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9" r:id="rId1"/>
    <p:sldMasterId id="2147483684" r:id="rId2"/>
  </p:sldMasterIdLst>
  <p:notesMasterIdLst>
    <p:notesMasterId r:id="rId52"/>
  </p:notesMasterIdLst>
  <p:handoutMasterIdLst>
    <p:handoutMasterId r:id="rId53"/>
  </p:handoutMasterIdLst>
  <p:sldIdLst>
    <p:sldId id="860" r:id="rId3"/>
    <p:sldId id="948" r:id="rId4"/>
    <p:sldId id="929" r:id="rId5"/>
    <p:sldId id="850" r:id="rId6"/>
    <p:sldId id="944" r:id="rId7"/>
    <p:sldId id="952" r:id="rId8"/>
    <p:sldId id="836" r:id="rId9"/>
    <p:sldId id="837" r:id="rId10"/>
    <p:sldId id="833" r:id="rId11"/>
    <p:sldId id="949" r:id="rId12"/>
    <p:sldId id="895" r:id="rId13"/>
    <p:sldId id="953" r:id="rId14"/>
    <p:sldId id="896" r:id="rId15"/>
    <p:sldId id="897" r:id="rId16"/>
    <p:sldId id="898" r:id="rId17"/>
    <p:sldId id="947" r:id="rId18"/>
    <p:sldId id="900" r:id="rId19"/>
    <p:sldId id="901" r:id="rId20"/>
    <p:sldId id="848" r:id="rId21"/>
    <p:sldId id="598" r:id="rId22"/>
    <p:sldId id="628" r:id="rId23"/>
    <p:sldId id="956" r:id="rId24"/>
    <p:sldId id="957" r:id="rId25"/>
    <p:sldId id="958" r:id="rId26"/>
    <p:sldId id="669" r:id="rId27"/>
    <p:sldId id="776" r:id="rId28"/>
    <p:sldId id="892" r:id="rId29"/>
    <p:sldId id="804" r:id="rId30"/>
    <p:sldId id="955" r:id="rId31"/>
    <p:sldId id="961" r:id="rId32"/>
    <p:sldId id="966" r:id="rId33"/>
    <p:sldId id="960" r:id="rId34"/>
    <p:sldId id="965" r:id="rId35"/>
    <p:sldId id="964" r:id="rId36"/>
    <p:sldId id="963" r:id="rId37"/>
    <p:sldId id="959" r:id="rId38"/>
    <p:sldId id="904" r:id="rId39"/>
    <p:sldId id="905" r:id="rId40"/>
    <p:sldId id="923" r:id="rId41"/>
    <p:sldId id="906" r:id="rId42"/>
    <p:sldId id="907" r:id="rId43"/>
    <p:sldId id="922" r:id="rId44"/>
    <p:sldId id="950" r:id="rId45"/>
    <p:sldId id="951" r:id="rId46"/>
    <p:sldId id="967" r:id="rId47"/>
    <p:sldId id="943" r:id="rId48"/>
    <p:sldId id="882" r:id="rId49"/>
    <p:sldId id="803" r:id="rId50"/>
    <p:sldId id="810" r:id="rId51"/>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Tahoma" pitchFamily="34" charset="0"/>
        <a:ea typeface="+mn-ea"/>
        <a:cs typeface="+mn-cs"/>
      </a:defRPr>
    </a:lvl1pPr>
    <a:lvl2pPr marL="457200" algn="l" rtl="0" eaLnBrk="0" fontAlgn="base" hangingPunct="0">
      <a:spcBef>
        <a:spcPct val="0"/>
      </a:spcBef>
      <a:spcAft>
        <a:spcPct val="0"/>
      </a:spcAft>
      <a:defRPr kern="1200">
        <a:solidFill>
          <a:schemeClr val="tx1"/>
        </a:solidFill>
        <a:latin typeface="Tahoma" pitchFamily="34" charset="0"/>
        <a:ea typeface="+mn-ea"/>
        <a:cs typeface="+mn-cs"/>
      </a:defRPr>
    </a:lvl2pPr>
    <a:lvl3pPr marL="914400" algn="l" rtl="0" eaLnBrk="0" fontAlgn="base" hangingPunct="0">
      <a:spcBef>
        <a:spcPct val="0"/>
      </a:spcBef>
      <a:spcAft>
        <a:spcPct val="0"/>
      </a:spcAft>
      <a:defRPr kern="1200">
        <a:solidFill>
          <a:schemeClr val="tx1"/>
        </a:solidFill>
        <a:latin typeface="Tahoma" pitchFamily="34" charset="0"/>
        <a:ea typeface="+mn-ea"/>
        <a:cs typeface="+mn-cs"/>
      </a:defRPr>
    </a:lvl3pPr>
    <a:lvl4pPr marL="1371600" algn="l" rtl="0" eaLnBrk="0" fontAlgn="base" hangingPunct="0">
      <a:spcBef>
        <a:spcPct val="0"/>
      </a:spcBef>
      <a:spcAft>
        <a:spcPct val="0"/>
      </a:spcAft>
      <a:defRPr kern="1200">
        <a:solidFill>
          <a:schemeClr val="tx1"/>
        </a:solidFill>
        <a:latin typeface="Tahoma" pitchFamily="34" charset="0"/>
        <a:ea typeface="+mn-ea"/>
        <a:cs typeface="+mn-cs"/>
      </a:defRPr>
    </a:lvl4pPr>
    <a:lvl5pPr marL="1828800" algn="l"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216" autoAdjust="0"/>
    <p:restoredTop sz="92808" autoAdjust="0"/>
  </p:normalViewPr>
  <p:slideViewPr>
    <p:cSldViewPr>
      <p:cViewPr varScale="1">
        <p:scale>
          <a:sx n="102" d="100"/>
          <a:sy n="102" d="100"/>
        </p:scale>
        <p:origin x="126" y="126"/>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image" Target="../media/image5.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image" Target="../media/image7.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73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187395"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187396"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187397"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5786EBFF-03BD-48E1-9F4B-96E50E912B30}" type="slidenum">
              <a:rPr lang="en-US"/>
              <a:pPr/>
              <a:t>‹#›</a:t>
            </a:fld>
            <a:endParaRPr lang="en-US"/>
          </a:p>
        </p:txBody>
      </p:sp>
    </p:spTree>
    <p:extLst>
      <p:ext uri="{BB962C8B-B14F-4D97-AF65-F5344CB8AC3E}">
        <p14:creationId xmlns:p14="http://schemas.microsoft.com/office/powerpoint/2010/main" val="13110868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1026"/>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Times New Roman" charset="0"/>
              </a:defRPr>
            </a:lvl1pPr>
          </a:lstStyle>
          <a:p>
            <a:endParaRPr lang="en-US"/>
          </a:p>
        </p:txBody>
      </p:sp>
      <p:sp>
        <p:nvSpPr>
          <p:cNvPr id="36867" name="Rectangle 1027"/>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Times New Roman" charset="0"/>
              </a:defRPr>
            </a:lvl1pPr>
          </a:lstStyle>
          <a:p>
            <a:endParaRPr lang="en-US"/>
          </a:p>
        </p:txBody>
      </p:sp>
      <p:sp>
        <p:nvSpPr>
          <p:cNvPr id="36868" name="Rectangle 1028"/>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p:spPr>
      </p:sp>
      <p:sp>
        <p:nvSpPr>
          <p:cNvPr id="36869" name="Rectangle 1029"/>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70" name="Rectangle 1030"/>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Times New Roman" charset="0"/>
              </a:defRPr>
            </a:lvl1pPr>
          </a:lstStyle>
          <a:p>
            <a:endParaRPr lang="en-US"/>
          </a:p>
        </p:txBody>
      </p:sp>
      <p:sp>
        <p:nvSpPr>
          <p:cNvPr id="36871" name="Rectangle 1031"/>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Times New Roman" charset="0"/>
              </a:defRPr>
            </a:lvl1pPr>
          </a:lstStyle>
          <a:p>
            <a:fld id="{1804FA69-CB9F-48A9-ADE9-5E8568E4F04A}" type="slidenum">
              <a:rPr lang="en-US"/>
              <a:pPr/>
              <a:t>‹#›</a:t>
            </a:fld>
            <a:endParaRPr lang="en-US"/>
          </a:p>
        </p:txBody>
      </p:sp>
    </p:spTree>
    <p:extLst>
      <p:ext uri="{BB962C8B-B14F-4D97-AF65-F5344CB8AC3E}">
        <p14:creationId xmlns:p14="http://schemas.microsoft.com/office/powerpoint/2010/main" val="81466140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charset="0"/>
        <a:ea typeface="+mn-ea"/>
        <a:cs typeface="+mn-cs"/>
      </a:defRPr>
    </a:lvl1pPr>
    <a:lvl2pPr marL="457200" algn="l" rtl="0" fontAlgn="base">
      <a:spcBef>
        <a:spcPct val="30000"/>
      </a:spcBef>
      <a:spcAft>
        <a:spcPct val="0"/>
      </a:spcAft>
      <a:defRPr sz="1200" kern="1200">
        <a:solidFill>
          <a:schemeClr val="tx1"/>
        </a:solidFill>
        <a:latin typeface="Times New Roman" charset="0"/>
        <a:ea typeface="+mn-ea"/>
        <a:cs typeface="+mn-cs"/>
      </a:defRPr>
    </a:lvl2pPr>
    <a:lvl3pPr marL="914400" algn="l" rtl="0" fontAlgn="base">
      <a:spcBef>
        <a:spcPct val="30000"/>
      </a:spcBef>
      <a:spcAft>
        <a:spcPct val="0"/>
      </a:spcAft>
      <a:defRPr sz="1200" kern="1200">
        <a:solidFill>
          <a:schemeClr val="tx1"/>
        </a:solidFill>
        <a:latin typeface="Times New Roman" charset="0"/>
        <a:ea typeface="+mn-ea"/>
        <a:cs typeface="+mn-cs"/>
      </a:defRPr>
    </a:lvl3pPr>
    <a:lvl4pPr marL="1371600" algn="l" rtl="0" fontAlgn="base">
      <a:spcBef>
        <a:spcPct val="30000"/>
      </a:spcBef>
      <a:spcAft>
        <a:spcPct val="0"/>
      </a:spcAft>
      <a:defRPr sz="1200" kern="1200">
        <a:solidFill>
          <a:schemeClr val="tx1"/>
        </a:solidFill>
        <a:latin typeface="Times New Roman" charset="0"/>
        <a:ea typeface="+mn-ea"/>
        <a:cs typeface="+mn-cs"/>
      </a:defRPr>
    </a:lvl4pPr>
    <a:lvl5pPr marL="1828800" algn="l" rtl="0" fontAlgn="base">
      <a:spcBef>
        <a:spcPct val="30000"/>
      </a:spcBef>
      <a:spcAft>
        <a:spcPct val="0"/>
      </a:spcAft>
      <a:defRPr sz="1200" kern="1200">
        <a:solidFill>
          <a:schemeClr val="tx1"/>
        </a:solidFill>
        <a:latin typeface="Times New Roman"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0068400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Note:</a:t>
            </a:r>
            <a:r>
              <a:rPr lang="en-US" baseline="0" dirty="0"/>
              <a:t>  The numbers in the last column are the numbers in </a:t>
            </a:r>
            <a:r>
              <a:rPr lang="en-US" baseline="0" dirty="0" err="1"/>
              <a:t>Maciej’s</a:t>
            </a:r>
            <a:r>
              <a:rPr lang="en-US" baseline="0" dirty="0"/>
              <a:t> paper divided by 10 on the assumption that the dose was comparable to the </a:t>
            </a:r>
            <a:r>
              <a:rPr lang="en-US" baseline="0" dirty="0" err="1"/>
              <a:t>ecigs</a:t>
            </a:r>
            <a:r>
              <a:rPr lang="en-US" baseline="0" dirty="0"/>
              <a:t> inhalations.  We need to </a:t>
            </a:r>
            <a:r>
              <a:rPr lang="en-US" baseline="0"/>
              <a:t>check this.</a:t>
            </a:r>
            <a:endParaRPr lang="en-US"/>
          </a:p>
        </p:txBody>
      </p:sp>
      <p:sp>
        <p:nvSpPr>
          <p:cNvPr id="4" name="Slide Number Placeholder 3"/>
          <p:cNvSpPr>
            <a:spLocks noGrp="1"/>
          </p:cNvSpPr>
          <p:nvPr>
            <p:ph type="sldNum" sz="quarter" idx="10"/>
          </p:nvPr>
        </p:nvSpPr>
        <p:spPr/>
        <p:txBody>
          <a:bodyPr/>
          <a:lstStyle/>
          <a:p>
            <a:fld id="{1804FA69-CB9F-48A9-ADE9-5E8568E4F04A}" type="slidenum">
              <a:rPr lang="en-US" smtClean="0"/>
              <a:pPr/>
              <a:t>20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A6245 / 402 - E-Cigarette Use Is Associated with Emphysema, Chronic Bronchitis and COPD </a:t>
            </a:r>
          </a:p>
          <a:p>
            <a:r>
              <a:rPr lang="en-US" dirty="0"/>
              <a:t>Add to Itinerary </a:t>
            </a:r>
          </a:p>
          <a:p>
            <a:r>
              <a:rPr lang="en-US" dirty="0"/>
              <a:t>May 23, 2018, 9:15 AM - 11:15 AM Room 11 A-B (Upper Level) - San Diego Convention Center </a:t>
            </a:r>
          </a:p>
          <a:p>
            <a:r>
              <a:rPr lang="en-US" dirty="0"/>
              <a:t>Participant </a:t>
            </a:r>
            <a:r>
              <a:rPr lang="en-US" b="1" dirty="0"/>
              <a:t>M. F. Perez</a:t>
            </a:r>
            <a:r>
              <a:rPr lang="en-US" dirty="0"/>
              <a:t>, N. </a:t>
            </a:r>
            <a:r>
              <a:rPr lang="en-US" dirty="0" err="1"/>
              <a:t>Atuegwu</a:t>
            </a:r>
            <a:r>
              <a:rPr lang="en-US" dirty="0"/>
              <a:t>, E. Mead, C. </a:t>
            </a:r>
            <a:r>
              <a:rPr lang="en-US" dirty="0" err="1"/>
              <a:t>Oncken</a:t>
            </a:r>
            <a:r>
              <a:rPr lang="en-US" dirty="0"/>
              <a:t>, E. M. Mortensen; </a:t>
            </a:r>
            <a:br>
              <a:rPr lang="en-US" dirty="0"/>
            </a:br>
            <a:r>
              <a:rPr lang="en-US" dirty="0"/>
              <a:t>Internal Medicine, UConn Health, Farmington, CT, United States. Abstract </a:t>
            </a:r>
            <a:r>
              <a:rPr lang="en-US" b="1" dirty="0"/>
              <a:t>Background: There has been an exponential increase in the use of electronic cigarettes (E-cig) in the United States and this has raised concerns about the effects of these products on lung health. Recent publications have shown an association between E-cig use and asthma in youths. In-vitro and animal studies have shown an inflammatory response to E-cigs similar to conventional cigarettes, which can lead to chronic obstructive pulmonary disease (COPD.) The purpose of this study is to examine the association between E-cig use and COPD in adults.</a:t>
            </a:r>
            <a:r>
              <a:rPr lang="en-US" dirty="0"/>
              <a:t/>
            </a:r>
            <a:br>
              <a:rPr lang="en-US" dirty="0"/>
            </a:br>
            <a:r>
              <a:rPr lang="en-US" b="1" dirty="0"/>
              <a:t>Methods: Adult 2013-2014 Population Assessment of Tobacco and Health (PATH) Study data was used for the analyses. E-cig use was defined as fairly regular use of E-cigs every day or some days and the prevalence of COPD was defined as having either emphysema, chronic bronchitis or COPD. Propensity score matching was used to balance potential confounders (e.g. use of other tobacco products, second-hand smoke) between the E-cig and non E-cig users. Logistic regression was then used to examine the association between E-cig use and COPD, while also adjusting for potential confounders. We utilized replicate weights and balanced repeated replication methods to account for the PATH Study’s complex survey design.</a:t>
            </a:r>
            <a:r>
              <a:rPr lang="en-US" dirty="0"/>
              <a:t/>
            </a:r>
            <a:br>
              <a:rPr lang="en-US" dirty="0"/>
            </a:br>
            <a:r>
              <a:rPr lang="en-US" b="1" dirty="0"/>
              <a:t>Results: 1,575 out of 32,247 people that participated in the survey met the criteria for E-cig use. The prevalence of COPD among E-cig users was 4.45% (95% confidence interval [CI] 3.70-5.19). The propensity-matched group was composed of 1321 E-cig users and 1321 non E-cig users. E-cig users had increased odds of having COPD odds ratio 1.86 95% confidence interval 1.22-2.83. </a:t>
            </a:r>
            <a:r>
              <a:rPr lang="en-US" dirty="0"/>
              <a:t/>
            </a:r>
            <a:br>
              <a:rPr lang="en-US" dirty="0"/>
            </a:br>
            <a:r>
              <a:rPr lang="en-US" b="1" dirty="0"/>
              <a:t>Conclusion: We showed that fairly regular use of E-cigs every day or some days is associated with an increased odds of having COPD in a large representative US adult cohort. This association exists even after adjusting for potential confounding factors. Due to the fact that the data is cross-sectional, it is unknown whether E-cigs could contribute to COPD development, or if people who have COPD are more likely to use E-cigs (possibly as a harm reduction method). Prospective data are needed to better determine the nature of this association.</a:t>
            </a:r>
            <a:r>
              <a:rPr lang="en-US" dirty="0"/>
              <a:t> </a:t>
            </a:r>
          </a:p>
          <a:p>
            <a:endParaRPr lang="en-US" dirty="0"/>
          </a:p>
          <a:p>
            <a:r>
              <a:rPr lang="en-US" dirty="0"/>
              <a:t>http://www.abstractsonline.com/pp8/#!/4499/presentation/19432</a:t>
            </a:r>
          </a:p>
        </p:txBody>
      </p:sp>
      <p:sp>
        <p:nvSpPr>
          <p:cNvPr id="4" name="Slide Number Placeholder 3"/>
          <p:cNvSpPr>
            <a:spLocks noGrp="1"/>
          </p:cNvSpPr>
          <p:nvPr>
            <p:ph type="sldNum" sz="quarter" idx="10"/>
          </p:nvPr>
        </p:nvSpPr>
        <p:spPr/>
        <p:txBody>
          <a:bodyPr/>
          <a:lstStyle/>
          <a:p>
            <a:fld id="{1804FA69-CB9F-48A9-ADE9-5E8568E4F04A}" type="slidenum">
              <a:rPr lang="en-US" smtClean="0"/>
              <a:pPr/>
              <a:t>23</a:t>
            </a:fld>
            <a:endParaRPr lang="en-US"/>
          </a:p>
        </p:txBody>
      </p:sp>
    </p:spTree>
    <p:extLst>
      <p:ext uri="{BB962C8B-B14F-4D97-AF65-F5344CB8AC3E}">
        <p14:creationId xmlns:p14="http://schemas.microsoft.com/office/powerpoint/2010/main" val="4673650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532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4915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8EF0767-2F04-47A7-8FA9-8889E1806955}" type="slidenum">
              <a:rPr lang="en-US" smtClean="0"/>
              <a:pPr fontAlgn="base">
                <a:spcBef>
                  <a:spcPct val="0"/>
                </a:spcBef>
                <a:spcAft>
                  <a:spcPct val="0"/>
                </a:spcAft>
                <a:defRPr/>
              </a:pPr>
              <a:t>25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68610" name="Group 2"/>
          <p:cNvGrpSpPr>
            <a:grpSpLocks/>
          </p:cNvGrpSpPr>
          <p:nvPr/>
        </p:nvGrpSpPr>
        <p:grpSpPr bwMode="auto">
          <a:xfrm>
            <a:off x="1" y="6350"/>
            <a:ext cx="12187767" cy="6851650"/>
            <a:chOff x="0" y="4"/>
            <a:chExt cx="5758" cy="4316"/>
          </a:xfrm>
        </p:grpSpPr>
        <p:grpSp>
          <p:nvGrpSpPr>
            <p:cNvPr id="68611" name="Group 3"/>
            <p:cNvGrpSpPr>
              <a:grpSpLocks/>
            </p:cNvGrpSpPr>
            <p:nvPr/>
          </p:nvGrpSpPr>
          <p:grpSpPr bwMode="auto">
            <a:xfrm>
              <a:off x="0" y="1161"/>
              <a:ext cx="5758" cy="3159"/>
              <a:chOff x="0" y="1161"/>
              <a:chExt cx="5758" cy="3159"/>
            </a:xfrm>
          </p:grpSpPr>
          <p:sp>
            <p:nvSpPr>
              <p:cNvPr id="68612" name="Freeform 4"/>
              <p:cNvSpPr>
                <a:spLocks/>
              </p:cNvSpPr>
              <p:nvPr/>
            </p:nvSpPr>
            <p:spPr bwMode="hidden">
              <a:xfrm>
                <a:off x="558" y="1161"/>
                <a:ext cx="5200" cy="3159"/>
              </a:xfrm>
              <a:custGeom>
                <a:avLst/>
                <a:gdLst/>
                <a:ahLst/>
                <a:cxnLst>
                  <a:cxn ang="0">
                    <a:pos x="0" y="3159"/>
                  </a:cxn>
                  <a:cxn ang="0">
                    <a:pos x="5184" y="3159"/>
                  </a:cxn>
                  <a:cxn ang="0">
                    <a:pos x="5184" y="0"/>
                  </a:cxn>
                  <a:cxn ang="0">
                    <a:pos x="0" y="0"/>
                  </a:cxn>
                  <a:cxn ang="0">
                    <a:pos x="0" y="3159"/>
                  </a:cxn>
                  <a:cxn ang="0">
                    <a:pos x="0" y="3159"/>
                  </a:cxn>
                </a:cxnLst>
                <a:rect l="0" t="0" r="r" b="b"/>
                <a:pathLst>
                  <a:path w="5184" h="3159">
                    <a:moveTo>
                      <a:pt x="0" y="3159"/>
                    </a:moveTo>
                    <a:lnTo>
                      <a:pt x="5184" y="3159"/>
                    </a:lnTo>
                    <a:lnTo>
                      <a:pt x="5184" y="0"/>
                    </a:lnTo>
                    <a:lnTo>
                      <a:pt x="0" y="0"/>
                    </a:lnTo>
                    <a:lnTo>
                      <a:pt x="0" y="3159"/>
                    </a:lnTo>
                    <a:lnTo>
                      <a:pt x="0" y="3159"/>
                    </a:lnTo>
                    <a:close/>
                  </a:path>
                </a:pathLst>
              </a:custGeom>
              <a:gradFill rotWithShape="0">
                <a:gsLst>
                  <a:gs pos="0">
                    <a:schemeClr val="bg1"/>
                  </a:gs>
                  <a:gs pos="100000">
                    <a:schemeClr val="bg2"/>
                  </a:gs>
                </a:gsLst>
                <a:lin ang="0" scaled="1"/>
              </a:gradFill>
              <a:ln w="9525">
                <a:noFill/>
                <a:round/>
                <a:headEnd/>
                <a:tailEnd/>
              </a:ln>
            </p:spPr>
            <p:txBody>
              <a:bodyPr/>
              <a:lstStyle/>
              <a:p>
                <a:endParaRPr lang="en-US"/>
              </a:p>
            </p:txBody>
          </p:sp>
          <p:sp>
            <p:nvSpPr>
              <p:cNvPr id="68613" name="Freeform 5"/>
              <p:cNvSpPr>
                <a:spLocks/>
              </p:cNvSpPr>
              <p:nvPr/>
            </p:nvSpPr>
            <p:spPr bwMode="hidden">
              <a:xfrm>
                <a:off x="0" y="1161"/>
                <a:ext cx="558" cy="3159"/>
              </a:xfrm>
              <a:custGeom>
                <a:avLst/>
                <a:gdLst/>
                <a:ahLst/>
                <a:cxnLst>
                  <a:cxn ang="0">
                    <a:pos x="0" y="0"/>
                  </a:cxn>
                  <a:cxn ang="0">
                    <a:pos x="0" y="3159"/>
                  </a:cxn>
                  <a:cxn ang="0">
                    <a:pos x="556" y="3159"/>
                  </a:cxn>
                  <a:cxn ang="0">
                    <a:pos x="556" y="0"/>
                  </a:cxn>
                  <a:cxn ang="0">
                    <a:pos x="0" y="0"/>
                  </a:cxn>
                  <a:cxn ang="0">
                    <a:pos x="0" y="0"/>
                  </a:cxn>
                </a:cxnLst>
                <a:rect l="0" t="0" r="r" b="b"/>
                <a:pathLst>
                  <a:path w="556" h="3159">
                    <a:moveTo>
                      <a:pt x="0" y="0"/>
                    </a:moveTo>
                    <a:lnTo>
                      <a:pt x="0" y="3159"/>
                    </a:lnTo>
                    <a:lnTo>
                      <a:pt x="556" y="3159"/>
                    </a:lnTo>
                    <a:lnTo>
                      <a:pt x="556" y="0"/>
                    </a:lnTo>
                    <a:lnTo>
                      <a:pt x="0" y="0"/>
                    </a:lnTo>
                    <a:lnTo>
                      <a:pt x="0" y="0"/>
                    </a:lnTo>
                    <a:close/>
                  </a:path>
                </a:pathLst>
              </a:custGeom>
              <a:gradFill rotWithShape="0">
                <a:gsLst>
                  <a:gs pos="0">
                    <a:schemeClr val="bg1"/>
                  </a:gs>
                  <a:gs pos="100000">
                    <a:schemeClr val="bg2"/>
                  </a:gs>
                </a:gsLst>
                <a:lin ang="5400000" scaled="1"/>
              </a:gradFill>
              <a:ln w="9525">
                <a:noFill/>
                <a:round/>
                <a:headEnd/>
                <a:tailEnd/>
              </a:ln>
            </p:spPr>
            <p:txBody>
              <a:bodyPr/>
              <a:lstStyle/>
              <a:p>
                <a:endParaRPr lang="en-US"/>
              </a:p>
            </p:txBody>
          </p:sp>
        </p:grpSp>
        <p:sp>
          <p:nvSpPr>
            <p:cNvPr id="68614" name="Freeform 6"/>
            <p:cNvSpPr>
              <a:spLocks/>
            </p:cNvSpPr>
            <p:nvPr/>
          </p:nvSpPr>
          <p:spPr bwMode="ltGray">
            <a:xfrm>
              <a:off x="552" y="951"/>
              <a:ext cx="12" cy="420"/>
            </a:xfrm>
            <a:custGeom>
              <a:avLst/>
              <a:gdLst/>
              <a:ahLst/>
              <a:cxnLst>
                <a:cxn ang="0">
                  <a:pos x="0" y="0"/>
                </a:cxn>
                <a:cxn ang="0">
                  <a:pos x="0" y="420"/>
                </a:cxn>
                <a:cxn ang="0">
                  <a:pos x="12" y="420"/>
                </a:cxn>
                <a:cxn ang="0">
                  <a:pos x="12" y="0"/>
                </a:cxn>
                <a:cxn ang="0">
                  <a:pos x="0" y="0"/>
                </a:cxn>
                <a:cxn ang="0">
                  <a:pos x="0" y="0"/>
                </a:cxn>
              </a:cxnLst>
              <a:rect l="0" t="0" r="r" b="b"/>
              <a:pathLst>
                <a:path w="12" h="420">
                  <a:moveTo>
                    <a:pt x="0" y="0"/>
                  </a:moveTo>
                  <a:lnTo>
                    <a:pt x="0" y="420"/>
                  </a:lnTo>
                  <a:lnTo>
                    <a:pt x="12" y="420"/>
                  </a:lnTo>
                  <a:lnTo>
                    <a:pt x="12" y="0"/>
                  </a:lnTo>
                  <a:lnTo>
                    <a:pt x="0" y="0"/>
                  </a:lnTo>
                  <a:lnTo>
                    <a:pt x="0" y="0"/>
                  </a:lnTo>
                  <a:close/>
                </a:path>
              </a:pathLst>
            </a:custGeom>
            <a:gradFill rotWithShape="0">
              <a:gsLst>
                <a:gs pos="0">
                  <a:schemeClr val="accent2"/>
                </a:gs>
                <a:gs pos="50000">
                  <a:schemeClr val="hlink"/>
                </a:gs>
                <a:gs pos="100000">
                  <a:schemeClr val="accent2"/>
                </a:gs>
              </a:gsLst>
              <a:lin ang="5400000" scaled="1"/>
            </a:gradFill>
            <a:ln w="9525">
              <a:noFill/>
              <a:round/>
              <a:headEnd/>
              <a:tailEnd/>
            </a:ln>
          </p:spPr>
          <p:txBody>
            <a:bodyPr/>
            <a:lstStyle/>
            <a:p>
              <a:endParaRPr lang="en-US"/>
            </a:p>
          </p:txBody>
        </p:sp>
        <p:sp>
          <p:nvSpPr>
            <p:cNvPr id="68615" name="Freeform 7"/>
            <p:cNvSpPr>
              <a:spLocks/>
            </p:cNvSpPr>
            <p:nvPr/>
          </p:nvSpPr>
          <p:spPr bwMode="ltGray">
            <a:xfrm>
              <a:off x="767" y="1155"/>
              <a:ext cx="252" cy="12"/>
            </a:xfrm>
            <a:custGeom>
              <a:avLst/>
              <a:gdLst/>
              <a:ahLst/>
              <a:cxnLst>
                <a:cxn ang="0">
                  <a:pos x="251" y="0"/>
                </a:cxn>
                <a:cxn ang="0">
                  <a:pos x="0" y="0"/>
                </a:cxn>
                <a:cxn ang="0">
                  <a:pos x="0" y="12"/>
                </a:cxn>
                <a:cxn ang="0">
                  <a:pos x="251" y="12"/>
                </a:cxn>
                <a:cxn ang="0">
                  <a:pos x="251" y="0"/>
                </a:cxn>
                <a:cxn ang="0">
                  <a:pos x="251" y="0"/>
                </a:cxn>
              </a:cxnLst>
              <a:rect l="0" t="0" r="r" b="b"/>
              <a:pathLst>
                <a:path w="251" h="12">
                  <a:moveTo>
                    <a:pt x="251" y="0"/>
                  </a:moveTo>
                  <a:lnTo>
                    <a:pt x="0" y="0"/>
                  </a:lnTo>
                  <a:lnTo>
                    <a:pt x="0" y="12"/>
                  </a:lnTo>
                  <a:lnTo>
                    <a:pt x="251" y="12"/>
                  </a:lnTo>
                  <a:lnTo>
                    <a:pt x="251" y="0"/>
                  </a:lnTo>
                  <a:lnTo>
                    <a:pt x="251" y="0"/>
                  </a:lnTo>
                  <a:close/>
                </a:path>
              </a:pathLst>
            </a:custGeom>
            <a:gradFill rotWithShape="0">
              <a:gsLst>
                <a:gs pos="0">
                  <a:schemeClr val="accent2"/>
                </a:gs>
                <a:gs pos="100000">
                  <a:schemeClr val="bg2"/>
                </a:gs>
              </a:gsLst>
              <a:lin ang="0" scaled="1"/>
            </a:gradFill>
            <a:ln w="9525">
              <a:noFill/>
              <a:round/>
              <a:headEnd/>
              <a:tailEnd/>
            </a:ln>
          </p:spPr>
          <p:txBody>
            <a:bodyPr/>
            <a:lstStyle/>
            <a:p>
              <a:endParaRPr lang="en-US"/>
            </a:p>
          </p:txBody>
        </p:sp>
        <p:sp>
          <p:nvSpPr>
            <p:cNvPr id="68616" name="Freeform 8"/>
            <p:cNvSpPr>
              <a:spLocks/>
            </p:cNvSpPr>
            <p:nvPr/>
          </p:nvSpPr>
          <p:spPr bwMode="ltGray">
            <a:xfrm>
              <a:off x="0" y="1155"/>
              <a:ext cx="351" cy="12"/>
            </a:xfrm>
            <a:custGeom>
              <a:avLst/>
              <a:gdLst/>
              <a:ahLst/>
              <a:cxnLst>
                <a:cxn ang="0">
                  <a:pos x="0" y="0"/>
                </a:cxn>
                <a:cxn ang="0">
                  <a:pos x="0" y="12"/>
                </a:cxn>
                <a:cxn ang="0">
                  <a:pos x="251" y="12"/>
                </a:cxn>
                <a:cxn ang="0">
                  <a:pos x="251" y="0"/>
                </a:cxn>
                <a:cxn ang="0">
                  <a:pos x="0" y="0"/>
                </a:cxn>
                <a:cxn ang="0">
                  <a:pos x="0" y="0"/>
                </a:cxn>
              </a:cxnLst>
              <a:rect l="0" t="0" r="r" b="b"/>
              <a:pathLst>
                <a:path w="251" h="12">
                  <a:moveTo>
                    <a:pt x="0" y="0"/>
                  </a:moveTo>
                  <a:lnTo>
                    <a:pt x="0" y="12"/>
                  </a:lnTo>
                  <a:lnTo>
                    <a:pt x="251" y="12"/>
                  </a:lnTo>
                  <a:lnTo>
                    <a:pt x="251" y="0"/>
                  </a:lnTo>
                  <a:lnTo>
                    <a:pt x="0" y="0"/>
                  </a:lnTo>
                  <a:lnTo>
                    <a:pt x="0" y="0"/>
                  </a:lnTo>
                  <a:close/>
                </a:path>
              </a:pathLst>
            </a:custGeom>
            <a:gradFill rotWithShape="0">
              <a:gsLst>
                <a:gs pos="0">
                  <a:schemeClr val="bg2"/>
                </a:gs>
                <a:gs pos="100000">
                  <a:schemeClr val="accent2"/>
                </a:gs>
              </a:gsLst>
              <a:lin ang="0" scaled="1"/>
            </a:gradFill>
            <a:ln w="9525">
              <a:noFill/>
              <a:round/>
              <a:headEnd/>
              <a:tailEnd/>
            </a:ln>
          </p:spPr>
          <p:txBody>
            <a:bodyPr/>
            <a:lstStyle/>
            <a:p>
              <a:endParaRPr lang="en-US"/>
            </a:p>
          </p:txBody>
        </p:sp>
        <p:grpSp>
          <p:nvGrpSpPr>
            <p:cNvPr id="68617" name="Group 9"/>
            <p:cNvGrpSpPr>
              <a:grpSpLocks/>
            </p:cNvGrpSpPr>
            <p:nvPr/>
          </p:nvGrpSpPr>
          <p:grpSpPr bwMode="auto">
            <a:xfrm>
              <a:off x="348" y="4"/>
              <a:ext cx="5410" cy="4316"/>
              <a:chOff x="348" y="4"/>
              <a:chExt cx="5410" cy="4316"/>
            </a:xfrm>
          </p:grpSpPr>
          <p:sp>
            <p:nvSpPr>
              <p:cNvPr id="68618" name="Freeform 10"/>
              <p:cNvSpPr>
                <a:spLocks/>
              </p:cNvSpPr>
              <p:nvPr/>
            </p:nvSpPr>
            <p:spPr bwMode="ltGray">
              <a:xfrm>
                <a:off x="552" y="4"/>
                <a:ext cx="12" cy="695"/>
              </a:xfrm>
              <a:custGeom>
                <a:avLst/>
                <a:gdLst/>
                <a:ahLst/>
                <a:cxnLst>
                  <a:cxn ang="0">
                    <a:pos x="12" y="0"/>
                  </a:cxn>
                  <a:cxn ang="0">
                    <a:pos x="0" y="0"/>
                  </a:cxn>
                  <a:cxn ang="0">
                    <a:pos x="0" y="695"/>
                  </a:cxn>
                  <a:cxn ang="0">
                    <a:pos x="12" y="695"/>
                  </a:cxn>
                  <a:cxn ang="0">
                    <a:pos x="12" y="0"/>
                  </a:cxn>
                  <a:cxn ang="0">
                    <a:pos x="12" y="0"/>
                  </a:cxn>
                </a:cxnLst>
                <a:rect l="0" t="0" r="r" b="b"/>
                <a:pathLst>
                  <a:path w="12" h="695">
                    <a:moveTo>
                      <a:pt x="12" y="0"/>
                    </a:moveTo>
                    <a:lnTo>
                      <a:pt x="0" y="0"/>
                    </a:lnTo>
                    <a:lnTo>
                      <a:pt x="0" y="695"/>
                    </a:lnTo>
                    <a:lnTo>
                      <a:pt x="12" y="695"/>
                    </a:lnTo>
                    <a:lnTo>
                      <a:pt x="12" y="0"/>
                    </a:lnTo>
                    <a:lnTo>
                      <a:pt x="12" y="0"/>
                    </a:lnTo>
                    <a:close/>
                  </a:path>
                </a:pathLst>
              </a:custGeom>
              <a:gradFill rotWithShape="0">
                <a:gsLst>
                  <a:gs pos="0">
                    <a:schemeClr val="bg1"/>
                  </a:gs>
                  <a:gs pos="100000">
                    <a:schemeClr val="bg2"/>
                  </a:gs>
                </a:gsLst>
                <a:lin ang="5400000" scaled="1"/>
              </a:gradFill>
              <a:ln w="9525">
                <a:noFill/>
                <a:round/>
                <a:headEnd/>
                <a:tailEnd/>
              </a:ln>
            </p:spPr>
            <p:txBody>
              <a:bodyPr/>
              <a:lstStyle/>
              <a:p>
                <a:endParaRPr lang="en-US"/>
              </a:p>
            </p:txBody>
          </p:sp>
          <p:sp>
            <p:nvSpPr>
              <p:cNvPr id="68619" name="Freeform 11"/>
              <p:cNvSpPr>
                <a:spLocks/>
              </p:cNvSpPr>
              <p:nvPr/>
            </p:nvSpPr>
            <p:spPr bwMode="ltGray">
              <a:xfrm>
                <a:off x="552" y="1623"/>
                <a:ext cx="12" cy="2697"/>
              </a:xfrm>
              <a:custGeom>
                <a:avLst/>
                <a:gdLst/>
                <a:ahLst/>
                <a:cxnLst>
                  <a:cxn ang="0">
                    <a:pos x="0" y="2697"/>
                  </a:cxn>
                  <a:cxn ang="0">
                    <a:pos x="12" y="2697"/>
                  </a:cxn>
                  <a:cxn ang="0">
                    <a:pos x="12" y="0"/>
                  </a:cxn>
                  <a:cxn ang="0">
                    <a:pos x="0" y="0"/>
                  </a:cxn>
                  <a:cxn ang="0">
                    <a:pos x="0" y="2697"/>
                  </a:cxn>
                  <a:cxn ang="0">
                    <a:pos x="0" y="2697"/>
                  </a:cxn>
                </a:cxnLst>
                <a:rect l="0" t="0" r="r" b="b"/>
                <a:pathLst>
                  <a:path w="12" h="2697">
                    <a:moveTo>
                      <a:pt x="0" y="2697"/>
                    </a:moveTo>
                    <a:lnTo>
                      <a:pt x="12" y="2697"/>
                    </a:lnTo>
                    <a:lnTo>
                      <a:pt x="12" y="0"/>
                    </a:lnTo>
                    <a:lnTo>
                      <a:pt x="0" y="0"/>
                    </a:lnTo>
                    <a:lnTo>
                      <a:pt x="0" y="2697"/>
                    </a:lnTo>
                    <a:lnTo>
                      <a:pt x="0" y="2697"/>
                    </a:lnTo>
                    <a:close/>
                  </a:path>
                </a:pathLst>
              </a:custGeom>
              <a:gradFill rotWithShape="0">
                <a:gsLst>
                  <a:gs pos="0">
                    <a:schemeClr val="bg2"/>
                  </a:gs>
                  <a:gs pos="100000">
                    <a:schemeClr val="bg1"/>
                  </a:gs>
                </a:gsLst>
                <a:lin ang="5400000" scaled="1"/>
              </a:gradFill>
              <a:ln w="9525">
                <a:noFill/>
                <a:round/>
                <a:headEnd/>
                <a:tailEnd/>
              </a:ln>
            </p:spPr>
            <p:txBody>
              <a:bodyPr/>
              <a:lstStyle/>
              <a:p>
                <a:endParaRPr lang="en-US"/>
              </a:p>
            </p:txBody>
          </p:sp>
          <p:sp>
            <p:nvSpPr>
              <p:cNvPr id="68620" name="Freeform 12"/>
              <p:cNvSpPr>
                <a:spLocks/>
              </p:cNvSpPr>
              <p:nvPr/>
            </p:nvSpPr>
            <p:spPr bwMode="ltGray">
              <a:xfrm>
                <a:off x="1019" y="1155"/>
                <a:ext cx="4739" cy="12"/>
              </a:xfrm>
              <a:custGeom>
                <a:avLst/>
                <a:gdLst/>
                <a:ahLst/>
                <a:cxnLst>
                  <a:cxn ang="0">
                    <a:pos x="4724" y="0"/>
                  </a:cxn>
                  <a:cxn ang="0">
                    <a:pos x="0" y="0"/>
                  </a:cxn>
                  <a:cxn ang="0">
                    <a:pos x="0" y="12"/>
                  </a:cxn>
                  <a:cxn ang="0">
                    <a:pos x="4724" y="12"/>
                  </a:cxn>
                  <a:cxn ang="0">
                    <a:pos x="4724" y="0"/>
                  </a:cxn>
                  <a:cxn ang="0">
                    <a:pos x="4724" y="0"/>
                  </a:cxn>
                </a:cxnLst>
                <a:rect l="0" t="0" r="r" b="b"/>
                <a:pathLst>
                  <a:path w="4724" h="12">
                    <a:moveTo>
                      <a:pt x="4724" y="0"/>
                    </a:moveTo>
                    <a:lnTo>
                      <a:pt x="0" y="0"/>
                    </a:lnTo>
                    <a:lnTo>
                      <a:pt x="0" y="12"/>
                    </a:lnTo>
                    <a:lnTo>
                      <a:pt x="4724" y="12"/>
                    </a:lnTo>
                    <a:lnTo>
                      <a:pt x="4724" y="0"/>
                    </a:lnTo>
                    <a:lnTo>
                      <a:pt x="4724" y="0"/>
                    </a:lnTo>
                    <a:close/>
                  </a:path>
                </a:pathLst>
              </a:custGeom>
              <a:gradFill rotWithShape="0">
                <a:gsLst>
                  <a:gs pos="0">
                    <a:schemeClr val="bg2"/>
                  </a:gs>
                  <a:gs pos="100000">
                    <a:schemeClr val="bg1"/>
                  </a:gs>
                </a:gsLst>
                <a:lin ang="0" scaled="1"/>
              </a:gradFill>
              <a:ln w="9525">
                <a:noFill/>
                <a:round/>
                <a:headEnd/>
                <a:tailEnd/>
              </a:ln>
            </p:spPr>
            <p:txBody>
              <a:bodyPr/>
              <a:lstStyle/>
              <a:p>
                <a:endParaRPr lang="en-US"/>
              </a:p>
            </p:txBody>
          </p:sp>
          <p:sp>
            <p:nvSpPr>
              <p:cNvPr id="68621" name="Freeform 13"/>
              <p:cNvSpPr>
                <a:spLocks/>
              </p:cNvSpPr>
              <p:nvPr/>
            </p:nvSpPr>
            <p:spPr bwMode="ltGray">
              <a:xfrm>
                <a:off x="552" y="1371"/>
                <a:ext cx="12" cy="252"/>
              </a:xfrm>
              <a:custGeom>
                <a:avLst/>
                <a:gdLst/>
                <a:ahLst/>
                <a:cxnLst>
                  <a:cxn ang="0">
                    <a:pos x="0" y="252"/>
                  </a:cxn>
                  <a:cxn ang="0">
                    <a:pos x="12" y="252"/>
                  </a:cxn>
                  <a:cxn ang="0">
                    <a:pos x="12" y="0"/>
                  </a:cxn>
                  <a:cxn ang="0">
                    <a:pos x="0" y="0"/>
                  </a:cxn>
                  <a:cxn ang="0">
                    <a:pos x="0" y="252"/>
                  </a:cxn>
                  <a:cxn ang="0">
                    <a:pos x="0" y="252"/>
                  </a:cxn>
                </a:cxnLst>
                <a:rect l="0" t="0" r="r" b="b"/>
                <a:pathLst>
                  <a:path w="12" h="252">
                    <a:moveTo>
                      <a:pt x="0" y="252"/>
                    </a:moveTo>
                    <a:lnTo>
                      <a:pt x="12" y="252"/>
                    </a:lnTo>
                    <a:lnTo>
                      <a:pt x="12" y="0"/>
                    </a:lnTo>
                    <a:lnTo>
                      <a:pt x="0" y="0"/>
                    </a:lnTo>
                    <a:lnTo>
                      <a:pt x="0" y="252"/>
                    </a:lnTo>
                    <a:lnTo>
                      <a:pt x="0" y="252"/>
                    </a:lnTo>
                    <a:close/>
                  </a:path>
                </a:pathLst>
              </a:custGeom>
              <a:gradFill rotWithShape="0">
                <a:gsLst>
                  <a:gs pos="0">
                    <a:schemeClr val="accent2"/>
                  </a:gs>
                  <a:gs pos="100000">
                    <a:schemeClr val="bg2"/>
                  </a:gs>
                </a:gsLst>
                <a:lin ang="5400000" scaled="1"/>
              </a:gradFill>
              <a:ln w="9525">
                <a:noFill/>
                <a:round/>
                <a:headEnd/>
                <a:tailEnd/>
              </a:ln>
            </p:spPr>
            <p:txBody>
              <a:bodyPr/>
              <a:lstStyle/>
              <a:p>
                <a:endParaRPr lang="en-US"/>
              </a:p>
            </p:txBody>
          </p:sp>
          <p:sp>
            <p:nvSpPr>
              <p:cNvPr id="68622" name="Freeform 14"/>
              <p:cNvSpPr>
                <a:spLocks/>
              </p:cNvSpPr>
              <p:nvPr/>
            </p:nvSpPr>
            <p:spPr bwMode="ltGray">
              <a:xfrm>
                <a:off x="552" y="699"/>
                <a:ext cx="12" cy="252"/>
              </a:xfrm>
              <a:custGeom>
                <a:avLst/>
                <a:gdLst/>
                <a:ahLst/>
                <a:cxnLst>
                  <a:cxn ang="0">
                    <a:pos x="12" y="0"/>
                  </a:cxn>
                  <a:cxn ang="0">
                    <a:pos x="0" y="0"/>
                  </a:cxn>
                  <a:cxn ang="0">
                    <a:pos x="0" y="252"/>
                  </a:cxn>
                  <a:cxn ang="0">
                    <a:pos x="12" y="252"/>
                  </a:cxn>
                  <a:cxn ang="0">
                    <a:pos x="12" y="0"/>
                  </a:cxn>
                  <a:cxn ang="0">
                    <a:pos x="12" y="0"/>
                  </a:cxn>
                </a:cxnLst>
                <a:rect l="0" t="0" r="r" b="b"/>
                <a:pathLst>
                  <a:path w="12" h="252">
                    <a:moveTo>
                      <a:pt x="12" y="0"/>
                    </a:moveTo>
                    <a:lnTo>
                      <a:pt x="0" y="0"/>
                    </a:lnTo>
                    <a:lnTo>
                      <a:pt x="0" y="252"/>
                    </a:lnTo>
                    <a:lnTo>
                      <a:pt x="12" y="252"/>
                    </a:lnTo>
                    <a:lnTo>
                      <a:pt x="12" y="0"/>
                    </a:lnTo>
                    <a:lnTo>
                      <a:pt x="12" y="0"/>
                    </a:lnTo>
                    <a:close/>
                  </a:path>
                </a:pathLst>
              </a:custGeom>
              <a:gradFill rotWithShape="0">
                <a:gsLst>
                  <a:gs pos="0">
                    <a:schemeClr val="bg2"/>
                  </a:gs>
                  <a:gs pos="100000">
                    <a:schemeClr val="accent2"/>
                  </a:gs>
                </a:gsLst>
                <a:lin ang="5400000" scaled="1"/>
              </a:gradFill>
              <a:ln w="9525">
                <a:noFill/>
                <a:round/>
                <a:headEnd/>
                <a:tailEnd/>
              </a:ln>
            </p:spPr>
            <p:txBody>
              <a:bodyPr/>
              <a:lstStyle/>
              <a:p>
                <a:endParaRPr lang="en-US"/>
              </a:p>
            </p:txBody>
          </p:sp>
          <p:sp>
            <p:nvSpPr>
              <p:cNvPr id="68623" name="Freeform 15"/>
              <p:cNvSpPr>
                <a:spLocks/>
              </p:cNvSpPr>
              <p:nvPr/>
            </p:nvSpPr>
            <p:spPr bwMode="ltGray">
              <a:xfrm>
                <a:off x="348" y="1155"/>
                <a:ext cx="419" cy="12"/>
              </a:xfrm>
              <a:custGeom>
                <a:avLst/>
                <a:gdLst/>
                <a:ahLst/>
                <a:cxnLst>
                  <a:cxn ang="0">
                    <a:pos x="0" y="0"/>
                  </a:cxn>
                  <a:cxn ang="0">
                    <a:pos x="0" y="12"/>
                  </a:cxn>
                  <a:cxn ang="0">
                    <a:pos x="418" y="12"/>
                  </a:cxn>
                  <a:cxn ang="0">
                    <a:pos x="418" y="0"/>
                  </a:cxn>
                  <a:cxn ang="0">
                    <a:pos x="0" y="0"/>
                  </a:cxn>
                  <a:cxn ang="0">
                    <a:pos x="0" y="0"/>
                  </a:cxn>
                </a:cxnLst>
                <a:rect l="0" t="0" r="r" b="b"/>
                <a:pathLst>
                  <a:path w="418" h="12">
                    <a:moveTo>
                      <a:pt x="0" y="0"/>
                    </a:moveTo>
                    <a:lnTo>
                      <a:pt x="0" y="12"/>
                    </a:lnTo>
                    <a:lnTo>
                      <a:pt x="418" y="12"/>
                    </a:lnTo>
                    <a:lnTo>
                      <a:pt x="418" y="0"/>
                    </a:lnTo>
                    <a:lnTo>
                      <a:pt x="0" y="0"/>
                    </a:lnTo>
                    <a:lnTo>
                      <a:pt x="0" y="0"/>
                    </a:lnTo>
                    <a:close/>
                  </a:path>
                </a:pathLst>
              </a:custGeom>
              <a:gradFill rotWithShape="0">
                <a:gsLst>
                  <a:gs pos="0">
                    <a:schemeClr val="accent2"/>
                  </a:gs>
                  <a:gs pos="50000">
                    <a:schemeClr val="hlink"/>
                  </a:gs>
                  <a:gs pos="100000">
                    <a:schemeClr val="accent2"/>
                  </a:gs>
                </a:gsLst>
                <a:lin ang="0" scaled="1"/>
              </a:gradFill>
              <a:ln w="9525">
                <a:noFill/>
                <a:round/>
                <a:headEnd/>
                <a:tailEnd/>
              </a:ln>
            </p:spPr>
            <p:txBody>
              <a:bodyPr/>
              <a:lstStyle/>
              <a:p>
                <a:endParaRPr lang="en-US"/>
              </a:p>
            </p:txBody>
          </p:sp>
        </p:grpSp>
      </p:grpSp>
      <p:sp>
        <p:nvSpPr>
          <p:cNvPr id="68624" name="Rectangle 16"/>
          <p:cNvSpPr>
            <a:spLocks noGrp="1" noChangeArrowheads="1"/>
          </p:cNvSpPr>
          <p:nvPr>
            <p:ph type="ctrTitle" sz="quarter"/>
          </p:nvPr>
        </p:nvSpPr>
        <p:spPr>
          <a:xfrm>
            <a:off x="1422400" y="1997078"/>
            <a:ext cx="9448800" cy="1431925"/>
          </a:xfrm>
        </p:spPr>
        <p:txBody>
          <a:bodyPr anchor="b"/>
          <a:lstStyle>
            <a:lvl1pPr>
              <a:defRPr/>
            </a:lvl1pPr>
          </a:lstStyle>
          <a:p>
            <a:r>
              <a:rPr lang="en-US"/>
              <a:t>Click to edit Master title style</a:t>
            </a:r>
          </a:p>
        </p:txBody>
      </p:sp>
      <p:sp>
        <p:nvSpPr>
          <p:cNvPr id="68625" name="Rectangle 17"/>
          <p:cNvSpPr>
            <a:spLocks noGrp="1" noChangeArrowheads="1"/>
          </p:cNvSpPr>
          <p:nvPr>
            <p:ph type="subTitle" sz="quarter" idx="1"/>
          </p:nvPr>
        </p:nvSpPr>
        <p:spPr>
          <a:xfrm>
            <a:off x="1422400" y="3886200"/>
            <a:ext cx="8534400" cy="1752600"/>
          </a:xfrm>
        </p:spPr>
        <p:txBody>
          <a:bodyPr/>
          <a:lstStyle>
            <a:lvl1pPr marL="0" indent="0">
              <a:buFont typeface="Wingdings" pitchFamily="2" charset="2"/>
              <a:buNone/>
              <a:defRPr/>
            </a:lvl1pPr>
          </a:lstStyle>
          <a:p>
            <a:r>
              <a:rPr lang="en-US"/>
              <a:t>Click to edit Master subtitle style</a:t>
            </a:r>
          </a:p>
        </p:txBody>
      </p:sp>
      <p:sp>
        <p:nvSpPr>
          <p:cNvPr id="68626" name="Rectangle 18"/>
          <p:cNvSpPr>
            <a:spLocks noGrp="1" noChangeArrowheads="1"/>
          </p:cNvSpPr>
          <p:nvPr>
            <p:ph type="dt" sz="quarter" idx="2"/>
          </p:nvPr>
        </p:nvSpPr>
        <p:spPr/>
        <p:txBody>
          <a:bodyPr/>
          <a:lstStyle>
            <a:lvl1pPr>
              <a:defRPr/>
            </a:lvl1pPr>
          </a:lstStyle>
          <a:p>
            <a:endParaRPr lang="en-US"/>
          </a:p>
        </p:txBody>
      </p:sp>
      <p:sp>
        <p:nvSpPr>
          <p:cNvPr id="68627" name="Rectangle 19"/>
          <p:cNvSpPr>
            <a:spLocks noGrp="1" noChangeArrowheads="1"/>
          </p:cNvSpPr>
          <p:nvPr>
            <p:ph type="ftr" sz="quarter" idx="3"/>
          </p:nvPr>
        </p:nvSpPr>
        <p:spPr>
          <a:xfrm>
            <a:off x="4470400" y="6248400"/>
            <a:ext cx="3860800" cy="457200"/>
          </a:xfrm>
        </p:spPr>
        <p:txBody>
          <a:bodyPr/>
          <a:lstStyle>
            <a:lvl1pPr>
              <a:defRPr/>
            </a:lvl1pPr>
          </a:lstStyle>
          <a:p>
            <a:endParaRPr lang="en-US"/>
          </a:p>
        </p:txBody>
      </p:sp>
      <p:sp>
        <p:nvSpPr>
          <p:cNvPr id="68628" name="Rectangle 20"/>
          <p:cNvSpPr>
            <a:spLocks noGrp="1" noChangeArrowheads="1"/>
          </p:cNvSpPr>
          <p:nvPr>
            <p:ph type="sldNum" sz="quarter" idx="4"/>
          </p:nvPr>
        </p:nvSpPr>
        <p:spPr/>
        <p:txBody>
          <a:bodyPr/>
          <a:lstStyle>
            <a:lvl1pPr>
              <a:defRPr/>
            </a:lvl1pPr>
          </a:lstStyle>
          <a:p>
            <a:fld id="{09E5735E-05A5-4756-A57A-C69223F03AF6}"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67132EE-0FA0-4BA2-BB6F-78549FA910BF}"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66200" y="304800"/>
            <a:ext cx="25146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22400" y="304800"/>
            <a:ext cx="73406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C09465C-3424-4198-983E-903329BFDADD}"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422400" y="304802"/>
            <a:ext cx="10058400" cy="1431925"/>
          </a:xfrm>
        </p:spPr>
        <p:txBody>
          <a:bodyPr/>
          <a:lstStyle/>
          <a:p>
            <a:r>
              <a:rPr lang="en-US"/>
              <a:t>Click to edit Master title style</a:t>
            </a:r>
          </a:p>
        </p:txBody>
      </p:sp>
      <p:sp>
        <p:nvSpPr>
          <p:cNvPr id="3" name="Table Placeholder 2"/>
          <p:cNvSpPr>
            <a:spLocks noGrp="1"/>
          </p:cNvSpPr>
          <p:nvPr>
            <p:ph type="tbl" idx="1"/>
          </p:nvPr>
        </p:nvSpPr>
        <p:spPr>
          <a:xfrm>
            <a:off x="1422400" y="1981200"/>
            <a:ext cx="10058400" cy="4114800"/>
          </a:xfrm>
        </p:spPr>
        <p:txBody>
          <a:bodyPr/>
          <a:lstStyle/>
          <a:p>
            <a:endParaRPr lang="en-US"/>
          </a:p>
        </p:txBody>
      </p:sp>
      <p:sp>
        <p:nvSpPr>
          <p:cNvPr id="4" name="Date Placeholder 3"/>
          <p:cNvSpPr>
            <a:spLocks noGrp="1"/>
          </p:cNvSpPr>
          <p:nvPr>
            <p:ph type="dt" sz="half" idx="10"/>
          </p:nvPr>
        </p:nvSpPr>
        <p:spPr>
          <a:xfrm>
            <a:off x="1422400" y="6248400"/>
            <a:ext cx="2540000" cy="457200"/>
          </a:xfrm>
        </p:spPr>
        <p:txBody>
          <a:bodyPr/>
          <a:lstStyle>
            <a:lvl1pPr>
              <a:defRPr/>
            </a:lvl1pPr>
          </a:lstStyle>
          <a:p>
            <a:endParaRPr lang="en-US"/>
          </a:p>
        </p:txBody>
      </p:sp>
      <p:sp>
        <p:nvSpPr>
          <p:cNvPr id="5" name="Footer Placeholder 4"/>
          <p:cNvSpPr>
            <a:spLocks noGrp="1"/>
          </p:cNvSpPr>
          <p:nvPr>
            <p:ph type="ftr" sz="quarter" idx="11"/>
          </p:nvPr>
        </p:nvSpPr>
        <p:spPr>
          <a:xfrm>
            <a:off x="4572000" y="6248400"/>
            <a:ext cx="38608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8940800" y="6248400"/>
            <a:ext cx="2540000" cy="457200"/>
          </a:xfrm>
        </p:spPr>
        <p:txBody>
          <a:bodyPr/>
          <a:lstStyle>
            <a:lvl1pPr>
              <a:defRPr/>
            </a:lvl1pPr>
          </a:lstStyle>
          <a:p>
            <a:fld id="{037318CF-BA88-490A-885E-B974AED1A767}"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422400" y="304802"/>
            <a:ext cx="10058400" cy="1431925"/>
          </a:xfrm>
        </p:spPr>
        <p:txBody>
          <a:bodyPr/>
          <a:lstStyle/>
          <a:p>
            <a:r>
              <a:rPr lang="en-US"/>
              <a:t>Click to edit Master title style</a:t>
            </a:r>
          </a:p>
        </p:txBody>
      </p:sp>
      <p:sp>
        <p:nvSpPr>
          <p:cNvPr id="3" name="Chart Placeholder 2"/>
          <p:cNvSpPr>
            <a:spLocks noGrp="1"/>
          </p:cNvSpPr>
          <p:nvPr>
            <p:ph type="chart" idx="1"/>
          </p:nvPr>
        </p:nvSpPr>
        <p:spPr>
          <a:xfrm>
            <a:off x="1422400" y="1981200"/>
            <a:ext cx="10058400" cy="4114800"/>
          </a:xfrm>
        </p:spPr>
        <p:txBody>
          <a:bodyPr/>
          <a:lstStyle/>
          <a:p>
            <a:endParaRPr lang="en-US"/>
          </a:p>
        </p:txBody>
      </p:sp>
      <p:sp>
        <p:nvSpPr>
          <p:cNvPr id="4" name="Date Placeholder 3"/>
          <p:cNvSpPr>
            <a:spLocks noGrp="1"/>
          </p:cNvSpPr>
          <p:nvPr>
            <p:ph type="dt" sz="half" idx="10"/>
          </p:nvPr>
        </p:nvSpPr>
        <p:spPr>
          <a:xfrm>
            <a:off x="1422400" y="6248400"/>
            <a:ext cx="2540000" cy="457200"/>
          </a:xfrm>
        </p:spPr>
        <p:txBody>
          <a:bodyPr/>
          <a:lstStyle>
            <a:lvl1pPr>
              <a:defRPr/>
            </a:lvl1pPr>
          </a:lstStyle>
          <a:p>
            <a:endParaRPr lang="en-US"/>
          </a:p>
        </p:txBody>
      </p:sp>
      <p:sp>
        <p:nvSpPr>
          <p:cNvPr id="5" name="Footer Placeholder 4"/>
          <p:cNvSpPr>
            <a:spLocks noGrp="1"/>
          </p:cNvSpPr>
          <p:nvPr>
            <p:ph type="ftr" sz="quarter" idx="11"/>
          </p:nvPr>
        </p:nvSpPr>
        <p:spPr>
          <a:xfrm>
            <a:off x="4572000" y="6248400"/>
            <a:ext cx="38608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8940800" y="6248400"/>
            <a:ext cx="2540000" cy="457200"/>
          </a:xfrm>
        </p:spPr>
        <p:txBody>
          <a:bodyPr/>
          <a:lstStyle>
            <a:lvl1pPr>
              <a:defRPr/>
            </a:lvl1pPr>
          </a:lstStyle>
          <a:p>
            <a:fld id="{5668DED3-6CA9-478E-9AB6-584E47E899BB}"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1"/>
            <a:ext cx="103632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1" y="3840480"/>
            <a:ext cx="8534399"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3/2/2020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6755197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3/2/2020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6590507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79"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3/2/2020</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3318535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3/2/2020</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9463876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3/2/2020</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7972038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ADBEC0F-ACDB-41B4-89B1-3BA8E9E01640}"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E8E8AEA-0F3C-4616-B03A-5EC87F31EC98}"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22400" y="1981200"/>
            <a:ext cx="4927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53200" y="1981200"/>
            <a:ext cx="4927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EDF74B3-AE33-472E-9B7D-806D3460AE1F}"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47F8D956-9CBD-4C92-AFD5-8E746777C08B}"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EA780614-DCFA-4353-83A7-FBE422802D30}"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8F1E4DBF-32F8-42E8-8105-499FE86A0773}"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23D9CDB-FD49-480B-BC12-927DD8FB3992}"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5FC1B63-EC60-4B44-8A65-7C45FBB9A5D7}"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1.pn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theme" Target="../theme/theme2.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7586" name="Group 2"/>
          <p:cNvGrpSpPr>
            <a:grpSpLocks/>
          </p:cNvGrpSpPr>
          <p:nvPr/>
        </p:nvGrpSpPr>
        <p:grpSpPr bwMode="auto">
          <a:xfrm>
            <a:off x="1" y="6350"/>
            <a:ext cx="12187767" cy="6851650"/>
            <a:chOff x="0" y="4"/>
            <a:chExt cx="5758" cy="4316"/>
          </a:xfrm>
        </p:grpSpPr>
        <p:sp>
          <p:nvSpPr>
            <p:cNvPr id="67587" name="Freeform 3"/>
            <p:cNvSpPr>
              <a:spLocks/>
            </p:cNvSpPr>
            <p:nvPr/>
          </p:nvSpPr>
          <p:spPr bwMode="hidden">
            <a:xfrm>
              <a:off x="558" y="1161"/>
              <a:ext cx="5200" cy="3159"/>
            </a:xfrm>
            <a:custGeom>
              <a:avLst/>
              <a:gdLst/>
              <a:ahLst/>
              <a:cxnLst>
                <a:cxn ang="0">
                  <a:pos x="0" y="3159"/>
                </a:cxn>
                <a:cxn ang="0">
                  <a:pos x="5184" y="3159"/>
                </a:cxn>
                <a:cxn ang="0">
                  <a:pos x="5184" y="0"/>
                </a:cxn>
                <a:cxn ang="0">
                  <a:pos x="0" y="0"/>
                </a:cxn>
                <a:cxn ang="0">
                  <a:pos x="0" y="3159"/>
                </a:cxn>
                <a:cxn ang="0">
                  <a:pos x="0" y="3159"/>
                </a:cxn>
              </a:cxnLst>
              <a:rect l="0" t="0" r="r" b="b"/>
              <a:pathLst>
                <a:path w="5184" h="3159">
                  <a:moveTo>
                    <a:pt x="0" y="3159"/>
                  </a:moveTo>
                  <a:lnTo>
                    <a:pt x="5184" y="3159"/>
                  </a:lnTo>
                  <a:lnTo>
                    <a:pt x="5184" y="0"/>
                  </a:lnTo>
                  <a:lnTo>
                    <a:pt x="0" y="0"/>
                  </a:lnTo>
                  <a:lnTo>
                    <a:pt x="0" y="3159"/>
                  </a:lnTo>
                  <a:lnTo>
                    <a:pt x="0" y="3159"/>
                  </a:lnTo>
                  <a:close/>
                </a:path>
              </a:pathLst>
            </a:custGeom>
            <a:gradFill rotWithShape="0">
              <a:gsLst>
                <a:gs pos="0">
                  <a:schemeClr val="bg1"/>
                </a:gs>
                <a:gs pos="100000">
                  <a:schemeClr val="bg2"/>
                </a:gs>
              </a:gsLst>
              <a:lin ang="0" scaled="1"/>
            </a:gradFill>
            <a:ln w="9525">
              <a:noFill/>
              <a:round/>
              <a:headEnd/>
              <a:tailEnd/>
            </a:ln>
          </p:spPr>
          <p:txBody>
            <a:bodyPr/>
            <a:lstStyle/>
            <a:p>
              <a:endParaRPr lang="en-US"/>
            </a:p>
          </p:txBody>
        </p:sp>
        <p:sp>
          <p:nvSpPr>
            <p:cNvPr id="67588" name="Freeform 4"/>
            <p:cNvSpPr>
              <a:spLocks/>
            </p:cNvSpPr>
            <p:nvPr/>
          </p:nvSpPr>
          <p:spPr bwMode="hidden">
            <a:xfrm>
              <a:off x="0" y="1161"/>
              <a:ext cx="558" cy="3159"/>
            </a:xfrm>
            <a:custGeom>
              <a:avLst/>
              <a:gdLst/>
              <a:ahLst/>
              <a:cxnLst>
                <a:cxn ang="0">
                  <a:pos x="0" y="0"/>
                </a:cxn>
                <a:cxn ang="0">
                  <a:pos x="0" y="3159"/>
                </a:cxn>
                <a:cxn ang="0">
                  <a:pos x="556" y="3159"/>
                </a:cxn>
                <a:cxn ang="0">
                  <a:pos x="556" y="0"/>
                </a:cxn>
                <a:cxn ang="0">
                  <a:pos x="0" y="0"/>
                </a:cxn>
                <a:cxn ang="0">
                  <a:pos x="0" y="0"/>
                </a:cxn>
              </a:cxnLst>
              <a:rect l="0" t="0" r="r" b="b"/>
              <a:pathLst>
                <a:path w="556" h="3159">
                  <a:moveTo>
                    <a:pt x="0" y="0"/>
                  </a:moveTo>
                  <a:lnTo>
                    <a:pt x="0" y="3159"/>
                  </a:lnTo>
                  <a:lnTo>
                    <a:pt x="556" y="3159"/>
                  </a:lnTo>
                  <a:lnTo>
                    <a:pt x="556" y="0"/>
                  </a:lnTo>
                  <a:lnTo>
                    <a:pt x="0" y="0"/>
                  </a:lnTo>
                  <a:lnTo>
                    <a:pt x="0" y="0"/>
                  </a:lnTo>
                  <a:close/>
                </a:path>
              </a:pathLst>
            </a:custGeom>
            <a:gradFill rotWithShape="0">
              <a:gsLst>
                <a:gs pos="0">
                  <a:schemeClr val="bg1"/>
                </a:gs>
                <a:gs pos="100000">
                  <a:schemeClr val="bg2"/>
                </a:gs>
              </a:gsLst>
              <a:lin ang="5400000" scaled="1"/>
            </a:gradFill>
            <a:ln w="9525">
              <a:noFill/>
              <a:round/>
              <a:headEnd/>
              <a:tailEnd/>
            </a:ln>
          </p:spPr>
          <p:txBody>
            <a:bodyPr/>
            <a:lstStyle/>
            <a:p>
              <a:endParaRPr lang="en-US"/>
            </a:p>
          </p:txBody>
        </p:sp>
        <p:grpSp>
          <p:nvGrpSpPr>
            <p:cNvPr id="67589" name="Group 5"/>
            <p:cNvGrpSpPr>
              <a:grpSpLocks/>
            </p:cNvGrpSpPr>
            <p:nvPr userDrawn="1"/>
          </p:nvGrpSpPr>
          <p:grpSpPr bwMode="auto">
            <a:xfrm>
              <a:off x="0" y="4"/>
              <a:ext cx="5758" cy="4316"/>
              <a:chOff x="0" y="4"/>
              <a:chExt cx="5758" cy="4316"/>
            </a:xfrm>
          </p:grpSpPr>
          <p:sp>
            <p:nvSpPr>
              <p:cNvPr id="67590" name="Freeform 6"/>
              <p:cNvSpPr>
                <a:spLocks/>
              </p:cNvSpPr>
              <p:nvPr/>
            </p:nvSpPr>
            <p:spPr bwMode="ltGray">
              <a:xfrm>
                <a:off x="552" y="4"/>
                <a:ext cx="12" cy="695"/>
              </a:xfrm>
              <a:custGeom>
                <a:avLst/>
                <a:gdLst/>
                <a:ahLst/>
                <a:cxnLst>
                  <a:cxn ang="0">
                    <a:pos x="12" y="0"/>
                  </a:cxn>
                  <a:cxn ang="0">
                    <a:pos x="0" y="0"/>
                  </a:cxn>
                  <a:cxn ang="0">
                    <a:pos x="0" y="695"/>
                  </a:cxn>
                  <a:cxn ang="0">
                    <a:pos x="12" y="695"/>
                  </a:cxn>
                  <a:cxn ang="0">
                    <a:pos x="12" y="0"/>
                  </a:cxn>
                  <a:cxn ang="0">
                    <a:pos x="12" y="0"/>
                  </a:cxn>
                </a:cxnLst>
                <a:rect l="0" t="0" r="r" b="b"/>
                <a:pathLst>
                  <a:path w="12" h="695">
                    <a:moveTo>
                      <a:pt x="12" y="0"/>
                    </a:moveTo>
                    <a:lnTo>
                      <a:pt x="0" y="0"/>
                    </a:lnTo>
                    <a:lnTo>
                      <a:pt x="0" y="695"/>
                    </a:lnTo>
                    <a:lnTo>
                      <a:pt x="12" y="695"/>
                    </a:lnTo>
                    <a:lnTo>
                      <a:pt x="12" y="0"/>
                    </a:lnTo>
                    <a:lnTo>
                      <a:pt x="12" y="0"/>
                    </a:lnTo>
                    <a:close/>
                  </a:path>
                </a:pathLst>
              </a:custGeom>
              <a:gradFill rotWithShape="0">
                <a:gsLst>
                  <a:gs pos="0">
                    <a:schemeClr val="bg1"/>
                  </a:gs>
                  <a:gs pos="100000">
                    <a:schemeClr val="bg2"/>
                  </a:gs>
                </a:gsLst>
                <a:lin ang="5400000" scaled="1"/>
              </a:gradFill>
              <a:ln w="9525">
                <a:noFill/>
                <a:round/>
                <a:headEnd/>
                <a:tailEnd/>
              </a:ln>
            </p:spPr>
            <p:txBody>
              <a:bodyPr/>
              <a:lstStyle/>
              <a:p>
                <a:endParaRPr lang="en-US"/>
              </a:p>
            </p:txBody>
          </p:sp>
          <p:sp>
            <p:nvSpPr>
              <p:cNvPr id="67591" name="Freeform 7"/>
              <p:cNvSpPr>
                <a:spLocks/>
              </p:cNvSpPr>
              <p:nvPr/>
            </p:nvSpPr>
            <p:spPr bwMode="ltGray">
              <a:xfrm>
                <a:off x="552" y="1623"/>
                <a:ext cx="12" cy="2697"/>
              </a:xfrm>
              <a:custGeom>
                <a:avLst/>
                <a:gdLst/>
                <a:ahLst/>
                <a:cxnLst>
                  <a:cxn ang="0">
                    <a:pos x="0" y="2697"/>
                  </a:cxn>
                  <a:cxn ang="0">
                    <a:pos x="12" y="2697"/>
                  </a:cxn>
                  <a:cxn ang="0">
                    <a:pos x="12" y="0"/>
                  </a:cxn>
                  <a:cxn ang="0">
                    <a:pos x="0" y="0"/>
                  </a:cxn>
                  <a:cxn ang="0">
                    <a:pos x="0" y="2697"/>
                  </a:cxn>
                  <a:cxn ang="0">
                    <a:pos x="0" y="2697"/>
                  </a:cxn>
                </a:cxnLst>
                <a:rect l="0" t="0" r="r" b="b"/>
                <a:pathLst>
                  <a:path w="12" h="2697">
                    <a:moveTo>
                      <a:pt x="0" y="2697"/>
                    </a:moveTo>
                    <a:lnTo>
                      <a:pt x="12" y="2697"/>
                    </a:lnTo>
                    <a:lnTo>
                      <a:pt x="12" y="0"/>
                    </a:lnTo>
                    <a:lnTo>
                      <a:pt x="0" y="0"/>
                    </a:lnTo>
                    <a:lnTo>
                      <a:pt x="0" y="2697"/>
                    </a:lnTo>
                    <a:lnTo>
                      <a:pt x="0" y="2697"/>
                    </a:lnTo>
                    <a:close/>
                  </a:path>
                </a:pathLst>
              </a:custGeom>
              <a:gradFill rotWithShape="0">
                <a:gsLst>
                  <a:gs pos="0">
                    <a:schemeClr val="bg2"/>
                  </a:gs>
                  <a:gs pos="100000">
                    <a:schemeClr val="bg1"/>
                  </a:gs>
                </a:gsLst>
                <a:lin ang="5400000" scaled="1"/>
              </a:gradFill>
              <a:ln w="9525">
                <a:noFill/>
                <a:round/>
                <a:headEnd/>
                <a:tailEnd/>
              </a:ln>
            </p:spPr>
            <p:txBody>
              <a:bodyPr/>
              <a:lstStyle/>
              <a:p>
                <a:endParaRPr lang="en-US"/>
              </a:p>
            </p:txBody>
          </p:sp>
          <p:sp>
            <p:nvSpPr>
              <p:cNvPr id="67592" name="Freeform 8"/>
              <p:cNvSpPr>
                <a:spLocks/>
              </p:cNvSpPr>
              <p:nvPr/>
            </p:nvSpPr>
            <p:spPr bwMode="ltGray">
              <a:xfrm>
                <a:off x="1019" y="1155"/>
                <a:ext cx="4739" cy="12"/>
              </a:xfrm>
              <a:custGeom>
                <a:avLst/>
                <a:gdLst/>
                <a:ahLst/>
                <a:cxnLst>
                  <a:cxn ang="0">
                    <a:pos x="4724" y="0"/>
                  </a:cxn>
                  <a:cxn ang="0">
                    <a:pos x="0" y="0"/>
                  </a:cxn>
                  <a:cxn ang="0">
                    <a:pos x="0" y="12"/>
                  </a:cxn>
                  <a:cxn ang="0">
                    <a:pos x="4724" y="12"/>
                  </a:cxn>
                  <a:cxn ang="0">
                    <a:pos x="4724" y="0"/>
                  </a:cxn>
                  <a:cxn ang="0">
                    <a:pos x="4724" y="0"/>
                  </a:cxn>
                </a:cxnLst>
                <a:rect l="0" t="0" r="r" b="b"/>
                <a:pathLst>
                  <a:path w="4724" h="12">
                    <a:moveTo>
                      <a:pt x="4724" y="0"/>
                    </a:moveTo>
                    <a:lnTo>
                      <a:pt x="0" y="0"/>
                    </a:lnTo>
                    <a:lnTo>
                      <a:pt x="0" y="12"/>
                    </a:lnTo>
                    <a:lnTo>
                      <a:pt x="4724" y="12"/>
                    </a:lnTo>
                    <a:lnTo>
                      <a:pt x="4724" y="0"/>
                    </a:lnTo>
                    <a:lnTo>
                      <a:pt x="4724" y="0"/>
                    </a:lnTo>
                    <a:close/>
                  </a:path>
                </a:pathLst>
              </a:custGeom>
              <a:gradFill rotWithShape="0">
                <a:gsLst>
                  <a:gs pos="0">
                    <a:schemeClr val="bg2"/>
                  </a:gs>
                  <a:gs pos="100000">
                    <a:schemeClr val="bg1"/>
                  </a:gs>
                </a:gsLst>
                <a:lin ang="0" scaled="1"/>
              </a:gradFill>
              <a:ln w="9525">
                <a:noFill/>
                <a:round/>
                <a:headEnd/>
                <a:tailEnd/>
              </a:ln>
            </p:spPr>
            <p:txBody>
              <a:bodyPr/>
              <a:lstStyle/>
              <a:p>
                <a:endParaRPr lang="en-US"/>
              </a:p>
            </p:txBody>
          </p:sp>
          <p:sp>
            <p:nvSpPr>
              <p:cNvPr id="67593" name="Freeform 9"/>
              <p:cNvSpPr>
                <a:spLocks/>
              </p:cNvSpPr>
              <p:nvPr/>
            </p:nvSpPr>
            <p:spPr bwMode="ltGray">
              <a:xfrm>
                <a:off x="552" y="1371"/>
                <a:ext cx="12" cy="252"/>
              </a:xfrm>
              <a:custGeom>
                <a:avLst/>
                <a:gdLst/>
                <a:ahLst/>
                <a:cxnLst>
                  <a:cxn ang="0">
                    <a:pos x="0" y="252"/>
                  </a:cxn>
                  <a:cxn ang="0">
                    <a:pos x="12" y="252"/>
                  </a:cxn>
                  <a:cxn ang="0">
                    <a:pos x="12" y="0"/>
                  </a:cxn>
                  <a:cxn ang="0">
                    <a:pos x="0" y="0"/>
                  </a:cxn>
                  <a:cxn ang="0">
                    <a:pos x="0" y="252"/>
                  </a:cxn>
                  <a:cxn ang="0">
                    <a:pos x="0" y="252"/>
                  </a:cxn>
                </a:cxnLst>
                <a:rect l="0" t="0" r="r" b="b"/>
                <a:pathLst>
                  <a:path w="12" h="252">
                    <a:moveTo>
                      <a:pt x="0" y="252"/>
                    </a:moveTo>
                    <a:lnTo>
                      <a:pt x="12" y="252"/>
                    </a:lnTo>
                    <a:lnTo>
                      <a:pt x="12" y="0"/>
                    </a:lnTo>
                    <a:lnTo>
                      <a:pt x="0" y="0"/>
                    </a:lnTo>
                    <a:lnTo>
                      <a:pt x="0" y="252"/>
                    </a:lnTo>
                    <a:lnTo>
                      <a:pt x="0" y="252"/>
                    </a:lnTo>
                    <a:close/>
                  </a:path>
                </a:pathLst>
              </a:custGeom>
              <a:gradFill rotWithShape="0">
                <a:gsLst>
                  <a:gs pos="0">
                    <a:schemeClr val="accent2"/>
                  </a:gs>
                  <a:gs pos="100000">
                    <a:schemeClr val="bg2"/>
                  </a:gs>
                </a:gsLst>
                <a:lin ang="5400000" scaled="1"/>
              </a:gradFill>
              <a:ln w="9525">
                <a:noFill/>
                <a:round/>
                <a:headEnd/>
                <a:tailEnd/>
              </a:ln>
            </p:spPr>
            <p:txBody>
              <a:bodyPr/>
              <a:lstStyle/>
              <a:p>
                <a:endParaRPr lang="en-US"/>
              </a:p>
            </p:txBody>
          </p:sp>
          <p:sp>
            <p:nvSpPr>
              <p:cNvPr id="67594" name="Freeform 10"/>
              <p:cNvSpPr>
                <a:spLocks/>
              </p:cNvSpPr>
              <p:nvPr/>
            </p:nvSpPr>
            <p:spPr bwMode="ltGray">
              <a:xfrm>
                <a:off x="552" y="699"/>
                <a:ext cx="12" cy="252"/>
              </a:xfrm>
              <a:custGeom>
                <a:avLst/>
                <a:gdLst/>
                <a:ahLst/>
                <a:cxnLst>
                  <a:cxn ang="0">
                    <a:pos x="12" y="0"/>
                  </a:cxn>
                  <a:cxn ang="0">
                    <a:pos x="0" y="0"/>
                  </a:cxn>
                  <a:cxn ang="0">
                    <a:pos x="0" y="252"/>
                  </a:cxn>
                  <a:cxn ang="0">
                    <a:pos x="12" y="252"/>
                  </a:cxn>
                  <a:cxn ang="0">
                    <a:pos x="12" y="0"/>
                  </a:cxn>
                  <a:cxn ang="0">
                    <a:pos x="12" y="0"/>
                  </a:cxn>
                </a:cxnLst>
                <a:rect l="0" t="0" r="r" b="b"/>
                <a:pathLst>
                  <a:path w="12" h="252">
                    <a:moveTo>
                      <a:pt x="12" y="0"/>
                    </a:moveTo>
                    <a:lnTo>
                      <a:pt x="0" y="0"/>
                    </a:lnTo>
                    <a:lnTo>
                      <a:pt x="0" y="252"/>
                    </a:lnTo>
                    <a:lnTo>
                      <a:pt x="12" y="252"/>
                    </a:lnTo>
                    <a:lnTo>
                      <a:pt x="12" y="0"/>
                    </a:lnTo>
                    <a:lnTo>
                      <a:pt x="12" y="0"/>
                    </a:lnTo>
                    <a:close/>
                  </a:path>
                </a:pathLst>
              </a:custGeom>
              <a:gradFill rotWithShape="0">
                <a:gsLst>
                  <a:gs pos="0">
                    <a:schemeClr val="bg2"/>
                  </a:gs>
                  <a:gs pos="100000">
                    <a:schemeClr val="accent2"/>
                  </a:gs>
                </a:gsLst>
                <a:lin ang="5400000" scaled="1"/>
              </a:gradFill>
              <a:ln w="9525">
                <a:noFill/>
                <a:round/>
                <a:headEnd/>
                <a:tailEnd/>
              </a:ln>
            </p:spPr>
            <p:txBody>
              <a:bodyPr/>
              <a:lstStyle/>
              <a:p>
                <a:endParaRPr lang="en-US"/>
              </a:p>
            </p:txBody>
          </p:sp>
          <p:sp>
            <p:nvSpPr>
              <p:cNvPr id="67595" name="Freeform 11"/>
              <p:cNvSpPr>
                <a:spLocks/>
              </p:cNvSpPr>
              <p:nvPr/>
            </p:nvSpPr>
            <p:spPr bwMode="ltGray">
              <a:xfrm>
                <a:off x="552" y="951"/>
                <a:ext cx="12" cy="420"/>
              </a:xfrm>
              <a:custGeom>
                <a:avLst/>
                <a:gdLst/>
                <a:ahLst/>
                <a:cxnLst>
                  <a:cxn ang="0">
                    <a:pos x="0" y="0"/>
                  </a:cxn>
                  <a:cxn ang="0">
                    <a:pos x="0" y="420"/>
                  </a:cxn>
                  <a:cxn ang="0">
                    <a:pos x="12" y="420"/>
                  </a:cxn>
                  <a:cxn ang="0">
                    <a:pos x="12" y="0"/>
                  </a:cxn>
                  <a:cxn ang="0">
                    <a:pos x="0" y="0"/>
                  </a:cxn>
                  <a:cxn ang="0">
                    <a:pos x="0" y="0"/>
                  </a:cxn>
                </a:cxnLst>
                <a:rect l="0" t="0" r="r" b="b"/>
                <a:pathLst>
                  <a:path w="12" h="420">
                    <a:moveTo>
                      <a:pt x="0" y="0"/>
                    </a:moveTo>
                    <a:lnTo>
                      <a:pt x="0" y="420"/>
                    </a:lnTo>
                    <a:lnTo>
                      <a:pt x="12" y="420"/>
                    </a:lnTo>
                    <a:lnTo>
                      <a:pt x="12" y="0"/>
                    </a:lnTo>
                    <a:lnTo>
                      <a:pt x="0" y="0"/>
                    </a:lnTo>
                    <a:lnTo>
                      <a:pt x="0" y="0"/>
                    </a:lnTo>
                    <a:close/>
                  </a:path>
                </a:pathLst>
              </a:custGeom>
              <a:gradFill rotWithShape="0">
                <a:gsLst>
                  <a:gs pos="0">
                    <a:schemeClr val="accent2"/>
                  </a:gs>
                  <a:gs pos="50000">
                    <a:schemeClr val="hlink"/>
                  </a:gs>
                  <a:gs pos="100000">
                    <a:schemeClr val="accent2"/>
                  </a:gs>
                </a:gsLst>
                <a:lin ang="5400000" scaled="1"/>
              </a:gradFill>
              <a:ln w="9525">
                <a:noFill/>
                <a:round/>
                <a:headEnd/>
                <a:tailEnd/>
              </a:ln>
            </p:spPr>
            <p:txBody>
              <a:bodyPr/>
              <a:lstStyle/>
              <a:p>
                <a:endParaRPr lang="en-US"/>
              </a:p>
            </p:txBody>
          </p:sp>
          <p:sp>
            <p:nvSpPr>
              <p:cNvPr id="67596" name="Freeform 12"/>
              <p:cNvSpPr>
                <a:spLocks/>
              </p:cNvSpPr>
              <p:nvPr/>
            </p:nvSpPr>
            <p:spPr bwMode="ltGray">
              <a:xfrm>
                <a:off x="0" y="1155"/>
                <a:ext cx="351" cy="12"/>
              </a:xfrm>
              <a:custGeom>
                <a:avLst/>
                <a:gdLst/>
                <a:ahLst/>
                <a:cxnLst>
                  <a:cxn ang="0">
                    <a:pos x="0" y="0"/>
                  </a:cxn>
                  <a:cxn ang="0">
                    <a:pos x="0" y="12"/>
                  </a:cxn>
                  <a:cxn ang="0">
                    <a:pos x="251" y="12"/>
                  </a:cxn>
                  <a:cxn ang="0">
                    <a:pos x="251" y="0"/>
                  </a:cxn>
                  <a:cxn ang="0">
                    <a:pos x="0" y="0"/>
                  </a:cxn>
                  <a:cxn ang="0">
                    <a:pos x="0" y="0"/>
                  </a:cxn>
                </a:cxnLst>
                <a:rect l="0" t="0" r="r" b="b"/>
                <a:pathLst>
                  <a:path w="251" h="12">
                    <a:moveTo>
                      <a:pt x="0" y="0"/>
                    </a:moveTo>
                    <a:lnTo>
                      <a:pt x="0" y="12"/>
                    </a:lnTo>
                    <a:lnTo>
                      <a:pt x="251" y="12"/>
                    </a:lnTo>
                    <a:lnTo>
                      <a:pt x="251" y="0"/>
                    </a:lnTo>
                    <a:lnTo>
                      <a:pt x="0" y="0"/>
                    </a:lnTo>
                    <a:lnTo>
                      <a:pt x="0" y="0"/>
                    </a:lnTo>
                    <a:close/>
                  </a:path>
                </a:pathLst>
              </a:custGeom>
              <a:gradFill rotWithShape="0">
                <a:gsLst>
                  <a:gs pos="0">
                    <a:schemeClr val="bg2"/>
                  </a:gs>
                  <a:gs pos="100000">
                    <a:schemeClr val="accent2"/>
                  </a:gs>
                </a:gsLst>
                <a:lin ang="0" scaled="1"/>
              </a:gradFill>
              <a:ln w="9525">
                <a:noFill/>
                <a:round/>
                <a:headEnd/>
                <a:tailEnd/>
              </a:ln>
            </p:spPr>
            <p:txBody>
              <a:bodyPr/>
              <a:lstStyle/>
              <a:p>
                <a:endParaRPr lang="en-US"/>
              </a:p>
            </p:txBody>
          </p:sp>
          <p:sp>
            <p:nvSpPr>
              <p:cNvPr id="67597" name="Freeform 13"/>
              <p:cNvSpPr>
                <a:spLocks/>
              </p:cNvSpPr>
              <p:nvPr/>
            </p:nvSpPr>
            <p:spPr bwMode="ltGray">
              <a:xfrm>
                <a:off x="767" y="1155"/>
                <a:ext cx="252" cy="12"/>
              </a:xfrm>
              <a:custGeom>
                <a:avLst/>
                <a:gdLst/>
                <a:ahLst/>
                <a:cxnLst>
                  <a:cxn ang="0">
                    <a:pos x="251" y="0"/>
                  </a:cxn>
                  <a:cxn ang="0">
                    <a:pos x="0" y="0"/>
                  </a:cxn>
                  <a:cxn ang="0">
                    <a:pos x="0" y="12"/>
                  </a:cxn>
                  <a:cxn ang="0">
                    <a:pos x="251" y="12"/>
                  </a:cxn>
                  <a:cxn ang="0">
                    <a:pos x="251" y="0"/>
                  </a:cxn>
                  <a:cxn ang="0">
                    <a:pos x="251" y="0"/>
                  </a:cxn>
                </a:cxnLst>
                <a:rect l="0" t="0" r="r" b="b"/>
                <a:pathLst>
                  <a:path w="251" h="12">
                    <a:moveTo>
                      <a:pt x="251" y="0"/>
                    </a:moveTo>
                    <a:lnTo>
                      <a:pt x="0" y="0"/>
                    </a:lnTo>
                    <a:lnTo>
                      <a:pt x="0" y="12"/>
                    </a:lnTo>
                    <a:lnTo>
                      <a:pt x="251" y="12"/>
                    </a:lnTo>
                    <a:lnTo>
                      <a:pt x="251" y="0"/>
                    </a:lnTo>
                    <a:lnTo>
                      <a:pt x="251" y="0"/>
                    </a:lnTo>
                    <a:close/>
                  </a:path>
                </a:pathLst>
              </a:custGeom>
              <a:gradFill rotWithShape="0">
                <a:gsLst>
                  <a:gs pos="0">
                    <a:schemeClr val="accent2"/>
                  </a:gs>
                  <a:gs pos="100000">
                    <a:schemeClr val="bg2"/>
                  </a:gs>
                </a:gsLst>
                <a:lin ang="0" scaled="1"/>
              </a:gradFill>
              <a:ln w="9525">
                <a:noFill/>
                <a:round/>
                <a:headEnd/>
                <a:tailEnd/>
              </a:ln>
            </p:spPr>
            <p:txBody>
              <a:bodyPr/>
              <a:lstStyle/>
              <a:p>
                <a:endParaRPr lang="en-US"/>
              </a:p>
            </p:txBody>
          </p:sp>
          <p:sp>
            <p:nvSpPr>
              <p:cNvPr id="67598" name="Freeform 14"/>
              <p:cNvSpPr>
                <a:spLocks/>
              </p:cNvSpPr>
              <p:nvPr/>
            </p:nvSpPr>
            <p:spPr bwMode="ltGray">
              <a:xfrm>
                <a:off x="348" y="1155"/>
                <a:ext cx="419" cy="12"/>
              </a:xfrm>
              <a:custGeom>
                <a:avLst/>
                <a:gdLst/>
                <a:ahLst/>
                <a:cxnLst>
                  <a:cxn ang="0">
                    <a:pos x="0" y="0"/>
                  </a:cxn>
                  <a:cxn ang="0">
                    <a:pos x="0" y="12"/>
                  </a:cxn>
                  <a:cxn ang="0">
                    <a:pos x="418" y="12"/>
                  </a:cxn>
                  <a:cxn ang="0">
                    <a:pos x="418" y="0"/>
                  </a:cxn>
                  <a:cxn ang="0">
                    <a:pos x="0" y="0"/>
                  </a:cxn>
                  <a:cxn ang="0">
                    <a:pos x="0" y="0"/>
                  </a:cxn>
                </a:cxnLst>
                <a:rect l="0" t="0" r="r" b="b"/>
                <a:pathLst>
                  <a:path w="418" h="12">
                    <a:moveTo>
                      <a:pt x="0" y="0"/>
                    </a:moveTo>
                    <a:lnTo>
                      <a:pt x="0" y="12"/>
                    </a:lnTo>
                    <a:lnTo>
                      <a:pt x="418" y="12"/>
                    </a:lnTo>
                    <a:lnTo>
                      <a:pt x="418" y="0"/>
                    </a:lnTo>
                    <a:lnTo>
                      <a:pt x="0" y="0"/>
                    </a:lnTo>
                    <a:lnTo>
                      <a:pt x="0" y="0"/>
                    </a:lnTo>
                    <a:close/>
                  </a:path>
                </a:pathLst>
              </a:custGeom>
              <a:gradFill rotWithShape="0">
                <a:gsLst>
                  <a:gs pos="0">
                    <a:schemeClr val="accent2"/>
                  </a:gs>
                  <a:gs pos="50000">
                    <a:schemeClr val="hlink"/>
                  </a:gs>
                  <a:gs pos="100000">
                    <a:schemeClr val="accent2"/>
                  </a:gs>
                </a:gsLst>
                <a:lin ang="0" scaled="1"/>
              </a:gradFill>
              <a:ln w="9525">
                <a:noFill/>
                <a:round/>
                <a:headEnd/>
                <a:tailEnd/>
              </a:ln>
            </p:spPr>
            <p:txBody>
              <a:bodyPr/>
              <a:lstStyle/>
              <a:p>
                <a:endParaRPr lang="en-US"/>
              </a:p>
            </p:txBody>
          </p:sp>
        </p:grpSp>
      </p:grpSp>
      <p:sp>
        <p:nvSpPr>
          <p:cNvPr id="67599" name="Rectangle 15"/>
          <p:cNvSpPr>
            <a:spLocks noGrp="1" noChangeArrowheads="1"/>
          </p:cNvSpPr>
          <p:nvPr>
            <p:ph type="title"/>
          </p:nvPr>
        </p:nvSpPr>
        <p:spPr bwMode="auto">
          <a:xfrm>
            <a:off x="1422400" y="304802"/>
            <a:ext cx="10058400" cy="14319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7600" name="Rectangle 16"/>
          <p:cNvSpPr>
            <a:spLocks noGrp="1" noChangeArrowheads="1"/>
          </p:cNvSpPr>
          <p:nvPr>
            <p:ph type="body" idx="1"/>
          </p:nvPr>
        </p:nvSpPr>
        <p:spPr bwMode="auto">
          <a:xfrm>
            <a:off x="1422400" y="1981200"/>
            <a:ext cx="10058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7601" name="Rectangle 17"/>
          <p:cNvSpPr>
            <a:spLocks noGrp="1" noChangeArrowheads="1"/>
          </p:cNvSpPr>
          <p:nvPr>
            <p:ph type="dt" sz="half" idx="2"/>
          </p:nvPr>
        </p:nvSpPr>
        <p:spPr bwMode="auto">
          <a:xfrm>
            <a:off x="1422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defRPr>
            </a:lvl1pPr>
          </a:lstStyle>
          <a:p>
            <a:endParaRPr lang="en-US"/>
          </a:p>
        </p:txBody>
      </p:sp>
      <p:sp>
        <p:nvSpPr>
          <p:cNvPr id="67602" name="Rectangle 18"/>
          <p:cNvSpPr>
            <a:spLocks noGrp="1" noChangeArrowheads="1"/>
          </p:cNvSpPr>
          <p:nvPr>
            <p:ph type="ftr" sz="quarter" idx="3"/>
          </p:nvPr>
        </p:nvSpPr>
        <p:spPr bwMode="auto">
          <a:xfrm>
            <a:off x="45720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defRPr>
            </a:lvl1pPr>
          </a:lstStyle>
          <a:p>
            <a:endParaRPr lang="en-US"/>
          </a:p>
        </p:txBody>
      </p:sp>
      <p:sp>
        <p:nvSpPr>
          <p:cNvPr id="67603" name="Rectangle 19"/>
          <p:cNvSpPr>
            <a:spLocks noGrp="1" noChangeArrowheads="1"/>
          </p:cNvSpPr>
          <p:nvPr>
            <p:ph type="sldNum" sz="quarter" idx="4"/>
          </p:nvPr>
        </p:nvSpPr>
        <p:spPr bwMode="auto">
          <a:xfrm>
            <a:off x="89408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defRPr>
            </a:lvl1pPr>
          </a:lstStyle>
          <a:p>
            <a:fld id="{B5C49257-3B8C-43D4-A307-69973178758F}"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Lst>
  <p:txStyles>
    <p:titleStyle>
      <a:lvl1pPr algn="l" rtl="0" fontAlgn="base">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2pPr>
      <a:lvl3pPr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3pPr>
      <a:lvl4pPr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4pPr>
      <a:lvl5pPr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9pPr>
    </p:titleStyle>
    <p:bodyStyle>
      <a:lvl1pPr marL="342900" indent="-342900" algn="l" rtl="0" fontAlgn="base">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hlink"/>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75744" cy="6839712"/>
          </a:xfrm>
          <a:prstGeom prst="rect">
            <a:avLst/>
          </a:prstGeom>
          <a:blipFill>
            <a:blip r:embed="rId7" cstate="print"/>
            <a:stretch>
              <a:fillRect/>
            </a:stretch>
          </a:blipFill>
        </p:spPr>
        <p:txBody>
          <a:bodyPr wrap="square" lIns="0" tIns="0" rIns="0" bIns="0" rtlCol="0"/>
          <a:lstStyle/>
          <a:p>
            <a:endParaRPr/>
          </a:p>
        </p:txBody>
      </p:sp>
      <p:sp>
        <p:nvSpPr>
          <p:cNvPr id="2" name="Holder 2"/>
          <p:cNvSpPr>
            <a:spLocks noGrp="1"/>
          </p:cNvSpPr>
          <p:nvPr>
            <p:ph type="title"/>
          </p:nvPr>
        </p:nvSpPr>
        <p:spPr>
          <a:xfrm>
            <a:off x="609601" y="274320"/>
            <a:ext cx="10972799"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609601" y="1577340"/>
            <a:ext cx="10972799"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1" y="6377940"/>
            <a:ext cx="3901439"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3/2/2020</a:t>
            </a:fld>
            <a:endParaRPr lang="en-US"/>
          </a:p>
        </p:txBody>
      </p:sp>
      <p:sp>
        <p:nvSpPr>
          <p:cNvPr id="6" name="Holder 6"/>
          <p:cNvSpPr>
            <a:spLocks noGrp="1"/>
          </p:cNvSpPr>
          <p:nvPr>
            <p:ph type="sldNum" sz="quarter" idx="7"/>
          </p:nvPr>
        </p:nvSpPr>
        <p:spPr>
          <a:xfrm>
            <a:off x="8778240"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72974514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emf"/><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emf"/><Relationship Id="rId1" Type="http://schemas.openxmlformats.org/officeDocument/2006/relationships/slideLayout" Target="../slideLayouts/slideLayout7.xml"/><Relationship Id="rId5" Type="http://schemas.openxmlformats.org/officeDocument/2006/relationships/image" Target="../media/image51.emf"/><Relationship Id="rId4" Type="http://schemas.openxmlformats.org/officeDocument/2006/relationships/image" Target="../media/image50.emf"/></Relationships>
</file>

<file path=ppt/slides/_rels/slide41.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55.wmf"/></Relationships>
</file>

<file path=ppt/slides/_rels/slide44.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twitter.com/JUULvapor/status/606656253885038592" TargetMode="External"/><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image" Target="../media/image6.wmf"/><Relationship Id="rId5" Type="http://schemas.openxmlformats.org/officeDocument/2006/relationships/oleObject" Target="../embeddings/oleObject2.bin"/><Relationship Id="rId4" Type="http://schemas.openxmlformats.org/officeDocument/2006/relationships/image" Target="../media/image5.wmf"/></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8.wmf"/><Relationship Id="rId5" Type="http://schemas.openxmlformats.org/officeDocument/2006/relationships/oleObject" Target="../embeddings/oleObject4.bin"/><Relationship Id="rId4" Type="http://schemas.openxmlformats.org/officeDocument/2006/relationships/image" Target="../media/image7.wmf"/></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sz="quarter"/>
          </p:nvPr>
        </p:nvSpPr>
        <p:spPr/>
        <p:txBody>
          <a:bodyPr/>
          <a:lstStyle/>
          <a:p>
            <a:r>
              <a:rPr lang="en-US" dirty="0"/>
              <a:t>E-Cigarettes or Conventional </a:t>
            </a:r>
            <a:r>
              <a:rPr lang="en-US" dirty="0" smtClean="0"/>
              <a:t>Cigarettes: </a:t>
            </a:r>
            <a:r>
              <a:rPr lang="en-US" dirty="0"/>
              <a:t>Which is Worse</a:t>
            </a:r>
            <a:r>
              <a:rPr lang="en-US" dirty="0" smtClean="0"/>
              <a:t>?</a:t>
            </a:r>
            <a:endParaRPr lang="en-US" dirty="0"/>
          </a:p>
        </p:txBody>
      </p:sp>
      <p:sp>
        <p:nvSpPr>
          <p:cNvPr id="5" name="Subtitle 4"/>
          <p:cNvSpPr>
            <a:spLocks noGrp="1"/>
          </p:cNvSpPr>
          <p:nvPr>
            <p:ph type="subTitle" sz="quarter" idx="1"/>
          </p:nvPr>
        </p:nvSpPr>
        <p:spPr/>
        <p:txBody>
          <a:bodyPr/>
          <a:lstStyle/>
          <a:p>
            <a:r>
              <a:rPr lang="en-US" dirty="0" smtClean="0"/>
              <a:t>Stanton Glantz, PhD</a:t>
            </a:r>
          </a:p>
          <a:p>
            <a:r>
              <a:rPr lang="en-US" dirty="0" smtClean="0"/>
              <a:t>Professor of Medicine</a:t>
            </a:r>
          </a:p>
          <a:p>
            <a:r>
              <a:rPr lang="en-US" dirty="0" smtClean="0"/>
              <a:t>UC </a:t>
            </a:r>
            <a:r>
              <a:rPr lang="en-US" smtClean="0"/>
              <a:t>San Francisco</a:t>
            </a:r>
            <a:endParaRPr lang="en-US"/>
          </a:p>
        </p:txBody>
      </p:sp>
    </p:spTree>
    <p:extLst>
      <p:ext uri="{BB962C8B-B14F-4D97-AF65-F5344CB8AC3E}">
        <p14:creationId xmlns:p14="http://schemas.microsoft.com/office/powerpoint/2010/main" val="82510315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Ecigs</a:t>
            </a:r>
            <a:r>
              <a:rPr lang="en-US" dirty="0" smtClean="0"/>
              <a:t> and quitting: Two standards</a:t>
            </a:r>
            <a:endParaRPr lang="en-US" dirty="0"/>
          </a:p>
        </p:txBody>
      </p:sp>
      <p:sp>
        <p:nvSpPr>
          <p:cNvPr id="3" name="Content Placeholder 2"/>
          <p:cNvSpPr>
            <a:spLocks noGrp="1"/>
          </p:cNvSpPr>
          <p:nvPr>
            <p:ph idx="1"/>
          </p:nvPr>
        </p:nvSpPr>
        <p:spPr/>
        <p:txBody>
          <a:bodyPr/>
          <a:lstStyle/>
          <a:p>
            <a:r>
              <a:rPr lang="en-US" dirty="0" smtClean="0"/>
              <a:t>E-cigs as medicine</a:t>
            </a:r>
          </a:p>
          <a:p>
            <a:pPr lvl="1"/>
            <a:r>
              <a:rPr lang="en-US" dirty="0" smtClean="0"/>
              <a:t>FDA Center for Drug Evaluation and Research</a:t>
            </a:r>
          </a:p>
          <a:p>
            <a:pPr lvl="1"/>
            <a:r>
              <a:rPr lang="en-US" dirty="0" smtClean="0"/>
              <a:t>Safe and effective</a:t>
            </a:r>
          </a:p>
          <a:p>
            <a:pPr lvl="1"/>
            <a:r>
              <a:rPr lang="en-US" dirty="0" smtClean="0"/>
              <a:t>Randomized clinical trials</a:t>
            </a:r>
          </a:p>
          <a:p>
            <a:r>
              <a:rPr lang="en-US" dirty="0" smtClean="0"/>
              <a:t>E-cigs as consumer product</a:t>
            </a:r>
          </a:p>
          <a:p>
            <a:pPr lvl="1"/>
            <a:r>
              <a:rPr lang="en-US" dirty="0" smtClean="0"/>
              <a:t>FDA Center for Tobacco Products</a:t>
            </a:r>
          </a:p>
          <a:p>
            <a:pPr lvl="1"/>
            <a:r>
              <a:rPr lang="en-US" dirty="0" smtClean="0"/>
              <a:t>“Appropriate for protection of public health”</a:t>
            </a:r>
          </a:p>
          <a:p>
            <a:pPr lvl="1"/>
            <a:r>
              <a:rPr lang="en-US" dirty="0" smtClean="0"/>
              <a:t>Observational studies</a:t>
            </a:r>
          </a:p>
        </p:txBody>
      </p:sp>
    </p:spTree>
    <p:extLst>
      <p:ext uri="{BB962C8B-B14F-4D97-AF65-F5344CB8AC3E}">
        <p14:creationId xmlns:p14="http://schemas.microsoft.com/office/powerpoint/2010/main" val="4095922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Ecigs</a:t>
            </a:r>
            <a:r>
              <a:rPr lang="en-US" dirty="0" smtClean="0"/>
              <a:t> to quit: NEJM Paper</a:t>
            </a:r>
            <a:endParaRPr lang="en-US" dirty="0"/>
          </a:p>
        </p:txBody>
      </p:sp>
      <p:pic>
        <p:nvPicPr>
          <p:cNvPr id="6" name="Content Placeholder 5"/>
          <p:cNvPicPr>
            <a:picLocks noGrp="1" noChangeAspect="1"/>
          </p:cNvPicPr>
          <p:nvPr>
            <p:ph sz="half" idx="1"/>
          </p:nvPr>
        </p:nvPicPr>
        <p:blipFill>
          <a:blip r:embed="rId2"/>
          <a:stretch>
            <a:fillRect/>
          </a:stretch>
        </p:blipFill>
        <p:spPr>
          <a:xfrm>
            <a:off x="1752600" y="2133600"/>
            <a:ext cx="3098454" cy="4114800"/>
          </a:xfrm>
          <a:prstGeom prst="rect">
            <a:avLst/>
          </a:prstGeom>
        </p:spPr>
      </p:pic>
      <p:sp>
        <p:nvSpPr>
          <p:cNvPr id="5" name="Content Placeholder 4"/>
          <p:cNvSpPr>
            <a:spLocks noGrp="1"/>
          </p:cNvSpPr>
          <p:nvPr>
            <p:ph sz="half" idx="2"/>
          </p:nvPr>
        </p:nvSpPr>
        <p:spPr>
          <a:xfrm>
            <a:off x="5638800" y="2132029"/>
            <a:ext cx="5257800" cy="4114800"/>
          </a:xfrm>
        </p:spPr>
        <p:txBody>
          <a:bodyPr/>
          <a:lstStyle/>
          <a:p>
            <a:r>
              <a:rPr lang="en-US" dirty="0" smtClean="0"/>
              <a:t>Clinical intervention</a:t>
            </a:r>
          </a:p>
          <a:p>
            <a:r>
              <a:rPr lang="en-US" dirty="0" smtClean="0"/>
              <a:t>4 weeks intensive counselling</a:t>
            </a:r>
          </a:p>
          <a:p>
            <a:r>
              <a:rPr lang="en-US" dirty="0" smtClean="0"/>
              <a:t>9 RCTs</a:t>
            </a:r>
          </a:p>
          <a:p>
            <a:pPr lvl="1"/>
            <a:r>
              <a:rPr lang="en-US" dirty="0" smtClean="0"/>
              <a:t>Show efficacy as clinical interventions</a:t>
            </a:r>
          </a:p>
          <a:p>
            <a:r>
              <a:rPr lang="en-US" dirty="0" smtClean="0"/>
              <a:t>80% using </a:t>
            </a:r>
            <a:r>
              <a:rPr lang="en-US" dirty="0" err="1" smtClean="0"/>
              <a:t>ecigs</a:t>
            </a:r>
            <a:r>
              <a:rPr lang="en-US" dirty="0" smtClean="0"/>
              <a:t> at 1 year</a:t>
            </a:r>
          </a:p>
          <a:p>
            <a:pPr lvl="1"/>
            <a:r>
              <a:rPr lang="en-US" dirty="0"/>
              <a:t>v</a:t>
            </a:r>
            <a:r>
              <a:rPr lang="en-US" dirty="0" smtClean="0"/>
              <a:t>s. 9% for NRT</a:t>
            </a:r>
          </a:p>
        </p:txBody>
      </p:sp>
    </p:spTree>
    <p:extLst>
      <p:ext uri="{BB962C8B-B14F-4D97-AF65-F5344CB8AC3E}">
        <p14:creationId xmlns:p14="http://schemas.microsoft.com/office/powerpoint/2010/main" val="2275807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anim calcmode="lin" valueType="num">
                                      <p:cBhvr additive="base">
                                        <p:cTn id="23"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txEl>
                                              <p:pRg st="4" end="4"/>
                                            </p:txEl>
                                          </p:spTgt>
                                        </p:tgtEl>
                                        <p:attrNameLst>
                                          <p:attrName>style.visibility</p:attrName>
                                        </p:attrNameLst>
                                      </p:cBhvr>
                                      <p:to>
                                        <p:strVal val="visible"/>
                                      </p:to>
                                    </p:set>
                                    <p:anim calcmode="lin" valueType="num">
                                      <p:cBhvr additive="base">
                                        <p:cTn id="29"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4" end="4"/>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5">
                                            <p:txEl>
                                              <p:pRg st="5" end="5"/>
                                            </p:txEl>
                                          </p:spTgt>
                                        </p:tgtEl>
                                        <p:attrNameLst>
                                          <p:attrName>style.visibility</p:attrName>
                                        </p:attrNameLst>
                                      </p:cBhvr>
                                      <p:to>
                                        <p:strVal val="visible"/>
                                      </p:to>
                                    </p:set>
                                    <p:anim calcmode="lin" valueType="num">
                                      <p:cBhvr additive="base">
                                        <p:cTn id="33"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Clinical trials: quitting benefit</a:t>
            </a:r>
            <a:endParaRPr lang="en-US" dirty="0"/>
          </a:p>
        </p:txBody>
      </p:sp>
      <p:pic>
        <p:nvPicPr>
          <p:cNvPr id="7" name="Content Placeholder 6"/>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833562" y="2392974"/>
            <a:ext cx="9236076" cy="3291252"/>
          </a:xfrm>
          <a:prstGeom prst="rect">
            <a:avLst/>
          </a:prstGeom>
          <a:noFill/>
          <a:ln>
            <a:noFill/>
          </a:ln>
        </p:spPr>
      </p:pic>
    </p:spTree>
    <p:extLst>
      <p:ext uri="{BB962C8B-B14F-4D97-AF65-F5344CB8AC3E}">
        <p14:creationId xmlns:p14="http://schemas.microsoft.com/office/powerpoint/2010/main" val="36509407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447800" y="304803"/>
            <a:ext cx="10363200" cy="1431925"/>
          </a:xfrm>
        </p:spPr>
        <p:txBody>
          <a:bodyPr/>
          <a:lstStyle/>
          <a:p>
            <a:r>
              <a:rPr lang="en-US" dirty="0"/>
              <a:t>Population </a:t>
            </a:r>
            <a:r>
              <a:rPr lang="en-US" dirty="0" smtClean="0"/>
              <a:t>Studies: no benefit</a:t>
            </a:r>
            <a:endParaRPr lang="en-US" dirty="0"/>
          </a:p>
        </p:txBody>
      </p:sp>
      <p:pic>
        <p:nvPicPr>
          <p:cNvPr id="7" name="Picture 6"/>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86200" y="1823071"/>
            <a:ext cx="4267200" cy="4866958"/>
          </a:xfrm>
          <a:prstGeom prst="rect">
            <a:avLst/>
          </a:prstGeom>
          <a:noFill/>
          <a:ln>
            <a:noFill/>
          </a:ln>
        </p:spPr>
      </p:pic>
    </p:spTree>
    <p:extLst>
      <p:ext uri="{BB962C8B-B14F-4D97-AF65-F5344CB8AC3E}">
        <p14:creationId xmlns:p14="http://schemas.microsoft.com/office/powerpoint/2010/main" val="41815490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About like OTC NRT</a:t>
            </a:r>
            <a:endParaRPr lang="en-US" dirty="0"/>
          </a:p>
        </p:txBody>
      </p:sp>
      <p:sp>
        <p:nvSpPr>
          <p:cNvPr id="3" name="Content Placeholder 2"/>
          <p:cNvSpPr>
            <a:spLocks noGrp="1"/>
          </p:cNvSpPr>
          <p:nvPr>
            <p:ph idx="1"/>
          </p:nvPr>
        </p:nvSpPr>
        <p:spPr/>
        <p:txBody>
          <a:bodyPr/>
          <a:lstStyle/>
          <a:p>
            <a:r>
              <a:rPr lang="en-US" dirty="0" smtClean="0"/>
              <a:t>6 month </a:t>
            </a:r>
            <a:r>
              <a:rPr lang="en-US" dirty="0" err="1" smtClean="0"/>
              <a:t>longitundal</a:t>
            </a:r>
            <a:r>
              <a:rPr lang="en-US" dirty="0" smtClean="0"/>
              <a:t> study in England</a:t>
            </a:r>
          </a:p>
          <a:p>
            <a:r>
              <a:rPr lang="en-US" dirty="0" smtClean="0"/>
              <a:t>Reference: no </a:t>
            </a:r>
            <a:r>
              <a:rPr lang="en-US" dirty="0"/>
              <a:t>cessation </a:t>
            </a:r>
            <a:r>
              <a:rPr lang="en-US" dirty="0" smtClean="0"/>
              <a:t>aids</a:t>
            </a:r>
          </a:p>
          <a:p>
            <a:r>
              <a:rPr lang="en-US" dirty="0"/>
              <a:t>M</a:t>
            </a:r>
            <a:r>
              <a:rPr lang="en-US" dirty="0" smtClean="0"/>
              <a:t>edication with specialist </a:t>
            </a:r>
            <a:r>
              <a:rPr lang="en-US" dirty="0"/>
              <a:t>behavioral </a:t>
            </a:r>
            <a:r>
              <a:rPr lang="en-US" dirty="0" smtClean="0"/>
              <a:t>support: </a:t>
            </a:r>
            <a:r>
              <a:rPr lang="en-US" dirty="0"/>
              <a:t>2.58 (95% CI, 1.48-4.52</a:t>
            </a:r>
            <a:r>
              <a:rPr lang="en-US" dirty="0" smtClean="0"/>
              <a:t>)</a:t>
            </a:r>
          </a:p>
          <a:p>
            <a:r>
              <a:rPr lang="en-US" dirty="0"/>
              <a:t>M</a:t>
            </a:r>
            <a:r>
              <a:rPr lang="en-US" dirty="0" smtClean="0"/>
              <a:t>edication </a:t>
            </a:r>
            <a:r>
              <a:rPr lang="en-US" dirty="0"/>
              <a:t>with brief </a:t>
            </a:r>
            <a:r>
              <a:rPr lang="en-US" dirty="0" smtClean="0"/>
              <a:t>advice: </a:t>
            </a:r>
            <a:r>
              <a:rPr lang="en-US" dirty="0"/>
              <a:t>1.55 </a:t>
            </a:r>
            <a:r>
              <a:rPr lang="en-US" dirty="0" smtClean="0"/>
              <a:t>(1.11-2.16</a:t>
            </a:r>
            <a:r>
              <a:rPr lang="en-US" dirty="0"/>
              <a:t>) </a:t>
            </a:r>
            <a:r>
              <a:rPr lang="en-US" dirty="0" smtClean="0"/>
              <a:t> </a:t>
            </a:r>
          </a:p>
          <a:p>
            <a:r>
              <a:rPr lang="en-US" dirty="0" smtClean="0"/>
              <a:t>OTC: 0.68 (0.49-0.94)</a:t>
            </a:r>
            <a:endParaRPr lang="en-US" dirty="0"/>
          </a:p>
          <a:p>
            <a:endParaRPr lang="en-US" dirty="0"/>
          </a:p>
        </p:txBody>
      </p:sp>
      <p:sp>
        <p:nvSpPr>
          <p:cNvPr id="4" name="Rectangle 3"/>
          <p:cNvSpPr/>
          <p:nvPr/>
        </p:nvSpPr>
        <p:spPr>
          <a:xfrm>
            <a:off x="5638800" y="6096000"/>
            <a:ext cx="4876800" cy="400110"/>
          </a:xfrm>
          <a:prstGeom prst="rect">
            <a:avLst/>
          </a:prstGeom>
        </p:spPr>
        <p:txBody>
          <a:bodyPr wrap="square">
            <a:spAutoFit/>
          </a:bodyPr>
          <a:lstStyle/>
          <a:p>
            <a:r>
              <a:rPr lang="en-US" sz="1000" dirty="0"/>
              <a:t>Kotz D, Brown J, West R. Prospective cohort study of the effectiveness of smoking cessation treatments used in the “real world”</a:t>
            </a:r>
            <a:r>
              <a:rPr lang="en-US" sz="1000" i="1" dirty="0"/>
              <a:t>. Mayo </a:t>
            </a:r>
            <a:r>
              <a:rPr lang="en-US" sz="1000" i="1" dirty="0" err="1"/>
              <a:t>Clin</a:t>
            </a:r>
            <a:r>
              <a:rPr lang="en-US" sz="1000" i="1" dirty="0"/>
              <a:t> </a:t>
            </a:r>
            <a:r>
              <a:rPr lang="en-US" sz="1000" i="1" dirty="0" err="1"/>
              <a:t>Proc</a:t>
            </a:r>
            <a:r>
              <a:rPr lang="en-US" sz="1000" i="1" dirty="0"/>
              <a:t> </a:t>
            </a:r>
            <a:r>
              <a:rPr lang="en-US" sz="1000" dirty="0"/>
              <a:t>2014; </a:t>
            </a:r>
            <a:r>
              <a:rPr lang="en-US" sz="1000" b="1" dirty="0"/>
              <a:t>89: </a:t>
            </a:r>
            <a:r>
              <a:rPr lang="en-US" sz="1000" dirty="0"/>
              <a:t>1360–67.</a:t>
            </a:r>
          </a:p>
        </p:txBody>
      </p:sp>
    </p:spTree>
    <p:extLst>
      <p:ext uri="{BB962C8B-B14F-4D97-AF65-F5344CB8AC3E}">
        <p14:creationId xmlns:p14="http://schemas.microsoft.com/office/powerpoint/2010/main" val="3827809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additive="base">
                                        <p:cTn id="35" dur="500" fill="hold"/>
                                        <p:tgtEl>
                                          <p:spTgt spid="4"/>
                                        </p:tgtEl>
                                        <p:attrNameLst>
                                          <p:attrName>ppt_x</p:attrName>
                                        </p:attrNameLst>
                                      </p:cBhvr>
                                      <p:tavLst>
                                        <p:tav tm="0">
                                          <p:val>
                                            <p:strVal val="#ppt_x"/>
                                          </p:val>
                                        </p:tav>
                                        <p:tav tm="100000">
                                          <p:val>
                                            <p:strVal val="#ppt_x"/>
                                          </p:val>
                                        </p:tav>
                                      </p:tavLst>
                                    </p:anim>
                                    <p:anim calcmode="lin" valueType="num">
                                      <p:cBhvr additive="base">
                                        <p:cTn id="3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What about kids?</a:t>
            </a:r>
          </a:p>
        </p:txBody>
      </p:sp>
      <p:pic>
        <p:nvPicPr>
          <p:cNvPr id="4" name="Content Placeholder 3" descr="ecig flavor graphic.jpg"/>
          <p:cNvPicPr>
            <a:picLocks noGrp="1" noChangeAspect="1"/>
          </p:cNvPicPr>
          <p:nvPr>
            <p:ph idx="1"/>
          </p:nvPr>
        </p:nvPicPr>
        <p:blipFill>
          <a:blip r:embed="rId2" cstate="print"/>
          <a:stretch>
            <a:fillRect/>
          </a:stretch>
        </p:blipFill>
        <p:spPr>
          <a:xfrm>
            <a:off x="4191000" y="2057400"/>
            <a:ext cx="4085320" cy="4419600"/>
          </a:xfrm>
          <a:prstGeom prst="rect">
            <a:avLst/>
          </a:prstGeom>
        </p:spPr>
      </p:pic>
    </p:spTree>
    <p:extLst>
      <p:ext uri="{BB962C8B-B14F-4D97-AF65-F5344CB8AC3E}">
        <p14:creationId xmlns:p14="http://schemas.microsoft.com/office/powerpoint/2010/main" val="94399176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USA (past 30 days)</a:t>
            </a:r>
            <a:endParaRPr lang="en-US" dirty="0"/>
          </a:p>
        </p:txBody>
      </p:sp>
      <p:pic>
        <p:nvPicPr>
          <p:cNvPr id="6" name="Content Placeholder 5"/>
          <p:cNvPicPr>
            <a:picLocks noGrp="1" noChangeAspect="1"/>
          </p:cNvPicPr>
          <p:nvPr>
            <p:ph idx="1"/>
          </p:nvPr>
        </p:nvPicPr>
        <p:blipFill>
          <a:blip r:embed="rId2"/>
          <a:stretch>
            <a:fillRect/>
          </a:stretch>
        </p:blipFill>
        <p:spPr>
          <a:xfrm>
            <a:off x="1610785" y="2286000"/>
            <a:ext cx="9681629" cy="3962400"/>
          </a:xfrm>
          <a:prstGeom prst="rect">
            <a:avLst/>
          </a:prstGeom>
        </p:spPr>
      </p:pic>
      <p:sp>
        <p:nvSpPr>
          <p:cNvPr id="7" name="TextBox 6"/>
          <p:cNvSpPr txBox="1"/>
          <p:nvPr/>
        </p:nvSpPr>
        <p:spPr>
          <a:xfrm>
            <a:off x="10733726" y="6400800"/>
            <a:ext cx="762000" cy="307777"/>
          </a:xfrm>
          <a:prstGeom prst="rect">
            <a:avLst/>
          </a:prstGeom>
          <a:noFill/>
        </p:spPr>
        <p:txBody>
          <a:bodyPr wrap="square" rtlCol="0">
            <a:spAutoFit/>
          </a:bodyPr>
          <a:lstStyle/>
          <a:p>
            <a:r>
              <a:rPr lang="en-US" sz="1400" dirty="0" smtClean="0"/>
              <a:t>NYTS</a:t>
            </a:r>
            <a:endParaRPr lang="en-US" sz="1400" dirty="0"/>
          </a:p>
        </p:txBody>
      </p:sp>
    </p:spTree>
    <p:extLst>
      <p:ext uri="{BB962C8B-B14F-4D97-AF65-F5344CB8AC3E}">
        <p14:creationId xmlns:p14="http://schemas.microsoft.com/office/powerpoint/2010/main" val="37039895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1" y="152400"/>
            <a:ext cx="10490199" cy="1400530"/>
          </a:xfrm>
        </p:spPr>
        <p:txBody>
          <a:bodyPr/>
          <a:lstStyle/>
          <a:p>
            <a:r>
              <a:rPr lang="en-US" dirty="0"/>
              <a:t>Longitudinal Youth Studies</a:t>
            </a:r>
          </a:p>
        </p:txBody>
      </p:sp>
      <p:pic>
        <p:nvPicPr>
          <p:cNvPr id="6" name="Picture 13" descr="D:\ajeet\pu\PU39-onlinefigure\PU39CH13_Glantz\GlantzFig02.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52800" y="1828801"/>
            <a:ext cx="6096000" cy="4565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952179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80 kids start for every smoker that quits</a:t>
            </a:r>
          </a:p>
        </p:txBody>
      </p:sp>
      <p:sp>
        <p:nvSpPr>
          <p:cNvPr id="6" name="Content Placeholder 5"/>
          <p:cNvSpPr>
            <a:spLocks noGrp="1"/>
          </p:cNvSpPr>
          <p:nvPr>
            <p:ph sz="half" idx="2"/>
          </p:nvPr>
        </p:nvSpPr>
        <p:spPr/>
        <p:txBody>
          <a:bodyPr/>
          <a:lstStyle/>
          <a:p>
            <a:r>
              <a:rPr lang="en-US" dirty="0"/>
              <a:t>Probably worse than that</a:t>
            </a:r>
          </a:p>
          <a:p>
            <a:r>
              <a:rPr lang="en-US" dirty="0"/>
              <a:t>Most optimistic quitting estimate</a:t>
            </a:r>
          </a:p>
          <a:p>
            <a:r>
              <a:rPr lang="en-US" dirty="0"/>
              <a:t>Youth numbers predate </a:t>
            </a:r>
            <a:r>
              <a:rPr lang="en-US" dirty="0" err="1"/>
              <a:t>Juul</a:t>
            </a:r>
            <a:r>
              <a:rPr lang="en-US" dirty="0"/>
              <a:t> &amp; explosion of youth use</a:t>
            </a:r>
          </a:p>
        </p:txBody>
      </p:sp>
      <p:pic>
        <p:nvPicPr>
          <p:cNvPr id="9" name="Content Placeholder 8"/>
          <p:cNvPicPr>
            <a:picLocks noGrp="1" noChangeAspect="1"/>
          </p:cNvPicPr>
          <p:nvPr>
            <p:ph sz="half" idx="1"/>
          </p:nvPr>
        </p:nvPicPr>
        <p:blipFill>
          <a:blip r:embed="rId2"/>
          <a:stretch>
            <a:fillRect/>
          </a:stretch>
        </p:blipFill>
        <p:spPr>
          <a:xfrm>
            <a:off x="2667000" y="1964635"/>
            <a:ext cx="3429000" cy="4475287"/>
          </a:xfrm>
          <a:prstGeom prst="rect">
            <a:avLst/>
          </a:prstGeom>
        </p:spPr>
      </p:pic>
    </p:spTree>
    <p:extLst>
      <p:ext uri="{BB962C8B-B14F-4D97-AF65-F5344CB8AC3E}">
        <p14:creationId xmlns:p14="http://schemas.microsoft.com/office/powerpoint/2010/main" val="34079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95% safer?</a:t>
            </a:r>
          </a:p>
        </p:txBody>
      </p:sp>
      <p:pic>
        <p:nvPicPr>
          <p:cNvPr id="5122"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590801" y="2057401"/>
            <a:ext cx="3564415" cy="33055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ontent Placeholder 2">
            <a:extLst>
              <a:ext uri="{FF2B5EF4-FFF2-40B4-BE49-F238E27FC236}">
                <a16:creationId xmlns:a16="http://schemas.microsoft.com/office/drawing/2014/main" id="{F8646B6E-9D3F-F245-B5C0-9BC28EC112DB}"/>
              </a:ext>
            </a:extLst>
          </p:cNvPr>
          <p:cNvSpPr txBox="1">
            <a:spLocks/>
          </p:cNvSpPr>
          <p:nvPr/>
        </p:nvSpPr>
        <p:spPr bwMode="auto">
          <a:xfrm>
            <a:off x="6570186" y="1905001"/>
            <a:ext cx="3564415" cy="435927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hlink"/>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a:lstStyle>
          <a:p>
            <a:pPr eaLnBrk="1" hangingPunct="1"/>
            <a:r>
              <a:rPr lang="en-US" sz="2400" kern="0" dirty="0"/>
              <a:t>“lack of hard evidence for the harms of most products on most of the criteria”</a:t>
            </a:r>
          </a:p>
          <a:p>
            <a:pPr eaLnBrk="1" hangingPunct="1"/>
            <a:r>
              <a:rPr lang="en-US" sz="2400" kern="0" dirty="0"/>
              <a:t>“There was no formal criterion for the recruitment of the experts”</a:t>
            </a:r>
          </a:p>
          <a:p>
            <a:pPr eaLnBrk="1" hangingPunct="1"/>
            <a:r>
              <a:rPr lang="en-US" sz="2400" kern="0" dirty="0"/>
              <a:t>No actual evidence cited</a:t>
            </a:r>
          </a:p>
        </p:txBody>
      </p:sp>
      <p:pic>
        <p:nvPicPr>
          <p:cNvPr id="6" name="Picture 2">
            <a:extLst>
              <a:ext uri="{FF2B5EF4-FFF2-40B4-BE49-F238E27FC236}">
                <a16:creationId xmlns:a16="http://schemas.microsoft.com/office/drawing/2014/main" id="{068E8C0C-3661-264A-AF2A-D52FF41E4EA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7746"/>
          <a:stretch/>
        </p:blipFill>
        <p:spPr bwMode="auto">
          <a:xfrm>
            <a:off x="3505201" y="1798550"/>
            <a:ext cx="5527263" cy="45721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3047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About the same	</a:t>
            </a:r>
            <a:endParaRPr lang="en-US" dirty="0"/>
          </a:p>
        </p:txBody>
      </p:sp>
      <p:sp>
        <p:nvSpPr>
          <p:cNvPr id="3" name="Content Placeholder 2"/>
          <p:cNvSpPr>
            <a:spLocks noGrp="1"/>
          </p:cNvSpPr>
          <p:nvPr>
            <p:ph idx="1"/>
          </p:nvPr>
        </p:nvSpPr>
        <p:spPr/>
        <p:txBody>
          <a:bodyPr/>
          <a:lstStyle/>
          <a:p>
            <a:r>
              <a:rPr lang="en-US" dirty="0" smtClean="0"/>
              <a:t>For heart disease</a:t>
            </a:r>
          </a:p>
          <a:p>
            <a:r>
              <a:rPr lang="en-US" dirty="0" smtClean="0"/>
              <a:t>For lung disease</a:t>
            </a:r>
          </a:p>
          <a:p>
            <a:r>
              <a:rPr lang="en-US" dirty="0" smtClean="0"/>
              <a:t>Cancer evidence starting to emerge</a:t>
            </a:r>
            <a:endParaRPr lang="en-US" dirty="0"/>
          </a:p>
        </p:txBody>
      </p:sp>
    </p:spTree>
    <p:extLst>
      <p:ext uri="{BB962C8B-B14F-4D97-AF65-F5344CB8AC3E}">
        <p14:creationId xmlns:p14="http://schemas.microsoft.com/office/powerpoint/2010/main" val="3732427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E-cigarettes deliver lower levels of </a:t>
            </a:r>
            <a:r>
              <a:rPr lang="en-US" u="sng" dirty="0"/>
              <a:t>some</a:t>
            </a:r>
            <a:r>
              <a:rPr lang="en-US" dirty="0"/>
              <a:t> toxins</a:t>
            </a:r>
          </a:p>
        </p:txBody>
      </p:sp>
      <p:graphicFrame>
        <p:nvGraphicFramePr>
          <p:cNvPr id="5" name="Table 4"/>
          <p:cNvGraphicFramePr>
            <a:graphicFrameLocks noGrp="1"/>
          </p:cNvGraphicFramePr>
          <p:nvPr>
            <p:extLst>
              <p:ext uri="{D42A27DB-BD31-4B8C-83A1-F6EECF244321}">
                <p14:modId xmlns:p14="http://schemas.microsoft.com/office/powerpoint/2010/main" val="1852598300"/>
              </p:ext>
            </p:extLst>
          </p:nvPr>
        </p:nvGraphicFramePr>
        <p:xfrm>
          <a:off x="2476500" y="2133600"/>
          <a:ext cx="7772400" cy="4090416"/>
        </p:xfrm>
        <a:graphic>
          <a:graphicData uri="http://schemas.openxmlformats.org/drawingml/2006/table">
            <a:tbl>
              <a:tblPr firstRow="1" bandRow="1">
                <a:tableStyleId>{5C22544A-7EE6-4342-B048-85BDC9FD1C3A}</a:tableStyleId>
              </a:tblPr>
              <a:tblGrid>
                <a:gridCol w="3064119">
                  <a:extLst>
                    <a:ext uri="{9D8B030D-6E8A-4147-A177-3AD203B41FA5}">
                      <a16:colId xmlns:a16="http://schemas.microsoft.com/office/drawing/2014/main" val="20000"/>
                    </a:ext>
                  </a:extLst>
                </a:gridCol>
                <a:gridCol w="1521597">
                  <a:extLst>
                    <a:ext uri="{9D8B030D-6E8A-4147-A177-3AD203B41FA5}">
                      <a16:colId xmlns:a16="http://schemas.microsoft.com/office/drawing/2014/main" val="20001"/>
                    </a:ext>
                  </a:extLst>
                </a:gridCol>
                <a:gridCol w="1787652">
                  <a:extLst>
                    <a:ext uri="{9D8B030D-6E8A-4147-A177-3AD203B41FA5}">
                      <a16:colId xmlns:a16="http://schemas.microsoft.com/office/drawing/2014/main" val="20002"/>
                    </a:ext>
                  </a:extLst>
                </a:gridCol>
                <a:gridCol w="1399032">
                  <a:extLst>
                    <a:ext uri="{9D8B030D-6E8A-4147-A177-3AD203B41FA5}">
                      <a16:colId xmlns:a16="http://schemas.microsoft.com/office/drawing/2014/main" val="20003"/>
                    </a:ext>
                  </a:extLst>
                </a:gridCol>
              </a:tblGrid>
              <a:tr h="370840">
                <a:tc>
                  <a:txBody>
                    <a:bodyPr/>
                    <a:lstStyle/>
                    <a:p>
                      <a:pPr marL="0" marR="0">
                        <a:lnSpc>
                          <a:spcPct val="115000"/>
                        </a:lnSpc>
                        <a:spcBef>
                          <a:spcPts val="0"/>
                        </a:spcBef>
                        <a:spcAft>
                          <a:spcPts val="0"/>
                        </a:spcAft>
                      </a:pPr>
                      <a:r>
                        <a:rPr lang="en-US" sz="1800" dirty="0">
                          <a:latin typeface="+mn-lt"/>
                          <a:ea typeface="Times New Roman"/>
                          <a:cs typeface="Times New Roman"/>
                        </a:rPr>
                        <a:t>Toxins</a:t>
                      </a:r>
                    </a:p>
                  </a:txBody>
                  <a:tcPr marL="68580" marR="68580" marT="0" marB="0"/>
                </a:tc>
                <a:tc>
                  <a:txBody>
                    <a:bodyPr/>
                    <a:lstStyle/>
                    <a:p>
                      <a:pPr marL="0" marR="0" algn="ctr">
                        <a:spcBef>
                          <a:spcPts val="0"/>
                        </a:spcBef>
                        <a:spcAft>
                          <a:spcPts val="0"/>
                        </a:spcAft>
                      </a:pPr>
                      <a:r>
                        <a:rPr lang="en-US" sz="1800" b="1" dirty="0">
                          <a:latin typeface="+mn-lt"/>
                          <a:ea typeface="Times New Roman"/>
                          <a:cs typeface="Times New Roman"/>
                        </a:rPr>
                        <a:t>e-cigarette </a:t>
                      </a:r>
                    </a:p>
                    <a:p>
                      <a:pPr marL="0" marR="0" algn="ctr">
                        <a:spcBef>
                          <a:spcPts val="0"/>
                        </a:spcBef>
                        <a:spcAft>
                          <a:spcPts val="0"/>
                        </a:spcAft>
                      </a:pPr>
                      <a:r>
                        <a:rPr lang="en-US" sz="1800" b="1" dirty="0">
                          <a:latin typeface="+mn-lt"/>
                          <a:ea typeface="Times New Roman"/>
                          <a:cs typeface="Times New Roman"/>
                        </a:rPr>
                        <a:t>(15 puffs)</a:t>
                      </a:r>
                    </a:p>
                  </a:txBody>
                  <a:tcPr marL="68580" marR="68580" marT="0" marB="0"/>
                </a:tc>
                <a:tc>
                  <a:txBody>
                    <a:bodyPr/>
                    <a:lstStyle/>
                    <a:p>
                      <a:pPr marL="0" marR="0" algn="ctr">
                        <a:spcBef>
                          <a:spcPts val="0"/>
                        </a:spcBef>
                        <a:spcAft>
                          <a:spcPts val="0"/>
                        </a:spcAft>
                      </a:pPr>
                      <a:r>
                        <a:rPr lang="en-US" sz="1800" b="1" dirty="0">
                          <a:latin typeface="+mn-lt"/>
                          <a:ea typeface="Times New Roman"/>
                          <a:cs typeface="Times New Roman"/>
                        </a:rPr>
                        <a:t>conventional cigarette</a:t>
                      </a:r>
                    </a:p>
                  </a:txBody>
                  <a:tcPr marL="68580" marR="68580" marT="0" marB="0"/>
                </a:tc>
                <a:tc>
                  <a:txBody>
                    <a:bodyPr/>
                    <a:lstStyle/>
                    <a:p>
                      <a:pPr marL="0" marR="0" algn="ctr">
                        <a:spcBef>
                          <a:spcPts val="0"/>
                        </a:spcBef>
                        <a:spcAft>
                          <a:spcPts val="0"/>
                        </a:spcAft>
                      </a:pPr>
                      <a:r>
                        <a:rPr lang="en-US" sz="1800" b="1" dirty="0">
                          <a:latin typeface="+mn-lt"/>
                          <a:ea typeface="Times New Roman"/>
                          <a:cs typeface="Times New Roman"/>
                        </a:rPr>
                        <a:t>Nicotine inhaler</a:t>
                      </a:r>
                    </a:p>
                  </a:txBody>
                  <a:tcPr marL="68580" marR="68580" marT="0" marB="0"/>
                </a:tc>
                <a:extLst>
                  <a:ext uri="{0D108BD9-81ED-4DB2-BD59-A6C34878D82A}">
                    <a16:rowId xmlns:a16="http://schemas.microsoft.com/office/drawing/2014/main" val="10000"/>
                  </a:ext>
                </a:extLst>
              </a:tr>
              <a:tr h="280416">
                <a:tc>
                  <a:txBody>
                    <a:bodyPr/>
                    <a:lstStyle/>
                    <a:p>
                      <a:pPr marL="0" marR="0">
                        <a:spcBef>
                          <a:spcPts val="0"/>
                        </a:spcBef>
                        <a:spcAft>
                          <a:spcPts val="0"/>
                        </a:spcAft>
                      </a:pPr>
                      <a:r>
                        <a:rPr lang="en-US" sz="1800" dirty="0">
                          <a:latin typeface="+mn-lt"/>
                          <a:ea typeface="Times New Roman"/>
                          <a:cs typeface="Times New Roman"/>
                        </a:rPr>
                        <a:t>Formaldehyde (µg)</a:t>
                      </a:r>
                    </a:p>
                  </a:txBody>
                  <a:tcPr marL="68580" marR="68580" marT="0" marB="0"/>
                </a:tc>
                <a:tc>
                  <a:txBody>
                    <a:bodyPr/>
                    <a:lstStyle/>
                    <a:p>
                      <a:pPr marL="0" marR="0" algn="ctr">
                        <a:spcBef>
                          <a:spcPts val="0"/>
                        </a:spcBef>
                        <a:spcAft>
                          <a:spcPts val="0"/>
                        </a:spcAft>
                      </a:pPr>
                      <a:r>
                        <a:rPr lang="en-US" sz="1800" dirty="0">
                          <a:latin typeface="+mn-lt"/>
                          <a:ea typeface="Times New Roman"/>
                          <a:cs typeface="Times New Roman"/>
                        </a:rPr>
                        <a:t>0.20 - 5.61</a:t>
                      </a:r>
                    </a:p>
                  </a:txBody>
                  <a:tcPr marL="68580" marR="68580" marT="0" marB="0"/>
                </a:tc>
                <a:tc>
                  <a:txBody>
                    <a:bodyPr/>
                    <a:lstStyle/>
                    <a:p>
                      <a:pPr marL="0" marR="0" algn="ctr">
                        <a:spcBef>
                          <a:spcPts val="0"/>
                        </a:spcBef>
                        <a:spcAft>
                          <a:spcPts val="0"/>
                        </a:spcAft>
                      </a:pPr>
                      <a:r>
                        <a:rPr lang="en-US" sz="1800" dirty="0">
                          <a:latin typeface="+mn-lt"/>
                          <a:ea typeface="Times New Roman"/>
                          <a:cs typeface="Times New Roman"/>
                        </a:rPr>
                        <a:t>1.6 – 52.0</a:t>
                      </a:r>
                    </a:p>
                  </a:txBody>
                  <a:tcPr marL="68580" marR="68580" marT="0" marB="0"/>
                </a:tc>
                <a:tc>
                  <a:txBody>
                    <a:bodyPr/>
                    <a:lstStyle/>
                    <a:p>
                      <a:pPr marL="0" marR="0" algn="ctr">
                        <a:spcBef>
                          <a:spcPts val="0"/>
                        </a:spcBef>
                        <a:spcAft>
                          <a:spcPts val="0"/>
                        </a:spcAft>
                      </a:pPr>
                      <a:r>
                        <a:rPr lang="en-US" sz="1800" dirty="0">
                          <a:latin typeface="+mn-lt"/>
                          <a:ea typeface="Times New Roman"/>
                          <a:cs typeface="Times New Roman"/>
                        </a:rPr>
                        <a:t>0.20</a:t>
                      </a:r>
                    </a:p>
                  </a:txBody>
                  <a:tcPr marL="68580" marR="68580" marT="0" marB="0"/>
                </a:tc>
                <a:extLst>
                  <a:ext uri="{0D108BD9-81ED-4DB2-BD59-A6C34878D82A}">
                    <a16:rowId xmlns:a16="http://schemas.microsoft.com/office/drawing/2014/main" val="10001"/>
                  </a:ext>
                </a:extLst>
              </a:tr>
              <a:tr h="228600">
                <a:tc>
                  <a:txBody>
                    <a:bodyPr/>
                    <a:lstStyle/>
                    <a:p>
                      <a:pPr marL="0" marR="0">
                        <a:spcBef>
                          <a:spcPts val="0"/>
                        </a:spcBef>
                        <a:spcAft>
                          <a:spcPts val="0"/>
                        </a:spcAft>
                      </a:pPr>
                      <a:r>
                        <a:rPr lang="en-US" sz="1800" dirty="0">
                          <a:latin typeface="+mn-lt"/>
                          <a:ea typeface="Times New Roman"/>
                          <a:cs typeface="Times New Roman"/>
                        </a:rPr>
                        <a:t>Acetaldehyde (µg)</a:t>
                      </a:r>
                    </a:p>
                  </a:txBody>
                  <a:tcPr marL="68580" marR="68580" marT="0" marB="0"/>
                </a:tc>
                <a:tc>
                  <a:txBody>
                    <a:bodyPr/>
                    <a:lstStyle/>
                    <a:p>
                      <a:pPr marL="0" marR="0" algn="ctr">
                        <a:spcBef>
                          <a:spcPts val="0"/>
                        </a:spcBef>
                        <a:spcAft>
                          <a:spcPts val="0"/>
                        </a:spcAft>
                      </a:pPr>
                      <a:r>
                        <a:rPr lang="en-US" sz="1800" dirty="0">
                          <a:latin typeface="+mn-lt"/>
                          <a:ea typeface="Times New Roman"/>
                          <a:cs typeface="Times New Roman"/>
                        </a:rPr>
                        <a:t>0.11 - 1.36</a:t>
                      </a:r>
                    </a:p>
                  </a:txBody>
                  <a:tcPr marL="68580" marR="68580" marT="0" marB="0"/>
                </a:tc>
                <a:tc>
                  <a:txBody>
                    <a:bodyPr/>
                    <a:lstStyle/>
                    <a:p>
                      <a:pPr marL="0" marR="0" algn="ctr">
                        <a:spcBef>
                          <a:spcPts val="0"/>
                        </a:spcBef>
                        <a:spcAft>
                          <a:spcPts val="0"/>
                        </a:spcAft>
                      </a:pPr>
                      <a:r>
                        <a:rPr lang="en-US" sz="1800" dirty="0">
                          <a:latin typeface="+mn-lt"/>
                          <a:ea typeface="Times New Roman"/>
                          <a:cs typeface="Times New Roman"/>
                        </a:rPr>
                        <a:t>52.0 – 140.0</a:t>
                      </a:r>
                    </a:p>
                  </a:txBody>
                  <a:tcPr marL="68580" marR="68580" marT="0" marB="0"/>
                </a:tc>
                <a:tc>
                  <a:txBody>
                    <a:bodyPr/>
                    <a:lstStyle/>
                    <a:p>
                      <a:pPr marL="0" marR="0" algn="ctr">
                        <a:spcBef>
                          <a:spcPts val="0"/>
                        </a:spcBef>
                        <a:spcAft>
                          <a:spcPts val="0"/>
                        </a:spcAft>
                      </a:pPr>
                      <a:r>
                        <a:rPr lang="en-US" sz="1800" dirty="0">
                          <a:latin typeface="+mn-lt"/>
                          <a:ea typeface="Times New Roman"/>
                          <a:cs typeface="Times New Roman"/>
                        </a:rPr>
                        <a:t>0.11</a:t>
                      </a:r>
                    </a:p>
                  </a:txBody>
                  <a:tcPr marL="68580" marR="68580" marT="0" marB="0"/>
                </a:tc>
                <a:extLst>
                  <a:ext uri="{0D108BD9-81ED-4DB2-BD59-A6C34878D82A}">
                    <a16:rowId xmlns:a16="http://schemas.microsoft.com/office/drawing/2014/main" val="10002"/>
                  </a:ext>
                </a:extLst>
              </a:tr>
              <a:tr h="222504">
                <a:tc>
                  <a:txBody>
                    <a:bodyPr/>
                    <a:lstStyle/>
                    <a:p>
                      <a:pPr marL="0" marR="0">
                        <a:spcBef>
                          <a:spcPts val="0"/>
                        </a:spcBef>
                        <a:spcAft>
                          <a:spcPts val="0"/>
                        </a:spcAft>
                      </a:pPr>
                      <a:r>
                        <a:rPr lang="en-US" sz="1800" dirty="0" err="1">
                          <a:latin typeface="+mn-lt"/>
                          <a:ea typeface="Times New Roman"/>
                          <a:cs typeface="Times New Roman"/>
                        </a:rPr>
                        <a:t>Acrolein</a:t>
                      </a:r>
                      <a:r>
                        <a:rPr lang="en-US" sz="1800" dirty="0">
                          <a:latin typeface="+mn-lt"/>
                          <a:ea typeface="Times New Roman"/>
                          <a:cs typeface="Times New Roman"/>
                        </a:rPr>
                        <a:t> (µg)</a:t>
                      </a:r>
                    </a:p>
                  </a:txBody>
                  <a:tcPr marL="68580" marR="68580" marT="0" marB="0"/>
                </a:tc>
                <a:tc>
                  <a:txBody>
                    <a:bodyPr/>
                    <a:lstStyle/>
                    <a:p>
                      <a:pPr marL="0" marR="0" algn="ctr">
                        <a:spcBef>
                          <a:spcPts val="0"/>
                        </a:spcBef>
                        <a:spcAft>
                          <a:spcPts val="0"/>
                        </a:spcAft>
                      </a:pPr>
                      <a:r>
                        <a:rPr lang="en-US" sz="1800" dirty="0">
                          <a:latin typeface="+mn-lt"/>
                          <a:ea typeface="Times New Roman"/>
                          <a:cs typeface="Times New Roman"/>
                        </a:rPr>
                        <a:t>0.07 - 4.19</a:t>
                      </a:r>
                    </a:p>
                  </a:txBody>
                  <a:tcPr marL="68580" marR="68580" marT="0" marB="0"/>
                </a:tc>
                <a:tc>
                  <a:txBody>
                    <a:bodyPr/>
                    <a:lstStyle/>
                    <a:p>
                      <a:pPr marL="0" marR="0" algn="ctr">
                        <a:spcBef>
                          <a:spcPts val="0"/>
                        </a:spcBef>
                        <a:spcAft>
                          <a:spcPts val="0"/>
                        </a:spcAft>
                      </a:pPr>
                      <a:r>
                        <a:rPr lang="en-US" sz="1800" dirty="0">
                          <a:latin typeface="+mn-lt"/>
                          <a:ea typeface="Times New Roman"/>
                          <a:cs typeface="Times New Roman"/>
                        </a:rPr>
                        <a:t>2.4 – 62.0</a:t>
                      </a:r>
                    </a:p>
                  </a:txBody>
                  <a:tcPr marL="68580" marR="68580" marT="0" marB="0"/>
                </a:tc>
                <a:tc>
                  <a:txBody>
                    <a:bodyPr/>
                    <a:lstStyle/>
                    <a:p>
                      <a:pPr marL="0" marR="0" algn="ctr">
                        <a:spcBef>
                          <a:spcPts val="0"/>
                        </a:spcBef>
                        <a:spcAft>
                          <a:spcPts val="0"/>
                        </a:spcAft>
                      </a:pPr>
                      <a:r>
                        <a:rPr lang="en-US" sz="1800" dirty="0">
                          <a:latin typeface="+mn-lt"/>
                          <a:ea typeface="Times New Roman"/>
                          <a:cs typeface="Times New Roman"/>
                        </a:rPr>
                        <a:t>ND</a:t>
                      </a:r>
                    </a:p>
                  </a:txBody>
                  <a:tcPr marL="68580" marR="68580" marT="0" marB="0"/>
                </a:tc>
                <a:extLst>
                  <a:ext uri="{0D108BD9-81ED-4DB2-BD59-A6C34878D82A}">
                    <a16:rowId xmlns:a16="http://schemas.microsoft.com/office/drawing/2014/main" val="10003"/>
                  </a:ext>
                </a:extLst>
              </a:tr>
              <a:tr h="228600">
                <a:tc>
                  <a:txBody>
                    <a:bodyPr/>
                    <a:lstStyle/>
                    <a:p>
                      <a:pPr marL="0" marR="0">
                        <a:spcBef>
                          <a:spcPts val="0"/>
                        </a:spcBef>
                        <a:spcAft>
                          <a:spcPts val="0"/>
                        </a:spcAft>
                      </a:pPr>
                      <a:r>
                        <a:rPr lang="en-US" sz="1800" dirty="0">
                          <a:solidFill>
                            <a:schemeClr val="bg2"/>
                          </a:solidFill>
                          <a:latin typeface="+mn-lt"/>
                          <a:ea typeface="Times New Roman"/>
                          <a:cs typeface="Times New Roman"/>
                        </a:rPr>
                        <a:t>o-</a:t>
                      </a:r>
                      <a:r>
                        <a:rPr lang="en-US" sz="1800" dirty="0" err="1">
                          <a:solidFill>
                            <a:schemeClr val="bg2"/>
                          </a:solidFill>
                          <a:latin typeface="+mn-lt"/>
                          <a:ea typeface="Times New Roman"/>
                          <a:cs typeface="Times New Roman"/>
                        </a:rPr>
                        <a:t>methylbenzaldehyde</a:t>
                      </a:r>
                      <a:r>
                        <a:rPr lang="en-US" sz="1800" dirty="0">
                          <a:solidFill>
                            <a:schemeClr val="bg2"/>
                          </a:solidFill>
                          <a:latin typeface="+mn-lt"/>
                          <a:ea typeface="Times New Roman"/>
                          <a:cs typeface="Times New Roman"/>
                        </a:rPr>
                        <a:t>  </a:t>
                      </a:r>
                      <a:r>
                        <a:rPr lang="en-US" sz="1800" dirty="0">
                          <a:latin typeface="+mn-lt"/>
                          <a:ea typeface="Times New Roman"/>
                          <a:cs typeface="Times New Roman"/>
                        </a:rPr>
                        <a:t>(µg)</a:t>
                      </a:r>
                      <a:r>
                        <a:rPr lang="en-US" sz="1800" dirty="0">
                          <a:solidFill>
                            <a:schemeClr val="bg2"/>
                          </a:solidFill>
                          <a:latin typeface="+mn-lt"/>
                          <a:ea typeface="Times New Roman"/>
                          <a:cs typeface="Times New Roman"/>
                        </a:rPr>
                        <a:t> </a:t>
                      </a:r>
                    </a:p>
                  </a:txBody>
                  <a:tcPr marL="68580" marR="68580" marT="0" marB="0"/>
                </a:tc>
                <a:tc>
                  <a:txBody>
                    <a:bodyPr/>
                    <a:lstStyle/>
                    <a:p>
                      <a:pPr marL="0" marR="0" algn="ctr">
                        <a:spcBef>
                          <a:spcPts val="0"/>
                        </a:spcBef>
                        <a:spcAft>
                          <a:spcPts val="0"/>
                        </a:spcAft>
                      </a:pPr>
                      <a:r>
                        <a:rPr lang="en-US" sz="1800" dirty="0">
                          <a:latin typeface="+mn-lt"/>
                          <a:ea typeface="Times New Roman"/>
                          <a:cs typeface="Times New Roman"/>
                        </a:rPr>
                        <a:t>0.13 - 0.71</a:t>
                      </a:r>
                    </a:p>
                  </a:txBody>
                  <a:tcPr marL="68580" marR="68580" marT="0" marB="0"/>
                </a:tc>
                <a:tc>
                  <a:txBody>
                    <a:bodyPr/>
                    <a:lstStyle/>
                    <a:p>
                      <a:pPr marL="0" marR="0" algn="ctr">
                        <a:spcBef>
                          <a:spcPts val="0"/>
                        </a:spcBef>
                        <a:spcAft>
                          <a:spcPts val="0"/>
                        </a:spcAft>
                      </a:pPr>
                      <a:r>
                        <a:rPr lang="en-US" sz="1800" dirty="0">
                          <a:latin typeface="+mn-lt"/>
                          <a:ea typeface="Times New Roman"/>
                          <a:cs typeface="Times New Roman"/>
                        </a:rPr>
                        <a:t>--</a:t>
                      </a:r>
                    </a:p>
                  </a:txBody>
                  <a:tcPr marL="68580" marR="68580" marT="0" marB="0"/>
                </a:tc>
                <a:tc>
                  <a:txBody>
                    <a:bodyPr/>
                    <a:lstStyle/>
                    <a:p>
                      <a:pPr marL="0" marR="0" algn="ctr">
                        <a:spcBef>
                          <a:spcPts val="0"/>
                        </a:spcBef>
                        <a:spcAft>
                          <a:spcPts val="0"/>
                        </a:spcAft>
                      </a:pPr>
                      <a:r>
                        <a:rPr lang="en-US" sz="1800" dirty="0">
                          <a:latin typeface="+mn-lt"/>
                          <a:ea typeface="Times New Roman"/>
                          <a:cs typeface="Times New Roman"/>
                        </a:rPr>
                        <a:t>0.07</a:t>
                      </a:r>
                    </a:p>
                  </a:txBody>
                  <a:tcPr marL="68580" marR="68580" marT="0" marB="0"/>
                </a:tc>
                <a:extLst>
                  <a:ext uri="{0D108BD9-81ED-4DB2-BD59-A6C34878D82A}">
                    <a16:rowId xmlns:a16="http://schemas.microsoft.com/office/drawing/2014/main" val="10004"/>
                  </a:ext>
                </a:extLst>
              </a:tr>
              <a:tr h="202184">
                <a:tc>
                  <a:txBody>
                    <a:bodyPr/>
                    <a:lstStyle/>
                    <a:p>
                      <a:pPr marL="0" marR="0">
                        <a:spcBef>
                          <a:spcPts val="0"/>
                        </a:spcBef>
                        <a:spcAft>
                          <a:spcPts val="0"/>
                        </a:spcAft>
                      </a:pPr>
                      <a:r>
                        <a:rPr lang="en-US" sz="1800" dirty="0">
                          <a:solidFill>
                            <a:schemeClr val="bg2"/>
                          </a:solidFill>
                          <a:latin typeface="+mn-lt"/>
                          <a:ea typeface="Times New Roman"/>
                          <a:cs typeface="Times New Roman"/>
                        </a:rPr>
                        <a:t>Toluene </a:t>
                      </a:r>
                      <a:r>
                        <a:rPr lang="en-US" sz="1800" dirty="0">
                          <a:latin typeface="+mn-lt"/>
                          <a:ea typeface="Times New Roman"/>
                          <a:cs typeface="Times New Roman"/>
                        </a:rPr>
                        <a:t>(µg)</a:t>
                      </a:r>
                      <a:endParaRPr lang="en-US" sz="1800" dirty="0">
                        <a:solidFill>
                          <a:schemeClr val="bg2"/>
                        </a:solidFill>
                        <a:latin typeface="+mn-lt"/>
                        <a:ea typeface="Times New Roman"/>
                        <a:cs typeface="Times New Roman"/>
                      </a:endParaRPr>
                    </a:p>
                  </a:txBody>
                  <a:tcPr marL="68580" marR="68580" marT="0" marB="0"/>
                </a:tc>
                <a:tc>
                  <a:txBody>
                    <a:bodyPr/>
                    <a:lstStyle/>
                    <a:p>
                      <a:pPr marL="0" marR="0" algn="ctr">
                        <a:spcBef>
                          <a:spcPts val="0"/>
                        </a:spcBef>
                        <a:spcAft>
                          <a:spcPts val="0"/>
                        </a:spcAft>
                      </a:pPr>
                      <a:r>
                        <a:rPr lang="en-US" sz="1800" baseline="0" dirty="0">
                          <a:latin typeface="+mn-lt"/>
                          <a:ea typeface="Times New Roman"/>
                          <a:cs typeface="Times New Roman"/>
                        </a:rPr>
                        <a:t>ND </a:t>
                      </a:r>
                      <a:r>
                        <a:rPr lang="en-US" sz="1800" dirty="0">
                          <a:latin typeface="+mn-lt"/>
                          <a:ea typeface="Times New Roman"/>
                          <a:cs typeface="Times New Roman"/>
                        </a:rPr>
                        <a:t>- 0.63</a:t>
                      </a:r>
                    </a:p>
                  </a:txBody>
                  <a:tcPr marL="68580" marR="68580" marT="0" marB="0"/>
                </a:tc>
                <a:tc>
                  <a:txBody>
                    <a:bodyPr/>
                    <a:lstStyle/>
                    <a:p>
                      <a:pPr marL="0" marR="0" algn="ctr">
                        <a:spcBef>
                          <a:spcPts val="0"/>
                        </a:spcBef>
                        <a:spcAft>
                          <a:spcPts val="0"/>
                        </a:spcAft>
                      </a:pPr>
                      <a:r>
                        <a:rPr lang="en-US" sz="1800" dirty="0">
                          <a:latin typeface="+mn-lt"/>
                          <a:ea typeface="Times New Roman"/>
                          <a:cs typeface="Times New Roman"/>
                        </a:rPr>
                        <a:t>8.3 – 70.0</a:t>
                      </a:r>
                    </a:p>
                  </a:txBody>
                  <a:tcPr marL="68580" marR="68580" marT="0" marB="0"/>
                </a:tc>
                <a:tc>
                  <a:txBody>
                    <a:bodyPr/>
                    <a:lstStyle/>
                    <a:p>
                      <a:pPr marL="0" marR="0" algn="ctr">
                        <a:spcBef>
                          <a:spcPts val="0"/>
                        </a:spcBef>
                        <a:spcAft>
                          <a:spcPts val="0"/>
                        </a:spcAft>
                      </a:pPr>
                      <a:r>
                        <a:rPr lang="en-US" sz="1800" dirty="0">
                          <a:latin typeface="+mn-lt"/>
                          <a:ea typeface="Times New Roman"/>
                          <a:cs typeface="Times New Roman"/>
                        </a:rPr>
                        <a:t>ND</a:t>
                      </a:r>
                    </a:p>
                  </a:txBody>
                  <a:tcPr marL="68580" marR="68580" marT="0" marB="0"/>
                </a:tc>
                <a:extLst>
                  <a:ext uri="{0D108BD9-81ED-4DB2-BD59-A6C34878D82A}">
                    <a16:rowId xmlns:a16="http://schemas.microsoft.com/office/drawing/2014/main" val="10005"/>
                  </a:ext>
                </a:extLst>
              </a:tr>
              <a:tr h="228600">
                <a:tc>
                  <a:txBody>
                    <a:bodyPr/>
                    <a:lstStyle/>
                    <a:p>
                      <a:pPr marL="0" marR="0">
                        <a:spcBef>
                          <a:spcPts val="0"/>
                        </a:spcBef>
                        <a:spcAft>
                          <a:spcPts val="0"/>
                        </a:spcAft>
                      </a:pPr>
                      <a:r>
                        <a:rPr lang="en-US" sz="1800" dirty="0" err="1">
                          <a:solidFill>
                            <a:schemeClr val="bg2"/>
                          </a:solidFill>
                          <a:latin typeface="+mn-lt"/>
                          <a:ea typeface="Times New Roman"/>
                          <a:cs typeface="Times New Roman"/>
                        </a:rPr>
                        <a:t>p,m-xylene</a:t>
                      </a:r>
                      <a:r>
                        <a:rPr lang="en-US" sz="1800" dirty="0">
                          <a:solidFill>
                            <a:schemeClr val="bg2"/>
                          </a:solidFill>
                          <a:latin typeface="+mn-lt"/>
                          <a:ea typeface="Times New Roman"/>
                          <a:cs typeface="Times New Roman"/>
                        </a:rPr>
                        <a:t>  </a:t>
                      </a:r>
                      <a:r>
                        <a:rPr lang="en-US" sz="1800" dirty="0">
                          <a:latin typeface="+mn-lt"/>
                          <a:ea typeface="Times New Roman"/>
                          <a:cs typeface="Times New Roman"/>
                        </a:rPr>
                        <a:t>(µg)</a:t>
                      </a:r>
                      <a:r>
                        <a:rPr lang="en-US" sz="1800" dirty="0">
                          <a:solidFill>
                            <a:schemeClr val="bg2"/>
                          </a:solidFill>
                          <a:latin typeface="+mn-lt"/>
                          <a:ea typeface="Times New Roman"/>
                          <a:cs typeface="Times New Roman"/>
                        </a:rPr>
                        <a:t>              </a:t>
                      </a:r>
                    </a:p>
                  </a:txBody>
                  <a:tcPr marL="68580" marR="68580" marT="0" marB="0"/>
                </a:tc>
                <a:tc>
                  <a:txBody>
                    <a:bodyPr/>
                    <a:lstStyle/>
                    <a:p>
                      <a:pPr marL="0" marR="0" algn="ctr">
                        <a:spcBef>
                          <a:spcPts val="0"/>
                        </a:spcBef>
                        <a:spcAft>
                          <a:spcPts val="0"/>
                        </a:spcAft>
                      </a:pPr>
                      <a:r>
                        <a:rPr lang="en-US" sz="1800" dirty="0">
                          <a:latin typeface="+mn-lt"/>
                          <a:ea typeface="Times New Roman"/>
                          <a:cs typeface="Times New Roman"/>
                        </a:rPr>
                        <a:t>ND - 0.2</a:t>
                      </a:r>
                    </a:p>
                  </a:txBody>
                  <a:tcPr marL="68580" marR="68580" marT="0" marB="0"/>
                </a:tc>
                <a:tc>
                  <a:txBody>
                    <a:bodyPr/>
                    <a:lstStyle/>
                    <a:p>
                      <a:pPr marL="0" marR="0" algn="ctr">
                        <a:spcBef>
                          <a:spcPts val="0"/>
                        </a:spcBef>
                        <a:spcAft>
                          <a:spcPts val="0"/>
                        </a:spcAft>
                      </a:pPr>
                      <a:r>
                        <a:rPr lang="en-US" sz="1800" dirty="0">
                          <a:latin typeface="+mn-lt"/>
                          <a:ea typeface="Times New Roman"/>
                          <a:cs typeface="Times New Roman"/>
                        </a:rPr>
                        <a:t>--</a:t>
                      </a:r>
                    </a:p>
                  </a:txBody>
                  <a:tcPr marL="68580" marR="68580" marT="0" marB="0"/>
                </a:tc>
                <a:tc>
                  <a:txBody>
                    <a:bodyPr/>
                    <a:lstStyle/>
                    <a:p>
                      <a:pPr marL="0" marR="0" algn="ctr">
                        <a:spcBef>
                          <a:spcPts val="0"/>
                        </a:spcBef>
                        <a:spcAft>
                          <a:spcPts val="0"/>
                        </a:spcAft>
                      </a:pPr>
                      <a:r>
                        <a:rPr lang="en-US" sz="1800" dirty="0">
                          <a:latin typeface="+mn-lt"/>
                          <a:ea typeface="Times New Roman"/>
                          <a:cs typeface="Times New Roman"/>
                        </a:rPr>
                        <a:t>ND</a:t>
                      </a:r>
                    </a:p>
                  </a:txBody>
                  <a:tcPr marL="68580" marR="68580" marT="0" marB="0"/>
                </a:tc>
                <a:extLst>
                  <a:ext uri="{0D108BD9-81ED-4DB2-BD59-A6C34878D82A}">
                    <a16:rowId xmlns:a16="http://schemas.microsoft.com/office/drawing/2014/main" val="10006"/>
                  </a:ext>
                </a:extLst>
              </a:tr>
              <a:tr h="228600">
                <a:tc>
                  <a:txBody>
                    <a:bodyPr/>
                    <a:lstStyle/>
                    <a:p>
                      <a:pPr marL="0" marR="0">
                        <a:spcBef>
                          <a:spcPts val="0"/>
                        </a:spcBef>
                        <a:spcAft>
                          <a:spcPts val="0"/>
                        </a:spcAft>
                      </a:pPr>
                      <a:r>
                        <a:rPr lang="en-US" sz="1800" dirty="0">
                          <a:latin typeface="+mn-lt"/>
                          <a:ea typeface="Times New Roman"/>
                          <a:cs typeface="Times New Roman"/>
                        </a:rPr>
                        <a:t>NNN (</a:t>
                      </a:r>
                      <a:r>
                        <a:rPr lang="en-US" sz="1800" dirty="0" err="1">
                          <a:latin typeface="+mn-lt"/>
                          <a:ea typeface="Times New Roman"/>
                          <a:cs typeface="Times New Roman"/>
                        </a:rPr>
                        <a:t>ng</a:t>
                      </a:r>
                      <a:r>
                        <a:rPr lang="en-US" sz="1800" dirty="0">
                          <a:latin typeface="+mn-lt"/>
                          <a:ea typeface="Times New Roman"/>
                          <a:cs typeface="Times New Roman"/>
                        </a:rPr>
                        <a:t>)</a:t>
                      </a:r>
                    </a:p>
                  </a:txBody>
                  <a:tcPr marL="68580" marR="68580" marT="0" marB="0"/>
                </a:tc>
                <a:tc>
                  <a:txBody>
                    <a:bodyPr/>
                    <a:lstStyle/>
                    <a:p>
                      <a:pPr marL="0" marR="0" algn="ctr">
                        <a:spcBef>
                          <a:spcPts val="0"/>
                        </a:spcBef>
                        <a:spcAft>
                          <a:spcPts val="0"/>
                        </a:spcAft>
                      </a:pPr>
                      <a:r>
                        <a:rPr lang="en-US" sz="1800" dirty="0">
                          <a:latin typeface="+mn-lt"/>
                          <a:ea typeface="Times New Roman"/>
                          <a:cs typeface="Times New Roman"/>
                        </a:rPr>
                        <a:t>ND - 0.00043</a:t>
                      </a:r>
                    </a:p>
                  </a:txBody>
                  <a:tcPr marL="68580" marR="68580" marT="0" marB="0"/>
                </a:tc>
                <a:tc>
                  <a:txBody>
                    <a:bodyPr/>
                    <a:lstStyle/>
                    <a:p>
                      <a:pPr marL="0" marR="0" algn="ctr">
                        <a:spcBef>
                          <a:spcPts val="0"/>
                        </a:spcBef>
                        <a:spcAft>
                          <a:spcPts val="0"/>
                        </a:spcAft>
                      </a:pPr>
                      <a:r>
                        <a:rPr lang="en-US" sz="1800" dirty="0">
                          <a:latin typeface="+mn-lt"/>
                          <a:ea typeface="Times New Roman"/>
                          <a:cs typeface="Times New Roman"/>
                        </a:rPr>
                        <a:t>0.0005 - 0.19</a:t>
                      </a:r>
                    </a:p>
                  </a:txBody>
                  <a:tcPr marL="68580" marR="68580" marT="0" marB="0"/>
                </a:tc>
                <a:tc>
                  <a:txBody>
                    <a:bodyPr/>
                    <a:lstStyle/>
                    <a:p>
                      <a:pPr marL="0" marR="0" algn="ctr">
                        <a:spcBef>
                          <a:spcPts val="0"/>
                        </a:spcBef>
                        <a:spcAft>
                          <a:spcPts val="0"/>
                        </a:spcAft>
                      </a:pPr>
                      <a:r>
                        <a:rPr lang="en-US" sz="1800" dirty="0">
                          <a:latin typeface="+mn-lt"/>
                          <a:ea typeface="Times New Roman"/>
                          <a:cs typeface="Times New Roman"/>
                        </a:rPr>
                        <a:t>ND</a:t>
                      </a:r>
                    </a:p>
                  </a:txBody>
                  <a:tcPr marL="68580" marR="68580" marT="0" marB="0"/>
                </a:tc>
                <a:extLst>
                  <a:ext uri="{0D108BD9-81ED-4DB2-BD59-A6C34878D82A}">
                    <a16:rowId xmlns:a16="http://schemas.microsoft.com/office/drawing/2014/main" val="10007"/>
                  </a:ext>
                </a:extLst>
              </a:tr>
              <a:tr h="228600">
                <a:tc>
                  <a:txBody>
                    <a:bodyPr/>
                    <a:lstStyle/>
                    <a:p>
                      <a:pPr marL="0" marR="0">
                        <a:spcBef>
                          <a:spcPts val="0"/>
                        </a:spcBef>
                        <a:spcAft>
                          <a:spcPts val="0"/>
                        </a:spcAft>
                      </a:pPr>
                      <a:r>
                        <a:rPr lang="en-US" sz="1800" dirty="0">
                          <a:latin typeface="+mn-lt"/>
                          <a:ea typeface="Times New Roman"/>
                          <a:cs typeface="Times New Roman"/>
                        </a:rPr>
                        <a:t>NNK (</a:t>
                      </a:r>
                      <a:r>
                        <a:rPr lang="en-US" sz="1800" dirty="0" err="1">
                          <a:latin typeface="+mn-lt"/>
                          <a:ea typeface="Times New Roman"/>
                          <a:cs typeface="Times New Roman"/>
                        </a:rPr>
                        <a:t>ng</a:t>
                      </a:r>
                      <a:r>
                        <a:rPr lang="en-US" sz="1800" dirty="0">
                          <a:latin typeface="+mn-lt"/>
                          <a:ea typeface="Times New Roman"/>
                          <a:cs typeface="Times New Roman"/>
                        </a:rPr>
                        <a:t>)</a:t>
                      </a:r>
                    </a:p>
                  </a:txBody>
                  <a:tcPr marL="68580" marR="68580" marT="0" marB="0"/>
                </a:tc>
                <a:tc>
                  <a:txBody>
                    <a:bodyPr/>
                    <a:lstStyle/>
                    <a:p>
                      <a:pPr marL="0" marR="0" algn="ctr">
                        <a:spcBef>
                          <a:spcPts val="0"/>
                        </a:spcBef>
                        <a:spcAft>
                          <a:spcPts val="0"/>
                        </a:spcAft>
                      </a:pPr>
                      <a:r>
                        <a:rPr lang="en-US" sz="1800" dirty="0">
                          <a:latin typeface="+mn-lt"/>
                          <a:ea typeface="Times New Roman"/>
                          <a:cs typeface="Times New Roman"/>
                        </a:rPr>
                        <a:t>ND - 0.00283</a:t>
                      </a:r>
                    </a:p>
                  </a:txBody>
                  <a:tcPr marL="68580" marR="68580" marT="0" marB="0"/>
                </a:tc>
                <a:tc>
                  <a:txBody>
                    <a:bodyPr/>
                    <a:lstStyle/>
                    <a:p>
                      <a:pPr marL="0" marR="0" algn="ctr">
                        <a:spcBef>
                          <a:spcPts val="0"/>
                        </a:spcBef>
                        <a:spcAft>
                          <a:spcPts val="0"/>
                        </a:spcAft>
                      </a:pPr>
                      <a:r>
                        <a:rPr lang="en-US" sz="1800" dirty="0">
                          <a:latin typeface="+mn-lt"/>
                          <a:ea typeface="Times New Roman"/>
                          <a:cs typeface="Times New Roman"/>
                        </a:rPr>
                        <a:t>0.012 - 0.11</a:t>
                      </a:r>
                    </a:p>
                  </a:txBody>
                  <a:tcPr marL="68580" marR="68580" marT="0" marB="0"/>
                </a:tc>
                <a:tc>
                  <a:txBody>
                    <a:bodyPr/>
                    <a:lstStyle/>
                    <a:p>
                      <a:pPr marL="0" marR="0" algn="ctr">
                        <a:spcBef>
                          <a:spcPts val="0"/>
                        </a:spcBef>
                        <a:spcAft>
                          <a:spcPts val="0"/>
                        </a:spcAft>
                      </a:pPr>
                      <a:r>
                        <a:rPr lang="en-US" sz="1800" dirty="0">
                          <a:latin typeface="+mn-lt"/>
                          <a:ea typeface="Times New Roman"/>
                          <a:cs typeface="Times New Roman"/>
                        </a:rPr>
                        <a:t>ND</a:t>
                      </a:r>
                    </a:p>
                  </a:txBody>
                  <a:tcPr marL="68580" marR="68580" marT="0" marB="0"/>
                </a:tc>
                <a:extLst>
                  <a:ext uri="{0D108BD9-81ED-4DB2-BD59-A6C34878D82A}">
                    <a16:rowId xmlns:a16="http://schemas.microsoft.com/office/drawing/2014/main" val="10008"/>
                  </a:ext>
                </a:extLst>
              </a:tr>
              <a:tr h="228600">
                <a:tc>
                  <a:txBody>
                    <a:bodyPr/>
                    <a:lstStyle/>
                    <a:p>
                      <a:pPr marL="0" marR="0">
                        <a:spcBef>
                          <a:spcPts val="0"/>
                        </a:spcBef>
                        <a:spcAft>
                          <a:spcPts val="0"/>
                        </a:spcAft>
                      </a:pPr>
                      <a:r>
                        <a:rPr lang="en-US" sz="1800" dirty="0">
                          <a:latin typeface="+mn-lt"/>
                          <a:ea typeface="Times New Roman"/>
                          <a:cs typeface="Times New Roman"/>
                        </a:rPr>
                        <a:t>Cadmium (µg)</a:t>
                      </a:r>
                    </a:p>
                  </a:txBody>
                  <a:tcPr marL="68580" marR="68580" marT="0" marB="0"/>
                </a:tc>
                <a:tc>
                  <a:txBody>
                    <a:bodyPr/>
                    <a:lstStyle/>
                    <a:p>
                      <a:pPr marL="0" marR="0" algn="ctr">
                        <a:spcBef>
                          <a:spcPts val="0"/>
                        </a:spcBef>
                        <a:spcAft>
                          <a:spcPts val="0"/>
                        </a:spcAft>
                      </a:pPr>
                      <a:r>
                        <a:rPr lang="en-US" sz="1800" dirty="0">
                          <a:latin typeface="+mn-lt"/>
                          <a:ea typeface="Times New Roman"/>
                          <a:cs typeface="Times New Roman"/>
                        </a:rPr>
                        <a:t>ND - 0.022</a:t>
                      </a:r>
                    </a:p>
                  </a:txBody>
                  <a:tcPr marL="68580" marR="68580" marT="0" marB="0"/>
                </a:tc>
                <a:tc>
                  <a:txBody>
                    <a:bodyPr/>
                    <a:lstStyle/>
                    <a:p>
                      <a:pPr marL="0" marR="0" algn="ctr">
                        <a:spcBef>
                          <a:spcPts val="0"/>
                        </a:spcBef>
                        <a:spcAft>
                          <a:spcPts val="0"/>
                        </a:spcAft>
                      </a:pPr>
                      <a:r>
                        <a:rPr lang="en-US" sz="1800">
                          <a:latin typeface="+mn-lt"/>
                          <a:ea typeface="Times New Roman"/>
                          <a:cs typeface="Times New Roman"/>
                        </a:rPr>
                        <a:t>--</a:t>
                      </a:r>
                    </a:p>
                  </a:txBody>
                  <a:tcPr marL="68580" marR="68580" marT="0" marB="0"/>
                </a:tc>
                <a:tc>
                  <a:txBody>
                    <a:bodyPr/>
                    <a:lstStyle/>
                    <a:p>
                      <a:pPr marL="0" marR="0" algn="ctr">
                        <a:spcBef>
                          <a:spcPts val="0"/>
                        </a:spcBef>
                        <a:spcAft>
                          <a:spcPts val="0"/>
                        </a:spcAft>
                      </a:pPr>
                      <a:r>
                        <a:rPr lang="en-US" sz="1800" dirty="0">
                          <a:latin typeface="+mn-lt"/>
                          <a:ea typeface="Times New Roman"/>
                          <a:cs typeface="Times New Roman"/>
                        </a:rPr>
                        <a:t>0.003</a:t>
                      </a:r>
                    </a:p>
                  </a:txBody>
                  <a:tcPr marL="68580" marR="68580" marT="0" marB="0"/>
                </a:tc>
                <a:extLst>
                  <a:ext uri="{0D108BD9-81ED-4DB2-BD59-A6C34878D82A}">
                    <a16:rowId xmlns:a16="http://schemas.microsoft.com/office/drawing/2014/main" val="10009"/>
                  </a:ext>
                </a:extLst>
              </a:tr>
              <a:tr h="228600">
                <a:tc>
                  <a:txBody>
                    <a:bodyPr/>
                    <a:lstStyle/>
                    <a:p>
                      <a:pPr marL="0" marR="0">
                        <a:spcBef>
                          <a:spcPts val="0"/>
                        </a:spcBef>
                        <a:spcAft>
                          <a:spcPts val="0"/>
                        </a:spcAft>
                      </a:pPr>
                      <a:r>
                        <a:rPr lang="en-US" sz="1800" dirty="0">
                          <a:latin typeface="+mn-lt"/>
                          <a:ea typeface="Times New Roman"/>
                          <a:cs typeface="Times New Roman"/>
                        </a:rPr>
                        <a:t>Nickel (µg)</a:t>
                      </a:r>
                    </a:p>
                  </a:txBody>
                  <a:tcPr marL="68580" marR="68580" marT="0" marB="0"/>
                </a:tc>
                <a:tc>
                  <a:txBody>
                    <a:bodyPr/>
                    <a:lstStyle/>
                    <a:p>
                      <a:pPr marL="0" marR="0" algn="ctr">
                        <a:spcBef>
                          <a:spcPts val="0"/>
                        </a:spcBef>
                        <a:spcAft>
                          <a:spcPts val="0"/>
                        </a:spcAft>
                      </a:pPr>
                      <a:r>
                        <a:rPr lang="en-US" sz="1800" dirty="0">
                          <a:latin typeface="+mn-lt"/>
                          <a:ea typeface="Times New Roman"/>
                          <a:cs typeface="Times New Roman"/>
                        </a:rPr>
                        <a:t>0.01 - 0.03</a:t>
                      </a:r>
                    </a:p>
                  </a:txBody>
                  <a:tcPr marL="68580" marR="68580" marT="0" marB="0"/>
                </a:tc>
                <a:tc>
                  <a:txBody>
                    <a:bodyPr/>
                    <a:lstStyle/>
                    <a:p>
                      <a:pPr marL="0" marR="0" algn="ctr">
                        <a:spcBef>
                          <a:spcPts val="0"/>
                        </a:spcBef>
                        <a:spcAft>
                          <a:spcPts val="0"/>
                        </a:spcAft>
                      </a:pPr>
                      <a:r>
                        <a:rPr lang="en-US" sz="1800" dirty="0">
                          <a:latin typeface="+mn-lt"/>
                          <a:ea typeface="Times New Roman"/>
                          <a:cs typeface="Times New Roman"/>
                        </a:rPr>
                        <a:t>--</a:t>
                      </a:r>
                    </a:p>
                  </a:txBody>
                  <a:tcPr marL="68580" marR="68580" marT="0" marB="0"/>
                </a:tc>
                <a:tc>
                  <a:txBody>
                    <a:bodyPr/>
                    <a:lstStyle/>
                    <a:p>
                      <a:pPr marL="0" marR="0" algn="ctr">
                        <a:spcBef>
                          <a:spcPts val="0"/>
                        </a:spcBef>
                        <a:spcAft>
                          <a:spcPts val="0"/>
                        </a:spcAft>
                      </a:pPr>
                      <a:r>
                        <a:rPr lang="en-US" sz="1800" dirty="0">
                          <a:latin typeface="+mn-lt"/>
                          <a:ea typeface="Times New Roman"/>
                          <a:cs typeface="Times New Roman"/>
                        </a:rPr>
                        <a:t>0.019</a:t>
                      </a:r>
                    </a:p>
                  </a:txBody>
                  <a:tcPr marL="68580" marR="68580" marT="0" marB="0"/>
                </a:tc>
                <a:extLst>
                  <a:ext uri="{0D108BD9-81ED-4DB2-BD59-A6C34878D82A}">
                    <a16:rowId xmlns:a16="http://schemas.microsoft.com/office/drawing/2014/main" val="10010"/>
                  </a:ext>
                </a:extLst>
              </a:tr>
              <a:tr h="304800">
                <a:tc>
                  <a:txBody>
                    <a:bodyPr/>
                    <a:lstStyle/>
                    <a:p>
                      <a:pPr marL="0" marR="0">
                        <a:spcBef>
                          <a:spcPts val="0"/>
                        </a:spcBef>
                        <a:spcAft>
                          <a:spcPts val="0"/>
                        </a:spcAft>
                      </a:pPr>
                      <a:r>
                        <a:rPr lang="en-US" sz="1800" dirty="0">
                          <a:latin typeface="+mn-lt"/>
                          <a:ea typeface="Times New Roman"/>
                          <a:cs typeface="Times New Roman"/>
                        </a:rPr>
                        <a:t>Lead (µg)</a:t>
                      </a:r>
                    </a:p>
                  </a:txBody>
                  <a:tcPr marL="68580" marR="68580" marT="0" marB="0"/>
                </a:tc>
                <a:tc>
                  <a:txBody>
                    <a:bodyPr/>
                    <a:lstStyle/>
                    <a:p>
                      <a:pPr marL="0" marR="0" algn="ctr">
                        <a:spcBef>
                          <a:spcPts val="0"/>
                        </a:spcBef>
                        <a:spcAft>
                          <a:spcPts val="0"/>
                        </a:spcAft>
                      </a:pPr>
                      <a:r>
                        <a:rPr lang="en-US" sz="1800" dirty="0">
                          <a:latin typeface="+mn-lt"/>
                          <a:ea typeface="Times New Roman"/>
                          <a:cs typeface="Times New Roman"/>
                        </a:rPr>
                        <a:t>0.003 - 0.057</a:t>
                      </a:r>
                    </a:p>
                  </a:txBody>
                  <a:tcPr marL="68580" marR="68580" marT="0" marB="0"/>
                </a:tc>
                <a:tc>
                  <a:txBody>
                    <a:bodyPr/>
                    <a:lstStyle/>
                    <a:p>
                      <a:pPr marL="0" marR="0" algn="ctr">
                        <a:spcBef>
                          <a:spcPts val="0"/>
                        </a:spcBef>
                        <a:spcAft>
                          <a:spcPts val="0"/>
                        </a:spcAft>
                      </a:pPr>
                      <a:r>
                        <a:rPr lang="en-US" sz="1800" dirty="0">
                          <a:latin typeface="+mn-lt"/>
                          <a:ea typeface="Times New Roman"/>
                          <a:cs typeface="Times New Roman"/>
                        </a:rPr>
                        <a:t>--</a:t>
                      </a:r>
                    </a:p>
                  </a:txBody>
                  <a:tcPr marL="68580" marR="68580" marT="0" marB="0"/>
                </a:tc>
                <a:tc>
                  <a:txBody>
                    <a:bodyPr/>
                    <a:lstStyle/>
                    <a:p>
                      <a:pPr marL="0" marR="0" algn="ctr">
                        <a:spcBef>
                          <a:spcPts val="0"/>
                        </a:spcBef>
                        <a:spcAft>
                          <a:spcPts val="0"/>
                        </a:spcAft>
                      </a:pPr>
                      <a:r>
                        <a:rPr lang="en-US" sz="1800" dirty="0">
                          <a:latin typeface="+mn-lt"/>
                          <a:ea typeface="Times New Roman"/>
                          <a:cs typeface="Times New Roman"/>
                        </a:rPr>
                        <a:t>0.004</a:t>
                      </a:r>
                    </a:p>
                  </a:txBody>
                  <a:tcPr marL="68580" marR="68580" marT="0" marB="0"/>
                </a:tc>
                <a:extLst>
                  <a:ext uri="{0D108BD9-81ED-4DB2-BD59-A6C34878D82A}">
                    <a16:rowId xmlns:a16="http://schemas.microsoft.com/office/drawing/2014/main" val="10011"/>
                  </a:ext>
                </a:extLst>
              </a:tr>
              <a:tr h="370840">
                <a:tc gridSpan="4">
                  <a:txBody>
                    <a:bodyPr/>
                    <a:lstStyle/>
                    <a:p>
                      <a:pPr marL="0" marR="0">
                        <a:spcBef>
                          <a:spcPts val="0"/>
                        </a:spcBef>
                        <a:spcAft>
                          <a:spcPts val="0"/>
                        </a:spcAft>
                      </a:pPr>
                      <a:r>
                        <a:rPr lang="en-US" sz="1600" dirty="0">
                          <a:latin typeface="+mn-lt"/>
                          <a:ea typeface="Times New Roman"/>
                          <a:cs typeface="Times New Roman"/>
                        </a:rPr>
                        <a:t>ND = Not Detected; -- = not reported</a:t>
                      </a:r>
                    </a:p>
                    <a:p>
                      <a:pPr marL="0" marR="0">
                        <a:spcBef>
                          <a:spcPts val="0"/>
                        </a:spcBef>
                        <a:spcAft>
                          <a:spcPts val="0"/>
                        </a:spcAft>
                      </a:pPr>
                      <a:r>
                        <a:rPr lang="en-US" sz="1600" dirty="0">
                          <a:latin typeface="+mn-lt"/>
                          <a:ea typeface="Times New Roman"/>
                          <a:cs typeface="Times New Roman"/>
                        </a:rPr>
                        <a:t>Data from</a:t>
                      </a:r>
                      <a:r>
                        <a:rPr lang="en-US" sz="1600" baseline="0" dirty="0">
                          <a:latin typeface="+mn-lt"/>
                          <a:ea typeface="Times New Roman"/>
                          <a:cs typeface="Times New Roman"/>
                        </a:rPr>
                        <a:t> </a:t>
                      </a:r>
                      <a:r>
                        <a:rPr lang="en-US" sz="1600" dirty="0">
                          <a:latin typeface="+mn-lt"/>
                          <a:ea typeface="Times New Roman"/>
                          <a:cs typeface="Times New Roman"/>
                        </a:rPr>
                        <a:t>Goniewicz et al. 2013 using lowest and highest values reported</a:t>
                      </a: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2"/>
                  </a:ext>
                </a:extLst>
              </a:tr>
            </a:tbl>
          </a:graphicData>
        </a:graphic>
      </p:graphicFrame>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4100" y="304801"/>
            <a:ext cx="7543800" cy="1431925"/>
          </a:xfrm>
        </p:spPr>
        <p:txBody>
          <a:bodyPr/>
          <a:lstStyle/>
          <a:p>
            <a:r>
              <a:rPr lang="en-US" dirty="0"/>
              <a:t>But, particles from e-cigs are like cigarettes</a:t>
            </a:r>
          </a:p>
        </p:txBody>
      </p:sp>
      <p:pic>
        <p:nvPicPr>
          <p:cNvPr id="5" name="Picture 4" descr="Fuoco-Fig-3"/>
          <p:cNvPicPr/>
          <p:nvPr/>
        </p:nvPicPr>
        <p:blipFill>
          <a:blip r:embed="rId2" cstate="print"/>
          <a:srcRect/>
          <a:stretch>
            <a:fillRect/>
          </a:stretch>
        </p:blipFill>
        <p:spPr bwMode="auto">
          <a:xfrm>
            <a:off x="4114800" y="2057400"/>
            <a:ext cx="3810000" cy="449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95299" y="159246"/>
            <a:ext cx="9155581" cy="646331"/>
          </a:xfrm>
          <a:prstGeom prst="rect">
            <a:avLst/>
          </a:prstGeom>
          <a:noFill/>
        </p:spPr>
        <p:txBody>
          <a:bodyPr wrap="square" rtlCol="0">
            <a:spAutoFit/>
          </a:bodyPr>
          <a:lstStyle/>
          <a:p>
            <a:r>
              <a:rPr lang="en-US" sz="3500" dirty="0">
                <a:solidFill>
                  <a:schemeClr val="bg1"/>
                </a:solidFill>
                <a:latin typeface="Arial" panose="020B0604020202020204" pitchFamily="34" charset="0"/>
                <a:cs typeface="Arial" panose="020B0604020202020204" pitchFamily="34" charset="0"/>
              </a:rPr>
              <a:t>E-cigarette lung toxicity: Potential toxicants</a:t>
            </a:r>
            <a:endParaRPr lang="en-US" sz="3500" dirty="0"/>
          </a:p>
        </p:txBody>
      </p:sp>
      <p:pic>
        <p:nvPicPr>
          <p:cNvPr id="4" name="Picture 2" descr="Image result for kanthal wir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81600" y="4414337"/>
            <a:ext cx="1798940" cy="179894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7" descr="Image result for nicoti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96201" y="2312942"/>
            <a:ext cx="2409011" cy="1603713"/>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8547992" y="1736728"/>
            <a:ext cx="1673005" cy="2457829"/>
            <a:chOff x="655070" y="859053"/>
            <a:chExt cx="2485507" cy="4079130"/>
          </a:xfrm>
        </p:grpSpPr>
        <p:pic>
          <p:nvPicPr>
            <p:cNvPr id="9" name="Picture 2"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070" y="3074053"/>
              <a:ext cx="2485507" cy="186413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Image result for diacetyl food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6679" y="859053"/>
              <a:ext cx="2342286" cy="234228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p:cNvGrpSpPr/>
          <p:nvPr/>
        </p:nvGrpSpPr>
        <p:grpSpPr>
          <a:xfrm>
            <a:off x="2438401" y="1952283"/>
            <a:ext cx="2585007" cy="2246499"/>
            <a:chOff x="216880" y="5428208"/>
            <a:chExt cx="3148156" cy="2735903"/>
          </a:xfrm>
        </p:grpSpPr>
        <p:sp>
          <p:nvSpPr>
            <p:cNvPr id="13" name="TextBox 12"/>
            <p:cNvSpPr txBox="1"/>
            <p:nvPr/>
          </p:nvSpPr>
          <p:spPr>
            <a:xfrm>
              <a:off x="2547840" y="5428208"/>
              <a:ext cx="805608" cy="44979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VG</a:t>
              </a:r>
            </a:p>
          </p:txBody>
        </p:sp>
        <p:sp>
          <p:nvSpPr>
            <p:cNvPr id="14" name="TextBox 13"/>
            <p:cNvSpPr txBox="1"/>
            <p:nvPr/>
          </p:nvSpPr>
          <p:spPr>
            <a:xfrm>
              <a:off x="2559428" y="6753516"/>
              <a:ext cx="805608" cy="44979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PG</a:t>
              </a:r>
            </a:p>
          </p:txBody>
        </p:sp>
        <p:pic>
          <p:nvPicPr>
            <p:cNvPr id="22" name="Picture 20" descr="Image result for glyceri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95051" y="5582501"/>
              <a:ext cx="543911" cy="119134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Image result for propylene glycol"/>
            <p:cNvPicPr>
              <a:picLocks noChangeAspect="1" noChangeArrowheads="1"/>
            </p:cNvPicPr>
            <p:nvPr/>
          </p:nvPicPr>
          <p:blipFill rotWithShape="1">
            <a:blip r:embed="rId7">
              <a:extLst>
                <a:ext uri="{28A0092B-C50C-407E-A947-70E740481C1C}">
                  <a14:useLocalDpi xmlns:a14="http://schemas.microsoft.com/office/drawing/2010/main" val="0"/>
                </a:ext>
              </a:extLst>
            </a:blip>
            <a:srcRect l="27108" r="29394"/>
            <a:stretch/>
          </p:blipFill>
          <p:spPr bwMode="auto">
            <a:xfrm>
              <a:off x="1651077" y="6907841"/>
              <a:ext cx="630981" cy="1152992"/>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p:cNvGrpSpPr/>
            <p:nvPr/>
          </p:nvGrpSpPr>
          <p:grpSpPr>
            <a:xfrm>
              <a:off x="216880" y="5523850"/>
              <a:ext cx="1611060" cy="2640261"/>
              <a:chOff x="-1198024" y="1112483"/>
              <a:chExt cx="3012072" cy="4936289"/>
            </a:xfrm>
          </p:grpSpPr>
          <p:sp>
            <p:nvSpPr>
              <p:cNvPr id="18" name="Left Brace 17"/>
              <p:cNvSpPr/>
              <p:nvPr/>
            </p:nvSpPr>
            <p:spPr>
              <a:xfrm>
                <a:off x="866503" y="1112483"/>
                <a:ext cx="947545" cy="4936289"/>
              </a:xfrm>
              <a:prstGeom prst="leftBrace">
                <a:avLst>
                  <a:gd name="adj1" fmla="val 7228"/>
                  <a:gd name="adj2" fmla="val 51279"/>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9" name="TextBox 18"/>
              <p:cNvSpPr txBox="1"/>
              <p:nvPr/>
            </p:nvSpPr>
            <p:spPr>
              <a:xfrm>
                <a:off x="-1198024" y="2688716"/>
                <a:ext cx="2713943" cy="1471645"/>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E-liquid Base</a:t>
                </a:r>
              </a:p>
            </p:txBody>
          </p:sp>
        </p:grpSp>
      </p:grpSp>
      <p:pic>
        <p:nvPicPr>
          <p:cNvPr id="24" name="Picture 2" descr="https://i.ytimg.com/vi/NWO5n3M335k/maxresdefault.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15200" y="4447467"/>
            <a:ext cx="3034898" cy="170713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Image result for e cig coil red hot"/>
          <p:cNvPicPr>
            <a:picLocks noChangeAspect="1" noChangeArrowheads="1"/>
          </p:cNvPicPr>
          <p:nvPr/>
        </p:nvPicPr>
        <p:blipFill rotWithShape="1">
          <a:blip r:embed="rId9">
            <a:extLst>
              <a:ext uri="{28A0092B-C50C-407E-A947-70E740481C1C}">
                <a14:useLocalDpi xmlns:a14="http://schemas.microsoft.com/office/drawing/2010/main" val="0"/>
              </a:ext>
            </a:extLst>
          </a:blip>
          <a:srcRect l="33186" t="36855" r="31520" b="29102"/>
          <a:stretch/>
        </p:blipFill>
        <p:spPr bwMode="auto">
          <a:xfrm>
            <a:off x="3227489" y="4671594"/>
            <a:ext cx="1295222" cy="1284426"/>
          </a:xfrm>
          <a:prstGeom prst="rect">
            <a:avLst/>
          </a:prstGeom>
          <a:noFill/>
          <a:extLst>
            <a:ext uri="{909E8E84-426E-40DD-AFC4-6F175D3DCCD1}">
              <a14:hiddenFill xmlns:a14="http://schemas.microsoft.com/office/drawing/2010/main">
                <a:solidFill>
                  <a:srgbClr val="FFFFFF"/>
                </a:solidFill>
              </a14:hiddenFill>
            </a:ext>
          </a:extLst>
        </p:spPr>
      </p:pic>
      <p:sp>
        <p:nvSpPr>
          <p:cNvPr id="25" name="Title 24"/>
          <p:cNvSpPr>
            <a:spLocks noGrp="1"/>
          </p:cNvSpPr>
          <p:nvPr>
            <p:ph type="title"/>
          </p:nvPr>
        </p:nvSpPr>
        <p:spPr/>
        <p:txBody>
          <a:bodyPr/>
          <a:lstStyle/>
          <a:p>
            <a:r>
              <a:rPr lang="en-US" dirty="0"/>
              <a:t>Lung toxicants in e-cigs</a:t>
            </a:r>
          </a:p>
        </p:txBody>
      </p:sp>
    </p:spTree>
    <p:extLst>
      <p:ext uri="{BB962C8B-B14F-4D97-AF65-F5344CB8AC3E}">
        <p14:creationId xmlns:p14="http://schemas.microsoft.com/office/powerpoint/2010/main" val="1098028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0800" y="304803"/>
            <a:ext cx="8077200" cy="1431925"/>
          </a:xfrm>
        </p:spPr>
        <p:txBody>
          <a:bodyPr/>
          <a:lstStyle/>
          <a:p>
            <a:r>
              <a:rPr lang="en-US" dirty="0" smtClean="0"/>
              <a:t>COPD increased risk</a:t>
            </a:r>
            <a:endParaRPr lang="en-US" dirty="0">
              <a:highlight>
                <a:srgbClr val="FFFF00"/>
              </a:highlight>
            </a:endParaRPr>
          </a:p>
        </p:txBody>
      </p:sp>
      <p:sp>
        <p:nvSpPr>
          <p:cNvPr id="3" name="Content Placeholder 2"/>
          <p:cNvSpPr>
            <a:spLocks noGrp="1"/>
          </p:cNvSpPr>
          <p:nvPr>
            <p:ph idx="1"/>
          </p:nvPr>
        </p:nvSpPr>
        <p:spPr/>
        <p:txBody>
          <a:bodyPr/>
          <a:lstStyle/>
          <a:p>
            <a:r>
              <a:rPr lang="en-US" dirty="0"/>
              <a:t>2013-4 PATH</a:t>
            </a:r>
          </a:p>
          <a:p>
            <a:pPr lvl="1"/>
            <a:r>
              <a:rPr lang="en-US" dirty="0"/>
              <a:t>including emphysema, chronic bronchitis</a:t>
            </a:r>
          </a:p>
          <a:p>
            <a:r>
              <a:rPr lang="en-US" dirty="0" err="1"/>
              <a:t>Ecigs</a:t>
            </a:r>
            <a:r>
              <a:rPr lang="en-US" dirty="0"/>
              <a:t> every day or some day</a:t>
            </a:r>
          </a:p>
          <a:p>
            <a:r>
              <a:rPr lang="en-US" dirty="0"/>
              <a:t>Propensity score matching</a:t>
            </a:r>
          </a:p>
          <a:p>
            <a:pPr lvl="1"/>
            <a:r>
              <a:rPr lang="en-US" dirty="0"/>
              <a:t>Including smoking and SHS</a:t>
            </a:r>
          </a:p>
          <a:p>
            <a:r>
              <a:rPr lang="en-US" dirty="0"/>
              <a:t>COPD odds ratio 1.86 (95% 1.22-2.83) </a:t>
            </a:r>
            <a:br>
              <a:rPr lang="en-US" dirty="0"/>
            </a:br>
            <a:endParaRPr lang="en-US" dirty="0"/>
          </a:p>
        </p:txBody>
      </p:sp>
      <p:sp>
        <p:nvSpPr>
          <p:cNvPr id="5" name="Rectangle 4"/>
          <p:cNvSpPr/>
          <p:nvPr/>
        </p:nvSpPr>
        <p:spPr>
          <a:xfrm>
            <a:off x="5257800" y="6140418"/>
            <a:ext cx="5410200" cy="400110"/>
          </a:xfrm>
          <a:prstGeom prst="rect">
            <a:avLst/>
          </a:prstGeom>
        </p:spPr>
        <p:txBody>
          <a:bodyPr wrap="square">
            <a:spAutoFit/>
          </a:bodyPr>
          <a:lstStyle/>
          <a:p>
            <a:r>
              <a:rPr lang="en-US" sz="1000" dirty="0"/>
              <a:t>Perez et al.  E-Cigarette Use Is Associated with Emphysema, Chronic Bronchitis and COPD. Am Thoracic </a:t>
            </a:r>
            <a:r>
              <a:rPr lang="en-US" sz="1000" dirty="0" err="1"/>
              <a:t>Soc</a:t>
            </a:r>
            <a:r>
              <a:rPr lang="en-US" sz="1000" dirty="0"/>
              <a:t> 2018  ttp://www.abstractsonline.com/pp8/#!/4499/presentation/19432</a:t>
            </a:r>
          </a:p>
        </p:txBody>
      </p:sp>
    </p:spTree>
    <p:extLst>
      <p:ext uri="{BB962C8B-B14F-4D97-AF65-F5344CB8AC3E}">
        <p14:creationId xmlns:p14="http://schemas.microsoft.com/office/powerpoint/2010/main" val="197684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 calcmode="lin" valueType="num">
                                      <p:cBhvr additive="base">
                                        <p:cTn id="3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ppt_x"/>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Respiratory Disease</a:t>
            </a:r>
            <a:endParaRPr lang="en-US" dirty="0"/>
          </a:p>
        </p:txBody>
      </p:sp>
      <p:pic>
        <p:nvPicPr>
          <p:cNvPr id="4" name="Content Placeholder 3"/>
          <p:cNvPicPr>
            <a:picLocks noGrp="1" noChangeAspect="1"/>
          </p:cNvPicPr>
          <p:nvPr>
            <p:ph idx="1"/>
          </p:nvPr>
        </p:nvPicPr>
        <p:blipFill>
          <a:blip r:embed="rId2"/>
          <a:stretch>
            <a:fillRect/>
          </a:stretch>
        </p:blipFill>
        <p:spPr>
          <a:xfrm>
            <a:off x="3581400" y="1981200"/>
            <a:ext cx="4620654" cy="4724400"/>
          </a:xfrm>
          <a:prstGeom prst="rect">
            <a:avLst/>
          </a:prstGeom>
        </p:spPr>
      </p:pic>
      <p:sp>
        <p:nvSpPr>
          <p:cNvPr id="6" name="Rectangle 5"/>
          <p:cNvSpPr/>
          <p:nvPr/>
        </p:nvSpPr>
        <p:spPr>
          <a:xfrm>
            <a:off x="8458200" y="6324600"/>
            <a:ext cx="5410200" cy="246221"/>
          </a:xfrm>
          <a:prstGeom prst="rect">
            <a:avLst/>
          </a:prstGeom>
        </p:spPr>
        <p:txBody>
          <a:bodyPr wrap="square">
            <a:spAutoFit/>
          </a:bodyPr>
          <a:lstStyle/>
          <a:p>
            <a:r>
              <a:rPr lang="en-US" sz="1000" dirty="0" smtClean="0"/>
              <a:t>Bhatta and Glantz.  </a:t>
            </a:r>
            <a:r>
              <a:rPr lang="en-US" sz="1000" i="1" dirty="0" smtClean="0"/>
              <a:t>Am J  </a:t>
            </a:r>
            <a:r>
              <a:rPr lang="en-US" sz="1000" i="1" dirty="0" err="1" smtClean="0"/>
              <a:t>Prev</a:t>
            </a:r>
            <a:r>
              <a:rPr lang="en-US" sz="1000" i="1" dirty="0" smtClean="0"/>
              <a:t> Med  </a:t>
            </a:r>
            <a:r>
              <a:rPr lang="en-US" sz="1000" dirty="0" smtClean="0"/>
              <a:t>2020; 58(2):  182-190</a:t>
            </a:r>
            <a:endParaRPr lang="en-US" sz="1000" dirty="0"/>
          </a:p>
        </p:txBody>
      </p:sp>
    </p:spTree>
    <p:extLst>
      <p:ext uri="{BB962C8B-B14F-4D97-AF65-F5344CB8AC3E}">
        <p14:creationId xmlns:p14="http://schemas.microsoft.com/office/powerpoint/2010/main" val="2016748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2590800" y="304803"/>
            <a:ext cx="8001000" cy="1431925"/>
          </a:xfrm>
        </p:spPr>
        <p:txBody>
          <a:bodyPr rtlCol="0">
            <a:normAutofit fontScale="90000"/>
          </a:bodyPr>
          <a:lstStyle/>
          <a:p>
            <a:pPr fontAlgn="auto">
              <a:spcAft>
                <a:spcPts val="0"/>
              </a:spcAft>
              <a:defRPr/>
            </a:pPr>
            <a:r>
              <a:rPr lang="en-US" sz="4900" dirty="0"/>
              <a:t>Nonlinear dose-response:  particles and heart disease</a:t>
            </a:r>
            <a:endParaRPr lang="en-US" sz="4000" dirty="0">
              <a:highlight>
                <a:srgbClr val="FFFF00"/>
              </a:highlight>
            </a:endParaRPr>
          </a:p>
        </p:txBody>
      </p:sp>
      <p:sp>
        <p:nvSpPr>
          <p:cNvPr id="2053" name="TextBox 3"/>
          <p:cNvSpPr txBox="1">
            <a:spLocks noChangeArrowheads="1"/>
          </p:cNvSpPr>
          <p:nvPr/>
        </p:nvSpPr>
        <p:spPr bwMode="auto">
          <a:xfrm>
            <a:off x="8001000" y="6550028"/>
            <a:ext cx="2667000" cy="307975"/>
          </a:xfrm>
          <a:prstGeom prst="rect">
            <a:avLst/>
          </a:prstGeom>
          <a:noFill/>
          <a:ln w="9525">
            <a:noFill/>
            <a:miter lim="800000"/>
            <a:headEnd/>
            <a:tailEnd/>
          </a:ln>
        </p:spPr>
        <p:txBody>
          <a:bodyPr>
            <a:spAutoFit/>
          </a:bodyPr>
          <a:lstStyle/>
          <a:p>
            <a:r>
              <a:rPr lang="en-US" sz="1400" dirty="0">
                <a:latin typeface="Calibri" pitchFamily="34" charset="0"/>
              </a:rPr>
              <a:t>Pope et al, Circulation, 2009</a:t>
            </a:r>
          </a:p>
        </p:txBody>
      </p:sp>
      <p:pic>
        <p:nvPicPr>
          <p:cNvPr id="16387" name="Picture 3"/>
          <p:cNvPicPr>
            <a:picLocks noChangeAspect="1" noChangeArrowheads="1"/>
          </p:cNvPicPr>
          <p:nvPr/>
        </p:nvPicPr>
        <p:blipFill>
          <a:blip r:embed="rId3" cstate="print"/>
          <a:srcRect/>
          <a:stretch>
            <a:fillRect/>
          </a:stretch>
        </p:blipFill>
        <p:spPr bwMode="auto">
          <a:xfrm>
            <a:off x="3505200" y="2083938"/>
            <a:ext cx="4419600" cy="446137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Vascular effects of cigarettes and e-cigs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81200" y="2730633"/>
            <a:ext cx="8229600" cy="2265099"/>
          </a:xfrm>
        </p:spPr>
      </p:pic>
      <p:sp>
        <p:nvSpPr>
          <p:cNvPr id="5" name="TextBox 4"/>
          <p:cNvSpPr txBox="1"/>
          <p:nvPr/>
        </p:nvSpPr>
        <p:spPr>
          <a:xfrm>
            <a:off x="6248400" y="6553201"/>
            <a:ext cx="4191000" cy="246221"/>
          </a:xfrm>
          <a:prstGeom prst="rect">
            <a:avLst/>
          </a:prstGeom>
          <a:noFill/>
        </p:spPr>
        <p:txBody>
          <a:bodyPr wrap="square" rtlCol="0">
            <a:spAutoFit/>
          </a:bodyPr>
          <a:lstStyle/>
          <a:p>
            <a:r>
              <a:rPr lang="en-US" sz="1000" dirty="0" err="1"/>
              <a:t>Carneval</a:t>
            </a:r>
            <a:r>
              <a:rPr lang="en-US" sz="1000" dirty="0"/>
              <a:t> et al, </a:t>
            </a:r>
            <a:r>
              <a:rPr lang="en-US" sz="1000" i="1" dirty="0"/>
              <a:t>Chest </a:t>
            </a:r>
            <a:r>
              <a:rPr lang="en-US" sz="1000" dirty="0"/>
              <a:t>2016  doi:10.1016/j.chest.2016.04.012</a:t>
            </a:r>
          </a:p>
        </p:txBody>
      </p:sp>
    </p:spTree>
    <p:extLst>
      <p:ext uri="{BB962C8B-B14F-4D97-AF65-F5344CB8AC3E}">
        <p14:creationId xmlns:p14="http://schemas.microsoft.com/office/powerpoint/2010/main" val="183961176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Juul</a:t>
            </a:r>
            <a:r>
              <a:rPr lang="en-US" dirty="0" smtClean="0"/>
              <a:t> like Marlboro Red</a:t>
            </a:r>
            <a:endParaRPr lang="en-US" dirty="0"/>
          </a:p>
        </p:txBody>
      </p:sp>
      <p:sp>
        <p:nvSpPr>
          <p:cNvPr id="5" name="TextBox 4"/>
          <p:cNvSpPr txBox="1"/>
          <p:nvPr/>
        </p:nvSpPr>
        <p:spPr>
          <a:xfrm>
            <a:off x="6096000" y="6400801"/>
            <a:ext cx="4724400" cy="246221"/>
          </a:xfrm>
          <a:prstGeom prst="rect">
            <a:avLst/>
          </a:prstGeom>
          <a:noFill/>
        </p:spPr>
        <p:txBody>
          <a:bodyPr wrap="square" rtlCol="0">
            <a:spAutoFit/>
          </a:bodyPr>
          <a:lstStyle/>
          <a:p>
            <a:r>
              <a:rPr lang="en-US" sz="1000" dirty="0"/>
              <a:t>Rao, Liu, Springer https://www.biorxiv.org/content/10.1101/754069v1.full</a:t>
            </a:r>
          </a:p>
        </p:txBody>
      </p:sp>
      <p:sp>
        <p:nvSpPr>
          <p:cNvPr id="3" name="Content Placeholder 2"/>
          <p:cNvSpPr>
            <a:spLocks noGrp="1"/>
          </p:cNvSpPr>
          <p:nvPr>
            <p:ph idx="1"/>
          </p:nvPr>
        </p:nvSpPr>
        <p:spPr/>
        <p:txBody>
          <a:bodyPr/>
          <a:lstStyle/>
          <a:p>
            <a:endParaRPr lang="en-US" dirty="0"/>
          </a:p>
        </p:txBody>
      </p:sp>
      <p:pic>
        <p:nvPicPr>
          <p:cNvPr id="6" name="Picture 5"/>
          <p:cNvPicPr>
            <a:picLocks noChangeAspect="1"/>
          </p:cNvPicPr>
          <p:nvPr/>
        </p:nvPicPr>
        <p:blipFill>
          <a:blip r:embed="rId2"/>
          <a:stretch>
            <a:fillRect/>
          </a:stretch>
        </p:blipFill>
        <p:spPr>
          <a:xfrm>
            <a:off x="2590800" y="2654300"/>
            <a:ext cx="7543800" cy="3008964"/>
          </a:xfrm>
          <a:prstGeom prst="rect">
            <a:avLst/>
          </a:prstGeom>
        </p:spPr>
      </p:pic>
      <p:sp>
        <p:nvSpPr>
          <p:cNvPr id="7" name="Rectangle 6"/>
          <p:cNvSpPr/>
          <p:nvPr/>
        </p:nvSpPr>
        <p:spPr bwMode="auto">
          <a:xfrm>
            <a:off x="2578100" y="2654300"/>
            <a:ext cx="2133600" cy="3008964"/>
          </a:xfrm>
          <a:prstGeom prst="rect">
            <a:avLst/>
          </a:prstGeom>
          <a:noFill/>
          <a:ln w="508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8" name="Rectangle 7"/>
          <p:cNvSpPr/>
          <p:nvPr/>
        </p:nvSpPr>
        <p:spPr bwMode="auto">
          <a:xfrm>
            <a:off x="6451600" y="2667000"/>
            <a:ext cx="1854200" cy="3008964"/>
          </a:xfrm>
          <a:prstGeom prst="rect">
            <a:avLst/>
          </a:prstGeom>
          <a:noFill/>
          <a:ln w="508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Tree>
    <p:extLst>
      <p:ext uri="{BB962C8B-B14F-4D97-AF65-F5344CB8AC3E}">
        <p14:creationId xmlns:p14="http://schemas.microsoft.com/office/powerpoint/2010/main" val="3550156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Heart attack risk of cigarettes and e-cigs</a:t>
            </a:r>
          </a:p>
        </p:txBody>
      </p:sp>
      <p:sp>
        <p:nvSpPr>
          <p:cNvPr id="5" name="Rectangle 4"/>
          <p:cNvSpPr/>
          <p:nvPr/>
        </p:nvSpPr>
        <p:spPr>
          <a:xfrm>
            <a:off x="9067800" y="6168794"/>
            <a:ext cx="3352800" cy="553998"/>
          </a:xfrm>
          <a:prstGeom prst="rect">
            <a:avLst/>
          </a:prstGeom>
        </p:spPr>
        <p:txBody>
          <a:bodyPr wrap="square">
            <a:spAutoFit/>
          </a:bodyPr>
          <a:lstStyle/>
          <a:p>
            <a:r>
              <a:rPr lang="en-US" sz="1000" dirty="0" err="1"/>
              <a:t>Alzahrani</a:t>
            </a:r>
            <a:r>
              <a:rPr lang="en-US" sz="1000" dirty="0"/>
              <a:t> , et al. Association Between Electronic Cigarette Use and Myocardial Infarction. </a:t>
            </a:r>
            <a:r>
              <a:rPr lang="en-US" sz="1000" dirty="0" smtClean="0"/>
              <a:t> Am </a:t>
            </a:r>
            <a:r>
              <a:rPr lang="en-US" sz="1000" dirty="0"/>
              <a:t>J </a:t>
            </a:r>
            <a:r>
              <a:rPr lang="en-US" sz="1000" dirty="0" err="1"/>
              <a:t>Prev</a:t>
            </a:r>
            <a:r>
              <a:rPr lang="en-US" sz="1000" dirty="0"/>
              <a:t> Med. 2018 Oct;55(4):</a:t>
            </a:r>
            <a:r>
              <a:rPr lang="en-US" sz="1000" dirty="0" smtClean="0"/>
              <a:t>455-461</a:t>
            </a:r>
            <a:endParaRPr lang="en-US" sz="1000" dirty="0"/>
          </a:p>
        </p:txBody>
      </p:sp>
      <p:pic>
        <p:nvPicPr>
          <p:cNvPr id="3" name="Picture 2"/>
          <p:cNvPicPr>
            <a:picLocks noChangeAspect="1"/>
          </p:cNvPicPr>
          <p:nvPr/>
        </p:nvPicPr>
        <p:blipFill>
          <a:blip r:embed="rId2"/>
          <a:stretch>
            <a:fillRect/>
          </a:stretch>
        </p:blipFill>
        <p:spPr>
          <a:xfrm>
            <a:off x="2286000" y="1906273"/>
            <a:ext cx="6511192" cy="4646927"/>
          </a:xfrm>
          <a:prstGeom prst="rect">
            <a:avLst/>
          </a:prstGeom>
        </p:spPr>
      </p:pic>
    </p:spTree>
    <p:extLst>
      <p:ext uri="{BB962C8B-B14F-4D97-AF65-F5344CB8AC3E}">
        <p14:creationId xmlns:p14="http://schemas.microsoft.com/office/powerpoint/2010/main" val="57504839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Adding 2015</a:t>
            </a:r>
            <a:endParaRPr lang="en-US" dirty="0"/>
          </a:p>
        </p:txBody>
      </p:sp>
      <p:pic>
        <p:nvPicPr>
          <p:cNvPr id="4" name="Content Placeholder 3"/>
          <p:cNvPicPr>
            <a:picLocks noGrp="1" noChangeAspect="1"/>
          </p:cNvPicPr>
          <p:nvPr>
            <p:ph idx="1"/>
          </p:nvPr>
        </p:nvPicPr>
        <p:blipFill>
          <a:blip r:embed="rId2"/>
          <a:stretch>
            <a:fillRect/>
          </a:stretch>
        </p:blipFill>
        <p:spPr>
          <a:xfrm>
            <a:off x="2057400" y="1981200"/>
            <a:ext cx="8735081" cy="4572000"/>
          </a:xfrm>
          <a:prstGeom prst="rect">
            <a:avLst/>
          </a:prstGeom>
        </p:spPr>
      </p:pic>
    </p:spTree>
    <p:extLst>
      <p:ext uri="{BB962C8B-B14F-4D97-AF65-F5344CB8AC3E}">
        <p14:creationId xmlns:p14="http://schemas.microsoft.com/office/powerpoint/2010/main" val="40165800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219200" y="2895600"/>
            <a:ext cx="1701164" cy="376770"/>
          </a:xfrm>
          <a:prstGeom prst="rect">
            <a:avLst/>
          </a:prstGeom>
        </p:spPr>
        <p:txBody>
          <a:bodyPr vert="horz" wrap="square" lIns="0" tIns="0" rIns="0" bIns="0" rtlCol="0">
            <a:spAutoFit/>
          </a:bodyPr>
          <a:lstStyle/>
          <a:p>
            <a:pPr marL="439420" marR="5080" indent="-426720" eaLnBrk="1" fontAlgn="auto" hangingPunct="1">
              <a:lnSpc>
                <a:spcPct val="101699"/>
              </a:lnSpc>
              <a:spcBef>
                <a:spcPts val="0"/>
              </a:spcBef>
              <a:spcAft>
                <a:spcPts val="0"/>
              </a:spcAft>
              <a:defRPr/>
            </a:pPr>
            <a:r>
              <a:rPr sz="1200" spc="90" dirty="0">
                <a:solidFill>
                  <a:srgbClr val="385985"/>
                </a:solidFill>
                <a:latin typeface="Times New Roman"/>
                <a:cs typeface="Times New Roman"/>
              </a:rPr>
              <a:t>BRITISH </a:t>
            </a:r>
            <a:r>
              <a:rPr sz="1200" spc="85" dirty="0">
                <a:solidFill>
                  <a:srgbClr val="385985"/>
                </a:solidFill>
                <a:latin typeface="Times New Roman"/>
                <a:cs typeface="Times New Roman"/>
              </a:rPr>
              <a:t> AMERI</a:t>
            </a:r>
            <a:r>
              <a:rPr sz="1200" spc="-70" dirty="0">
                <a:solidFill>
                  <a:srgbClr val="385985"/>
                </a:solidFill>
                <a:latin typeface="Times New Roman"/>
                <a:cs typeface="Times New Roman"/>
              </a:rPr>
              <a:t> </a:t>
            </a:r>
            <a:r>
              <a:rPr sz="1200" spc="5" dirty="0">
                <a:solidFill>
                  <a:srgbClr val="385985"/>
                </a:solidFill>
                <a:latin typeface="Times New Roman"/>
                <a:cs typeface="Times New Roman"/>
              </a:rPr>
              <a:t>CAN</a:t>
            </a:r>
            <a:r>
              <a:rPr sz="1200" dirty="0">
                <a:solidFill>
                  <a:srgbClr val="385985"/>
                </a:solidFill>
                <a:latin typeface="Times New Roman"/>
                <a:cs typeface="Times New Roman"/>
              </a:rPr>
              <a:t> </a:t>
            </a:r>
            <a:r>
              <a:rPr sz="1200" spc="95" dirty="0">
                <a:solidFill>
                  <a:srgbClr val="385985"/>
                </a:solidFill>
                <a:latin typeface="Times New Roman"/>
                <a:cs typeface="Times New Roman"/>
              </a:rPr>
              <a:t>TOBACCO</a:t>
            </a:r>
            <a:endParaRPr sz="1200" dirty="0">
              <a:solidFill>
                <a:prstClr val="black"/>
              </a:solidFill>
              <a:latin typeface="Times New Roman"/>
              <a:cs typeface="Times New Roman"/>
            </a:endParaRPr>
          </a:p>
        </p:txBody>
      </p:sp>
      <p:sp>
        <p:nvSpPr>
          <p:cNvPr id="3" name="object 3"/>
          <p:cNvSpPr txBox="1"/>
          <p:nvPr/>
        </p:nvSpPr>
        <p:spPr>
          <a:xfrm>
            <a:off x="1676400" y="3962400"/>
            <a:ext cx="1127760" cy="551433"/>
          </a:xfrm>
          <a:prstGeom prst="rect">
            <a:avLst/>
          </a:prstGeom>
        </p:spPr>
        <p:txBody>
          <a:bodyPr vert="horz" wrap="square" lIns="0" tIns="0" rIns="0" bIns="0" rtlCol="0">
            <a:spAutoFit/>
          </a:bodyPr>
          <a:lstStyle/>
          <a:p>
            <a:pPr marL="12700" eaLnBrk="1" fontAlgn="auto" hangingPunct="1">
              <a:lnSpc>
                <a:spcPts val="1864"/>
              </a:lnSpc>
              <a:spcBef>
                <a:spcPts val="0"/>
              </a:spcBef>
              <a:spcAft>
                <a:spcPts val="0"/>
              </a:spcAft>
              <a:defRPr/>
            </a:pPr>
            <a:r>
              <a:rPr sz="2000" spc="-105" dirty="0">
                <a:solidFill>
                  <a:srgbClr val="544941"/>
                </a:solidFill>
                <a:latin typeface="Arial"/>
                <a:cs typeface="Arial"/>
              </a:rPr>
              <a:t>IMPERIAL</a:t>
            </a:r>
            <a:endParaRPr sz="2000" dirty="0">
              <a:solidFill>
                <a:prstClr val="black"/>
              </a:solidFill>
              <a:latin typeface="Arial"/>
              <a:cs typeface="Arial"/>
            </a:endParaRPr>
          </a:p>
          <a:p>
            <a:pPr marL="12700" eaLnBrk="1" fontAlgn="auto" hangingPunct="1">
              <a:lnSpc>
                <a:spcPts val="2405"/>
              </a:lnSpc>
              <a:spcBef>
                <a:spcPts val="0"/>
              </a:spcBef>
              <a:spcAft>
                <a:spcPts val="0"/>
              </a:spcAft>
              <a:defRPr/>
            </a:pPr>
            <a:r>
              <a:rPr sz="2450" b="1" spc="-35" dirty="0">
                <a:solidFill>
                  <a:srgbClr val="544941"/>
                </a:solidFill>
                <a:latin typeface="Courier New"/>
                <a:cs typeface="Courier New"/>
              </a:rPr>
              <a:t>B</a:t>
            </a:r>
            <a:r>
              <a:rPr sz="2450" b="1" spc="-105" dirty="0">
                <a:solidFill>
                  <a:srgbClr val="544941"/>
                </a:solidFill>
                <a:latin typeface="Courier New"/>
                <a:cs typeface="Courier New"/>
              </a:rPr>
              <a:t>R</a:t>
            </a:r>
            <a:r>
              <a:rPr sz="2450" b="1" spc="-210" dirty="0">
                <a:solidFill>
                  <a:srgbClr val="544941"/>
                </a:solidFill>
                <a:latin typeface="Courier New"/>
                <a:cs typeface="Courier New"/>
              </a:rPr>
              <a:t>A</a:t>
            </a:r>
            <a:r>
              <a:rPr sz="2450" b="1" spc="-1105" dirty="0">
                <a:solidFill>
                  <a:srgbClr val="544941"/>
                </a:solidFill>
                <a:latin typeface="Courier New"/>
                <a:cs typeface="Courier New"/>
              </a:rPr>
              <a:t> </a:t>
            </a:r>
            <a:r>
              <a:rPr sz="2450" b="1" spc="-295" dirty="0">
                <a:solidFill>
                  <a:srgbClr val="544941"/>
                </a:solidFill>
                <a:latin typeface="Courier New"/>
                <a:cs typeface="Courier New"/>
              </a:rPr>
              <a:t>N</a:t>
            </a:r>
            <a:r>
              <a:rPr sz="2450" b="1" spc="-1090" dirty="0">
                <a:solidFill>
                  <a:srgbClr val="544941"/>
                </a:solidFill>
                <a:latin typeface="Courier New"/>
                <a:cs typeface="Courier New"/>
              </a:rPr>
              <a:t> </a:t>
            </a:r>
            <a:r>
              <a:rPr sz="2450" b="1" spc="-135" dirty="0">
                <a:solidFill>
                  <a:srgbClr val="544941"/>
                </a:solidFill>
                <a:latin typeface="Courier New"/>
                <a:cs typeface="Courier New"/>
              </a:rPr>
              <a:t>DS</a:t>
            </a:r>
            <a:endParaRPr sz="2450" dirty="0">
              <a:solidFill>
                <a:prstClr val="black"/>
              </a:solidFill>
              <a:latin typeface="Courier New"/>
              <a:cs typeface="Courier New"/>
            </a:endParaRPr>
          </a:p>
        </p:txBody>
      </p:sp>
    </p:spTree>
    <p:extLst>
      <p:ext uri="{BB962C8B-B14F-4D97-AF65-F5344CB8AC3E}">
        <p14:creationId xmlns:p14="http://schemas.microsoft.com/office/powerpoint/2010/main" val="91205341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Another study</a:t>
            </a:r>
            <a:endParaRPr lang="en-US" dirty="0"/>
          </a:p>
        </p:txBody>
      </p:sp>
      <p:pic>
        <p:nvPicPr>
          <p:cNvPr id="12" name="Content Placeholder 11"/>
          <p:cNvPicPr>
            <a:picLocks noGrp="1" noChangeAspect="1"/>
          </p:cNvPicPr>
          <p:nvPr>
            <p:ph sz="half" idx="1"/>
          </p:nvPr>
        </p:nvPicPr>
        <p:blipFill>
          <a:blip r:embed="rId2"/>
          <a:stretch>
            <a:fillRect/>
          </a:stretch>
        </p:blipFill>
        <p:spPr>
          <a:xfrm>
            <a:off x="2318233" y="1981200"/>
            <a:ext cx="3135934" cy="4114800"/>
          </a:xfrm>
          <a:prstGeom prst="rect">
            <a:avLst/>
          </a:prstGeom>
        </p:spPr>
      </p:pic>
      <p:pic>
        <p:nvPicPr>
          <p:cNvPr id="13" name="Content Placeholder 12"/>
          <p:cNvPicPr>
            <a:picLocks noGrp="1" noChangeAspect="1"/>
          </p:cNvPicPr>
          <p:nvPr>
            <p:ph sz="half" idx="2"/>
          </p:nvPr>
        </p:nvPicPr>
        <p:blipFill>
          <a:blip r:embed="rId3"/>
          <a:stretch>
            <a:fillRect/>
          </a:stretch>
        </p:blipFill>
        <p:spPr>
          <a:xfrm>
            <a:off x="8104531" y="1981200"/>
            <a:ext cx="1824937" cy="4114800"/>
          </a:xfrm>
          <a:prstGeom prst="rect">
            <a:avLst/>
          </a:prstGeom>
        </p:spPr>
      </p:pic>
    </p:spTree>
    <p:extLst>
      <p:ext uri="{BB962C8B-B14F-4D97-AF65-F5344CB8AC3E}">
        <p14:creationId xmlns:p14="http://schemas.microsoft.com/office/powerpoint/2010/main" val="180895133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about early heart attacks?</a:t>
            </a:r>
            <a:endParaRPr lang="en-US" dirty="0"/>
          </a:p>
        </p:txBody>
      </p:sp>
      <p:pic>
        <p:nvPicPr>
          <p:cNvPr id="5" name="Content Placeholder 4"/>
          <p:cNvPicPr>
            <a:picLocks noGrp="1" noChangeAspect="1"/>
          </p:cNvPicPr>
          <p:nvPr>
            <p:ph sz="half" idx="1"/>
          </p:nvPr>
        </p:nvPicPr>
        <p:blipFill>
          <a:blip r:embed="rId2"/>
          <a:stretch>
            <a:fillRect/>
          </a:stretch>
        </p:blipFill>
        <p:spPr>
          <a:xfrm>
            <a:off x="2107994" y="1981200"/>
            <a:ext cx="3556411" cy="4114800"/>
          </a:xfrm>
          <a:prstGeom prst="rect">
            <a:avLst/>
          </a:prstGeom>
        </p:spPr>
      </p:pic>
      <p:pic>
        <p:nvPicPr>
          <p:cNvPr id="6" name="Content Placeholder 5"/>
          <p:cNvPicPr>
            <a:picLocks noGrp="1" noChangeAspect="1"/>
          </p:cNvPicPr>
          <p:nvPr>
            <p:ph sz="half" idx="2"/>
          </p:nvPr>
        </p:nvPicPr>
        <p:blipFill>
          <a:blip r:embed="rId3"/>
          <a:stretch>
            <a:fillRect/>
          </a:stretch>
        </p:blipFill>
        <p:spPr>
          <a:xfrm>
            <a:off x="7033245" y="1981200"/>
            <a:ext cx="3967510" cy="4114800"/>
          </a:xfrm>
          <a:prstGeom prst="rect">
            <a:avLst/>
          </a:prstGeom>
        </p:spPr>
      </p:pic>
    </p:spTree>
    <p:extLst>
      <p:ext uri="{BB962C8B-B14F-4D97-AF65-F5344CB8AC3E}">
        <p14:creationId xmlns:p14="http://schemas.microsoft.com/office/powerpoint/2010/main" val="3167247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USA Today</a:t>
            </a:r>
            <a:endParaRPr lang="en-US" dirty="0"/>
          </a:p>
        </p:txBody>
      </p:sp>
      <p:pic>
        <p:nvPicPr>
          <p:cNvPr id="4" name="Content Placeholder 3"/>
          <p:cNvPicPr>
            <a:picLocks noGrp="1" noChangeAspect="1"/>
          </p:cNvPicPr>
          <p:nvPr>
            <p:ph idx="1"/>
          </p:nvPr>
        </p:nvPicPr>
        <p:blipFill>
          <a:blip r:embed="rId2"/>
          <a:stretch>
            <a:fillRect/>
          </a:stretch>
        </p:blipFill>
        <p:spPr>
          <a:xfrm>
            <a:off x="2286000" y="2057400"/>
            <a:ext cx="7604910" cy="4572000"/>
          </a:xfrm>
          <a:prstGeom prst="rect">
            <a:avLst/>
          </a:prstGeom>
        </p:spPr>
      </p:pic>
    </p:spTree>
    <p:extLst>
      <p:ext uri="{BB962C8B-B14F-4D97-AF65-F5344CB8AC3E}">
        <p14:creationId xmlns:p14="http://schemas.microsoft.com/office/powerpoint/2010/main" val="235333123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Letter writing to press journal</a:t>
            </a:r>
            <a:endParaRPr lang="en-US" dirty="0"/>
          </a:p>
        </p:txBody>
      </p:sp>
      <p:pic>
        <p:nvPicPr>
          <p:cNvPr id="7" name="Content Placeholder 6"/>
          <p:cNvPicPr>
            <a:picLocks noGrp="1" noChangeAspect="1"/>
          </p:cNvPicPr>
          <p:nvPr>
            <p:ph sz="half" idx="1"/>
          </p:nvPr>
        </p:nvPicPr>
        <p:blipFill>
          <a:blip r:embed="rId2"/>
          <a:stretch>
            <a:fillRect/>
          </a:stretch>
        </p:blipFill>
        <p:spPr>
          <a:xfrm>
            <a:off x="1422400" y="2557387"/>
            <a:ext cx="4927600" cy="2962426"/>
          </a:xfrm>
          <a:prstGeom prst="rect">
            <a:avLst/>
          </a:prstGeom>
        </p:spPr>
      </p:pic>
      <p:pic>
        <p:nvPicPr>
          <p:cNvPr id="8" name="Content Placeholder 7"/>
          <p:cNvPicPr>
            <a:picLocks noGrp="1" noChangeAspect="1"/>
          </p:cNvPicPr>
          <p:nvPr>
            <p:ph sz="half" idx="2"/>
          </p:nvPr>
        </p:nvPicPr>
        <p:blipFill>
          <a:blip r:embed="rId3"/>
          <a:stretch>
            <a:fillRect/>
          </a:stretch>
        </p:blipFill>
        <p:spPr>
          <a:xfrm>
            <a:off x="6553200" y="2557387"/>
            <a:ext cx="4927600" cy="2962426"/>
          </a:xfrm>
          <a:prstGeom prst="rect">
            <a:avLst/>
          </a:prstGeom>
        </p:spPr>
      </p:pic>
    </p:spTree>
    <p:extLst>
      <p:ext uri="{BB962C8B-B14F-4D97-AF65-F5344CB8AC3E}">
        <p14:creationId xmlns:p14="http://schemas.microsoft.com/office/powerpoint/2010/main" val="218892744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Continuing pressure</a:t>
            </a:r>
            <a:endParaRPr lang="en-US" dirty="0"/>
          </a:p>
        </p:txBody>
      </p:sp>
      <p:pic>
        <p:nvPicPr>
          <p:cNvPr id="8" name="Content Placeholder 7"/>
          <p:cNvPicPr>
            <a:picLocks noGrp="1" noChangeAspect="1"/>
          </p:cNvPicPr>
          <p:nvPr>
            <p:ph sz="half" idx="2"/>
          </p:nvPr>
        </p:nvPicPr>
        <p:blipFill>
          <a:blip r:embed="rId2"/>
          <a:stretch>
            <a:fillRect/>
          </a:stretch>
        </p:blipFill>
        <p:spPr>
          <a:xfrm>
            <a:off x="7449490" y="1981200"/>
            <a:ext cx="3135019" cy="4114800"/>
          </a:xfrm>
          <a:prstGeom prst="rect">
            <a:avLst/>
          </a:prstGeom>
        </p:spPr>
      </p:pic>
      <p:pic>
        <p:nvPicPr>
          <p:cNvPr id="7" name="Content Placeholder 7"/>
          <p:cNvPicPr>
            <a:picLocks noGrp="1" noChangeAspect="1"/>
          </p:cNvPicPr>
          <p:nvPr>
            <p:ph sz="half" idx="1"/>
          </p:nvPr>
        </p:nvPicPr>
        <p:blipFill>
          <a:blip r:embed="rId3"/>
          <a:stretch>
            <a:fillRect/>
          </a:stretch>
        </p:blipFill>
        <p:spPr>
          <a:xfrm>
            <a:off x="2308787" y="1981200"/>
            <a:ext cx="3154825" cy="4114800"/>
          </a:xfrm>
          <a:prstGeom prst="rect">
            <a:avLst/>
          </a:prstGeom>
        </p:spPr>
      </p:pic>
    </p:spTree>
    <p:extLst>
      <p:ext uri="{BB962C8B-B14F-4D97-AF65-F5344CB8AC3E}">
        <p14:creationId xmlns:p14="http://schemas.microsoft.com/office/powerpoint/2010/main" val="142447063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2400" y="304802"/>
            <a:ext cx="10312400" cy="1431925"/>
          </a:xfrm>
        </p:spPr>
        <p:txBody>
          <a:bodyPr/>
          <a:lstStyle/>
          <a:p>
            <a:r>
              <a:rPr lang="en-US" dirty="0" smtClean="0"/>
              <a:t>PMI Foundation for a Smokefree World</a:t>
            </a:r>
            <a:endParaRPr lang="en-US" dirty="0"/>
          </a:p>
        </p:txBody>
      </p:sp>
      <p:pic>
        <p:nvPicPr>
          <p:cNvPr id="6" name="Content Placeholder 5"/>
          <p:cNvPicPr>
            <a:picLocks noGrp="1" noChangeAspect="1"/>
          </p:cNvPicPr>
          <p:nvPr>
            <p:ph sz="half" idx="1"/>
          </p:nvPr>
        </p:nvPicPr>
        <p:blipFill>
          <a:blip r:embed="rId2"/>
          <a:stretch>
            <a:fillRect/>
          </a:stretch>
        </p:blipFill>
        <p:spPr>
          <a:xfrm>
            <a:off x="1422400" y="2557387"/>
            <a:ext cx="4927600" cy="2962426"/>
          </a:xfrm>
          <a:prstGeom prst="rect">
            <a:avLst/>
          </a:prstGeom>
        </p:spPr>
      </p:pic>
      <p:pic>
        <p:nvPicPr>
          <p:cNvPr id="5" name="Content Placeholder 4"/>
          <p:cNvPicPr>
            <a:picLocks noGrp="1" noChangeAspect="1"/>
          </p:cNvPicPr>
          <p:nvPr>
            <p:ph sz="half" idx="2"/>
          </p:nvPr>
        </p:nvPicPr>
        <p:blipFill>
          <a:blip r:embed="rId3"/>
          <a:stretch>
            <a:fillRect/>
          </a:stretch>
        </p:blipFill>
        <p:spPr>
          <a:xfrm>
            <a:off x="6553200" y="2557387"/>
            <a:ext cx="4927600" cy="2962426"/>
          </a:xfrm>
          <a:prstGeom prst="rect">
            <a:avLst/>
          </a:prstGeom>
        </p:spPr>
      </p:pic>
    </p:spTree>
    <p:extLst>
      <p:ext uri="{BB962C8B-B14F-4D97-AF65-F5344CB8AC3E}">
        <p14:creationId xmlns:p14="http://schemas.microsoft.com/office/powerpoint/2010/main" val="491917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They won (for now)</a:t>
            </a:r>
            <a:endParaRPr lang="en-US" dirty="0"/>
          </a:p>
        </p:txBody>
      </p:sp>
      <p:pic>
        <p:nvPicPr>
          <p:cNvPr id="12" name="Content Placeholder 11"/>
          <p:cNvPicPr>
            <a:picLocks noGrp="1" noChangeAspect="1"/>
          </p:cNvPicPr>
          <p:nvPr>
            <p:ph sz="half" idx="1"/>
          </p:nvPr>
        </p:nvPicPr>
        <p:blipFill>
          <a:blip r:embed="rId2"/>
          <a:stretch>
            <a:fillRect/>
          </a:stretch>
        </p:blipFill>
        <p:spPr>
          <a:xfrm>
            <a:off x="2302973" y="1981200"/>
            <a:ext cx="3166454" cy="4114800"/>
          </a:xfrm>
          <a:prstGeom prst="rect">
            <a:avLst/>
          </a:prstGeom>
        </p:spPr>
      </p:pic>
      <p:pic>
        <p:nvPicPr>
          <p:cNvPr id="15" name="Content Placeholder 6"/>
          <p:cNvPicPr>
            <a:picLocks noGrp="1" noChangeAspect="1"/>
          </p:cNvPicPr>
          <p:nvPr>
            <p:ph sz="half" idx="2"/>
          </p:nvPr>
        </p:nvPicPr>
        <p:blipFill>
          <a:blip r:embed="rId3"/>
          <a:stretch>
            <a:fillRect/>
          </a:stretch>
        </p:blipFill>
        <p:spPr>
          <a:xfrm>
            <a:off x="6553200" y="2557387"/>
            <a:ext cx="4927600" cy="2962426"/>
          </a:xfrm>
          <a:prstGeom prst="rect">
            <a:avLst/>
          </a:prstGeom>
        </p:spPr>
      </p:pic>
    </p:spTree>
    <p:extLst>
      <p:ext uri="{BB962C8B-B14F-4D97-AF65-F5344CB8AC3E}">
        <p14:creationId xmlns:p14="http://schemas.microsoft.com/office/powerpoint/2010/main" val="3613599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36552" y="967582"/>
            <a:ext cx="6505575" cy="4142369"/>
          </a:xfrm>
          <a:prstGeom prst="rect">
            <a:avLst/>
          </a:prstGeom>
        </p:spPr>
      </p:pic>
      <p:sp>
        <p:nvSpPr>
          <p:cNvPr id="7" name="TextBox 6"/>
          <p:cNvSpPr txBox="1"/>
          <p:nvPr/>
        </p:nvSpPr>
        <p:spPr>
          <a:xfrm>
            <a:off x="7646675" y="5549895"/>
            <a:ext cx="1712648"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New York Times, 2019</a:t>
            </a:r>
          </a:p>
        </p:txBody>
      </p:sp>
      <p:sp>
        <p:nvSpPr>
          <p:cNvPr id="4" name="Rectangle 3"/>
          <p:cNvSpPr/>
          <p:nvPr/>
        </p:nvSpPr>
        <p:spPr>
          <a:xfrm>
            <a:off x="4762500" y="5215091"/>
            <a:ext cx="4648200" cy="346249"/>
          </a:xfrm>
          <a:prstGeom prst="rect">
            <a:avLst/>
          </a:prstGeom>
        </p:spPr>
        <p:txBody>
          <a:bodyPr wrap="square">
            <a:spAutoFit/>
          </a:bodyPr>
          <a:lstStyle/>
          <a:p>
            <a:r>
              <a:rPr lang="en-US" sz="825" dirty="0">
                <a:latin typeface="nyt-imperial"/>
              </a:rPr>
              <a:t>An X-ray of a patient with a vaping habit, showing lung damage — densities or whitish cloud-like areas typically associated with some pneumonias, fluid in the lungs or inflammation.</a:t>
            </a:r>
            <a:endParaRPr lang="en-US" sz="825" dirty="0"/>
          </a:p>
        </p:txBody>
      </p:sp>
      <p:sp>
        <p:nvSpPr>
          <p:cNvPr id="8" name="Rectangle 7"/>
          <p:cNvSpPr/>
          <p:nvPr/>
        </p:nvSpPr>
        <p:spPr>
          <a:xfrm>
            <a:off x="2836549" y="5215091"/>
            <a:ext cx="1827744" cy="213585"/>
          </a:xfrm>
          <a:prstGeom prst="rect">
            <a:avLst/>
          </a:prstGeom>
        </p:spPr>
        <p:txBody>
          <a:bodyPr wrap="none">
            <a:spAutoFit/>
          </a:bodyPr>
          <a:lstStyle/>
          <a:p>
            <a:r>
              <a:rPr lang="en-US" sz="788" b="1">
                <a:latin typeface="Arial" panose="020B0604020202020204" pitchFamily="34" charset="0"/>
                <a:cs typeface="Arial" panose="020B0604020202020204" pitchFamily="34" charset="0"/>
              </a:rPr>
              <a:t>By Sheila Kaplan and Matt Richtel</a:t>
            </a:r>
            <a:endParaRPr lang="en-US" sz="788" b="1" dirty="0">
              <a:latin typeface="Arial" panose="020B0604020202020204" pitchFamily="34" charset="0"/>
              <a:cs typeface="Arial" panose="020B0604020202020204" pitchFamily="34" charset="0"/>
            </a:endParaRPr>
          </a:p>
        </p:txBody>
      </p:sp>
      <p:sp>
        <p:nvSpPr>
          <p:cNvPr id="9" name="Rectangle 8"/>
          <p:cNvSpPr/>
          <p:nvPr/>
        </p:nvSpPr>
        <p:spPr>
          <a:xfrm>
            <a:off x="2836551" y="5405527"/>
            <a:ext cx="1370888" cy="346249"/>
          </a:xfrm>
          <a:prstGeom prst="rect">
            <a:avLst/>
          </a:prstGeom>
        </p:spPr>
        <p:txBody>
          <a:bodyPr wrap="none">
            <a:spAutoFit/>
          </a:bodyPr>
          <a:lstStyle/>
          <a:p>
            <a:r>
              <a:rPr lang="en-US" sz="825" dirty="0">
                <a:latin typeface="Arial" panose="020B0604020202020204" pitchFamily="34" charset="0"/>
                <a:cs typeface="Arial" panose="020B0604020202020204" pitchFamily="34" charset="0"/>
              </a:rPr>
              <a:t>Published Aug. 31, 2019 </a:t>
            </a:r>
          </a:p>
          <a:p>
            <a:r>
              <a:rPr lang="en-US" sz="825" dirty="0">
                <a:latin typeface="Arial" panose="020B0604020202020204" pitchFamily="34" charset="0"/>
                <a:cs typeface="Arial" panose="020B0604020202020204" pitchFamily="34" charset="0"/>
              </a:rPr>
              <a:t>Updated Sept. 11, 2019</a:t>
            </a:r>
          </a:p>
        </p:txBody>
      </p:sp>
    </p:spTree>
    <p:extLst>
      <p:ext uri="{BB962C8B-B14F-4D97-AF65-F5344CB8AC3E}">
        <p14:creationId xmlns:p14="http://schemas.microsoft.com/office/powerpoint/2010/main" val="334664381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0" y="266310"/>
            <a:ext cx="7924800" cy="1431925"/>
          </a:xfrm>
        </p:spPr>
        <p:txBody>
          <a:bodyPr>
            <a:normAutofit/>
          </a:bodyPr>
          <a:lstStyle/>
          <a:p>
            <a:r>
              <a:rPr lang="en-US" b="1" dirty="0" smtClean="0">
                <a:solidFill>
                  <a:schemeClr val="tx1"/>
                </a:solidFill>
              </a:rPr>
              <a:t>Vaping and EVALI </a:t>
            </a:r>
            <a:endParaRPr lang="en-US" sz="3100" b="0" dirty="0">
              <a:solidFill>
                <a:schemeClr val="tx1"/>
              </a:solidFill>
            </a:endParaRPr>
          </a:p>
        </p:txBody>
      </p:sp>
      <p:sp>
        <p:nvSpPr>
          <p:cNvPr id="5" name="Content Placeholder 4"/>
          <p:cNvSpPr>
            <a:spLocks noGrp="1"/>
          </p:cNvSpPr>
          <p:nvPr>
            <p:ph idx="1"/>
          </p:nvPr>
        </p:nvSpPr>
        <p:spPr>
          <a:xfrm>
            <a:off x="1447800" y="1732800"/>
            <a:ext cx="10439400" cy="4343400"/>
          </a:xfrm>
        </p:spPr>
        <p:txBody>
          <a:bodyPr>
            <a:normAutofit fontScale="92500" lnSpcReduction="10000"/>
          </a:bodyPr>
          <a:lstStyle/>
          <a:p>
            <a:endParaRPr lang="en-US" sz="3000" dirty="0"/>
          </a:p>
          <a:p>
            <a:r>
              <a:rPr lang="en-US" dirty="0" smtClean="0"/>
              <a:t>2602 hospitalizations in all states, DC, 2 territories</a:t>
            </a:r>
            <a:endParaRPr lang="en-US" dirty="0"/>
          </a:p>
          <a:p>
            <a:r>
              <a:rPr lang="en-US" dirty="0" smtClean="0"/>
              <a:t>57 deaths</a:t>
            </a:r>
            <a:endParaRPr lang="en-US" dirty="0"/>
          </a:p>
          <a:p>
            <a:r>
              <a:rPr lang="en-US" dirty="0" smtClean="0"/>
              <a:t>All reported using e-cigarette </a:t>
            </a:r>
            <a:r>
              <a:rPr lang="en-US" dirty="0"/>
              <a:t>or </a:t>
            </a:r>
            <a:r>
              <a:rPr lang="en-US" dirty="0" smtClean="0"/>
              <a:t>vaping products</a:t>
            </a:r>
            <a:endParaRPr lang="en-US" dirty="0"/>
          </a:p>
          <a:p>
            <a:pPr lvl="1"/>
            <a:r>
              <a:rPr lang="en-US" sz="3200" dirty="0" smtClean="0"/>
              <a:t>80% </a:t>
            </a:r>
            <a:r>
              <a:rPr lang="en-US" sz="3200" dirty="0"/>
              <a:t>used THC products (</a:t>
            </a:r>
            <a:r>
              <a:rPr lang="en-US" sz="3200" dirty="0" smtClean="0"/>
              <a:t>35% </a:t>
            </a:r>
            <a:r>
              <a:rPr lang="en-US" sz="3200" dirty="0"/>
              <a:t>exclusively)</a:t>
            </a:r>
          </a:p>
          <a:p>
            <a:pPr lvl="1"/>
            <a:r>
              <a:rPr lang="en-US" sz="3200" dirty="0" smtClean="0"/>
              <a:t>54% </a:t>
            </a:r>
            <a:r>
              <a:rPr lang="en-US" sz="3200" dirty="0"/>
              <a:t>used nicotine products (</a:t>
            </a:r>
            <a:r>
              <a:rPr lang="en-US" sz="3200" dirty="0" smtClean="0"/>
              <a:t>13% </a:t>
            </a:r>
            <a:r>
              <a:rPr lang="en-US" sz="3200" dirty="0"/>
              <a:t>exclusively)</a:t>
            </a:r>
          </a:p>
          <a:p>
            <a:r>
              <a:rPr lang="en-US" dirty="0" smtClean="0"/>
              <a:t>“CDC </a:t>
            </a:r>
            <a:r>
              <a:rPr lang="en-US" dirty="0"/>
              <a:t>recommends that you consider refraining from using e-cigarette, or vaping, products, particularly those containing THC</a:t>
            </a:r>
            <a:r>
              <a:rPr lang="en-US" dirty="0" smtClean="0"/>
              <a:t>.”</a:t>
            </a:r>
            <a:endParaRPr lang="en-US" dirty="0"/>
          </a:p>
        </p:txBody>
      </p:sp>
      <p:sp>
        <p:nvSpPr>
          <p:cNvPr id="2" name="TextBox 1"/>
          <p:cNvSpPr txBox="1"/>
          <p:nvPr/>
        </p:nvSpPr>
        <p:spPr>
          <a:xfrm>
            <a:off x="9372600" y="6248400"/>
            <a:ext cx="4419600" cy="369332"/>
          </a:xfrm>
          <a:prstGeom prst="rect">
            <a:avLst/>
          </a:prstGeom>
          <a:noFill/>
        </p:spPr>
        <p:txBody>
          <a:bodyPr wrap="square" rtlCol="0">
            <a:spAutoFit/>
          </a:bodyPr>
          <a:lstStyle/>
          <a:p>
            <a:r>
              <a:rPr lang="en-US" dirty="0" smtClean="0"/>
              <a:t>CDC</a:t>
            </a:r>
            <a:r>
              <a:rPr lang="en-US" dirty="0"/>
              <a:t>, </a:t>
            </a:r>
            <a:r>
              <a:rPr lang="en-US" dirty="0" smtClean="0"/>
              <a:t>Jan 7, 2020</a:t>
            </a:r>
            <a:endParaRPr lang="en-US" dirty="0"/>
          </a:p>
        </p:txBody>
      </p:sp>
    </p:spTree>
    <p:extLst>
      <p:ext uri="{BB962C8B-B14F-4D97-AF65-F5344CB8AC3E}">
        <p14:creationId xmlns:p14="http://schemas.microsoft.com/office/powerpoint/2010/main" val="3154388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additive="base">
                                        <p:cTn id="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 calcmode="lin" valueType="num">
                                      <p:cBhvr additive="base">
                                        <p:cTn id="19"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 calcmode="lin" valueType="num">
                                      <p:cBhvr additive="base">
                                        <p:cTn id="25"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anim calcmode="lin" valueType="num">
                                      <p:cBhvr additive="base">
                                        <p:cTn id="31"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 calcmode="lin" valueType="num">
                                      <p:cBhvr additive="base">
                                        <p:cTn id="37"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6" end="6"/>
                                            </p:txEl>
                                          </p:spTgt>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
                                        </p:tgtEl>
                                        <p:attrNameLst>
                                          <p:attrName>style.visibility</p:attrName>
                                        </p:attrNameLst>
                                      </p:cBhvr>
                                      <p:to>
                                        <p:strVal val="visible"/>
                                      </p:to>
                                    </p:set>
                                    <p:anim calcmode="lin" valueType="num">
                                      <p:cBhvr additive="base">
                                        <p:cTn id="41" dur="500" fill="hold"/>
                                        <p:tgtEl>
                                          <p:spTgt spid="2"/>
                                        </p:tgtEl>
                                        <p:attrNameLst>
                                          <p:attrName>ppt_x</p:attrName>
                                        </p:attrNameLst>
                                      </p:cBhvr>
                                      <p:tavLst>
                                        <p:tav tm="0">
                                          <p:val>
                                            <p:strVal val="#ppt_x"/>
                                          </p:val>
                                        </p:tav>
                                        <p:tav tm="100000">
                                          <p:val>
                                            <p:strVal val="#ppt_x"/>
                                          </p:val>
                                        </p:tav>
                                      </p:tavLst>
                                    </p:anim>
                                    <p:anim calcmode="lin" valueType="num">
                                      <p:cBhvr additive="base">
                                        <p:cTn id="4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2895600" y="2724522"/>
            <a:ext cx="3209670" cy="3210670"/>
          </a:xfrm>
          <a:prstGeom prst="ellipse">
            <a:avLst/>
          </a:prstGeom>
          <a:noFill/>
          <a:ln w="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3657600" y="2758637"/>
            <a:ext cx="3206336" cy="3233861"/>
          </a:xfrm>
          <a:prstGeom prst="ellipse">
            <a:avLst/>
          </a:prstGeom>
          <a:noFill/>
          <a:ln w="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952560" y="4069518"/>
            <a:ext cx="920673" cy="923330"/>
          </a:xfrm>
          <a:prstGeom prst="rect">
            <a:avLst/>
          </a:prstGeom>
          <a:noFill/>
        </p:spPr>
        <p:txBody>
          <a:bodyPr wrap="square" rtlCol="0">
            <a:spAutoFit/>
          </a:bodyPr>
          <a:lstStyle/>
          <a:p>
            <a:r>
              <a:rPr lang="en-US" dirty="0" smtClean="0"/>
              <a:t>THC</a:t>
            </a:r>
          </a:p>
          <a:p>
            <a:r>
              <a:rPr lang="en-US" dirty="0" smtClean="0"/>
              <a:t>CBD 36%</a:t>
            </a:r>
            <a:endParaRPr lang="en-US" dirty="0"/>
          </a:p>
        </p:txBody>
      </p:sp>
      <p:sp>
        <p:nvSpPr>
          <p:cNvPr id="7" name="TextBox 6"/>
          <p:cNvSpPr txBox="1"/>
          <p:nvPr/>
        </p:nvSpPr>
        <p:spPr>
          <a:xfrm>
            <a:off x="4739013" y="4052403"/>
            <a:ext cx="890752" cy="646331"/>
          </a:xfrm>
          <a:prstGeom prst="rect">
            <a:avLst/>
          </a:prstGeom>
          <a:noFill/>
        </p:spPr>
        <p:txBody>
          <a:bodyPr wrap="square" rtlCol="0">
            <a:spAutoFit/>
          </a:bodyPr>
          <a:lstStyle/>
          <a:p>
            <a:r>
              <a:rPr lang="en-US" dirty="0" smtClean="0"/>
              <a:t>Both 51%</a:t>
            </a:r>
            <a:endParaRPr lang="en-US" dirty="0"/>
          </a:p>
        </p:txBody>
      </p:sp>
      <p:sp>
        <p:nvSpPr>
          <p:cNvPr id="8" name="TextBox 7"/>
          <p:cNvSpPr txBox="1"/>
          <p:nvPr/>
        </p:nvSpPr>
        <p:spPr>
          <a:xfrm>
            <a:off x="6215271" y="4052403"/>
            <a:ext cx="738887" cy="646331"/>
          </a:xfrm>
          <a:prstGeom prst="rect">
            <a:avLst/>
          </a:prstGeom>
          <a:noFill/>
        </p:spPr>
        <p:txBody>
          <a:bodyPr wrap="square" rtlCol="0">
            <a:spAutoFit/>
          </a:bodyPr>
          <a:lstStyle/>
          <a:p>
            <a:r>
              <a:rPr lang="en-US" dirty="0" smtClean="0"/>
              <a:t>Nic 13%</a:t>
            </a:r>
            <a:endParaRPr lang="en-US" dirty="0"/>
          </a:p>
        </p:txBody>
      </p:sp>
      <p:sp>
        <p:nvSpPr>
          <p:cNvPr id="2" name="Title 1"/>
          <p:cNvSpPr>
            <a:spLocks noGrp="1"/>
          </p:cNvSpPr>
          <p:nvPr>
            <p:ph type="title"/>
          </p:nvPr>
        </p:nvSpPr>
        <p:spPr/>
        <p:txBody>
          <a:bodyPr/>
          <a:lstStyle/>
          <a:p>
            <a:r>
              <a:rPr lang="en-US" dirty="0" smtClean="0"/>
              <a:t>Dual use dominates</a:t>
            </a:r>
            <a:endParaRPr lang="en-US" dirty="0"/>
          </a:p>
        </p:txBody>
      </p:sp>
      <p:sp>
        <p:nvSpPr>
          <p:cNvPr id="10" name="Rectangle 9"/>
          <p:cNvSpPr/>
          <p:nvPr/>
        </p:nvSpPr>
        <p:spPr>
          <a:xfrm>
            <a:off x="2438400" y="6384144"/>
            <a:ext cx="10506329" cy="338554"/>
          </a:xfrm>
          <a:prstGeom prst="rect">
            <a:avLst/>
          </a:prstGeom>
        </p:spPr>
        <p:txBody>
          <a:bodyPr wrap="square">
            <a:spAutoFit/>
          </a:bodyPr>
          <a:lstStyle/>
          <a:p>
            <a:r>
              <a:rPr lang="en-US" sz="1600" dirty="0" smtClean="0">
                <a:latin typeface="Adobe Garamond Pro"/>
              </a:rPr>
              <a:t>CDC Dec 3</a:t>
            </a:r>
            <a:r>
              <a:rPr lang="en-US" sz="1600" dirty="0">
                <a:latin typeface="Adobe Garamond Pro"/>
              </a:rPr>
              <a:t>, 2019  https://www.cdc.gov/tobacco/basic_information/e-cigarettes/severe-lung-disease.html</a:t>
            </a:r>
            <a:endParaRPr lang="en-US" sz="1600" dirty="0"/>
          </a:p>
        </p:txBody>
      </p:sp>
    </p:spTree>
    <p:extLst>
      <p:ext uri="{BB962C8B-B14F-4D97-AF65-F5344CB8AC3E}">
        <p14:creationId xmlns:p14="http://schemas.microsoft.com/office/powerpoint/2010/main" val="26779066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Many shapes and sizes</a:t>
            </a:r>
          </a:p>
        </p:txBody>
      </p:sp>
      <p:pic>
        <p:nvPicPr>
          <p:cNvPr id="5122" name="Picture 2" descr="c6ed342d-b0f9-41a0-8415-ccda680be9c3@namprd0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43200" y="1928932"/>
            <a:ext cx="7391400" cy="4700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35283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25800" y="391310"/>
            <a:ext cx="6781800" cy="707886"/>
          </a:xfrm>
          <a:prstGeom prst="rect">
            <a:avLst/>
          </a:prstGeom>
          <a:noFill/>
        </p:spPr>
        <p:txBody>
          <a:bodyPr wrap="square" rtlCol="0">
            <a:spAutoFit/>
          </a:bodyPr>
          <a:lstStyle/>
          <a:p>
            <a:r>
              <a:rPr lang="en-US" sz="4000" b="1" dirty="0">
                <a:solidFill>
                  <a:prstClr val="white"/>
                </a:solidFill>
                <a:latin typeface="Arial" panose="020B0604020202020204" pitchFamily="34" charset="0"/>
                <a:cs typeface="Arial" panose="020B0604020202020204" pitchFamily="34" charset="0"/>
              </a:rPr>
              <a:t>Lipid-Laden Macrophages</a:t>
            </a:r>
            <a:endParaRPr lang="en-US" sz="4000" b="1" dirty="0">
              <a:solidFill>
                <a:prstClr val="black"/>
              </a:solidFill>
              <a:latin typeface="Candara"/>
            </a:endParaRPr>
          </a:p>
        </p:txBody>
      </p:sp>
      <p:pic>
        <p:nvPicPr>
          <p:cNvPr id="3" name="Picture 2"/>
          <p:cNvPicPr>
            <a:picLocks noChangeAspect="1"/>
          </p:cNvPicPr>
          <p:nvPr/>
        </p:nvPicPr>
        <p:blipFill>
          <a:blip r:embed="rId2"/>
          <a:stretch>
            <a:fillRect/>
          </a:stretch>
        </p:blipFill>
        <p:spPr>
          <a:xfrm>
            <a:off x="3450086" y="1443596"/>
            <a:ext cx="5885642" cy="1439147"/>
          </a:xfrm>
          <a:prstGeom prst="rect">
            <a:avLst/>
          </a:prstGeom>
        </p:spPr>
      </p:pic>
      <p:pic>
        <p:nvPicPr>
          <p:cNvPr id="4" name="Picture 3"/>
          <p:cNvPicPr>
            <a:picLocks noChangeAspect="1"/>
          </p:cNvPicPr>
          <p:nvPr/>
        </p:nvPicPr>
        <p:blipFill>
          <a:blip r:embed="rId3"/>
          <a:stretch>
            <a:fillRect/>
          </a:stretch>
        </p:blipFill>
        <p:spPr>
          <a:xfrm>
            <a:off x="3200400" y="3020651"/>
            <a:ext cx="2590800" cy="3409368"/>
          </a:xfrm>
          <a:prstGeom prst="rect">
            <a:avLst/>
          </a:prstGeom>
        </p:spPr>
      </p:pic>
      <p:pic>
        <p:nvPicPr>
          <p:cNvPr id="5" name="Picture 4"/>
          <p:cNvPicPr>
            <a:picLocks noChangeAspect="1"/>
          </p:cNvPicPr>
          <p:nvPr/>
        </p:nvPicPr>
        <p:blipFill>
          <a:blip r:embed="rId4"/>
          <a:stretch>
            <a:fillRect/>
          </a:stretch>
        </p:blipFill>
        <p:spPr>
          <a:xfrm>
            <a:off x="5622842" y="1818769"/>
            <a:ext cx="2955150" cy="344400"/>
          </a:xfrm>
          <a:prstGeom prst="rect">
            <a:avLst/>
          </a:prstGeom>
        </p:spPr>
      </p:pic>
      <p:pic>
        <p:nvPicPr>
          <p:cNvPr id="6" name="Picture 5"/>
          <p:cNvPicPr>
            <a:picLocks noChangeAspect="1"/>
          </p:cNvPicPr>
          <p:nvPr/>
        </p:nvPicPr>
        <p:blipFill>
          <a:blip r:embed="rId5"/>
          <a:stretch>
            <a:fillRect/>
          </a:stretch>
        </p:blipFill>
        <p:spPr>
          <a:xfrm>
            <a:off x="6096000" y="3020651"/>
            <a:ext cx="3886200" cy="3330846"/>
          </a:xfrm>
          <a:prstGeom prst="rect">
            <a:avLst/>
          </a:prstGeom>
        </p:spPr>
      </p:pic>
    </p:spTree>
    <p:extLst>
      <p:ext uri="{BB962C8B-B14F-4D97-AF65-F5344CB8AC3E}">
        <p14:creationId xmlns:p14="http://schemas.microsoft.com/office/powerpoint/2010/main" val="175520681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2" descr="Nicotine &amp; Tobacco Research"/>
          <p:cNvSpPr>
            <a:spLocks noChangeAspect="1" noChangeArrowheads="1"/>
          </p:cNvSpPr>
          <p:nvPr/>
        </p:nvSpPr>
        <p:spPr bwMode="auto">
          <a:xfrm>
            <a:off x="2783681" y="748906"/>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1" rIns="68580" bIns="34291" numCol="1" anchor="t" anchorCtr="0" compatLnSpc="1">
            <a:prstTxWarp prst="textNoShape">
              <a:avLst/>
            </a:prstTxWarp>
          </a:bodyPr>
          <a:lstStyle/>
          <a:p>
            <a:endParaRPr lang="en-US" sz="1351"/>
          </a:p>
        </p:txBody>
      </p:sp>
      <p:pic>
        <p:nvPicPr>
          <p:cNvPr id="3" name="Picture 2"/>
          <p:cNvPicPr>
            <a:picLocks noChangeAspect="1"/>
          </p:cNvPicPr>
          <p:nvPr/>
        </p:nvPicPr>
        <p:blipFill>
          <a:blip r:embed="rId2"/>
          <a:stretch>
            <a:fillRect/>
          </a:stretch>
        </p:blipFill>
        <p:spPr>
          <a:xfrm>
            <a:off x="4484940" y="748905"/>
            <a:ext cx="3647209" cy="2057400"/>
          </a:xfrm>
          <a:prstGeom prst="rect">
            <a:avLst/>
          </a:prstGeom>
        </p:spPr>
      </p:pic>
      <p:pic>
        <p:nvPicPr>
          <p:cNvPr id="4" name="Picture 3"/>
          <p:cNvPicPr>
            <a:picLocks noChangeAspect="1"/>
          </p:cNvPicPr>
          <p:nvPr/>
        </p:nvPicPr>
        <p:blipFill>
          <a:blip r:embed="rId3"/>
          <a:stretch>
            <a:fillRect/>
          </a:stretch>
        </p:blipFill>
        <p:spPr>
          <a:xfrm>
            <a:off x="3012282" y="2971800"/>
            <a:ext cx="6592527" cy="3459692"/>
          </a:xfrm>
          <a:prstGeom prst="rect">
            <a:avLst/>
          </a:prstGeom>
        </p:spPr>
      </p:pic>
    </p:spTree>
    <p:extLst>
      <p:ext uri="{BB962C8B-B14F-4D97-AF65-F5344CB8AC3E}">
        <p14:creationId xmlns:p14="http://schemas.microsoft.com/office/powerpoint/2010/main" val="18905221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And …</a:t>
            </a:r>
            <a:endParaRPr lang="en-US" dirty="0"/>
          </a:p>
        </p:txBody>
      </p:sp>
      <p:pic>
        <p:nvPicPr>
          <p:cNvPr id="7" name="Content Placeholder 6"/>
          <p:cNvPicPr>
            <a:picLocks noGrp="1" noChangeAspect="1"/>
          </p:cNvPicPr>
          <p:nvPr>
            <p:ph sz="half" idx="1"/>
          </p:nvPr>
        </p:nvPicPr>
        <p:blipFill>
          <a:blip r:embed="rId2"/>
          <a:stretch>
            <a:fillRect/>
          </a:stretch>
        </p:blipFill>
        <p:spPr>
          <a:xfrm>
            <a:off x="1676400" y="2241361"/>
            <a:ext cx="3142778" cy="4114800"/>
          </a:xfrm>
          <a:prstGeom prst="rect">
            <a:avLst/>
          </a:prstGeom>
        </p:spPr>
      </p:pic>
      <p:sp>
        <p:nvSpPr>
          <p:cNvPr id="6" name="Content Placeholder 5"/>
          <p:cNvSpPr>
            <a:spLocks noGrp="1"/>
          </p:cNvSpPr>
          <p:nvPr>
            <p:ph sz="half" idx="2"/>
          </p:nvPr>
        </p:nvSpPr>
        <p:spPr>
          <a:xfrm>
            <a:off x="5334000" y="2237433"/>
            <a:ext cx="6553200" cy="4114800"/>
          </a:xfrm>
        </p:spPr>
        <p:txBody>
          <a:bodyPr/>
          <a:lstStyle/>
          <a:p>
            <a:r>
              <a:rPr lang="en-US" dirty="0"/>
              <a:t>All 17 cases show a pattern of injury in the lung that looks like a toxic chemical exposure, a toxic chemical fume exposure, or a chemical burn injury</a:t>
            </a:r>
          </a:p>
          <a:p>
            <a:endParaRPr lang="en-US" dirty="0"/>
          </a:p>
        </p:txBody>
      </p:sp>
      <p:sp>
        <p:nvSpPr>
          <p:cNvPr id="11" name="TextBox 10"/>
          <p:cNvSpPr txBox="1"/>
          <p:nvPr/>
        </p:nvSpPr>
        <p:spPr>
          <a:xfrm>
            <a:off x="6464301" y="6121401"/>
            <a:ext cx="4276961" cy="461665"/>
          </a:xfrm>
          <a:prstGeom prst="rect">
            <a:avLst/>
          </a:prstGeom>
          <a:noFill/>
        </p:spPr>
        <p:txBody>
          <a:bodyPr wrap="square" rtlCol="0">
            <a:spAutoFit/>
          </a:bodyPr>
          <a:lstStyle/>
          <a:p>
            <a:r>
              <a:rPr lang="en-US" sz="1200" dirty="0"/>
              <a:t>Butt, et al.  Pathology of Vaping-Associated Lung Injury. N </a:t>
            </a:r>
            <a:r>
              <a:rPr lang="en-US" sz="1200" dirty="0" err="1"/>
              <a:t>Engl</a:t>
            </a:r>
            <a:r>
              <a:rPr lang="en-US" sz="1200" dirty="0"/>
              <a:t> J Med. 2019 Oct 2. </a:t>
            </a:r>
            <a:r>
              <a:rPr lang="en-US" sz="1200" dirty="0" err="1"/>
              <a:t>doi</a:t>
            </a:r>
            <a:r>
              <a:rPr lang="en-US" sz="1200" dirty="0"/>
              <a:t>: 10.1056/NEJMc1913069.</a:t>
            </a:r>
          </a:p>
        </p:txBody>
      </p:sp>
    </p:spTree>
    <p:extLst>
      <p:ext uri="{BB962C8B-B14F-4D97-AF65-F5344CB8AC3E}">
        <p14:creationId xmlns:p14="http://schemas.microsoft.com/office/powerpoint/2010/main" val="354574790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638800" y="6019801"/>
            <a:ext cx="4889754" cy="507831"/>
          </a:xfrm>
          <a:prstGeom prst="rect">
            <a:avLst/>
          </a:prstGeom>
          <a:noFill/>
        </p:spPr>
        <p:txBody>
          <a:bodyPr wrap="square" rtlCol="0">
            <a:spAutoFit/>
          </a:bodyPr>
          <a:lstStyle/>
          <a:p>
            <a:r>
              <a:rPr lang="en-US" sz="900" dirty="0" err="1"/>
              <a:t>Tommasi</a:t>
            </a:r>
            <a:r>
              <a:rPr lang="en-US" sz="900" dirty="0"/>
              <a:t> et al.  Deregulation of Biologically Significant Genes and Associated Molecular Pathways in the Oral Epithelium of Electronic Cigarette Users. Int. J. Mol. Sci. 2019, 20(3), 738; https://doi.org/10.3390/ijms20030738</a:t>
            </a:r>
          </a:p>
        </p:txBody>
      </p:sp>
      <p:sp>
        <p:nvSpPr>
          <p:cNvPr id="2" name="Title 1"/>
          <p:cNvSpPr>
            <a:spLocks noGrp="1"/>
          </p:cNvSpPr>
          <p:nvPr>
            <p:ph type="title"/>
          </p:nvPr>
        </p:nvSpPr>
        <p:spPr/>
        <p:txBody>
          <a:bodyPr/>
          <a:lstStyle/>
          <a:p>
            <a:r>
              <a:rPr lang="en-US" dirty="0"/>
              <a:t>E-cigs and Cancer</a:t>
            </a:r>
          </a:p>
        </p:txBody>
      </p:sp>
      <p:graphicFrame>
        <p:nvGraphicFramePr>
          <p:cNvPr id="6" name="Object 5"/>
          <p:cNvGraphicFramePr>
            <a:graphicFrameLocks noChangeAspect="1"/>
          </p:cNvGraphicFramePr>
          <p:nvPr>
            <p:extLst/>
          </p:nvPr>
        </p:nvGraphicFramePr>
        <p:xfrm>
          <a:off x="2667000" y="2286000"/>
          <a:ext cx="7562778" cy="2514600"/>
        </p:xfrm>
        <a:graphic>
          <a:graphicData uri="http://schemas.openxmlformats.org/presentationml/2006/ole">
            <mc:AlternateContent xmlns:mc="http://schemas.openxmlformats.org/markup-compatibility/2006">
              <mc:Choice xmlns:v="urn:schemas-microsoft-com:vml" Requires="v">
                <p:oleObj spid="_x0000_s7181" name="Image" r:id="rId3" imgW="10069560" imgH="3326760" progId="Photoshop.Image.13">
                  <p:embed/>
                </p:oleObj>
              </mc:Choice>
              <mc:Fallback>
                <p:oleObj name="Image" r:id="rId3" imgW="10069560" imgH="3326760" progId="Photoshop.Image.13">
                  <p:embed/>
                  <p:pic>
                    <p:nvPicPr>
                      <p:cNvPr id="6" name="Object 5"/>
                      <p:cNvPicPr/>
                      <p:nvPr/>
                    </p:nvPicPr>
                    <p:blipFill>
                      <a:blip r:embed="rId4"/>
                      <a:stretch>
                        <a:fillRect/>
                      </a:stretch>
                    </p:blipFill>
                    <p:spPr>
                      <a:xfrm>
                        <a:off x="2667000" y="2286000"/>
                        <a:ext cx="7562778" cy="2514600"/>
                      </a:xfrm>
                      <a:prstGeom prst="rect">
                        <a:avLst/>
                      </a:prstGeom>
                    </p:spPr>
                  </p:pic>
                </p:oleObj>
              </mc:Fallback>
            </mc:AlternateContent>
          </a:graphicData>
        </a:graphic>
      </p:graphicFrame>
    </p:spTree>
    <p:extLst>
      <p:ext uri="{BB962C8B-B14F-4D97-AF65-F5344CB8AC3E}">
        <p14:creationId xmlns:p14="http://schemas.microsoft.com/office/powerpoint/2010/main" val="405459168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90800" y="304803"/>
            <a:ext cx="7772400" cy="1431925"/>
          </a:xfrm>
        </p:spPr>
        <p:txBody>
          <a:bodyPr/>
          <a:lstStyle/>
          <a:p>
            <a:r>
              <a:rPr lang="en-US" dirty="0" err="1" smtClean="0"/>
              <a:t>Ecigs</a:t>
            </a:r>
            <a:r>
              <a:rPr lang="en-US" dirty="0" smtClean="0"/>
              <a:t> cause cancer in mice</a:t>
            </a:r>
            <a:endParaRPr lang="en-US" dirty="0"/>
          </a:p>
        </p:txBody>
      </p:sp>
      <p:pic>
        <p:nvPicPr>
          <p:cNvPr id="7" name="Content Placeholder 6"/>
          <p:cNvPicPr>
            <a:picLocks noGrp="1" noChangeAspect="1"/>
          </p:cNvPicPr>
          <p:nvPr>
            <p:ph sz="half" idx="1"/>
          </p:nvPr>
        </p:nvPicPr>
        <p:blipFill>
          <a:blip r:embed="rId2"/>
          <a:stretch>
            <a:fillRect/>
          </a:stretch>
        </p:blipFill>
        <p:spPr>
          <a:xfrm>
            <a:off x="1600200" y="2133600"/>
            <a:ext cx="3087642" cy="4114800"/>
          </a:xfrm>
          <a:prstGeom prst="rect">
            <a:avLst/>
          </a:prstGeom>
        </p:spPr>
      </p:pic>
      <p:sp>
        <p:nvSpPr>
          <p:cNvPr id="6" name="Content Placeholder 5"/>
          <p:cNvSpPr>
            <a:spLocks noGrp="1"/>
          </p:cNvSpPr>
          <p:nvPr>
            <p:ph sz="half" idx="2"/>
          </p:nvPr>
        </p:nvSpPr>
        <p:spPr>
          <a:xfrm>
            <a:off x="5486400" y="2133600"/>
            <a:ext cx="6400800" cy="4114800"/>
          </a:xfrm>
        </p:spPr>
        <p:txBody>
          <a:bodyPr/>
          <a:lstStyle/>
          <a:p>
            <a:r>
              <a:rPr lang="en-US" dirty="0" smtClean="0"/>
              <a:t>54 weeks	</a:t>
            </a:r>
          </a:p>
          <a:p>
            <a:r>
              <a:rPr lang="en-US" dirty="0" smtClean="0"/>
              <a:t>Damage DNA</a:t>
            </a:r>
          </a:p>
          <a:p>
            <a:r>
              <a:rPr lang="en-US" dirty="0" smtClean="0"/>
              <a:t>22.5% developed </a:t>
            </a:r>
            <a:r>
              <a:rPr lang="en-US" dirty="0"/>
              <a:t>lung </a:t>
            </a:r>
            <a:r>
              <a:rPr lang="en-US" dirty="0" smtClean="0"/>
              <a:t>adenocarcinoma</a:t>
            </a:r>
          </a:p>
          <a:p>
            <a:r>
              <a:rPr lang="en-US" dirty="0"/>
              <a:t>57.5% bladder urothelial hyperplasia</a:t>
            </a:r>
          </a:p>
        </p:txBody>
      </p:sp>
    </p:spTree>
    <p:extLst>
      <p:ext uri="{BB962C8B-B14F-4D97-AF65-F5344CB8AC3E}">
        <p14:creationId xmlns:p14="http://schemas.microsoft.com/office/powerpoint/2010/main" val="829571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signal in the epidemiology</a:t>
            </a:r>
            <a:endParaRPr lang="en-US" dirty="0"/>
          </a:p>
        </p:txBody>
      </p:sp>
      <p:pic>
        <p:nvPicPr>
          <p:cNvPr id="5" name="Content Placeholder 4"/>
          <p:cNvPicPr>
            <a:picLocks noGrp="1" noChangeAspect="1"/>
          </p:cNvPicPr>
          <p:nvPr>
            <p:ph sz="half" idx="1"/>
          </p:nvPr>
        </p:nvPicPr>
        <p:blipFill>
          <a:blip r:embed="rId2"/>
          <a:stretch>
            <a:fillRect/>
          </a:stretch>
        </p:blipFill>
        <p:spPr>
          <a:xfrm>
            <a:off x="1596101" y="1981200"/>
            <a:ext cx="4580198" cy="4114800"/>
          </a:xfrm>
          <a:prstGeom prst="rect">
            <a:avLst/>
          </a:prstGeom>
        </p:spPr>
      </p:pic>
      <p:sp>
        <p:nvSpPr>
          <p:cNvPr id="4" name="Content Placeholder 3"/>
          <p:cNvSpPr>
            <a:spLocks noGrp="1"/>
          </p:cNvSpPr>
          <p:nvPr>
            <p:ph sz="half" idx="2"/>
          </p:nvPr>
        </p:nvSpPr>
        <p:spPr/>
        <p:txBody>
          <a:bodyPr/>
          <a:lstStyle/>
          <a:p>
            <a:r>
              <a:rPr lang="en-US" dirty="0" smtClean="0"/>
              <a:t>Subject to same criticism</a:t>
            </a:r>
          </a:p>
          <a:p>
            <a:r>
              <a:rPr lang="en-US" smtClean="0"/>
              <a:t>Sitting on the paper</a:t>
            </a:r>
            <a:endParaRPr lang="en-US" dirty="0" smtClean="0"/>
          </a:p>
          <a:p>
            <a:r>
              <a:rPr lang="en-US" dirty="0" smtClean="0"/>
              <a:t>Do the Hill Criteria needs updating?</a:t>
            </a:r>
            <a:endParaRPr lang="en-US" dirty="0"/>
          </a:p>
        </p:txBody>
      </p:sp>
    </p:spTree>
    <p:extLst>
      <p:ext uri="{BB962C8B-B14F-4D97-AF65-F5344CB8AC3E}">
        <p14:creationId xmlns:p14="http://schemas.microsoft.com/office/powerpoint/2010/main" val="952084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E-cigs pollute the air</a:t>
            </a:r>
          </a:p>
        </p:txBody>
      </p:sp>
      <p:pic>
        <p:nvPicPr>
          <p:cNvPr id="7" name="Content Placeholder 6"/>
          <p:cNvPicPr>
            <a:picLocks noGrp="1" noChangeAspect="1"/>
          </p:cNvPicPr>
          <p:nvPr>
            <p:ph idx="1"/>
          </p:nvPr>
        </p:nvPicPr>
        <p:blipFill>
          <a:blip r:embed="rId2"/>
          <a:stretch>
            <a:fillRect/>
          </a:stretch>
        </p:blipFill>
        <p:spPr>
          <a:xfrm>
            <a:off x="1422400" y="2057400"/>
            <a:ext cx="9753600" cy="4455348"/>
          </a:xfrm>
          <a:prstGeom prst="rect">
            <a:avLst/>
          </a:prstGeom>
        </p:spPr>
      </p:pic>
    </p:spTree>
    <p:extLst>
      <p:ext uri="{BB962C8B-B14F-4D97-AF65-F5344CB8AC3E}">
        <p14:creationId xmlns:p14="http://schemas.microsoft.com/office/powerpoint/2010/main" val="422023777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to tell smokers</a:t>
            </a:r>
            <a:endParaRPr lang="en-US" dirty="0"/>
          </a:p>
        </p:txBody>
      </p:sp>
      <p:sp>
        <p:nvSpPr>
          <p:cNvPr id="3" name="Content Placeholder 2"/>
          <p:cNvSpPr>
            <a:spLocks noGrp="1"/>
          </p:cNvSpPr>
          <p:nvPr>
            <p:ph idx="1"/>
          </p:nvPr>
        </p:nvSpPr>
        <p:spPr/>
        <p:txBody>
          <a:bodyPr/>
          <a:lstStyle/>
          <a:p>
            <a:r>
              <a:rPr lang="en-US" dirty="0" smtClean="0"/>
              <a:t>Support quit attempts</a:t>
            </a:r>
          </a:p>
          <a:p>
            <a:r>
              <a:rPr lang="en-US" dirty="0" smtClean="0"/>
              <a:t>For most, hurt quitting</a:t>
            </a:r>
          </a:p>
          <a:p>
            <a:r>
              <a:rPr lang="en-US" dirty="0" smtClean="0"/>
              <a:t>Use FDA approved medication</a:t>
            </a:r>
          </a:p>
          <a:p>
            <a:pPr lvl="1"/>
            <a:r>
              <a:rPr lang="en-US" dirty="0" smtClean="0"/>
              <a:t>Counseling</a:t>
            </a:r>
          </a:p>
          <a:p>
            <a:r>
              <a:rPr lang="en-US" dirty="0" smtClean="0"/>
              <a:t>If already using e-cig</a:t>
            </a:r>
          </a:p>
          <a:p>
            <a:pPr lvl="1"/>
            <a:r>
              <a:rPr lang="en-US" dirty="0" smtClean="0"/>
              <a:t>Not sure what getting</a:t>
            </a:r>
          </a:p>
          <a:p>
            <a:pPr lvl="1"/>
            <a:r>
              <a:rPr lang="en-US" dirty="0" smtClean="0"/>
              <a:t>Stop</a:t>
            </a:r>
          </a:p>
          <a:p>
            <a:pPr lvl="1"/>
            <a:r>
              <a:rPr lang="en-US" dirty="0" smtClean="0"/>
              <a:t>Do </a:t>
            </a:r>
            <a:r>
              <a:rPr lang="en-US" dirty="0"/>
              <a:t>not use cigs at same </a:t>
            </a:r>
            <a:r>
              <a:rPr lang="en-US" dirty="0" smtClean="0"/>
              <a:t>time</a:t>
            </a:r>
          </a:p>
          <a:p>
            <a:pPr lvl="1"/>
            <a:endParaRPr lang="en-US" dirty="0"/>
          </a:p>
        </p:txBody>
      </p:sp>
    </p:spTree>
    <p:extLst>
      <p:ext uri="{BB962C8B-B14F-4D97-AF65-F5344CB8AC3E}">
        <p14:creationId xmlns:p14="http://schemas.microsoft.com/office/powerpoint/2010/main" val="2282885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bottom line</a:t>
            </a:r>
          </a:p>
        </p:txBody>
      </p:sp>
      <p:sp>
        <p:nvSpPr>
          <p:cNvPr id="3" name="Content Placeholder 2"/>
          <p:cNvSpPr>
            <a:spLocks noGrp="1"/>
          </p:cNvSpPr>
          <p:nvPr>
            <p:ph idx="1"/>
          </p:nvPr>
        </p:nvSpPr>
        <p:spPr>
          <a:xfrm>
            <a:off x="1401190" y="2057400"/>
            <a:ext cx="8077200" cy="4114800"/>
          </a:xfrm>
        </p:spPr>
        <p:txBody>
          <a:bodyPr/>
          <a:lstStyle/>
          <a:p>
            <a:r>
              <a:rPr lang="en-US" sz="2800" dirty="0"/>
              <a:t>Combustion is not as important as we thought</a:t>
            </a:r>
          </a:p>
          <a:p>
            <a:r>
              <a:rPr lang="en-US" sz="2800" dirty="0"/>
              <a:t>Rapid youth uptake</a:t>
            </a:r>
          </a:p>
          <a:p>
            <a:pPr lvl="1"/>
            <a:r>
              <a:rPr lang="en-US" dirty="0"/>
              <a:t>Promoting progression to cigarettes</a:t>
            </a:r>
          </a:p>
          <a:p>
            <a:r>
              <a:rPr lang="en-US" sz="2800" dirty="0"/>
              <a:t>Deterring quitting</a:t>
            </a:r>
          </a:p>
          <a:p>
            <a:r>
              <a:rPr lang="en-US" sz="2800" dirty="0"/>
              <a:t>Pollute nonsmokers’ air</a:t>
            </a:r>
          </a:p>
          <a:p>
            <a:r>
              <a:rPr lang="en-US" sz="2800" dirty="0"/>
              <a:t>Dual use more dangerous than just smoking</a:t>
            </a:r>
          </a:p>
          <a:p>
            <a:r>
              <a:rPr lang="en-US" sz="2800" dirty="0"/>
              <a:t>EVALI</a:t>
            </a:r>
          </a:p>
          <a:p>
            <a:r>
              <a:rPr lang="en-US" sz="2800" dirty="0"/>
              <a:t>Expanding the tobacco epidemic</a:t>
            </a:r>
          </a:p>
        </p:txBody>
      </p:sp>
    </p:spTree>
    <p:extLst>
      <p:ext uri="{BB962C8B-B14F-4D97-AF65-F5344CB8AC3E}">
        <p14:creationId xmlns:p14="http://schemas.microsoft.com/office/powerpoint/2010/main" val="2162688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FlavorsHookKids.org</a:t>
            </a:r>
          </a:p>
        </p:txBody>
      </p:sp>
      <p:pic>
        <p:nvPicPr>
          <p:cNvPr id="13" name="Content Placeholder 12"/>
          <p:cNvPicPr>
            <a:picLocks noGrp="1" noChangeAspect="1"/>
          </p:cNvPicPr>
          <p:nvPr>
            <p:ph sz="half" idx="2"/>
          </p:nvPr>
        </p:nvPicPr>
        <p:blipFill>
          <a:blip r:embed="rId2"/>
          <a:stretch>
            <a:fillRect/>
          </a:stretch>
        </p:blipFill>
        <p:spPr>
          <a:xfrm>
            <a:off x="6826914" y="1981200"/>
            <a:ext cx="2919673" cy="4114800"/>
          </a:xfrm>
          <a:prstGeom prst="rect">
            <a:avLst/>
          </a:prstGeom>
        </p:spPr>
      </p:pic>
      <p:pic>
        <p:nvPicPr>
          <p:cNvPr id="12" name="Content Placeholder 11"/>
          <p:cNvPicPr>
            <a:picLocks noGrp="1" noChangeAspect="1"/>
          </p:cNvPicPr>
          <p:nvPr>
            <p:ph sz="half" idx="1"/>
          </p:nvPr>
        </p:nvPicPr>
        <p:blipFill>
          <a:blip r:embed="rId3"/>
          <a:stretch>
            <a:fillRect/>
          </a:stretch>
        </p:blipFill>
        <p:spPr>
          <a:xfrm>
            <a:off x="2889643" y="1981200"/>
            <a:ext cx="3098015" cy="4114800"/>
          </a:xfrm>
          <a:prstGeom prst="rect">
            <a:avLst/>
          </a:prstGeom>
        </p:spPr>
      </p:pic>
    </p:spTree>
    <p:extLst>
      <p:ext uri="{BB962C8B-B14F-4D97-AF65-F5344CB8AC3E}">
        <p14:creationId xmlns:p14="http://schemas.microsoft.com/office/powerpoint/2010/main" val="11806360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JUUL</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2800" y="2133600"/>
            <a:ext cx="5562600" cy="4264660"/>
          </a:xfrm>
          <a:prstGeom prst="rect">
            <a:avLst/>
          </a:prstGeom>
        </p:spPr>
      </p:pic>
    </p:spTree>
    <p:extLst>
      <p:ext uri="{BB962C8B-B14F-4D97-AF65-F5344CB8AC3E}">
        <p14:creationId xmlns:p14="http://schemas.microsoft.com/office/powerpoint/2010/main" val="193590327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7886700" cy="1295399"/>
          </a:xfrm>
        </p:spPr>
        <p:txBody>
          <a:bodyPr/>
          <a:lstStyle/>
          <a:p>
            <a:pPr algn="ctr"/>
            <a:r>
              <a:rPr lang="en-US" dirty="0" smtClean="0"/>
              <a:t>Juul Launch </a:t>
            </a:r>
            <a:r>
              <a:rPr lang="en-US" dirty="0"/>
              <a:t>Parties</a:t>
            </a:r>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2082347"/>
            <a:ext cx="5830824" cy="431845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Rectangle 2"/>
          <p:cNvSpPr/>
          <p:nvPr/>
        </p:nvSpPr>
        <p:spPr>
          <a:xfrm>
            <a:off x="1712468" y="6400801"/>
            <a:ext cx="8767064" cy="307777"/>
          </a:xfrm>
          <a:prstGeom prst="rect">
            <a:avLst/>
          </a:prstGeom>
        </p:spPr>
        <p:txBody>
          <a:bodyPr wrap="square">
            <a:spAutoFit/>
          </a:bodyPr>
          <a:lstStyle/>
          <a:p>
            <a:pPr algn="ctr"/>
            <a:r>
              <a:rPr lang="en-US" sz="1400" dirty="0"/>
              <a:t>June 4, 2015 </a:t>
            </a:r>
            <a:r>
              <a:rPr lang="en-US" sz="1400" dirty="0">
                <a:hlinkClick r:id="rId3"/>
              </a:rPr>
              <a:t>https://twitter.com/JUULvapor/status/606656253885038592</a:t>
            </a:r>
            <a:r>
              <a:rPr lang="en-US" sz="1400" dirty="0"/>
              <a:t> </a:t>
            </a:r>
          </a:p>
        </p:txBody>
      </p:sp>
    </p:spTree>
    <p:extLst>
      <p:ext uri="{BB962C8B-B14F-4D97-AF65-F5344CB8AC3E}">
        <p14:creationId xmlns:p14="http://schemas.microsoft.com/office/powerpoint/2010/main" val="372538372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304800"/>
            <a:ext cx="8077200" cy="1431925"/>
          </a:xfrm>
        </p:spPr>
        <p:txBody>
          <a:bodyPr/>
          <a:lstStyle/>
          <a:p>
            <a:r>
              <a:rPr lang="en-US" dirty="0"/>
              <a:t>More than clever marketing</a:t>
            </a:r>
          </a:p>
        </p:txBody>
      </p:sp>
      <p:graphicFrame>
        <p:nvGraphicFramePr>
          <p:cNvPr id="7" name="Object 6"/>
          <p:cNvGraphicFramePr>
            <a:graphicFrameLocks noChangeAspect="1"/>
          </p:cNvGraphicFramePr>
          <p:nvPr>
            <p:extLst>
              <p:ext uri="{D42A27DB-BD31-4B8C-83A1-F6EECF244321}">
                <p14:modId xmlns:p14="http://schemas.microsoft.com/office/powerpoint/2010/main" val="2828918317"/>
              </p:ext>
            </p:extLst>
          </p:nvPr>
        </p:nvGraphicFramePr>
        <p:xfrm>
          <a:off x="3200400" y="1981200"/>
          <a:ext cx="2673350" cy="4375150"/>
        </p:xfrm>
        <a:graphic>
          <a:graphicData uri="http://schemas.openxmlformats.org/presentationml/2006/ole">
            <mc:AlternateContent xmlns:mc="http://schemas.openxmlformats.org/markup-compatibility/2006">
              <mc:Choice xmlns:v="urn:schemas-microsoft-com:vml" Requires="v">
                <p:oleObj spid="_x0000_s3218" name="Image" r:id="rId3" imgW="5320440" imgH="8660160" progId="Photoshop.Image.13">
                  <p:embed/>
                </p:oleObj>
              </mc:Choice>
              <mc:Fallback>
                <p:oleObj name="Image" r:id="rId3" imgW="5320440" imgH="8660160" progId="Photoshop.Image.13">
                  <p:embed/>
                  <p:pic>
                    <p:nvPicPr>
                      <p:cNvPr id="0" name=""/>
                      <p:cNvPicPr/>
                      <p:nvPr/>
                    </p:nvPicPr>
                    <p:blipFill>
                      <a:blip r:embed="rId4"/>
                      <a:stretch>
                        <a:fillRect/>
                      </a:stretch>
                    </p:blipFill>
                    <p:spPr>
                      <a:xfrm>
                        <a:off x="3200400" y="1981200"/>
                        <a:ext cx="2673350" cy="4375150"/>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996861811"/>
              </p:ext>
            </p:extLst>
          </p:nvPr>
        </p:nvGraphicFramePr>
        <p:xfrm>
          <a:off x="7010400" y="1993900"/>
          <a:ext cx="2679700" cy="4362450"/>
        </p:xfrm>
        <a:graphic>
          <a:graphicData uri="http://schemas.openxmlformats.org/presentationml/2006/ole">
            <mc:AlternateContent xmlns:mc="http://schemas.openxmlformats.org/markup-compatibility/2006">
              <mc:Choice xmlns:v="urn:schemas-microsoft-com:vml" Requires="v">
                <p:oleObj spid="_x0000_s3219" name="Image" r:id="rId5" imgW="5333040" imgH="8634600" progId="Photoshop.Image.13">
                  <p:embed/>
                </p:oleObj>
              </mc:Choice>
              <mc:Fallback>
                <p:oleObj name="Image" r:id="rId5" imgW="5333040" imgH="8634600" progId="Photoshop.Image.13">
                  <p:embed/>
                  <p:pic>
                    <p:nvPicPr>
                      <p:cNvPr id="0" name=""/>
                      <p:cNvPicPr/>
                      <p:nvPr/>
                    </p:nvPicPr>
                    <p:blipFill>
                      <a:blip r:embed="rId6"/>
                      <a:stretch>
                        <a:fillRect/>
                      </a:stretch>
                    </p:blipFill>
                    <p:spPr>
                      <a:xfrm>
                        <a:off x="7010400" y="1993900"/>
                        <a:ext cx="2679700" cy="4362450"/>
                      </a:xfrm>
                      <a:prstGeom prst="rect">
                        <a:avLst/>
                      </a:prstGeom>
                    </p:spPr>
                  </p:pic>
                </p:oleObj>
              </mc:Fallback>
            </mc:AlternateContent>
          </a:graphicData>
        </a:graphic>
      </p:graphicFrame>
    </p:spTree>
    <p:extLst>
      <p:ext uri="{BB962C8B-B14F-4D97-AF65-F5344CB8AC3E}">
        <p14:creationId xmlns:p14="http://schemas.microsoft.com/office/powerpoint/2010/main" val="333667599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431925" y="304800"/>
            <a:ext cx="9753600" cy="1431925"/>
          </a:xfrm>
        </p:spPr>
        <p:txBody>
          <a:bodyPr/>
          <a:lstStyle/>
          <a:p>
            <a:r>
              <a:rPr lang="en-US" sz="4000" dirty="0"/>
              <a:t>More &amp; faster nicotine absorption</a:t>
            </a:r>
          </a:p>
        </p:txBody>
      </p:sp>
      <p:graphicFrame>
        <p:nvGraphicFramePr>
          <p:cNvPr id="7" name="Object 6"/>
          <p:cNvGraphicFramePr>
            <a:graphicFrameLocks noChangeAspect="1"/>
          </p:cNvGraphicFramePr>
          <p:nvPr>
            <p:extLst>
              <p:ext uri="{D42A27DB-BD31-4B8C-83A1-F6EECF244321}">
                <p14:modId xmlns:p14="http://schemas.microsoft.com/office/powerpoint/2010/main" val="1777871348"/>
              </p:ext>
            </p:extLst>
          </p:nvPr>
        </p:nvGraphicFramePr>
        <p:xfrm>
          <a:off x="2971800" y="2009775"/>
          <a:ext cx="6673850" cy="4552950"/>
        </p:xfrm>
        <a:graphic>
          <a:graphicData uri="http://schemas.openxmlformats.org/presentationml/2006/ole">
            <mc:AlternateContent xmlns:mc="http://schemas.openxmlformats.org/markup-compatibility/2006">
              <mc:Choice xmlns:v="urn:schemas-microsoft-com:vml" Requires="v">
                <p:oleObj spid="_x0000_s4242" name="Image" r:id="rId3" imgW="13282200" imgH="9015840" progId="Photoshop.Image.13">
                  <p:embed/>
                </p:oleObj>
              </mc:Choice>
              <mc:Fallback>
                <p:oleObj name="Image" r:id="rId3" imgW="13282200" imgH="9015840" progId="Photoshop.Image.13">
                  <p:embed/>
                  <p:pic>
                    <p:nvPicPr>
                      <p:cNvPr id="0" name=""/>
                      <p:cNvPicPr/>
                      <p:nvPr/>
                    </p:nvPicPr>
                    <p:blipFill>
                      <a:blip r:embed="rId4"/>
                      <a:stretch>
                        <a:fillRect/>
                      </a:stretch>
                    </p:blipFill>
                    <p:spPr>
                      <a:xfrm>
                        <a:off x="2971800" y="2009775"/>
                        <a:ext cx="6673850" cy="4552950"/>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551029636"/>
              </p:ext>
            </p:extLst>
          </p:nvPr>
        </p:nvGraphicFramePr>
        <p:xfrm>
          <a:off x="7391401" y="6426229"/>
          <a:ext cx="2178049" cy="136497"/>
        </p:xfrm>
        <a:graphic>
          <a:graphicData uri="http://schemas.openxmlformats.org/presentationml/2006/ole">
            <mc:AlternateContent xmlns:mc="http://schemas.openxmlformats.org/markup-compatibility/2006">
              <mc:Choice xmlns:v="urn:schemas-microsoft-com:vml" Requires="v">
                <p:oleObj spid="_x0000_s4243" name="Image" r:id="rId5" imgW="5269680" imgH="330120" progId="Photoshop.Image.13">
                  <p:embed/>
                </p:oleObj>
              </mc:Choice>
              <mc:Fallback>
                <p:oleObj name="Image" r:id="rId5" imgW="5269680" imgH="330120" progId="Photoshop.Image.13">
                  <p:embed/>
                  <p:pic>
                    <p:nvPicPr>
                      <p:cNvPr id="0" name=""/>
                      <p:cNvPicPr/>
                      <p:nvPr/>
                    </p:nvPicPr>
                    <p:blipFill>
                      <a:blip r:embed="rId6"/>
                      <a:stretch>
                        <a:fillRect/>
                      </a:stretch>
                    </p:blipFill>
                    <p:spPr>
                      <a:xfrm>
                        <a:off x="7391401" y="6426229"/>
                        <a:ext cx="2178049" cy="136497"/>
                      </a:xfrm>
                      <a:prstGeom prst="rect">
                        <a:avLst/>
                      </a:prstGeom>
                    </p:spPr>
                  </p:pic>
                </p:oleObj>
              </mc:Fallback>
            </mc:AlternateContent>
          </a:graphicData>
        </a:graphic>
      </p:graphicFrame>
    </p:spTree>
    <p:extLst>
      <p:ext uri="{BB962C8B-B14F-4D97-AF65-F5344CB8AC3E}">
        <p14:creationId xmlns:p14="http://schemas.microsoft.com/office/powerpoint/2010/main" val="159427350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457200"/>
            <a:ext cx="9601200" cy="1143000"/>
          </a:xfrm>
        </p:spPr>
        <p:txBody>
          <a:bodyPr/>
          <a:lstStyle/>
          <a:p>
            <a:r>
              <a:rPr lang="en-US" sz="4000" dirty="0"/>
              <a:t>It worked</a:t>
            </a:r>
            <a:endParaRPr lang="en-US" sz="4000" dirty="0">
              <a:highlight>
                <a:srgbClr val="FFFF00"/>
              </a:highlight>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971800" y="2057401"/>
            <a:ext cx="6362700" cy="40888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590800" y="6248401"/>
            <a:ext cx="8915400" cy="307777"/>
          </a:xfrm>
          <a:prstGeom prst="rect">
            <a:avLst/>
          </a:prstGeom>
        </p:spPr>
        <p:txBody>
          <a:bodyPr wrap="square">
            <a:spAutoFit/>
          </a:bodyPr>
          <a:lstStyle/>
          <a:p>
            <a:r>
              <a:rPr lang="en-US" sz="1400" b="1" dirty="0"/>
              <a:t>Source:</a:t>
            </a:r>
            <a:r>
              <a:rPr lang="en-US" sz="1400" dirty="0"/>
              <a:t> Nielsen Total US </a:t>
            </a:r>
            <a:r>
              <a:rPr lang="en-US" sz="1400" dirty="0" err="1"/>
              <a:t>xAOC</a:t>
            </a:r>
            <a:r>
              <a:rPr lang="en-US" sz="1400" dirty="0"/>
              <a:t>/Convenience Database &amp; Wells Fargo Securities, LLC (c/o TFK)</a:t>
            </a:r>
          </a:p>
        </p:txBody>
      </p:sp>
    </p:spTree>
    <p:extLst>
      <p:ext uri="{BB962C8B-B14F-4D97-AF65-F5344CB8AC3E}">
        <p14:creationId xmlns:p14="http://schemas.microsoft.com/office/powerpoint/2010/main" val="2124641467"/>
      </p:ext>
    </p:extLst>
  </p:cSld>
  <p:clrMapOvr>
    <a:masterClrMapping/>
  </p:clrMapOvr>
  <p:timing>
    <p:tnLst>
      <p:par>
        <p:cTn id="1" dur="indefinite" restart="never" nodeType="tmRoot"/>
      </p:par>
    </p:tnLst>
  </p:timing>
</p:sld>
</file>

<file path=ppt/theme/theme1.xml><?xml version="1.0" encoding="utf-8"?>
<a:theme xmlns:a="http://schemas.openxmlformats.org/drawingml/2006/main" name="Shimmer">
  <a:themeElements>
    <a:clrScheme name="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fontScheme name="Shimmer">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Shimmer 1">
        <a:dk1>
          <a:srgbClr val="BD3737"/>
        </a:dk1>
        <a:lt1>
          <a:srgbClr val="FFFFFF"/>
        </a:lt1>
        <a:dk2>
          <a:srgbClr val="721E1E"/>
        </a:dk2>
        <a:lt2>
          <a:srgbClr val="FFCC00"/>
        </a:lt2>
        <a:accent1>
          <a:srgbClr val="FF6600"/>
        </a:accent1>
        <a:accent2>
          <a:srgbClr val="CC3300"/>
        </a:accent2>
        <a:accent3>
          <a:srgbClr val="BCABAB"/>
        </a:accent3>
        <a:accent4>
          <a:srgbClr val="DADADA"/>
        </a:accent4>
        <a:accent5>
          <a:srgbClr val="FFB8AA"/>
        </a:accent5>
        <a:accent6>
          <a:srgbClr val="B92D00"/>
        </a:accent6>
        <a:hlink>
          <a:srgbClr val="F7CC2F"/>
        </a:hlink>
        <a:folHlink>
          <a:srgbClr val="C7C6B1"/>
        </a:folHlink>
      </a:clrScheme>
      <a:clrMap bg1="dk2" tx1="lt1" bg2="dk1" tx2="lt2" accent1="accent1" accent2="accent2" accent3="accent3" accent4="accent4" accent5="accent5" accent6="accent6" hlink="hlink" folHlink="folHlink"/>
    </a:extraClrScheme>
    <a:extraClrScheme>
      <a:clrScheme name="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clrMap bg1="dk2" tx1="lt1" bg2="dk1" tx2="lt2" accent1="accent1" accent2="accent2" accent3="accent3" accent4="accent4" accent5="accent5" accent6="accent6" hlink="hlink" folHlink="folHlink"/>
    </a:extraClrScheme>
    <a:extraClrScheme>
      <a:clrScheme name="Shimmer 3">
        <a:dk1>
          <a:srgbClr val="6600CC"/>
        </a:dk1>
        <a:lt1>
          <a:srgbClr val="FFFFFF"/>
        </a:lt1>
        <a:dk2>
          <a:srgbClr val="4B0096"/>
        </a:dk2>
        <a:lt2>
          <a:srgbClr val="CDD7DF"/>
        </a:lt2>
        <a:accent1>
          <a:srgbClr val="9999FF"/>
        </a:accent1>
        <a:accent2>
          <a:srgbClr val="7850BA"/>
        </a:accent2>
        <a:accent3>
          <a:srgbClr val="B1AAC9"/>
        </a:accent3>
        <a:accent4>
          <a:srgbClr val="DADADA"/>
        </a:accent4>
        <a:accent5>
          <a:srgbClr val="CACAFF"/>
        </a:accent5>
        <a:accent6>
          <a:srgbClr val="6C48A8"/>
        </a:accent6>
        <a:hlink>
          <a:srgbClr val="00CCFF"/>
        </a:hlink>
        <a:folHlink>
          <a:srgbClr val="0796B3"/>
        </a:folHlink>
      </a:clrScheme>
      <a:clrMap bg1="dk2" tx1="lt1" bg2="dk1" tx2="lt2" accent1="accent1" accent2="accent2" accent3="accent3" accent4="accent4" accent5="accent5" accent6="accent6" hlink="hlink" folHlink="folHlink"/>
    </a:extraClrScheme>
    <a:extraClrScheme>
      <a:clrScheme name="Shimmer 4">
        <a:dk1>
          <a:srgbClr val="55863C"/>
        </a:dk1>
        <a:lt1>
          <a:srgbClr val="FFFFFF"/>
        </a:lt1>
        <a:dk2>
          <a:srgbClr val="375F2F"/>
        </a:dk2>
        <a:lt2>
          <a:srgbClr val="D1EFB3"/>
        </a:lt2>
        <a:accent1>
          <a:srgbClr val="00CC66"/>
        </a:accent1>
        <a:accent2>
          <a:srgbClr val="8EAC66"/>
        </a:accent2>
        <a:accent3>
          <a:srgbClr val="AEB6AD"/>
        </a:accent3>
        <a:accent4>
          <a:srgbClr val="DADADA"/>
        </a:accent4>
        <a:accent5>
          <a:srgbClr val="AAE2B8"/>
        </a:accent5>
        <a:accent6>
          <a:srgbClr val="809B5C"/>
        </a:accent6>
        <a:hlink>
          <a:srgbClr val="B4EF7F"/>
        </a:hlink>
        <a:folHlink>
          <a:srgbClr val="F8F6AC"/>
        </a:folHlink>
      </a:clrScheme>
      <a:clrMap bg1="dk2" tx1="lt1" bg2="dk1" tx2="lt2" accent1="accent1" accent2="accent2" accent3="accent3" accent4="accent4" accent5="accent5" accent6="accent6" hlink="hlink" folHlink="folHlink"/>
    </a:extraClrScheme>
    <a:extraClrScheme>
      <a:clrScheme name="Shimmer 5">
        <a:dk1>
          <a:srgbClr val="588073"/>
        </a:dk1>
        <a:lt1>
          <a:srgbClr val="FFFFFF"/>
        </a:lt1>
        <a:dk2>
          <a:srgbClr val="486768"/>
        </a:dk2>
        <a:lt2>
          <a:srgbClr val="DDDDDD"/>
        </a:lt2>
        <a:accent1>
          <a:srgbClr val="33CCCC"/>
        </a:accent1>
        <a:accent2>
          <a:srgbClr val="008871"/>
        </a:accent2>
        <a:accent3>
          <a:srgbClr val="B1B8B9"/>
        </a:accent3>
        <a:accent4>
          <a:srgbClr val="DADADA"/>
        </a:accent4>
        <a:accent5>
          <a:srgbClr val="ADE2E2"/>
        </a:accent5>
        <a:accent6>
          <a:srgbClr val="007B66"/>
        </a:accent6>
        <a:hlink>
          <a:srgbClr val="00CC99"/>
        </a:hlink>
        <a:folHlink>
          <a:srgbClr val="A8A8A8"/>
        </a:folHlink>
      </a:clrScheme>
      <a:clrMap bg1="dk2" tx1="lt1" bg2="dk1" tx2="lt2" accent1="accent1" accent2="accent2" accent3="accent3" accent4="accent4" accent5="accent5" accent6="accent6" hlink="hlink" folHlink="folHlink"/>
    </a:extraClrScheme>
    <a:extraClrScheme>
      <a:clrScheme name="Shimmer 6">
        <a:dk1>
          <a:srgbClr val="6B6C75"/>
        </a:dk1>
        <a:lt1>
          <a:srgbClr val="FFFFFF"/>
        </a:lt1>
        <a:dk2>
          <a:srgbClr val="575863"/>
        </a:dk2>
        <a:lt2>
          <a:srgbClr val="FFFFCC"/>
        </a:lt2>
        <a:accent1>
          <a:srgbClr val="677481"/>
        </a:accent1>
        <a:accent2>
          <a:srgbClr val="697E5E"/>
        </a:accent2>
        <a:accent3>
          <a:srgbClr val="B4B4B7"/>
        </a:accent3>
        <a:accent4>
          <a:srgbClr val="DADADA"/>
        </a:accent4>
        <a:accent5>
          <a:srgbClr val="B8BCC1"/>
        </a:accent5>
        <a:accent6>
          <a:srgbClr val="5E7254"/>
        </a:accent6>
        <a:hlink>
          <a:srgbClr val="E9E77F"/>
        </a:hlink>
        <a:folHlink>
          <a:srgbClr val="D3A44F"/>
        </a:folHlink>
      </a:clrScheme>
      <a:clrMap bg1="dk2" tx1="lt1" bg2="dk1" tx2="lt2" accent1="accent1" accent2="accent2" accent3="accent3" accent4="accent4" accent5="accent5" accent6="accent6" hlink="hlink" folHlink="folHlink"/>
    </a:extraClrScheme>
    <a:extraClrScheme>
      <a:clrScheme name="Shimmer 7">
        <a:dk1>
          <a:srgbClr val="000000"/>
        </a:dk1>
        <a:lt1>
          <a:srgbClr val="C4D6BE"/>
        </a:lt1>
        <a:dk2>
          <a:srgbClr val="339966"/>
        </a:dk2>
        <a:lt2>
          <a:srgbClr val="EFFBF0"/>
        </a:lt2>
        <a:accent1>
          <a:srgbClr val="DDDDDD"/>
        </a:accent1>
        <a:accent2>
          <a:srgbClr val="CCFF99"/>
        </a:accent2>
        <a:accent3>
          <a:srgbClr val="DEE8DB"/>
        </a:accent3>
        <a:accent4>
          <a:srgbClr val="000000"/>
        </a:accent4>
        <a:accent5>
          <a:srgbClr val="EBEBEB"/>
        </a:accent5>
        <a:accent6>
          <a:srgbClr val="B9E78A"/>
        </a:accent6>
        <a:hlink>
          <a:srgbClr val="009900"/>
        </a:hlink>
        <a:folHlink>
          <a:srgbClr val="336600"/>
        </a:folHlink>
      </a:clrScheme>
      <a:clrMap bg1="lt1" tx1="dk1" bg2="lt2" tx2="dk2" accent1="accent1" accent2="accent2" accent3="accent3" accent4="accent4" accent5="accent5" accent6="accent6" hlink="hlink" folHlink="folHlink"/>
    </a:extraClrScheme>
    <a:extraClrScheme>
      <a:clrScheme name="Shimmer 8">
        <a:dk1>
          <a:srgbClr val="000000"/>
        </a:dk1>
        <a:lt1>
          <a:srgbClr val="D6DAE4"/>
        </a:lt1>
        <a:dk2>
          <a:srgbClr val="000099"/>
        </a:dk2>
        <a:lt2>
          <a:srgbClr val="FFFFFF"/>
        </a:lt2>
        <a:accent1>
          <a:srgbClr val="BFDEE3"/>
        </a:accent1>
        <a:accent2>
          <a:srgbClr val="C0C0C0"/>
        </a:accent2>
        <a:accent3>
          <a:srgbClr val="E8EAEF"/>
        </a:accent3>
        <a:accent4>
          <a:srgbClr val="000000"/>
        </a:accent4>
        <a:accent5>
          <a:srgbClr val="DCECEF"/>
        </a:accent5>
        <a:accent6>
          <a:srgbClr val="AEAEAE"/>
        </a:accent6>
        <a:hlink>
          <a:srgbClr val="3333CC"/>
        </a:hlink>
        <a:folHlink>
          <a:srgbClr val="5E93C9"/>
        </a:folHlink>
      </a:clrScheme>
      <a:clrMap bg1="lt1" tx1="dk1" bg2="lt2" tx2="dk2" accent1="accent1" accent2="accent2" accent3="accent3" accent4="accent4" accent5="accent5" accent6="accent6" hlink="hlink" folHlink="folHlink"/>
    </a:extraClrScheme>
    <a:extraClrScheme>
      <a:clrScheme name="Shimmer 9">
        <a:dk1>
          <a:srgbClr val="4A2500"/>
        </a:dk1>
        <a:lt1>
          <a:srgbClr val="C2C0BA"/>
        </a:lt1>
        <a:dk2>
          <a:srgbClr val="788569"/>
        </a:dk2>
        <a:lt2>
          <a:srgbClr val="F4F4EC"/>
        </a:lt2>
        <a:accent1>
          <a:srgbClr val="E1DFC1"/>
        </a:accent1>
        <a:accent2>
          <a:srgbClr val="A5A7AF"/>
        </a:accent2>
        <a:accent3>
          <a:srgbClr val="DDDCD9"/>
        </a:accent3>
        <a:accent4>
          <a:srgbClr val="3E1E00"/>
        </a:accent4>
        <a:accent5>
          <a:srgbClr val="EEECDD"/>
        </a:accent5>
        <a:accent6>
          <a:srgbClr val="95979E"/>
        </a:accent6>
        <a:hlink>
          <a:srgbClr val="9C9800"/>
        </a:hlink>
        <a:folHlink>
          <a:srgbClr val="666633"/>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Shimmer</Template>
  <TotalTime>4080</TotalTime>
  <Words>1562</Words>
  <Application>Microsoft Office PowerPoint</Application>
  <PresentationFormat>Widescreen</PresentationFormat>
  <Paragraphs>205</Paragraphs>
  <Slides>49</Slides>
  <Notes>4</Notes>
  <HiddenSlides>0</HiddenSlides>
  <MMClips>0</MMClips>
  <ScaleCrop>false</ScaleCrop>
  <HeadingPairs>
    <vt:vector size="8" baseType="variant">
      <vt:variant>
        <vt:lpstr>Fonts Used</vt:lpstr>
      </vt:variant>
      <vt:variant>
        <vt:i4>9</vt:i4>
      </vt:variant>
      <vt:variant>
        <vt:lpstr>Theme</vt:lpstr>
      </vt:variant>
      <vt:variant>
        <vt:i4>2</vt:i4>
      </vt:variant>
      <vt:variant>
        <vt:lpstr>Embedded OLE Servers</vt:lpstr>
      </vt:variant>
      <vt:variant>
        <vt:i4>1</vt:i4>
      </vt:variant>
      <vt:variant>
        <vt:lpstr>Slide Titles</vt:lpstr>
      </vt:variant>
      <vt:variant>
        <vt:i4>49</vt:i4>
      </vt:variant>
    </vt:vector>
  </HeadingPairs>
  <TitlesOfParts>
    <vt:vector size="61" baseType="lpstr">
      <vt:lpstr>Adobe Garamond Pro</vt:lpstr>
      <vt:lpstr>Arial</vt:lpstr>
      <vt:lpstr>Calibri</vt:lpstr>
      <vt:lpstr>Candara</vt:lpstr>
      <vt:lpstr>Courier New</vt:lpstr>
      <vt:lpstr>nyt-imperial</vt:lpstr>
      <vt:lpstr>Tahoma</vt:lpstr>
      <vt:lpstr>Times New Roman</vt:lpstr>
      <vt:lpstr>Wingdings</vt:lpstr>
      <vt:lpstr>Shimmer</vt:lpstr>
      <vt:lpstr>Office Theme</vt:lpstr>
      <vt:lpstr>Image</vt:lpstr>
      <vt:lpstr>E-Cigarettes or Conventional Cigarettes: Which is Worse?</vt:lpstr>
      <vt:lpstr>About the same </vt:lpstr>
      <vt:lpstr>PowerPoint Presentation</vt:lpstr>
      <vt:lpstr>Many shapes and sizes</vt:lpstr>
      <vt:lpstr>JUUL</vt:lpstr>
      <vt:lpstr>Juul Launch Parties</vt:lpstr>
      <vt:lpstr>More than clever marketing</vt:lpstr>
      <vt:lpstr>More &amp; faster nicotine absorption</vt:lpstr>
      <vt:lpstr>It worked</vt:lpstr>
      <vt:lpstr>Ecigs and quitting: Two standards</vt:lpstr>
      <vt:lpstr>Ecigs to quit: NEJM Paper</vt:lpstr>
      <vt:lpstr>Clinical trials: quitting benefit</vt:lpstr>
      <vt:lpstr>Population Studies: no benefit</vt:lpstr>
      <vt:lpstr>About like OTC NRT</vt:lpstr>
      <vt:lpstr>What about kids?</vt:lpstr>
      <vt:lpstr>USA (past 30 days)</vt:lpstr>
      <vt:lpstr>Longitudinal Youth Studies</vt:lpstr>
      <vt:lpstr>80 kids start for every smoker that quits</vt:lpstr>
      <vt:lpstr>95% safer?</vt:lpstr>
      <vt:lpstr>E-cigarettes deliver lower levels of some toxins</vt:lpstr>
      <vt:lpstr>But, particles from e-cigs are like cigarettes</vt:lpstr>
      <vt:lpstr>Lung toxicants in e-cigs</vt:lpstr>
      <vt:lpstr>COPD increased risk</vt:lpstr>
      <vt:lpstr>Respiratory Disease</vt:lpstr>
      <vt:lpstr>Nonlinear dose-response:  particles and heart disease</vt:lpstr>
      <vt:lpstr>Vascular effects of cigarettes and e-cigs</vt:lpstr>
      <vt:lpstr>Juul like Marlboro Red</vt:lpstr>
      <vt:lpstr>Heart attack risk of cigarettes and e-cigs</vt:lpstr>
      <vt:lpstr>Adding 2015</vt:lpstr>
      <vt:lpstr>Another study</vt:lpstr>
      <vt:lpstr>What about early heart attacks?</vt:lpstr>
      <vt:lpstr>USA Today</vt:lpstr>
      <vt:lpstr>Letter writing to press journal</vt:lpstr>
      <vt:lpstr>Continuing pressure</vt:lpstr>
      <vt:lpstr>PMI Foundation for a Smokefree World</vt:lpstr>
      <vt:lpstr>They won (for now)</vt:lpstr>
      <vt:lpstr>PowerPoint Presentation</vt:lpstr>
      <vt:lpstr>Vaping and EVALI </vt:lpstr>
      <vt:lpstr>Dual use dominates</vt:lpstr>
      <vt:lpstr>PowerPoint Presentation</vt:lpstr>
      <vt:lpstr>PowerPoint Presentation</vt:lpstr>
      <vt:lpstr>And …</vt:lpstr>
      <vt:lpstr>E-cigs and Cancer</vt:lpstr>
      <vt:lpstr>Ecigs cause cancer in mice</vt:lpstr>
      <vt:lpstr>A signal in the epidemiology</vt:lpstr>
      <vt:lpstr>E-cigs pollute the air</vt:lpstr>
      <vt:lpstr>What to tell smokers</vt:lpstr>
      <vt:lpstr>The bottom line</vt:lpstr>
      <vt:lpstr>FlavorsHookKids.org</vt:lpstr>
    </vt:vector>
  </TitlesOfParts>
  <Company>UCSF CTCRE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Adrienne Mejia</dc:creator>
  <cp:lastModifiedBy>Stan Glantz</cp:lastModifiedBy>
  <cp:revision>341</cp:revision>
  <dcterms:created xsi:type="dcterms:W3CDTF">2008-02-06T22:41:22Z</dcterms:created>
  <dcterms:modified xsi:type="dcterms:W3CDTF">2020-03-02T14:55:21Z</dcterms:modified>
</cp:coreProperties>
</file>