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61" r:id="rId2"/>
    <p:sldId id="262" r:id="rId3"/>
    <p:sldId id="260" r:id="rId4"/>
    <p:sldId id="257" r:id="rId5"/>
    <p:sldId id="258" r:id="rId6"/>
    <p:sldId id="259" r:id="rId7"/>
    <p:sldId id="263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7"/>
    <p:restoredTop sz="94631"/>
  </p:normalViewPr>
  <p:slideViewPr>
    <p:cSldViewPr snapToGrid="0" snapToObjects="1">
      <p:cViewPr varScale="1">
        <p:scale>
          <a:sx n="92" d="100"/>
          <a:sy n="92" d="100"/>
        </p:scale>
        <p:origin x="1392" y="1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285584-1A2D-464E-B092-D752CB89626E}" type="datetimeFigureOut">
              <a:rPr lang="en-US" smtClean="0"/>
              <a:t>2/4/18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43BF4F-BDAB-D745-9D09-0B8F1D2A72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68846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285584-1A2D-464E-B092-D752CB89626E}" type="datetimeFigureOut">
              <a:rPr lang="en-US" smtClean="0"/>
              <a:t>2/4/18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43BF4F-BDAB-D745-9D09-0B8F1D2A72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99700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285584-1A2D-464E-B092-D752CB89626E}" type="datetimeFigureOut">
              <a:rPr lang="en-US" smtClean="0"/>
              <a:t>2/4/18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43BF4F-BDAB-D745-9D09-0B8F1D2A72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57908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285584-1A2D-464E-B092-D752CB89626E}" type="datetimeFigureOut">
              <a:rPr lang="en-US" smtClean="0"/>
              <a:t>2/4/18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43BF4F-BDAB-D745-9D09-0B8F1D2A72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56060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285584-1A2D-464E-B092-D752CB89626E}" type="datetimeFigureOut">
              <a:rPr lang="en-US" smtClean="0"/>
              <a:t>2/4/18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43BF4F-BDAB-D745-9D09-0B8F1D2A72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54310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285584-1A2D-464E-B092-D752CB89626E}" type="datetimeFigureOut">
              <a:rPr lang="en-US" smtClean="0"/>
              <a:t>2/4/18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43BF4F-BDAB-D745-9D09-0B8F1D2A72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95257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285584-1A2D-464E-B092-D752CB89626E}" type="datetimeFigureOut">
              <a:rPr lang="en-US" smtClean="0"/>
              <a:t>2/4/18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43BF4F-BDAB-D745-9D09-0B8F1D2A72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45544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285584-1A2D-464E-B092-D752CB89626E}" type="datetimeFigureOut">
              <a:rPr lang="en-US" smtClean="0"/>
              <a:t>2/4/18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43BF4F-BDAB-D745-9D09-0B8F1D2A72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91494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285584-1A2D-464E-B092-D752CB89626E}" type="datetimeFigureOut">
              <a:rPr lang="en-US" smtClean="0"/>
              <a:t>2/4/18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43BF4F-BDAB-D745-9D09-0B8F1D2A72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3672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285584-1A2D-464E-B092-D752CB89626E}" type="datetimeFigureOut">
              <a:rPr lang="en-US" smtClean="0"/>
              <a:t>2/4/18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43BF4F-BDAB-D745-9D09-0B8F1D2A72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18188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285584-1A2D-464E-B092-D752CB89626E}" type="datetimeFigureOut">
              <a:rPr lang="en-US" smtClean="0"/>
              <a:t>2/4/18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43BF4F-BDAB-D745-9D09-0B8F1D2A72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8724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285584-1A2D-464E-B092-D752CB89626E}" type="datetimeFigureOut">
              <a:rPr lang="en-US" smtClean="0"/>
              <a:t>2/4/18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43BF4F-BDAB-D745-9D09-0B8F1D2A72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41199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7B24F7-DB0F-A140-97F6-35E32EEE37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Agenda for today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D66A14-B6F5-E440-866A-3F9AE5F2E6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Review syllabus</a:t>
            </a:r>
          </a:p>
          <a:p>
            <a:r>
              <a:rPr lang="en-US" dirty="0"/>
              <a:t>Note assignments for next week</a:t>
            </a:r>
          </a:p>
          <a:p>
            <a:r>
              <a:rPr lang="en-US" dirty="0"/>
              <a:t>Discuss approach section</a:t>
            </a:r>
          </a:p>
          <a:p>
            <a:r>
              <a:rPr lang="en-US" dirty="0"/>
              <a:t>Break into groups to discuss</a:t>
            </a:r>
          </a:p>
        </p:txBody>
      </p:sp>
    </p:spTree>
    <p:extLst>
      <p:ext uri="{BB962C8B-B14F-4D97-AF65-F5344CB8AC3E}">
        <p14:creationId xmlns:p14="http://schemas.microsoft.com/office/powerpoint/2010/main" val="18053183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Approach Section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/>
          </a:bodyPr>
          <a:lstStyle/>
          <a:p>
            <a:r>
              <a:rPr lang="en-US" dirty="0"/>
              <a:t>Describe the overall strategy, methodology, and analyses to be used to accomplish the specific aims of the project. </a:t>
            </a:r>
          </a:p>
          <a:p>
            <a:r>
              <a:rPr lang="en-US" dirty="0"/>
              <a:t>Usually at least 1/2 of your page count (so for a 6-page proposal, this means 3-4 pages)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54237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Approach paragraphs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 fontScale="70000" lnSpcReduction="20000"/>
          </a:bodyPr>
          <a:lstStyle/>
          <a:p>
            <a:r>
              <a:rPr lang="en-US" dirty="0"/>
              <a:t>Overview – brief summary of methods / study design</a:t>
            </a:r>
          </a:p>
          <a:p>
            <a:r>
              <a:rPr lang="en-US" dirty="0"/>
              <a:t>Study population</a:t>
            </a:r>
          </a:p>
          <a:p>
            <a:r>
              <a:rPr lang="en-US" dirty="0"/>
              <a:t>Eligibility</a:t>
            </a:r>
          </a:p>
          <a:p>
            <a:r>
              <a:rPr lang="en-US" dirty="0"/>
              <a:t>Enrollment</a:t>
            </a:r>
          </a:p>
          <a:p>
            <a:r>
              <a:rPr lang="en-US" dirty="0"/>
              <a:t>Retention (if longitudinal)</a:t>
            </a:r>
          </a:p>
          <a:p>
            <a:r>
              <a:rPr lang="en-US" dirty="0"/>
              <a:t>Study procedures</a:t>
            </a:r>
          </a:p>
          <a:p>
            <a:pPr lvl="1"/>
            <a:r>
              <a:rPr lang="en-US" dirty="0"/>
              <a:t>Procedures</a:t>
            </a:r>
          </a:p>
          <a:p>
            <a:pPr lvl="1"/>
            <a:r>
              <a:rPr lang="en-US" dirty="0"/>
              <a:t>Measurements</a:t>
            </a:r>
          </a:p>
          <a:p>
            <a:r>
              <a:rPr lang="en-US" dirty="0"/>
              <a:t>Data management </a:t>
            </a:r>
          </a:p>
          <a:p>
            <a:r>
              <a:rPr lang="en-US" dirty="0"/>
              <a:t>Statistical considerations</a:t>
            </a:r>
          </a:p>
          <a:p>
            <a:pPr lvl="1"/>
            <a:r>
              <a:rPr lang="en-US" dirty="0"/>
              <a:t>Data analysis plan</a:t>
            </a:r>
          </a:p>
          <a:p>
            <a:pPr lvl="1"/>
            <a:r>
              <a:rPr lang="en-US" dirty="0"/>
              <a:t>Sample size calculation or statistical power </a:t>
            </a:r>
          </a:p>
          <a:p>
            <a:r>
              <a:rPr lang="en-US" dirty="0"/>
              <a:t>Potential pitfalls and solutions</a:t>
            </a:r>
          </a:p>
          <a:p>
            <a:r>
              <a:rPr lang="en-US" dirty="0"/>
              <a:t>Timeline</a:t>
            </a:r>
          </a:p>
          <a:p>
            <a:r>
              <a:rPr lang="en-US" dirty="0"/>
              <a:t>Future directions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76995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Approach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23589"/>
          </a:xfrm>
        </p:spPr>
        <p:txBody>
          <a:bodyPr>
            <a:normAutofit fontScale="85000" lnSpcReduction="10000"/>
          </a:bodyPr>
          <a:lstStyle/>
          <a:p>
            <a:r>
              <a:rPr lang="en-US" dirty="0"/>
              <a:t>*Need to give enough detail to assure the reviewer of the feasibility of all the steps of the study.</a:t>
            </a:r>
          </a:p>
          <a:p>
            <a:pPr lvl="1"/>
            <a:r>
              <a:rPr lang="en-US" dirty="0"/>
              <a:t>Reviewers can be especially critical of enrolling a new population, retention, non-validated measurement, poorly specified analyses.</a:t>
            </a:r>
          </a:p>
          <a:p>
            <a:r>
              <a:rPr lang="en-US" dirty="0"/>
              <a:t>Include preliminary data if they support the feasibility – and state explicitly that these data support the feasibility of XXX.</a:t>
            </a:r>
          </a:p>
          <a:p>
            <a:r>
              <a:rPr lang="en-US" dirty="0"/>
              <a:t>Point out any procedures, situations, or materials that may be hazardous to personnel or study participants and precautions to be exercised. 	</a:t>
            </a:r>
            <a:r>
              <a:rPr lang="en-US" i="1" dirty="0"/>
              <a:t>Although most of this detail should also go in the Human Subjects’ section.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25766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General tips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Approach is probably the most common section in which reviewers find problems. </a:t>
            </a:r>
          </a:p>
          <a:p>
            <a:pPr lvl="1"/>
            <a:r>
              <a:rPr lang="en-US" dirty="0"/>
              <a:t>It is their job to find problems.</a:t>
            </a:r>
          </a:p>
          <a:p>
            <a:r>
              <a:rPr lang="en-US" dirty="0"/>
              <a:t>Try to be as clear and detailed as possible. Include diagrams, flow charts, and tables and sections with clear labeling. </a:t>
            </a:r>
          </a:p>
          <a:p>
            <a:r>
              <a:rPr lang="en-US" dirty="0"/>
              <a:t>Be sure that the details in this section are consistent with other areas of the grant (e.g. human subjects).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62292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Organization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16182"/>
            <a:ext cx="8229600" cy="5334000"/>
          </a:xfrm>
        </p:spPr>
        <p:txBody>
          <a:bodyPr>
            <a:normAutofit fontScale="85000" lnSpcReduction="10000"/>
          </a:bodyPr>
          <a:lstStyle/>
          <a:p>
            <a:pPr>
              <a:lnSpc>
                <a:spcPct val="110000"/>
              </a:lnSpc>
              <a:spcBef>
                <a:spcPts val="1000"/>
              </a:spcBef>
            </a:pPr>
            <a:r>
              <a:rPr lang="en-US" dirty="0"/>
              <a:t>If possible, have an overview and then describe the approach aim by aim.  </a:t>
            </a:r>
          </a:p>
          <a:p>
            <a:pPr>
              <a:lnSpc>
                <a:spcPct val="110000"/>
              </a:lnSpc>
              <a:spcBef>
                <a:spcPts val="1000"/>
              </a:spcBef>
            </a:pPr>
            <a:r>
              <a:rPr lang="en-US" dirty="0"/>
              <a:t>Repeat the aims -verbatim- so the reviewer doesn’t have to flip back to the aims page.</a:t>
            </a:r>
          </a:p>
          <a:p>
            <a:pPr>
              <a:lnSpc>
                <a:spcPct val="110000"/>
              </a:lnSpc>
              <a:spcBef>
                <a:spcPts val="1000"/>
              </a:spcBef>
            </a:pPr>
            <a:r>
              <a:rPr lang="en-US" dirty="0"/>
              <a:t>For any methodology that is not the standard, include discussion of why you chose that methodology and potential alternatives if it does not pan out.</a:t>
            </a:r>
          </a:p>
          <a:p>
            <a:pPr>
              <a:lnSpc>
                <a:spcPct val="110000"/>
              </a:lnSpc>
              <a:spcBef>
                <a:spcPts val="1000"/>
              </a:spcBef>
            </a:pPr>
            <a:r>
              <a:rPr lang="en-US" dirty="0"/>
              <a:t>Consider having a future directions and a summary statement. This may be where you put the expected positive outcomes of conducting the study. This can be for overall or for each aim.</a:t>
            </a:r>
          </a:p>
        </p:txBody>
      </p:sp>
    </p:spTree>
    <p:extLst>
      <p:ext uri="{BB962C8B-B14F-4D97-AF65-F5344CB8AC3E}">
        <p14:creationId xmlns:p14="http://schemas.microsoft.com/office/powerpoint/2010/main" val="7634215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 your groups, describe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 lnSpcReduction="10000"/>
          </a:bodyPr>
          <a:lstStyle/>
          <a:p>
            <a:pPr>
              <a:buFont typeface="Wingdings" pitchFamily="2" charset="2"/>
              <a:buChar char="q"/>
            </a:pPr>
            <a:r>
              <a:rPr lang="en-US" dirty="0"/>
              <a:t>Overview – brief summary of methods / study design</a:t>
            </a:r>
          </a:p>
          <a:p>
            <a:pPr>
              <a:buFont typeface="Wingdings" pitchFamily="2" charset="2"/>
              <a:buChar char="q"/>
            </a:pPr>
            <a:r>
              <a:rPr lang="en-US" dirty="0"/>
              <a:t>Study population</a:t>
            </a:r>
          </a:p>
          <a:p>
            <a:pPr>
              <a:buFont typeface="Wingdings" pitchFamily="2" charset="2"/>
              <a:buChar char="q"/>
            </a:pPr>
            <a:r>
              <a:rPr lang="en-US" dirty="0"/>
              <a:t>Eligibility</a:t>
            </a:r>
          </a:p>
          <a:p>
            <a:pPr>
              <a:buFont typeface="Wingdings" pitchFamily="2" charset="2"/>
              <a:buChar char="q"/>
            </a:pPr>
            <a:r>
              <a:rPr lang="en-US" dirty="0"/>
              <a:t>Enrollment</a:t>
            </a:r>
          </a:p>
          <a:p>
            <a:pPr>
              <a:buFont typeface="Wingdings" pitchFamily="2" charset="2"/>
              <a:buChar char="q"/>
            </a:pPr>
            <a:r>
              <a:rPr lang="en-US" dirty="0"/>
              <a:t>Retention (if longitudinal)</a:t>
            </a:r>
          </a:p>
          <a:p>
            <a:pPr>
              <a:buFont typeface="Wingdings" pitchFamily="2" charset="2"/>
              <a:buChar char="q"/>
            </a:pPr>
            <a:r>
              <a:rPr lang="en-US" dirty="0"/>
              <a:t>Study procedures</a:t>
            </a:r>
          </a:p>
          <a:p>
            <a:pPr lvl="1">
              <a:buFont typeface="Wingdings" pitchFamily="2" charset="2"/>
              <a:buChar char="q"/>
            </a:pPr>
            <a:r>
              <a:rPr lang="en-US" dirty="0"/>
              <a:t>Procedures</a:t>
            </a:r>
          </a:p>
          <a:p>
            <a:pPr lvl="1">
              <a:buFont typeface="Wingdings" pitchFamily="2" charset="2"/>
              <a:buChar char="q"/>
            </a:pPr>
            <a:r>
              <a:rPr lang="en-US" dirty="0"/>
              <a:t>Measurements</a:t>
            </a:r>
          </a:p>
          <a:p>
            <a:pPr>
              <a:buFont typeface="Wingdings" pitchFamily="2" charset="2"/>
              <a:buChar char="q"/>
            </a:pPr>
            <a:r>
              <a:rPr lang="en-US" dirty="0"/>
              <a:t>Potential pitfalls and solutions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99436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123</TotalTime>
  <Words>390</Words>
  <Application>Microsoft Macintosh PowerPoint</Application>
  <PresentationFormat>On-screen Show (4:3)</PresentationFormat>
  <Paragraphs>49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Wingdings</vt:lpstr>
      <vt:lpstr>Office Theme</vt:lpstr>
      <vt:lpstr>Agenda for today</vt:lpstr>
      <vt:lpstr>Approach Section</vt:lpstr>
      <vt:lpstr>Approach paragraphs</vt:lpstr>
      <vt:lpstr>Approach</vt:lpstr>
      <vt:lpstr>General tips</vt:lpstr>
      <vt:lpstr>Organization</vt:lpstr>
      <vt:lpstr>In your groups, describe</vt:lpstr>
    </vt:vector>
  </TitlesOfParts>
  <Company/>
  <LinksUpToDate>false</LinksUpToDate>
  <SharedDoc>false</SharedDoc>
  <HyperlinksChanged>false</HyperlinksChanged>
  <AppVersion>16.0009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Approach section</dc:title>
  <dc:creator>Judith Hahn</dc:creator>
  <cp:lastModifiedBy>Judy Hahn</cp:lastModifiedBy>
  <cp:revision>15</cp:revision>
  <dcterms:created xsi:type="dcterms:W3CDTF">2016-02-29T05:14:32Z</dcterms:created>
  <dcterms:modified xsi:type="dcterms:W3CDTF">2018-02-04T21:08:13Z</dcterms:modified>
</cp:coreProperties>
</file>