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embeddings/oleObject3.bin" ContentType="application/vnd.openxmlformats-officedocument.oleObject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3"/>
  </p:notesMasterIdLst>
  <p:handoutMasterIdLst>
    <p:handoutMasterId r:id="rId104"/>
  </p:handoutMasterIdLst>
  <p:sldIdLst>
    <p:sldId id="1524" r:id="rId2"/>
    <p:sldId id="1612" r:id="rId3"/>
    <p:sldId id="1575" r:id="rId4"/>
    <p:sldId id="1395" r:id="rId5"/>
    <p:sldId id="1396" r:id="rId6"/>
    <p:sldId id="1576" r:id="rId7"/>
    <p:sldId id="1350" r:id="rId8"/>
    <p:sldId id="1482" r:id="rId9"/>
    <p:sldId id="1589" r:id="rId10"/>
    <p:sldId id="1573" r:id="rId11"/>
    <p:sldId id="1408" r:id="rId12"/>
    <p:sldId id="1594" r:id="rId13"/>
    <p:sldId id="1595" r:id="rId14"/>
    <p:sldId id="1596" r:id="rId15"/>
    <p:sldId id="1563" r:id="rId16"/>
    <p:sldId id="1580" r:id="rId17"/>
    <p:sldId id="1564" r:id="rId18"/>
    <p:sldId id="1565" r:id="rId19"/>
    <p:sldId id="1526" r:id="rId20"/>
    <p:sldId id="1418" r:id="rId21"/>
    <p:sldId id="1419" r:id="rId22"/>
    <p:sldId id="1420" r:id="rId23"/>
    <p:sldId id="1567" r:id="rId24"/>
    <p:sldId id="1421" r:id="rId25"/>
    <p:sldId id="1568" r:id="rId26"/>
    <p:sldId id="1425" r:id="rId27"/>
    <p:sldId id="1528" r:id="rId28"/>
    <p:sldId id="1427" r:id="rId29"/>
    <p:sldId id="1529" r:id="rId30"/>
    <p:sldId id="1429" r:id="rId31"/>
    <p:sldId id="1591" r:id="rId32"/>
    <p:sldId id="1592" r:id="rId33"/>
    <p:sldId id="1488" r:id="rId34"/>
    <p:sldId id="1431" r:id="rId35"/>
    <p:sldId id="1399" r:id="rId36"/>
    <p:sldId id="1498" r:id="rId37"/>
    <p:sldId id="1519" r:id="rId38"/>
    <p:sldId id="1433" r:id="rId39"/>
    <p:sldId id="1434" r:id="rId40"/>
    <p:sldId id="1435" r:id="rId41"/>
    <p:sldId id="1555" r:id="rId42"/>
    <p:sldId id="1556" r:id="rId43"/>
    <p:sldId id="1501" r:id="rId44"/>
    <p:sldId id="1574" r:id="rId45"/>
    <p:sldId id="1572" r:id="rId46"/>
    <p:sldId id="1444" r:id="rId47"/>
    <p:sldId id="1441" r:id="rId48"/>
    <p:sldId id="1503" r:id="rId49"/>
    <p:sldId id="1402" r:id="rId50"/>
    <p:sldId id="1405" r:id="rId51"/>
    <p:sldId id="1360" r:id="rId52"/>
    <p:sldId id="1502" r:id="rId53"/>
    <p:sldId id="1551" r:id="rId54"/>
    <p:sldId id="1504" r:id="rId55"/>
    <p:sldId id="1505" r:id="rId56"/>
    <p:sldId id="1401" r:id="rId57"/>
    <p:sldId id="1403" r:id="rId58"/>
    <p:sldId id="1451" r:id="rId59"/>
    <p:sldId id="1606" r:id="rId60"/>
    <p:sldId id="1533" r:id="rId61"/>
    <p:sldId id="1534" r:id="rId62"/>
    <p:sldId id="1581" r:id="rId63"/>
    <p:sldId id="1586" r:id="rId64"/>
    <p:sldId id="1600" r:id="rId65"/>
    <p:sldId id="1597" r:id="rId66"/>
    <p:sldId id="1598" r:id="rId67"/>
    <p:sldId id="1607" r:id="rId68"/>
    <p:sldId id="1608" r:id="rId69"/>
    <p:sldId id="1610" r:id="rId70"/>
    <p:sldId id="1611" r:id="rId71"/>
    <p:sldId id="1536" r:id="rId72"/>
    <p:sldId id="1454" r:id="rId73"/>
    <p:sldId id="1476" r:id="rId74"/>
    <p:sldId id="1506" r:id="rId75"/>
    <p:sldId id="1486" r:id="rId76"/>
    <p:sldId id="1487" r:id="rId77"/>
    <p:sldId id="1561" r:id="rId78"/>
    <p:sldId id="1456" r:id="rId79"/>
    <p:sldId id="1472" r:id="rId80"/>
    <p:sldId id="1481" r:id="rId81"/>
    <p:sldId id="1540" r:id="rId82"/>
    <p:sldId id="1544" r:id="rId83"/>
    <p:sldId id="1550" r:id="rId84"/>
    <p:sldId id="1469" r:id="rId85"/>
    <p:sldId id="1569" r:id="rId86"/>
    <p:sldId id="1510" r:id="rId87"/>
    <p:sldId id="1509" r:id="rId88"/>
    <p:sldId id="1541" r:id="rId89"/>
    <p:sldId id="1571" r:id="rId90"/>
    <p:sldId id="1458" r:id="rId91"/>
    <p:sldId id="1542" r:id="rId92"/>
    <p:sldId id="1543" r:id="rId93"/>
    <p:sldId id="1468" r:id="rId94"/>
    <p:sldId id="1570" r:id="rId95"/>
    <p:sldId id="1545" r:id="rId96"/>
    <p:sldId id="1470" r:id="rId97"/>
    <p:sldId id="1601" r:id="rId98"/>
    <p:sldId id="1603" r:id="rId99"/>
    <p:sldId id="1604" r:id="rId100"/>
    <p:sldId id="1549" r:id="rId101"/>
    <p:sldId id="1483" r:id="rId10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72"/>
    <a:srgbClr val="0000FF"/>
    <a:srgbClr val="E4D8C8"/>
    <a:srgbClr val="EBE0DE"/>
    <a:srgbClr val="B39B84"/>
    <a:srgbClr val="ACA312"/>
    <a:srgbClr val="8D3800"/>
    <a:srgbClr val="82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24" y="-14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24"/>
    </p:cViewPr>
  </p:sorterViewPr>
  <p:notesViewPr>
    <p:cSldViewPr snapToGrid="0">
      <p:cViewPr varScale="1">
        <p:scale>
          <a:sx n="80" d="100"/>
          <a:sy n="80" d="100"/>
        </p:scale>
        <p:origin x="-16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handoutMaster" Target="handoutMasters/handoutMaster1.xml"/><Relationship Id="rId105" Type="http://schemas.openxmlformats.org/officeDocument/2006/relationships/printerSettings" Target="printerSettings/printerSettings1.bin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3FA6C971-1CF6-5B43-A4F3-44EFDB2A4620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221254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8AC3541F-877A-CB4A-89BF-7AB037A9FF6C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455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416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559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6513" y="222250"/>
            <a:ext cx="184785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63" y="222250"/>
            <a:ext cx="539115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363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22250"/>
            <a:ext cx="73437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2963" y="1866900"/>
            <a:ext cx="7381875" cy="4292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828678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522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68732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63" y="1866900"/>
            <a:ext cx="3614737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66900"/>
            <a:ext cx="36147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6936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0287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546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8811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37230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1939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4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EEE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22250"/>
            <a:ext cx="7343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963" y="1866900"/>
            <a:ext cx="73818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 userDrawn="1"/>
        </p:nvSpPr>
        <p:spPr bwMode="auto">
          <a:xfrm>
            <a:off x="0" y="6256338"/>
            <a:ext cx="3935413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SF</a:t>
            </a:r>
            <a:r>
              <a:rPr lang="en-US" sz="2800" i="0" baseline="-4100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Coordinating Center</a:t>
            </a:r>
            <a:endParaRPr lang="en-US" sz="1800" i="0" baseline="-4100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400" i="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</a:endParaRPr>
          </a:p>
        </p:txBody>
      </p:sp>
      <p:sp>
        <p:nvSpPr>
          <p:cNvPr id="764940" name="Rectangle 12"/>
          <p:cNvSpPr>
            <a:spLocks noChangeArrowheads="1"/>
          </p:cNvSpPr>
          <p:nvPr userDrawn="1"/>
        </p:nvSpPr>
        <p:spPr bwMode="auto">
          <a:xfrm>
            <a:off x="8594725" y="22304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0208"/>
        </a:buClr>
        <a:buSzPct val="100000"/>
        <a:buFont typeface="Times" charset="0"/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rgbClr val="424AFF"/>
        </a:buClr>
        <a:buSzPct val="50000"/>
        <a:buFont typeface="Zapf Dingbats" charset="0"/>
        <a:buChar char="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3CC7C"/>
        </a:buClr>
        <a:buSzPct val="50000"/>
        <a:buFont typeface="Monotype Sorts" charset="0"/>
        <a:buChar char="u"/>
        <a:defRPr sz="2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Font typeface="Wingdings" charset="0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mple-size.net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Sample Size and Power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Steven R. Cummings, MD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Director, S.F. Coordinating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6100" y="645789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2017</a:t>
            </a:r>
            <a:endParaRPr lang="en-US" sz="2000" b="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wrong?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extend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Vague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estimate sample size, it must be a testable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57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19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Estimate sample size early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Systematically collect the ingredients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is the most difficult - and important -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judgment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 that reduce sample size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Compromise power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Increase effect size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Use continuous </a:t>
            </a:r>
            <a:r>
              <a:rPr lang="en-US" dirty="0">
                <a:latin typeface="Helvetica" charset="0"/>
                <a:ea typeface="ＭＳ Ｐゴシック" charset="0"/>
              </a:rPr>
              <a:t>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</a:br>
            <a: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  <a:t>Thank you</a:t>
            </a:r>
            <a:b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</a:p>
          <a:p>
            <a:pPr marL="0" indent="0">
              <a:buNone/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Turn it into a testable hypothesis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 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Specific type of measurement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Population to be studied</a:t>
            </a:r>
          </a:p>
          <a:p>
            <a:pPr marL="0" indent="0">
              <a:buNone/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74374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Needs to be quantifiable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could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measure resveratrol intake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 a cohort, then follow-up for survival free of disease…</a:t>
            </a:r>
          </a:p>
        </p:txBody>
      </p:sp>
    </p:spTree>
    <p:extLst>
      <p:ext uri="{BB962C8B-B14F-4D97-AF65-F5344CB8AC3E}">
        <p14:creationId xmlns:p14="http://schemas.microsoft.com/office/powerpoint/2010/main" val="4044175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An alternative to </a:t>
            </a:r>
            <a:b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48545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more rigorous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design: randomized placebo-controlled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trial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known quantity of resveratrol vs.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Comparing red wine to placebo would be difficult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But resveratrol supplements are widely available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6375399" y="1549400"/>
            <a:ext cx="1317625" cy="4814888"/>
            <a:chOff x="3798" y="643"/>
            <a:chExt cx="1048" cy="3366"/>
          </a:xfrm>
        </p:grpSpPr>
        <p:pic>
          <p:nvPicPr>
            <p:cNvPr id="22532" name="Picture 1029" descr="Purple Longe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453"/>
              <a:ext cx="865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1030" descr="Life-Extension-Resveratrol-60-capsules-B000M6Y6ZW-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643"/>
              <a:ext cx="104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740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specific, measured,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redictor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Resveratrol supplements vs. placebo</a:t>
            </a:r>
            <a:endParaRPr lang="en-US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03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06436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Lower mortality rate 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44151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question is becoming a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people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assigned to get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placebo?</a:t>
            </a:r>
          </a:p>
        </p:txBody>
      </p:sp>
    </p:spTree>
    <p:extLst>
      <p:ext uri="{BB962C8B-B14F-4D97-AF65-F5344CB8AC3E}">
        <p14:creationId xmlns:p14="http://schemas.microsoft.com/office/powerpoint/2010/main" val="472904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must specify the population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people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who get a placebo?</a:t>
            </a:r>
          </a:p>
        </p:txBody>
      </p:sp>
    </p:spTree>
    <p:extLst>
      <p:ext uri="{BB962C8B-B14F-4D97-AF65-F5344CB8AC3E}">
        <p14:creationId xmlns:p14="http://schemas.microsoft.com/office/powerpoint/2010/main" val="1185888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whom?</a:t>
            </a:r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4199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Elderly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men and women (≥70 years)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 question applies to both genders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they have a relatively high mortality rate</a:t>
            </a:r>
          </a:p>
          <a:p>
            <a:pPr lvl="2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I’ll have enough ‘events’ within a feasible period of study 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866900"/>
            <a:ext cx="7564437" cy="4292600"/>
          </a:xfrm>
        </p:spPr>
        <p:txBody>
          <a:bodyPr/>
          <a:lstStyle/>
          <a:p>
            <a:r>
              <a:rPr lang="en-US" dirty="0" smtClean="0"/>
              <a:t>The question</a:t>
            </a:r>
          </a:p>
          <a:p>
            <a:r>
              <a:rPr lang="en-US" dirty="0" smtClean="0"/>
              <a:t>The ingredients for sample size estimates</a:t>
            </a:r>
          </a:p>
          <a:p>
            <a:r>
              <a:rPr lang="en-US" dirty="0" smtClean="0"/>
              <a:t>Calculating the sample size</a:t>
            </a:r>
          </a:p>
          <a:p>
            <a:r>
              <a:rPr lang="en-US" dirty="0" smtClean="0"/>
              <a:t>Ways to reduce your sample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889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2250"/>
            <a:ext cx="7675563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research hypothesis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(AKA the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alternative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hypothesis)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get a resveratrol supplement have a lower mortality rate than those who get a placebo.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However, it cannot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be tested statistically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 tests only reject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null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hypothesis - that there is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Null Hypothesis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receive a resveratrol supplement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do not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have lower mortality rate than those who receive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Can be rejected by statistical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36708" name="Rectangle 4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study: Descriptive or Analytical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Wingdings" charset="2"/>
              <a:buChar char="Ø"/>
              <a:defRPr/>
            </a:pPr>
            <a:endParaRPr lang="en-US" sz="3000" b="0" i="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the mean</a:t>
            </a:r>
          </a:p>
        </p:txBody>
      </p:sp>
    </p:spTree>
    <p:extLst>
      <p:ext uri="{BB962C8B-B14F-4D97-AF65-F5344CB8AC3E}">
        <p14:creationId xmlns:p14="http://schemas.microsoft.com/office/powerpoint/2010/main" val="2511130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solidFill>
                <a:schemeClr val="bg2"/>
              </a:solidFill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the mean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7100" y="2438400"/>
            <a:ext cx="44069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820003"/>
              </a:buClr>
              <a:defRPr/>
            </a:pPr>
            <a:endParaRPr lang="en-US" sz="3200" i="0" dirty="0" smtClean="0">
              <a:solidFill>
                <a:srgbClr val="8D3800"/>
              </a:solidFill>
            </a:endParaRPr>
          </a:p>
          <a:p>
            <a:pPr algn="ctr">
              <a:buClr>
                <a:srgbClr val="820003"/>
              </a:buClr>
              <a:defRPr/>
            </a:pPr>
            <a:r>
              <a:rPr lang="en-US" sz="3200" i="0" dirty="0" smtClean="0">
                <a:solidFill>
                  <a:srgbClr val="8D3800"/>
                </a:solidFill>
              </a:rPr>
              <a:t>Not </a:t>
            </a:r>
            <a:r>
              <a:rPr lang="en-US" sz="3200" i="0" dirty="0">
                <a:solidFill>
                  <a:srgbClr val="8D3800"/>
                </a:solidFill>
              </a:rPr>
              <a:t>covered </a:t>
            </a:r>
            <a:r>
              <a:rPr lang="en-US" sz="3200" i="0" dirty="0" smtClean="0">
                <a:solidFill>
                  <a:srgbClr val="8D3800"/>
                </a:solidFill>
              </a:rPr>
              <a:t>today</a:t>
            </a:r>
          </a:p>
          <a:p>
            <a:pPr algn="ctr">
              <a:buClr>
                <a:srgbClr val="820003"/>
              </a:buClr>
              <a:defRPr/>
            </a:pPr>
            <a:endParaRPr lang="en-US" sz="3200" i="0" dirty="0">
              <a:solidFill>
                <a:srgbClr val="8D38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Analytical studies</a:t>
            </a: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625600"/>
            <a:ext cx="7318375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Have predictor and outcome variable(s)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They have comparisons / associations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For example: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Compare the mean </a:t>
            </a:r>
            <a:r>
              <a:rPr lang="en-US" dirty="0">
                <a:latin typeface="Helvetica" charset="0"/>
                <a:ea typeface="ＭＳ Ｐゴシック" charset="0"/>
              </a:rPr>
              <a:t>red wine intake in centenarians </a:t>
            </a:r>
            <a:r>
              <a:rPr lang="en-US" b="1" i="1" dirty="0" smtClean="0">
                <a:latin typeface="Helvetica" charset="0"/>
                <a:ea typeface="ＭＳ Ｐゴシック" charset="0"/>
              </a:rPr>
              <a:t>vs</a:t>
            </a:r>
            <a:r>
              <a:rPr lang="en-US" b="1" dirty="0">
                <a:latin typeface="Helvetica" charset="0"/>
                <a:ea typeface="ＭＳ Ｐゴシック" charset="0"/>
              </a:rPr>
              <a:t>.</a:t>
            </a:r>
            <a:r>
              <a:rPr lang="en-US" dirty="0">
                <a:latin typeface="Helvetica" charset="0"/>
                <a:ea typeface="ＭＳ Ｐゴシック" charset="0"/>
              </a:rPr>
              <a:t> 60-80 year </a:t>
            </a:r>
            <a:r>
              <a:rPr lang="en-US" dirty="0" smtClean="0">
                <a:latin typeface="Helvetica" charset="0"/>
                <a:ea typeface="ＭＳ Ｐゴシック" charset="0"/>
              </a:rPr>
              <a:t>olds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People </a:t>
            </a:r>
            <a:r>
              <a:rPr lang="en-US" dirty="0">
                <a:latin typeface="Helvetica" charset="0"/>
                <a:ea typeface="ＭＳ Ｐゴシック" charset="0"/>
              </a:rPr>
              <a:t>who get resveratrol have lower mortality </a:t>
            </a:r>
            <a:r>
              <a:rPr lang="en-US" i="1" dirty="0">
                <a:latin typeface="Helvetica" charset="0"/>
                <a:ea typeface="ＭＳ Ｐゴシック" charset="0"/>
              </a:rPr>
              <a:t>than</a:t>
            </a:r>
            <a:r>
              <a:rPr lang="en-US" dirty="0">
                <a:latin typeface="Helvetica" charset="0"/>
                <a:ea typeface="ＭＳ Ｐゴシック" charset="0"/>
              </a:rPr>
              <a:t> those who get placebo</a:t>
            </a:r>
          </a:p>
          <a:p>
            <a:pPr lvl="1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16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18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analytical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 RCT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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3250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67200" y="5054600"/>
            <a:ext cx="2755900" cy="1333500"/>
            <a:chOff x="2688" y="3184"/>
            <a:chExt cx="1736" cy="840"/>
          </a:xfrm>
        </p:grpSpPr>
        <p:sp>
          <p:nvSpPr>
            <p:cNvPr id="1680389" name="AutoShape 5"/>
            <p:cNvSpPr>
              <a:spLocks noChangeArrowheads="1"/>
            </p:cNvSpPr>
            <p:nvPr/>
          </p:nvSpPr>
          <p:spPr bwMode="auto">
            <a:xfrm>
              <a:off x="2688" y="3184"/>
              <a:ext cx="1736" cy="840"/>
            </a:xfrm>
            <a:prstGeom prst="cloudCallout">
              <a:avLst>
                <a:gd name="adj1" fmla="val -23792"/>
                <a:gd name="adj2" fmla="val -1067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680390" name="Text Box 6"/>
            <p:cNvSpPr txBox="1">
              <a:spLocks noChangeArrowheads="1"/>
            </p:cNvSpPr>
            <p:nvPr/>
          </p:nvSpPr>
          <p:spPr bwMode="auto">
            <a:xfrm>
              <a:off x="2880" y="3353"/>
              <a:ext cx="1450" cy="3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This works for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most study planning</a:t>
              </a:r>
              <a:r>
                <a:rPr lang="en-US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76" name="Text Box 4"/>
          <p:cNvSpPr txBox="1">
            <a:spLocks noChangeArrowheads="1"/>
          </p:cNvSpPr>
          <p:nvPr/>
        </p:nvSpPr>
        <p:spPr bwMode="auto">
          <a:xfrm>
            <a:off x="2892425" y="5175250"/>
            <a:ext cx="26209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What</a:t>
            </a:r>
            <a:r>
              <a:rPr lang="ja-JP" alt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wrong?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grapes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07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The proportion who died by </a:t>
            </a:r>
            <a:r>
              <a:rPr lang="en-US" dirty="0">
                <a:latin typeface="Helvetica" charset="0"/>
                <a:ea typeface="ＭＳ Ｐゴシック" charset="0"/>
              </a:rPr>
              <a:t>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</a:t>
            </a:r>
            <a:r>
              <a:rPr lang="en-US" dirty="0" smtClean="0">
                <a:latin typeface="Helvetica" charset="0"/>
                <a:ea typeface="ＭＳ Ｐゴシック" charset="0"/>
              </a:rPr>
              <a:t>10% </a:t>
            </a:r>
            <a:r>
              <a:rPr lang="en-US" dirty="0">
                <a:latin typeface="Helvetica" charset="0"/>
                <a:ea typeface="ＭＳ Ｐゴシック" charset="0"/>
              </a:rPr>
              <a:t>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proportion who died by 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10% 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6451600" y="5638800"/>
            <a:ext cx="2692400" cy="1219200"/>
          </a:xfrm>
          <a:prstGeom prst="wedgeEllipseCallout">
            <a:avLst>
              <a:gd name="adj1" fmla="val -64951"/>
              <a:gd name="adj2" fmla="val -3814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16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survival times: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urvival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06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proportion who died by 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10% 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6451600" y="5638800"/>
            <a:ext cx="2692400" cy="1219200"/>
          </a:xfrm>
          <a:prstGeom prst="wedgeEllipseCallout">
            <a:avLst>
              <a:gd name="adj1" fmla="val -64951"/>
              <a:gd name="adj2" fmla="val -3814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16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survival times: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urvival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LIP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545455"/>
            <a:ext cx="1485900" cy="13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82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this randomized trial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the proportion who die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4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6388" name="AutoShape 4"/>
          <p:cNvSpPr>
            <a:spLocks noChangeArrowheads="1"/>
          </p:cNvSpPr>
          <p:nvPr/>
        </p:nvSpPr>
        <p:spPr bwMode="auto">
          <a:xfrm>
            <a:off x="3263900" y="3098800"/>
            <a:ext cx="2286000" cy="660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the effect size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randomized trials,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Start with the expected rate in the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Usually available from population or cohort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this case, we know the mortality rates by age: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3-4% per year*; for a 3 year study: 10%</a:t>
            </a:r>
          </a:p>
        </p:txBody>
      </p:sp>
      <p:sp>
        <p:nvSpPr>
          <p:cNvPr id="1715206" name="Text Box 6"/>
          <p:cNvSpPr txBox="1">
            <a:spLocks noChangeArrowheads="1"/>
          </p:cNvSpPr>
          <p:nvPr/>
        </p:nvSpPr>
        <p:spPr bwMode="auto">
          <a:xfrm>
            <a:off x="4283075" y="6400800"/>
            <a:ext cx="4860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* ~ </a:t>
            </a:r>
            <a:r>
              <a:rPr lang="en-US" sz="20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 annual female/males @ 78 yrs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What should I assume for the effect of resveratrol on mortality?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Ways to choose an effect size: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on biomarkers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ja-JP" altLang="en-US" dirty="0">
                <a:latin typeface="Helvetica" charset="0"/>
                <a:ea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</a:rPr>
              <a:t>We don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t want to miss a __</a:t>
            </a:r>
            <a:r>
              <a:rPr lang="en-US" u="sng" dirty="0">
                <a:latin typeface="Helvetica" charset="0"/>
                <a:ea typeface="ＭＳ Ｐゴシック" charset="0"/>
              </a:rPr>
              <a:t>%</a:t>
            </a:r>
            <a:r>
              <a:rPr lang="en-US" dirty="0">
                <a:latin typeface="Helvetica" charset="0"/>
                <a:ea typeface="ＭＳ Ｐゴシック" charset="0"/>
              </a:rPr>
              <a:t>_ difference</a:t>
            </a:r>
            <a:r>
              <a:rPr lang="ja-JP" altLang="en-US" dirty="0">
                <a:latin typeface="Helvetica" charset="0"/>
                <a:ea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can we afford?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49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data?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72"/>
                </a:solidFill>
                <a:latin typeface="Helvetica" charset="0"/>
                <a:ea typeface="ＭＳ Ｐゴシック" charset="0"/>
                <a:cs typeface="ＭＳ Ｐゴシック" charset="0"/>
              </a:rPr>
              <a:t>No data in humans!</a:t>
            </a:r>
            <a:endParaRPr lang="en-US" sz="2600" dirty="0">
              <a:solidFill>
                <a:srgbClr val="00007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solidFill>
                <a:schemeClr val="accent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pronged survival of mice fed high calorie diet</a:t>
            </a:r>
          </a:p>
        </p:txBody>
      </p:sp>
      <p:sp>
        <p:nvSpPr>
          <p:cNvPr id="1752067" name="Rectangle 3"/>
          <p:cNvSpPr>
            <a:spLocks noChangeArrowheads="1"/>
          </p:cNvSpPr>
          <p:nvPr/>
        </p:nvSpPr>
        <p:spPr bwMode="auto">
          <a:xfrm>
            <a:off x="3344863" y="12303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73731" name="Picture 4" descr="Sir2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4" b="29817"/>
          <a:stretch>
            <a:fillRect/>
          </a:stretch>
        </p:blipFill>
        <p:spPr bwMode="auto">
          <a:xfrm>
            <a:off x="950913" y="1355725"/>
            <a:ext cx="653256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2069" name="Text Box 5"/>
          <p:cNvSpPr txBox="1">
            <a:spLocks noChangeArrowheads="1"/>
          </p:cNvSpPr>
          <p:nvPr/>
        </p:nvSpPr>
        <p:spPr bwMode="auto">
          <a:xfrm>
            <a:off x="6207125" y="6461125"/>
            <a:ext cx="226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Baur, Nature 2006</a:t>
            </a:r>
          </a:p>
        </p:txBody>
      </p:sp>
      <p:sp>
        <p:nvSpPr>
          <p:cNvPr id="1752070" name="Text Box 6"/>
          <p:cNvSpPr txBox="1">
            <a:spLocks noChangeArrowheads="1"/>
          </p:cNvSpPr>
          <p:nvPr/>
        </p:nvSpPr>
        <p:spPr bwMode="auto">
          <a:xfrm>
            <a:off x="2701925" y="3054350"/>
            <a:ext cx="12017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 25%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Pilot study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? 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Good for feasibility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Small pilot studies generally produce unreliable estimates of effect size</a:t>
            </a:r>
            <a:endParaRPr lang="en-US" dirty="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on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 of </a:t>
            </a:r>
            <a:r>
              <a:rPr lang="en-US" sz="2800" dirty="0" err="1" smtClean="0">
                <a:latin typeface="Helvetica" charset="0"/>
                <a:ea typeface="ＭＳ Ｐゴシック" charset="0"/>
                <a:cs typeface="ＭＳ Ｐゴシック" charset="0"/>
              </a:rPr>
              <a:t>reservatrol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 on biomarkers that predict mortality</a:t>
            </a:r>
          </a:p>
          <a:p>
            <a:pPr lvl="1">
              <a:defRPr/>
            </a:pP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For example, effects on cognition, walking speed, kidney function</a:t>
            </a:r>
          </a:p>
          <a:p>
            <a:pPr lvl="1">
              <a:defRPr/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No trials of resveratrol on “markers” for mortality</a:t>
            </a:r>
          </a:p>
        </p:txBody>
      </p:sp>
    </p:spTree>
    <p:extLst>
      <p:ext uri="{BB962C8B-B14F-4D97-AF65-F5344CB8AC3E}">
        <p14:creationId xmlns:p14="http://schemas.microsoft.com/office/powerpoint/2010/main" val="2358892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Estimate based on effect on </a:t>
            </a:r>
            <a:r>
              <a:rPr lang="en-US" sz="2800" dirty="0" smtClean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biomarkers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</a:t>
            </a:r>
            <a:r>
              <a:rPr lang="en-US" sz="2800" u="sng" dirty="0">
                <a:latin typeface="Helvetica" charset="0"/>
                <a:ea typeface="ＭＳ Ｐゴシック" charset="0"/>
                <a:cs typeface="ＭＳ Ｐゴシック" charset="0"/>
              </a:rPr>
              <a:t>important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to detect?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 don’t want to miss a </a:t>
            </a:r>
            <a:r>
              <a:rPr lang="en-US" u="sng" dirty="0" smtClean="0">
                <a:latin typeface="Helvetica" charset="0"/>
                <a:ea typeface="ＭＳ Ｐゴシック" charset="0"/>
              </a:rPr>
              <a:t>1%</a:t>
            </a:r>
            <a:r>
              <a:rPr lang="en-US" dirty="0" smtClean="0">
                <a:latin typeface="Helvetica" charset="0"/>
                <a:ea typeface="ＭＳ Ｐゴシック" charset="0"/>
              </a:rPr>
              <a:t> decrease!</a:t>
            </a:r>
          </a:p>
          <a:p>
            <a:pPr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What difference can we </a:t>
            </a:r>
            <a:r>
              <a:rPr lang="en-US" sz="2800" u="sng" dirty="0" smtClean="0">
                <a:latin typeface="Helvetica" charset="0"/>
                <a:ea typeface="ＭＳ Ｐゴシック" charset="0"/>
                <a:cs typeface="ＭＳ Ｐゴシック" charset="0"/>
              </a:rPr>
              <a:t>afford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%: the trial will be too big &amp; expensive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5%: the study will be smaller and cheaper</a:t>
            </a:r>
          </a:p>
          <a:p>
            <a:pPr>
              <a:defRPr/>
            </a:pP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734300" y="4241800"/>
            <a:ext cx="1409700" cy="520700"/>
          </a:xfrm>
          <a:prstGeom prst="wedgeRoundRectCallout">
            <a:avLst>
              <a:gd name="adj1" fmla="val -76173"/>
              <a:gd name="adj2" fmla="val -2530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 vs 10%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988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 Just right!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880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2</a:t>
              </a:r>
              <a:r>
                <a:rPr lang="en-US" i="0" dirty="0" smtClean="0"/>
                <a:t>%</a:t>
              </a:r>
              <a:endParaRPr lang="en-US" i="0" dirty="0"/>
            </a:p>
          </p:txBody>
        </p:sp>
      </p:grpSp>
      <p:sp>
        <p:nvSpPr>
          <p:cNvPr id="1963013" name="AutoShape 5"/>
          <p:cNvSpPr>
            <a:spLocks noChangeArrowheads="1"/>
          </p:cNvSpPr>
          <p:nvPr/>
        </p:nvSpPr>
        <p:spPr bwMode="auto">
          <a:xfrm>
            <a:off x="3289300" y="1524000"/>
            <a:ext cx="2565400" cy="1206500"/>
          </a:xfrm>
          <a:prstGeom prst="wedgeEllipseCallout">
            <a:avLst>
              <a:gd name="adj1" fmla="val 74875"/>
              <a:gd name="adj2" fmla="val 3447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It requires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good judgment,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balancing science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and feasibility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5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0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It would be important to find (I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 want to miss) a 20% decrease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 rate: 10%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rate: 8%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6128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</a:t>
            </a:r>
          </a:p>
        </p:txBody>
      </p:sp>
      <p:sp>
        <p:nvSpPr>
          <p:cNvPr id="196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3873500"/>
            <a:ext cx="46482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finding a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significant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result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nothing is going 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“Type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error”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22250"/>
            <a:ext cx="77978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convince people that an effect is not due to chance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Customarily, a result is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statistically significant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if P&lt;0.05</a:t>
            </a:r>
          </a:p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 error = 5% </a:t>
            </a:r>
          </a:p>
          <a:p>
            <a:pPr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Key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1109" name="AutoShape 5"/>
          <p:cNvSpPr>
            <a:spLocks noChangeArrowheads="1"/>
          </p:cNvSpPr>
          <p:nvPr/>
        </p:nvSpPr>
        <p:spPr bwMode="auto">
          <a:xfrm flipH="1">
            <a:off x="3390900" y="4419600"/>
            <a:ext cx="2794000" cy="1905000"/>
          </a:xfrm>
          <a:prstGeom prst="cloudCallout">
            <a:avLst>
              <a:gd name="adj1" fmla="val 93750"/>
              <a:gd name="adj2" fmla="val -15758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52800" y="4641850"/>
            <a:ext cx="264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b="0" dirty="0"/>
              <a:t>Mimics </a:t>
            </a:r>
            <a:r>
              <a:rPr lang="ja-JP" altLang="en-US" sz="1600" b="0" dirty="0"/>
              <a:t>‘</a:t>
            </a:r>
            <a:r>
              <a:rPr lang="en-US" altLang="ja-JP" sz="1600" dirty="0"/>
              <a:t>sirtuin:</a:t>
            </a:r>
            <a:r>
              <a:rPr lang="ja-JP" altLang="en-US" sz="1600" b="0" dirty="0"/>
              <a:t>’</a:t>
            </a:r>
            <a:endParaRPr lang="en-US" altLang="ja-JP" sz="1600" b="0" dirty="0"/>
          </a:p>
          <a:p>
            <a:pPr algn="ctr"/>
            <a:r>
              <a:rPr lang="en-US" sz="1600" b="0" dirty="0"/>
              <a:t>senses </a:t>
            </a:r>
            <a:r>
              <a:rPr lang="en-US" sz="1600" b="0" dirty="0" smtClean="0"/>
              <a:t>energy</a:t>
            </a:r>
            <a:r>
              <a:rPr lang="en-US" sz="1600" b="0" dirty="0"/>
              <a:t> </a:t>
            </a:r>
            <a:r>
              <a:rPr lang="en-US" sz="1600" b="0" dirty="0" smtClean="0"/>
              <a:t>in cells; stimulates production of mitochondria.</a:t>
            </a:r>
            <a:endParaRPr lang="en-US" sz="1600" b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will need to convince skeptics</a:t>
            </a:r>
          </a:p>
        </p:txBody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Very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small chance that a positive result is an error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0.01 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P&lt;0.01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smaller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means larger sample size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Two-sided vs. one-sided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292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 2-sided </a:t>
            </a:r>
            <a:r>
              <a:rPr lang="en-US" sz="32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assumes that the result could go either way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Recognizes that you have two chances of finding something that </a:t>
            </a:r>
            <a:r>
              <a:rPr lang="en-US" dirty="0" smtClean="0">
                <a:latin typeface="Helvetica" charset="0"/>
                <a:ea typeface="ＭＳ Ｐゴシック" charset="0"/>
              </a:rPr>
              <a:t>isn’t </a:t>
            </a:r>
            <a:r>
              <a:rPr lang="en-US" dirty="0">
                <a:latin typeface="Helvetica" charset="0"/>
                <a:ea typeface="ＭＳ Ｐゴシック" charset="0"/>
              </a:rPr>
              <a:t>really there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decreases mortality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increases mortality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1-sided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hypothesis assumes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that the result could, plausibly, go only one way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One-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may believe that your effect could only go one way!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Resveratrol </a:t>
            </a:r>
            <a:r>
              <a:rPr lang="en-US" dirty="0" smtClean="0">
                <a:latin typeface="Helvetica" charset="0"/>
                <a:ea typeface="ＭＳ Ｐゴシック" charset="0"/>
              </a:rPr>
              <a:t>is</a:t>
            </a:r>
            <a:r>
              <a:rPr lang="ja-JP" altLang="en-US" dirty="0" smtClean="0">
                <a:latin typeface="Helvetica" charset="0"/>
                <a:ea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</a:rPr>
              <a:t>natural.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 It could not increase mortality!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Be humble.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history of research is filled with results that contradicted </a:t>
            </a:r>
            <a:r>
              <a:rPr lang="en-US" dirty="0" smtClean="0">
                <a:latin typeface="Helvetica" charset="0"/>
                <a:ea typeface="ＭＳ Ｐゴシック" charset="0"/>
              </a:rPr>
              <a:t>expectations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  <a:r>
              <a:rPr lang="en-US" sz="4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?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latin typeface="Helvetica" charset="0"/>
                <a:ea typeface="ＭＳ Ｐゴシック" charset="0"/>
              </a:rPr>
              <a:t>There is a universal consensus: vitamin D is good for muscle and bone!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Vitamin D trial (Sanders et al, JAMA 2010):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~</a:t>
            </a:r>
            <a:r>
              <a:rPr lang="en-US" sz="2400" dirty="0">
                <a:latin typeface="Helvetica" charset="0"/>
                <a:ea typeface="ＭＳ Ｐゴシック" charset="0"/>
              </a:rPr>
              <a:t>1500 IU of vitamin D/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 Significantly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</a:t>
            </a:r>
            <a:r>
              <a:rPr lang="en-US" sz="2400" b="1" i="1" dirty="0" smtClean="0">
                <a:latin typeface="Helvetica" charset="0"/>
                <a:ea typeface="ＭＳ Ｐゴシック" charset="0"/>
              </a:rPr>
              <a:t>ncreased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2400" dirty="0">
                <a:latin typeface="Helvetica" charset="0"/>
                <a:ea typeface="ＭＳ Ｐゴシック" charset="0"/>
              </a:rPr>
              <a:t>the risk of falls and fractures in elderly women and men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A 1-sided test is almost never the best choice</a:t>
            </a:r>
          </a:p>
          <a:p>
            <a:pPr>
              <a:defRPr/>
            </a:pPr>
            <a:endParaRPr lang="en-US" sz="26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60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(beta)</a:t>
            </a:r>
            <a:endParaRPr 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missing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AKA Type 2 error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</a:t>
            </a:r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97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finding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2250"/>
            <a:ext cx="82835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it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true, 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chance of missing the effect (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is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20%</a:t>
            </a: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II error = 0.20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(beta) =  0.20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Power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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0.80 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“80% power”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really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1" y="1866900"/>
            <a:ext cx="8102600" cy="42926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.10</a:t>
            </a:r>
          </a:p>
          <a:p>
            <a:pPr algn="ctr"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 = 0.90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Greater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requires a larger sample size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We have all of the ingredients</a:t>
            </a:r>
          </a:p>
        </p:txBody>
      </p:sp>
      <p:sp>
        <p:nvSpPr>
          <p:cNvPr id="177152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Chi-squared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10% vs 8%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0.90; alpha: 2-sided 0.05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the sample size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tables</a:t>
            </a:r>
          </a:p>
          <a:p>
            <a:r>
              <a:rPr lang="en-US" dirty="0" smtClean="0"/>
              <a:t>From an online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4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 want to show</a:t>
            </a:r>
          </a:p>
        </p:txBody>
      </p:sp>
      <p:sp>
        <p:nvSpPr>
          <p:cNvPr id="1713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question: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“Does consuming resveratrol 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52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2, </a:t>
            </a:r>
            <a:r>
              <a:rPr lang="en-US" sz="2400" u="sng" dirty="0" smtClean="0">
                <a:latin typeface="Helvetica" charset="0"/>
                <a:ea typeface="ＭＳ Ｐゴシック" charset="0"/>
                <a:cs typeface="ＭＳ Ｐゴシック" charset="0"/>
              </a:rPr>
              <a:t>Designing Clinical Research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Comparing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798148" name="Rectangle 4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20837" name="Group 9"/>
          <p:cNvGrpSpPr>
            <a:grpSpLocks/>
          </p:cNvGrpSpPr>
          <p:nvPr/>
        </p:nvGrpSpPr>
        <p:grpSpPr bwMode="auto">
          <a:xfrm>
            <a:off x="869950" y="1409700"/>
            <a:ext cx="7404100" cy="4546600"/>
            <a:chOff x="556" y="640"/>
            <a:chExt cx="4664" cy="2864"/>
          </a:xfrm>
        </p:grpSpPr>
        <p:pic>
          <p:nvPicPr>
            <p:cNvPr id="120843" name="Picture 6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4" name="Picture 7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8154" name="AutoShape 10"/>
          <p:cNvSpPr>
            <a:spLocks noChangeArrowheads="1"/>
          </p:cNvSpPr>
          <p:nvPr/>
        </p:nvSpPr>
        <p:spPr bwMode="auto">
          <a:xfrm>
            <a:off x="1473200" y="19050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5" name="AutoShape 11"/>
          <p:cNvSpPr>
            <a:spLocks noChangeArrowheads="1"/>
          </p:cNvSpPr>
          <p:nvPr/>
        </p:nvSpPr>
        <p:spPr bwMode="auto">
          <a:xfrm>
            <a:off x="2870200" y="2489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6" name="AutoShape 12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7" name="AutoShape 13"/>
          <p:cNvSpPr>
            <a:spLocks noChangeArrowheads="1"/>
          </p:cNvSpPr>
          <p:nvPr/>
        </p:nvSpPr>
        <p:spPr bwMode="auto">
          <a:xfrm>
            <a:off x="2844800" y="44831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8" name="AutoShape 14"/>
          <p:cNvSpPr>
            <a:spLocks noChangeArrowheads="1"/>
          </p:cNvSpPr>
          <p:nvPr/>
        </p:nvSpPr>
        <p:spPr bwMode="auto">
          <a:xfrm>
            <a:off x="5486400" y="18542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b="0" i="0" dirty="0" smtClean="0"/>
              <a:t>Power = 0.90</a:t>
            </a:r>
            <a:endParaRPr lang="en-US" sz="20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-27378" y="3848100"/>
            <a:ext cx="134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Treatment</a:t>
            </a:r>
          </a:p>
          <a:p>
            <a:pPr algn="ctr"/>
            <a:r>
              <a:rPr lang="en-US" sz="2000" b="0" i="0" dirty="0" smtClean="0"/>
              <a:t>rate</a:t>
            </a:r>
            <a:endParaRPr lang="en-US" sz="2000" i="0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87400" y="2209800"/>
            <a:ext cx="1333500" cy="6096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340100" y="2171700"/>
            <a:ext cx="3619500" cy="3175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54" grpId="0" animBg="1"/>
      <p:bldP spid="1798155" grpId="0" animBg="1"/>
      <p:bldP spid="1798156" grpId="0" animBg="1"/>
      <p:bldP spid="1798157" grpId="0" animBg="1"/>
      <p:bldP spid="1798158" grpId="0" animBg="1"/>
      <p:bldP spid="2" grpId="0"/>
      <p:bldP spid="15" grpId="1"/>
      <p:bldP spid="16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</a:p>
        </p:txBody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Sample size: 4,401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 group!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Total: 8,802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Does not include drop-outs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20% drop-out: 11,002 total sample size!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www.sample-size.net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/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CTSI </a:t>
            </a:r>
            <a:r>
              <a:rPr lang="en-US" dirty="0"/>
              <a:t>sample-</a:t>
            </a:r>
            <a:r>
              <a:rPr lang="en-US" dirty="0" smtClean="0"/>
              <a:t>size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(Will demo at the end)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4857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-158750"/>
            <a:ext cx="7343775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12830"/>
            <a:ext cx="4674327" cy="61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5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-158750"/>
            <a:ext cx="7343775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12830"/>
            <a:ext cx="4674327" cy="613336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flipV="1">
            <a:off x="1676400" y="1892300"/>
            <a:ext cx="647700" cy="2159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33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6210"/>
            <a:ext cx="6260522" cy="66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08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00300"/>
            <a:ext cx="6083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9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reduce your sample size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126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test the effect of resveratrol on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866900"/>
            <a:ext cx="7381875" cy="3530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Sample size = 8,810!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18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22250"/>
            <a:ext cx="86868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Many Participants?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Essential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 it early because: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Estimating the sample size forces you to specify the essential features of your study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It forces you to think clearly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test the effect of resveratrol on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866900"/>
            <a:ext cx="7381875" cy="3530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Sample size = 11,002!</a:t>
            </a:r>
          </a:p>
          <a:p>
            <a:pPr marL="0" indent="0" algn="ctr">
              <a:buNone/>
            </a:pPr>
            <a:r>
              <a:rPr lang="en-US" sz="2800" dirty="0" smtClean="0"/>
              <a:t>To account for dropouts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3772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Appropriate responses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Shock and awe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Depression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Anxiety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Consider alternative approaches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0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0197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37221" name="Group 6"/>
          <p:cNvGrpSpPr>
            <a:grpSpLocks/>
          </p:cNvGrpSpPr>
          <p:nvPr/>
        </p:nvGrpSpPr>
        <p:grpSpPr bwMode="auto">
          <a:xfrm>
            <a:off x="869950" y="1397000"/>
            <a:ext cx="7404100" cy="4546600"/>
            <a:chOff x="556" y="640"/>
            <a:chExt cx="4664" cy="2864"/>
          </a:xfrm>
        </p:grpSpPr>
        <p:pic>
          <p:nvPicPr>
            <p:cNvPr id="137228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29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0201" name="AutoShape 9"/>
          <p:cNvSpPr>
            <a:spLocks noChangeArrowheads="1"/>
          </p:cNvSpPr>
          <p:nvPr/>
        </p:nvSpPr>
        <p:spPr bwMode="auto">
          <a:xfrm>
            <a:off x="1435100" y="16891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2" name="AutoShape 10"/>
          <p:cNvSpPr>
            <a:spLocks noChangeArrowheads="1"/>
          </p:cNvSpPr>
          <p:nvPr/>
        </p:nvSpPr>
        <p:spPr bwMode="auto">
          <a:xfrm>
            <a:off x="2870200" y="2501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3" name="AutoShape 11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5" name="AutoShape 13"/>
          <p:cNvSpPr>
            <a:spLocks noChangeArrowheads="1"/>
          </p:cNvSpPr>
          <p:nvPr/>
        </p:nvSpPr>
        <p:spPr bwMode="auto">
          <a:xfrm>
            <a:off x="2895600" y="4521200"/>
            <a:ext cx="508000" cy="190500"/>
          </a:xfrm>
          <a:prstGeom prst="octagon">
            <a:avLst>
              <a:gd name="adj" fmla="val 29287"/>
            </a:avLst>
          </a:prstGeom>
          <a:noFill/>
          <a:ln w="38100" cmpd="sng">
            <a:solidFill>
              <a:srgbClr val="FFBA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6" name="AutoShape 14"/>
          <p:cNvSpPr>
            <a:spLocks noChangeArrowheads="1"/>
          </p:cNvSpPr>
          <p:nvPr/>
        </p:nvSpPr>
        <p:spPr bwMode="auto">
          <a:xfrm>
            <a:off x="5524500" y="16637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i="0" dirty="0" smtClean="0"/>
              <a:t>Power = 0.80</a:t>
            </a:r>
            <a:endParaRPr lang="en-US" sz="2000" i="0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870200" y="4279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3" y="38481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solidFill>
                  <a:schemeClr val="bg2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one-sided 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Modest effect: 3,308 (6,616 total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(not including loss to follow-up)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 the effect size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10% vs. 6% </a:t>
            </a:r>
            <a:r>
              <a:rPr lang="en-US" dirty="0" smtClean="0">
                <a:latin typeface="Helvetica" charset="0"/>
                <a:ea typeface="ＭＳ Ｐゴシック" charset="0"/>
              </a:rPr>
              <a:t>(4% difference)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Resveratrol reduces mortality by 40%!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11461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43365" name="Group 6"/>
          <p:cNvGrpSpPr>
            <a:grpSpLocks/>
          </p:cNvGrpSpPr>
          <p:nvPr/>
        </p:nvGrpSpPr>
        <p:grpSpPr bwMode="auto">
          <a:xfrm>
            <a:off x="869950" y="1333500"/>
            <a:ext cx="7404100" cy="4546600"/>
            <a:chOff x="556" y="640"/>
            <a:chExt cx="4664" cy="2864"/>
          </a:xfrm>
        </p:grpSpPr>
        <p:pic>
          <p:nvPicPr>
            <p:cNvPr id="143372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3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1465" name="AutoShape 9"/>
          <p:cNvSpPr>
            <a:spLocks noChangeArrowheads="1"/>
          </p:cNvSpPr>
          <p:nvPr/>
        </p:nvSpPr>
        <p:spPr bwMode="auto">
          <a:xfrm>
            <a:off x="1435100" y="16383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6" name="AutoShape 10"/>
          <p:cNvSpPr>
            <a:spLocks noChangeArrowheads="1"/>
          </p:cNvSpPr>
          <p:nvPr/>
        </p:nvSpPr>
        <p:spPr bwMode="auto">
          <a:xfrm>
            <a:off x="4203700" y="2425700"/>
            <a:ext cx="5969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7" name="AutoShape 11"/>
          <p:cNvSpPr>
            <a:spLocks noChangeArrowheads="1"/>
          </p:cNvSpPr>
          <p:nvPr/>
        </p:nvSpPr>
        <p:spPr bwMode="auto">
          <a:xfrm>
            <a:off x="1308100" y="28194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8" name="AutoShape 12"/>
          <p:cNvSpPr>
            <a:spLocks noChangeArrowheads="1"/>
          </p:cNvSpPr>
          <p:nvPr/>
        </p:nvSpPr>
        <p:spPr bwMode="auto">
          <a:xfrm>
            <a:off x="4279900" y="2997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9" name="AutoShape 13"/>
          <p:cNvSpPr>
            <a:spLocks noChangeArrowheads="1"/>
          </p:cNvSpPr>
          <p:nvPr/>
        </p:nvSpPr>
        <p:spPr bwMode="auto">
          <a:xfrm>
            <a:off x="2895600" y="42418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ACA3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70" name="AutoShape 14"/>
          <p:cNvSpPr>
            <a:spLocks noChangeArrowheads="1"/>
          </p:cNvSpPr>
          <p:nvPr/>
        </p:nvSpPr>
        <p:spPr bwMode="auto">
          <a:xfrm>
            <a:off x="5486400" y="15748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flipV="1">
            <a:off x="3416300" y="2095500"/>
            <a:ext cx="3378200" cy="2667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1" y="26416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66" grpId="0" animBg="1"/>
      <p:bldP spid="1811468" grpId="0" animBg="1"/>
      <p:bldP spid="15" grpId="0" animBg="1"/>
      <p:bldP spid="1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Increasing the effect size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10% vs. 6%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a 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big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difference!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769 / group; 1,538 total 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(no dropouts)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still large (and not affordable)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 believable</a:t>
            </a:r>
          </a:p>
        </p:txBody>
      </p:sp>
    </p:spTree>
    <p:extLst>
      <p:ext uri="{BB962C8B-B14F-4D97-AF65-F5344CB8AC3E}">
        <p14:creationId xmlns:p14="http://schemas.microsoft.com/office/powerpoint/2010/main" val="3081867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Alternatives: a new hypothesis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 the outcome measure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Continuous measurement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precise measurement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surrogate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mortality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rate: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Strongly associated with mortality </a:t>
            </a:r>
            <a:r>
              <a:rPr lang="en-US" dirty="0" smtClean="0">
                <a:latin typeface="Helvetica" charset="0"/>
                <a:ea typeface="ＭＳ Ｐゴシック" charset="0"/>
              </a:rPr>
              <a:t>rate</a:t>
            </a:r>
          </a:p>
          <a:p>
            <a:pPr marL="914400" lvl="2" indent="0">
              <a:buNone/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a</a:t>
            </a:r>
            <a:r>
              <a:rPr lang="en-US" i="1" dirty="0" smtClean="0">
                <a:latin typeface="Helvetica" charset="0"/>
                <a:ea typeface="ＭＳ Ｐゴシック" charset="0"/>
              </a:rPr>
              <a:t>nd</a:t>
            </a:r>
            <a:endParaRPr lang="en-US" i="1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Influenced by resveratrol</a:t>
            </a:r>
          </a:p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on resveratrol</a:t>
            </a:r>
          </a:p>
        </p:txBody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4016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fed resveratrol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25% longer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Run faster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Have greater </a:t>
            </a:r>
            <a:r>
              <a:rPr lang="en-US" dirty="0" smtClean="0">
                <a:latin typeface="Helvetica" charset="0"/>
                <a:ea typeface="ＭＳ Ｐゴシック" charset="0"/>
              </a:rPr>
              <a:t>endurance</a:t>
            </a:r>
          </a:p>
        </p:txBody>
      </p:sp>
      <p:pic>
        <p:nvPicPr>
          <p:cNvPr id="153603" name="Picture 5" descr="pgc1a-ko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74825"/>
            <a:ext cx="34639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716837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Type of study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Statistical test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Type of variables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(and its variance)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alpha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probabilities of getting wrong answers</a:t>
            </a:r>
            <a:endParaRPr lang="en-US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People who walk faster live longer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5651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3"/>
          <p:cNvSpPr>
            <a:spLocks noGrp="1"/>
          </p:cNvSpPr>
          <p:nvPr>
            <p:ph type="title"/>
          </p:nvPr>
        </p:nvSpPr>
        <p:spPr>
          <a:xfrm>
            <a:off x="711200" y="22225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Fast walkers have lower mortality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 evolutionary perspective</a:t>
            </a:r>
          </a:p>
        </p:txBody>
      </p:sp>
      <p:pic>
        <p:nvPicPr>
          <p:cNvPr id="157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989138"/>
            <a:ext cx="4965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Easy and cheap!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Measure time over a 6 meter course</a:t>
            </a:r>
          </a:p>
        </p:txBody>
      </p:sp>
      <p:pic>
        <p:nvPicPr>
          <p:cNvPr id="158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492500"/>
            <a:ext cx="30972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New endpoint needs a new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Among 70 year old men and women, those randomized to resveratrol will not have a greater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change in walking speed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than those assigned to placebo.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test?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</a:t>
            </a: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means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120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549900" y="2959100"/>
            <a:ext cx="15748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702300" y="1714500"/>
            <a:ext cx="18796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3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881063" y="1651000"/>
            <a:ext cx="76406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RCT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test: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&gt;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“standardized effect size”  </a:t>
            </a:r>
            <a:r>
              <a:rPr lang="en-US" sz="300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E/S</a:t>
            </a:r>
            <a:endParaRPr lang="en-US" sz="300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Standardized effect size: 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/S</a:t>
            </a:r>
          </a:p>
        </p:txBody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38300"/>
            <a:ext cx="73818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Sample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depends on the ratio of E/S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E: Effect size (difference in means)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S: Standard deviation for measurement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need smaller sample size if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Greater effect (E)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More precise measurement (lower SD)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22250"/>
            <a:ext cx="80391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size for change in walk speed?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22250"/>
            <a:ext cx="8369300" cy="1143000"/>
          </a:xfrm>
        </p:spPr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Human cohort studies</a:t>
            </a:r>
            <a:b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0.1 m/s corresponds to a 20% decreased mortality rate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  <p:extLst>
      <p:ext uri="{BB962C8B-B14F-4D97-AF65-F5344CB8AC3E}">
        <p14:creationId xmlns:p14="http://schemas.microsoft.com/office/powerpoint/2010/main" val="516456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Type of study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Statistical test</a:t>
            </a:r>
          </a:p>
          <a:p>
            <a:pPr lvl="1"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</a:rPr>
              <a:t>Type of variables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(and its variance)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alpha</a:t>
            </a:r>
          </a:p>
        </p:txBody>
      </p:sp>
    </p:spTree>
    <p:extLst>
      <p:ext uri="{BB962C8B-B14F-4D97-AF65-F5344CB8AC3E}">
        <p14:creationId xmlns:p14="http://schemas.microsoft.com/office/powerpoint/2010/main" val="2739335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Decline in the </a:t>
            </a:r>
            <a:r>
              <a:rPr lang="en-US" dirty="0">
                <a:latin typeface="Helvetica" charset="0"/>
                <a:ea typeface="ＭＳ Ｐゴシック" charset="0"/>
              </a:rPr>
              <a:t>placebo group = </a:t>
            </a:r>
            <a:r>
              <a:rPr lang="en-US" dirty="0" smtClean="0">
                <a:latin typeface="Helvetica" charset="0"/>
                <a:ea typeface="ＭＳ Ｐゴシック" charset="0"/>
              </a:rPr>
              <a:t>-0.1 m/s 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Prevented by resveratrol </a:t>
            </a:r>
            <a:r>
              <a:rPr lang="en-US" dirty="0">
                <a:latin typeface="Helvetica" charset="0"/>
                <a:ea typeface="ＭＳ Ｐゴシック" charset="0"/>
              </a:rPr>
              <a:t>=  </a:t>
            </a:r>
            <a:r>
              <a:rPr lang="en-US" dirty="0" smtClean="0">
                <a:latin typeface="Helvetica" charset="0"/>
                <a:ea typeface="ＭＳ Ｐゴシック" charset="0"/>
              </a:rPr>
              <a:t>0 m</a:t>
            </a:r>
            <a:r>
              <a:rPr lang="en-US" dirty="0">
                <a:latin typeface="Helvetica" charset="0"/>
                <a:ea typeface="ＭＳ Ｐゴシック" charset="0"/>
              </a:rPr>
              <a:t>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Difference (effect size) = 0.1 m/s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buFont typeface="Zapf Dingbats" charset="0"/>
              <a:buChar char="4"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</a:p>
          <a:p>
            <a:pPr marL="0" indent="0" algn="ctr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+</a:t>
            </a:r>
            <a:r>
              <a:rPr lang="en-US" dirty="0">
                <a:latin typeface="Helvetica" charset="0"/>
                <a:ea typeface="ＭＳ Ｐゴシック" charset="0"/>
              </a:rPr>
              <a:t>0.1 m/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marL="0" indent="0" algn="ctr">
              <a:buNone/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</a:t>
            </a: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Standard deviation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</a:rPr>
              <a:t>deviation of the </a:t>
            </a:r>
            <a:r>
              <a:rPr lang="en-US" i="1" dirty="0">
                <a:latin typeface="Helvetica" charset="0"/>
                <a:ea typeface="ＭＳ Ｐゴシック" charset="0"/>
              </a:rPr>
              <a:t>change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(Standard deviation for the endpoint)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for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gait speed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Cross-sectional data</a:t>
            </a:r>
            <a:r>
              <a:rPr lang="en-US" dirty="0">
                <a:latin typeface="Helvetica" charset="0"/>
                <a:ea typeface="ＭＳ Ｐゴシック" charset="0"/>
              </a:rPr>
              <a:t>: 0.25 m / 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we are interested in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Often more difficult to find because cross-sectional surveys are more common than longitudinal </a:t>
            </a:r>
            <a:r>
              <a:rPr lang="en-US" dirty="0" smtClean="0">
                <a:latin typeface="Helvetica" charset="0"/>
                <a:ea typeface="ＭＳ Ｐゴシック" charset="0"/>
              </a:rPr>
              <a:t>studies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Longitudinal study: SD of change = 0.2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E/S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E: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size: 0.1 m/sec difference in change </a:t>
            </a:r>
          </a:p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deviation: 0.2 m/sec</a:t>
            </a:r>
          </a:p>
          <a:p>
            <a:pPr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E/S = 0.5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t-test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means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0 vs. 0.1 m/sec change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2-sided alpha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0.05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182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944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588"/>
            <a:ext cx="82073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4294" name="AutoShape 6"/>
          <p:cNvSpPr>
            <a:spLocks noChangeArrowheads="1"/>
          </p:cNvSpPr>
          <p:nvPr/>
        </p:nvSpPr>
        <p:spPr bwMode="auto">
          <a:xfrm>
            <a:off x="4940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4296" name="AutoShape 8"/>
          <p:cNvSpPr>
            <a:spLocks noChangeArrowheads="1"/>
          </p:cNvSpPr>
          <p:nvPr/>
        </p:nvSpPr>
        <p:spPr bwMode="auto">
          <a:xfrm>
            <a:off x="5600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44500" y="1587500"/>
            <a:ext cx="1536700" cy="533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93700" y="2286000"/>
            <a:ext cx="1536700" cy="2921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409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01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702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4" grpId="0" animBg="1"/>
      <p:bldP spid="180429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405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size: 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; alpha: 0.20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Sample size: 64 per group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128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With 20% drop out: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160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-158750"/>
            <a:ext cx="7343775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12830"/>
            <a:ext cx="4674327" cy="613336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flipV="1">
            <a:off x="1676400" y="1270000"/>
            <a:ext cx="647700" cy="2159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461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31800"/>
            <a:ext cx="6464300" cy="5442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5410200"/>
            <a:ext cx="5486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5882"/>
      </p:ext>
    </p:extLst>
  </p:cSld>
  <p:clrMapOvr>
    <a:masterClrMapping/>
  </p:clrMapOvr>
  <p:transition xmlns:p14="http://schemas.microsoft.com/office/powerpoint/2010/main"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31800"/>
            <a:ext cx="6464300" cy="54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74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ACR Tx 11/01">
  <a:themeElements>
    <a:clrScheme name="ACR Tx 11/0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CR Tx 11/0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lnDef>
  </a:objectDefaults>
  <a:extraClrSchemeLst>
    <a:extraClrScheme>
      <a:clrScheme name="ACR Tx 11/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R Tx 11/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Steve's G4 PB:Desktop Folder:1/21/02:ACR Tx 11/01</Template>
  <TotalTime>13982</TotalTime>
  <Pages>38</Pages>
  <Words>2292</Words>
  <Application>Microsoft Macintosh PowerPoint</Application>
  <PresentationFormat>On-screen Show (4:3)</PresentationFormat>
  <Paragraphs>468</Paragraphs>
  <Slides>101</Slides>
  <Notes>84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ACR Tx 11/01</vt:lpstr>
      <vt:lpstr>Document</vt:lpstr>
      <vt:lpstr>Sample Size and Power</vt:lpstr>
      <vt:lpstr>Outline</vt:lpstr>
      <vt:lpstr>The Key to Long Life?</vt:lpstr>
      <vt:lpstr>The Key to Long Life?</vt:lpstr>
      <vt:lpstr>The Key to Long Life?</vt:lpstr>
      <vt:lpstr>What I want to show</vt:lpstr>
      <vt:lpstr> How Many Participants?</vt:lpstr>
      <vt:lpstr> Sample Size Ingredients</vt:lpstr>
      <vt:lpstr> Sample Size Ingredients</vt:lpstr>
      <vt:lpstr>What’s wrong?</vt:lpstr>
      <vt:lpstr>My research question</vt:lpstr>
      <vt:lpstr>“Consuming resveratrol”</vt:lpstr>
      <vt:lpstr>An alternative to  “Consuming resveratrol”</vt:lpstr>
      <vt:lpstr>A specific, measured, predictor</vt:lpstr>
      <vt:lpstr>I need a measureable outcome</vt:lpstr>
      <vt:lpstr>I need a measureable outcome</vt:lpstr>
      <vt:lpstr>The question is becoming a hypothesis</vt:lpstr>
      <vt:lpstr>I must specify the population</vt:lpstr>
      <vt:lpstr>In whom?</vt:lpstr>
      <vt:lpstr>The research hypothesis (AKA the‘alternative’ hypothesis)</vt:lpstr>
      <vt:lpstr>The Null Hypothesis</vt:lpstr>
      <vt:lpstr>Ingredients for Sample Size</vt:lpstr>
      <vt:lpstr>Descriptive studies</vt:lpstr>
      <vt:lpstr>Descriptive studies</vt:lpstr>
      <vt:lpstr>Analytical studies</vt:lpstr>
      <vt:lpstr>Ingredients for Sample Size</vt:lpstr>
      <vt:lpstr>Type of statistical tests Depends on the types of variables</vt:lpstr>
      <vt:lpstr>The types of variables?</vt:lpstr>
      <vt:lpstr>The types of variables?</vt:lpstr>
      <vt:lpstr>The types of variables?</vt:lpstr>
      <vt:lpstr>The types of variables?</vt:lpstr>
      <vt:lpstr>The types of variables?</vt:lpstr>
      <vt:lpstr>The test for this randomized trial for the proportion who die</vt:lpstr>
      <vt:lpstr>Ingredients for Sample Size</vt:lpstr>
      <vt:lpstr>Estimating the effect size</vt:lpstr>
      <vt:lpstr>Effect size the hardest part</vt:lpstr>
      <vt:lpstr>Effect size the hardest part</vt:lpstr>
      <vt:lpstr>The effect of resveratrol on mortality rate?</vt:lpstr>
      <vt:lpstr>Resveratrol pronged survival of mice fed high calorie diet</vt:lpstr>
      <vt:lpstr>The effect of resveratrol on mortality rate?</vt:lpstr>
      <vt:lpstr>The effect of resveratrol on mortality rate?</vt:lpstr>
      <vt:lpstr>The effect of resveratrol on mortality rate?</vt:lpstr>
      <vt:lpstr>The Science of Effect Sizes Too large!    </vt:lpstr>
      <vt:lpstr>The Science of Effect Sizes Too large! Too small!</vt:lpstr>
      <vt:lpstr>The Science of Effect Sizes Too large! Too small! Just right!</vt:lpstr>
      <vt:lpstr>The effect size</vt:lpstr>
      <vt:lpstr>Ingredients for Sample Size</vt:lpstr>
      <vt:lpstr>(alpha)</vt:lpstr>
      <vt:lpstr>To convince people that an effect is not due to chance</vt:lpstr>
      <vt:lpstr>I will need to convince skeptics</vt:lpstr>
      <vt:lpstr>Two-sided vs. one-sided  </vt:lpstr>
      <vt:lpstr>One-sided  </vt:lpstr>
      <vt:lpstr>One-sided ? </vt:lpstr>
      <vt:lpstr>(beta)</vt:lpstr>
      <vt:lpstr>Power (1- )</vt:lpstr>
      <vt:lpstr>If it’s true, I don’t want to miss it</vt:lpstr>
      <vt:lpstr>I really don’t want to miss it</vt:lpstr>
      <vt:lpstr>We have all of the ingredients</vt:lpstr>
      <vt:lpstr>Calculating the sample size</vt:lpstr>
      <vt:lpstr>From Table 6B.2, Designing Clinical Research Comparing two proportions</vt:lpstr>
      <vt:lpstr>From Table 6B.2</vt:lpstr>
      <vt:lpstr>Online Calculator</vt:lpstr>
      <vt:lpstr>Menu</vt:lpstr>
      <vt:lpstr>Menu</vt:lpstr>
      <vt:lpstr>PowerPoint Presentation</vt:lpstr>
      <vt:lpstr>PowerPoint Presentation</vt:lpstr>
      <vt:lpstr>PowerPoint Presentation</vt:lpstr>
      <vt:lpstr>How to reduce your sample size</vt:lpstr>
      <vt:lpstr>To test the effect of resveratrol on mortality</vt:lpstr>
      <vt:lpstr>To test the effect of resveratrol on mortality</vt:lpstr>
      <vt:lpstr>Appropriate responses</vt:lpstr>
      <vt:lpstr>Alternatives</vt:lpstr>
      <vt:lpstr>From Table 6B.2 Comparing two proportions</vt:lpstr>
      <vt:lpstr>Alternatives</vt:lpstr>
      <vt:lpstr>Alternatives</vt:lpstr>
      <vt:lpstr>From Table 6B.2 Comparing two proportions</vt:lpstr>
      <vt:lpstr>Increasing the effect size</vt:lpstr>
      <vt:lpstr>Alternatives: a new hypothesis</vt:lpstr>
      <vt:lpstr>Mice on resveratrol</vt:lpstr>
      <vt:lpstr>People who walk faster live longer</vt:lpstr>
      <vt:lpstr>Fast walkers have lower mortality An evolutionary perspective</vt:lpstr>
      <vt:lpstr>Walking speed</vt:lpstr>
      <vt:lpstr>New endpoint needs a new hypothesis</vt:lpstr>
      <vt:lpstr>The new ingredients</vt:lpstr>
      <vt:lpstr>Type of statistical tests Depends on the types of variables</vt:lpstr>
      <vt:lpstr>The new ingredients</vt:lpstr>
      <vt:lpstr>Standardized effect size: E/S</vt:lpstr>
      <vt:lpstr>Effect size for change in walk speed?</vt:lpstr>
      <vt:lpstr>Human cohort studies 0.1 m/s corresponds to a 20% decreased mortality rate</vt:lpstr>
      <vt:lpstr>What we need to determine E/S for our trial</vt:lpstr>
      <vt:lpstr>What we need to determine E/S for our trial</vt:lpstr>
      <vt:lpstr>S (Standard deviation for the endpoint)</vt:lpstr>
      <vt:lpstr>E/S</vt:lpstr>
      <vt:lpstr>The new ingredients</vt:lpstr>
      <vt:lpstr>PowerPoint Presentation</vt:lpstr>
      <vt:lpstr>The new ingredients</vt:lpstr>
      <vt:lpstr>Menu</vt:lpstr>
      <vt:lpstr>PowerPoint Presentation</vt:lpstr>
      <vt:lpstr>PowerPoint Presentation</vt:lpstr>
      <vt:lpstr>Summary</vt:lpstr>
      <vt:lpstr> Thank you 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Fractures Evidence and Issues </dc:title>
  <dc:subject/>
  <dc:creator>Steve Cummings</dc:creator>
  <cp:keywords/>
  <dc:description/>
  <cp:lastModifiedBy>Steve Cummings</cp:lastModifiedBy>
  <cp:revision>475</cp:revision>
  <cp:lastPrinted>2011-08-10T22:49:14Z</cp:lastPrinted>
  <dcterms:created xsi:type="dcterms:W3CDTF">2011-08-16T05:04:54Z</dcterms:created>
  <dcterms:modified xsi:type="dcterms:W3CDTF">2017-08-16T02:02:20Z</dcterms:modified>
</cp:coreProperties>
</file>