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34"/>
  </p:notesMasterIdLst>
  <p:handoutMasterIdLst>
    <p:handoutMasterId r:id="rId35"/>
  </p:handoutMasterIdLst>
  <p:sldIdLst>
    <p:sldId id="256" r:id="rId2"/>
    <p:sldId id="757" r:id="rId3"/>
    <p:sldId id="828" r:id="rId4"/>
    <p:sldId id="829" r:id="rId5"/>
    <p:sldId id="830" r:id="rId6"/>
    <p:sldId id="831" r:id="rId7"/>
    <p:sldId id="832" r:id="rId8"/>
    <p:sldId id="833" r:id="rId9"/>
    <p:sldId id="834" r:id="rId10"/>
    <p:sldId id="835" r:id="rId11"/>
    <p:sldId id="836" r:id="rId12"/>
    <p:sldId id="837" r:id="rId13"/>
    <p:sldId id="838" r:id="rId14"/>
    <p:sldId id="839" r:id="rId15"/>
    <p:sldId id="840" r:id="rId16"/>
    <p:sldId id="841" r:id="rId17"/>
    <p:sldId id="842" r:id="rId18"/>
    <p:sldId id="843" r:id="rId19"/>
    <p:sldId id="844" r:id="rId20"/>
    <p:sldId id="845" r:id="rId21"/>
    <p:sldId id="846" r:id="rId22"/>
    <p:sldId id="871" r:id="rId23"/>
    <p:sldId id="873" r:id="rId24"/>
    <p:sldId id="847" r:id="rId25"/>
    <p:sldId id="848" r:id="rId26"/>
    <p:sldId id="849" r:id="rId27"/>
    <p:sldId id="850" r:id="rId28"/>
    <p:sldId id="851" r:id="rId29"/>
    <p:sldId id="852" r:id="rId30"/>
    <p:sldId id="853" r:id="rId31"/>
    <p:sldId id="854" r:id="rId32"/>
    <p:sldId id="855" r:id="rId33"/>
  </p:sldIdLst>
  <p:sldSz cx="9144000" cy="6858000" type="screen4x3"/>
  <p:notesSz cx="6946900" cy="9321800"/>
  <p:defaultTextStyle>
    <a:defPPr>
      <a:defRPr lang="en-US"/>
    </a:defPPr>
    <a:lvl1pPr algn="l" rtl="0" eaLnBrk="0" fontAlgn="base" hangingPunct="0">
      <a:spcBef>
        <a:spcPct val="0"/>
      </a:spcBef>
      <a:spcAft>
        <a:spcPct val="0"/>
      </a:spcAft>
      <a:defRPr kern="1200">
        <a:solidFill>
          <a:schemeClr val="tx1"/>
        </a:solidFill>
        <a:latin typeface="Tahoma" charset="0"/>
        <a:ea typeface="MS PGothic" charset="0"/>
        <a:cs typeface="MS PGothic" charset="0"/>
      </a:defRPr>
    </a:lvl1pPr>
    <a:lvl2pPr marL="457200" algn="l" rtl="0" eaLnBrk="0" fontAlgn="base" hangingPunct="0">
      <a:spcBef>
        <a:spcPct val="0"/>
      </a:spcBef>
      <a:spcAft>
        <a:spcPct val="0"/>
      </a:spcAft>
      <a:defRPr kern="1200">
        <a:solidFill>
          <a:schemeClr val="tx1"/>
        </a:solidFill>
        <a:latin typeface="Tahoma" charset="0"/>
        <a:ea typeface="MS PGothic" charset="0"/>
        <a:cs typeface="MS PGothic" charset="0"/>
      </a:defRPr>
    </a:lvl2pPr>
    <a:lvl3pPr marL="914400" algn="l" rtl="0" eaLnBrk="0" fontAlgn="base" hangingPunct="0">
      <a:spcBef>
        <a:spcPct val="0"/>
      </a:spcBef>
      <a:spcAft>
        <a:spcPct val="0"/>
      </a:spcAft>
      <a:defRPr kern="1200">
        <a:solidFill>
          <a:schemeClr val="tx1"/>
        </a:solidFill>
        <a:latin typeface="Tahoma" charset="0"/>
        <a:ea typeface="MS PGothic" charset="0"/>
        <a:cs typeface="MS PGothic" charset="0"/>
      </a:defRPr>
    </a:lvl3pPr>
    <a:lvl4pPr marL="1371600" algn="l" rtl="0" eaLnBrk="0" fontAlgn="base" hangingPunct="0">
      <a:spcBef>
        <a:spcPct val="0"/>
      </a:spcBef>
      <a:spcAft>
        <a:spcPct val="0"/>
      </a:spcAft>
      <a:defRPr kern="1200">
        <a:solidFill>
          <a:schemeClr val="tx1"/>
        </a:solidFill>
        <a:latin typeface="Tahoma" charset="0"/>
        <a:ea typeface="MS PGothic" charset="0"/>
        <a:cs typeface="MS PGothic" charset="0"/>
      </a:defRPr>
    </a:lvl4pPr>
    <a:lvl5pPr marL="1828800" algn="l" rtl="0" eaLnBrk="0" fontAlgn="base" hangingPunct="0">
      <a:spcBef>
        <a:spcPct val="0"/>
      </a:spcBef>
      <a:spcAft>
        <a:spcPct val="0"/>
      </a:spcAft>
      <a:defRPr kern="1200">
        <a:solidFill>
          <a:schemeClr val="tx1"/>
        </a:solidFill>
        <a:latin typeface="Tahoma" charset="0"/>
        <a:ea typeface="MS PGothic" charset="0"/>
        <a:cs typeface="MS PGothic" charset="0"/>
      </a:defRPr>
    </a:lvl5pPr>
    <a:lvl6pPr marL="2286000" algn="l" defTabSz="457200" rtl="0" eaLnBrk="1" latinLnBrk="0" hangingPunct="1">
      <a:defRPr kern="1200">
        <a:solidFill>
          <a:schemeClr val="tx1"/>
        </a:solidFill>
        <a:latin typeface="Tahoma" charset="0"/>
        <a:ea typeface="MS PGothic" charset="0"/>
        <a:cs typeface="MS PGothic" charset="0"/>
      </a:defRPr>
    </a:lvl6pPr>
    <a:lvl7pPr marL="2743200" algn="l" defTabSz="457200" rtl="0" eaLnBrk="1" latinLnBrk="0" hangingPunct="1">
      <a:defRPr kern="1200">
        <a:solidFill>
          <a:schemeClr val="tx1"/>
        </a:solidFill>
        <a:latin typeface="Tahoma" charset="0"/>
        <a:ea typeface="MS PGothic" charset="0"/>
        <a:cs typeface="MS PGothic" charset="0"/>
      </a:defRPr>
    </a:lvl7pPr>
    <a:lvl8pPr marL="3200400" algn="l" defTabSz="457200" rtl="0" eaLnBrk="1" latinLnBrk="0" hangingPunct="1">
      <a:defRPr kern="1200">
        <a:solidFill>
          <a:schemeClr val="tx1"/>
        </a:solidFill>
        <a:latin typeface="Tahoma" charset="0"/>
        <a:ea typeface="MS PGothic" charset="0"/>
        <a:cs typeface="MS PGothic" charset="0"/>
      </a:defRPr>
    </a:lvl8pPr>
    <a:lvl9pPr marL="3657600" algn="l" defTabSz="457200" rtl="0" eaLnBrk="1" latinLnBrk="0" hangingPunct="1">
      <a:defRPr kern="1200">
        <a:solidFill>
          <a:schemeClr val="tx1"/>
        </a:solidFill>
        <a:latin typeface="Tahoma" charset="0"/>
        <a:ea typeface="MS PGothic" charset="0"/>
        <a:cs typeface="MS PGothic"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9" clrMode="gray"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36"/>
    <p:restoredTop sz="80136" autoAdjust="0"/>
  </p:normalViewPr>
  <p:slideViewPr>
    <p:cSldViewPr>
      <p:cViewPr varScale="1">
        <p:scale>
          <a:sx n="101" d="100"/>
          <a:sy n="101" d="100"/>
        </p:scale>
        <p:origin x="2760"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2754" name="Rectangle 2"/>
          <p:cNvSpPr>
            <a:spLocks noGrp="1" noChangeArrowheads="1"/>
          </p:cNvSpPr>
          <p:nvPr>
            <p:ph type="hdr" sz="quarter"/>
          </p:nvPr>
        </p:nvSpPr>
        <p:spPr bwMode="auto">
          <a:xfrm>
            <a:off x="0" y="0"/>
            <a:ext cx="3009900" cy="466725"/>
          </a:xfrm>
          <a:prstGeom prst="rect">
            <a:avLst/>
          </a:prstGeom>
          <a:noFill/>
          <a:ln w="9525">
            <a:noFill/>
            <a:miter lim="800000"/>
            <a:headEnd/>
            <a:tailEnd/>
          </a:ln>
          <a:effectLst/>
        </p:spPr>
        <p:txBody>
          <a:bodyPr vert="horz" wrap="square" lIns="92951" tIns="46476" rIns="92951" bIns="46476" numCol="1" anchor="t" anchorCtr="0" compatLnSpc="1">
            <a:prstTxWarp prst="textNoShape">
              <a:avLst/>
            </a:prstTxWarp>
          </a:bodyPr>
          <a:lstStyle>
            <a:lvl1pPr defTabSz="930275" eaLnBrk="1" hangingPunct="1">
              <a:defRPr sz="1200">
                <a:latin typeface="Arial" charset="0"/>
                <a:ea typeface="+mn-ea"/>
                <a:cs typeface="+mn-cs"/>
              </a:defRPr>
            </a:lvl1pPr>
          </a:lstStyle>
          <a:p>
            <a:pPr>
              <a:defRPr/>
            </a:pPr>
            <a:endParaRPr lang="en-US"/>
          </a:p>
        </p:txBody>
      </p:sp>
      <p:sp>
        <p:nvSpPr>
          <p:cNvPr id="202755" name="Rectangle 3"/>
          <p:cNvSpPr>
            <a:spLocks noGrp="1" noChangeArrowheads="1"/>
          </p:cNvSpPr>
          <p:nvPr>
            <p:ph type="dt" sz="quarter" idx="1"/>
          </p:nvPr>
        </p:nvSpPr>
        <p:spPr bwMode="auto">
          <a:xfrm>
            <a:off x="3935413" y="0"/>
            <a:ext cx="3009900" cy="466725"/>
          </a:xfrm>
          <a:prstGeom prst="rect">
            <a:avLst/>
          </a:prstGeom>
          <a:noFill/>
          <a:ln w="9525">
            <a:noFill/>
            <a:miter lim="800000"/>
            <a:headEnd/>
            <a:tailEnd/>
          </a:ln>
          <a:effectLst/>
        </p:spPr>
        <p:txBody>
          <a:bodyPr vert="horz" wrap="square" lIns="92951" tIns="46476" rIns="92951" bIns="46476" numCol="1" anchor="t" anchorCtr="0" compatLnSpc="1">
            <a:prstTxWarp prst="textNoShape">
              <a:avLst/>
            </a:prstTxWarp>
          </a:bodyPr>
          <a:lstStyle>
            <a:lvl1pPr algn="r" defTabSz="930275" eaLnBrk="1" hangingPunct="1">
              <a:defRPr sz="1200">
                <a:latin typeface="Arial" charset="0"/>
                <a:ea typeface="+mn-ea"/>
                <a:cs typeface="+mn-cs"/>
              </a:defRPr>
            </a:lvl1pPr>
          </a:lstStyle>
          <a:p>
            <a:pPr>
              <a:defRPr/>
            </a:pPr>
            <a:endParaRPr lang="en-US"/>
          </a:p>
        </p:txBody>
      </p:sp>
      <p:sp>
        <p:nvSpPr>
          <p:cNvPr id="202756" name="Rectangle 4"/>
          <p:cNvSpPr>
            <a:spLocks noGrp="1" noChangeArrowheads="1"/>
          </p:cNvSpPr>
          <p:nvPr>
            <p:ph type="ftr" sz="quarter" idx="2"/>
          </p:nvPr>
        </p:nvSpPr>
        <p:spPr bwMode="auto">
          <a:xfrm>
            <a:off x="0" y="8853488"/>
            <a:ext cx="3009900" cy="466725"/>
          </a:xfrm>
          <a:prstGeom prst="rect">
            <a:avLst/>
          </a:prstGeom>
          <a:noFill/>
          <a:ln w="9525">
            <a:noFill/>
            <a:miter lim="800000"/>
            <a:headEnd/>
            <a:tailEnd/>
          </a:ln>
          <a:effectLst/>
        </p:spPr>
        <p:txBody>
          <a:bodyPr vert="horz" wrap="square" lIns="92951" tIns="46476" rIns="92951" bIns="46476" numCol="1" anchor="b" anchorCtr="0" compatLnSpc="1">
            <a:prstTxWarp prst="textNoShape">
              <a:avLst/>
            </a:prstTxWarp>
          </a:bodyPr>
          <a:lstStyle>
            <a:lvl1pPr defTabSz="930275" eaLnBrk="1" hangingPunct="1">
              <a:defRPr sz="1200">
                <a:latin typeface="Arial" charset="0"/>
                <a:ea typeface="+mn-ea"/>
                <a:cs typeface="+mn-cs"/>
              </a:defRPr>
            </a:lvl1pPr>
          </a:lstStyle>
          <a:p>
            <a:pPr>
              <a:defRPr/>
            </a:pPr>
            <a:endParaRPr lang="en-US"/>
          </a:p>
        </p:txBody>
      </p:sp>
      <p:sp>
        <p:nvSpPr>
          <p:cNvPr id="202757" name="Rectangle 5"/>
          <p:cNvSpPr>
            <a:spLocks noGrp="1" noChangeArrowheads="1"/>
          </p:cNvSpPr>
          <p:nvPr>
            <p:ph type="sldNum" sz="quarter" idx="3"/>
          </p:nvPr>
        </p:nvSpPr>
        <p:spPr bwMode="auto">
          <a:xfrm>
            <a:off x="3935413" y="8853488"/>
            <a:ext cx="3009900" cy="466725"/>
          </a:xfrm>
          <a:prstGeom prst="rect">
            <a:avLst/>
          </a:prstGeom>
          <a:noFill/>
          <a:ln w="9525">
            <a:noFill/>
            <a:miter lim="800000"/>
            <a:headEnd/>
            <a:tailEnd/>
          </a:ln>
          <a:effectLst/>
        </p:spPr>
        <p:txBody>
          <a:bodyPr vert="horz" wrap="square" lIns="92951" tIns="46476" rIns="92951" bIns="46476" numCol="1" anchor="b" anchorCtr="0" compatLnSpc="1">
            <a:prstTxWarp prst="textNoShape">
              <a:avLst/>
            </a:prstTxWarp>
          </a:bodyPr>
          <a:lstStyle>
            <a:lvl1pPr algn="r" defTabSz="930275" eaLnBrk="1" hangingPunct="1">
              <a:defRPr sz="1200">
                <a:latin typeface="Arial" charset="0"/>
              </a:defRPr>
            </a:lvl1pPr>
          </a:lstStyle>
          <a:p>
            <a:pPr>
              <a:defRPr/>
            </a:pPr>
            <a:fld id="{F3949B48-3251-4B49-B632-5FB9F3BA471F}" type="slidenum">
              <a:rPr lang="en-US"/>
              <a:pPr>
                <a:defRPr/>
              </a:pPr>
              <a:t>‹#›</a:t>
            </a:fld>
            <a:endParaRPr lang="en-US"/>
          </a:p>
        </p:txBody>
      </p:sp>
    </p:spTree>
    <p:extLst>
      <p:ext uri="{BB962C8B-B14F-4D97-AF65-F5344CB8AC3E}">
        <p14:creationId xmlns:p14="http://schemas.microsoft.com/office/powerpoint/2010/main" val="35089315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1490" name="Rectangle 2"/>
          <p:cNvSpPr>
            <a:spLocks noGrp="1" noChangeArrowheads="1"/>
          </p:cNvSpPr>
          <p:nvPr>
            <p:ph type="hdr" sz="quarter"/>
          </p:nvPr>
        </p:nvSpPr>
        <p:spPr bwMode="auto">
          <a:xfrm>
            <a:off x="0" y="0"/>
            <a:ext cx="3009900" cy="466725"/>
          </a:xfrm>
          <a:prstGeom prst="rect">
            <a:avLst/>
          </a:prstGeom>
          <a:noFill/>
          <a:ln w="9525">
            <a:noFill/>
            <a:miter lim="800000"/>
            <a:headEnd/>
            <a:tailEnd/>
          </a:ln>
          <a:effectLst/>
        </p:spPr>
        <p:txBody>
          <a:bodyPr vert="horz" wrap="square" lIns="92951" tIns="46476" rIns="92951" bIns="46476" numCol="1" anchor="t" anchorCtr="0" compatLnSpc="1">
            <a:prstTxWarp prst="textNoShape">
              <a:avLst/>
            </a:prstTxWarp>
          </a:bodyPr>
          <a:lstStyle>
            <a:lvl1pPr defTabSz="930275" eaLnBrk="1" hangingPunct="1">
              <a:defRPr sz="1200">
                <a:latin typeface="Arial" charset="0"/>
                <a:ea typeface="+mn-ea"/>
                <a:cs typeface="+mn-cs"/>
              </a:defRPr>
            </a:lvl1pPr>
          </a:lstStyle>
          <a:p>
            <a:pPr>
              <a:defRPr/>
            </a:pPr>
            <a:endParaRPr lang="en-US"/>
          </a:p>
        </p:txBody>
      </p:sp>
      <p:sp>
        <p:nvSpPr>
          <p:cNvPr id="191491" name="Rectangle 3"/>
          <p:cNvSpPr>
            <a:spLocks noGrp="1" noChangeArrowheads="1"/>
          </p:cNvSpPr>
          <p:nvPr>
            <p:ph type="dt" idx="1"/>
          </p:nvPr>
        </p:nvSpPr>
        <p:spPr bwMode="auto">
          <a:xfrm>
            <a:off x="3935413" y="0"/>
            <a:ext cx="3009900" cy="466725"/>
          </a:xfrm>
          <a:prstGeom prst="rect">
            <a:avLst/>
          </a:prstGeom>
          <a:noFill/>
          <a:ln w="9525">
            <a:noFill/>
            <a:miter lim="800000"/>
            <a:headEnd/>
            <a:tailEnd/>
          </a:ln>
          <a:effectLst/>
        </p:spPr>
        <p:txBody>
          <a:bodyPr vert="horz" wrap="square" lIns="92951" tIns="46476" rIns="92951" bIns="46476" numCol="1" anchor="t" anchorCtr="0" compatLnSpc="1">
            <a:prstTxWarp prst="textNoShape">
              <a:avLst/>
            </a:prstTxWarp>
          </a:bodyPr>
          <a:lstStyle>
            <a:lvl1pPr algn="r" defTabSz="930275" eaLnBrk="1" hangingPunct="1">
              <a:defRPr sz="1200">
                <a:latin typeface="Arial" charset="0"/>
                <a:ea typeface="+mn-ea"/>
                <a:cs typeface="+mn-cs"/>
              </a:defRPr>
            </a:lvl1pPr>
          </a:lstStyle>
          <a:p>
            <a:pPr>
              <a:defRPr/>
            </a:pPr>
            <a:endParaRPr lang="en-US"/>
          </a:p>
        </p:txBody>
      </p:sp>
      <p:sp>
        <p:nvSpPr>
          <p:cNvPr id="128004" name="Rectangle 4"/>
          <p:cNvSpPr>
            <a:spLocks noGrp="1" noRot="1" noChangeAspect="1" noChangeArrowheads="1" noTextEdit="1"/>
          </p:cNvSpPr>
          <p:nvPr>
            <p:ph type="sldImg" idx="2"/>
          </p:nvPr>
        </p:nvSpPr>
        <p:spPr bwMode="auto">
          <a:xfrm>
            <a:off x="1143000" y="698500"/>
            <a:ext cx="4660900" cy="3495675"/>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191493" name="Rectangle 5"/>
          <p:cNvSpPr>
            <a:spLocks noGrp="1" noChangeArrowheads="1"/>
          </p:cNvSpPr>
          <p:nvPr>
            <p:ph type="body" sz="quarter" idx="3"/>
          </p:nvPr>
        </p:nvSpPr>
        <p:spPr bwMode="auto">
          <a:xfrm>
            <a:off x="695325" y="4427538"/>
            <a:ext cx="5556250" cy="4195762"/>
          </a:xfrm>
          <a:prstGeom prst="rect">
            <a:avLst/>
          </a:prstGeom>
          <a:noFill/>
          <a:ln w="9525">
            <a:noFill/>
            <a:miter lim="800000"/>
            <a:headEnd/>
            <a:tailEnd/>
          </a:ln>
          <a:effectLst/>
        </p:spPr>
        <p:txBody>
          <a:bodyPr vert="horz" wrap="square" lIns="92951" tIns="46476" rIns="92951" bIns="4647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1494" name="Rectangle 6"/>
          <p:cNvSpPr>
            <a:spLocks noGrp="1" noChangeArrowheads="1"/>
          </p:cNvSpPr>
          <p:nvPr>
            <p:ph type="ftr" sz="quarter" idx="4"/>
          </p:nvPr>
        </p:nvSpPr>
        <p:spPr bwMode="auto">
          <a:xfrm>
            <a:off x="0" y="8853488"/>
            <a:ext cx="3009900" cy="466725"/>
          </a:xfrm>
          <a:prstGeom prst="rect">
            <a:avLst/>
          </a:prstGeom>
          <a:noFill/>
          <a:ln w="9525">
            <a:noFill/>
            <a:miter lim="800000"/>
            <a:headEnd/>
            <a:tailEnd/>
          </a:ln>
          <a:effectLst/>
        </p:spPr>
        <p:txBody>
          <a:bodyPr vert="horz" wrap="square" lIns="92951" tIns="46476" rIns="92951" bIns="46476" numCol="1" anchor="b" anchorCtr="0" compatLnSpc="1">
            <a:prstTxWarp prst="textNoShape">
              <a:avLst/>
            </a:prstTxWarp>
          </a:bodyPr>
          <a:lstStyle>
            <a:lvl1pPr defTabSz="930275" eaLnBrk="1" hangingPunct="1">
              <a:defRPr sz="1200">
                <a:latin typeface="Arial" charset="0"/>
                <a:ea typeface="+mn-ea"/>
                <a:cs typeface="+mn-cs"/>
              </a:defRPr>
            </a:lvl1pPr>
          </a:lstStyle>
          <a:p>
            <a:pPr>
              <a:defRPr/>
            </a:pPr>
            <a:endParaRPr lang="en-US"/>
          </a:p>
        </p:txBody>
      </p:sp>
      <p:sp>
        <p:nvSpPr>
          <p:cNvPr id="191495" name="Rectangle 7"/>
          <p:cNvSpPr>
            <a:spLocks noGrp="1" noChangeArrowheads="1"/>
          </p:cNvSpPr>
          <p:nvPr>
            <p:ph type="sldNum" sz="quarter" idx="5"/>
          </p:nvPr>
        </p:nvSpPr>
        <p:spPr bwMode="auto">
          <a:xfrm>
            <a:off x="3935413" y="8853488"/>
            <a:ext cx="3009900" cy="466725"/>
          </a:xfrm>
          <a:prstGeom prst="rect">
            <a:avLst/>
          </a:prstGeom>
          <a:noFill/>
          <a:ln w="9525">
            <a:noFill/>
            <a:miter lim="800000"/>
            <a:headEnd/>
            <a:tailEnd/>
          </a:ln>
          <a:effectLst/>
        </p:spPr>
        <p:txBody>
          <a:bodyPr vert="horz" wrap="square" lIns="92951" tIns="46476" rIns="92951" bIns="46476" numCol="1" anchor="b" anchorCtr="0" compatLnSpc="1">
            <a:prstTxWarp prst="textNoShape">
              <a:avLst/>
            </a:prstTxWarp>
          </a:bodyPr>
          <a:lstStyle>
            <a:lvl1pPr algn="r" defTabSz="930275" eaLnBrk="1" hangingPunct="1">
              <a:defRPr sz="1200">
                <a:latin typeface="Arial" charset="0"/>
              </a:defRPr>
            </a:lvl1pPr>
          </a:lstStyle>
          <a:p>
            <a:pPr>
              <a:defRPr/>
            </a:pPr>
            <a:fld id="{8718408D-8456-394C-B3AF-D2A6073BA1DE}" type="slidenum">
              <a:rPr lang="en-US"/>
              <a:pPr>
                <a:defRPr/>
              </a:pPr>
              <a:t>‹#›</a:t>
            </a:fld>
            <a:endParaRPr lang="en-US"/>
          </a:p>
        </p:txBody>
      </p:sp>
    </p:spTree>
    <p:extLst>
      <p:ext uri="{BB962C8B-B14F-4D97-AF65-F5344CB8AC3E}">
        <p14:creationId xmlns:p14="http://schemas.microsoft.com/office/powerpoint/2010/main" val="393242425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Arial" charset="0"/>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Arial" charset="0"/>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Arial" charset="0"/>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Arial" charset="0"/>
        <a:ea typeface="MS PGothic" pitchFamily="34" charset="-128"/>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718408D-8456-394C-B3AF-D2A6073BA1DE}" type="slidenum">
              <a:rPr lang="en-US" smtClean="0"/>
              <a:pPr>
                <a:defRPr/>
              </a:pPr>
              <a:t>1</a:t>
            </a:fld>
            <a:endParaRPr lang="en-US"/>
          </a:p>
        </p:txBody>
      </p:sp>
    </p:spTree>
    <p:extLst>
      <p:ext uri="{BB962C8B-B14F-4D97-AF65-F5344CB8AC3E}">
        <p14:creationId xmlns:p14="http://schemas.microsoft.com/office/powerpoint/2010/main" val="30184642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noTextEdit="1"/>
          </p:cNvSpPr>
          <p:nvPr>
            <p:ph type="sldImg"/>
          </p:nvPr>
        </p:nvSpPr>
        <p:spPr>
          <a:ln/>
        </p:spPr>
      </p:sp>
      <p:sp>
        <p:nvSpPr>
          <p:cNvPr id="7373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dirty="0">
                <a:ea typeface="ＭＳ Ｐゴシック" charset="0"/>
              </a:rPr>
              <a:t>8-8 (d)</a:t>
            </a:r>
          </a:p>
        </p:txBody>
      </p:sp>
      <p:sp>
        <p:nvSpPr>
          <p:cNvPr id="7373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defRPr sz="2400">
                <a:solidFill>
                  <a:schemeClr val="tx1"/>
                </a:solidFill>
                <a:latin typeface="Tahoma" charset="0"/>
                <a:ea typeface="ＭＳ Ｐゴシック" charset="0"/>
                <a:cs typeface="ＭＳ Ｐゴシック" charset="0"/>
              </a:defRPr>
            </a:lvl1pPr>
            <a:lvl2pPr marL="742950" indent="-285750" defTabSz="930275">
              <a:defRPr sz="2400">
                <a:solidFill>
                  <a:schemeClr val="tx1"/>
                </a:solidFill>
                <a:latin typeface="Tahoma" charset="0"/>
                <a:ea typeface="ＭＳ Ｐゴシック" charset="0"/>
              </a:defRPr>
            </a:lvl2pPr>
            <a:lvl3pPr marL="1143000" indent="-228600" defTabSz="930275">
              <a:defRPr sz="2400">
                <a:solidFill>
                  <a:schemeClr val="tx1"/>
                </a:solidFill>
                <a:latin typeface="Tahoma" charset="0"/>
                <a:ea typeface="ＭＳ Ｐゴシック" charset="0"/>
              </a:defRPr>
            </a:lvl3pPr>
            <a:lvl4pPr marL="1600200" indent="-228600" defTabSz="930275">
              <a:defRPr sz="2400">
                <a:solidFill>
                  <a:schemeClr val="tx1"/>
                </a:solidFill>
                <a:latin typeface="Tahoma" charset="0"/>
                <a:ea typeface="ＭＳ Ｐゴシック" charset="0"/>
              </a:defRPr>
            </a:lvl4pPr>
            <a:lvl5pPr marL="2057400" indent="-228600" defTabSz="930275">
              <a:defRPr sz="2400">
                <a:solidFill>
                  <a:schemeClr val="tx1"/>
                </a:solidFill>
                <a:latin typeface="Tahoma"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Tahoma"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Tahoma"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Tahoma"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Tahoma" charset="0"/>
                <a:ea typeface="ＭＳ Ｐゴシック" charset="0"/>
              </a:defRPr>
            </a:lvl9pPr>
          </a:lstStyle>
          <a:p>
            <a:fld id="{693039B2-7D00-7D47-8955-1F71C5F1196F}" type="slidenum">
              <a:rPr lang="en-US" sz="1200">
                <a:latin typeface="Arial" charset="0"/>
              </a:rPr>
              <a:pPr/>
              <a:t>21</a:t>
            </a:fld>
            <a:endParaRPr lang="en-US" sz="120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noTextEdit="1"/>
          </p:cNvSpPr>
          <p:nvPr>
            <p:ph type="sldImg"/>
          </p:nvPr>
        </p:nvSpPr>
        <p:spPr>
          <a:ln/>
        </p:spPr>
      </p:sp>
      <p:sp>
        <p:nvSpPr>
          <p:cNvPr id="7373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dirty="0">
                <a:ea typeface="ＭＳ Ｐゴシック" charset="0"/>
              </a:rPr>
              <a:t>Among D- fetuses, NBA+ increases the odds of NT+ by a factor of 0.075/0.02 = 3.25. </a:t>
            </a:r>
          </a:p>
          <a:p>
            <a:pPr eaLnBrk="1" hangingPunct="1"/>
            <a:endParaRPr lang="en-US" dirty="0">
              <a:ea typeface="ＭＳ Ｐゴシック" charset="0"/>
            </a:endParaRPr>
          </a:p>
          <a:p>
            <a:pPr eaLnBrk="1" hangingPunct="1"/>
            <a:r>
              <a:rPr lang="en-US" dirty="0">
                <a:ea typeface="ＭＳ Ｐゴシック" charset="0"/>
              </a:rPr>
              <a:t>Odds(NT+|NBA+&amp;D-) = Odds(NT+|D-) * 3.25</a:t>
            </a:r>
          </a:p>
          <a:p>
            <a:pPr eaLnBrk="1" hangingPunct="1"/>
            <a:endParaRPr lang="en-US" dirty="0">
              <a:ea typeface="ＭＳ Ｐゴシック" charset="0"/>
            </a:endParaRPr>
          </a:p>
          <a:p>
            <a:pPr eaLnBrk="1" hangingPunct="1"/>
            <a:r>
              <a:rPr lang="en-US" dirty="0">
                <a:ea typeface="ＭＳ Ｐゴシック" charset="0"/>
              </a:rPr>
              <a:t> They are not independent.</a:t>
            </a:r>
          </a:p>
          <a:p>
            <a:pPr eaLnBrk="1" hangingPunct="1"/>
            <a:endParaRPr lang="en-US" dirty="0">
              <a:ea typeface="ＭＳ Ｐゴシック" charset="0"/>
            </a:endParaRPr>
          </a:p>
          <a:p>
            <a:pPr eaLnBrk="1" hangingPunct="1"/>
            <a:endParaRPr lang="en-US" dirty="0">
              <a:ea typeface="ＭＳ Ｐゴシック" charset="0"/>
            </a:endParaRPr>
          </a:p>
        </p:txBody>
      </p:sp>
      <p:sp>
        <p:nvSpPr>
          <p:cNvPr id="7373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defRPr sz="2400">
                <a:solidFill>
                  <a:schemeClr val="tx1"/>
                </a:solidFill>
                <a:latin typeface="Tahoma" charset="0"/>
                <a:ea typeface="ＭＳ Ｐゴシック" charset="0"/>
                <a:cs typeface="ＭＳ Ｐゴシック" charset="0"/>
              </a:defRPr>
            </a:lvl1pPr>
            <a:lvl2pPr marL="742950" indent="-285750" defTabSz="930275">
              <a:defRPr sz="2400">
                <a:solidFill>
                  <a:schemeClr val="tx1"/>
                </a:solidFill>
                <a:latin typeface="Tahoma" charset="0"/>
                <a:ea typeface="ＭＳ Ｐゴシック" charset="0"/>
              </a:defRPr>
            </a:lvl2pPr>
            <a:lvl3pPr marL="1143000" indent="-228600" defTabSz="930275">
              <a:defRPr sz="2400">
                <a:solidFill>
                  <a:schemeClr val="tx1"/>
                </a:solidFill>
                <a:latin typeface="Tahoma" charset="0"/>
                <a:ea typeface="ＭＳ Ｐゴシック" charset="0"/>
              </a:defRPr>
            </a:lvl3pPr>
            <a:lvl4pPr marL="1600200" indent="-228600" defTabSz="930275">
              <a:defRPr sz="2400">
                <a:solidFill>
                  <a:schemeClr val="tx1"/>
                </a:solidFill>
                <a:latin typeface="Tahoma" charset="0"/>
                <a:ea typeface="ＭＳ Ｐゴシック" charset="0"/>
              </a:defRPr>
            </a:lvl4pPr>
            <a:lvl5pPr marL="2057400" indent="-228600" defTabSz="930275">
              <a:defRPr sz="2400">
                <a:solidFill>
                  <a:schemeClr val="tx1"/>
                </a:solidFill>
                <a:latin typeface="Tahoma"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Tahoma"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Tahoma"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Tahoma"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Tahoma" charset="0"/>
                <a:ea typeface="ＭＳ Ｐゴシック" charset="0"/>
              </a:defRPr>
            </a:lvl9pPr>
          </a:lstStyle>
          <a:p>
            <a:fld id="{693039B2-7D00-7D47-8955-1F71C5F1196F}" type="slidenum">
              <a:rPr lang="en-US" sz="1200">
                <a:latin typeface="Arial" charset="0"/>
              </a:rPr>
              <a:pPr/>
              <a:t>22</a:t>
            </a:fld>
            <a:endParaRPr lang="en-US" sz="120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noTextEdit="1"/>
          </p:cNvSpPr>
          <p:nvPr>
            <p:ph type="sldImg"/>
          </p:nvPr>
        </p:nvSpPr>
        <p:spPr>
          <a:ln/>
        </p:spPr>
      </p:sp>
      <p:sp>
        <p:nvSpPr>
          <p:cNvPr id="7373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sz="1200" kern="1200" dirty="0">
                <a:solidFill>
                  <a:schemeClr val="tx1"/>
                </a:solidFill>
                <a:effectLst/>
                <a:latin typeface="Arial" charset="0"/>
                <a:ea typeface="MS PGothic" pitchFamily="34" charset="-128"/>
                <a:cs typeface="MS PGothic" charset="0"/>
              </a:rPr>
              <a:t>If conditional independence, Odds(NT+|NBA+&amp;D-) = Odds(NT+|D-), but Odds(NT+|NBA+&amp;D-) = Odds(NT+|D-)*3.25</a:t>
            </a:r>
            <a:endParaRPr lang="en-US" dirty="0">
              <a:ea typeface="ＭＳ Ｐゴシック" charset="0"/>
            </a:endParaRPr>
          </a:p>
        </p:txBody>
      </p:sp>
      <p:sp>
        <p:nvSpPr>
          <p:cNvPr id="7373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defRPr sz="2400">
                <a:solidFill>
                  <a:schemeClr val="tx1"/>
                </a:solidFill>
                <a:latin typeface="Tahoma" charset="0"/>
                <a:ea typeface="ＭＳ Ｐゴシック" charset="0"/>
                <a:cs typeface="ＭＳ Ｐゴシック" charset="0"/>
              </a:defRPr>
            </a:lvl1pPr>
            <a:lvl2pPr marL="742950" indent="-285750" defTabSz="930275">
              <a:defRPr sz="2400">
                <a:solidFill>
                  <a:schemeClr val="tx1"/>
                </a:solidFill>
                <a:latin typeface="Tahoma" charset="0"/>
                <a:ea typeface="ＭＳ Ｐゴシック" charset="0"/>
              </a:defRPr>
            </a:lvl2pPr>
            <a:lvl3pPr marL="1143000" indent="-228600" defTabSz="930275">
              <a:defRPr sz="2400">
                <a:solidFill>
                  <a:schemeClr val="tx1"/>
                </a:solidFill>
                <a:latin typeface="Tahoma" charset="0"/>
                <a:ea typeface="ＭＳ Ｐゴシック" charset="0"/>
              </a:defRPr>
            </a:lvl3pPr>
            <a:lvl4pPr marL="1600200" indent="-228600" defTabSz="930275">
              <a:defRPr sz="2400">
                <a:solidFill>
                  <a:schemeClr val="tx1"/>
                </a:solidFill>
                <a:latin typeface="Tahoma" charset="0"/>
                <a:ea typeface="ＭＳ Ｐゴシック" charset="0"/>
              </a:defRPr>
            </a:lvl4pPr>
            <a:lvl5pPr marL="2057400" indent="-228600" defTabSz="930275">
              <a:defRPr sz="2400">
                <a:solidFill>
                  <a:schemeClr val="tx1"/>
                </a:solidFill>
                <a:latin typeface="Tahoma"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Tahoma"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Tahoma"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Tahoma"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Tahoma" charset="0"/>
                <a:ea typeface="ＭＳ Ｐゴシック" charset="0"/>
              </a:defRPr>
            </a:lvl9pPr>
          </a:lstStyle>
          <a:p>
            <a:fld id="{693039B2-7D00-7D47-8955-1F71C5F1196F}" type="slidenum">
              <a:rPr lang="en-US" sz="1200">
                <a:latin typeface="Arial" charset="0"/>
              </a:rPr>
              <a:pPr/>
              <a:t>23</a:t>
            </a:fld>
            <a:endParaRPr lang="en-US" sz="120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Slide Image Placeholder 1"/>
          <p:cNvSpPr>
            <a:spLocks noGrp="1" noRot="1" noChangeAspect="1" noTextEdit="1"/>
          </p:cNvSpPr>
          <p:nvPr>
            <p:ph type="sldImg"/>
          </p:nvPr>
        </p:nvSpPr>
        <p:spPr>
          <a:ln/>
        </p:spPr>
      </p:sp>
      <p:sp>
        <p:nvSpPr>
          <p:cNvPr id="7680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
        <p:nvSpPr>
          <p:cNvPr id="7680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defRPr sz="2400">
                <a:solidFill>
                  <a:schemeClr val="tx1"/>
                </a:solidFill>
                <a:latin typeface="Tahoma" charset="0"/>
                <a:ea typeface="ＭＳ Ｐゴシック" charset="0"/>
                <a:cs typeface="ＭＳ Ｐゴシック" charset="0"/>
              </a:defRPr>
            </a:lvl1pPr>
            <a:lvl2pPr marL="742950" indent="-285750" defTabSz="930275">
              <a:defRPr sz="2400">
                <a:solidFill>
                  <a:schemeClr val="tx1"/>
                </a:solidFill>
                <a:latin typeface="Tahoma" charset="0"/>
                <a:ea typeface="ＭＳ Ｐゴシック" charset="0"/>
              </a:defRPr>
            </a:lvl2pPr>
            <a:lvl3pPr marL="1143000" indent="-228600" defTabSz="930275">
              <a:defRPr sz="2400">
                <a:solidFill>
                  <a:schemeClr val="tx1"/>
                </a:solidFill>
                <a:latin typeface="Tahoma" charset="0"/>
                <a:ea typeface="ＭＳ Ｐゴシック" charset="0"/>
              </a:defRPr>
            </a:lvl3pPr>
            <a:lvl4pPr marL="1600200" indent="-228600" defTabSz="930275">
              <a:defRPr sz="2400">
                <a:solidFill>
                  <a:schemeClr val="tx1"/>
                </a:solidFill>
                <a:latin typeface="Tahoma" charset="0"/>
                <a:ea typeface="ＭＳ Ｐゴシック" charset="0"/>
              </a:defRPr>
            </a:lvl4pPr>
            <a:lvl5pPr marL="2057400" indent="-228600" defTabSz="930275">
              <a:defRPr sz="2400">
                <a:solidFill>
                  <a:schemeClr val="tx1"/>
                </a:solidFill>
                <a:latin typeface="Tahoma"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Tahoma"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Tahoma"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Tahoma"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Tahoma" charset="0"/>
                <a:ea typeface="ＭＳ Ｐゴシック" charset="0"/>
              </a:defRPr>
            </a:lvl9pPr>
          </a:lstStyle>
          <a:p>
            <a:fld id="{8DC7E23D-43DF-7E4B-86EF-D5970E37FFDC}" type="slidenum">
              <a:rPr lang="en-US" sz="1200">
                <a:latin typeface="Arial" charset="0"/>
              </a:rPr>
              <a:pPr/>
              <a:t>25</a:t>
            </a:fld>
            <a:endParaRPr lang="en-US" sz="120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Slide Image Placeholder 1"/>
          <p:cNvSpPr>
            <a:spLocks noGrp="1" noRot="1" noChangeAspect="1" noTextEdit="1"/>
          </p:cNvSpPr>
          <p:nvPr>
            <p:ph type="sldImg"/>
          </p:nvPr>
        </p:nvSpPr>
        <p:spPr>
          <a:ln/>
        </p:spPr>
      </p:sp>
      <p:sp>
        <p:nvSpPr>
          <p:cNvPr id="7885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r>
              <a:rPr lang="en-US" dirty="0">
                <a:ea typeface="ＭＳ Ｐゴシック" charset="0"/>
              </a:rPr>
              <a:t>Many oversimplifications in this example.  Made NT dichotomous and considered only trisomy 21.  In fact, you do CVS to identify any chromosomal abnormality,, not just trisomy 21.  Different chromosomal abnormalities do different things to NT and NBA.</a:t>
            </a:r>
          </a:p>
        </p:txBody>
      </p:sp>
      <p:sp>
        <p:nvSpPr>
          <p:cNvPr id="7885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defRPr sz="2400">
                <a:solidFill>
                  <a:schemeClr val="tx1"/>
                </a:solidFill>
                <a:latin typeface="Tahoma" charset="0"/>
                <a:ea typeface="ＭＳ Ｐゴシック" charset="0"/>
                <a:cs typeface="ＭＳ Ｐゴシック" charset="0"/>
              </a:defRPr>
            </a:lvl1pPr>
            <a:lvl2pPr marL="742950" indent="-285750" defTabSz="930275">
              <a:defRPr sz="2400">
                <a:solidFill>
                  <a:schemeClr val="tx1"/>
                </a:solidFill>
                <a:latin typeface="Tahoma" charset="0"/>
                <a:ea typeface="ＭＳ Ｐゴシック" charset="0"/>
              </a:defRPr>
            </a:lvl2pPr>
            <a:lvl3pPr marL="1143000" indent="-228600" defTabSz="930275">
              <a:defRPr sz="2400">
                <a:solidFill>
                  <a:schemeClr val="tx1"/>
                </a:solidFill>
                <a:latin typeface="Tahoma" charset="0"/>
                <a:ea typeface="ＭＳ Ｐゴシック" charset="0"/>
              </a:defRPr>
            </a:lvl3pPr>
            <a:lvl4pPr marL="1600200" indent="-228600" defTabSz="930275">
              <a:defRPr sz="2400">
                <a:solidFill>
                  <a:schemeClr val="tx1"/>
                </a:solidFill>
                <a:latin typeface="Tahoma" charset="0"/>
                <a:ea typeface="ＭＳ Ｐゴシック" charset="0"/>
              </a:defRPr>
            </a:lvl4pPr>
            <a:lvl5pPr marL="2057400" indent="-228600" defTabSz="930275">
              <a:defRPr sz="2400">
                <a:solidFill>
                  <a:schemeClr val="tx1"/>
                </a:solidFill>
                <a:latin typeface="Tahoma"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Tahoma"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Tahoma"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Tahoma"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Tahoma" charset="0"/>
                <a:ea typeface="ＭＳ Ｐゴシック" charset="0"/>
              </a:defRPr>
            </a:lvl9pPr>
          </a:lstStyle>
          <a:p>
            <a:fld id="{EE4C2521-DB7C-CE4F-9813-8C46A9491F6E}" type="slidenum">
              <a:rPr lang="en-US" sz="1200">
                <a:latin typeface="Arial" charset="0"/>
              </a:rPr>
              <a:pPr/>
              <a:t>26</a:t>
            </a:fld>
            <a:endParaRPr lang="en-US" sz="120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p:cNvSpPr>
            <a:spLocks noGrp="1" noRot="1" noChangeAspect="1" noChangeArrowheads="1" noTextEdit="1"/>
          </p:cNvSpPr>
          <p:nvPr>
            <p:ph type="sldImg"/>
          </p:nvPr>
        </p:nvSpPr>
        <p:spPr>
          <a:ln/>
        </p:spPr>
      </p:sp>
      <p:sp>
        <p:nvSpPr>
          <p:cNvPr id="8089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sz="1200" dirty="0">
                <a:latin typeface="Tahoma" charset="0"/>
                <a:ea typeface="ＭＳ Ｐゴシック" charset="0"/>
              </a:rPr>
              <a:t>“Naïve Bayes” is assuming that tests are conditionally independent, so that you can multiply LRs.</a:t>
            </a:r>
            <a:endParaRPr lang="en-US" dirty="0">
              <a:ea typeface="ＭＳ Ｐゴシック"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Rot="1" noChangeAspect="1" noChangeArrowheads="1" noTextEdit="1"/>
          </p:cNvSpPr>
          <p:nvPr>
            <p:ph type="sldImg"/>
          </p:nvPr>
        </p:nvSpPr>
        <p:spPr>
          <a:ln/>
        </p:spPr>
      </p:sp>
      <p:sp>
        <p:nvSpPr>
          <p:cNvPr id="8601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rPr>
              <a:t>8-7 (a)</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718408D-8456-394C-B3AF-D2A6073BA1DE}" type="slidenum">
              <a:rPr lang="en-US" smtClean="0"/>
              <a:pPr>
                <a:defRPr/>
              </a:pPr>
              <a:t>2</a:t>
            </a:fld>
            <a:endParaRPr lang="en-US"/>
          </a:p>
        </p:txBody>
      </p:sp>
    </p:spTree>
    <p:extLst>
      <p:ext uri="{BB962C8B-B14F-4D97-AF65-F5344CB8AC3E}">
        <p14:creationId xmlns:p14="http://schemas.microsoft.com/office/powerpoint/2010/main" val="9440500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noTextEdit="1"/>
          </p:cNvSpPr>
          <p:nvPr>
            <p:ph type="sldImg"/>
          </p:nvPr>
        </p:nvSpPr>
        <p:spPr>
          <a:ln/>
        </p:spPr>
      </p:sp>
      <p:sp>
        <p:nvSpPr>
          <p:cNvPr id="49154"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
        <p:nvSpPr>
          <p:cNvPr id="49155"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defRPr sz="2400">
                <a:solidFill>
                  <a:schemeClr val="tx1"/>
                </a:solidFill>
                <a:latin typeface="Tahoma" charset="0"/>
                <a:ea typeface="ＭＳ Ｐゴシック" charset="0"/>
                <a:cs typeface="ＭＳ Ｐゴシック" charset="0"/>
              </a:defRPr>
            </a:lvl1pPr>
            <a:lvl2pPr marL="742950" indent="-285750" defTabSz="930275">
              <a:defRPr sz="2400">
                <a:solidFill>
                  <a:schemeClr val="tx1"/>
                </a:solidFill>
                <a:latin typeface="Tahoma" charset="0"/>
                <a:ea typeface="ＭＳ Ｐゴシック" charset="0"/>
              </a:defRPr>
            </a:lvl2pPr>
            <a:lvl3pPr marL="1143000" indent="-228600" defTabSz="930275">
              <a:defRPr sz="2400">
                <a:solidFill>
                  <a:schemeClr val="tx1"/>
                </a:solidFill>
                <a:latin typeface="Tahoma" charset="0"/>
                <a:ea typeface="ＭＳ Ｐゴシック" charset="0"/>
              </a:defRPr>
            </a:lvl3pPr>
            <a:lvl4pPr marL="1600200" indent="-228600" defTabSz="930275">
              <a:defRPr sz="2400">
                <a:solidFill>
                  <a:schemeClr val="tx1"/>
                </a:solidFill>
                <a:latin typeface="Tahoma" charset="0"/>
                <a:ea typeface="ＭＳ Ｐゴシック" charset="0"/>
              </a:defRPr>
            </a:lvl4pPr>
            <a:lvl5pPr marL="2057400" indent="-228600" defTabSz="930275">
              <a:defRPr sz="2400">
                <a:solidFill>
                  <a:schemeClr val="tx1"/>
                </a:solidFill>
                <a:latin typeface="Tahoma"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Tahoma"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Tahoma"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Tahoma"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Tahoma" charset="0"/>
                <a:ea typeface="ＭＳ Ｐゴシック" charset="0"/>
              </a:defRPr>
            </a:lvl9pPr>
          </a:lstStyle>
          <a:p>
            <a:fld id="{F1361CD6-F226-6347-B653-96A54A6B7486}" type="slidenum">
              <a:rPr lang="en-US" sz="1200">
                <a:latin typeface="Arial" charset="0"/>
              </a:rPr>
              <a:pPr/>
              <a:t>4</a:t>
            </a:fld>
            <a:endParaRPr lang="en-US" sz="120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noTextEdit="1"/>
          </p:cNvSpPr>
          <p:nvPr>
            <p:ph type="sldImg"/>
          </p:nvPr>
        </p:nvSpPr>
        <p:spPr>
          <a:ln/>
        </p:spPr>
      </p:sp>
      <p:sp>
        <p:nvSpPr>
          <p:cNvPr id="5325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ea typeface="ＭＳ Ｐゴシック" charset="0"/>
              </a:rPr>
              <a:t>Many oversimplifications in this example.  Made NT dichotomous and considered only trisomy 21.  In fact, you do CVS to identify any chromosomal abnormality,, not just trisomy 21.  Different chromosomal abnormalities do different things to NT.</a:t>
            </a:r>
          </a:p>
          <a:p>
            <a:pPr eaLnBrk="1" hangingPunct="1"/>
            <a:endParaRPr lang="en-US" dirty="0">
              <a:ea typeface="ＭＳ Ｐゴシック" charset="0"/>
            </a:endParaRPr>
          </a:p>
        </p:txBody>
      </p:sp>
      <p:sp>
        <p:nvSpPr>
          <p:cNvPr id="5325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defRPr sz="2400">
                <a:solidFill>
                  <a:schemeClr val="tx1"/>
                </a:solidFill>
                <a:latin typeface="Tahoma" charset="0"/>
                <a:ea typeface="ＭＳ Ｐゴシック" charset="0"/>
                <a:cs typeface="ＭＳ Ｐゴシック" charset="0"/>
              </a:defRPr>
            </a:lvl1pPr>
            <a:lvl2pPr marL="742950" indent="-285750" defTabSz="930275">
              <a:defRPr sz="2400">
                <a:solidFill>
                  <a:schemeClr val="tx1"/>
                </a:solidFill>
                <a:latin typeface="Tahoma" charset="0"/>
                <a:ea typeface="ＭＳ Ｐゴシック" charset="0"/>
              </a:defRPr>
            </a:lvl2pPr>
            <a:lvl3pPr marL="1143000" indent="-228600" defTabSz="930275">
              <a:defRPr sz="2400">
                <a:solidFill>
                  <a:schemeClr val="tx1"/>
                </a:solidFill>
                <a:latin typeface="Tahoma" charset="0"/>
                <a:ea typeface="ＭＳ Ｐゴシック" charset="0"/>
              </a:defRPr>
            </a:lvl3pPr>
            <a:lvl4pPr marL="1600200" indent="-228600" defTabSz="930275">
              <a:defRPr sz="2400">
                <a:solidFill>
                  <a:schemeClr val="tx1"/>
                </a:solidFill>
                <a:latin typeface="Tahoma" charset="0"/>
                <a:ea typeface="ＭＳ Ｐゴシック" charset="0"/>
              </a:defRPr>
            </a:lvl4pPr>
            <a:lvl5pPr marL="2057400" indent="-228600" defTabSz="930275">
              <a:defRPr sz="2400">
                <a:solidFill>
                  <a:schemeClr val="tx1"/>
                </a:solidFill>
                <a:latin typeface="Tahoma"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Tahoma"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Tahoma"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Tahoma"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Tahoma" charset="0"/>
                <a:ea typeface="ＭＳ Ｐゴシック" charset="0"/>
              </a:defRPr>
            </a:lvl9pPr>
          </a:lstStyle>
          <a:p>
            <a:fld id="{709A01A8-0A4A-2549-B880-F90498565250}" type="slidenum">
              <a:rPr lang="en-US" sz="1200">
                <a:latin typeface="Arial" charset="0"/>
              </a:rPr>
              <a:pPr/>
              <a:t>7</a:t>
            </a:fld>
            <a:endParaRPr lang="en-US" sz="120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noTextEdit="1"/>
          </p:cNvSpPr>
          <p:nvPr>
            <p:ph type="sldImg"/>
          </p:nvPr>
        </p:nvSpPr>
        <p:spPr>
          <a:ln/>
        </p:spPr>
      </p:sp>
      <p:sp>
        <p:nvSpPr>
          <p:cNvPr id="55298"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
        <p:nvSpPr>
          <p:cNvPr id="55299"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defRPr sz="2400">
                <a:solidFill>
                  <a:schemeClr val="tx1"/>
                </a:solidFill>
                <a:latin typeface="Tahoma" charset="0"/>
                <a:ea typeface="ＭＳ Ｐゴシック" charset="0"/>
                <a:cs typeface="ＭＳ Ｐゴシック" charset="0"/>
              </a:defRPr>
            </a:lvl1pPr>
            <a:lvl2pPr marL="742950" indent="-285750" defTabSz="930275">
              <a:defRPr sz="2400">
                <a:solidFill>
                  <a:schemeClr val="tx1"/>
                </a:solidFill>
                <a:latin typeface="Tahoma" charset="0"/>
                <a:ea typeface="ＭＳ Ｐゴシック" charset="0"/>
              </a:defRPr>
            </a:lvl2pPr>
            <a:lvl3pPr marL="1143000" indent="-228600" defTabSz="930275">
              <a:defRPr sz="2400">
                <a:solidFill>
                  <a:schemeClr val="tx1"/>
                </a:solidFill>
                <a:latin typeface="Tahoma" charset="0"/>
                <a:ea typeface="ＭＳ Ｐゴシック" charset="0"/>
              </a:defRPr>
            </a:lvl3pPr>
            <a:lvl4pPr marL="1600200" indent="-228600" defTabSz="930275">
              <a:defRPr sz="2400">
                <a:solidFill>
                  <a:schemeClr val="tx1"/>
                </a:solidFill>
                <a:latin typeface="Tahoma" charset="0"/>
                <a:ea typeface="ＭＳ Ｐゴシック" charset="0"/>
              </a:defRPr>
            </a:lvl4pPr>
            <a:lvl5pPr marL="2057400" indent="-228600" defTabSz="930275">
              <a:defRPr sz="2400">
                <a:solidFill>
                  <a:schemeClr val="tx1"/>
                </a:solidFill>
                <a:latin typeface="Tahoma"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Tahoma"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Tahoma"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Tahoma"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Tahoma" charset="0"/>
                <a:ea typeface="ＭＳ Ｐゴシック" charset="0"/>
              </a:defRPr>
            </a:lvl9pPr>
          </a:lstStyle>
          <a:p>
            <a:fld id="{468DF1FD-9396-E045-B23A-9E2C8BD1141F}" type="slidenum">
              <a:rPr lang="en-US" sz="1200">
                <a:latin typeface="Arial" charset="0"/>
              </a:rPr>
              <a:pPr/>
              <a:t>8</a:t>
            </a:fld>
            <a:endParaRPr lang="en-US" sz="120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noTextEdit="1"/>
          </p:cNvSpPr>
          <p:nvPr>
            <p:ph type="sldImg"/>
          </p:nvPr>
        </p:nvSpPr>
        <p:spPr>
          <a:ln/>
        </p:spPr>
      </p:sp>
      <p:sp>
        <p:nvSpPr>
          <p:cNvPr id="5837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b="1" dirty="0">
              <a:ea typeface="ＭＳ Ｐゴシック" charset="0"/>
            </a:endParaRPr>
          </a:p>
        </p:txBody>
      </p:sp>
      <p:sp>
        <p:nvSpPr>
          <p:cNvPr id="5837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defRPr sz="2400">
                <a:solidFill>
                  <a:schemeClr val="tx1"/>
                </a:solidFill>
                <a:latin typeface="Tahoma" charset="0"/>
                <a:ea typeface="ＭＳ Ｐゴシック" charset="0"/>
                <a:cs typeface="ＭＳ Ｐゴシック" charset="0"/>
              </a:defRPr>
            </a:lvl1pPr>
            <a:lvl2pPr marL="742950" indent="-285750" defTabSz="930275">
              <a:defRPr sz="2400">
                <a:solidFill>
                  <a:schemeClr val="tx1"/>
                </a:solidFill>
                <a:latin typeface="Tahoma" charset="0"/>
                <a:ea typeface="ＭＳ Ｐゴシック" charset="0"/>
              </a:defRPr>
            </a:lvl2pPr>
            <a:lvl3pPr marL="1143000" indent="-228600" defTabSz="930275">
              <a:defRPr sz="2400">
                <a:solidFill>
                  <a:schemeClr val="tx1"/>
                </a:solidFill>
                <a:latin typeface="Tahoma" charset="0"/>
                <a:ea typeface="ＭＳ Ｐゴシック" charset="0"/>
              </a:defRPr>
            </a:lvl3pPr>
            <a:lvl4pPr marL="1600200" indent="-228600" defTabSz="930275">
              <a:defRPr sz="2400">
                <a:solidFill>
                  <a:schemeClr val="tx1"/>
                </a:solidFill>
                <a:latin typeface="Tahoma" charset="0"/>
                <a:ea typeface="ＭＳ Ｐゴシック" charset="0"/>
              </a:defRPr>
            </a:lvl4pPr>
            <a:lvl5pPr marL="2057400" indent="-228600" defTabSz="930275">
              <a:defRPr sz="2400">
                <a:solidFill>
                  <a:schemeClr val="tx1"/>
                </a:solidFill>
                <a:latin typeface="Tahoma"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Tahoma"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Tahoma"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Tahoma"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Tahoma" charset="0"/>
                <a:ea typeface="ＭＳ Ｐゴシック" charset="0"/>
              </a:defRPr>
            </a:lvl9pPr>
          </a:lstStyle>
          <a:p>
            <a:fld id="{BA57DDF1-EA40-2A41-864A-1B00FB5716F8}" type="slidenum">
              <a:rPr lang="en-US" sz="1200">
                <a:latin typeface="Arial" charset="0"/>
              </a:rPr>
              <a:pPr/>
              <a:t>10</a:t>
            </a:fld>
            <a:endParaRPr lang="en-US" sz="120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noTextEdit="1"/>
          </p:cNvSpPr>
          <p:nvPr>
            <p:ph type="sldImg"/>
          </p:nvPr>
        </p:nvSpPr>
        <p:spPr>
          <a:ln/>
        </p:spPr>
      </p:sp>
      <p:sp>
        <p:nvSpPr>
          <p:cNvPr id="6349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
        <p:nvSpPr>
          <p:cNvPr id="6349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defRPr sz="2400">
                <a:solidFill>
                  <a:schemeClr val="tx1"/>
                </a:solidFill>
                <a:latin typeface="Tahoma" charset="0"/>
                <a:ea typeface="ＭＳ Ｐゴシック" charset="0"/>
                <a:cs typeface="ＭＳ Ｐゴシック" charset="0"/>
              </a:defRPr>
            </a:lvl1pPr>
            <a:lvl2pPr marL="742950" indent="-285750" defTabSz="930275">
              <a:defRPr sz="2400">
                <a:solidFill>
                  <a:schemeClr val="tx1"/>
                </a:solidFill>
                <a:latin typeface="Tahoma" charset="0"/>
                <a:ea typeface="ＭＳ Ｐゴシック" charset="0"/>
              </a:defRPr>
            </a:lvl2pPr>
            <a:lvl3pPr marL="1143000" indent="-228600" defTabSz="930275">
              <a:defRPr sz="2400">
                <a:solidFill>
                  <a:schemeClr val="tx1"/>
                </a:solidFill>
                <a:latin typeface="Tahoma" charset="0"/>
                <a:ea typeface="ＭＳ Ｐゴシック" charset="0"/>
              </a:defRPr>
            </a:lvl3pPr>
            <a:lvl4pPr marL="1600200" indent="-228600" defTabSz="930275">
              <a:defRPr sz="2400">
                <a:solidFill>
                  <a:schemeClr val="tx1"/>
                </a:solidFill>
                <a:latin typeface="Tahoma" charset="0"/>
                <a:ea typeface="ＭＳ Ｐゴシック" charset="0"/>
              </a:defRPr>
            </a:lvl4pPr>
            <a:lvl5pPr marL="2057400" indent="-228600" defTabSz="930275">
              <a:defRPr sz="2400">
                <a:solidFill>
                  <a:schemeClr val="tx1"/>
                </a:solidFill>
                <a:latin typeface="Tahoma"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Tahoma"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Tahoma"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Tahoma"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Tahoma" charset="0"/>
                <a:ea typeface="ＭＳ Ｐゴシック" charset="0"/>
              </a:defRPr>
            </a:lvl9pPr>
          </a:lstStyle>
          <a:p>
            <a:fld id="{FDCC763B-81BF-C84F-8819-AEAAFE84062A}" type="slidenum">
              <a:rPr lang="en-US" sz="1200">
                <a:latin typeface="Arial" charset="0"/>
              </a:rPr>
              <a:pPr/>
              <a:t>14</a:t>
            </a:fld>
            <a:endParaRPr lang="en-US" sz="120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noTextEdit="1"/>
          </p:cNvSpPr>
          <p:nvPr>
            <p:ph type="sldImg"/>
          </p:nvPr>
        </p:nvSpPr>
        <p:spPr>
          <a:ln/>
        </p:spPr>
      </p:sp>
      <p:sp>
        <p:nvSpPr>
          <p:cNvPr id="6861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
        <p:nvSpPr>
          <p:cNvPr id="6861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defRPr sz="2400">
                <a:solidFill>
                  <a:schemeClr val="tx1"/>
                </a:solidFill>
                <a:latin typeface="Tahoma" charset="0"/>
                <a:ea typeface="ＭＳ Ｐゴシック" charset="0"/>
                <a:cs typeface="ＭＳ Ｐゴシック" charset="0"/>
              </a:defRPr>
            </a:lvl1pPr>
            <a:lvl2pPr marL="742950" indent="-285750" defTabSz="930275">
              <a:defRPr sz="2400">
                <a:solidFill>
                  <a:schemeClr val="tx1"/>
                </a:solidFill>
                <a:latin typeface="Tahoma" charset="0"/>
                <a:ea typeface="ＭＳ Ｐゴシック" charset="0"/>
              </a:defRPr>
            </a:lvl2pPr>
            <a:lvl3pPr marL="1143000" indent="-228600" defTabSz="930275">
              <a:defRPr sz="2400">
                <a:solidFill>
                  <a:schemeClr val="tx1"/>
                </a:solidFill>
                <a:latin typeface="Tahoma" charset="0"/>
                <a:ea typeface="ＭＳ Ｐゴシック" charset="0"/>
              </a:defRPr>
            </a:lvl3pPr>
            <a:lvl4pPr marL="1600200" indent="-228600" defTabSz="930275">
              <a:defRPr sz="2400">
                <a:solidFill>
                  <a:schemeClr val="tx1"/>
                </a:solidFill>
                <a:latin typeface="Tahoma" charset="0"/>
                <a:ea typeface="ＭＳ Ｐゴシック" charset="0"/>
              </a:defRPr>
            </a:lvl4pPr>
            <a:lvl5pPr marL="2057400" indent="-228600" defTabSz="930275">
              <a:defRPr sz="2400">
                <a:solidFill>
                  <a:schemeClr val="tx1"/>
                </a:solidFill>
                <a:latin typeface="Tahoma"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Tahoma"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Tahoma"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Tahoma"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Tahoma" charset="0"/>
                <a:ea typeface="ＭＳ Ｐゴシック" charset="0"/>
              </a:defRPr>
            </a:lvl9pPr>
          </a:lstStyle>
          <a:p>
            <a:fld id="{27B08F26-FDA6-5A43-AEB8-46573C1B0A93}" type="slidenum">
              <a:rPr lang="en-US" sz="1200">
                <a:latin typeface="Arial" charset="0"/>
              </a:rPr>
              <a:pPr/>
              <a:t>18</a:t>
            </a:fld>
            <a:endParaRPr lang="en-US" sz="120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noTextEdit="1"/>
          </p:cNvSpPr>
          <p:nvPr>
            <p:ph type="sldImg"/>
          </p:nvPr>
        </p:nvSpPr>
        <p:spPr>
          <a:ln/>
        </p:spPr>
      </p:sp>
      <p:sp>
        <p:nvSpPr>
          <p:cNvPr id="7168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
        <p:nvSpPr>
          <p:cNvPr id="7168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defRPr sz="2400">
                <a:solidFill>
                  <a:schemeClr val="tx1"/>
                </a:solidFill>
                <a:latin typeface="Tahoma" charset="0"/>
                <a:ea typeface="ＭＳ Ｐゴシック" charset="0"/>
                <a:cs typeface="ＭＳ Ｐゴシック" charset="0"/>
              </a:defRPr>
            </a:lvl1pPr>
            <a:lvl2pPr marL="742950" indent="-285750" defTabSz="930275">
              <a:defRPr sz="2400">
                <a:solidFill>
                  <a:schemeClr val="tx1"/>
                </a:solidFill>
                <a:latin typeface="Tahoma" charset="0"/>
                <a:ea typeface="ＭＳ Ｐゴシック" charset="0"/>
              </a:defRPr>
            </a:lvl2pPr>
            <a:lvl3pPr marL="1143000" indent="-228600" defTabSz="930275">
              <a:defRPr sz="2400">
                <a:solidFill>
                  <a:schemeClr val="tx1"/>
                </a:solidFill>
                <a:latin typeface="Tahoma" charset="0"/>
                <a:ea typeface="ＭＳ Ｐゴシック" charset="0"/>
              </a:defRPr>
            </a:lvl3pPr>
            <a:lvl4pPr marL="1600200" indent="-228600" defTabSz="930275">
              <a:defRPr sz="2400">
                <a:solidFill>
                  <a:schemeClr val="tx1"/>
                </a:solidFill>
                <a:latin typeface="Tahoma" charset="0"/>
                <a:ea typeface="ＭＳ Ｐゴシック" charset="0"/>
              </a:defRPr>
            </a:lvl4pPr>
            <a:lvl5pPr marL="2057400" indent="-228600" defTabSz="930275">
              <a:defRPr sz="2400">
                <a:solidFill>
                  <a:schemeClr val="tx1"/>
                </a:solidFill>
                <a:latin typeface="Tahoma"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Tahoma"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Tahoma"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Tahoma"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Tahoma" charset="0"/>
                <a:ea typeface="ＭＳ Ｐゴシック" charset="0"/>
              </a:defRPr>
            </a:lvl9pPr>
          </a:lstStyle>
          <a:p>
            <a:fld id="{CF233B78-86BD-0D45-90FE-FA0FE1B3A844}" type="slidenum">
              <a:rPr lang="en-US" sz="1200">
                <a:latin typeface="Arial" charset="0"/>
              </a:rPr>
              <a:pPr/>
              <a:t>20</a:t>
            </a:fld>
            <a:endParaRPr lang="en-US" sz="120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en-US"/>
            </a:p>
          </p:txBody>
        </p:sp>
        <p:sp>
          <p:nvSpPr>
            <p:cNvPr id="8" name="Rectangle 10"/>
            <p:cNvSpPr>
              <a:spLocks noChangeArrowheads="1"/>
            </p:cNvSpPr>
            <p:nvPr/>
          </p:nvSpPr>
          <p:spPr bwMode="auto">
            <a:xfrm>
              <a:off x="400" y="1536"/>
              <a:ext cx="20" cy="663"/>
            </a:xfrm>
            <a:prstGeom prst="rect">
              <a:avLst/>
            </a:prstGeom>
            <a:solidFill>
              <a:schemeClr val="bg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en-US"/>
            </a:p>
          </p:txBody>
        </p:sp>
      </p:grpSp>
      <p:sp>
        <p:nvSpPr>
          <p:cNvPr id="474124"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474125" name="Rectangle 13"/>
          <p:cNvSpPr>
            <a:spLocks noGrp="1" noChangeArrowheads="1"/>
          </p:cNvSpPr>
          <p:nvPr>
            <p:ph type="subTitle" idx="1"/>
          </p:nvPr>
        </p:nvSpPr>
        <p:spPr>
          <a:xfrm>
            <a:off x="1371600" y="3886200"/>
            <a:ext cx="6400800" cy="1752600"/>
          </a:xfrm>
        </p:spPr>
        <p:txBody>
          <a:bodyPr/>
          <a:lstStyle>
            <a:lvl1pPr marL="0" indent="0" algn="ctr">
              <a:buFont typeface="Wingdings"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CD4CC0F9-F59E-734D-BF9A-588934D688F4}" type="slidenum">
              <a:rPr lang="en-US"/>
              <a:pPr>
                <a:defRPr/>
              </a:pPr>
              <a:t>‹#›</a:t>
            </a:fld>
            <a:endParaRPr lang="en-US"/>
          </a:p>
        </p:txBody>
      </p:sp>
    </p:spTree>
    <p:extLst>
      <p:ext uri="{BB962C8B-B14F-4D97-AF65-F5344CB8AC3E}">
        <p14:creationId xmlns:p14="http://schemas.microsoft.com/office/powerpoint/2010/main" val="1892698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352460AD-A705-6748-B7C1-C7FC5CA98E4F}" type="slidenum">
              <a:rPr lang="en-US"/>
              <a:pPr>
                <a:defRPr/>
              </a:pPr>
              <a:t>‹#›</a:t>
            </a:fld>
            <a:endParaRPr lang="en-US"/>
          </a:p>
        </p:txBody>
      </p:sp>
    </p:spTree>
    <p:extLst>
      <p:ext uri="{BB962C8B-B14F-4D97-AF65-F5344CB8AC3E}">
        <p14:creationId xmlns:p14="http://schemas.microsoft.com/office/powerpoint/2010/main" val="1831600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E2D1BF33-2013-C345-A28D-DD49C6EA3946}" type="slidenum">
              <a:rPr lang="en-US"/>
              <a:pPr>
                <a:defRPr/>
              </a:pPr>
              <a:t>‹#›</a:t>
            </a:fld>
            <a:endParaRPr lang="en-US"/>
          </a:p>
        </p:txBody>
      </p:sp>
    </p:spTree>
    <p:extLst>
      <p:ext uri="{BB962C8B-B14F-4D97-AF65-F5344CB8AC3E}">
        <p14:creationId xmlns:p14="http://schemas.microsoft.com/office/powerpoint/2010/main" val="27340303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a:t>Click to edit Master title style</a:t>
            </a:r>
          </a:p>
        </p:txBody>
      </p:sp>
      <p:sp>
        <p:nvSpPr>
          <p:cNvPr id="3" name="Table Placeholder 2"/>
          <p:cNvSpPr>
            <a:spLocks noGrp="1"/>
          </p:cNvSpPr>
          <p:nvPr>
            <p:ph type="tbl" idx="1"/>
          </p:nvPr>
        </p:nvSpPr>
        <p:spPr>
          <a:xfrm>
            <a:off x="1182688" y="2017713"/>
            <a:ext cx="7772400" cy="4114800"/>
          </a:xfrm>
        </p:spPr>
        <p:txBody>
          <a:bodyPr/>
          <a:lstStyle/>
          <a:p>
            <a:pPr lvl="0"/>
            <a:endParaRPr lang="en-US" noProof="0"/>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6130F710-0998-BD42-BF78-11C6B62FFA8A}" type="slidenum">
              <a:rPr lang="en-US"/>
              <a:pPr>
                <a:defRPr/>
              </a:pPr>
              <a:t>‹#›</a:t>
            </a:fld>
            <a:endParaRPr lang="en-US"/>
          </a:p>
        </p:txBody>
      </p:sp>
    </p:spTree>
    <p:extLst>
      <p:ext uri="{BB962C8B-B14F-4D97-AF65-F5344CB8AC3E}">
        <p14:creationId xmlns:p14="http://schemas.microsoft.com/office/powerpoint/2010/main" val="3839476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E70CF1B1-AA47-B34B-9B18-40744FAC0177}" type="slidenum">
              <a:rPr lang="en-US"/>
              <a:pPr>
                <a:defRPr/>
              </a:pPr>
              <a:t>‹#›</a:t>
            </a:fld>
            <a:endParaRPr lang="en-US"/>
          </a:p>
        </p:txBody>
      </p:sp>
    </p:spTree>
    <p:extLst>
      <p:ext uri="{BB962C8B-B14F-4D97-AF65-F5344CB8AC3E}">
        <p14:creationId xmlns:p14="http://schemas.microsoft.com/office/powerpoint/2010/main" val="102862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61D02DCA-C8D4-E941-B011-5782302033C0}" type="slidenum">
              <a:rPr lang="en-US"/>
              <a:pPr>
                <a:defRPr/>
              </a:pPr>
              <a:t>‹#›</a:t>
            </a:fld>
            <a:endParaRPr lang="en-US"/>
          </a:p>
        </p:txBody>
      </p:sp>
    </p:spTree>
    <p:extLst>
      <p:ext uri="{BB962C8B-B14F-4D97-AF65-F5344CB8AC3E}">
        <p14:creationId xmlns:p14="http://schemas.microsoft.com/office/powerpoint/2010/main" val="1251803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D695FB46-317A-7244-A213-1A91E436DB68}" type="slidenum">
              <a:rPr lang="en-US"/>
              <a:pPr>
                <a:defRPr/>
              </a:pPr>
              <a:t>‹#›</a:t>
            </a:fld>
            <a:endParaRPr lang="en-US"/>
          </a:p>
        </p:txBody>
      </p:sp>
    </p:spTree>
    <p:extLst>
      <p:ext uri="{BB962C8B-B14F-4D97-AF65-F5344CB8AC3E}">
        <p14:creationId xmlns:p14="http://schemas.microsoft.com/office/powerpoint/2010/main" val="3732348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FD698B58-6A52-1D47-8970-961FE0E260EE}" type="slidenum">
              <a:rPr lang="en-US"/>
              <a:pPr>
                <a:defRPr/>
              </a:pPr>
              <a:t>‹#›</a:t>
            </a:fld>
            <a:endParaRPr lang="en-US"/>
          </a:p>
        </p:txBody>
      </p:sp>
    </p:spTree>
    <p:extLst>
      <p:ext uri="{BB962C8B-B14F-4D97-AF65-F5344CB8AC3E}">
        <p14:creationId xmlns:p14="http://schemas.microsoft.com/office/powerpoint/2010/main" val="3053890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92E70253-7AA3-4A41-9558-8250F034602A}" type="slidenum">
              <a:rPr lang="en-US"/>
              <a:pPr>
                <a:defRPr/>
              </a:pPr>
              <a:t>‹#›</a:t>
            </a:fld>
            <a:endParaRPr lang="en-US"/>
          </a:p>
        </p:txBody>
      </p:sp>
    </p:spTree>
    <p:extLst>
      <p:ext uri="{BB962C8B-B14F-4D97-AF65-F5344CB8AC3E}">
        <p14:creationId xmlns:p14="http://schemas.microsoft.com/office/powerpoint/2010/main" val="3535641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5658D01E-B3B9-A143-8F8C-1F8AEAD31DC2}" type="slidenum">
              <a:rPr lang="en-US"/>
              <a:pPr>
                <a:defRPr/>
              </a:pPr>
              <a:t>‹#›</a:t>
            </a:fld>
            <a:endParaRPr lang="en-US"/>
          </a:p>
        </p:txBody>
      </p:sp>
    </p:spTree>
    <p:extLst>
      <p:ext uri="{BB962C8B-B14F-4D97-AF65-F5344CB8AC3E}">
        <p14:creationId xmlns:p14="http://schemas.microsoft.com/office/powerpoint/2010/main" val="3678989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40DE6788-BB91-E74D-8B76-F4700A40FCE1}" type="slidenum">
              <a:rPr lang="en-US"/>
              <a:pPr>
                <a:defRPr/>
              </a:pPr>
              <a:t>‹#›</a:t>
            </a:fld>
            <a:endParaRPr lang="en-US"/>
          </a:p>
        </p:txBody>
      </p:sp>
    </p:spTree>
    <p:extLst>
      <p:ext uri="{BB962C8B-B14F-4D97-AF65-F5344CB8AC3E}">
        <p14:creationId xmlns:p14="http://schemas.microsoft.com/office/powerpoint/2010/main" val="1296359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A365EE41-375D-0940-AD26-E507E38847DD}" type="slidenum">
              <a:rPr lang="en-US"/>
              <a:pPr>
                <a:defRPr/>
              </a:pPr>
              <a:t>‹#›</a:t>
            </a:fld>
            <a:endParaRPr lang="en-US"/>
          </a:p>
        </p:txBody>
      </p:sp>
    </p:spTree>
    <p:extLst>
      <p:ext uri="{BB962C8B-B14F-4D97-AF65-F5344CB8AC3E}">
        <p14:creationId xmlns:p14="http://schemas.microsoft.com/office/powerpoint/2010/main" val="4255050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algn="ctr" eaLnBrk="1" hangingPunct="1"/>
            <a:endParaRPr kumimoji="1" lang="en-US" sz="240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algn="ctr" eaLnBrk="1" hangingPunct="1"/>
            <a:endParaRPr kumimoji="1" lang="en-US" sz="240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algn="ctr" eaLnBrk="1" hangingPunct="1"/>
            <a:endParaRPr kumimoji="1" lang="en-US" sz="240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algn="ctr" eaLnBrk="1" hangingPunct="1"/>
            <a:endParaRPr kumimoji="1" lang="en-US" sz="240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algn="ctr" eaLnBrk="1" hangingPunct="1"/>
            <a:endParaRPr kumimoji="1" lang="en-US" sz="2400"/>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algn="ctr" eaLnBrk="1" hangingPunct="1"/>
            <a:endParaRPr kumimoji="1" lang="en-US" sz="240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algn="ctr" eaLnBrk="1" hangingPunct="1"/>
            <a:endParaRPr kumimoji="1" lang="en-US" sz="2400"/>
          </a:p>
        </p:txBody>
      </p:sp>
      <p:sp>
        <p:nvSpPr>
          <p:cNvPr id="1033" name="Rectangle 9"/>
          <p:cNvSpPr>
            <a:spLocks noGrp="1" noChangeArrowheads="1"/>
          </p:cNvSpPr>
          <p:nvPr>
            <p:ph type="title"/>
          </p:nvPr>
        </p:nvSpPr>
        <p:spPr bwMode="auto">
          <a:xfrm>
            <a:off x="1150938" y="214313"/>
            <a:ext cx="7793037" cy="14620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73099"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atin typeface="Tahoma" charset="0"/>
                <a:ea typeface="+mn-ea"/>
                <a:cs typeface="+mn-cs"/>
              </a:defRPr>
            </a:lvl1pPr>
          </a:lstStyle>
          <a:p>
            <a:pPr>
              <a:defRPr/>
            </a:pPr>
            <a:endParaRPr lang="en-US"/>
          </a:p>
        </p:txBody>
      </p:sp>
      <p:sp>
        <p:nvSpPr>
          <p:cNvPr id="473100"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atin typeface="Tahoma" charset="0"/>
                <a:ea typeface="+mn-ea"/>
                <a:cs typeface="+mn-cs"/>
              </a:defRPr>
            </a:lvl1pPr>
          </a:lstStyle>
          <a:p>
            <a:pPr>
              <a:defRPr/>
            </a:pPr>
            <a:endParaRPr lang="en-US"/>
          </a:p>
        </p:txBody>
      </p:sp>
      <p:sp>
        <p:nvSpPr>
          <p:cNvPr id="473101"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a:defRPr/>
            </a:pPr>
            <a:fld id="{6FD88F2A-078C-FE4B-A870-4374961B6EF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437" r:id="rId1"/>
    <p:sldLayoutId id="2147485325" r:id="rId2"/>
    <p:sldLayoutId id="2147485326" r:id="rId3"/>
    <p:sldLayoutId id="2147485327" r:id="rId4"/>
    <p:sldLayoutId id="2147485328" r:id="rId5"/>
    <p:sldLayoutId id="2147485329" r:id="rId6"/>
    <p:sldLayoutId id="2147485330" r:id="rId7"/>
    <p:sldLayoutId id="2147485331" r:id="rId8"/>
    <p:sldLayoutId id="2147485332" r:id="rId9"/>
    <p:sldLayoutId id="2147485333" r:id="rId10"/>
    <p:sldLayoutId id="2147485334" r:id="rId11"/>
    <p:sldLayoutId id="2147485335" r:id="rId12"/>
  </p:sldLayoutIdLst>
  <p:hf hdr="0" ftr="0" dt="0"/>
  <p:txStyles>
    <p:titleStyle>
      <a:lvl1pPr algn="l" rtl="0" eaLnBrk="0" fontAlgn="base" hangingPunct="0">
        <a:spcBef>
          <a:spcPct val="0"/>
        </a:spcBef>
        <a:spcAft>
          <a:spcPct val="0"/>
        </a:spcAft>
        <a:defRPr sz="4400">
          <a:solidFill>
            <a:schemeClr val="tx2"/>
          </a:solidFill>
          <a:latin typeface="+mj-lt"/>
          <a:ea typeface="MS PGothic" pitchFamily="34" charset="-128"/>
          <a:cs typeface="MS PGothic" charset="0"/>
        </a:defRPr>
      </a:lvl1pPr>
      <a:lvl2pPr algn="l" rtl="0" eaLnBrk="0" fontAlgn="base" hangingPunct="0">
        <a:spcBef>
          <a:spcPct val="0"/>
        </a:spcBef>
        <a:spcAft>
          <a:spcPct val="0"/>
        </a:spcAft>
        <a:defRPr sz="4400">
          <a:solidFill>
            <a:schemeClr val="tx2"/>
          </a:solidFill>
          <a:latin typeface="Tahoma" charset="0"/>
          <a:ea typeface="MS PGothic" pitchFamily="34" charset="-128"/>
          <a:cs typeface="MS PGothic" charset="0"/>
        </a:defRPr>
      </a:lvl2pPr>
      <a:lvl3pPr algn="l" rtl="0" eaLnBrk="0" fontAlgn="base" hangingPunct="0">
        <a:spcBef>
          <a:spcPct val="0"/>
        </a:spcBef>
        <a:spcAft>
          <a:spcPct val="0"/>
        </a:spcAft>
        <a:defRPr sz="4400">
          <a:solidFill>
            <a:schemeClr val="tx2"/>
          </a:solidFill>
          <a:latin typeface="Tahoma" charset="0"/>
          <a:ea typeface="MS PGothic" pitchFamily="34" charset="-128"/>
          <a:cs typeface="MS PGothic" charset="0"/>
        </a:defRPr>
      </a:lvl3pPr>
      <a:lvl4pPr algn="l" rtl="0" eaLnBrk="0" fontAlgn="base" hangingPunct="0">
        <a:spcBef>
          <a:spcPct val="0"/>
        </a:spcBef>
        <a:spcAft>
          <a:spcPct val="0"/>
        </a:spcAft>
        <a:defRPr sz="4400">
          <a:solidFill>
            <a:schemeClr val="tx2"/>
          </a:solidFill>
          <a:latin typeface="Tahoma" charset="0"/>
          <a:ea typeface="MS PGothic" pitchFamily="34" charset="-128"/>
          <a:cs typeface="MS PGothic" charset="0"/>
        </a:defRPr>
      </a:lvl4pPr>
      <a:lvl5pPr algn="l" rtl="0" eaLnBrk="0" fontAlgn="base" hangingPunct="0">
        <a:spcBef>
          <a:spcPct val="0"/>
        </a:spcBef>
        <a:spcAft>
          <a:spcPct val="0"/>
        </a:spcAft>
        <a:defRPr sz="4400">
          <a:solidFill>
            <a:schemeClr val="tx2"/>
          </a:solidFill>
          <a:latin typeface="Tahoma" charset="0"/>
          <a:ea typeface="MS PGothic" pitchFamily="34" charset="-128"/>
          <a:cs typeface="MS PGothic"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p:titleStyle>
    <p:bodyStyle>
      <a:lvl1pPr marL="342900" indent="-342900" algn="l" rtl="0" eaLnBrk="0" fontAlgn="base" hangingPunct="0">
        <a:spcBef>
          <a:spcPct val="20000"/>
        </a:spcBef>
        <a:spcAft>
          <a:spcPct val="0"/>
        </a:spcAft>
        <a:buClr>
          <a:schemeClr val="folHlink"/>
        </a:buClr>
        <a:buSzPct val="60000"/>
        <a:buFont typeface="Wingdings" charset="0"/>
        <a:buChar char="n"/>
        <a:defRPr sz="3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lr>
          <a:schemeClr val="hlink"/>
        </a:buClr>
        <a:buSzPct val="55000"/>
        <a:buFont typeface="Wingdings" charset="0"/>
        <a:buChar char="n"/>
        <a:defRPr sz="28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Clr>
          <a:schemeClr val="folHlink"/>
        </a:buClr>
        <a:buSzPct val="50000"/>
        <a:buFont typeface="Wingdings" charset="0"/>
        <a:buChar char="n"/>
        <a:defRPr sz="24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Clr>
          <a:schemeClr val="accent2"/>
        </a:buClr>
        <a:buSzPct val="55000"/>
        <a:buFont typeface="Wingdings" charset="0"/>
        <a:buChar char="n"/>
        <a:defRPr sz="20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Clr>
          <a:schemeClr val="accent1"/>
        </a:buClr>
        <a:buSzPct val="50000"/>
        <a:buFont typeface="Wingdings" charset="0"/>
        <a:buChar char="n"/>
        <a:defRPr sz="2000">
          <a:solidFill>
            <a:schemeClr val="tx1"/>
          </a:solidFill>
          <a:latin typeface="+mn-lt"/>
          <a:ea typeface="MS PGothic" pitchFamily="34" charset="-128"/>
          <a:cs typeface="MS PGothic" charset="0"/>
        </a:defRPr>
      </a:lvl5pPr>
      <a:lvl6pPr marL="2514600" indent="-228600" algn="l" rtl="0" fontAlgn="base">
        <a:spcBef>
          <a:spcPct val="20000"/>
        </a:spcBef>
        <a:spcAft>
          <a:spcPct val="0"/>
        </a:spcAft>
        <a:buClr>
          <a:schemeClr val="accent1"/>
        </a:buClr>
        <a:buSzPct val="50000"/>
        <a:buFont typeface="Wingdings" charset="2"/>
        <a:buChar char="n"/>
        <a:defRPr sz="2000">
          <a:solidFill>
            <a:schemeClr val="tx1"/>
          </a:solidFill>
          <a:latin typeface="+mn-lt"/>
          <a:ea typeface="ＭＳ Ｐゴシック" charset="-128"/>
        </a:defRPr>
      </a:lvl6pPr>
      <a:lvl7pPr marL="2971800" indent="-228600" algn="l" rtl="0" fontAlgn="base">
        <a:spcBef>
          <a:spcPct val="20000"/>
        </a:spcBef>
        <a:spcAft>
          <a:spcPct val="0"/>
        </a:spcAft>
        <a:buClr>
          <a:schemeClr val="accent1"/>
        </a:buClr>
        <a:buSzPct val="50000"/>
        <a:buFont typeface="Wingdings" charset="2"/>
        <a:buChar char="n"/>
        <a:defRPr sz="2000">
          <a:solidFill>
            <a:schemeClr val="tx1"/>
          </a:solidFill>
          <a:latin typeface="+mn-lt"/>
          <a:ea typeface="ＭＳ Ｐゴシック" charset="-128"/>
        </a:defRPr>
      </a:lvl7pPr>
      <a:lvl8pPr marL="3429000" indent="-228600" algn="l" rtl="0" fontAlgn="base">
        <a:spcBef>
          <a:spcPct val="20000"/>
        </a:spcBef>
        <a:spcAft>
          <a:spcPct val="0"/>
        </a:spcAft>
        <a:buClr>
          <a:schemeClr val="accent1"/>
        </a:buClr>
        <a:buSzPct val="50000"/>
        <a:buFont typeface="Wingdings" charset="2"/>
        <a:buChar char="n"/>
        <a:defRPr sz="2000">
          <a:solidFill>
            <a:schemeClr val="tx1"/>
          </a:solidFill>
          <a:latin typeface="+mn-lt"/>
          <a:ea typeface="ＭＳ Ｐゴシック" charset="-128"/>
        </a:defRPr>
      </a:lvl8pPr>
      <a:lvl9pPr marL="3886200" indent="-228600" algn="l" rtl="0" fontAlgn="base">
        <a:spcBef>
          <a:spcPct val="20000"/>
        </a:spcBef>
        <a:spcAft>
          <a:spcPct val="0"/>
        </a:spcAft>
        <a:buClr>
          <a:schemeClr val="accent1"/>
        </a:buClr>
        <a:buSzPct val="50000"/>
        <a:buFont typeface="Wingdings" charset="2"/>
        <a:buChar char="n"/>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4"/>
          <p:cNvSpPr>
            <a:spLocks noChangeArrowheads="1"/>
          </p:cNvSpPr>
          <p:nvPr/>
        </p:nvSpPr>
        <p:spPr bwMode="auto">
          <a:xfrm>
            <a:off x="1447800" y="5181600"/>
            <a:ext cx="6400800" cy="99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gn="ctr" eaLnBrk="1" hangingPunct="1"/>
            <a:r>
              <a:rPr lang="en-US" sz="2800" dirty="0">
                <a:latin typeface="Arial" charset="0"/>
              </a:rPr>
              <a:t>Michael A. Kohn, MD, MPP</a:t>
            </a:r>
          </a:p>
          <a:p>
            <a:pPr algn="ctr" eaLnBrk="1" hangingPunct="1"/>
            <a:r>
              <a:rPr lang="en-US" sz="2800" dirty="0">
                <a:latin typeface="Arial" charset="0"/>
              </a:rPr>
              <a:t>10/22/2020</a:t>
            </a:r>
          </a:p>
        </p:txBody>
      </p:sp>
      <p:sp>
        <p:nvSpPr>
          <p:cNvPr id="129026" name="Text Box 5"/>
          <p:cNvSpPr txBox="1">
            <a:spLocks noChangeArrowheads="1"/>
          </p:cNvSpPr>
          <p:nvPr/>
        </p:nvSpPr>
        <p:spPr bwMode="auto">
          <a:xfrm>
            <a:off x="990600" y="914400"/>
            <a:ext cx="7620000" cy="12003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ahoma" charset="0"/>
                <a:ea typeface="MS PGothic" charset="0"/>
                <a:cs typeface="MS PGothic" charset="0"/>
              </a:defRPr>
            </a:lvl1pPr>
            <a:lvl2pPr marL="742950" indent="-285750">
              <a:defRPr sz="2400">
                <a:solidFill>
                  <a:schemeClr val="tx1"/>
                </a:solidFill>
                <a:latin typeface="Tahoma" charset="0"/>
                <a:ea typeface="MS PGothic" charset="0"/>
                <a:cs typeface="MS PGothic" charset="0"/>
              </a:defRPr>
            </a:lvl2pPr>
            <a:lvl3pPr marL="1143000" indent="-228600">
              <a:defRPr sz="2400">
                <a:solidFill>
                  <a:schemeClr val="tx1"/>
                </a:solidFill>
                <a:latin typeface="Tahoma" charset="0"/>
                <a:ea typeface="MS PGothic" charset="0"/>
                <a:cs typeface="MS PGothic" charset="0"/>
              </a:defRPr>
            </a:lvl3pPr>
            <a:lvl4pPr marL="1600200" indent="-228600">
              <a:defRPr sz="2400">
                <a:solidFill>
                  <a:schemeClr val="tx1"/>
                </a:solidFill>
                <a:latin typeface="Tahoma" charset="0"/>
                <a:ea typeface="MS PGothic" charset="0"/>
                <a:cs typeface="MS PGothic" charset="0"/>
              </a:defRPr>
            </a:lvl4pPr>
            <a:lvl5pPr marL="2057400" indent="-228600">
              <a:defRPr sz="2400">
                <a:solidFill>
                  <a:schemeClr val="tx1"/>
                </a:solidFill>
                <a:latin typeface="Tahom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ahom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ahom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ahom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ahoma" charset="0"/>
                <a:ea typeface="MS PGothic" charset="0"/>
                <a:cs typeface="MS PGothic" charset="0"/>
              </a:defRPr>
            </a:lvl9pPr>
          </a:lstStyle>
          <a:p>
            <a:pPr eaLnBrk="1" hangingPunct="1"/>
            <a:r>
              <a:rPr lang="en-US" sz="3600" dirty="0">
                <a:latin typeface="Arial" charset="0"/>
              </a:rPr>
              <a:t>Combining Tests, Multivariate Risk Prediction</a:t>
            </a:r>
          </a:p>
        </p:txBody>
      </p:sp>
      <p:sp>
        <p:nvSpPr>
          <p:cNvPr id="129027"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MS PGothic" charset="0"/>
                <a:cs typeface="MS PGothic" charset="0"/>
              </a:defRPr>
            </a:lvl1pPr>
            <a:lvl2pPr marL="742950" indent="-285750">
              <a:defRPr sz="2400">
                <a:solidFill>
                  <a:schemeClr val="tx1"/>
                </a:solidFill>
                <a:latin typeface="Tahoma" charset="0"/>
                <a:ea typeface="MS PGothic" charset="0"/>
                <a:cs typeface="MS PGothic" charset="0"/>
              </a:defRPr>
            </a:lvl2pPr>
            <a:lvl3pPr marL="1143000" indent="-228600">
              <a:defRPr sz="2400">
                <a:solidFill>
                  <a:schemeClr val="tx1"/>
                </a:solidFill>
                <a:latin typeface="Tahoma" charset="0"/>
                <a:ea typeface="MS PGothic" charset="0"/>
                <a:cs typeface="MS PGothic" charset="0"/>
              </a:defRPr>
            </a:lvl3pPr>
            <a:lvl4pPr marL="1600200" indent="-228600">
              <a:defRPr sz="2400">
                <a:solidFill>
                  <a:schemeClr val="tx1"/>
                </a:solidFill>
                <a:latin typeface="Tahoma" charset="0"/>
                <a:ea typeface="MS PGothic" charset="0"/>
                <a:cs typeface="MS PGothic" charset="0"/>
              </a:defRPr>
            </a:lvl4pPr>
            <a:lvl5pPr marL="2057400" indent="-228600">
              <a:defRPr sz="2400">
                <a:solidFill>
                  <a:schemeClr val="tx1"/>
                </a:solidFill>
                <a:latin typeface="Tahom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ahom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ahom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ahom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ahoma" charset="0"/>
                <a:ea typeface="MS PGothic" charset="0"/>
                <a:cs typeface="MS PGothic" charset="0"/>
              </a:defRPr>
            </a:lvl9pPr>
          </a:lstStyle>
          <a:p>
            <a:fld id="{3E2917F4-F0E8-1340-B919-EA288DA4DE71}" type="slidenum">
              <a:rPr lang="en-US" sz="1400">
                <a:solidFill>
                  <a:schemeClr val="bg2"/>
                </a:solidFill>
              </a:rPr>
              <a:pPr/>
              <a:t>1</a:t>
            </a:fld>
            <a:endParaRPr lang="en-US" sz="1400">
              <a:solidFill>
                <a:schemeClr val="bg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5" name="Picture 2" descr="CiceroNasalBoneNorm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828800"/>
            <a:ext cx="3035300" cy="25781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7346" name="Picture 3" descr="CiceroNasalBoneABsen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1981200"/>
            <a:ext cx="3027363" cy="2405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7347" name="Text Box 4"/>
          <p:cNvSpPr txBox="1">
            <a:spLocks noChangeArrowheads="1"/>
          </p:cNvSpPr>
          <p:nvPr/>
        </p:nvSpPr>
        <p:spPr bwMode="auto">
          <a:xfrm>
            <a:off x="1400175" y="4724400"/>
            <a:ext cx="2776538" cy="1187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a:latin typeface="Arial" charset="0"/>
              </a:rPr>
              <a:t>Nasal Bone Seen</a:t>
            </a:r>
          </a:p>
          <a:p>
            <a:pPr algn="ctr" eaLnBrk="1" hangingPunct="1"/>
            <a:r>
              <a:rPr lang="en-US">
                <a:latin typeface="Arial" charset="0"/>
              </a:rPr>
              <a:t>NBA=“No”</a:t>
            </a:r>
          </a:p>
          <a:p>
            <a:pPr algn="ctr" eaLnBrk="1" hangingPunct="1"/>
            <a:r>
              <a:rPr lang="en-US">
                <a:latin typeface="Arial" charset="0"/>
              </a:rPr>
              <a:t>Neg for Trisomy 21</a:t>
            </a:r>
          </a:p>
        </p:txBody>
      </p:sp>
      <p:sp>
        <p:nvSpPr>
          <p:cNvPr id="57348" name="Line 5"/>
          <p:cNvSpPr>
            <a:spLocks noChangeShapeType="1"/>
          </p:cNvSpPr>
          <p:nvPr/>
        </p:nvSpPr>
        <p:spPr bwMode="auto">
          <a:xfrm flipH="1" flipV="1">
            <a:off x="2667000" y="2667000"/>
            <a:ext cx="457200" cy="1981200"/>
          </a:xfrm>
          <a:prstGeom prst="line">
            <a:avLst/>
          </a:prstGeom>
          <a:noFill/>
          <a:ln w="25400">
            <a:solidFill>
              <a:schemeClr val="bg1"/>
            </a:solidFill>
            <a:round/>
            <a:headEnd/>
            <a:tailEnd type="stealth" w="lg" len="lg"/>
          </a:ln>
          <a:extLst>
            <a:ext uri="{909E8E84-426E-40dd-AFC4-6F175D3DCCD1}">
              <a14:hiddenFill xmlns:a14="http://schemas.microsoft.com/office/drawing/2010/main" xmlns="">
                <a:noFill/>
              </a14:hiddenFill>
            </a:ext>
          </a:extLst>
        </p:spPr>
        <p:txBody>
          <a:bodyPr/>
          <a:lstStyle/>
          <a:p>
            <a:endParaRPr lang="en-US"/>
          </a:p>
        </p:txBody>
      </p:sp>
      <p:sp>
        <p:nvSpPr>
          <p:cNvPr id="57349" name="Text Box 6"/>
          <p:cNvSpPr txBox="1">
            <a:spLocks noChangeArrowheads="1"/>
          </p:cNvSpPr>
          <p:nvPr/>
        </p:nvSpPr>
        <p:spPr bwMode="auto">
          <a:xfrm>
            <a:off x="4876800" y="4724400"/>
            <a:ext cx="2795588" cy="1187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a:latin typeface="Arial" charset="0"/>
              </a:rPr>
              <a:t>Nasal Bone Absent</a:t>
            </a:r>
          </a:p>
          <a:p>
            <a:pPr algn="ctr" eaLnBrk="1" hangingPunct="1"/>
            <a:r>
              <a:rPr lang="en-US">
                <a:latin typeface="Arial" charset="0"/>
              </a:rPr>
              <a:t>NBA=“Yes”</a:t>
            </a:r>
          </a:p>
          <a:p>
            <a:pPr algn="ctr" eaLnBrk="1" hangingPunct="1"/>
            <a:r>
              <a:rPr lang="en-US">
                <a:latin typeface="Arial" charset="0"/>
              </a:rPr>
              <a:t>Pos for Trisomy 21</a:t>
            </a:r>
          </a:p>
        </p:txBody>
      </p:sp>
      <p:sp>
        <p:nvSpPr>
          <p:cNvPr id="57350" name="Line 7"/>
          <p:cNvSpPr>
            <a:spLocks noChangeShapeType="1"/>
          </p:cNvSpPr>
          <p:nvPr/>
        </p:nvSpPr>
        <p:spPr bwMode="auto">
          <a:xfrm flipH="1" flipV="1">
            <a:off x="5867400" y="2743200"/>
            <a:ext cx="457200" cy="1981200"/>
          </a:xfrm>
          <a:prstGeom prst="line">
            <a:avLst/>
          </a:prstGeom>
          <a:noFill/>
          <a:ln w="25400">
            <a:solidFill>
              <a:schemeClr val="bg1"/>
            </a:solidFill>
            <a:round/>
            <a:headEnd/>
            <a:tailEnd type="stealth" w="lg" len="lg"/>
          </a:ln>
          <a:extLst>
            <a:ext uri="{909E8E84-426E-40dd-AFC4-6F175D3DCCD1}">
              <a14:hiddenFill xmlns:a14="http://schemas.microsoft.com/office/drawing/2010/main" xmlns="">
                <a:noFill/>
              </a14:hiddenFill>
            </a:ext>
          </a:extLst>
        </p:spPr>
        <p:txBody>
          <a:bodyPr/>
          <a:lstStyle/>
          <a:p>
            <a:endParaRPr lang="en-US"/>
          </a:p>
        </p:txBody>
      </p:sp>
      <p:sp>
        <p:nvSpPr>
          <p:cNvPr id="57351"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EC3C5785-2586-CE41-A81E-50E9A17B8D0F}" type="slidenum">
              <a:rPr lang="en-US" sz="1400"/>
              <a:pPr/>
              <a:t>10</a:t>
            </a:fld>
            <a:endParaRPr lang="en-US" sz="1400"/>
          </a:p>
        </p:txBody>
      </p:sp>
    </p:spTree>
    <p:extLst>
      <p:ext uri="{BB962C8B-B14F-4D97-AF65-F5344CB8AC3E}">
        <p14:creationId xmlns:p14="http://schemas.microsoft.com/office/powerpoint/2010/main" val="1572567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ChangeArrowheads="1"/>
          </p:cNvSpPr>
          <p:nvPr>
            <p:ph type="title"/>
          </p:nvPr>
        </p:nvSpPr>
        <p:spPr/>
        <p:txBody>
          <a:bodyPr/>
          <a:lstStyle/>
          <a:p>
            <a:pPr eaLnBrk="1" hangingPunct="1"/>
            <a:r>
              <a:rPr lang="en-US" sz="4000">
                <a:latin typeface="Arial" charset="0"/>
                <a:ea typeface="ＭＳ Ｐゴシック" charset="0"/>
              </a:rPr>
              <a:t>Second Dichotomous Test</a:t>
            </a:r>
          </a:p>
        </p:txBody>
      </p:sp>
      <p:sp>
        <p:nvSpPr>
          <p:cNvPr id="59394" name="Rectangle 3"/>
          <p:cNvSpPr>
            <a:spLocks noGrp="1" noChangeArrowheads="1"/>
          </p:cNvSpPr>
          <p:nvPr>
            <p:ph type="body" idx="1"/>
          </p:nvPr>
        </p:nvSpPr>
        <p:spPr>
          <a:xfrm>
            <a:off x="609600" y="2209800"/>
            <a:ext cx="8534400" cy="3657600"/>
          </a:xfrm>
        </p:spPr>
        <p:txBody>
          <a:bodyPr/>
          <a:lstStyle/>
          <a:p>
            <a:pPr eaLnBrk="1" hangingPunct="1">
              <a:buFontTx/>
              <a:buNone/>
            </a:pPr>
            <a:r>
              <a:rPr lang="en-US" b="1" dirty="0">
                <a:latin typeface="Arial" charset="0"/>
                <a:ea typeface="ＭＳ Ｐゴシック" charset="0"/>
              </a:rPr>
              <a:t>Nasal Bone 		Tri21+      Tri21-	LR</a:t>
            </a:r>
            <a:endParaRPr lang="en-US" b="1" u="sng" dirty="0">
              <a:latin typeface="Arial" charset="0"/>
              <a:ea typeface="ＭＳ Ｐゴシック" charset="0"/>
            </a:endParaRPr>
          </a:p>
          <a:p>
            <a:pPr eaLnBrk="1" hangingPunct="1">
              <a:buFontTx/>
              <a:buNone/>
            </a:pPr>
            <a:r>
              <a:rPr lang="en-US" b="1" u="sng" dirty="0">
                <a:latin typeface="Arial" charset="0"/>
                <a:ea typeface="ＭＳ Ｐゴシック" charset="0"/>
              </a:rPr>
              <a:t>Absent</a:t>
            </a:r>
          </a:p>
          <a:p>
            <a:pPr eaLnBrk="1" hangingPunct="1">
              <a:buFontTx/>
              <a:buNone/>
            </a:pPr>
            <a:r>
              <a:rPr lang="en-US" b="1" dirty="0">
                <a:latin typeface="Arial" charset="0"/>
                <a:ea typeface="ＭＳ Ｐゴシック" charset="0"/>
              </a:rPr>
              <a:t>Yes 				229		  129		27.8</a:t>
            </a:r>
          </a:p>
          <a:p>
            <a:pPr eaLnBrk="1" hangingPunct="1">
              <a:buFontTx/>
              <a:buNone/>
            </a:pPr>
            <a:r>
              <a:rPr lang="en-US" b="1" dirty="0">
                <a:latin typeface="Arial" charset="0"/>
                <a:ea typeface="ＭＳ Ｐゴシック" charset="0"/>
              </a:rPr>
              <a:t>No				104		5094		0.32</a:t>
            </a:r>
          </a:p>
          <a:p>
            <a:pPr eaLnBrk="1" hangingPunct="1">
              <a:buFontTx/>
              <a:buNone/>
            </a:pPr>
            <a:endParaRPr lang="en-US" b="1" dirty="0">
              <a:latin typeface="Arial" charset="0"/>
              <a:ea typeface="ＭＳ Ｐゴシック" charset="0"/>
            </a:endParaRPr>
          </a:p>
          <a:p>
            <a:pPr eaLnBrk="1" hangingPunct="1">
              <a:buFontTx/>
              <a:buNone/>
            </a:pPr>
            <a:r>
              <a:rPr lang="en-US" b="1" dirty="0">
                <a:latin typeface="Arial" charset="0"/>
                <a:ea typeface="ＭＳ Ｐゴシック" charset="0"/>
              </a:rPr>
              <a:t>Total			333		5223</a:t>
            </a:r>
          </a:p>
        </p:txBody>
      </p:sp>
      <p:sp>
        <p:nvSpPr>
          <p:cNvPr id="59395" name="Oval 4"/>
          <p:cNvSpPr>
            <a:spLocks noChangeArrowheads="1"/>
          </p:cNvSpPr>
          <p:nvPr/>
        </p:nvSpPr>
        <p:spPr bwMode="auto">
          <a:xfrm>
            <a:off x="7696200" y="3352800"/>
            <a:ext cx="1295400" cy="533400"/>
          </a:xfrm>
          <a:prstGeom prst="ellipse">
            <a:avLst/>
          </a:prstGeom>
          <a:solidFill>
            <a:schemeClr val="accent1">
              <a:alpha val="0"/>
            </a:schemeClr>
          </a:solidFill>
          <a:ln w="19050">
            <a:solidFill>
              <a:schemeClr val="tx1"/>
            </a:solidFill>
            <a:round/>
            <a:headEnd/>
            <a:tailEnd/>
          </a:ln>
        </p:spPr>
        <p:txBody>
          <a:bodyPr wrap="none" anchor="ctr"/>
          <a:lstStyle/>
          <a:p>
            <a:endParaRPr lang="en-US"/>
          </a:p>
        </p:txBody>
      </p:sp>
      <p:sp>
        <p:nvSpPr>
          <p:cNvPr id="59396" name="Text Box 5"/>
          <p:cNvSpPr txBox="1">
            <a:spLocks noChangeArrowheads="1"/>
          </p:cNvSpPr>
          <p:nvPr/>
        </p:nvSpPr>
        <p:spPr bwMode="auto">
          <a:xfrm>
            <a:off x="5791200" y="2667000"/>
            <a:ext cx="2576513" cy="406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spAutoFit/>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en-US" sz="2000" dirty="0">
                <a:latin typeface="Arial" charset="0"/>
              </a:rPr>
              <a:t>(229/333)/(129/5223)</a:t>
            </a:r>
          </a:p>
        </p:txBody>
      </p:sp>
      <p:sp>
        <p:nvSpPr>
          <p:cNvPr id="59397" name="Line 6"/>
          <p:cNvSpPr>
            <a:spLocks noChangeShapeType="1"/>
          </p:cNvSpPr>
          <p:nvPr/>
        </p:nvSpPr>
        <p:spPr bwMode="auto">
          <a:xfrm>
            <a:off x="7543800" y="30480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59398"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11DDF378-F93C-9948-A965-860943A249C4}" type="slidenum">
              <a:rPr lang="en-US" sz="1400">
                <a:latin typeface="Arial" charset="0"/>
              </a:rPr>
              <a:pPr/>
              <a:t>11</a:t>
            </a:fld>
            <a:endParaRPr lang="en-US" sz="1400">
              <a:latin typeface="Arial" charset="0"/>
            </a:endParaRPr>
          </a:p>
        </p:txBody>
      </p:sp>
    </p:spTree>
    <p:extLst>
      <p:ext uri="{BB962C8B-B14F-4D97-AF65-F5344CB8AC3E}">
        <p14:creationId xmlns:p14="http://schemas.microsoft.com/office/powerpoint/2010/main" val="10095497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a:xfrm>
            <a:off x="457200" y="2209800"/>
            <a:ext cx="8229600" cy="3200400"/>
          </a:xfrm>
          <a:noFill/>
          <a:ln>
            <a:solidFill>
              <a:schemeClr val="tx1"/>
            </a:solidFill>
            <a:miter lim="800000"/>
            <a:headEnd/>
            <a:tailEnd/>
          </a:ln>
        </p:spPr>
        <p:txBody>
          <a:bodyPr/>
          <a:lstStyle/>
          <a:p>
            <a:pPr eaLnBrk="1" hangingPunct="1"/>
            <a:r>
              <a:rPr lang="en-US" sz="3200">
                <a:latin typeface="Tahoma" charset="0"/>
                <a:ea typeface="ＭＳ Ｐゴシック" charset="0"/>
              </a:rPr>
              <a:t>Pre-Test Probability of Trisomy 21 = 6%</a:t>
            </a:r>
            <a:br>
              <a:rPr lang="en-US" sz="3200">
                <a:latin typeface="Tahoma" charset="0"/>
                <a:ea typeface="ＭＳ Ｐゴシック" charset="0"/>
              </a:rPr>
            </a:br>
            <a:r>
              <a:rPr lang="en-US" sz="3200">
                <a:latin typeface="Tahoma" charset="0"/>
                <a:ea typeface="ＭＳ Ｐゴシック" charset="0"/>
              </a:rPr>
              <a:t>NT Positive for Trisomy 21 (</a:t>
            </a:r>
            <a:r>
              <a:rPr lang="en-US" sz="3200">
                <a:latin typeface="Tahoma" charset="0"/>
                <a:ea typeface="ＭＳ Ｐゴシック" charset="0"/>
                <a:cs typeface="Arial" charset="0"/>
              </a:rPr>
              <a:t>≥ 3.5 mm)</a:t>
            </a:r>
            <a:br>
              <a:rPr lang="en-US" sz="3200">
                <a:latin typeface="Tahoma" charset="0"/>
                <a:ea typeface="ＭＳ Ｐゴシック" charset="0"/>
              </a:rPr>
            </a:br>
            <a:r>
              <a:rPr lang="en-US" sz="3200">
                <a:latin typeface="Tahoma" charset="0"/>
                <a:ea typeface="ＭＳ Ｐゴシック" charset="0"/>
              </a:rPr>
              <a:t>Post-NT Probability of Trisomy 21 = 31%</a:t>
            </a:r>
            <a:br>
              <a:rPr lang="en-US" sz="3200">
                <a:latin typeface="Tahoma" charset="0"/>
                <a:ea typeface="ＭＳ Ｐゴシック" charset="0"/>
              </a:rPr>
            </a:br>
            <a:r>
              <a:rPr lang="en-US" sz="3200">
                <a:latin typeface="Tahoma" charset="0"/>
                <a:ea typeface="ＭＳ Ｐゴシック" charset="0"/>
              </a:rPr>
              <a:t>Nasal Bone Absent</a:t>
            </a:r>
            <a:br>
              <a:rPr lang="en-US" sz="3200">
                <a:latin typeface="Tahoma" charset="0"/>
                <a:ea typeface="ＭＳ Ｐゴシック" charset="0"/>
              </a:rPr>
            </a:br>
            <a:r>
              <a:rPr lang="en-US" sz="3200">
                <a:latin typeface="Tahoma" charset="0"/>
                <a:ea typeface="ＭＳ Ｐゴシック" charset="0"/>
              </a:rPr>
              <a:t>LR(NBA) = 27.8</a:t>
            </a:r>
            <a:br>
              <a:rPr lang="en-US" sz="3200">
                <a:latin typeface="Tahoma" charset="0"/>
                <a:ea typeface="ＭＳ Ｐゴシック" charset="0"/>
              </a:rPr>
            </a:br>
            <a:r>
              <a:rPr lang="en-US" sz="3200">
                <a:latin typeface="Tahoma" charset="0"/>
                <a:ea typeface="ＭＳ Ｐゴシック" charset="0"/>
              </a:rPr>
              <a:t>Post-NBA Probability of Trisomy 21 = ?</a:t>
            </a:r>
          </a:p>
        </p:txBody>
      </p:sp>
      <p:sp>
        <p:nvSpPr>
          <p:cNvPr id="60418" name="Text Box 3"/>
          <p:cNvSpPr txBox="1">
            <a:spLocks noChangeArrowheads="1"/>
          </p:cNvSpPr>
          <p:nvPr/>
        </p:nvSpPr>
        <p:spPr bwMode="auto">
          <a:xfrm>
            <a:off x="1854200" y="304800"/>
            <a:ext cx="6076950" cy="1190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3600">
                <a:latin typeface="Arial" charset="0"/>
              </a:rPr>
              <a:t>Clinical Scenario –Two Tests</a:t>
            </a:r>
          </a:p>
          <a:p>
            <a:pPr algn="ctr" eaLnBrk="1" hangingPunct="1"/>
            <a:endParaRPr lang="en-US" sz="3600">
              <a:latin typeface="Arial" charset="0"/>
            </a:endParaRPr>
          </a:p>
        </p:txBody>
      </p:sp>
      <p:sp>
        <p:nvSpPr>
          <p:cNvPr id="60419" name="Text Box 4"/>
          <p:cNvSpPr txBox="1">
            <a:spLocks noChangeArrowheads="1"/>
          </p:cNvSpPr>
          <p:nvPr/>
        </p:nvSpPr>
        <p:spPr bwMode="auto">
          <a:xfrm>
            <a:off x="1524000" y="1219200"/>
            <a:ext cx="2713038"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en-US">
                <a:latin typeface="Arial" charset="0"/>
              </a:rPr>
              <a:t>Using Probabilities</a:t>
            </a:r>
          </a:p>
        </p:txBody>
      </p:sp>
      <p:sp>
        <p:nvSpPr>
          <p:cNvPr id="60420"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9232F515-E312-7943-ABAF-09EC1D459FAC}" type="slidenum">
              <a:rPr lang="en-US" sz="1400"/>
              <a:pPr/>
              <a:t>12</a:t>
            </a:fld>
            <a:endParaRPr lang="en-US" sz="1400"/>
          </a:p>
        </p:txBody>
      </p:sp>
    </p:spTree>
    <p:extLst>
      <p:ext uri="{BB962C8B-B14F-4D97-AF65-F5344CB8AC3E}">
        <p14:creationId xmlns:p14="http://schemas.microsoft.com/office/powerpoint/2010/main" val="3319374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ext Box 2"/>
          <p:cNvSpPr txBox="1">
            <a:spLocks noChangeArrowheads="1"/>
          </p:cNvSpPr>
          <p:nvPr/>
        </p:nvSpPr>
        <p:spPr bwMode="auto">
          <a:xfrm>
            <a:off x="1790700" y="304800"/>
            <a:ext cx="620395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3600">
                <a:latin typeface="Arial" charset="0"/>
              </a:rPr>
              <a:t>Clinical Scenario – Two Tests</a:t>
            </a:r>
          </a:p>
        </p:txBody>
      </p:sp>
      <p:sp>
        <p:nvSpPr>
          <p:cNvPr id="61442" name="Rectangle 3"/>
          <p:cNvSpPr>
            <a:spLocks noChangeArrowheads="1"/>
          </p:cNvSpPr>
          <p:nvPr/>
        </p:nvSpPr>
        <p:spPr bwMode="auto">
          <a:xfrm>
            <a:off x="381000" y="1905000"/>
            <a:ext cx="8229600" cy="41910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nchor="ctr"/>
          <a:lstStyle/>
          <a:p>
            <a:pPr eaLnBrk="1" hangingPunct="1"/>
            <a:r>
              <a:rPr lang="en-US" sz="3600">
                <a:solidFill>
                  <a:schemeClr val="tx2"/>
                </a:solidFill>
              </a:rPr>
              <a:t>Pre-Test Odds of Tri21 = 0.064</a:t>
            </a:r>
            <a:br>
              <a:rPr lang="en-US" sz="3600">
                <a:solidFill>
                  <a:schemeClr val="tx2"/>
                </a:solidFill>
              </a:rPr>
            </a:br>
            <a:r>
              <a:rPr lang="en-US" sz="3600">
                <a:solidFill>
                  <a:schemeClr val="tx2"/>
                </a:solidFill>
              </a:rPr>
              <a:t>NT Positive (LR = 7.0)</a:t>
            </a:r>
            <a:br>
              <a:rPr lang="en-US" sz="3600">
                <a:solidFill>
                  <a:schemeClr val="tx2"/>
                </a:solidFill>
              </a:rPr>
            </a:br>
            <a:r>
              <a:rPr lang="en-US" sz="3600">
                <a:solidFill>
                  <a:schemeClr val="tx2"/>
                </a:solidFill>
              </a:rPr>
              <a:t>Post-Test Odds of Tri21 = 0.44</a:t>
            </a:r>
            <a:br>
              <a:rPr lang="en-US" sz="3600">
                <a:solidFill>
                  <a:schemeClr val="tx2"/>
                </a:solidFill>
              </a:rPr>
            </a:br>
            <a:r>
              <a:rPr lang="en-US" sz="3600">
                <a:solidFill>
                  <a:schemeClr val="tx2"/>
                </a:solidFill>
              </a:rPr>
              <a:t>Nasal Bone Absent (LR = 27.8?)</a:t>
            </a:r>
            <a:br>
              <a:rPr lang="en-US" sz="3600">
                <a:solidFill>
                  <a:schemeClr val="tx2"/>
                </a:solidFill>
              </a:rPr>
            </a:br>
            <a:r>
              <a:rPr lang="en-US" sz="3600">
                <a:solidFill>
                  <a:schemeClr val="tx2"/>
                </a:solidFill>
              </a:rPr>
              <a:t>Post-Test Odds of Tri21 = .44 x 27.8</a:t>
            </a:r>
            <a:br>
              <a:rPr lang="en-US" sz="3600">
                <a:solidFill>
                  <a:schemeClr val="tx2"/>
                </a:solidFill>
              </a:rPr>
            </a:br>
            <a:r>
              <a:rPr lang="en-US" sz="3600">
                <a:solidFill>
                  <a:schemeClr val="tx2"/>
                </a:solidFill>
              </a:rPr>
              <a:t>					   =    12.4?</a:t>
            </a:r>
            <a:br>
              <a:rPr lang="en-US" sz="3600">
                <a:solidFill>
                  <a:schemeClr val="tx2"/>
                </a:solidFill>
              </a:rPr>
            </a:br>
            <a:r>
              <a:rPr lang="en-US" sz="3600">
                <a:solidFill>
                  <a:schemeClr val="tx2"/>
                </a:solidFill>
              </a:rPr>
              <a:t>         (P = 12.4/(1+12.4) = 92.5%?)</a:t>
            </a:r>
          </a:p>
        </p:txBody>
      </p:sp>
      <p:sp>
        <p:nvSpPr>
          <p:cNvPr id="61443" name="Text Box 4"/>
          <p:cNvSpPr txBox="1">
            <a:spLocks noChangeArrowheads="1"/>
          </p:cNvSpPr>
          <p:nvPr/>
        </p:nvSpPr>
        <p:spPr bwMode="auto">
          <a:xfrm>
            <a:off x="1676400" y="1295400"/>
            <a:ext cx="17780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en-US">
                <a:latin typeface="Arial" charset="0"/>
              </a:rPr>
              <a:t>Using Odds</a:t>
            </a:r>
          </a:p>
        </p:txBody>
      </p:sp>
      <p:sp>
        <p:nvSpPr>
          <p:cNvPr id="61444"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F62B9CD9-5868-034A-ADEE-DF2234C09088}" type="slidenum">
              <a:rPr lang="en-US" sz="1400"/>
              <a:pPr/>
              <a:t>13</a:t>
            </a:fld>
            <a:endParaRPr lang="en-US" sz="1400"/>
          </a:p>
        </p:txBody>
      </p:sp>
    </p:spTree>
    <p:extLst>
      <p:ext uri="{BB962C8B-B14F-4D97-AF65-F5344CB8AC3E}">
        <p14:creationId xmlns:p14="http://schemas.microsoft.com/office/powerpoint/2010/main" val="40236212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a:xfrm>
            <a:off x="457200" y="274638"/>
            <a:ext cx="8229600" cy="1325562"/>
          </a:xfrm>
        </p:spPr>
        <p:txBody>
          <a:bodyPr/>
          <a:lstStyle/>
          <a:p>
            <a:pPr eaLnBrk="1" hangingPunct="1"/>
            <a:r>
              <a:rPr lang="en-US" sz="2800">
                <a:latin typeface="Arial" charset="0"/>
                <a:ea typeface="ＭＳ Ｐゴシック" charset="0"/>
              </a:rPr>
              <a:t>Clinical Scenario – Two Tests</a:t>
            </a:r>
            <a:br>
              <a:rPr lang="en-US" sz="2800">
                <a:latin typeface="Arial" charset="0"/>
                <a:ea typeface="ＭＳ Ｐゴシック" charset="0"/>
              </a:rPr>
            </a:br>
            <a:r>
              <a:rPr lang="en-US" sz="2800">
                <a:latin typeface="Arial" charset="0"/>
                <a:ea typeface="ＭＳ Ｐゴシック" charset="0"/>
              </a:rPr>
              <a:t>Pre-Test Probability of Trisomy 21 = 6%</a:t>
            </a:r>
            <a:br>
              <a:rPr lang="en-US" sz="2800">
                <a:latin typeface="Arial" charset="0"/>
                <a:ea typeface="ＭＳ Ｐゴシック" charset="0"/>
              </a:rPr>
            </a:br>
            <a:r>
              <a:rPr lang="en-US" sz="2800">
                <a:latin typeface="Arial" charset="0"/>
                <a:ea typeface="ＭＳ Ｐゴシック" charset="0"/>
              </a:rPr>
              <a:t>NT </a:t>
            </a:r>
            <a:r>
              <a:rPr lang="en-US" sz="2800">
                <a:latin typeface="Arial" charset="0"/>
                <a:ea typeface="ＭＳ Ｐゴシック" charset="0"/>
                <a:cs typeface="Arial" charset="0"/>
              </a:rPr>
              <a:t>≥ 3.5 mm AND Nasal Bone Absent</a:t>
            </a:r>
          </a:p>
        </p:txBody>
      </p:sp>
      <p:pic>
        <p:nvPicPr>
          <p:cNvPr id="62466" name="Picture 3" descr="08-03_m"/>
          <p:cNvPicPr>
            <a:picLocks noChangeAspect="1" noChangeArrowheads="1"/>
          </p:cNvPicPr>
          <p:nvPr/>
        </p:nvPicPr>
        <p:blipFill>
          <a:blip r:embed="rId3">
            <a:extLst>
              <a:ext uri="{28A0092B-C50C-407E-A947-70E740481C1C}">
                <a14:useLocalDpi xmlns:a14="http://schemas.microsoft.com/office/drawing/2010/main" val="0"/>
              </a:ext>
            </a:extLst>
          </a:blip>
          <a:srcRect l="18355" t="3802" r="14685"/>
          <a:stretch>
            <a:fillRect/>
          </a:stretch>
        </p:blipFill>
        <p:spPr bwMode="auto">
          <a:xfrm>
            <a:off x="152400" y="1676400"/>
            <a:ext cx="8991600" cy="4849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2467"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5BBD38DE-33E4-6047-A282-2CAD961C3820}" type="slidenum">
              <a:rPr lang="en-US" sz="1400">
                <a:latin typeface="Arial" charset="0"/>
              </a:rPr>
              <a:pPr/>
              <a:t>14</a:t>
            </a:fld>
            <a:endParaRPr lang="en-US" sz="1400">
              <a:latin typeface="Arial" charset="0"/>
            </a:endParaRPr>
          </a:p>
        </p:txBody>
      </p:sp>
    </p:spTree>
    <p:extLst>
      <p:ext uri="{BB962C8B-B14F-4D97-AF65-F5344CB8AC3E}">
        <p14:creationId xmlns:p14="http://schemas.microsoft.com/office/powerpoint/2010/main" val="39446238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noChangeArrowheads="1"/>
          </p:cNvSpPr>
          <p:nvPr>
            <p:ph type="title" idx="4294967295"/>
          </p:nvPr>
        </p:nvSpPr>
        <p:spPr/>
        <p:txBody>
          <a:bodyPr/>
          <a:lstStyle/>
          <a:p>
            <a:pPr eaLnBrk="1" hangingPunct="1"/>
            <a:r>
              <a:rPr lang="en-US" sz="4000">
                <a:latin typeface="Tahoma" charset="0"/>
                <a:ea typeface="ＭＳ Ｐゴシック" charset="0"/>
              </a:rPr>
              <a:t>Question</a:t>
            </a:r>
          </a:p>
        </p:txBody>
      </p:sp>
      <p:sp>
        <p:nvSpPr>
          <p:cNvPr id="64514" name="Rectangle 3"/>
          <p:cNvSpPr>
            <a:spLocks noGrp="1" noChangeArrowheads="1"/>
          </p:cNvSpPr>
          <p:nvPr>
            <p:ph type="body" idx="4294967295"/>
          </p:nvPr>
        </p:nvSpPr>
        <p:spPr>
          <a:xfrm>
            <a:off x="1182688" y="2225675"/>
            <a:ext cx="7772400" cy="3906838"/>
          </a:xfrm>
        </p:spPr>
        <p:txBody>
          <a:bodyPr/>
          <a:lstStyle/>
          <a:p>
            <a:pPr marL="609600" indent="-609600" eaLnBrk="1" hangingPunct="1">
              <a:lnSpc>
                <a:spcPct val="90000"/>
              </a:lnSpc>
              <a:buFont typeface="Wingdings" charset="0"/>
              <a:buNone/>
            </a:pPr>
            <a:r>
              <a:rPr lang="en-US">
                <a:latin typeface="Tahoma" charset="0"/>
                <a:ea typeface="ＭＳ Ｐゴシック" charset="0"/>
              </a:rPr>
              <a:t>NT “positive” and Nasal Bone Absent.  What is probability of Trisomy 21?</a:t>
            </a:r>
          </a:p>
          <a:p>
            <a:pPr marL="609600" indent="-609600" eaLnBrk="1" hangingPunct="1">
              <a:lnSpc>
                <a:spcPct val="90000"/>
              </a:lnSpc>
              <a:buFont typeface="Wingdings" charset="0"/>
              <a:buAutoNum type="alphaLcParenR"/>
            </a:pPr>
            <a:r>
              <a:rPr lang="en-US">
                <a:latin typeface="Tahoma" charset="0"/>
                <a:ea typeface="ＭＳ Ｐゴシック" charset="0"/>
              </a:rPr>
              <a:t>&lt; 92.5%</a:t>
            </a:r>
          </a:p>
          <a:p>
            <a:pPr marL="609600" indent="-609600" eaLnBrk="1" hangingPunct="1">
              <a:lnSpc>
                <a:spcPct val="90000"/>
              </a:lnSpc>
              <a:buFont typeface="Wingdings" charset="0"/>
              <a:buAutoNum type="alphaLcParenR"/>
            </a:pPr>
            <a:r>
              <a:rPr lang="en-US">
                <a:latin typeface="Tahoma" charset="0"/>
                <a:ea typeface="ＭＳ Ｐゴシック" charset="0"/>
              </a:rPr>
              <a:t>= 92.5%</a:t>
            </a:r>
          </a:p>
          <a:p>
            <a:pPr marL="609600" indent="-609600" eaLnBrk="1" hangingPunct="1">
              <a:lnSpc>
                <a:spcPct val="90000"/>
              </a:lnSpc>
              <a:buFont typeface="Wingdings" charset="0"/>
              <a:buAutoNum type="alphaLcParenR"/>
            </a:pPr>
            <a:r>
              <a:rPr lang="en-US">
                <a:latin typeface="Tahoma" charset="0"/>
                <a:ea typeface="ＭＳ Ｐゴシック" charset="0"/>
              </a:rPr>
              <a:t>&gt; 92.5%</a:t>
            </a:r>
          </a:p>
          <a:p>
            <a:pPr marL="609600" indent="-609600" eaLnBrk="1" hangingPunct="1">
              <a:lnSpc>
                <a:spcPct val="90000"/>
              </a:lnSpc>
              <a:buFont typeface="Wingdings" charset="0"/>
              <a:buAutoNum type="alphaLcParenR"/>
            </a:pPr>
            <a:r>
              <a:rPr lang="en-US">
                <a:latin typeface="Tahoma" charset="0"/>
                <a:ea typeface="ＭＳ Ｐゴシック" charset="0"/>
              </a:rPr>
              <a:t>Cannot say		</a:t>
            </a:r>
          </a:p>
        </p:txBody>
      </p:sp>
      <p:sp>
        <p:nvSpPr>
          <p:cNvPr id="64515"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3CF5B36B-3D8E-C547-AEE9-4D04BEDA7AF6}" type="slidenum">
              <a:rPr lang="en-US" sz="1400"/>
              <a:pPr/>
              <a:t>15</a:t>
            </a:fld>
            <a:endParaRPr lang="en-US" sz="1400"/>
          </a:p>
        </p:txBody>
      </p:sp>
    </p:spTree>
    <p:extLst>
      <p:ext uri="{BB962C8B-B14F-4D97-AF65-F5344CB8AC3E}">
        <p14:creationId xmlns:p14="http://schemas.microsoft.com/office/powerpoint/2010/main" val="11646947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title" idx="4294967295"/>
          </p:nvPr>
        </p:nvSpPr>
        <p:spPr/>
        <p:txBody>
          <a:bodyPr/>
          <a:lstStyle/>
          <a:p>
            <a:pPr eaLnBrk="1" hangingPunct="1">
              <a:defRPr/>
            </a:pPr>
            <a:r>
              <a:rPr lang="en-US" sz="4000">
                <a:cs typeface="+mj-cs"/>
              </a:rPr>
              <a:t>Answer</a:t>
            </a:r>
          </a:p>
        </p:txBody>
      </p:sp>
      <p:graphicFrame>
        <p:nvGraphicFramePr>
          <p:cNvPr id="305229" name="Group 77"/>
          <p:cNvGraphicFramePr>
            <a:graphicFrameLocks noGrp="1"/>
          </p:cNvGraphicFramePr>
          <p:nvPr>
            <p:ph idx="4294967295"/>
          </p:nvPr>
        </p:nvGraphicFramePr>
        <p:xfrm>
          <a:off x="457200" y="1600200"/>
          <a:ext cx="7620000" cy="4486276"/>
        </p:xfrm>
        <a:graphic>
          <a:graphicData uri="http://schemas.openxmlformats.org/drawingml/2006/table">
            <a:tbl>
              <a:tblPr/>
              <a:tblGrid>
                <a:gridCol w="10668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20574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10112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NT</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NBA</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Tri21+</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Tri21-</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Post Test Prob*</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905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Pos</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Pos</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158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36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158/(158+36)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81%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15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Pos</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Neg</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54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442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54/(54+442)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11%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508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Neg</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Pos</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71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93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71/(71+93)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43%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715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Neg</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Neg</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50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4652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 50/(50+4652)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905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Courier New" charset="0"/>
                          <a:ea typeface="ＭＳ Ｐゴシック" charset="0"/>
                          <a:cs typeface="Times New Roman" charset="0"/>
                        </a:rPr>
                        <a:t>Total</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Courier New" charset="0"/>
                          <a:ea typeface="ＭＳ Ｐゴシック" charset="0"/>
                          <a:cs typeface="Times New Roman" charset="0"/>
                        </a:rPr>
                        <a:t>Total</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333</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5223</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333/(333+5223)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6%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65589" name="Text Box 68"/>
          <p:cNvSpPr txBox="1">
            <a:spLocks noChangeArrowheads="1"/>
          </p:cNvSpPr>
          <p:nvPr/>
        </p:nvSpPr>
        <p:spPr bwMode="auto">
          <a:xfrm>
            <a:off x="4572000" y="6248400"/>
            <a:ext cx="4157663"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en-US">
                <a:latin typeface="Arial" charset="0"/>
              </a:rPr>
              <a:t>*Assumes pre-test prob = 6%</a:t>
            </a:r>
          </a:p>
        </p:txBody>
      </p:sp>
      <p:sp>
        <p:nvSpPr>
          <p:cNvPr id="305230" name="Oval 78"/>
          <p:cNvSpPr>
            <a:spLocks noChangeArrowheads="1"/>
          </p:cNvSpPr>
          <p:nvPr/>
        </p:nvSpPr>
        <p:spPr bwMode="auto">
          <a:xfrm>
            <a:off x="6781800" y="2743200"/>
            <a:ext cx="1219200" cy="6858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5591" name="Slide Number Placeholder 1"/>
          <p:cNvSpPr>
            <a:spLocks noGrp="1"/>
          </p:cNvSpPr>
          <p:nvPr>
            <p:ph type="sldNum" sz="quarter" idx="12"/>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CC746EFE-F394-9042-9CBC-496859FD7E79}" type="slidenum">
              <a:rPr lang="en-US" sz="1400">
                <a:latin typeface="Arial" charset="0"/>
              </a:rPr>
              <a:pPr/>
              <a:t>16</a:t>
            </a:fld>
            <a:endParaRPr lang="en-US" sz="1400">
              <a:latin typeface="Arial" charset="0"/>
            </a:endParaRPr>
          </a:p>
        </p:txBody>
      </p:sp>
    </p:spTree>
    <p:extLst>
      <p:ext uri="{BB962C8B-B14F-4D97-AF65-F5344CB8AC3E}">
        <p14:creationId xmlns:p14="http://schemas.microsoft.com/office/powerpoint/2010/main" val="14274575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5230"/>
                                        </p:tgtEl>
                                        <p:attrNameLst>
                                          <p:attrName>style.visibility</p:attrName>
                                        </p:attrNameLst>
                                      </p:cBhvr>
                                      <p:to>
                                        <p:strVal val="visible"/>
                                      </p:to>
                                    </p:set>
                                    <p:anim calcmode="lin" valueType="num">
                                      <p:cBhvr additive="base">
                                        <p:cTn id="7" dur="500" fill="hold"/>
                                        <p:tgtEl>
                                          <p:spTgt spid="305230"/>
                                        </p:tgtEl>
                                        <p:attrNameLst>
                                          <p:attrName>ppt_x</p:attrName>
                                        </p:attrNameLst>
                                      </p:cBhvr>
                                      <p:tavLst>
                                        <p:tav tm="0">
                                          <p:val>
                                            <p:strVal val="#ppt_x"/>
                                          </p:val>
                                        </p:tav>
                                        <p:tav tm="100000">
                                          <p:val>
                                            <p:strVal val="#ppt_x"/>
                                          </p:val>
                                        </p:tav>
                                      </p:tavLst>
                                    </p:anim>
                                    <p:anim calcmode="lin" valueType="num">
                                      <p:cBhvr additive="base">
                                        <p:cTn id="8" dur="500" fill="hold"/>
                                        <p:tgtEl>
                                          <p:spTgt spid="3052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523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noChangeArrowheads="1"/>
          </p:cNvSpPr>
          <p:nvPr>
            <p:ph type="title"/>
          </p:nvPr>
        </p:nvSpPr>
        <p:spPr/>
        <p:txBody>
          <a:bodyPr/>
          <a:lstStyle/>
          <a:p>
            <a:pPr eaLnBrk="1" hangingPunct="1"/>
            <a:r>
              <a:rPr lang="en-US" sz="4000">
                <a:latin typeface="Tahoma" charset="0"/>
                <a:ea typeface="ＭＳ Ｐゴシック" charset="0"/>
              </a:rPr>
              <a:t>Question</a:t>
            </a:r>
          </a:p>
        </p:txBody>
      </p:sp>
      <p:sp>
        <p:nvSpPr>
          <p:cNvPr id="66562" name="Rectangle 3"/>
          <p:cNvSpPr>
            <a:spLocks noGrp="1" noChangeArrowheads="1"/>
          </p:cNvSpPr>
          <p:nvPr>
            <p:ph type="body" idx="1"/>
          </p:nvPr>
        </p:nvSpPr>
        <p:spPr>
          <a:xfrm>
            <a:off x="1182688" y="2225675"/>
            <a:ext cx="7772400" cy="3906838"/>
          </a:xfrm>
        </p:spPr>
        <p:txBody>
          <a:bodyPr/>
          <a:lstStyle/>
          <a:p>
            <a:pPr eaLnBrk="1" hangingPunct="1">
              <a:lnSpc>
                <a:spcPct val="90000"/>
              </a:lnSpc>
              <a:buFont typeface="Wingdings" charset="0"/>
              <a:buNone/>
            </a:pPr>
            <a:r>
              <a:rPr lang="en-US" dirty="0">
                <a:latin typeface="Tahoma" charset="0"/>
                <a:ea typeface="ＭＳ Ｐゴシック" charset="0"/>
              </a:rPr>
              <a:t>Can we use the post-test odds after a positive Nuchal Translucency as the pre-test odds for the positive Nasal Bone Examination?</a:t>
            </a:r>
          </a:p>
          <a:p>
            <a:pPr eaLnBrk="1" hangingPunct="1">
              <a:lnSpc>
                <a:spcPct val="90000"/>
              </a:lnSpc>
              <a:buFont typeface="Wingdings" charset="0"/>
              <a:buNone/>
            </a:pPr>
            <a:r>
              <a:rPr lang="en-US" dirty="0">
                <a:latin typeface="Tahoma" charset="0"/>
                <a:ea typeface="ＭＳ Ｐゴシック" charset="0"/>
              </a:rPr>
              <a:t>i.e., can we combine the positive results by multiplying their LRs?</a:t>
            </a:r>
          </a:p>
          <a:p>
            <a:pPr eaLnBrk="1" hangingPunct="1">
              <a:lnSpc>
                <a:spcPct val="90000"/>
              </a:lnSpc>
              <a:buFont typeface="Wingdings" charset="0"/>
              <a:buNone/>
            </a:pPr>
            <a:r>
              <a:rPr lang="en-US" sz="2400" dirty="0">
                <a:latin typeface="Tahoma" charset="0"/>
                <a:ea typeface="ＭＳ Ｐゴシック" charset="0"/>
              </a:rPr>
              <a:t>		   LR(NT+, NBA +) = LR(NT +) x LR(NBA +) ?</a:t>
            </a:r>
          </a:p>
          <a:p>
            <a:pPr eaLnBrk="1" hangingPunct="1">
              <a:lnSpc>
                <a:spcPct val="90000"/>
              </a:lnSpc>
              <a:buFont typeface="Wingdings" charset="0"/>
              <a:buNone/>
            </a:pPr>
            <a:r>
              <a:rPr lang="en-US" sz="2400" dirty="0">
                <a:latin typeface="Tahoma" charset="0"/>
                <a:ea typeface="ＭＳ Ｐゴシック" charset="0"/>
              </a:rPr>
              <a:t>				        =       7.0         x      27.8  ?</a:t>
            </a:r>
          </a:p>
          <a:p>
            <a:pPr eaLnBrk="1" hangingPunct="1">
              <a:lnSpc>
                <a:spcPct val="90000"/>
              </a:lnSpc>
              <a:buFont typeface="Wingdings" charset="0"/>
              <a:buNone/>
            </a:pPr>
            <a:r>
              <a:rPr lang="en-US" sz="2400" dirty="0">
                <a:latin typeface="Tahoma" charset="0"/>
                <a:ea typeface="ＭＳ Ｐゴシック" charset="0"/>
              </a:rPr>
              <a:t>				        = 	      194 ?</a:t>
            </a:r>
          </a:p>
        </p:txBody>
      </p:sp>
      <p:sp>
        <p:nvSpPr>
          <p:cNvPr id="66563"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CD26494F-95EA-1845-ABC2-470ADBC7A2A7}" type="slidenum">
              <a:rPr lang="en-US" sz="1400"/>
              <a:pPr/>
              <a:t>17</a:t>
            </a:fld>
            <a:endParaRPr lang="en-US" sz="1400"/>
          </a:p>
        </p:txBody>
      </p:sp>
    </p:spTree>
    <p:extLst>
      <p:ext uri="{BB962C8B-B14F-4D97-AF65-F5344CB8AC3E}">
        <p14:creationId xmlns:p14="http://schemas.microsoft.com/office/powerpoint/2010/main" val="33520575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a:xfrm>
            <a:off x="1150938" y="214313"/>
            <a:ext cx="7793037" cy="928687"/>
          </a:xfrm>
        </p:spPr>
        <p:txBody>
          <a:bodyPr/>
          <a:lstStyle/>
          <a:p>
            <a:pPr eaLnBrk="1" hangingPunct="1"/>
            <a:r>
              <a:rPr lang="en-US" sz="4000" dirty="0">
                <a:latin typeface="Arial" charset="0"/>
                <a:ea typeface="ＭＳ Ｐゴシック" charset="0"/>
              </a:rPr>
              <a:t>Answer = No</a:t>
            </a:r>
          </a:p>
        </p:txBody>
      </p:sp>
      <p:graphicFrame>
        <p:nvGraphicFramePr>
          <p:cNvPr id="504835" name="Group 3"/>
          <p:cNvGraphicFramePr>
            <a:graphicFrameLocks noGrp="1"/>
          </p:cNvGraphicFramePr>
          <p:nvPr>
            <p:ph idx="1"/>
            <p:extLst>
              <p:ext uri="{D42A27DB-BD31-4B8C-83A1-F6EECF244321}">
                <p14:modId xmlns:p14="http://schemas.microsoft.com/office/powerpoint/2010/main" val="3926111295"/>
              </p:ext>
            </p:extLst>
          </p:nvPr>
        </p:nvGraphicFramePr>
        <p:xfrm>
          <a:off x="762000" y="1723949"/>
          <a:ext cx="8229600" cy="4402214"/>
        </p:xfrm>
        <a:graphic>
          <a:graphicData uri="http://schemas.openxmlformats.org/drawingml/2006/table">
            <a:tbl>
              <a:tblPr/>
              <a:tblGrid>
                <a:gridCol w="13716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8382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841375">
                  <a:extLst>
                    <a:ext uri="{9D8B030D-6E8A-4147-A177-3AD203B41FA5}">
                      <a16:colId xmlns:a16="http://schemas.microsoft.com/office/drawing/2014/main" val="20005"/>
                    </a:ext>
                  </a:extLst>
                </a:gridCol>
                <a:gridCol w="1216025">
                  <a:extLst>
                    <a:ext uri="{9D8B030D-6E8A-4147-A177-3AD203B41FA5}">
                      <a16:colId xmlns:a16="http://schemas.microsoft.com/office/drawing/2014/main" val="20006"/>
                    </a:ext>
                  </a:extLst>
                </a:gridCol>
              </a:tblGrid>
              <a:tr h="97718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NT</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Arial" charset="0"/>
                          <a:ea typeface="ＭＳ Ｐゴシック" charset="0"/>
                          <a:cs typeface="Times New Roman" charset="0"/>
                        </a:rPr>
                        <a:t>NBA</a:t>
                      </a:r>
                      <a:endParaRPr kumimoji="0" lang="en-US" sz="2000" b="0" i="0" u="none" strike="noStrike" cap="none" normalizeH="0" baseline="0" dirty="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Trisomy 21</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Arial" charset="0"/>
                          <a:ea typeface="ＭＳ Ｐゴシック" charset="0"/>
                          <a:cs typeface="Times New Roman" charset="0"/>
                        </a:rPr>
                        <a:t>%</a:t>
                      </a:r>
                      <a:endParaRPr kumimoji="0" lang="en-US" sz="2000" b="0" i="0" u="none" strike="noStrike" cap="none" normalizeH="0" baseline="0" dirty="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Trisomy 21</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LR</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6395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Pos</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err="1">
                          <a:ln>
                            <a:noFill/>
                          </a:ln>
                          <a:solidFill>
                            <a:schemeClr val="tx1"/>
                          </a:solidFill>
                          <a:effectLst/>
                          <a:latin typeface="Arial" charset="0"/>
                          <a:ea typeface="ＭＳ Ｐゴシック" charset="0"/>
                          <a:cs typeface="Times New Roman" charset="0"/>
                        </a:rPr>
                        <a:t>Pos</a:t>
                      </a:r>
                      <a:endParaRPr kumimoji="0" lang="en-US" sz="2000" b="0" i="0" u="none" strike="noStrike" cap="none" normalizeH="0" baseline="0" dirty="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158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47%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36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0.7%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 69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5225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Pos</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Neg</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54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16%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442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8.5%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   1.9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6395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Neg</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Pos</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71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21%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93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1.8%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   12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5225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Neg</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Neg</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50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15%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4652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89%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   0.2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6395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Courier New" charset="0"/>
                          <a:ea typeface="ＭＳ Ｐゴシック" charset="0"/>
                          <a:cs typeface="Times New Roman" charset="0"/>
                        </a:rPr>
                        <a:t>Total</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Courier New" charset="0"/>
                          <a:ea typeface="ＭＳ Ｐゴシック" charset="0"/>
                          <a:cs typeface="Times New Roman" charset="0"/>
                        </a:rPr>
                        <a:t>Total</a:t>
                      </a:r>
                      <a:endParaRPr kumimoji="0" lang="en-US" sz="2000" b="0" i="0" u="none" strike="noStrike" cap="none" normalizeH="0" baseline="0" dirty="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333</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100%</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5223</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100%</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ea typeface="ＭＳ Ｐゴシック" charset="0"/>
                          <a:cs typeface="Times New Roman"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67644" name="Oval 61"/>
          <p:cNvSpPr>
            <a:spLocks noChangeArrowheads="1"/>
          </p:cNvSpPr>
          <p:nvPr/>
        </p:nvSpPr>
        <p:spPr bwMode="auto">
          <a:xfrm>
            <a:off x="7924800" y="3048000"/>
            <a:ext cx="990600" cy="3810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7645" name="Text Box 62"/>
          <p:cNvSpPr txBox="1">
            <a:spLocks noChangeArrowheads="1"/>
          </p:cNvSpPr>
          <p:nvPr/>
        </p:nvSpPr>
        <p:spPr bwMode="auto">
          <a:xfrm>
            <a:off x="8061325" y="1905000"/>
            <a:ext cx="1082675" cy="406400"/>
          </a:xfrm>
          <a:prstGeom prst="rect">
            <a:avLst/>
          </a:prstGeom>
          <a:solidFill>
            <a:schemeClr val="bg1"/>
          </a:solidFill>
          <a:ln w="9525">
            <a:solidFill>
              <a:schemeClr val="tx1"/>
            </a:solidFill>
            <a:miter lim="800000"/>
            <a:headEnd/>
            <a:tailEnd/>
          </a:ln>
        </p:spPr>
        <p:txBody>
          <a:bodyPr wrap="none">
            <a:spAutoFit/>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en-US" sz="2000" dirty="0">
                <a:latin typeface="Arial" charset="0"/>
              </a:rPr>
              <a:t>Not 194</a:t>
            </a:r>
          </a:p>
        </p:txBody>
      </p:sp>
      <p:sp>
        <p:nvSpPr>
          <p:cNvPr id="67646" name="Line 63"/>
          <p:cNvSpPr>
            <a:spLocks noChangeShapeType="1"/>
          </p:cNvSpPr>
          <p:nvPr/>
        </p:nvSpPr>
        <p:spPr bwMode="auto">
          <a:xfrm flipH="1">
            <a:off x="8534400" y="2286000"/>
            <a:ext cx="76200" cy="7620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67647" name="Text Box 64"/>
          <p:cNvSpPr txBox="1">
            <a:spLocks noChangeArrowheads="1"/>
          </p:cNvSpPr>
          <p:nvPr/>
        </p:nvSpPr>
        <p:spPr bwMode="auto">
          <a:xfrm>
            <a:off x="533400" y="6248400"/>
            <a:ext cx="82296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spcBef>
                <a:spcPct val="50000"/>
              </a:spcBef>
            </a:pPr>
            <a:r>
              <a:rPr lang="en-US">
                <a:latin typeface="Arial" charset="0"/>
              </a:rPr>
              <a:t>158/(158 + 36) = 81%, not 92.5%</a:t>
            </a:r>
          </a:p>
        </p:txBody>
      </p:sp>
      <p:sp>
        <p:nvSpPr>
          <p:cNvPr id="67648"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E9D0D603-C1B4-124B-919C-E215E84D8B47}" type="slidenum">
              <a:rPr lang="en-US" sz="1400">
                <a:latin typeface="Arial" charset="0"/>
              </a:rPr>
              <a:pPr/>
              <a:t>18</a:t>
            </a:fld>
            <a:endParaRPr lang="en-US" sz="1400">
              <a:latin typeface="Arial" charset="0"/>
            </a:endParaRPr>
          </a:p>
        </p:txBody>
      </p:sp>
    </p:spTree>
    <p:extLst>
      <p:ext uri="{BB962C8B-B14F-4D97-AF65-F5344CB8AC3E}">
        <p14:creationId xmlns:p14="http://schemas.microsoft.com/office/powerpoint/2010/main" val="10541060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ChangeArrowheads="1"/>
          </p:cNvSpPr>
          <p:nvPr>
            <p:ph type="title"/>
          </p:nvPr>
        </p:nvSpPr>
        <p:spPr/>
        <p:txBody>
          <a:bodyPr/>
          <a:lstStyle/>
          <a:p>
            <a:pPr eaLnBrk="1" hangingPunct="1"/>
            <a:r>
              <a:rPr lang="en-US">
                <a:latin typeface="Tahoma" charset="0"/>
                <a:ea typeface="ＭＳ Ｐゴシック" charset="0"/>
              </a:rPr>
              <a:t>Non-Independence</a:t>
            </a:r>
          </a:p>
        </p:txBody>
      </p:sp>
      <p:sp>
        <p:nvSpPr>
          <p:cNvPr id="69634" name="Rectangle 3"/>
          <p:cNvSpPr>
            <a:spLocks noGrp="1" noChangeArrowheads="1"/>
          </p:cNvSpPr>
          <p:nvPr>
            <p:ph type="body" idx="1"/>
          </p:nvPr>
        </p:nvSpPr>
        <p:spPr>
          <a:xfrm>
            <a:off x="762000" y="2743201"/>
            <a:ext cx="7772400" cy="1828800"/>
          </a:xfrm>
        </p:spPr>
        <p:txBody>
          <a:bodyPr/>
          <a:lstStyle/>
          <a:p>
            <a:pPr eaLnBrk="1" hangingPunct="1">
              <a:buFont typeface="Wingdings" charset="0"/>
              <a:buNone/>
            </a:pPr>
            <a:r>
              <a:rPr lang="en-US" dirty="0">
                <a:latin typeface="Tahoma" charset="0"/>
                <a:ea typeface="ＭＳ Ｐゴシック" charset="0"/>
              </a:rPr>
              <a:t>Absence of the nasal bone does not tell you as much if you already know that the nuchal translucency is </a:t>
            </a:r>
            <a:r>
              <a:rPr lang="en-US" dirty="0">
                <a:latin typeface="Tahoma" charset="0"/>
                <a:ea typeface="ＭＳ Ｐゴシック" charset="0"/>
                <a:cs typeface="Arial" charset="0"/>
              </a:rPr>
              <a:t>≥ 3.5 mm</a:t>
            </a:r>
            <a:r>
              <a:rPr lang="en-US" dirty="0">
                <a:latin typeface="Tahoma" charset="0"/>
                <a:ea typeface="ＭＳ Ｐゴシック" charset="0"/>
              </a:rPr>
              <a:t>.</a:t>
            </a:r>
          </a:p>
        </p:txBody>
      </p:sp>
      <p:sp>
        <p:nvSpPr>
          <p:cNvPr id="69635"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0E2A0683-7096-DD4E-970A-8666D06FB707}" type="slidenum">
              <a:rPr lang="en-US" sz="1400"/>
              <a:pPr/>
              <a:t>19</a:t>
            </a:fld>
            <a:endParaRPr lang="en-US" sz="1400"/>
          </a:p>
        </p:txBody>
      </p:sp>
    </p:spTree>
    <p:extLst>
      <p:ext uri="{BB962C8B-B14F-4D97-AF65-F5344CB8AC3E}">
        <p14:creationId xmlns:p14="http://schemas.microsoft.com/office/powerpoint/2010/main" val="3694406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F70BC-D808-454A-90E9-688F3294AC34}"/>
              </a:ext>
            </a:extLst>
          </p:cNvPr>
          <p:cNvSpPr>
            <a:spLocks noGrp="1"/>
          </p:cNvSpPr>
          <p:nvPr>
            <p:ph type="title"/>
          </p:nvPr>
        </p:nvSpPr>
        <p:spPr/>
        <p:txBody>
          <a:bodyPr/>
          <a:lstStyle/>
          <a:p>
            <a:r>
              <a:rPr lang="en-US" dirty="0"/>
              <a:t>Outline: Combining Tests</a:t>
            </a:r>
          </a:p>
        </p:txBody>
      </p:sp>
      <p:sp>
        <p:nvSpPr>
          <p:cNvPr id="3" name="Content Placeholder 2">
            <a:extLst>
              <a:ext uri="{FF2B5EF4-FFF2-40B4-BE49-F238E27FC236}">
                <a16:creationId xmlns:a16="http://schemas.microsoft.com/office/drawing/2014/main" id="{1FC2FF06-2C78-4E61-B437-27663629B23F}"/>
              </a:ext>
            </a:extLst>
          </p:cNvPr>
          <p:cNvSpPr>
            <a:spLocks noGrp="1"/>
          </p:cNvSpPr>
          <p:nvPr>
            <p:ph idx="1"/>
          </p:nvPr>
        </p:nvSpPr>
        <p:spPr>
          <a:xfrm>
            <a:off x="685800" y="1905000"/>
            <a:ext cx="8229600" cy="4158189"/>
          </a:xfrm>
        </p:spPr>
        <p:txBody>
          <a:bodyPr/>
          <a:lstStyle/>
          <a:p>
            <a:r>
              <a:rPr lang="en-US" sz="2800" dirty="0"/>
              <a:t>Independence Conditional on D+/D- (Hard!)</a:t>
            </a:r>
          </a:p>
          <a:p>
            <a:r>
              <a:rPr lang="en-US" sz="2800" dirty="0"/>
              <a:t>Classification Trees</a:t>
            </a:r>
          </a:p>
          <a:p>
            <a:r>
              <a:rPr lang="en-US" sz="2800" dirty="0"/>
              <a:t>Logistic Regression</a:t>
            </a:r>
          </a:p>
          <a:p>
            <a:pPr lvl="1"/>
            <a:r>
              <a:rPr lang="en-US" sz="2400" dirty="0"/>
              <a:t>Digression: Natural Logarithms</a:t>
            </a:r>
          </a:p>
          <a:p>
            <a:r>
              <a:rPr lang="en-US" sz="2800" dirty="0"/>
              <a:t>Variable (Test) Selection</a:t>
            </a:r>
          </a:p>
          <a:p>
            <a:r>
              <a:rPr lang="en-US" sz="2800" dirty="0"/>
              <a:t>Validation separate from derivation</a:t>
            </a:r>
          </a:p>
          <a:p>
            <a:endParaRPr lang="en-US" sz="2800" dirty="0"/>
          </a:p>
          <a:p>
            <a:endParaRPr lang="en-US" sz="2800" dirty="0"/>
          </a:p>
          <a:p>
            <a:endParaRPr lang="en-US" sz="2800" dirty="0"/>
          </a:p>
        </p:txBody>
      </p:sp>
      <p:sp>
        <p:nvSpPr>
          <p:cNvPr id="4" name="Slide Number Placeholder 3">
            <a:extLst>
              <a:ext uri="{FF2B5EF4-FFF2-40B4-BE49-F238E27FC236}">
                <a16:creationId xmlns:a16="http://schemas.microsoft.com/office/drawing/2014/main" id="{17CC6EF3-9D77-4260-A735-C27570EAB86A}"/>
              </a:ext>
            </a:extLst>
          </p:cNvPr>
          <p:cNvSpPr>
            <a:spLocks noGrp="1"/>
          </p:cNvSpPr>
          <p:nvPr>
            <p:ph type="sldNum" sz="quarter" idx="12"/>
          </p:nvPr>
        </p:nvSpPr>
        <p:spPr/>
        <p:txBody>
          <a:bodyPr/>
          <a:lstStyle/>
          <a:p>
            <a:pPr>
              <a:defRPr/>
            </a:pPr>
            <a:fld id="{E70CF1B1-AA47-B34B-9B18-40744FAC0177}" type="slidenum">
              <a:rPr lang="en-US" smtClean="0"/>
              <a:pPr>
                <a:defRPr/>
              </a:pPr>
              <a:t>2</a:t>
            </a:fld>
            <a:endParaRPr lang="en-US"/>
          </a:p>
        </p:txBody>
      </p:sp>
    </p:spTree>
    <p:extLst>
      <p:ext uri="{BB962C8B-B14F-4D97-AF65-F5344CB8AC3E}">
        <p14:creationId xmlns:p14="http://schemas.microsoft.com/office/powerpoint/2010/main" val="26086264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ChangeArrowheads="1"/>
          </p:cNvSpPr>
          <p:nvPr>
            <p:ph type="title"/>
          </p:nvPr>
        </p:nvSpPr>
        <p:spPr/>
        <p:txBody>
          <a:bodyPr/>
          <a:lstStyle/>
          <a:p>
            <a:pPr eaLnBrk="1" hangingPunct="1"/>
            <a:r>
              <a:rPr lang="en-US">
                <a:latin typeface="Arial" charset="0"/>
                <a:ea typeface="ＭＳ Ｐゴシック" charset="0"/>
              </a:rPr>
              <a:t>Non-Independence</a:t>
            </a:r>
          </a:p>
        </p:txBody>
      </p:sp>
      <p:pic>
        <p:nvPicPr>
          <p:cNvPr id="70658" name="Picture 3" descr="08-04_m"/>
          <p:cNvPicPr>
            <a:picLocks noChangeAspect="1" noChangeArrowheads="1"/>
          </p:cNvPicPr>
          <p:nvPr/>
        </p:nvPicPr>
        <p:blipFill>
          <a:blip r:embed="rId3">
            <a:extLst>
              <a:ext uri="{28A0092B-C50C-407E-A947-70E740481C1C}">
                <a14:useLocalDpi xmlns:a14="http://schemas.microsoft.com/office/drawing/2010/main" val="0"/>
              </a:ext>
            </a:extLst>
          </a:blip>
          <a:srcRect l="19823" t="-2657" r="15636"/>
          <a:stretch>
            <a:fillRect/>
          </a:stretch>
        </p:blipFill>
        <p:spPr bwMode="auto">
          <a:xfrm>
            <a:off x="152400" y="1489075"/>
            <a:ext cx="8991600" cy="5368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0659"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561D0715-11F4-9145-B065-2DE9A64C7A13}" type="slidenum">
              <a:rPr lang="en-US" sz="1400">
                <a:latin typeface="Arial" charset="0"/>
              </a:rPr>
              <a:pPr/>
              <a:t>20</a:t>
            </a:fld>
            <a:endParaRPr lang="en-US" sz="1400">
              <a:latin typeface="Arial" charset="0"/>
            </a:endParaRPr>
          </a:p>
        </p:txBody>
      </p:sp>
    </p:spTree>
    <p:extLst>
      <p:ext uri="{BB962C8B-B14F-4D97-AF65-F5344CB8AC3E}">
        <p14:creationId xmlns:p14="http://schemas.microsoft.com/office/powerpoint/2010/main" val="7632343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ChangeArrowheads="1"/>
          </p:cNvSpPr>
          <p:nvPr>
            <p:ph type="title"/>
          </p:nvPr>
        </p:nvSpPr>
        <p:spPr/>
        <p:txBody>
          <a:bodyPr/>
          <a:lstStyle/>
          <a:p>
            <a:pPr eaLnBrk="1" hangingPunct="1"/>
            <a:r>
              <a:rPr lang="en-US" sz="4000" dirty="0">
                <a:latin typeface="Arial" charset="0"/>
                <a:ea typeface="ＭＳ Ｐゴシック" charset="0"/>
              </a:rPr>
              <a:t>Non-Independence of NT and NBA</a:t>
            </a:r>
          </a:p>
        </p:txBody>
      </p:sp>
      <p:sp>
        <p:nvSpPr>
          <p:cNvPr id="72706" name="Rectangle 3"/>
          <p:cNvSpPr>
            <a:spLocks noGrp="1" noChangeArrowheads="1"/>
          </p:cNvSpPr>
          <p:nvPr>
            <p:ph type="body" idx="1"/>
          </p:nvPr>
        </p:nvSpPr>
        <p:spPr>
          <a:xfrm>
            <a:off x="685800" y="2057400"/>
            <a:ext cx="8229600" cy="2590800"/>
          </a:xfrm>
        </p:spPr>
        <p:txBody>
          <a:bodyPr/>
          <a:lstStyle/>
          <a:p>
            <a:pPr eaLnBrk="1" hangingPunct="1">
              <a:buFontTx/>
              <a:buNone/>
            </a:pPr>
            <a:r>
              <a:rPr lang="en-US" sz="2800" dirty="0">
                <a:latin typeface="Arial" charset="0"/>
                <a:ea typeface="ＭＳ Ｐゴシック" charset="0"/>
              </a:rPr>
              <a:t>In chromosomally normal (D-) fetuses, a false positive on the NT makes a false positive on the NBA more likely.</a:t>
            </a:r>
          </a:p>
          <a:p>
            <a:pPr eaLnBrk="1" hangingPunct="1">
              <a:buFontTx/>
              <a:buNone/>
            </a:pPr>
            <a:endParaRPr lang="en-US" sz="2800" dirty="0">
              <a:latin typeface="Arial" charset="0"/>
              <a:ea typeface="ＭＳ Ｐゴシック" charset="0"/>
            </a:endParaRPr>
          </a:p>
        </p:txBody>
      </p:sp>
      <p:sp>
        <p:nvSpPr>
          <p:cNvPr id="72707" name="Text Box 4"/>
          <p:cNvSpPr txBox="1">
            <a:spLocks noChangeArrowheads="1"/>
          </p:cNvSpPr>
          <p:nvPr/>
        </p:nvSpPr>
        <p:spPr bwMode="auto">
          <a:xfrm>
            <a:off x="685800" y="5181600"/>
            <a:ext cx="7239000" cy="1069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spcBef>
                <a:spcPct val="20000"/>
              </a:spcBef>
            </a:pPr>
            <a:r>
              <a:rPr lang="en-US" sz="1600" dirty="0">
                <a:latin typeface="Arial" charset="0"/>
              </a:rPr>
              <a:t>Some (but not all) of this may have to do with ethnicity.  In this London study, chromosomally normal fetuses of “Afro-Caribbean” ethnicity had both larger NTs and more frequent absence of the nasal bone.</a:t>
            </a:r>
          </a:p>
          <a:p>
            <a:pPr eaLnBrk="1" hangingPunct="1"/>
            <a:endParaRPr lang="en-US" sz="1600" dirty="0">
              <a:latin typeface="Arial" charset="0"/>
            </a:endParaRPr>
          </a:p>
        </p:txBody>
      </p:sp>
      <p:sp>
        <p:nvSpPr>
          <p:cNvPr id="72708" name="Text Box 5"/>
          <p:cNvSpPr txBox="1">
            <a:spLocks noChangeArrowheads="1"/>
          </p:cNvSpPr>
          <p:nvPr/>
        </p:nvSpPr>
        <p:spPr bwMode="auto">
          <a:xfrm>
            <a:off x="685800" y="6172200"/>
            <a:ext cx="739140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en-US" sz="1400" dirty="0">
                <a:latin typeface="Arial" charset="0"/>
              </a:rPr>
              <a:t>In Trisomy 21 (D+) fetuses, normal NT was associated with the presence of the nasal bone, so a false negative on the NT was associated with a false negative on the NBA.</a:t>
            </a:r>
          </a:p>
        </p:txBody>
      </p:sp>
      <p:sp>
        <p:nvSpPr>
          <p:cNvPr id="72709"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2A33432A-1BE5-5F40-9A63-A9A28D6A1002}" type="slidenum">
              <a:rPr lang="en-US" sz="1400">
                <a:latin typeface="Arial" charset="0"/>
              </a:rPr>
              <a:pPr/>
              <a:t>21</a:t>
            </a:fld>
            <a:endParaRPr lang="en-US" sz="1400">
              <a:latin typeface="Arial" charset="0"/>
            </a:endParaRPr>
          </a:p>
        </p:txBody>
      </p:sp>
    </p:spTree>
    <p:extLst>
      <p:ext uri="{BB962C8B-B14F-4D97-AF65-F5344CB8AC3E}">
        <p14:creationId xmlns:p14="http://schemas.microsoft.com/office/powerpoint/2010/main" val="703455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ChangeArrowheads="1"/>
          </p:cNvSpPr>
          <p:nvPr>
            <p:ph type="title"/>
          </p:nvPr>
        </p:nvSpPr>
        <p:spPr/>
        <p:txBody>
          <a:bodyPr/>
          <a:lstStyle/>
          <a:p>
            <a:pPr eaLnBrk="1" hangingPunct="1"/>
            <a:r>
              <a:rPr lang="en-US" sz="4000" dirty="0">
                <a:latin typeface="Arial" charset="0"/>
                <a:ea typeface="ＭＳ Ｐゴシック" charset="0"/>
              </a:rPr>
              <a:t>Non-Independence of NT and NBA</a:t>
            </a:r>
          </a:p>
        </p:txBody>
      </p:sp>
      <p:sp>
        <p:nvSpPr>
          <p:cNvPr id="72706" name="Rectangle 3"/>
          <p:cNvSpPr>
            <a:spLocks noGrp="1" noChangeArrowheads="1"/>
          </p:cNvSpPr>
          <p:nvPr>
            <p:ph type="body" idx="1"/>
          </p:nvPr>
        </p:nvSpPr>
        <p:spPr>
          <a:xfrm>
            <a:off x="685800" y="2286000"/>
            <a:ext cx="8229600" cy="3657600"/>
          </a:xfrm>
        </p:spPr>
        <p:txBody>
          <a:bodyPr/>
          <a:lstStyle/>
          <a:p>
            <a:pPr eaLnBrk="1" hangingPunct="1">
              <a:buFontTx/>
              <a:buNone/>
            </a:pPr>
            <a:r>
              <a:rPr lang="en-US" sz="2800" dirty="0">
                <a:latin typeface="Arial" charset="0"/>
                <a:ea typeface="ＭＳ Ｐゴシック" charset="0"/>
              </a:rPr>
              <a:t>Of </a:t>
            </a:r>
            <a:r>
              <a:rPr lang="en-US" sz="2800" u="sng" dirty="0">
                <a:latin typeface="Arial" charset="0"/>
                <a:ea typeface="ＭＳ Ｐゴシック" charset="0"/>
              </a:rPr>
              <a:t>normal</a:t>
            </a:r>
            <a:r>
              <a:rPr lang="en-US" sz="2800" dirty="0">
                <a:latin typeface="Arial" charset="0"/>
                <a:ea typeface="ＭＳ Ｐゴシック" charset="0"/>
              </a:rPr>
              <a:t> (D-) fetuses with NT </a:t>
            </a:r>
            <a:r>
              <a:rPr lang="en-US" sz="2800" dirty="0">
                <a:latin typeface="Arial" charset="0"/>
                <a:ea typeface="ＭＳ Ｐゴシック" charset="0"/>
                <a:cs typeface="Arial" charset="0"/>
              </a:rPr>
              <a:t>≥ 3.5 mm, 7.5% had nasal bone absent. </a:t>
            </a:r>
            <a:r>
              <a:rPr lang="en-US" sz="2800" dirty="0">
                <a:latin typeface="Arial" charset="0"/>
                <a:ea typeface="ＭＳ Ｐゴシック" charset="0"/>
              </a:rPr>
              <a:t>Of </a:t>
            </a:r>
            <a:r>
              <a:rPr lang="en-US" sz="2800" u="sng" dirty="0">
                <a:latin typeface="Arial" charset="0"/>
                <a:ea typeface="ＭＳ Ｐゴシック" charset="0"/>
              </a:rPr>
              <a:t>normal</a:t>
            </a:r>
            <a:r>
              <a:rPr lang="en-US" sz="2800" dirty="0">
                <a:latin typeface="Arial" charset="0"/>
                <a:ea typeface="ＭＳ Ｐゴシック" charset="0"/>
              </a:rPr>
              <a:t> (D-) fetuses with NT &lt; 3.5 mm only 2.0% had nasal bone absent.</a:t>
            </a:r>
          </a:p>
          <a:p>
            <a:pPr eaLnBrk="1" hangingPunct="1">
              <a:buFontTx/>
              <a:buNone/>
            </a:pPr>
            <a:r>
              <a:rPr lang="en-US" sz="2800" dirty="0">
                <a:latin typeface="Arial" charset="0"/>
                <a:ea typeface="ＭＳ Ｐゴシック" charset="0"/>
              </a:rPr>
              <a:t> </a:t>
            </a:r>
            <a:endParaRPr lang="en-US" sz="2800" dirty="0">
              <a:latin typeface="Arial" charset="0"/>
              <a:ea typeface="ＭＳ Ｐゴシック" charset="0"/>
              <a:cs typeface="Arial" charset="0"/>
            </a:endParaRPr>
          </a:p>
          <a:p>
            <a:pPr eaLnBrk="1" hangingPunct="1">
              <a:buNone/>
            </a:pPr>
            <a:r>
              <a:rPr lang="en-US" sz="2800" dirty="0">
                <a:latin typeface="Arial" charset="0"/>
                <a:ea typeface="ＭＳ Ｐゴシック" charset="0"/>
                <a:cs typeface="Arial" charset="0"/>
              </a:rPr>
              <a:t>P(NBA+|NT+ &amp; D-) = 0.075</a:t>
            </a:r>
          </a:p>
          <a:p>
            <a:pPr eaLnBrk="1" hangingPunct="1">
              <a:buNone/>
            </a:pPr>
            <a:r>
              <a:rPr lang="en-US" sz="2800" dirty="0">
                <a:latin typeface="Arial" charset="0"/>
                <a:ea typeface="ＭＳ Ｐゴシック" charset="0"/>
                <a:cs typeface="Arial" charset="0"/>
              </a:rPr>
              <a:t>P(NBA+|NT- &amp; D-) = 0.020</a:t>
            </a:r>
          </a:p>
          <a:p>
            <a:pPr eaLnBrk="1" hangingPunct="1">
              <a:buFontTx/>
              <a:buNone/>
            </a:pPr>
            <a:endParaRPr lang="en-US" sz="2800" dirty="0">
              <a:latin typeface="Arial" charset="0"/>
              <a:ea typeface="ＭＳ Ｐゴシック" charset="0"/>
              <a:cs typeface="Arial" charset="0"/>
            </a:endParaRPr>
          </a:p>
        </p:txBody>
      </p:sp>
      <p:sp>
        <p:nvSpPr>
          <p:cNvPr id="72709"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2A33432A-1BE5-5F40-9A63-A9A28D6A1002}" type="slidenum">
              <a:rPr lang="en-US" sz="1400">
                <a:latin typeface="Arial" charset="0"/>
              </a:rPr>
              <a:pPr/>
              <a:t>22</a:t>
            </a:fld>
            <a:endParaRPr lang="en-US" sz="1400">
              <a:latin typeface="Arial" charset="0"/>
            </a:endParaRPr>
          </a:p>
        </p:txBody>
      </p:sp>
    </p:spTree>
    <p:extLst>
      <p:ext uri="{BB962C8B-B14F-4D97-AF65-F5344CB8AC3E}">
        <p14:creationId xmlns:p14="http://schemas.microsoft.com/office/powerpoint/2010/main" val="30871190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ChangeArrowheads="1"/>
          </p:cNvSpPr>
          <p:nvPr>
            <p:ph type="title"/>
          </p:nvPr>
        </p:nvSpPr>
        <p:spPr/>
        <p:txBody>
          <a:bodyPr/>
          <a:lstStyle/>
          <a:p>
            <a:pPr eaLnBrk="1" hangingPunct="1"/>
            <a:r>
              <a:rPr lang="en-US" sz="4000" dirty="0">
                <a:latin typeface="Arial" charset="0"/>
                <a:ea typeface="ＭＳ Ｐゴシック" charset="0"/>
              </a:rPr>
              <a:t>Non-Independence of NT and NBA</a:t>
            </a:r>
          </a:p>
        </p:txBody>
      </p:sp>
      <p:sp>
        <p:nvSpPr>
          <p:cNvPr id="72706" name="Rectangle 3"/>
          <p:cNvSpPr>
            <a:spLocks noGrp="1" noChangeArrowheads="1"/>
          </p:cNvSpPr>
          <p:nvPr>
            <p:ph type="body" idx="1"/>
          </p:nvPr>
        </p:nvSpPr>
        <p:spPr>
          <a:xfrm>
            <a:off x="304800" y="2286000"/>
            <a:ext cx="8610600" cy="3429000"/>
          </a:xfrm>
        </p:spPr>
        <p:txBody>
          <a:bodyPr/>
          <a:lstStyle/>
          <a:p>
            <a:pPr eaLnBrk="1" hangingPunct="1">
              <a:buNone/>
            </a:pPr>
            <a:r>
              <a:rPr lang="en-US" sz="2800" dirty="0">
                <a:latin typeface="Arial" charset="0"/>
                <a:ea typeface="ＭＳ Ｐゴシック" charset="0"/>
                <a:cs typeface="Arial" charset="0"/>
              </a:rPr>
              <a:t>If independent,</a:t>
            </a:r>
          </a:p>
          <a:p>
            <a:pPr eaLnBrk="1" hangingPunct="1">
              <a:buNone/>
            </a:pPr>
            <a:r>
              <a:rPr lang="en-US" sz="2800" dirty="0">
                <a:latin typeface="Arial" charset="0"/>
                <a:ea typeface="ＭＳ Ｐゴシック" charset="0"/>
                <a:cs typeface="Arial" charset="0"/>
              </a:rPr>
              <a:t>P(NBA+|NT+&amp;D-) = P(NBA+|NT-&amp;D-) = P(NBA+|D-)</a:t>
            </a:r>
          </a:p>
          <a:p>
            <a:pPr eaLnBrk="1" hangingPunct="1">
              <a:buNone/>
            </a:pPr>
            <a:r>
              <a:rPr lang="en-US" sz="2800" dirty="0">
                <a:latin typeface="Arial" charset="0"/>
                <a:ea typeface="ＭＳ Ｐゴシック" charset="0"/>
                <a:cs typeface="Arial" charset="0"/>
              </a:rPr>
              <a:t>But,</a:t>
            </a:r>
          </a:p>
          <a:p>
            <a:pPr eaLnBrk="1" hangingPunct="1">
              <a:buNone/>
            </a:pPr>
            <a:r>
              <a:rPr lang="en-US" sz="2800" dirty="0">
                <a:latin typeface="Arial" charset="0"/>
                <a:ea typeface="ＭＳ Ｐゴシック" charset="0"/>
                <a:cs typeface="Arial" charset="0"/>
              </a:rPr>
              <a:t>P(NBA+|NT+ &amp; D-) = 0.075</a:t>
            </a:r>
          </a:p>
          <a:p>
            <a:pPr eaLnBrk="1" hangingPunct="1">
              <a:buNone/>
            </a:pPr>
            <a:r>
              <a:rPr lang="en-US" sz="2800" dirty="0">
                <a:latin typeface="Arial" charset="0"/>
                <a:ea typeface="ＭＳ Ｐゴシック" charset="0"/>
                <a:cs typeface="Arial" charset="0"/>
              </a:rPr>
              <a:t>P(NBA+|NT- &amp; D-)  = 0.020</a:t>
            </a:r>
          </a:p>
          <a:p>
            <a:pPr eaLnBrk="1" hangingPunct="1">
              <a:buFontTx/>
              <a:buNone/>
            </a:pPr>
            <a:endParaRPr lang="en-US" sz="2800" dirty="0">
              <a:latin typeface="Arial" charset="0"/>
              <a:ea typeface="ＭＳ Ｐゴシック" charset="0"/>
              <a:cs typeface="Arial" charset="0"/>
            </a:endParaRPr>
          </a:p>
        </p:txBody>
      </p:sp>
      <p:sp>
        <p:nvSpPr>
          <p:cNvPr id="72709"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2A33432A-1BE5-5F40-9A63-A9A28D6A1002}" type="slidenum">
              <a:rPr lang="en-US" sz="1400">
                <a:latin typeface="Arial" charset="0"/>
              </a:rPr>
              <a:pPr/>
              <a:t>23</a:t>
            </a:fld>
            <a:endParaRPr lang="en-US" sz="1400">
              <a:latin typeface="Arial" charset="0"/>
            </a:endParaRPr>
          </a:p>
        </p:txBody>
      </p:sp>
    </p:spTree>
    <p:extLst>
      <p:ext uri="{BB962C8B-B14F-4D97-AF65-F5344CB8AC3E}">
        <p14:creationId xmlns:p14="http://schemas.microsoft.com/office/powerpoint/2010/main" val="21502607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p:txBody>
          <a:bodyPr/>
          <a:lstStyle/>
          <a:p>
            <a:pPr eaLnBrk="1" hangingPunct="1"/>
            <a:r>
              <a:rPr lang="en-US">
                <a:latin typeface="Tahoma" charset="0"/>
                <a:ea typeface="ＭＳ Ｐゴシック" charset="0"/>
              </a:rPr>
              <a:t>Non-Independence</a:t>
            </a:r>
          </a:p>
        </p:txBody>
      </p:sp>
      <p:sp>
        <p:nvSpPr>
          <p:cNvPr id="74754" name="Rectangle 3"/>
          <p:cNvSpPr>
            <a:spLocks noGrp="1" noChangeArrowheads="1"/>
          </p:cNvSpPr>
          <p:nvPr>
            <p:ph type="body" idx="1"/>
          </p:nvPr>
        </p:nvSpPr>
        <p:spPr/>
        <p:txBody>
          <a:bodyPr/>
          <a:lstStyle/>
          <a:p>
            <a:pPr eaLnBrk="1" hangingPunct="1">
              <a:buFont typeface="Wingdings" charset="0"/>
              <a:buNone/>
            </a:pPr>
            <a:r>
              <a:rPr lang="en-US">
                <a:latin typeface="Tahoma" charset="0"/>
                <a:ea typeface="ＭＳ Ｐゴシック" charset="0"/>
              </a:rPr>
              <a:t>Instead of looking for the nasal bone, what if the second test were just a repeat measurement of the nuchal translucency?</a:t>
            </a:r>
          </a:p>
          <a:p>
            <a:pPr eaLnBrk="1" hangingPunct="1">
              <a:buFont typeface="Wingdings" charset="0"/>
              <a:buNone/>
            </a:pPr>
            <a:r>
              <a:rPr lang="en-US">
                <a:latin typeface="Tahoma" charset="0"/>
                <a:ea typeface="ＭＳ Ｐゴシック" charset="0"/>
              </a:rPr>
              <a:t>A second positive NT would do little to increase your certainty of Trisomy 21.  If it was false positive the first time around, it is likely to be false positive the second time.</a:t>
            </a:r>
          </a:p>
        </p:txBody>
      </p:sp>
      <p:sp>
        <p:nvSpPr>
          <p:cNvPr id="74755"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A73BE6C7-E186-8B43-9E06-954D4E682F1D}" type="slidenum">
              <a:rPr lang="en-US" sz="1400"/>
              <a:pPr/>
              <a:t>24</a:t>
            </a:fld>
            <a:endParaRPr lang="en-US" sz="1400"/>
          </a:p>
        </p:txBody>
      </p:sp>
    </p:spTree>
    <p:extLst>
      <p:ext uri="{BB962C8B-B14F-4D97-AF65-F5344CB8AC3E}">
        <p14:creationId xmlns:p14="http://schemas.microsoft.com/office/powerpoint/2010/main" val="21589402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p:txBody>
          <a:bodyPr/>
          <a:lstStyle/>
          <a:p>
            <a:pPr eaLnBrk="1" hangingPunct="1"/>
            <a:r>
              <a:rPr lang="en-US">
                <a:latin typeface="Tahoma" charset="0"/>
                <a:ea typeface="ＭＳ Ｐゴシック" charset="0"/>
              </a:rPr>
              <a:t>Reasons for Non-Independence</a:t>
            </a:r>
          </a:p>
        </p:txBody>
      </p:sp>
      <p:sp>
        <p:nvSpPr>
          <p:cNvPr id="75778" name="Rectangle 3"/>
          <p:cNvSpPr>
            <a:spLocks noGrp="1" noChangeArrowheads="1"/>
          </p:cNvSpPr>
          <p:nvPr>
            <p:ph type="body" idx="1"/>
          </p:nvPr>
        </p:nvSpPr>
        <p:spPr/>
        <p:txBody>
          <a:bodyPr/>
          <a:lstStyle/>
          <a:p>
            <a:pPr eaLnBrk="1" hangingPunct="1">
              <a:lnSpc>
                <a:spcPct val="90000"/>
              </a:lnSpc>
              <a:buFont typeface="Wingdings" charset="0"/>
              <a:buNone/>
            </a:pPr>
            <a:r>
              <a:rPr lang="en-US" dirty="0">
                <a:latin typeface="Tahoma" charset="0"/>
                <a:ea typeface="ＭＳ Ｐゴシック" charset="0"/>
              </a:rPr>
              <a:t>Tests measure the same aspect of disease.</a:t>
            </a:r>
          </a:p>
          <a:p>
            <a:pPr eaLnBrk="1" hangingPunct="1">
              <a:lnSpc>
                <a:spcPct val="90000"/>
              </a:lnSpc>
              <a:buFont typeface="Wingdings" charset="0"/>
              <a:buNone/>
            </a:pPr>
            <a:endParaRPr lang="en-US" dirty="0">
              <a:latin typeface="Tahoma" charset="0"/>
              <a:ea typeface="ＭＳ Ｐゴシック" charset="0"/>
            </a:endParaRPr>
          </a:p>
          <a:p>
            <a:pPr eaLnBrk="1" hangingPunct="1">
              <a:lnSpc>
                <a:spcPct val="90000"/>
              </a:lnSpc>
              <a:buFont typeface="Wingdings" charset="0"/>
              <a:buNone/>
            </a:pPr>
            <a:r>
              <a:rPr lang="en-US" dirty="0">
                <a:latin typeface="Tahoma" charset="0"/>
                <a:ea typeface="ＭＳ Ｐゴシック" charset="0"/>
              </a:rPr>
              <a:t>One aspect of Down’s syndrome is slower fetal development; the NT decreases more slowly and the nasal bone ossifies later.  Chromosomally NORMAL fetuses that develop slowly will tend to have false positives on BOTH the NT Exam and NBA.  </a:t>
            </a:r>
          </a:p>
        </p:txBody>
      </p:sp>
      <p:sp>
        <p:nvSpPr>
          <p:cNvPr id="75779"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188817B2-6C4D-EB4E-A622-0E5E6E48EDCA}" type="slidenum">
              <a:rPr lang="en-US" sz="1400"/>
              <a:pPr/>
              <a:t>25</a:t>
            </a:fld>
            <a:endParaRPr lang="en-US" sz="1400"/>
          </a:p>
        </p:txBody>
      </p:sp>
    </p:spTree>
    <p:extLst>
      <p:ext uri="{BB962C8B-B14F-4D97-AF65-F5344CB8AC3E}">
        <p14:creationId xmlns:p14="http://schemas.microsoft.com/office/powerpoint/2010/main" val="42557251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noChangeArrowheads="1"/>
          </p:cNvSpPr>
          <p:nvPr>
            <p:ph type="title"/>
          </p:nvPr>
        </p:nvSpPr>
        <p:spPr/>
        <p:txBody>
          <a:bodyPr/>
          <a:lstStyle/>
          <a:p>
            <a:pPr eaLnBrk="1" hangingPunct="1"/>
            <a:r>
              <a:rPr lang="en-US">
                <a:latin typeface="Tahoma" charset="0"/>
                <a:ea typeface="ＭＳ Ｐゴシック" charset="0"/>
              </a:rPr>
              <a:t>Reasons for Non-Independence</a:t>
            </a:r>
          </a:p>
        </p:txBody>
      </p:sp>
      <p:sp>
        <p:nvSpPr>
          <p:cNvPr id="77826" name="Rectangle 3"/>
          <p:cNvSpPr>
            <a:spLocks noGrp="1" noChangeArrowheads="1"/>
          </p:cNvSpPr>
          <p:nvPr>
            <p:ph type="body" idx="1"/>
          </p:nvPr>
        </p:nvSpPr>
        <p:spPr>
          <a:xfrm>
            <a:off x="457200" y="2209800"/>
            <a:ext cx="8229600" cy="4525963"/>
          </a:xfrm>
        </p:spPr>
        <p:txBody>
          <a:bodyPr/>
          <a:lstStyle/>
          <a:p>
            <a:pPr eaLnBrk="1" hangingPunct="1">
              <a:buFont typeface="Wingdings" charset="0"/>
              <a:buNone/>
            </a:pPr>
            <a:r>
              <a:rPr lang="en-US" dirty="0">
                <a:latin typeface="Tahoma" charset="0"/>
                <a:ea typeface="ＭＳ Ｐゴシック" charset="0"/>
              </a:rPr>
              <a:t>Heterogeneity of Disease (e.g. spectrum of severity)*.</a:t>
            </a:r>
          </a:p>
          <a:p>
            <a:pPr eaLnBrk="1" hangingPunct="1">
              <a:buFont typeface="Wingdings" charset="0"/>
              <a:buNone/>
            </a:pPr>
            <a:endParaRPr lang="en-US" dirty="0">
              <a:latin typeface="Tahoma" charset="0"/>
              <a:ea typeface="ＭＳ Ｐゴシック" charset="0"/>
            </a:endParaRPr>
          </a:p>
          <a:p>
            <a:pPr eaLnBrk="1" hangingPunct="1">
              <a:buFont typeface="Wingdings" charset="0"/>
              <a:buNone/>
            </a:pPr>
            <a:r>
              <a:rPr lang="en-US" dirty="0">
                <a:latin typeface="Tahoma" charset="0"/>
                <a:ea typeface="ＭＳ Ｐゴシック" charset="0"/>
              </a:rPr>
              <a:t>Heterogeneity of Non-Disease.</a:t>
            </a:r>
          </a:p>
          <a:p>
            <a:pPr eaLnBrk="1" hangingPunct="1">
              <a:buFont typeface="Wingdings" charset="0"/>
              <a:buNone/>
            </a:pPr>
            <a:endParaRPr lang="en-US" dirty="0">
              <a:latin typeface="Tahoma" charset="0"/>
              <a:ea typeface="ＭＳ Ｐゴシック" charset="0"/>
            </a:endParaRPr>
          </a:p>
          <a:p>
            <a:pPr eaLnBrk="1" hangingPunct="1">
              <a:buFont typeface="Wingdings" charset="0"/>
              <a:buNone/>
            </a:pPr>
            <a:r>
              <a:rPr lang="en-US" dirty="0">
                <a:latin typeface="Tahoma" charset="0"/>
                <a:ea typeface="ＭＳ Ｐゴシック" charset="0"/>
              </a:rPr>
              <a:t>(See EBD-2 Chapter 7 first 3 pages)</a:t>
            </a:r>
          </a:p>
        </p:txBody>
      </p:sp>
      <p:sp>
        <p:nvSpPr>
          <p:cNvPr id="77827" name="Text Box 4"/>
          <p:cNvSpPr txBox="1">
            <a:spLocks noChangeArrowheads="1"/>
          </p:cNvSpPr>
          <p:nvPr/>
        </p:nvSpPr>
        <p:spPr bwMode="auto">
          <a:xfrm>
            <a:off x="533400" y="5791200"/>
            <a:ext cx="7162800" cy="9233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spcBef>
                <a:spcPct val="50000"/>
              </a:spcBef>
            </a:pPr>
            <a:r>
              <a:rPr lang="en-US" sz="1800" dirty="0"/>
              <a:t>*In this example, Down’s syndrome is the only chromosomal abnormality considered, so disease is fairly homogeneous.  But this is actually quite unrealistic.</a:t>
            </a:r>
          </a:p>
        </p:txBody>
      </p:sp>
      <p:sp>
        <p:nvSpPr>
          <p:cNvPr id="77828"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FF4CDE64-D9AD-A84A-8AAF-E1D2DC3FC07F}" type="slidenum">
              <a:rPr lang="en-US" sz="1400"/>
              <a:pPr/>
              <a:t>26</a:t>
            </a:fld>
            <a:endParaRPr lang="en-US" sz="1400"/>
          </a:p>
        </p:txBody>
      </p:sp>
    </p:spTree>
    <p:extLst>
      <p:ext uri="{BB962C8B-B14F-4D97-AF65-F5344CB8AC3E}">
        <p14:creationId xmlns:p14="http://schemas.microsoft.com/office/powerpoint/2010/main" val="30876808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p:cNvSpPr>
            <a:spLocks noGrp="1" noChangeArrowheads="1"/>
          </p:cNvSpPr>
          <p:nvPr>
            <p:ph type="title"/>
          </p:nvPr>
        </p:nvSpPr>
        <p:spPr>
          <a:xfrm>
            <a:off x="533400" y="2057400"/>
            <a:ext cx="8229600" cy="4114800"/>
          </a:xfrm>
        </p:spPr>
        <p:txBody>
          <a:bodyPr/>
          <a:lstStyle/>
          <a:p>
            <a:pPr eaLnBrk="1" hangingPunct="1"/>
            <a:r>
              <a:rPr lang="en-US" sz="3600" dirty="0">
                <a:latin typeface="Tahoma" charset="0"/>
                <a:ea typeface="ＭＳ Ｐゴシック" charset="0"/>
              </a:rPr>
              <a:t>Unless tests are independent (conditional on D+/D-), we can’t combine results by multiplying LRs.</a:t>
            </a:r>
            <a:br>
              <a:rPr lang="en-US" sz="3600" dirty="0">
                <a:latin typeface="Tahoma" charset="0"/>
                <a:ea typeface="ＭＳ Ｐゴシック" charset="0"/>
              </a:rPr>
            </a:br>
            <a:br>
              <a:rPr lang="en-US" sz="3600" dirty="0">
                <a:latin typeface="Tahoma" charset="0"/>
                <a:ea typeface="ＭＳ Ｐゴシック" charset="0"/>
              </a:rPr>
            </a:br>
            <a:endParaRPr lang="en-US" sz="3600" dirty="0">
              <a:latin typeface="Tahoma" charset="0"/>
              <a:ea typeface="ＭＳ Ｐゴシック" charset="0"/>
            </a:endParaRPr>
          </a:p>
        </p:txBody>
      </p:sp>
      <p:sp>
        <p:nvSpPr>
          <p:cNvPr id="79874"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817F5541-D954-2347-AEB2-B99DEC3C92A4}" type="slidenum">
              <a:rPr lang="en-US" sz="1400"/>
              <a:pPr/>
              <a:t>27</a:t>
            </a:fld>
            <a:endParaRPr lang="en-US" sz="1400"/>
          </a:p>
        </p:txBody>
      </p:sp>
    </p:spTree>
    <p:extLst>
      <p:ext uri="{BB962C8B-B14F-4D97-AF65-F5344CB8AC3E}">
        <p14:creationId xmlns:p14="http://schemas.microsoft.com/office/powerpoint/2010/main" val="30495901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Grp="1" noChangeArrowheads="1"/>
          </p:cNvSpPr>
          <p:nvPr>
            <p:ph type="title"/>
          </p:nvPr>
        </p:nvSpPr>
        <p:spPr/>
        <p:txBody>
          <a:bodyPr/>
          <a:lstStyle/>
          <a:p>
            <a:r>
              <a:rPr lang="en-US">
                <a:latin typeface="Tahoma" charset="0"/>
                <a:ea typeface="ＭＳ Ｐゴシック" charset="0"/>
              </a:rPr>
              <a:t>Independence </a:t>
            </a:r>
            <a:r>
              <a:rPr lang="en-US" u="sng">
                <a:latin typeface="Tahoma" charset="0"/>
                <a:ea typeface="ＭＳ Ｐゴシック" charset="0"/>
              </a:rPr>
              <a:t>Conditional On Disease Status</a:t>
            </a:r>
          </a:p>
        </p:txBody>
      </p:sp>
      <p:sp>
        <p:nvSpPr>
          <p:cNvPr id="81922" name="Rectangle 3"/>
          <p:cNvSpPr>
            <a:spLocks noGrp="1" noChangeArrowheads="1"/>
          </p:cNvSpPr>
          <p:nvPr>
            <p:ph type="body" idx="1"/>
          </p:nvPr>
        </p:nvSpPr>
        <p:spPr/>
        <p:txBody>
          <a:bodyPr/>
          <a:lstStyle/>
          <a:p>
            <a:pPr>
              <a:lnSpc>
                <a:spcPct val="90000"/>
              </a:lnSpc>
              <a:buFont typeface="Wingdings" charset="0"/>
              <a:buNone/>
            </a:pPr>
            <a:r>
              <a:rPr lang="en-US">
                <a:latin typeface="Tahoma" charset="0"/>
                <a:ea typeface="ＭＳ Ｐゴシック" charset="0"/>
              </a:rPr>
              <a:t>In D+ patients,</a:t>
            </a:r>
          </a:p>
          <a:p>
            <a:pPr>
              <a:lnSpc>
                <a:spcPct val="90000"/>
              </a:lnSpc>
              <a:buFont typeface="Wingdings" charset="0"/>
              <a:buNone/>
            </a:pPr>
            <a:r>
              <a:rPr lang="en-US">
                <a:latin typeface="Tahoma" charset="0"/>
                <a:ea typeface="ＭＳ Ｐゴシック" charset="0"/>
              </a:rPr>
              <a:t>	a false negative on Test 1 does not affect the probability of a false negative on Test 2.</a:t>
            </a:r>
          </a:p>
          <a:p>
            <a:pPr>
              <a:lnSpc>
                <a:spcPct val="90000"/>
              </a:lnSpc>
              <a:buFont typeface="Wingdings" charset="0"/>
              <a:buNone/>
            </a:pPr>
            <a:r>
              <a:rPr lang="en-US">
                <a:latin typeface="Tahoma" charset="0"/>
                <a:ea typeface="ＭＳ Ｐゴシック" charset="0"/>
              </a:rPr>
              <a:t>In D- patients,</a:t>
            </a:r>
          </a:p>
          <a:p>
            <a:pPr>
              <a:lnSpc>
                <a:spcPct val="90000"/>
              </a:lnSpc>
              <a:buFont typeface="Wingdings" charset="0"/>
              <a:buNone/>
            </a:pPr>
            <a:r>
              <a:rPr lang="en-US">
                <a:latin typeface="Tahoma" charset="0"/>
                <a:ea typeface="ＭＳ Ｐゴシック" charset="0"/>
              </a:rPr>
              <a:t>	a false positive on Test 1 does not affect the probability of a false positive on Test 2.</a:t>
            </a:r>
          </a:p>
        </p:txBody>
      </p:sp>
      <p:sp>
        <p:nvSpPr>
          <p:cNvPr id="81924"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36BBB2BA-D7B4-A442-9AA0-7FF5938E5264}" type="slidenum">
              <a:rPr lang="en-US" sz="1400"/>
              <a:pPr/>
              <a:t>28</a:t>
            </a:fld>
            <a:endParaRPr lang="en-US" sz="1400"/>
          </a:p>
        </p:txBody>
      </p:sp>
    </p:spTree>
    <p:extLst>
      <p:ext uri="{BB962C8B-B14F-4D97-AF65-F5344CB8AC3E}">
        <p14:creationId xmlns:p14="http://schemas.microsoft.com/office/powerpoint/2010/main" val="34478287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2"/>
          <p:cNvSpPr>
            <a:spLocks noGrp="1" noChangeArrowheads="1"/>
          </p:cNvSpPr>
          <p:nvPr>
            <p:ph type="title"/>
          </p:nvPr>
        </p:nvSpPr>
        <p:spPr/>
        <p:txBody>
          <a:bodyPr/>
          <a:lstStyle/>
          <a:p>
            <a:pPr eaLnBrk="1" hangingPunct="1"/>
            <a:r>
              <a:rPr lang="en-US">
                <a:latin typeface="Tahoma" charset="0"/>
                <a:ea typeface="ＭＳ Ｐゴシック" charset="0"/>
              </a:rPr>
              <a:t>Ways to Combine Multiple Tests</a:t>
            </a:r>
          </a:p>
        </p:txBody>
      </p:sp>
      <p:sp>
        <p:nvSpPr>
          <p:cNvPr id="82946" name="Rectangle 3"/>
          <p:cNvSpPr>
            <a:spLocks noGrp="1" noChangeArrowheads="1"/>
          </p:cNvSpPr>
          <p:nvPr>
            <p:ph type="body" idx="1"/>
          </p:nvPr>
        </p:nvSpPr>
        <p:spPr>
          <a:xfrm>
            <a:off x="685800" y="1828800"/>
            <a:ext cx="8229600" cy="4525963"/>
          </a:xfrm>
        </p:spPr>
        <p:txBody>
          <a:bodyPr/>
          <a:lstStyle/>
          <a:p>
            <a:pPr eaLnBrk="1" hangingPunct="1">
              <a:buFont typeface="Wingdings" charset="0"/>
              <a:buNone/>
            </a:pPr>
            <a:r>
              <a:rPr lang="en-US" dirty="0">
                <a:latin typeface="Tahoma" charset="0"/>
                <a:ea typeface="ＭＳ Ｐゴシック" charset="0"/>
              </a:rPr>
              <a:t>On a group of patients (derivation set), perform the multiple tests and  (independently*) determine true disease status (apply the gold standard)</a:t>
            </a:r>
          </a:p>
          <a:p>
            <a:pPr eaLnBrk="1" hangingPunct="1"/>
            <a:r>
              <a:rPr lang="en-US" dirty="0">
                <a:latin typeface="Tahoma" charset="0"/>
                <a:ea typeface="ＭＳ Ｐゴシック" charset="0"/>
              </a:rPr>
              <a:t>Measure LR or PV for each possible combination of results</a:t>
            </a:r>
          </a:p>
          <a:p>
            <a:pPr eaLnBrk="1" hangingPunct="1"/>
            <a:r>
              <a:rPr lang="en-US" dirty="0">
                <a:latin typeface="Tahoma" charset="0"/>
                <a:ea typeface="ＭＳ Ｐゴシック" charset="0"/>
              </a:rPr>
              <a:t>Classification Trees</a:t>
            </a:r>
          </a:p>
          <a:p>
            <a:pPr eaLnBrk="1" hangingPunct="1"/>
            <a:r>
              <a:rPr lang="en-US" dirty="0">
                <a:latin typeface="Tahoma" charset="0"/>
                <a:ea typeface="ＭＳ Ｐゴシック" charset="0"/>
              </a:rPr>
              <a:t>Logistic Regression</a:t>
            </a:r>
          </a:p>
        </p:txBody>
      </p:sp>
      <p:sp>
        <p:nvSpPr>
          <p:cNvPr id="82947" name="Text Box 4"/>
          <p:cNvSpPr txBox="1">
            <a:spLocks noChangeArrowheads="1"/>
          </p:cNvSpPr>
          <p:nvPr/>
        </p:nvSpPr>
        <p:spPr bwMode="auto">
          <a:xfrm>
            <a:off x="381000" y="6019800"/>
            <a:ext cx="8305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spcBef>
                <a:spcPct val="50000"/>
              </a:spcBef>
            </a:pPr>
            <a:endParaRPr lang="en-US">
              <a:latin typeface="Arial" charset="0"/>
            </a:endParaRPr>
          </a:p>
        </p:txBody>
      </p:sp>
      <p:sp>
        <p:nvSpPr>
          <p:cNvPr id="82948" name="Text Box 5"/>
          <p:cNvSpPr txBox="1">
            <a:spLocks noChangeArrowheads="1"/>
          </p:cNvSpPr>
          <p:nvPr/>
        </p:nvSpPr>
        <p:spPr bwMode="auto">
          <a:xfrm>
            <a:off x="762000" y="6248400"/>
            <a:ext cx="7543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spcBef>
                <a:spcPct val="50000"/>
              </a:spcBef>
            </a:pPr>
            <a:r>
              <a:rPr lang="en-US">
                <a:latin typeface="Arial" charset="0"/>
              </a:rPr>
              <a:t>*Beware of incorporation bias</a:t>
            </a:r>
          </a:p>
        </p:txBody>
      </p:sp>
      <p:sp>
        <p:nvSpPr>
          <p:cNvPr id="82949"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4CA0F227-4866-6447-A8CA-704BBD4A96EA}" type="slidenum">
              <a:rPr lang="en-US" sz="1400"/>
              <a:pPr/>
              <a:t>29</a:t>
            </a:fld>
            <a:endParaRPr lang="en-US" sz="1400"/>
          </a:p>
        </p:txBody>
      </p:sp>
    </p:spTree>
    <p:extLst>
      <p:ext uri="{BB962C8B-B14F-4D97-AF65-F5344CB8AC3E}">
        <p14:creationId xmlns:p14="http://schemas.microsoft.com/office/powerpoint/2010/main" val="2884535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p:nvPr>
        </p:nvSpPr>
        <p:spPr/>
        <p:txBody>
          <a:bodyPr/>
          <a:lstStyle/>
          <a:p>
            <a:pPr eaLnBrk="1" hangingPunct="1"/>
            <a:r>
              <a:rPr lang="en-US" sz="4000">
                <a:latin typeface="Tahoma" charset="0"/>
                <a:ea typeface="ＭＳ Ｐゴシック" charset="0"/>
              </a:rPr>
              <a:t>Combining Tests</a:t>
            </a:r>
            <a:br>
              <a:rPr lang="en-US" sz="4000">
                <a:latin typeface="Tahoma" charset="0"/>
                <a:ea typeface="ＭＳ Ｐゴシック" charset="0"/>
              </a:rPr>
            </a:br>
            <a:r>
              <a:rPr lang="en-US" sz="4000">
                <a:latin typeface="Tahoma" charset="0"/>
                <a:ea typeface="ＭＳ Ｐゴシック" charset="0"/>
              </a:rPr>
              <a:t>Example</a:t>
            </a:r>
          </a:p>
        </p:txBody>
      </p:sp>
      <p:sp>
        <p:nvSpPr>
          <p:cNvPr id="47106" name="Rectangle 3"/>
          <p:cNvSpPr>
            <a:spLocks noGrp="1" noChangeArrowheads="1"/>
          </p:cNvSpPr>
          <p:nvPr>
            <p:ph type="body" idx="1"/>
          </p:nvPr>
        </p:nvSpPr>
        <p:spPr>
          <a:xfrm>
            <a:off x="1182688" y="2501900"/>
            <a:ext cx="7772400" cy="1593850"/>
          </a:xfrm>
        </p:spPr>
        <p:txBody>
          <a:bodyPr/>
          <a:lstStyle/>
          <a:p>
            <a:pPr eaLnBrk="1" hangingPunct="1">
              <a:buFont typeface="Wingdings" charset="0"/>
              <a:buNone/>
            </a:pPr>
            <a:r>
              <a:rPr lang="en-US">
                <a:latin typeface="Tahoma" charset="0"/>
                <a:ea typeface="ＭＳ Ｐゴシック" charset="0"/>
              </a:rPr>
              <a:t>Prenatal sonographic Nuchal Translucency (NT) and Nasal Bone Exam as dichotomous tests for Trisomy 21*</a:t>
            </a:r>
          </a:p>
        </p:txBody>
      </p:sp>
      <p:sp>
        <p:nvSpPr>
          <p:cNvPr id="47107" name="Text Box 4"/>
          <p:cNvSpPr txBox="1">
            <a:spLocks noChangeArrowheads="1"/>
          </p:cNvSpPr>
          <p:nvPr/>
        </p:nvSpPr>
        <p:spPr bwMode="auto">
          <a:xfrm>
            <a:off x="457200" y="5791200"/>
            <a:ext cx="8153400" cy="6397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en-US" sz="1200">
                <a:latin typeface="Arial" charset="0"/>
              </a:rPr>
              <a:t>*Cicero, S., G. Rembouskos, et al. (2004). "Likelihood ratio for trisomy 21 in fetuses with absent nasal bone at the 11-14-week scan." </a:t>
            </a:r>
            <a:r>
              <a:rPr lang="en-US" sz="1200" u="sng">
                <a:latin typeface="Arial" charset="0"/>
              </a:rPr>
              <a:t>Ultrasound Obstet Gynecol</a:t>
            </a:r>
            <a:r>
              <a:rPr lang="en-US" sz="1200">
                <a:latin typeface="Arial" charset="0"/>
              </a:rPr>
              <a:t> </a:t>
            </a:r>
            <a:r>
              <a:rPr lang="en-US" sz="1200" b="1">
                <a:latin typeface="Arial" charset="0"/>
              </a:rPr>
              <a:t>23</a:t>
            </a:r>
            <a:r>
              <a:rPr lang="en-US" sz="1200">
                <a:latin typeface="Arial" charset="0"/>
              </a:rPr>
              <a:t>(3): 218-23.</a:t>
            </a:r>
          </a:p>
          <a:p>
            <a:pPr eaLnBrk="1" hangingPunct="1"/>
            <a:endParaRPr lang="en-US" sz="1200">
              <a:latin typeface="Arial" charset="0"/>
            </a:endParaRPr>
          </a:p>
        </p:txBody>
      </p:sp>
      <p:sp>
        <p:nvSpPr>
          <p:cNvPr id="47108"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FAD3ED99-0787-3F46-B48F-97F0388300ED}" type="slidenum">
              <a:rPr lang="en-US" sz="1400"/>
              <a:pPr/>
              <a:t>3</a:t>
            </a:fld>
            <a:endParaRPr lang="en-US" sz="1400"/>
          </a:p>
        </p:txBody>
      </p:sp>
    </p:spTree>
    <p:extLst>
      <p:ext uri="{BB962C8B-B14F-4D97-AF65-F5344CB8AC3E}">
        <p14:creationId xmlns:p14="http://schemas.microsoft.com/office/powerpoint/2010/main" val="23310636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ChangeArrowheads="1"/>
          </p:cNvSpPr>
          <p:nvPr>
            <p:ph type="title"/>
          </p:nvPr>
        </p:nvSpPr>
        <p:spPr/>
        <p:txBody>
          <a:bodyPr/>
          <a:lstStyle/>
          <a:p>
            <a:pPr eaLnBrk="1" hangingPunct="1"/>
            <a:r>
              <a:rPr lang="en-US" sz="4000">
                <a:latin typeface="Arial" charset="0"/>
                <a:ea typeface="ＭＳ Ｐゴシック" charset="0"/>
              </a:rPr>
              <a:t>Determine LR for Each Result Combination</a:t>
            </a:r>
          </a:p>
        </p:txBody>
      </p:sp>
      <p:graphicFrame>
        <p:nvGraphicFramePr>
          <p:cNvPr id="515075" name="Group 3"/>
          <p:cNvGraphicFramePr>
            <a:graphicFrameLocks noGrp="1"/>
          </p:cNvGraphicFramePr>
          <p:nvPr>
            <p:ph idx="1"/>
          </p:nvPr>
        </p:nvGraphicFramePr>
        <p:xfrm>
          <a:off x="457200" y="1600200"/>
          <a:ext cx="8305800" cy="4486276"/>
        </p:xfrm>
        <a:graphic>
          <a:graphicData uri="http://schemas.openxmlformats.org/drawingml/2006/table">
            <a:tbl>
              <a:tblPr/>
              <a:tblGrid>
                <a:gridCol w="10668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1371600">
                  <a:extLst>
                    <a:ext uri="{9D8B030D-6E8A-4147-A177-3AD203B41FA5}">
                      <a16:colId xmlns:a16="http://schemas.microsoft.com/office/drawing/2014/main" val="20007"/>
                    </a:ext>
                  </a:extLst>
                </a:gridCol>
              </a:tblGrid>
              <a:tr h="10112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NT</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NBA</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Tri21+</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Tri21-</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LR</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Post Test Prob*</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905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Pos</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Pos</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158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47%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36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0.7%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69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81%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15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Pos</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Neg</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54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16%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442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8.5%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1.9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11%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508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Neg</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Pos</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71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21%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93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1.8%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12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43%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715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Neg</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Neg</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50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15%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4652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89.1%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 0.2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905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Courier New" charset="0"/>
                          <a:ea typeface="ＭＳ Ｐゴシック" charset="0"/>
                          <a:cs typeface="Times New Roman" charset="0"/>
                        </a:rPr>
                        <a:t>Total</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Courier New" charset="0"/>
                          <a:ea typeface="ＭＳ Ｐゴシック" charset="0"/>
                          <a:cs typeface="Times New Roman" charset="0"/>
                        </a:rPr>
                        <a:t>Total</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333</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100%</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5223</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Arial" charset="0"/>
                          <a:ea typeface="ＭＳ Ｐゴシック" charset="0"/>
                          <a:cs typeface="Times New Roman" charset="0"/>
                        </a:rPr>
                        <a:t>100%</a:t>
                      </a: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charset="0"/>
                        <a:ea typeface="ＭＳ Ｐゴシック" charset="0"/>
                        <a:cs typeface="Times New Roman"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Times New Roman"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84035" name="Text Box 68"/>
          <p:cNvSpPr txBox="1">
            <a:spLocks noChangeArrowheads="1"/>
          </p:cNvSpPr>
          <p:nvPr/>
        </p:nvSpPr>
        <p:spPr bwMode="auto">
          <a:xfrm>
            <a:off x="4572000" y="6248400"/>
            <a:ext cx="4157663"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en-US">
                <a:latin typeface="Arial" charset="0"/>
              </a:rPr>
              <a:t>*Assumes pre-test prob = 6%</a:t>
            </a:r>
          </a:p>
        </p:txBody>
      </p:sp>
      <p:sp>
        <p:nvSpPr>
          <p:cNvPr id="84036"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D8E4C275-52E9-1E4B-BBC2-C861257610E4}" type="slidenum">
              <a:rPr lang="en-US" sz="1400">
                <a:latin typeface="Arial" charset="0"/>
              </a:rPr>
              <a:pPr/>
              <a:t>30</a:t>
            </a:fld>
            <a:endParaRPr lang="en-US" sz="1400">
              <a:latin typeface="Arial" charset="0"/>
            </a:endParaRPr>
          </a:p>
        </p:txBody>
      </p:sp>
    </p:spTree>
    <p:extLst>
      <p:ext uri="{BB962C8B-B14F-4D97-AF65-F5344CB8AC3E}">
        <p14:creationId xmlns:p14="http://schemas.microsoft.com/office/powerpoint/2010/main" val="40452934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Grp="1" noChangeArrowheads="1"/>
          </p:cNvSpPr>
          <p:nvPr>
            <p:ph type="title"/>
          </p:nvPr>
        </p:nvSpPr>
        <p:spPr/>
        <p:txBody>
          <a:bodyPr/>
          <a:lstStyle/>
          <a:p>
            <a:pPr eaLnBrk="1" hangingPunct="1"/>
            <a:r>
              <a:rPr lang="en-US">
                <a:latin typeface="Tahoma" charset="0"/>
                <a:ea typeface="ＭＳ Ｐゴシック" charset="0"/>
              </a:rPr>
              <a:t>Sort by LR (Descending)</a:t>
            </a:r>
          </a:p>
        </p:txBody>
      </p:sp>
      <p:graphicFrame>
        <p:nvGraphicFramePr>
          <p:cNvPr id="516099" name="Group 3"/>
          <p:cNvGraphicFramePr>
            <a:graphicFrameLocks noGrp="1"/>
          </p:cNvGraphicFramePr>
          <p:nvPr>
            <p:ph idx="1"/>
          </p:nvPr>
        </p:nvGraphicFramePr>
        <p:xfrm>
          <a:off x="1182688" y="2017713"/>
          <a:ext cx="7772400" cy="4114801"/>
        </p:xfrm>
        <a:graphic>
          <a:graphicData uri="http://schemas.openxmlformats.org/drawingml/2006/table">
            <a:tbl>
              <a:tblPr/>
              <a:tblGrid>
                <a:gridCol w="711200">
                  <a:extLst>
                    <a:ext uri="{9D8B030D-6E8A-4147-A177-3AD203B41FA5}">
                      <a16:colId xmlns:a16="http://schemas.microsoft.com/office/drawing/2014/main" val="20000"/>
                    </a:ext>
                  </a:extLst>
                </a:gridCol>
                <a:gridCol w="1039812">
                  <a:extLst>
                    <a:ext uri="{9D8B030D-6E8A-4147-A177-3AD203B41FA5}">
                      <a16:colId xmlns:a16="http://schemas.microsoft.com/office/drawing/2014/main" val="20001"/>
                    </a:ext>
                  </a:extLst>
                </a:gridCol>
                <a:gridCol w="1512888">
                  <a:extLst>
                    <a:ext uri="{9D8B030D-6E8A-4147-A177-3AD203B41FA5}">
                      <a16:colId xmlns:a16="http://schemas.microsoft.com/office/drawing/2014/main" val="20002"/>
                    </a:ext>
                  </a:extLst>
                </a:gridCol>
                <a:gridCol w="711200">
                  <a:extLst>
                    <a:ext uri="{9D8B030D-6E8A-4147-A177-3AD203B41FA5}">
                      <a16:colId xmlns:a16="http://schemas.microsoft.com/office/drawing/2014/main" val="20003"/>
                    </a:ext>
                  </a:extLst>
                </a:gridCol>
                <a:gridCol w="1320800">
                  <a:extLst>
                    <a:ext uri="{9D8B030D-6E8A-4147-A177-3AD203B41FA5}">
                      <a16:colId xmlns:a16="http://schemas.microsoft.com/office/drawing/2014/main" val="20004"/>
                    </a:ext>
                  </a:extLst>
                </a:gridCol>
                <a:gridCol w="1646237">
                  <a:extLst>
                    <a:ext uri="{9D8B030D-6E8A-4147-A177-3AD203B41FA5}">
                      <a16:colId xmlns:a16="http://schemas.microsoft.com/office/drawing/2014/main" val="20005"/>
                    </a:ext>
                  </a:extLst>
                </a:gridCol>
                <a:gridCol w="830263">
                  <a:extLst>
                    <a:ext uri="{9D8B030D-6E8A-4147-A177-3AD203B41FA5}">
                      <a16:colId xmlns:a16="http://schemas.microsoft.com/office/drawing/2014/main" val="20006"/>
                    </a:ext>
                  </a:extLst>
                </a:gridCol>
              </a:tblGrid>
              <a:tr h="836613">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1"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NT</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1"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NBA</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1"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Tri21+</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1"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1"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Tri21-</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1"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1"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LR</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19150">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1"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Pos</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1"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Pos</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158</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47%</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36</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0.70%</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69</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19150">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1"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Neg</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1"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Pos</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71</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21%</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93</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1.80%</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12</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20738">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1"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Pos</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1"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Neg</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54</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16%</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442</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8.50%</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1.9</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19150">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1"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Neg</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1"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Neg</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50</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15%</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4652</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89.10%</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folHlink"/>
                        </a:buClr>
                        <a:buSzPct val="60000"/>
                        <a:buFont typeface="Wingdings" pitchFamily="2" charset="2"/>
                        <a:defRPr sz="2800">
                          <a:solidFill>
                            <a:schemeClr val="tx1"/>
                          </a:solidFill>
                          <a:latin typeface="Tahoma" pitchFamily="34" charset="0"/>
                          <a:ea typeface="ＭＳ Ｐゴシック" pitchFamily="-94" charset="-128"/>
                        </a:defRPr>
                      </a:lvl1pPr>
                      <a:lvl2pPr marL="37931725" indent="-37474525">
                        <a:spcBef>
                          <a:spcPct val="20000"/>
                        </a:spcBef>
                        <a:buClr>
                          <a:schemeClr val="hlink"/>
                        </a:buClr>
                        <a:buSzPct val="55000"/>
                        <a:buFont typeface="Wingdings" pitchFamily="2" charset="2"/>
                        <a:defRPr sz="2400">
                          <a:solidFill>
                            <a:schemeClr val="tx1"/>
                          </a:solidFill>
                          <a:latin typeface="Tahoma" pitchFamily="34" charset="0"/>
                          <a:ea typeface="ＭＳ Ｐゴシック" pitchFamily="-94" charset="-128"/>
                        </a:defRPr>
                      </a:lvl2pPr>
                      <a:lvl3pPr>
                        <a:spcBef>
                          <a:spcPct val="20000"/>
                        </a:spcBef>
                        <a:defRPr sz="2000">
                          <a:solidFill>
                            <a:schemeClr val="tx1"/>
                          </a:solidFill>
                          <a:latin typeface="Tahoma" pitchFamily="34" charset="0"/>
                          <a:ea typeface="ＭＳ Ｐゴシック" pitchFamily="-94" charset="-128"/>
                        </a:defRPr>
                      </a:lvl3pPr>
                      <a:lvl4pPr>
                        <a:spcBef>
                          <a:spcPct val="20000"/>
                        </a:spcBef>
                        <a:defRPr>
                          <a:solidFill>
                            <a:schemeClr val="tx1"/>
                          </a:solidFill>
                          <a:latin typeface="Tahoma" pitchFamily="34" charset="0"/>
                          <a:ea typeface="ＭＳ Ｐゴシック" pitchFamily="-94" charset="-128"/>
                        </a:defRPr>
                      </a:lvl4pPr>
                      <a:lvl5pPr>
                        <a:spcBef>
                          <a:spcPct val="20000"/>
                        </a:spcBef>
                        <a:defRPr>
                          <a:solidFill>
                            <a:schemeClr val="tx1"/>
                          </a:solidFill>
                          <a:latin typeface="Tahoma" pitchFamily="34" charset="0"/>
                          <a:ea typeface="ＭＳ Ｐゴシック" pitchFamily="-94" charset="-128"/>
                        </a:defRPr>
                      </a:lvl5pPr>
                      <a:lvl6pPr marL="457200" eaLnBrk="0" fontAlgn="base" hangingPunct="0">
                        <a:spcBef>
                          <a:spcPct val="20000"/>
                        </a:spcBef>
                        <a:spcAft>
                          <a:spcPct val="0"/>
                        </a:spcAft>
                        <a:defRPr>
                          <a:solidFill>
                            <a:schemeClr val="tx1"/>
                          </a:solidFill>
                          <a:latin typeface="Tahoma" pitchFamily="34" charset="0"/>
                          <a:ea typeface="ＭＳ Ｐゴシック" pitchFamily="-94" charset="-128"/>
                        </a:defRPr>
                      </a:lvl6pPr>
                      <a:lvl7pPr marL="914400" eaLnBrk="0" fontAlgn="base" hangingPunct="0">
                        <a:spcBef>
                          <a:spcPct val="20000"/>
                        </a:spcBef>
                        <a:spcAft>
                          <a:spcPct val="0"/>
                        </a:spcAft>
                        <a:defRPr>
                          <a:solidFill>
                            <a:schemeClr val="tx1"/>
                          </a:solidFill>
                          <a:latin typeface="Tahoma" pitchFamily="34" charset="0"/>
                          <a:ea typeface="ＭＳ Ｐゴシック" pitchFamily="-94" charset="-128"/>
                        </a:defRPr>
                      </a:lvl7pPr>
                      <a:lvl8pPr marL="1371600" eaLnBrk="0" fontAlgn="base" hangingPunct="0">
                        <a:spcBef>
                          <a:spcPct val="20000"/>
                        </a:spcBef>
                        <a:spcAft>
                          <a:spcPct val="0"/>
                        </a:spcAft>
                        <a:defRPr>
                          <a:solidFill>
                            <a:schemeClr val="tx1"/>
                          </a:solidFill>
                          <a:latin typeface="Tahoma" pitchFamily="34" charset="0"/>
                          <a:ea typeface="ＭＳ Ｐゴシック" pitchFamily="-94" charset="-128"/>
                        </a:defRPr>
                      </a:lvl8pPr>
                      <a:lvl9pPr marL="1828800" eaLnBrk="0" fontAlgn="base" hangingPunct="0">
                        <a:spcBef>
                          <a:spcPct val="20000"/>
                        </a:spcBef>
                        <a:spcAft>
                          <a:spcPct val="0"/>
                        </a:spcAft>
                        <a:defRPr>
                          <a:solidFill>
                            <a:schemeClr val="tx1"/>
                          </a:solidFill>
                          <a:latin typeface="Tahoma" pitchFamily="34" charset="0"/>
                          <a:ea typeface="ＭＳ Ｐゴシック" pitchFamily="-94" charset="-128"/>
                        </a:defRPr>
                      </a:lvl9pPr>
                    </a:lstStyle>
                    <a:p>
                      <a:pPr marL="342900" marR="0" lvl="0" indent="-342900" algn="ctr" defTabSz="914400" rtl="0" eaLnBrk="1" fontAlgn="b" latinLnBrk="0" hangingPunct="1">
                        <a:lnSpc>
                          <a:spcPct val="100000"/>
                        </a:lnSpc>
                        <a:spcBef>
                          <a:spcPct val="0"/>
                        </a:spcBef>
                        <a:spcAft>
                          <a:spcPct val="0"/>
                        </a:spcAft>
                        <a:buClr>
                          <a:schemeClr val="folHlink"/>
                        </a:buClr>
                        <a:buSzPct val="60000"/>
                        <a:buFont typeface="Wingdings" pitchFamily="2" charset="2"/>
                        <a:buNone/>
                        <a:tabLst/>
                      </a:pPr>
                      <a:r>
                        <a:rPr kumimoji="0" lang="en-US" altLang="en-US" sz="20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rPr>
                        <a:t>0.2</a:t>
                      </a:r>
                      <a:endParaRPr kumimoji="0" lang="en-US" altLang="en-US" sz="1800" b="0" i="0" u="none" strike="noStrike" cap="none" normalizeH="0" baseline="0">
                        <a:ln>
                          <a:noFill/>
                        </a:ln>
                        <a:solidFill>
                          <a:schemeClr val="tx1"/>
                        </a:solidFill>
                        <a:effectLst/>
                        <a:latin typeface="Tahoma" pitchFamily="34" charset="0"/>
                        <a:ea typeface="ＭＳ Ｐゴシック" pitchFamily="-94" charset="-128"/>
                        <a:cs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85044"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258C9BA2-65FD-3141-A89B-B6D51A8574AD}" type="slidenum">
              <a:rPr lang="en-US" sz="1400"/>
              <a:pPr/>
              <a:t>31</a:t>
            </a:fld>
            <a:endParaRPr lang="en-US" sz="1400"/>
          </a:p>
        </p:txBody>
      </p:sp>
    </p:spTree>
    <p:extLst>
      <p:ext uri="{BB962C8B-B14F-4D97-AF65-F5344CB8AC3E}">
        <p14:creationId xmlns:p14="http://schemas.microsoft.com/office/powerpoint/2010/main" val="31848316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p:cNvSpPr>
            <a:spLocks noGrp="1" noChangeArrowheads="1"/>
          </p:cNvSpPr>
          <p:nvPr>
            <p:ph type="title"/>
          </p:nvPr>
        </p:nvSpPr>
        <p:spPr/>
        <p:txBody>
          <a:bodyPr/>
          <a:lstStyle/>
          <a:p>
            <a:pPr eaLnBrk="1" hangingPunct="1"/>
            <a:r>
              <a:rPr lang="en-US" sz="4000">
                <a:latin typeface="Tahoma" charset="0"/>
                <a:ea typeface="ＭＳ Ｐゴシック" charset="0"/>
              </a:rPr>
              <a:t>Apply Chapter 4 – Multilevel Tests</a:t>
            </a:r>
          </a:p>
        </p:txBody>
      </p:sp>
      <p:sp>
        <p:nvSpPr>
          <p:cNvPr id="87042" name="Rectangle 3"/>
          <p:cNvSpPr>
            <a:spLocks noGrp="1" noChangeArrowheads="1"/>
          </p:cNvSpPr>
          <p:nvPr>
            <p:ph type="body" idx="1"/>
          </p:nvPr>
        </p:nvSpPr>
        <p:spPr/>
        <p:txBody>
          <a:bodyPr/>
          <a:lstStyle/>
          <a:p>
            <a:pPr eaLnBrk="1" hangingPunct="1"/>
            <a:r>
              <a:rPr lang="en-US">
                <a:latin typeface="Tahoma" charset="0"/>
                <a:ea typeface="ＭＳ Ｐゴシック" charset="0"/>
              </a:rPr>
              <a:t>Now you have a multilevel test (In this case, 4 levels.)</a:t>
            </a:r>
          </a:p>
          <a:p>
            <a:pPr eaLnBrk="1" hangingPunct="1"/>
            <a:r>
              <a:rPr lang="en-US">
                <a:latin typeface="Tahoma" charset="0"/>
                <a:ea typeface="ＭＳ Ｐゴシック" charset="0"/>
              </a:rPr>
              <a:t>Have LR for each test result</a:t>
            </a:r>
          </a:p>
          <a:p>
            <a:pPr eaLnBrk="1" hangingPunct="1"/>
            <a:r>
              <a:rPr lang="en-US">
                <a:latin typeface="Tahoma" charset="0"/>
                <a:ea typeface="ＭＳ Ｐゴシック" charset="0"/>
              </a:rPr>
              <a:t>Can create ROC curve and calculate AUROC</a:t>
            </a:r>
          </a:p>
          <a:p>
            <a:pPr eaLnBrk="1" hangingPunct="1"/>
            <a:r>
              <a:rPr lang="en-US">
                <a:latin typeface="Tahoma" charset="0"/>
                <a:ea typeface="ＭＳ Ｐゴシック" charset="0"/>
              </a:rPr>
              <a:t>Given pre-test probability and treatment threshold probability (C/(B+C)), can find optimal cutoff.</a:t>
            </a:r>
          </a:p>
        </p:txBody>
      </p:sp>
      <p:sp>
        <p:nvSpPr>
          <p:cNvPr id="87043"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5D5F8475-9630-614A-94F4-2B4A11711B52}" type="slidenum">
              <a:rPr lang="en-US" sz="1400"/>
              <a:pPr/>
              <a:t>32</a:t>
            </a:fld>
            <a:endParaRPr lang="en-US" sz="1400"/>
          </a:p>
        </p:txBody>
      </p:sp>
    </p:spTree>
    <p:extLst>
      <p:ext uri="{BB962C8B-B14F-4D97-AF65-F5344CB8AC3E}">
        <p14:creationId xmlns:p14="http://schemas.microsoft.com/office/powerpoint/2010/main" val="3657468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29" name="Picture 2" descr="nuchaltranslucenc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228600"/>
            <a:ext cx="7162800" cy="5022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8130" name="Text Box 3"/>
          <p:cNvSpPr txBox="1">
            <a:spLocks noChangeArrowheads="1"/>
          </p:cNvSpPr>
          <p:nvPr/>
        </p:nvSpPr>
        <p:spPr bwMode="auto">
          <a:xfrm>
            <a:off x="2286000" y="5562600"/>
            <a:ext cx="55816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a:latin typeface="Arial" charset="0"/>
              </a:rPr>
              <a:t>If NT </a:t>
            </a:r>
            <a:r>
              <a:rPr lang="en-US">
                <a:latin typeface="Arial" charset="0"/>
                <a:cs typeface="Arial" charset="0"/>
              </a:rPr>
              <a:t>≥ 3.5 mm Positive for Trisomy 21* </a:t>
            </a:r>
          </a:p>
        </p:txBody>
      </p:sp>
      <p:sp>
        <p:nvSpPr>
          <p:cNvPr id="48131" name="Text Box 4"/>
          <p:cNvSpPr txBox="1">
            <a:spLocks noChangeArrowheads="1"/>
          </p:cNvSpPr>
          <p:nvPr/>
        </p:nvSpPr>
        <p:spPr bwMode="auto">
          <a:xfrm>
            <a:off x="3505200" y="6248400"/>
            <a:ext cx="3322638"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600">
                <a:latin typeface="Arial" charset="0"/>
              </a:rPr>
              <a:t>*What’s wrong with this definition? </a:t>
            </a:r>
          </a:p>
        </p:txBody>
      </p:sp>
      <p:sp>
        <p:nvSpPr>
          <p:cNvPr id="48132"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CD38ACF4-32A7-8445-B349-33DF3833AB70}" type="slidenum">
              <a:rPr lang="en-US" sz="1400"/>
              <a:pPr/>
              <a:t>4</a:t>
            </a:fld>
            <a:endParaRPr lang="en-US" sz="1400"/>
          </a:p>
        </p:txBody>
      </p:sp>
    </p:spTree>
    <p:extLst>
      <p:ext uri="{BB962C8B-B14F-4D97-AF65-F5344CB8AC3E}">
        <p14:creationId xmlns:p14="http://schemas.microsoft.com/office/powerpoint/2010/main" val="1450199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0177" name="Object 2"/>
          <p:cNvGraphicFramePr>
            <a:graphicFrameLocks noChangeAspect="1"/>
          </p:cNvGraphicFramePr>
          <p:nvPr/>
        </p:nvGraphicFramePr>
        <p:xfrm>
          <a:off x="609600" y="474663"/>
          <a:ext cx="7924800" cy="5908675"/>
        </p:xfrm>
        <a:graphic>
          <a:graphicData uri="http://schemas.openxmlformats.org/presentationml/2006/ole">
            <mc:AlternateContent xmlns:mc="http://schemas.openxmlformats.org/markup-compatibility/2006">
              <mc:Choice xmlns:v="urn:schemas-microsoft-com:vml" Requires="v">
                <p:oleObj spid="_x0000_s1162" name="Worksheet" r:id="rId3" imgW="4686300" imgH="3492500" progId="Excel.Sheet.8">
                  <p:embed/>
                </p:oleObj>
              </mc:Choice>
              <mc:Fallback>
                <p:oleObj name="Worksheet" r:id="rId3" imgW="4686300" imgH="3492500" progId="Excel.Shee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474663"/>
                        <a:ext cx="7924800" cy="5908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pic>
                </p:oleObj>
              </mc:Fallback>
            </mc:AlternateContent>
          </a:graphicData>
        </a:graphic>
      </p:graphicFrame>
      <p:sp>
        <p:nvSpPr>
          <p:cNvPr id="50178" name="Oval 3"/>
          <p:cNvSpPr>
            <a:spLocks noChangeArrowheads="1"/>
          </p:cNvSpPr>
          <p:nvPr/>
        </p:nvSpPr>
        <p:spPr bwMode="auto">
          <a:xfrm>
            <a:off x="2286000" y="2057400"/>
            <a:ext cx="2057400" cy="990600"/>
          </a:xfrm>
          <a:prstGeom prst="ellipse">
            <a:avLst/>
          </a:prstGeom>
          <a:noFill/>
          <a:ln w="127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0179"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096A8C4B-299A-5645-9E99-8A65D5A7D7D0}" type="slidenum">
              <a:rPr lang="en-US" sz="1400"/>
              <a:pPr/>
              <a:t>5</a:t>
            </a:fld>
            <a:endParaRPr lang="en-US" sz="1400"/>
          </a:p>
        </p:txBody>
      </p:sp>
    </p:spTree>
    <p:extLst>
      <p:ext uri="{BB962C8B-B14F-4D97-AF65-F5344CB8AC3E}">
        <p14:creationId xmlns:p14="http://schemas.microsoft.com/office/powerpoint/2010/main" val="1862009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body" idx="1"/>
          </p:nvPr>
        </p:nvSpPr>
        <p:spPr/>
        <p:txBody>
          <a:bodyPr/>
          <a:lstStyle/>
          <a:p>
            <a:pPr eaLnBrk="1" hangingPunct="1"/>
            <a:r>
              <a:rPr lang="en-US">
                <a:latin typeface="Tahoma" charset="0"/>
                <a:ea typeface="ＭＳ Ｐゴシック" charset="0"/>
              </a:rPr>
              <a:t>In general, don’t make multi-level tests like NT into dichotomous tests by choosing a fixed cutoff</a:t>
            </a:r>
          </a:p>
          <a:p>
            <a:pPr eaLnBrk="1" hangingPunct="1"/>
            <a:r>
              <a:rPr lang="en-US">
                <a:latin typeface="Tahoma" charset="0"/>
                <a:ea typeface="ＭＳ Ｐゴシック" charset="0"/>
              </a:rPr>
              <a:t>I did it here to make the discussion of multiple tests easier</a:t>
            </a:r>
          </a:p>
          <a:p>
            <a:pPr eaLnBrk="1" hangingPunct="1"/>
            <a:r>
              <a:rPr lang="en-US">
                <a:latin typeface="Tahoma" charset="0"/>
                <a:ea typeface="ＭＳ Ｐゴシック" charset="0"/>
              </a:rPr>
              <a:t>I </a:t>
            </a:r>
            <a:r>
              <a:rPr lang="en-US" u="sng">
                <a:latin typeface="Tahoma" charset="0"/>
                <a:ea typeface="ＭＳ Ｐゴシック" charset="0"/>
              </a:rPr>
              <a:t>arbitrarily</a:t>
            </a:r>
            <a:r>
              <a:rPr lang="en-US">
                <a:latin typeface="Tahoma" charset="0"/>
                <a:ea typeface="ＭＳ Ｐゴシック" charset="0"/>
              </a:rPr>
              <a:t> chose to call </a:t>
            </a:r>
            <a:r>
              <a:rPr lang="en-US">
                <a:latin typeface="Tahoma" charset="0"/>
                <a:ea typeface="ＭＳ Ｐゴシック" charset="0"/>
                <a:cs typeface="Arial" charset="0"/>
              </a:rPr>
              <a:t>≥ 3.5 mm positive</a:t>
            </a:r>
          </a:p>
        </p:txBody>
      </p:sp>
      <p:sp>
        <p:nvSpPr>
          <p:cNvPr id="51202"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C24E914A-F97F-6B43-BC2F-BF0C50CEEDAE}" type="slidenum">
              <a:rPr lang="en-US" sz="1400"/>
              <a:pPr/>
              <a:t>6</a:t>
            </a:fld>
            <a:endParaRPr lang="en-US" sz="1400"/>
          </a:p>
        </p:txBody>
      </p:sp>
    </p:spTree>
    <p:extLst>
      <p:ext uri="{BB962C8B-B14F-4D97-AF65-F5344CB8AC3E}">
        <p14:creationId xmlns:p14="http://schemas.microsoft.com/office/powerpoint/2010/main" val="260101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p:txBody>
          <a:bodyPr/>
          <a:lstStyle/>
          <a:p>
            <a:pPr eaLnBrk="1" hangingPunct="1"/>
            <a:r>
              <a:rPr lang="en-US" sz="4000">
                <a:latin typeface="Arial" charset="0"/>
                <a:ea typeface="ＭＳ Ｐゴシック" charset="0"/>
              </a:rPr>
              <a:t>One Dichotomous Test</a:t>
            </a:r>
          </a:p>
        </p:txBody>
      </p:sp>
      <p:sp>
        <p:nvSpPr>
          <p:cNvPr id="52226" name="Rectangle 3"/>
          <p:cNvSpPr>
            <a:spLocks noGrp="1" noChangeArrowheads="1"/>
          </p:cNvSpPr>
          <p:nvPr>
            <p:ph type="body" idx="1"/>
          </p:nvPr>
        </p:nvSpPr>
        <p:spPr>
          <a:xfrm>
            <a:off x="409575" y="2209800"/>
            <a:ext cx="8534400" cy="3657600"/>
          </a:xfrm>
        </p:spPr>
        <p:txBody>
          <a:bodyPr/>
          <a:lstStyle/>
          <a:p>
            <a:pPr eaLnBrk="1" hangingPunct="1">
              <a:buFontTx/>
              <a:buNone/>
            </a:pPr>
            <a:r>
              <a:rPr lang="en-US" sz="2800" b="1" dirty="0">
                <a:latin typeface="Arial" charset="0"/>
                <a:ea typeface="ＭＳ Ｐゴシック" charset="0"/>
              </a:rPr>
              <a:t>					    Trisomy 21</a:t>
            </a:r>
          </a:p>
          <a:p>
            <a:pPr eaLnBrk="1" hangingPunct="1">
              <a:buFontTx/>
              <a:buNone/>
            </a:pPr>
            <a:r>
              <a:rPr lang="en-US" sz="2800" b="1" dirty="0">
                <a:latin typeface="Arial" charset="0"/>
                <a:ea typeface="ＭＳ Ｐゴシック" charset="0"/>
              </a:rPr>
              <a:t>Nuchal      			D+	 	   D-	 	LR</a:t>
            </a:r>
            <a:endParaRPr lang="en-US" sz="2800" b="1" u="sng" dirty="0">
              <a:latin typeface="Arial" charset="0"/>
              <a:ea typeface="ＭＳ Ｐゴシック" charset="0"/>
            </a:endParaRPr>
          </a:p>
          <a:p>
            <a:pPr eaLnBrk="1" hangingPunct="1">
              <a:buFontTx/>
              <a:buNone/>
            </a:pPr>
            <a:r>
              <a:rPr lang="en-US" sz="2800" b="1" dirty="0">
                <a:latin typeface="Arial" charset="0"/>
                <a:ea typeface="ＭＳ Ｐゴシック" charset="0"/>
              </a:rPr>
              <a:t>Translucency</a:t>
            </a:r>
          </a:p>
          <a:p>
            <a:pPr eaLnBrk="1" hangingPunct="1">
              <a:buFontTx/>
              <a:buNone/>
            </a:pPr>
            <a:r>
              <a:rPr lang="en-US" sz="2800" b="1" dirty="0">
                <a:latin typeface="Arial" charset="0"/>
                <a:ea typeface="ＭＳ Ｐゴシック" charset="0"/>
                <a:cs typeface="Arial" charset="0"/>
              </a:rPr>
              <a:t>≥ 3.5 mm</a:t>
            </a:r>
            <a:r>
              <a:rPr lang="en-US" sz="2800" b="1" dirty="0">
                <a:latin typeface="Arial" charset="0"/>
                <a:ea typeface="ＭＳ Ｐゴシック" charset="0"/>
              </a:rPr>
              <a:t>			212		  478		7.0</a:t>
            </a:r>
          </a:p>
          <a:p>
            <a:pPr eaLnBrk="1" hangingPunct="1">
              <a:buFontTx/>
              <a:buNone/>
            </a:pPr>
            <a:r>
              <a:rPr lang="en-US" sz="2800" b="1" dirty="0">
                <a:latin typeface="Arial" charset="0"/>
                <a:ea typeface="ＭＳ Ｐゴシック" charset="0"/>
              </a:rPr>
              <a:t>&lt; 3.5 mm			121		4745		0.4</a:t>
            </a:r>
          </a:p>
          <a:p>
            <a:pPr eaLnBrk="1" hangingPunct="1">
              <a:buFontTx/>
              <a:buNone/>
            </a:pPr>
            <a:endParaRPr lang="en-US" sz="2800" b="1" dirty="0">
              <a:latin typeface="Arial" charset="0"/>
              <a:ea typeface="ＭＳ Ｐゴシック" charset="0"/>
            </a:endParaRPr>
          </a:p>
          <a:p>
            <a:pPr eaLnBrk="1" hangingPunct="1">
              <a:buFontTx/>
              <a:buNone/>
            </a:pPr>
            <a:r>
              <a:rPr lang="en-US" sz="2800" b="1" dirty="0">
                <a:latin typeface="Arial" charset="0"/>
                <a:ea typeface="ＭＳ Ｐゴシック" charset="0"/>
              </a:rPr>
              <a:t>Total				333		5223</a:t>
            </a:r>
          </a:p>
        </p:txBody>
      </p:sp>
      <p:sp>
        <p:nvSpPr>
          <p:cNvPr id="52227" name="Oval 4"/>
          <p:cNvSpPr>
            <a:spLocks noChangeArrowheads="1"/>
          </p:cNvSpPr>
          <p:nvPr/>
        </p:nvSpPr>
        <p:spPr bwMode="auto">
          <a:xfrm>
            <a:off x="7460456" y="2730500"/>
            <a:ext cx="1295400" cy="533400"/>
          </a:xfrm>
          <a:prstGeom prst="ellipse">
            <a:avLst/>
          </a:prstGeom>
          <a:solidFill>
            <a:schemeClr val="accent1">
              <a:alpha val="0"/>
            </a:schemeClr>
          </a:solidFill>
          <a:ln w="19050">
            <a:solidFill>
              <a:schemeClr val="tx1"/>
            </a:solidFill>
            <a:round/>
            <a:headEnd/>
            <a:tailEnd/>
          </a:ln>
        </p:spPr>
        <p:txBody>
          <a:bodyPr wrap="none" anchor="ctr"/>
          <a:lstStyle/>
          <a:p>
            <a:endParaRPr lang="en-US"/>
          </a:p>
        </p:txBody>
      </p:sp>
      <p:sp>
        <p:nvSpPr>
          <p:cNvPr id="52228" name="Text Box 5"/>
          <p:cNvSpPr txBox="1">
            <a:spLocks noChangeArrowheads="1"/>
          </p:cNvSpPr>
          <p:nvPr/>
        </p:nvSpPr>
        <p:spPr bwMode="auto">
          <a:xfrm>
            <a:off x="5562600" y="2430463"/>
            <a:ext cx="22860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spcBef>
                <a:spcPct val="50000"/>
              </a:spcBef>
            </a:pPr>
            <a:endParaRPr lang="en-US" sz="1600">
              <a:latin typeface="Arial" charset="0"/>
            </a:endParaRPr>
          </a:p>
        </p:txBody>
      </p:sp>
      <p:sp>
        <p:nvSpPr>
          <p:cNvPr id="52229" name="Text Box 6"/>
          <p:cNvSpPr txBox="1">
            <a:spLocks noChangeArrowheads="1"/>
          </p:cNvSpPr>
          <p:nvPr/>
        </p:nvSpPr>
        <p:spPr bwMode="auto">
          <a:xfrm>
            <a:off x="6858000" y="2209800"/>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endParaRPr lang="en-US">
              <a:latin typeface="Arial" charset="0"/>
            </a:endParaRPr>
          </a:p>
        </p:txBody>
      </p:sp>
      <p:sp>
        <p:nvSpPr>
          <p:cNvPr id="52230" name="Text Box 7"/>
          <p:cNvSpPr txBox="1">
            <a:spLocks noChangeArrowheads="1"/>
          </p:cNvSpPr>
          <p:nvPr/>
        </p:nvSpPr>
        <p:spPr bwMode="auto">
          <a:xfrm>
            <a:off x="6508750" y="2191545"/>
            <a:ext cx="2576513" cy="406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spAutoFit/>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en-US" sz="2000" dirty="0">
                <a:latin typeface="Arial" charset="0"/>
              </a:rPr>
              <a:t>(212/333)/(478/5223)</a:t>
            </a:r>
          </a:p>
        </p:txBody>
      </p:sp>
      <p:sp>
        <p:nvSpPr>
          <p:cNvPr id="52231" name="Line 8"/>
          <p:cNvSpPr>
            <a:spLocks noChangeShapeType="1"/>
          </p:cNvSpPr>
          <p:nvPr/>
        </p:nvSpPr>
        <p:spPr bwMode="auto">
          <a:xfrm>
            <a:off x="7568407" y="2598738"/>
            <a:ext cx="22860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52232"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E10775F1-9C93-6C48-BBB8-DAFDF0323BFF}" type="slidenum">
              <a:rPr lang="en-US" sz="1400">
                <a:latin typeface="Arial" charset="0"/>
              </a:rPr>
              <a:pPr/>
              <a:t>7</a:t>
            </a:fld>
            <a:endParaRPr lang="en-US" sz="1400">
              <a:latin typeface="Arial" charset="0"/>
            </a:endParaRPr>
          </a:p>
        </p:txBody>
      </p:sp>
    </p:spTree>
    <p:extLst>
      <p:ext uri="{BB962C8B-B14F-4D97-AF65-F5344CB8AC3E}">
        <p14:creationId xmlns:p14="http://schemas.microsoft.com/office/powerpoint/2010/main" val="92515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p:txBody>
          <a:bodyPr/>
          <a:lstStyle/>
          <a:p>
            <a:pPr eaLnBrk="1" hangingPunct="1"/>
            <a:r>
              <a:rPr lang="en-US">
                <a:latin typeface="Arial" charset="0"/>
                <a:ea typeface="ＭＳ Ｐゴシック" charset="0"/>
              </a:rPr>
              <a:t>NT Positive</a:t>
            </a:r>
          </a:p>
        </p:txBody>
      </p:sp>
      <p:sp>
        <p:nvSpPr>
          <p:cNvPr id="54274" name="Rectangle 3"/>
          <p:cNvSpPr>
            <a:spLocks noGrp="1" noChangeArrowheads="1"/>
          </p:cNvSpPr>
          <p:nvPr>
            <p:ph type="body" idx="1"/>
          </p:nvPr>
        </p:nvSpPr>
        <p:spPr>
          <a:xfrm>
            <a:off x="838200" y="2590801"/>
            <a:ext cx="5943600" cy="2285999"/>
          </a:xfrm>
        </p:spPr>
        <p:txBody>
          <a:bodyPr/>
          <a:lstStyle/>
          <a:p>
            <a:pPr eaLnBrk="1" hangingPunct="1"/>
            <a:r>
              <a:rPr lang="en-US" dirty="0">
                <a:latin typeface="Arial" charset="0"/>
                <a:ea typeface="ＭＳ Ｐゴシック" charset="0"/>
              </a:rPr>
              <a:t>Pre-test </a:t>
            </a:r>
            <a:r>
              <a:rPr lang="en-US" dirty="0" err="1">
                <a:latin typeface="Arial" charset="0"/>
                <a:ea typeface="ＭＳ Ｐゴシック" charset="0"/>
              </a:rPr>
              <a:t>Prob</a:t>
            </a:r>
            <a:r>
              <a:rPr lang="en-US" dirty="0">
                <a:latin typeface="Arial" charset="0"/>
                <a:ea typeface="ＭＳ Ｐゴシック" charset="0"/>
              </a:rPr>
              <a:t> = 0.06</a:t>
            </a:r>
          </a:p>
          <a:p>
            <a:pPr eaLnBrk="1" hangingPunct="1"/>
            <a:r>
              <a:rPr lang="en-US" dirty="0">
                <a:latin typeface="Arial" charset="0"/>
                <a:ea typeface="ＭＳ Ｐゴシック" charset="0"/>
              </a:rPr>
              <a:t>LR(Result) = 7.0</a:t>
            </a:r>
          </a:p>
          <a:p>
            <a:pPr eaLnBrk="1" hangingPunct="1"/>
            <a:r>
              <a:rPr lang="en-US" dirty="0">
                <a:latin typeface="Arial" charset="0"/>
                <a:ea typeface="ＭＳ Ｐゴシック" charset="0"/>
              </a:rPr>
              <a:t>Post-Test </a:t>
            </a:r>
            <a:r>
              <a:rPr lang="en-US" dirty="0" err="1">
                <a:latin typeface="Arial" charset="0"/>
                <a:ea typeface="ＭＳ Ｐゴシック" charset="0"/>
              </a:rPr>
              <a:t>Prob</a:t>
            </a:r>
            <a:r>
              <a:rPr lang="en-US" dirty="0">
                <a:latin typeface="Arial" charset="0"/>
                <a:ea typeface="ＭＳ Ｐゴシック" charset="0"/>
              </a:rPr>
              <a:t> = ?</a:t>
            </a:r>
          </a:p>
          <a:p>
            <a:pPr eaLnBrk="1" hangingPunct="1">
              <a:buFontTx/>
              <a:buNone/>
            </a:pPr>
            <a:endParaRPr lang="en-US" dirty="0">
              <a:latin typeface="Arial" charset="0"/>
              <a:ea typeface="ＭＳ Ｐゴシック" charset="0"/>
            </a:endParaRPr>
          </a:p>
        </p:txBody>
      </p:sp>
      <p:sp>
        <p:nvSpPr>
          <p:cNvPr id="54275"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F1CC790C-2A09-E64B-BD8C-C754E3D6DC4A}" type="slidenum">
              <a:rPr lang="en-US" sz="1400">
                <a:latin typeface="Arial" charset="0"/>
              </a:rPr>
              <a:pPr/>
              <a:t>8</a:t>
            </a:fld>
            <a:endParaRPr lang="en-US" sz="1400">
              <a:latin typeface="Arial" charset="0"/>
            </a:endParaRPr>
          </a:p>
        </p:txBody>
      </p:sp>
    </p:spTree>
    <p:extLst>
      <p:ext uri="{BB962C8B-B14F-4D97-AF65-F5344CB8AC3E}">
        <p14:creationId xmlns:p14="http://schemas.microsoft.com/office/powerpoint/2010/main" val="3162459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p:txBody>
          <a:bodyPr/>
          <a:lstStyle/>
          <a:p>
            <a:pPr eaLnBrk="1" hangingPunct="1"/>
            <a:r>
              <a:rPr lang="en-US" sz="3600">
                <a:latin typeface="Tahoma" charset="0"/>
                <a:ea typeface="ＭＳ Ｐゴシック" charset="0"/>
              </a:rPr>
              <a:t>Clinical Scenario – One Test</a:t>
            </a:r>
            <a:br>
              <a:rPr lang="en-US" sz="3600">
                <a:latin typeface="Tahoma" charset="0"/>
                <a:ea typeface="ＭＳ Ｐゴシック" charset="0"/>
              </a:rPr>
            </a:br>
            <a:r>
              <a:rPr lang="en-US" sz="3600">
                <a:latin typeface="Tahoma" charset="0"/>
                <a:ea typeface="ＭＳ Ｐゴシック" charset="0"/>
              </a:rPr>
              <a:t>Pre-Test Probability of Down’s = 6%</a:t>
            </a:r>
            <a:br>
              <a:rPr lang="en-US" sz="3600">
                <a:latin typeface="Tahoma" charset="0"/>
                <a:ea typeface="ＭＳ Ｐゴシック" charset="0"/>
              </a:rPr>
            </a:br>
            <a:r>
              <a:rPr lang="en-US" sz="3600">
                <a:latin typeface="Tahoma" charset="0"/>
                <a:ea typeface="ＭＳ Ｐゴシック" charset="0"/>
              </a:rPr>
              <a:t>NT Positive</a:t>
            </a:r>
          </a:p>
        </p:txBody>
      </p:sp>
      <p:sp>
        <p:nvSpPr>
          <p:cNvPr id="14339" name="Rectangle 3"/>
          <p:cNvSpPr>
            <a:spLocks noGrp="1" noChangeArrowheads="1"/>
          </p:cNvSpPr>
          <p:nvPr>
            <p:ph type="body" idx="1"/>
          </p:nvPr>
        </p:nvSpPr>
        <p:spPr>
          <a:xfrm>
            <a:off x="1182688" y="2225675"/>
            <a:ext cx="7772400" cy="3906838"/>
          </a:xfrm>
        </p:spPr>
        <p:txBody>
          <a:bodyPr/>
          <a:lstStyle/>
          <a:p>
            <a:pPr eaLnBrk="1" hangingPunct="1">
              <a:buFont typeface="Wingdings" charset="0"/>
              <a:buNone/>
            </a:pPr>
            <a:r>
              <a:rPr lang="en-US">
                <a:latin typeface="Tahoma" charset="0"/>
                <a:ea typeface="ＭＳ Ｐゴシック" charset="0"/>
              </a:rPr>
              <a:t>Pre-test prob: 0.06</a:t>
            </a:r>
          </a:p>
          <a:p>
            <a:pPr eaLnBrk="1" hangingPunct="1">
              <a:buFont typeface="Wingdings" charset="0"/>
              <a:buNone/>
            </a:pPr>
            <a:r>
              <a:rPr lang="en-US">
                <a:latin typeface="Tahoma" charset="0"/>
                <a:ea typeface="ＭＳ Ｐゴシック" charset="0"/>
              </a:rPr>
              <a:t>Pre-test odds: 0.06/0.94 = 0.064</a:t>
            </a:r>
          </a:p>
          <a:p>
            <a:pPr eaLnBrk="1" hangingPunct="1">
              <a:buFont typeface="Wingdings" charset="0"/>
              <a:buNone/>
            </a:pPr>
            <a:r>
              <a:rPr lang="en-US">
                <a:latin typeface="Tahoma" charset="0"/>
                <a:ea typeface="ＭＳ Ｐゴシック" charset="0"/>
              </a:rPr>
              <a:t>LR(+) = 7.0</a:t>
            </a:r>
          </a:p>
          <a:p>
            <a:pPr eaLnBrk="1" hangingPunct="1">
              <a:buFont typeface="Wingdings" charset="0"/>
              <a:buNone/>
            </a:pPr>
            <a:r>
              <a:rPr lang="en-US">
                <a:latin typeface="Tahoma" charset="0"/>
                <a:ea typeface="ＭＳ Ｐゴシック" charset="0"/>
              </a:rPr>
              <a:t>Post-Test Odds = Pre-Test Odds x LR(+)</a:t>
            </a:r>
          </a:p>
          <a:p>
            <a:pPr eaLnBrk="1" hangingPunct="1">
              <a:buFont typeface="Wingdings" charset="0"/>
              <a:buNone/>
            </a:pPr>
            <a:r>
              <a:rPr lang="en-US">
                <a:latin typeface="Tahoma" charset="0"/>
                <a:ea typeface="ＭＳ Ｐゴシック" charset="0"/>
              </a:rPr>
              <a:t>				= 0.064 x 7.0 = 0.44</a:t>
            </a:r>
          </a:p>
          <a:p>
            <a:pPr eaLnBrk="1" hangingPunct="1">
              <a:buFont typeface="Wingdings" charset="0"/>
              <a:buNone/>
            </a:pPr>
            <a:r>
              <a:rPr lang="en-US">
                <a:latin typeface="Tahoma" charset="0"/>
                <a:ea typeface="ＭＳ Ｐゴシック" charset="0"/>
              </a:rPr>
              <a:t>Post-Test prob = 0.44/(0.44 + 1) = 0.31</a:t>
            </a:r>
          </a:p>
          <a:p>
            <a:pPr eaLnBrk="1" hangingPunct="1">
              <a:buFont typeface="Wingdings" charset="0"/>
              <a:buNone/>
            </a:pPr>
            <a:endParaRPr lang="en-US">
              <a:latin typeface="Tahoma" charset="0"/>
              <a:ea typeface="ＭＳ Ｐゴシック" charset="0"/>
            </a:endParaRPr>
          </a:p>
        </p:txBody>
      </p:sp>
      <p:sp>
        <p:nvSpPr>
          <p:cNvPr id="56323"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ahoma" charset="0"/>
                <a:ea typeface="ＭＳ Ｐゴシック" charset="0"/>
                <a:cs typeface="ＭＳ Ｐゴシック" charset="0"/>
              </a:defRPr>
            </a:lvl1pPr>
            <a:lvl2pPr marL="742950" indent="-285750">
              <a:defRPr sz="2400">
                <a:solidFill>
                  <a:schemeClr val="tx1"/>
                </a:solidFill>
                <a:latin typeface="Tahoma" charset="0"/>
                <a:ea typeface="ＭＳ Ｐゴシック" charset="0"/>
              </a:defRPr>
            </a:lvl2pPr>
            <a:lvl3pPr marL="1143000" indent="-228600">
              <a:defRPr sz="2400">
                <a:solidFill>
                  <a:schemeClr val="tx1"/>
                </a:solidFill>
                <a:latin typeface="Tahoma" charset="0"/>
                <a:ea typeface="ＭＳ Ｐゴシック" charset="0"/>
              </a:defRPr>
            </a:lvl3pPr>
            <a:lvl4pPr marL="1600200" indent="-228600">
              <a:defRPr sz="2400">
                <a:solidFill>
                  <a:schemeClr val="tx1"/>
                </a:solidFill>
                <a:latin typeface="Tahoma" charset="0"/>
                <a:ea typeface="ＭＳ Ｐゴシック" charset="0"/>
              </a:defRPr>
            </a:lvl4pPr>
            <a:lvl5pPr marL="2057400" indent="-22860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fld id="{889F362F-4C9C-6142-BA29-7AED03901C69}" type="slidenum">
              <a:rPr lang="en-US" sz="1400"/>
              <a:pPr/>
              <a:t>9</a:t>
            </a:fld>
            <a:endParaRPr lang="en-US" sz="1400"/>
          </a:p>
        </p:txBody>
      </p:sp>
    </p:spTree>
    <p:extLst>
      <p:ext uri="{BB962C8B-B14F-4D97-AF65-F5344CB8AC3E}">
        <p14:creationId xmlns:p14="http://schemas.microsoft.com/office/powerpoint/2010/main" val="135280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animEffect transition="in" filter="blinds(horizontal)">
                                      <p:cBhvr>
                                        <p:cTn id="7" dur="500"/>
                                        <p:tgtEl>
                                          <p:spTgt spid="1433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4339">
                                            <p:txEl>
                                              <p:pRg st="2" end="2"/>
                                            </p:txEl>
                                          </p:spTgt>
                                        </p:tgtEl>
                                        <p:attrNameLst>
                                          <p:attrName>style.visibility</p:attrName>
                                        </p:attrNameLst>
                                      </p:cBhvr>
                                      <p:to>
                                        <p:strVal val="visible"/>
                                      </p:to>
                                    </p:set>
                                    <p:animEffect transition="in" filter="blinds(horizontal)">
                                      <p:cBhvr>
                                        <p:cTn id="12" dur="500"/>
                                        <p:tgtEl>
                                          <p:spTgt spid="1433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4339">
                                            <p:txEl>
                                              <p:pRg st="3" end="3"/>
                                            </p:txEl>
                                          </p:spTgt>
                                        </p:tgtEl>
                                        <p:attrNameLst>
                                          <p:attrName>style.visibility</p:attrName>
                                        </p:attrNameLst>
                                      </p:cBhvr>
                                      <p:to>
                                        <p:strVal val="visible"/>
                                      </p:to>
                                    </p:set>
                                    <p:animEffect transition="in" filter="blinds(horizontal)">
                                      <p:cBhvr>
                                        <p:cTn id="17" dur="500"/>
                                        <p:tgtEl>
                                          <p:spTgt spid="14339">
                                            <p:txEl>
                                              <p:pRg st="3" end="3"/>
                                            </p:txEl>
                                          </p:spTgt>
                                        </p:tgtEl>
                                      </p:cBhvr>
                                    </p:animEffect>
                                  </p:childTnLst>
                                </p:cTn>
                              </p:par>
                              <p:par>
                                <p:cTn id="18" presetID="3" presetClass="entr" presetSubtype="10" fill="hold" nodeType="withEffect">
                                  <p:stCondLst>
                                    <p:cond delay="0"/>
                                  </p:stCondLst>
                                  <p:childTnLst>
                                    <p:set>
                                      <p:cBhvr>
                                        <p:cTn id="19" dur="1" fill="hold">
                                          <p:stCondLst>
                                            <p:cond delay="0"/>
                                          </p:stCondLst>
                                        </p:cTn>
                                        <p:tgtEl>
                                          <p:spTgt spid="14339">
                                            <p:txEl>
                                              <p:pRg st="4" end="4"/>
                                            </p:txEl>
                                          </p:spTgt>
                                        </p:tgtEl>
                                        <p:attrNameLst>
                                          <p:attrName>style.visibility</p:attrName>
                                        </p:attrNameLst>
                                      </p:cBhvr>
                                      <p:to>
                                        <p:strVal val="visible"/>
                                      </p:to>
                                    </p:set>
                                    <p:animEffect transition="in" filter="blinds(horizontal)">
                                      <p:cBhvr>
                                        <p:cTn id="20" dur="500"/>
                                        <p:tgtEl>
                                          <p:spTgt spid="14339">
                                            <p:txEl>
                                              <p:pRg st="4" end="4"/>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nodeType="clickEffect">
                                  <p:stCondLst>
                                    <p:cond delay="0"/>
                                  </p:stCondLst>
                                  <p:childTnLst>
                                    <p:set>
                                      <p:cBhvr>
                                        <p:cTn id="24" dur="1" fill="hold">
                                          <p:stCondLst>
                                            <p:cond delay="0"/>
                                          </p:stCondLst>
                                        </p:cTn>
                                        <p:tgtEl>
                                          <p:spTgt spid="14339">
                                            <p:txEl>
                                              <p:pRg st="5" end="5"/>
                                            </p:txEl>
                                          </p:spTgt>
                                        </p:tgtEl>
                                        <p:attrNameLst>
                                          <p:attrName>style.visibility</p:attrName>
                                        </p:attrNameLst>
                                      </p:cBhvr>
                                      <p:to>
                                        <p:strVal val="visible"/>
                                      </p:to>
                                    </p:set>
                                    <p:animEffect transition="in" filter="blinds(horizontal)">
                                      <p:cBhvr>
                                        <p:cTn id="25" dur="500"/>
                                        <p:tgtEl>
                                          <p:spTgt spid="1433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12700" cap="flat" cmpd="sng" algn="ctr">
          <a:solidFill>
            <a:schemeClr val="tx2"/>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800" b="0" i="0" u="none" strike="noStrike" cap="none" normalizeH="0" baseline="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Tahoma"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35345</TotalTime>
  <Words>1740</Words>
  <Application>Microsoft Macintosh PowerPoint</Application>
  <PresentationFormat>On-screen Show (4:3)</PresentationFormat>
  <Paragraphs>347</Paragraphs>
  <Slides>32</Slides>
  <Notes>16</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8" baseType="lpstr">
      <vt:lpstr>Arial</vt:lpstr>
      <vt:lpstr>Courier New</vt:lpstr>
      <vt:lpstr>Tahoma</vt:lpstr>
      <vt:lpstr>Wingdings</vt:lpstr>
      <vt:lpstr>Blends</vt:lpstr>
      <vt:lpstr>Worksheet</vt:lpstr>
      <vt:lpstr>PowerPoint Presentation</vt:lpstr>
      <vt:lpstr>Outline: Combining Tests</vt:lpstr>
      <vt:lpstr>Combining Tests Example</vt:lpstr>
      <vt:lpstr>PowerPoint Presentation</vt:lpstr>
      <vt:lpstr>PowerPoint Presentation</vt:lpstr>
      <vt:lpstr>PowerPoint Presentation</vt:lpstr>
      <vt:lpstr>One Dichotomous Test</vt:lpstr>
      <vt:lpstr>NT Positive</vt:lpstr>
      <vt:lpstr>Clinical Scenario – One Test Pre-Test Probability of Down’s = 6% NT Positive</vt:lpstr>
      <vt:lpstr>PowerPoint Presentation</vt:lpstr>
      <vt:lpstr>Second Dichotomous Test</vt:lpstr>
      <vt:lpstr>Pre-Test Probability of Trisomy 21 = 6% NT Positive for Trisomy 21 (≥ 3.5 mm) Post-NT Probability of Trisomy 21 = 31% Nasal Bone Absent LR(NBA) = 27.8 Post-NBA Probability of Trisomy 21 = ?</vt:lpstr>
      <vt:lpstr>PowerPoint Presentation</vt:lpstr>
      <vt:lpstr>Clinical Scenario – Two Tests Pre-Test Probability of Trisomy 21 = 6% NT ≥ 3.5 mm AND Nasal Bone Absent</vt:lpstr>
      <vt:lpstr>Question</vt:lpstr>
      <vt:lpstr>Answer</vt:lpstr>
      <vt:lpstr>Question</vt:lpstr>
      <vt:lpstr>Answer = No</vt:lpstr>
      <vt:lpstr>Non-Independence</vt:lpstr>
      <vt:lpstr>Non-Independence</vt:lpstr>
      <vt:lpstr>Non-Independence of NT and NBA</vt:lpstr>
      <vt:lpstr>Non-Independence of NT and NBA</vt:lpstr>
      <vt:lpstr>Non-Independence of NT and NBA</vt:lpstr>
      <vt:lpstr>Non-Independence</vt:lpstr>
      <vt:lpstr>Reasons for Non-Independence</vt:lpstr>
      <vt:lpstr>Reasons for Non-Independence</vt:lpstr>
      <vt:lpstr>Unless tests are independent (conditional on D+/D-), we can’t combine results by multiplying LRs.  </vt:lpstr>
      <vt:lpstr>Independence Conditional On Disease Status</vt:lpstr>
      <vt:lpstr>Ways to Combine Multiple Tests</vt:lpstr>
      <vt:lpstr>Determine LR for Each Result Combination</vt:lpstr>
      <vt:lpstr>Sort by LR (Descending)</vt:lpstr>
      <vt:lpstr>Apply Chapter 4 – Multilevel Tests</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Assessing Information from Multilevel (Ordinal) and Continuous Tests</dc:title>
  <dc:creator>Michael Kohn</dc:creator>
  <cp:lastModifiedBy>Michael A. Kohn</cp:lastModifiedBy>
  <cp:revision>866</cp:revision>
  <cp:lastPrinted>2014-10-23T06:02:15Z</cp:lastPrinted>
  <dcterms:created xsi:type="dcterms:W3CDTF">2010-10-28T15:27:07Z</dcterms:created>
  <dcterms:modified xsi:type="dcterms:W3CDTF">2020-10-23T06:46:13Z</dcterms:modified>
</cp:coreProperties>
</file>