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2" r:id="rId3"/>
    <p:sldId id="282" r:id="rId4"/>
    <p:sldId id="313" r:id="rId5"/>
    <p:sldId id="312" r:id="rId6"/>
    <p:sldId id="311" r:id="rId7"/>
    <p:sldId id="323" r:id="rId8"/>
    <p:sldId id="264" r:id="rId9"/>
    <p:sldId id="325" r:id="rId10"/>
    <p:sldId id="265" r:id="rId11"/>
    <p:sldId id="268" r:id="rId12"/>
    <p:sldId id="270" r:id="rId13"/>
    <p:sldId id="271" r:id="rId14"/>
    <p:sldId id="272" r:id="rId15"/>
    <p:sldId id="274" r:id="rId16"/>
    <p:sldId id="314" r:id="rId17"/>
    <p:sldId id="273" r:id="rId18"/>
    <p:sldId id="275" r:id="rId19"/>
    <p:sldId id="318" r:id="rId20"/>
    <p:sldId id="320" r:id="rId21"/>
    <p:sldId id="321" r:id="rId22"/>
    <p:sldId id="283" r:id="rId23"/>
    <p:sldId id="329" r:id="rId24"/>
    <p:sldId id="279" r:id="rId25"/>
    <p:sldId id="3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955"/>
    <p:restoredTop sz="92932"/>
  </p:normalViewPr>
  <p:slideViewPr>
    <p:cSldViewPr snapToGrid="0" snapToObjects="1">
      <p:cViewPr varScale="1">
        <p:scale>
          <a:sx n="110" d="100"/>
          <a:sy n="110" d="100"/>
        </p:scale>
        <p:origin x="101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A161A-CA48-C34D-83E3-7256E0D27015}" type="datetimeFigureOut">
              <a:rPr lang="en-US" smtClean="0"/>
              <a:t>5/23/19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010B5-0BC6-BE4E-BE3A-25A637779348}" type="slidenum">
              <a:rPr lang="en-US" smtClean="0"/>
              <a:t>‹#›</a:t>
            </a:fld>
            <a:endParaRPr lang="en-US"/>
          </a:p>
        </p:txBody>
      </p:sp>
    </p:spTree>
    <p:extLst>
      <p:ext uri="{BB962C8B-B14F-4D97-AF65-F5344CB8AC3E}">
        <p14:creationId xmlns:p14="http://schemas.microsoft.com/office/powerpoint/2010/main" val="144655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B19179-EAE6-6747-A88A-FF0937EBA31F}"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62442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B19179-EAE6-6747-A88A-FF0937EBA31F}"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7434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B19179-EAE6-6747-A88A-FF0937EBA31F}"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7781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B19179-EAE6-6747-A88A-FF0937EBA31F}"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67150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19179-EAE6-6747-A88A-FF0937EBA31F}"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9382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B19179-EAE6-6747-A88A-FF0937EBA31F}" type="datetimeFigureOut">
              <a:rPr lang="en-US" smtClean="0"/>
              <a:t>5/23/19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86868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B19179-EAE6-6747-A88A-FF0937EBA31F}" type="datetimeFigureOut">
              <a:rPr lang="en-US" smtClean="0"/>
              <a:t>5/23/19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9518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B19179-EAE6-6747-A88A-FF0937EBA31F}" type="datetimeFigureOut">
              <a:rPr lang="en-US" smtClean="0"/>
              <a:t>5/23/19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98288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19179-EAE6-6747-A88A-FF0937EBA31F}" type="datetimeFigureOut">
              <a:rPr lang="en-US" smtClean="0"/>
              <a:t>5/23/19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62554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B19179-EAE6-6747-A88A-FF0937EBA31F}" type="datetimeFigureOut">
              <a:rPr lang="en-US" smtClean="0"/>
              <a:t>5/23/19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29678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B19179-EAE6-6747-A88A-FF0937EBA31F}" type="datetimeFigureOut">
              <a:rPr lang="en-US" smtClean="0"/>
              <a:t>5/23/19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57557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19179-EAE6-6747-A88A-FF0937EBA31F}" type="datetimeFigureOut">
              <a:rPr lang="en-US" smtClean="0"/>
              <a:t>5/23/19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3F62B-EB09-9C48-B4E7-5E8A69FE7F75}" type="slidenum">
              <a:rPr lang="en-US" smtClean="0"/>
              <a:t>‹#›</a:t>
            </a:fld>
            <a:endParaRPr lang="en-US"/>
          </a:p>
        </p:txBody>
      </p:sp>
    </p:spTree>
    <p:extLst>
      <p:ext uri="{BB962C8B-B14F-4D97-AF65-F5344CB8AC3E}">
        <p14:creationId xmlns:p14="http://schemas.microsoft.com/office/powerpoint/2010/main" val="118670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udelka.com.au/abou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From Evidence to Policy and Practice</a:t>
            </a:r>
          </a:p>
        </p:txBody>
      </p:sp>
      <p:sp>
        <p:nvSpPr>
          <p:cNvPr id="3" name="Subtitle 2"/>
          <p:cNvSpPr>
            <a:spLocks noGrp="1"/>
          </p:cNvSpPr>
          <p:nvPr>
            <p:ph type="subTitle" idx="1"/>
          </p:nvPr>
        </p:nvSpPr>
        <p:spPr/>
        <p:txBody>
          <a:bodyPr/>
          <a:lstStyle/>
          <a:p>
            <a:r>
              <a:rPr lang="en-US" dirty="0"/>
              <a:t>Spring 2019</a:t>
            </a:r>
          </a:p>
          <a:p>
            <a:r>
              <a:rPr lang="en-US" dirty="0"/>
              <a:t>Epi 239</a:t>
            </a:r>
          </a:p>
          <a:p>
            <a:r>
              <a:rPr lang="en-US" dirty="0"/>
              <a:t>Elvin Geng</a:t>
            </a:r>
          </a:p>
          <a:p>
            <a:endParaRPr lang="en-US" dirty="0"/>
          </a:p>
        </p:txBody>
      </p:sp>
    </p:spTree>
    <p:extLst>
      <p:ext uri="{BB962C8B-B14F-4D97-AF65-F5344CB8AC3E}">
        <p14:creationId xmlns:p14="http://schemas.microsoft.com/office/powerpoint/2010/main" val="177079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955" y="0"/>
            <a:ext cx="10856089" cy="6875524"/>
          </a:xfrm>
        </p:spPr>
      </p:pic>
    </p:spTree>
    <p:extLst>
      <p:ext uri="{BB962C8B-B14F-4D97-AF65-F5344CB8AC3E}">
        <p14:creationId xmlns:p14="http://schemas.microsoft.com/office/powerpoint/2010/main" val="5040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866" y="-13194"/>
            <a:ext cx="5486400" cy="6858001"/>
          </a:xfrm>
        </p:spPr>
      </p:pic>
    </p:spTree>
    <p:extLst>
      <p:ext uri="{BB962C8B-B14F-4D97-AF65-F5344CB8AC3E}">
        <p14:creationId xmlns:p14="http://schemas.microsoft.com/office/powerpoint/2010/main" val="94862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228" y="1914636"/>
            <a:ext cx="7823200" cy="2946400"/>
          </a:xfrm>
          <a:solidFill>
            <a:schemeClr val="tx1"/>
          </a:solidFill>
          <a:ln>
            <a:solidFill>
              <a:schemeClr val="tx1"/>
            </a:solidFill>
          </a:ln>
        </p:spPr>
      </p:pic>
    </p:spTree>
    <p:extLst>
      <p:ext uri="{BB962C8B-B14F-4D97-AF65-F5344CB8AC3E}">
        <p14:creationId xmlns:p14="http://schemas.microsoft.com/office/powerpoint/2010/main" val="34120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960" y="1825625"/>
            <a:ext cx="7636079" cy="4351338"/>
          </a:xfrm>
          <a:ln>
            <a:solidFill>
              <a:schemeClr val="tx1"/>
            </a:solidFill>
          </a:ln>
        </p:spPr>
      </p:pic>
    </p:spTree>
    <p:extLst>
      <p:ext uri="{BB962C8B-B14F-4D97-AF65-F5344CB8AC3E}">
        <p14:creationId xmlns:p14="http://schemas.microsoft.com/office/powerpoint/2010/main" val="84069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059" y="365124"/>
            <a:ext cx="5953079" cy="6318383"/>
          </a:xfrm>
          <a:ln>
            <a:solidFill>
              <a:schemeClr val="tx1"/>
            </a:solidFill>
          </a:ln>
        </p:spPr>
      </p:pic>
    </p:spTree>
    <p:extLst>
      <p:ext uri="{BB962C8B-B14F-4D97-AF65-F5344CB8AC3E}">
        <p14:creationId xmlns:p14="http://schemas.microsoft.com/office/powerpoint/2010/main" val="140358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613" y="1825625"/>
            <a:ext cx="8056774" cy="4351338"/>
          </a:xfrm>
        </p:spPr>
      </p:pic>
    </p:spTree>
    <p:extLst>
      <p:ext uri="{BB962C8B-B14F-4D97-AF65-F5344CB8AC3E}">
        <p14:creationId xmlns:p14="http://schemas.microsoft.com/office/powerpoint/2010/main" val="144137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622" y="990158"/>
            <a:ext cx="10058400" cy="4316818"/>
          </a:xfrm>
          <a:prstGeom prst="rect">
            <a:avLst/>
          </a:prstGeom>
          <a:ln>
            <a:solidFill>
              <a:schemeClr val="tx1"/>
            </a:solidFill>
          </a:ln>
        </p:spPr>
      </p:pic>
    </p:spTree>
    <p:extLst>
      <p:ext uri="{BB962C8B-B14F-4D97-AF65-F5344CB8AC3E}">
        <p14:creationId xmlns:p14="http://schemas.microsoft.com/office/powerpoint/2010/main" val="75283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6835"/>
            <a:ext cx="10515600" cy="4730128"/>
          </a:xfrm>
        </p:spPr>
        <p:txBody>
          <a:bodyPr>
            <a:normAutofit/>
          </a:bodyPr>
          <a:lstStyle/>
          <a:p>
            <a:pPr>
              <a:lnSpc>
                <a:spcPct val="120000"/>
              </a:lnSpc>
            </a:pPr>
            <a:r>
              <a:rPr lang="en-US" i="1" dirty="0"/>
              <a:t>“Combination antiretroviral therapy, remarkably efficacious when used as prescribed, may stand as the most complicated and demanding regimen for a condition requiring continuous open-ended treatment [2].” </a:t>
            </a:r>
          </a:p>
          <a:p>
            <a:pPr>
              <a:lnSpc>
                <a:spcPct val="120000"/>
              </a:lnSpc>
            </a:pPr>
            <a:endParaRPr lang="en-US" i="1" dirty="0"/>
          </a:p>
          <a:p>
            <a:pPr>
              <a:lnSpc>
                <a:spcPct val="120000"/>
              </a:lnSpc>
            </a:pPr>
            <a:r>
              <a:rPr lang="en-US" i="1" dirty="0"/>
              <a:t>“It is estimated that adherence levels of &gt;95% are required to achieve durable suppression of HIV load [3].” </a:t>
            </a:r>
          </a:p>
        </p:txBody>
      </p:sp>
    </p:spTree>
    <p:extLst>
      <p:ext uri="{BB962C8B-B14F-4D97-AF65-F5344CB8AC3E}">
        <p14:creationId xmlns:p14="http://schemas.microsoft.com/office/powerpoint/2010/main" val="206681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4562"/>
            <a:ext cx="10515600" cy="5702401"/>
          </a:xfrm>
        </p:spPr>
        <p:txBody>
          <a:bodyPr>
            <a:normAutofit fontScale="70000" lnSpcReduction="20000"/>
          </a:bodyPr>
          <a:lstStyle/>
          <a:p>
            <a:pPr>
              <a:lnSpc>
                <a:spcPct val="120000"/>
              </a:lnSpc>
            </a:pPr>
            <a:r>
              <a:rPr lang="en-US" dirty="0"/>
              <a:t>The </a:t>
            </a:r>
            <a:r>
              <a:rPr lang="en-US" i="1" dirty="0" err="1"/>
              <a:t>accompagnateurs</a:t>
            </a:r>
            <a:r>
              <a:rPr lang="en-US" dirty="0"/>
              <a:t> are the structural backbone of the HIV Equity Initiative. Although we used the term DOT to describe what they do, it was clear from the outset that far more complex social processes were occurring. </a:t>
            </a:r>
          </a:p>
          <a:p>
            <a:pPr>
              <a:lnSpc>
                <a:spcPct val="120000"/>
              </a:lnSpc>
            </a:pPr>
            <a:r>
              <a:rPr lang="en-US" dirty="0"/>
              <a:t>The </a:t>
            </a:r>
            <a:r>
              <a:rPr lang="en-US" i="1" dirty="0" err="1"/>
              <a:t>accompagnateurs</a:t>
            </a:r>
            <a:r>
              <a:rPr lang="en-US" dirty="0"/>
              <a:t> are respected in their home communities and serve as the essential link between the villages and the clinic. When a patient from the catchment area is given the diagnosis of advanced HIV disease requiring HAART, an </a:t>
            </a:r>
            <a:r>
              <a:rPr lang="en-US" i="1" dirty="0" err="1"/>
              <a:t>accompagnateur</a:t>
            </a:r>
            <a:r>
              <a:rPr lang="en-US" dirty="0"/>
              <a:t> is either selected from the current staff or hired from the community at the patient's request. </a:t>
            </a:r>
          </a:p>
          <a:p>
            <a:pPr>
              <a:lnSpc>
                <a:spcPct val="120000"/>
              </a:lnSpc>
            </a:pPr>
            <a:r>
              <a:rPr lang="en-US" dirty="0"/>
              <a:t>The majority of these village-based health workers are peasant farmers or market women. </a:t>
            </a:r>
            <a:r>
              <a:rPr lang="en-US" i="1" dirty="0" err="1"/>
              <a:t>Accompagnateurs</a:t>
            </a:r>
            <a:r>
              <a:rPr lang="en-US" i="1" dirty="0"/>
              <a:t> </a:t>
            </a:r>
            <a:r>
              <a:rPr lang="en-US" dirty="0"/>
              <a:t>receive training on the importance of confidentiality and emotional support for the patients. In addition, they are educated about the clinical presentation and management of HIV infection and tuberculosis, including proper use of medications, management of side effects, and prevention of HIV infection. </a:t>
            </a:r>
          </a:p>
          <a:p>
            <a:pPr>
              <a:lnSpc>
                <a:spcPct val="120000"/>
              </a:lnSpc>
            </a:pPr>
            <a:r>
              <a:rPr lang="en-US" b="1" i="1" dirty="0">
                <a:solidFill>
                  <a:srgbClr val="FF0000"/>
                </a:solidFill>
              </a:rPr>
              <a:t>During daily visits, </a:t>
            </a:r>
            <a:r>
              <a:rPr lang="en-US" b="1" i="1" dirty="0" err="1">
                <a:solidFill>
                  <a:srgbClr val="FF0000"/>
                </a:solidFill>
              </a:rPr>
              <a:t>accompagnateurs</a:t>
            </a:r>
            <a:r>
              <a:rPr lang="en-US" b="1" i="1" dirty="0">
                <a:solidFill>
                  <a:srgbClr val="FF0000"/>
                </a:solidFill>
              </a:rPr>
              <a:t> are asked to directly observe the ingestion of at least 1 dose of HAART and are permitted to leave the second treatment dose with the patient at that time. In most cases, however, </a:t>
            </a:r>
            <a:r>
              <a:rPr lang="en-US" b="1" i="1" dirty="0" err="1">
                <a:solidFill>
                  <a:srgbClr val="FF0000"/>
                </a:solidFill>
              </a:rPr>
              <a:t>accompagnateurs</a:t>
            </a:r>
            <a:r>
              <a:rPr lang="en-US" b="1" i="1" dirty="0">
                <a:solidFill>
                  <a:srgbClr val="FF0000"/>
                </a:solidFill>
              </a:rPr>
              <a:t> visit their patients more than once a day, to observe the ingestion of the second dose. </a:t>
            </a:r>
          </a:p>
        </p:txBody>
      </p:sp>
    </p:spTree>
    <p:extLst>
      <p:ext uri="{BB962C8B-B14F-4D97-AF65-F5344CB8AC3E}">
        <p14:creationId xmlns:p14="http://schemas.microsoft.com/office/powerpoint/2010/main" val="164349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041" y="68977"/>
            <a:ext cx="6701741" cy="6663501"/>
          </a:xfrm>
          <a:ln>
            <a:solidFill>
              <a:schemeClr val="tx1"/>
            </a:solidFill>
          </a:ln>
        </p:spPr>
      </p:pic>
      <p:sp>
        <p:nvSpPr>
          <p:cNvPr id="5" name="Rectangle 4"/>
          <p:cNvSpPr/>
          <p:nvPr/>
        </p:nvSpPr>
        <p:spPr>
          <a:xfrm>
            <a:off x="2893671" y="5312780"/>
            <a:ext cx="5278056" cy="312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83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dirty="0"/>
              <a:t>Implementation science is mean to change practice</a:t>
            </a:r>
          </a:p>
          <a:p>
            <a:r>
              <a:rPr lang="en-US" dirty="0"/>
              <a:t>How does evidence influence policy and practice?</a:t>
            </a:r>
          </a:p>
          <a:p>
            <a:r>
              <a:rPr lang="en-US" dirty="0"/>
              <a:t>The “benevolent despot” model</a:t>
            </a:r>
          </a:p>
          <a:p>
            <a:r>
              <a:rPr lang="en-US" dirty="0"/>
              <a:t>But how do things really work?</a:t>
            </a:r>
          </a:p>
          <a:p>
            <a:r>
              <a:rPr lang="en-US" dirty="0"/>
              <a:t>Usual approaches: not bad, but naïve?</a:t>
            </a:r>
          </a:p>
          <a:p>
            <a:r>
              <a:rPr lang="en-US" dirty="0"/>
              <a:t>Case study in reality </a:t>
            </a:r>
            <a:r>
              <a:rPr lang="mr-IN" dirty="0"/>
              <a:t>–</a:t>
            </a:r>
            <a:r>
              <a:rPr lang="en-US" dirty="0"/>
              <a:t> the lifecycle of evidence</a:t>
            </a:r>
          </a:p>
          <a:p>
            <a:r>
              <a:rPr lang="en-US" dirty="0"/>
              <a:t>What’s a scientist to do? </a:t>
            </a:r>
          </a:p>
          <a:p>
            <a:endParaRPr lang="en-US" dirty="0"/>
          </a:p>
          <a:p>
            <a:endParaRPr lang="en-US" dirty="0"/>
          </a:p>
          <a:p>
            <a:endParaRPr lang="en-US" dirty="0"/>
          </a:p>
        </p:txBody>
      </p:sp>
    </p:spTree>
    <p:extLst>
      <p:ext uri="{BB962C8B-B14F-4D97-AF65-F5344CB8AC3E}">
        <p14:creationId xmlns:p14="http://schemas.microsoft.com/office/powerpoint/2010/main" val="96704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5319" y="484634"/>
            <a:ext cx="7985760" cy="5284694"/>
          </a:xfrm>
        </p:spPr>
      </p:pic>
      <p:sp>
        <p:nvSpPr>
          <p:cNvPr id="5" name="Rectangle 4"/>
          <p:cNvSpPr/>
          <p:nvPr/>
        </p:nvSpPr>
        <p:spPr>
          <a:xfrm>
            <a:off x="5640729" y="5895333"/>
            <a:ext cx="6096000" cy="646331"/>
          </a:xfrm>
          <a:prstGeom prst="rect">
            <a:avLst/>
          </a:prstGeom>
        </p:spPr>
        <p:txBody>
          <a:bodyPr>
            <a:spAutoFit/>
          </a:bodyPr>
          <a:lstStyle/>
          <a:p>
            <a:r>
              <a:rPr lang="en-US" dirty="0">
                <a:solidFill>
                  <a:srgbClr val="4C4C4C"/>
                </a:solidFill>
                <a:latin typeface="Lucida Grande" charset="0"/>
              </a:rPr>
              <a:t>Credit: http://</a:t>
            </a:r>
            <a:r>
              <a:rPr lang="en-US" dirty="0" err="1">
                <a:solidFill>
                  <a:srgbClr val="4C4C4C"/>
                </a:solidFill>
                <a:latin typeface="Lucida Grande" charset="0"/>
              </a:rPr>
              <a:t>www.aljazeera.com</a:t>
            </a:r>
            <a:r>
              <a:rPr lang="en-US" dirty="0">
                <a:solidFill>
                  <a:srgbClr val="4C4C4C"/>
                </a:solidFill>
                <a:latin typeface="Lucida Grande" charset="0"/>
              </a:rPr>
              <a:t>/</a:t>
            </a:r>
            <a:r>
              <a:rPr lang="en-US" dirty="0" err="1">
                <a:solidFill>
                  <a:srgbClr val="4C4C4C"/>
                </a:solidFill>
                <a:latin typeface="Lucida Grande" charset="0"/>
              </a:rPr>
              <a:t>mritems</a:t>
            </a:r>
            <a:r>
              <a:rPr lang="en-US" dirty="0">
                <a:solidFill>
                  <a:srgbClr val="4C4C4C"/>
                </a:solidFill>
                <a:latin typeface="Lucida Grande" charset="0"/>
              </a:rPr>
              <a:t>/Images/2013/11/28/2013112855453306580_20.jpg</a:t>
            </a:r>
            <a:endParaRPr lang="en-US" dirty="0"/>
          </a:p>
        </p:txBody>
      </p:sp>
    </p:spTree>
    <p:extLst>
      <p:ext uri="{BB962C8B-B14F-4D97-AF65-F5344CB8AC3E}">
        <p14:creationId xmlns:p14="http://schemas.microsoft.com/office/powerpoint/2010/main" val="166510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24" y="0"/>
            <a:ext cx="11815283" cy="6801361"/>
          </a:xfrm>
        </p:spPr>
      </p:pic>
    </p:spTree>
    <p:extLst>
      <p:ext uri="{BB962C8B-B14F-4D97-AF65-F5344CB8AC3E}">
        <p14:creationId xmlns:p14="http://schemas.microsoft.com/office/powerpoint/2010/main" val="91081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and mobilization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431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9771-1506-D64A-81DA-7A1237DE3EE5}"/>
              </a:ext>
            </a:extLst>
          </p:cNvPr>
          <p:cNvSpPr>
            <a:spLocks noGrp="1"/>
          </p:cNvSpPr>
          <p:nvPr>
            <p:ph type="ctrTitle"/>
          </p:nvPr>
        </p:nvSpPr>
        <p:spPr/>
        <p:txBody>
          <a:bodyPr/>
          <a:lstStyle/>
          <a:p>
            <a:r>
              <a:rPr lang="en-US" dirty="0"/>
              <a:t>Unintended Consequences?</a:t>
            </a:r>
          </a:p>
        </p:txBody>
      </p:sp>
      <p:sp>
        <p:nvSpPr>
          <p:cNvPr id="3" name="Subtitle 2">
            <a:extLst>
              <a:ext uri="{FF2B5EF4-FFF2-40B4-BE49-F238E27FC236}">
                <a16:creationId xmlns:a16="http://schemas.microsoft.com/office/drawing/2014/main" id="{FF8A7A35-48EA-1349-98D0-1D6F02CE2B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944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370" y="1468799"/>
            <a:ext cx="7142826" cy="47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2617186" y="286353"/>
            <a:ext cx="66720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800" b="1" dirty="0">
                <a:latin typeface="Arial" charset="0"/>
              </a:rPr>
              <a:t>ART Initiation among Eligible Patients</a:t>
            </a:r>
          </a:p>
          <a:p>
            <a:pPr algn="ctr" eaLnBrk="1" hangingPunct="1">
              <a:spcBef>
                <a:spcPct val="0"/>
              </a:spcBef>
              <a:buFontTx/>
              <a:buNone/>
            </a:pPr>
            <a:r>
              <a:rPr lang="en-US" altLang="en-US" sz="1600" dirty="0">
                <a:latin typeface="Arial" charset="0"/>
              </a:rPr>
              <a:t>Fox </a:t>
            </a:r>
            <a:r>
              <a:rPr lang="en-US" altLang="en-US" sz="1600" dirty="0" err="1">
                <a:latin typeface="Arial" charset="0"/>
              </a:rPr>
              <a:t>PLoS</a:t>
            </a:r>
            <a:r>
              <a:rPr lang="en-US" altLang="en-US" sz="1600" dirty="0">
                <a:latin typeface="Arial" charset="0"/>
              </a:rPr>
              <a:t> Medicine 2011</a:t>
            </a:r>
            <a:endParaRPr lang="en-US" altLang="en-US" sz="2800" dirty="0">
              <a:latin typeface="Arial" charset="0"/>
            </a:endParaRPr>
          </a:p>
        </p:txBody>
      </p:sp>
    </p:spTree>
    <p:extLst>
      <p:ext uri="{BB962C8B-B14F-4D97-AF65-F5344CB8AC3E}">
        <p14:creationId xmlns:p14="http://schemas.microsoft.com/office/powerpoint/2010/main" val="46519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Research produces findings</a:t>
            </a:r>
          </a:p>
          <a:p>
            <a:r>
              <a:rPr lang="en-US" dirty="0"/>
              <a:t>Findings are used (or not) in a complex policy making environment</a:t>
            </a:r>
          </a:p>
          <a:p>
            <a:r>
              <a:rPr lang="en-US" dirty="0"/>
              <a:t>Lots of actors, different agendas</a:t>
            </a:r>
          </a:p>
          <a:p>
            <a:r>
              <a:rPr lang="en-US" dirty="0"/>
              <a:t>Evidence is best through of as enlightening the policy environment</a:t>
            </a:r>
          </a:p>
        </p:txBody>
      </p:sp>
    </p:spTree>
    <p:extLst>
      <p:ext uri="{BB962C8B-B14F-4D97-AF65-F5344CB8AC3E}">
        <p14:creationId xmlns:p14="http://schemas.microsoft.com/office/powerpoint/2010/main" val="49220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science and it’s discontents</a:t>
            </a:r>
          </a:p>
        </p:txBody>
      </p:sp>
      <p:sp>
        <p:nvSpPr>
          <p:cNvPr id="3" name="Content Placeholder 2"/>
          <p:cNvSpPr>
            <a:spLocks noGrp="1"/>
          </p:cNvSpPr>
          <p:nvPr>
            <p:ph idx="1"/>
          </p:nvPr>
        </p:nvSpPr>
        <p:spPr/>
        <p:txBody>
          <a:bodyPr>
            <a:normAutofit/>
          </a:bodyPr>
          <a:lstStyle/>
          <a:p>
            <a:r>
              <a:rPr lang="en-US" dirty="0"/>
              <a:t>Make clinical evidence, influence policy</a:t>
            </a:r>
          </a:p>
          <a:p>
            <a:r>
              <a:rPr lang="en-US" dirty="0"/>
              <a:t>What’s the problem? </a:t>
            </a:r>
          </a:p>
          <a:p>
            <a:endParaRPr lang="en-US" dirty="0"/>
          </a:p>
          <a:p>
            <a:r>
              <a:rPr lang="en-US" dirty="0"/>
              <a:t>OK, we need ways of implementing evidence based interventions…</a:t>
            </a:r>
          </a:p>
          <a:p>
            <a:r>
              <a:rPr lang="en-US" dirty="0"/>
              <a:t>So, make evidence on implementation strategies</a:t>
            </a:r>
          </a:p>
          <a:p>
            <a:pPr marL="0" indent="0">
              <a:buNone/>
            </a:pPr>
            <a:endParaRPr lang="en-US" dirty="0"/>
          </a:p>
          <a:p>
            <a:r>
              <a:rPr lang="en-US" dirty="0"/>
              <a:t>But people aren’t using my research results</a:t>
            </a:r>
          </a:p>
          <a:p>
            <a:endParaRPr lang="en-US" dirty="0"/>
          </a:p>
          <a:p>
            <a:endParaRPr lang="en-US" dirty="0"/>
          </a:p>
        </p:txBody>
      </p:sp>
    </p:spTree>
    <p:extLst>
      <p:ext uri="{BB962C8B-B14F-4D97-AF65-F5344CB8AC3E}">
        <p14:creationId xmlns:p14="http://schemas.microsoft.com/office/powerpoint/2010/main" val="54985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on how to make implementation science usable</a:t>
            </a:r>
            <a:r>
              <a:rPr lang="mr-IN" dirty="0"/>
              <a:t>…</a:t>
            </a:r>
            <a:endParaRPr lang="en-US" dirty="0"/>
          </a:p>
        </p:txBody>
      </p:sp>
      <p:sp>
        <p:nvSpPr>
          <p:cNvPr id="3" name="Content Placeholder 2"/>
          <p:cNvSpPr>
            <a:spLocks noGrp="1"/>
          </p:cNvSpPr>
          <p:nvPr>
            <p:ph idx="1"/>
          </p:nvPr>
        </p:nvSpPr>
        <p:spPr>
          <a:xfrm>
            <a:off x="838200" y="2291787"/>
            <a:ext cx="10515600" cy="3885176"/>
          </a:xfrm>
        </p:spPr>
        <p:txBody>
          <a:bodyPr/>
          <a:lstStyle/>
          <a:p>
            <a:r>
              <a:rPr lang="en-US" dirty="0"/>
              <a:t>Engage stakeholders</a:t>
            </a:r>
          </a:p>
          <a:p>
            <a:r>
              <a:rPr lang="en-US" dirty="0"/>
              <a:t>Ask relevant questions (through engaging stakeholders)</a:t>
            </a:r>
          </a:p>
          <a:p>
            <a:r>
              <a:rPr lang="en-US" dirty="0"/>
              <a:t>Community engagement</a:t>
            </a:r>
          </a:p>
          <a:p>
            <a:r>
              <a:rPr lang="en-US" dirty="0"/>
              <a:t>Work closely with implementers </a:t>
            </a:r>
          </a:p>
          <a:p>
            <a:r>
              <a:rPr lang="en-US" dirty="0"/>
              <a:t>Co-produce science</a:t>
            </a:r>
          </a:p>
          <a:p>
            <a:endParaRPr lang="en-US" dirty="0"/>
          </a:p>
        </p:txBody>
      </p:sp>
    </p:spTree>
    <p:extLst>
      <p:ext uri="{BB962C8B-B14F-4D97-AF65-F5344CB8AC3E}">
        <p14:creationId xmlns:p14="http://schemas.microsoft.com/office/powerpoint/2010/main" val="31758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83" y="156781"/>
            <a:ext cx="10682439" cy="6409463"/>
          </a:xfrm>
        </p:spPr>
      </p:pic>
      <p:sp>
        <p:nvSpPr>
          <p:cNvPr id="5" name="Rectangle 4"/>
          <p:cNvSpPr/>
          <p:nvPr/>
        </p:nvSpPr>
        <p:spPr>
          <a:xfrm>
            <a:off x="10134701" y="6369498"/>
            <a:ext cx="1529586" cy="369332"/>
          </a:xfrm>
          <a:prstGeom prst="rect">
            <a:avLst/>
          </a:prstGeom>
        </p:spPr>
        <p:txBody>
          <a:bodyPr wrap="none">
            <a:spAutoFit/>
          </a:bodyPr>
          <a:lstStyle/>
          <a:p>
            <a:r>
              <a:rPr lang="en-US" dirty="0">
                <a:solidFill>
                  <a:srgbClr val="007ACC"/>
                </a:solidFill>
                <a:latin typeface="Georgia" charset="0"/>
                <a:hlinkClick r:id="rId3"/>
              </a:rPr>
              <a:t>Jon Kudelka</a:t>
            </a:r>
            <a:r>
              <a:rPr lang="en-US" dirty="0">
                <a:solidFill>
                  <a:srgbClr val="2D2D2D"/>
                </a:solidFill>
                <a:latin typeface="Georgia" charset="0"/>
              </a:rPr>
              <a:t>.</a:t>
            </a:r>
            <a:endParaRPr lang="en-US" dirty="0"/>
          </a:p>
        </p:txBody>
      </p:sp>
    </p:spTree>
    <p:extLst>
      <p:ext uri="{BB962C8B-B14F-4D97-AF65-F5344CB8AC3E}">
        <p14:creationId xmlns:p14="http://schemas.microsoft.com/office/powerpoint/2010/main" val="77219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8722" y="230152"/>
            <a:ext cx="4525701" cy="6397696"/>
          </a:xfrm>
        </p:spPr>
      </p:pic>
    </p:spTree>
    <p:extLst>
      <p:ext uri="{BB962C8B-B14F-4D97-AF65-F5344CB8AC3E}">
        <p14:creationId xmlns:p14="http://schemas.microsoft.com/office/powerpoint/2010/main" val="169159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E4FA00E3-668A-B94F-AA45-523509738AB4}"/>
              </a:ext>
            </a:extLst>
          </p:cNvPr>
          <p:cNvPicPr>
            <a:picLocks noGrp="1" noChangeAspect="1"/>
          </p:cNvPicPr>
          <p:nvPr>
            <p:ph idx="1"/>
          </p:nvPr>
        </p:nvPicPr>
        <p:blipFill>
          <a:blip r:embed="rId2"/>
          <a:stretch>
            <a:fillRect/>
          </a:stretch>
        </p:blipFill>
        <p:spPr>
          <a:xfrm>
            <a:off x="2082800" y="500062"/>
            <a:ext cx="7810500" cy="5857875"/>
          </a:xfrm>
        </p:spPr>
      </p:pic>
    </p:spTree>
    <p:extLst>
      <p:ext uri="{BB962C8B-B14F-4D97-AF65-F5344CB8AC3E}">
        <p14:creationId xmlns:p14="http://schemas.microsoft.com/office/powerpoint/2010/main" val="207824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Research’s role in policy</a:t>
            </a:r>
          </a:p>
        </p:txBody>
      </p:sp>
      <p:sp>
        <p:nvSpPr>
          <p:cNvPr id="3" name="Content Placeholder 2"/>
          <p:cNvSpPr>
            <a:spLocks noGrp="1"/>
          </p:cNvSpPr>
          <p:nvPr>
            <p:ph idx="1"/>
          </p:nvPr>
        </p:nvSpPr>
        <p:spPr>
          <a:xfrm>
            <a:off x="838200" y="2176462"/>
            <a:ext cx="4671349" cy="2505075"/>
          </a:xfrm>
        </p:spPr>
        <p:txBody>
          <a:bodyPr>
            <a:normAutofit/>
          </a:bodyPr>
          <a:lstStyle/>
          <a:p>
            <a:pPr marL="0" indent="0">
              <a:buNone/>
            </a:pPr>
            <a:r>
              <a:rPr lang="en-US" i="1" dirty="0"/>
              <a:t>Policy making process</a:t>
            </a:r>
          </a:p>
          <a:p>
            <a:r>
              <a:rPr lang="en-US" dirty="0"/>
              <a:t>Multiple actors</a:t>
            </a:r>
          </a:p>
          <a:p>
            <a:r>
              <a:rPr lang="en-US" dirty="0"/>
              <a:t>Not all motivations and values are in the open</a:t>
            </a:r>
          </a:p>
          <a:p>
            <a:r>
              <a:rPr lang="en-US" dirty="0"/>
              <a:t>Contested</a:t>
            </a:r>
          </a:p>
          <a:p>
            <a:endParaRPr lang="en-US" dirty="0"/>
          </a:p>
        </p:txBody>
      </p:sp>
      <p:sp>
        <p:nvSpPr>
          <p:cNvPr id="4" name="Rectangle 3">
            <a:extLst>
              <a:ext uri="{FF2B5EF4-FFF2-40B4-BE49-F238E27FC236}">
                <a16:creationId xmlns:a16="http://schemas.microsoft.com/office/drawing/2014/main" id="{34237225-A752-584A-B146-F34595550BEB}"/>
              </a:ext>
            </a:extLst>
          </p:cNvPr>
          <p:cNvSpPr/>
          <p:nvPr/>
        </p:nvSpPr>
        <p:spPr>
          <a:xfrm>
            <a:off x="6096000" y="3879057"/>
            <a:ext cx="5338823" cy="2677656"/>
          </a:xfrm>
          <a:prstGeom prst="rect">
            <a:avLst/>
          </a:prstGeom>
        </p:spPr>
        <p:txBody>
          <a:bodyPr wrap="square">
            <a:spAutoFit/>
          </a:bodyPr>
          <a:lstStyle/>
          <a:p>
            <a:r>
              <a:rPr lang="en-US" sz="2800" i="1" dirty="0"/>
              <a:t>Role of research in that process</a:t>
            </a:r>
          </a:p>
          <a:p>
            <a:pPr marL="285750" indent="-285750">
              <a:buFont typeface="Arial" panose="020B0604020202020204" pitchFamily="34" charset="0"/>
              <a:buChar char="•"/>
            </a:pPr>
            <a:r>
              <a:rPr lang="en-US" sz="2800" dirty="0"/>
              <a:t>Warning</a:t>
            </a:r>
          </a:p>
          <a:p>
            <a:pPr marL="285750" indent="-285750">
              <a:buFont typeface="Arial" panose="020B0604020202020204" pitchFamily="34" charset="0"/>
              <a:buChar char="•"/>
            </a:pPr>
            <a:r>
              <a:rPr lang="en-US" sz="2800" dirty="0"/>
              <a:t>Guidance</a:t>
            </a:r>
          </a:p>
          <a:p>
            <a:pPr marL="285750" indent="-285750">
              <a:buFont typeface="Arial" panose="020B0604020202020204" pitchFamily="34" charset="0"/>
              <a:buChar char="•"/>
            </a:pPr>
            <a:r>
              <a:rPr lang="en-US" sz="2800" dirty="0"/>
              <a:t>Reconceptualization </a:t>
            </a:r>
          </a:p>
          <a:p>
            <a:pPr marL="285750" indent="-285750">
              <a:buFont typeface="Arial" panose="020B0604020202020204" pitchFamily="34" charset="0"/>
              <a:buChar char="•"/>
            </a:pPr>
            <a:r>
              <a:rPr lang="en-US" sz="2800" dirty="0"/>
              <a:t>Mobilization of support</a:t>
            </a:r>
          </a:p>
          <a:p>
            <a:pPr marL="285750" indent="-285750">
              <a:buFont typeface="Arial" panose="020B0604020202020204" pitchFamily="34" charset="0"/>
              <a:buChar char="•"/>
            </a:pPr>
            <a:r>
              <a:rPr lang="en-US" sz="2800" dirty="0"/>
              <a:t>Unintended consequences </a:t>
            </a:r>
          </a:p>
        </p:txBody>
      </p:sp>
      <p:sp>
        <p:nvSpPr>
          <p:cNvPr id="5" name="TextBox 4">
            <a:extLst>
              <a:ext uri="{FF2B5EF4-FFF2-40B4-BE49-F238E27FC236}">
                <a16:creationId xmlns:a16="http://schemas.microsoft.com/office/drawing/2014/main" id="{6186B29E-BB6A-BA4E-98D7-57AAC6C4C90B}"/>
              </a:ext>
            </a:extLst>
          </p:cNvPr>
          <p:cNvSpPr txBox="1"/>
          <p:nvPr/>
        </p:nvSpPr>
        <p:spPr>
          <a:xfrm>
            <a:off x="11292035" y="6475168"/>
            <a:ext cx="729239" cy="369332"/>
          </a:xfrm>
          <a:prstGeom prst="rect">
            <a:avLst/>
          </a:prstGeom>
          <a:noFill/>
        </p:spPr>
        <p:txBody>
          <a:bodyPr wrap="none" rtlCol="0">
            <a:spAutoFit/>
          </a:bodyPr>
          <a:lstStyle/>
          <a:p>
            <a:r>
              <a:rPr lang="en-US" dirty="0"/>
              <a:t>Weiss</a:t>
            </a:r>
          </a:p>
        </p:txBody>
      </p:sp>
    </p:spTree>
    <p:extLst>
      <p:ext uri="{BB962C8B-B14F-4D97-AF65-F5344CB8AC3E}">
        <p14:creationId xmlns:p14="http://schemas.microsoft.com/office/powerpoint/2010/main" val="125406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research: examples from the HIV response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894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284</Words>
  <Application>Microsoft Macintosh PowerPoint</Application>
  <PresentationFormat>Widescreen</PresentationFormat>
  <Paragraphs>58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Lucida Grande</vt:lpstr>
      <vt:lpstr>Office Theme</vt:lpstr>
      <vt:lpstr>From Evidence to Policy and Practice</vt:lpstr>
      <vt:lpstr>Overview</vt:lpstr>
      <vt:lpstr>Implementation science and it’s discontents</vt:lpstr>
      <vt:lpstr>Guidance on how to make implementation science usable…</vt:lpstr>
      <vt:lpstr>PowerPoint Presentation</vt:lpstr>
      <vt:lpstr>PowerPoint Presentation</vt:lpstr>
      <vt:lpstr>PowerPoint Presentation</vt:lpstr>
      <vt:lpstr>Research’s role in policy</vt:lpstr>
      <vt:lpstr>The role of research: examples from the HIV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Guidance and mobilization</vt:lpstr>
      <vt:lpstr>Unintended Consequences?</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from Policy to Practice</dc:title>
  <dc:creator>Microsoft Office User</dc:creator>
  <cp:lastModifiedBy>Geng, Elvin</cp:lastModifiedBy>
  <cp:revision>30</cp:revision>
  <dcterms:created xsi:type="dcterms:W3CDTF">2018-05-06T08:17:46Z</dcterms:created>
  <dcterms:modified xsi:type="dcterms:W3CDTF">2019-05-24T05:12:41Z</dcterms:modified>
</cp:coreProperties>
</file>