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551" r:id="rId3"/>
    <p:sldId id="565" r:id="rId4"/>
    <p:sldId id="471" r:id="rId5"/>
    <p:sldId id="397" r:id="rId6"/>
    <p:sldId id="553" r:id="rId7"/>
    <p:sldId id="554" r:id="rId8"/>
    <p:sldId id="557" r:id="rId9"/>
    <p:sldId id="559" r:id="rId10"/>
    <p:sldId id="569" r:id="rId11"/>
    <p:sldId id="571" r:id="rId12"/>
    <p:sldId id="547" r:id="rId13"/>
    <p:sldId id="5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Mcculloch" initials="CM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FFFF"/>
    <a:srgbClr val="F8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99"/>
    <p:restoredTop sz="81046" autoAdjust="0"/>
  </p:normalViewPr>
  <p:slideViewPr>
    <p:cSldViewPr snapToGrid="0" snapToObjects="1">
      <p:cViewPr varScale="1">
        <p:scale>
          <a:sx n="78" d="100"/>
          <a:sy n="78" d="100"/>
        </p:scale>
        <p:origin x="184" y="3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B50A8-1E9D-4038-965B-25AD43ACB21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92A4E57-619A-48A3-8657-059AEAF3B10F}">
      <dgm:prSet/>
      <dgm:spPr/>
      <dgm:t>
        <a:bodyPr/>
        <a:lstStyle/>
        <a:p>
          <a:r>
            <a:rPr lang="en-US" dirty="0"/>
            <a:t>Predict time to readmission among diabetic patients</a:t>
          </a:r>
        </a:p>
      </dgm:t>
    </dgm:pt>
    <dgm:pt modelId="{90E8283B-EDE6-4328-B8B0-3F89F994EA78}" type="parTrans" cxnId="{43798A2E-C0F9-4681-B375-4E27A3D3493C}">
      <dgm:prSet/>
      <dgm:spPr/>
      <dgm:t>
        <a:bodyPr/>
        <a:lstStyle/>
        <a:p>
          <a:endParaRPr lang="en-US"/>
        </a:p>
      </dgm:t>
    </dgm:pt>
    <dgm:pt modelId="{072A8B27-05B6-4206-99D3-726142210D40}" type="sibTrans" cxnId="{43798A2E-C0F9-4681-B375-4E27A3D3493C}">
      <dgm:prSet/>
      <dgm:spPr/>
      <dgm:t>
        <a:bodyPr/>
        <a:lstStyle/>
        <a:p>
          <a:endParaRPr lang="en-US"/>
        </a:p>
      </dgm:t>
    </dgm:pt>
    <dgm:pt modelId="{397EB84E-5B76-466E-8B8A-992ED39894C8}">
      <dgm:prSet/>
      <dgm:spPr/>
      <dgm:t>
        <a:bodyPr/>
        <a:lstStyle/>
        <a:p>
          <a:r>
            <a:rPr lang="en-US" dirty="0"/>
            <a:t>Prepare reproducible models</a:t>
          </a:r>
        </a:p>
      </dgm:t>
    </dgm:pt>
    <dgm:pt modelId="{CDD7DB52-DD81-475B-83E7-D995B563A36C}" type="parTrans" cxnId="{AD8D0BD6-8B51-4320-992B-83AE224454F2}">
      <dgm:prSet/>
      <dgm:spPr/>
      <dgm:t>
        <a:bodyPr/>
        <a:lstStyle/>
        <a:p>
          <a:endParaRPr lang="en-US"/>
        </a:p>
      </dgm:t>
    </dgm:pt>
    <dgm:pt modelId="{54A9E4C9-0D19-4491-8F6E-D9867994F3A9}" type="sibTrans" cxnId="{AD8D0BD6-8B51-4320-992B-83AE224454F2}">
      <dgm:prSet/>
      <dgm:spPr/>
      <dgm:t>
        <a:bodyPr/>
        <a:lstStyle/>
        <a:p>
          <a:endParaRPr lang="en-US"/>
        </a:p>
      </dgm:t>
    </dgm:pt>
    <dgm:pt modelId="{6C454FDC-2518-4B5C-B462-8A21F45C8206}">
      <dgm:prSet/>
      <dgm:spPr/>
      <dgm:t>
        <a:bodyPr/>
        <a:lstStyle/>
        <a:p>
          <a:r>
            <a:rPr lang="en-US"/>
            <a:t>Collaborate as teams, submit work individually </a:t>
          </a:r>
        </a:p>
      </dgm:t>
    </dgm:pt>
    <dgm:pt modelId="{E723EF54-A32E-481F-880A-CCD446918972}" type="parTrans" cxnId="{A4733D3C-0E35-4166-9DCD-057FB78B7F3A}">
      <dgm:prSet/>
      <dgm:spPr/>
      <dgm:t>
        <a:bodyPr/>
        <a:lstStyle/>
        <a:p>
          <a:endParaRPr lang="en-US"/>
        </a:p>
      </dgm:t>
    </dgm:pt>
    <dgm:pt modelId="{47F974D7-E5B9-45DB-BF5A-7F7AF73FF010}" type="sibTrans" cxnId="{A4733D3C-0E35-4166-9DCD-057FB78B7F3A}">
      <dgm:prSet/>
      <dgm:spPr/>
      <dgm:t>
        <a:bodyPr/>
        <a:lstStyle/>
        <a:p>
          <a:endParaRPr lang="en-US"/>
        </a:p>
      </dgm:t>
    </dgm:pt>
    <dgm:pt modelId="{24718343-D5FC-4ECB-9353-E9F27D583F0F}">
      <dgm:prSet/>
      <dgm:spPr/>
      <dgm:t>
        <a:bodyPr/>
        <a:lstStyle/>
        <a:p>
          <a:r>
            <a:rPr lang="en-US"/>
            <a:t>You will have one hour (max) to perform this task</a:t>
          </a:r>
        </a:p>
      </dgm:t>
    </dgm:pt>
    <dgm:pt modelId="{835C6E09-C749-48A9-A68F-F34507F03ACE}" type="parTrans" cxnId="{EA594FC1-AFF2-4E50-9A29-63705BBD5FA8}">
      <dgm:prSet/>
      <dgm:spPr/>
      <dgm:t>
        <a:bodyPr/>
        <a:lstStyle/>
        <a:p>
          <a:endParaRPr lang="en-US"/>
        </a:p>
      </dgm:t>
    </dgm:pt>
    <dgm:pt modelId="{1445FC89-1957-4460-85D8-12B3A05B8F17}" type="sibTrans" cxnId="{EA594FC1-AFF2-4E50-9A29-63705BBD5FA8}">
      <dgm:prSet/>
      <dgm:spPr/>
      <dgm:t>
        <a:bodyPr/>
        <a:lstStyle/>
        <a:p>
          <a:endParaRPr lang="en-US"/>
        </a:p>
      </dgm:t>
    </dgm:pt>
    <dgm:pt modelId="{D1338A4D-2715-498A-9D24-E6865FF4706D}" type="pres">
      <dgm:prSet presAssocID="{D4DB50A8-1E9D-4038-965B-25AD43ACB219}" presName="root" presStyleCnt="0">
        <dgm:presLayoutVars>
          <dgm:dir/>
          <dgm:resizeHandles val="exact"/>
        </dgm:presLayoutVars>
      </dgm:prSet>
      <dgm:spPr/>
    </dgm:pt>
    <dgm:pt modelId="{C043B7BA-A6AC-46F4-BFA4-91B6D4E1AE7A}" type="pres">
      <dgm:prSet presAssocID="{492A4E57-619A-48A3-8657-059AEAF3B10F}" presName="compNode" presStyleCnt="0"/>
      <dgm:spPr/>
    </dgm:pt>
    <dgm:pt modelId="{1D7CB9A6-17FA-4D1D-9373-7ED12DC16F2D}" type="pres">
      <dgm:prSet presAssocID="{492A4E57-619A-48A3-8657-059AEAF3B10F}" presName="bgRect" presStyleLbl="bgShp" presStyleIdx="0" presStyleCnt="4"/>
      <dgm:spPr/>
    </dgm:pt>
    <dgm:pt modelId="{218CDA9E-B4B8-4DE0-AE5D-844813EA2CEE}" type="pres">
      <dgm:prSet presAssocID="{492A4E57-619A-48A3-8657-059AEAF3B10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97780353-0A31-4E9E-B4CD-6DB1DB18CBA5}" type="pres">
      <dgm:prSet presAssocID="{492A4E57-619A-48A3-8657-059AEAF3B10F}" presName="spaceRect" presStyleCnt="0"/>
      <dgm:spPr/>
    </dgm:pt>
    <dgm:pt modelId="{445F9A2C-D7B0-4677-AE3F-571FCB16BFC1}" type="pres">
      <dgm:prSet presAssocID="{492A4E57-619A-48A3-8657-059AEAF3B10F}" presName="parTx" presStyleLbl="revTx" presStyleIdx="0" presStyleCnt="4">
        <dgm:presLayoutVars>
          <dgm:chMax val="0"/>
          <dgm:chPref val="0"/>
        </dgm:presLayoutVars>
      </dgm:prSet>
      <dgm:spPr/>
    </dgm:pt>
    <dgm:pt modelId="{1EB8785F-8488-4006-884C-A83CD5FBB63D}" type="pres">
      <dgm:prSet presAssocID="{072A8B27-05B6-4206-99D3-726142210D40}" presName="sibTrans" presStyleCnt="0"/>
      <dgm:spPr/>
    </dgm:pt>
    <dgm:pt modelId="{6CB9A748-F46E-4D49-A5E6-3BEC219754CC}" type="pres">
      <dgm:prSet presAssocID="{397EB84E-5B76-466E-8B8A-992ED39894C8}" presName="compNode" presStyleCnt="0"/>
      <dgm:spPr/>
    </dgm:pt>
    <dgm:pt modelId="{B6F2105D-741B-4C05-A588-FE8A0BFCD476}" type="pres">
      <dgm:prSet presAssocID="{397EB84E-5B76-466E-8B8A-992ED39894C8}" presName="bgRect" presStyleLbl="bgShp" presStyleIdx="1" presStyleCnt="4"/>
      <dgm:spPr/>
    </dgm:pt>
    <dgm:pt modelId="{E7520B7A-0EB8-4214-96FB-84431073FAE9}" type="pres">
      <dgm:prSet presAssocID="{397EB84E-5B76-466E-8B8A-992ED39894C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1577B16-59B4-4159-B47D-501F691C0574}" type="pres">
      <dgm:prSet presAssocID="{397EB84E-5B76-466E-8B8A-992ED39894C8}" presName="spaceRect" presStyleCnt="0"/>
      <dgm:spPr/>
    </dgm:pt>
    <dgm:pt modelId="{191DD7FB-7851-4107-B99A-14906B87EEEB}" type="pres">
      <dgm:prSet presAssocID="{397EB84E-5B76-466E-8B8A-992ED39894C8}" presName="parTx" presStyleLbl="revTx" presStyleIdx="1" presStyleCnt="4">
        <dgm:presLayoutVars>
          <dgm:chMax val="0"/>
          <dgm:chPref val="0"/>
        </dgm:presLayoutVars>
      </dgm:prSet>
      <dgm:spPr/>
    </dgm:pt>
    <dgm:pt modelId="{C5BB228B-49E5-41FD-86F8-FE4610CDC893}" type="pres">
      <dgm:prSet presAssocID="{54A9E4C9-0D19-4491-8F6E-D9867994F3A9}" presName="sibTrans" presStyleCnt="0"/>
      <dgm:spPr/>
    </dgm:pt>
    <dgm:pt modelId="{F4FEE07F-8231-4315-8C2E-F374EA48E8A9}" type="pres">
      <dgm:prSet presAssocID="{6C454FDC-2518-4B5C-B462-8A21F45C8206}" presName="compNode" presStyleCnt="0"/>
      <dgm:spPr/>
    </dgm:pt>
    <dgm:pt modelId="{13506518-318C-492D-B028-D6630C57D501}" type="pres">
      <dgm:prSet presAssocID="{6C454FDC-2518-4B5C-B462-8A21F45C8206}" presName="bgRect" presStyleLbl="bgShp" presStyleIdx="2" presStyleCnt="4"/>
      <dgm:spPr/>
    </dgm:pt>
    <dgm:pt modelId="{BCF21616-911E-46CF-818A-955649DBDF5D}" type="pres">
      <dgm:prSet presAssocID="{6C454FDC-2518-4B5C-B462-8A21F45C820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8EA37BF2-85EF-43A9-97BB-D94E6E3A47EE}" type="pres">
      <dgm:prSet presAssocID="{6C454FDC-2518-4B5C-B462-8A21F45C8206}" presName="spaceRect" presStyleCnt="0"/>
      <dgm:spPr/>
    </dgm:pt>
    <dgm:pt modelId="{9CC24A97-69FE-4E96-ABE4-D513F8AA8DD0}" type="pres">
      <dgm:prSet presAssocID="{6C454FDC-2518-4B5C-B462-8A21F45C8206}" presName="parTx" presStyleLbl="revTx" presStyleIdx="2" presStyleCnt="4">
        <dgm:presLayoutVars>
          <dgm:chMax val="0"/>
          <dgm:chPref val="0"/>
        </dgm:presLayoutVars>
      </dgm:prSet>
      <dgm:spPr/>
    </dgm:pt>
    <dgm:pt modelId="{AB845C24-9532-41C4-AF41-9C2750BF52EF}" type="pres">
      <dgm:prSet presAssocID="{47F974D7-E5B9-45DB-BF5A-7F7AF73FF010}" presName="sibTrans" presStyleCnt="0"/>
      <dgm:spPr/>
    </dgm:pt>
    <dgm:pt modelId="{E4537EDE-707F-4AD3-9EAB-9ADB69CB643D}" type="pres">
      <dgm:prSet presAssocID="{24718343-D5FC-4ECB-9353-E9F27D583F0F}" presName="compNode" presStyleCnt="0"/>
      <dgm:spPr/>
    </dgm:pt>
    <dgm:pt modelId="{070EFCCB-835E-420C-B275-99642788A1EE}" type="pres">
      <dgm:prSet presAssocID="{24718343-D5FC-4ECB-9353-E9F27D583F0F}" presName="bgRect" presStyleLbl="bgShp" presStyleIdx="3" presStyleCnt="4"/>
      <dgm:spPr/>
    </dgm:pt>
    <dgm:pt modelId="{17C98628-2C4D-498F-A445-AFC8694CEEAA}" type="pres">
      <dgm:prSet presAssocID="{24718343-D5FC-4ECB-9353-E9F27D583F0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61CC6377-AFA5-4D57-B900-E0ECB7FBE5FB}" type="pres">
      <dgm:prSet presAssocID="{24718343-D5FC-4ECB-9353-E9F27D583F0F}" presName="spaceRect" presStyleCnt="0"/>
      <dgm:spPr/>
    </dgm:pt>
    <dgm:pt modelId="{6C9879FB-759B-4FAE-88C2-8ED44B137983}" type="pres">
      <dgm:prSet presAssocID="{24718343-D5FC-4ECB-9353-E9F27D583F0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B83CB0E-6DCB-4296-ACC3-2D967C432413}" type="presOf" srcId="{397EB84E-5B76-466E-8B8A-992ED39894C8}" destId="{191DD7FB-7851-4107-B99A-14906B87EEEB}" srcOrd="0" destOrd="0" presId="urn:microsoft.com/office/officeart/2018/2/layout/IconVerticalSolidList"/>
    <dgm:cxn modelId="{1ECB962A-C862-4081-B104-A60B02D17C99}" type="presOf" srcId="{24718343-D5FC-4ECB-9353-E9F27D583F0F}" destId="{6C9879FB-759B-4FAE-88C2-8ED44B137983}" srcOrd="0" destOrd="0" presId="urn:microsoft.com/office/officeart/2018/2/layout/IconVerticalSolidList"/>
    <dgm:cxn modelId="{43798A2E-C0F9-4681-B375-4E27A3D3493C}" srcId="{D4DB50A8-1E9D-4038-965B-25AD43ACB219}" destId="{492A4E57-619A-48A3-8657-059AEAF3B10F}" srcOrd="0" destOrd="0" parTransId="{90E8283B-EDE6-4328-B8B0-3F89F994EA78}" sibTransId="{072A8B27-05B6-4206-99D3-726142210D40}"/>
    <dgm:cxn modelId="{102B3430-875C-4429-BD69-1CECB5D79CAA}" type="presOf" srcId="{6C454FDC-2518-4B5C-B462-8A21F45C8206}" destId="{9CC24A97-69FE-4E96-ABE4-D513F8AA8DD0}" srcOrd="0" destOrd="0" presId="urn:microsoft.com/office/officeart/2018/2/layout/IconVerticalSolidList"/>
    <dgm:cxn modelId="{A4733D3C-0E35-4166-9DCD-057FB78B7F3A}" srcId="{D4DB50A8-1E9D-4038-965B-25AD43ACB219}" destId="{6C454FDC-2518-4B5C-B462-8A21F45C8206}" srcOrd="2" destOrd="0" parTransId="{E723EF54-A32E-481F-880A-CCD446918972}" sibTransId="{47F974D7-E5B9-45DB-BF5A-7F7AF73FF010}"/>
    <dgm:cxn modelId="{02669141-AA7D-4D44-B860-821B3C33D436}" type="presOf" srcId="{492A4E57-619A-48A3-8657-059AEAF3B10F}" destId="{445F9A2C-D7B0-4677-AE3F-571FCB16BFC1}" srcOrd="0" destOrd="0" presId="urn:microsoft.com/office/officeart/2018/2/layout/IconVerticalSolidList"/>
    <dgm:cxn modelId="{FFC32BB4-69E0-4F02-A8D4-9BE65E06E770}" type="presOf" srcId="{D4DB50A8-1E9D-4038-965B-25AD43ACB219}" destId="{D1338A4D-2715-498A-9D24-E6865FF4706D}" srcOrd="0" destOrd="0" presId="urn:microsoft.com/office/officeart/2018/2/layout/IconVerticalSolidList"/>
    <dgm:cxn modelId="{EA594FC1-AFF2-4E50-9A29-63705BBD5FA8}" srcId="{D4DB50A8-1E9D-4038-965B-25AD43ACB219}" destId="{24718343-D5FC-4ECB-9353-E9F27D583F0F}" srcOrd="3" destOrd="0" parTransId="{835C6E09-C749-48A9-A68F-F34507F03ACE}" sibTransId="{1445FC89-1957-4460-85D8-12B3A05B8F17}"/>
    <dgm:cxn modelId="{AD8D0BD6-8B51-4320-992B-83AE224454F2}" srcId="{D4DB50A8-1E9D-4038-965B-25AD43ACB219}" destId="{397EB84E-5B76-466E-8B8A-992ED39894C8}" srcOrd="1" destOrd="0" parTransId="{CDD7DB52-DD81-475B-83E7-D995B563A36C}" sibTransId="{54A9E4C9-0D19-4491-8F6E-D9867994F3A9}"/>
    <dgm:cxn modelId="{0BB5D725-9C8B-4BAD-80E1-B72081004DD5}" type="presParOf" srcId="{D1338A4D-2715-498A-9D24-E6865FF4706D}" destId="{C043B7BA-A6AC-46F4-BFA4-91B6D4E1AE7A}" srcOrd="0" destOrd="0" presId="urn:microsoft.com/office/officeart/2018/2/layout/IconVerticalSolidList"/>
    <dgm:cxn modelId="{CDE84E19-83A9-4F98-81B1-BB0BC11A7CEF}" type="presParOf" srcId="{C043B7BA-A6AC-46F4-BFA4-91B6D4E1AE7A}" destId="{1D7CB9A6-17FA-4D1D-9373-7ED12DC16F2D}" srcOrd="0" destOrd="0" presId="urn:microsoft.com/office/officeart/2018/2/layout/IconVerticalSolidList"/>
    <dgm:cxn modelId="{1C7907FB-362F-4F2E-B8F0-7FAEDA498254}" type="presParOf" srcId="{C043B7BA-A6AC-46F4-BFA4-91B6D4E1AE7A}" destId="{218CDA9E-B4B8-4DE0-AE5D-844813EA2CEE}" srcOrd="1" destOrd="0" presId="urn:microsoft.com/office/officeart/2018/2/layout/IconVerticalSolidList"/>
    <dgm:cxn modelId="{B61C6EB6-639C-4123-9B1F-6B218CE15079}" type="presParOf" srcId="{C043B7BA-A6AC-46F4-BFA4-91B6D4E1AE7A}" destId="{97780353-0A31-4E9E-B4CD-6DB1DB18CBA5}" srcOrd="2" destOrd="0" presId="urn:microsoft.com/office/officeart/2018/2/layout/IconVerticalSolidList"/>
    <dgm:cxn modelId="{51672945-C722-4E0D-93E1-DA0A4FC621BA}" type="presParOf" srcId="{C043B7BA-A6AC-46F4-BFA4-91B6D4E1AE7A}" destId="{445F9A2C-D7B0-4677-AE3F-571FCB16BFC1}" srcOrd="3" destOrd="0" presId="urn:microsoft.com/office/officeart/2018/2/layout/IconVerticalSolidList"/>
    <dgm:cxn modelId="{0DD21475-8E5A-4380-BA74-96DAF5A088F6}" type="presParOf" srcId="{D1338A4D-2715-498A-9D24-E6865FF4706D}" destId="{1EB8785F-8488-4006-884C-A83CD5FBB63D}" srcOrd="1" destOrd="0" presId="urn:microsoft.com/office/officeart/2018/2/layout/IconVerticalSolidList"/>
    <dgm:cxn modelId="{B020D8FB-2185-48FE-B206-F1364D5F2872}" type="presParOf" srcId="{D1338A4D-2715-498A-9D24-E6865FF4706D}" destId="{6CB9A748-F46E-4D49-A5E6-3BEC219754CC}" srcOrd="2" destOrd="0" presId="urn:microsoft.com/office/officeart/2018/2/layout/IconVerticalSolidList"/>
    <dgm:cxn modelId="{A0A1DDB8-50DF-4961-B660-67B6925634E9}" type="presParOf" srcId="{6CB9A748-F46E-4D49-A5E6-3BEC219754CC}" destId="{B6F2105D-741B-4C05-A588-FE8A0BFCD476}" srcOrd="0" destOrd="0" presId="urn:microsoft.com/office/officeart/2018/2/layout/IconVerticalSolidList"/>
    <dgm:cxn modelId="{B89A967A-00F1-4C7A-9283-44844E021AE5}" type="presParOf" srcId="{6CB9A748-F46E-4D49-A5E6-3BEC219754CC}" destId="{E7520B7A-0EB8-4214-96FB-84431073FAE9}" srcOrd="1" destOrd="0" presId="urn:microsoft.com/office/officeart/2018/2/layout/IconVerticalSolidList"/>
    <dgm:cxn modelId="{94DA3C26-AB37-4E28-8B60-17F5A11DCD9E}" type="presParOf" srcId="{6CB9A748-F46E-4D49-A5E6-3BEC219754CC}" destId="{61577B16-59B4-4159-B47D-501F691C0574}" srcOrd="2" destOrd="0" presId="urn:microsoft.com/office/officeart/2018/2/layout/IconVerticalSolidList"/>
    <dgm:cxn modelId="{2ACBB89F-F395-438E-96E2-7D43F455E738}" type="presParOf" srcId="{6CB9A748-F46E-4D49-A5E6-3BEC219754CC}" destId="{191DD7FB-7851-4107-B99A-14906B87EEEB}" srcOrd="3" destOrd="0" presId="urn:microsoft.com/office/officeart/2018/2/layout/IconVerticalSolidList"/>
    <dgm:cxn modelId="{7A721DD8-3004-4F86-A296-CD9FEB097332}" type="presParOf" srcId="{D1338A4D-2715-498A-9D24-E6865FF4706D}" destId="{C5BB228B-49E5-41FD-86F8-FE4610CDC893}" srcOrd="3" destOrd="0" presId="urn:microsoft.com/office/officeart/2018/2/layout/IconVerticalSolidList"/>
    <dgm:cxn modelId="{F0549452-AD77-4064-A75D-6E14DCEBE341}" type="presParOf" srcId="{D1338A4D-2715-498A-9D24-E6865FF4706D}" destId="{F4FEE07F-8231-4315-8C2E-F374EA48E8A9}" srcOrd="4" destOrd="0" presId="urn:microsoft.com/office/officeart/2018/2/layout/IconVerticalSolidList"/>
    <dgm:cxn modelId="{BCFB4A03-00F9-4F16-953F-55317FEA7912}" type="presParOf" srcId="{F4FEE07F-8231-4315-8C2E-F374EA48E8A9}" destId="{13506518-318C-492D-B028-D6630C57D501}" srcOrd="0" destOrd="0" presId="urn:microsoft.com/office/officeart/2018/2/layout/IconVerticalSolidList"/>
    <dgm:cxn modelId="{BFA4896D-84FB-4BDF-B650-158B851D96CD}" type="presParOf" srcId="{F4FEE07F-8231-4315-8C2E-F374EA48E8A9}" destId="{BCF21616-911E-46CF-818A-955649DBDF5D}" srcOrd="1" destOrd="0" presId="urn:microsoft.com/office/officeart/2018/2/layout/IconVerticalSolidList"/>
    <dgm:cxn modelId="{80EF99F4-3200-4080-8A5F-5C41467B2A3B}" type="presParOf" srcId="{F4FEE07F-8231-4315-8C2E-F374EA48E8A9}" destId="{8EA37BF2-85EF-43A9-97BB-D94E6E3A47EE}" srcOrd="2" destOrd="0" presId="urn:microsoft.com/office/officeart/2018/2/layout/IconVerticalSolidList"/>
    <dgm:cxn modelId="{5C8C0A8C-0758-4178-83AF-97B0D260DBF3}" type="presParOf" srcId="{F4FEE07F-8231-4315-8C2E-F374EA48E8A9}" destId="{9CC24A97-69FE-4E96-ABE4-D513F8AA8DD0}" srcOrd="3" destOrd="0" presId="urn:microsoft.com/office/officeart/2018/2/layout/IconVerticalSolidList"/>
    <dgm:cxn modelId="{C3E62A71-9D75-4458-A0F0-17004E018E61}" type="presParOf" srcId="{D1338A4D-2715-498A-9D24-E6865FF4706D}" destId="{AB845C24-9532-41C4-AF41-9C2750BF52EF}" srcOrd="5" destOrd="0" presId="urn:microsoft.com/office/officeart/2018/2/layout/IconVerticalSolidList"/>
    <dgm:cxn modelId="{849A5359-6B17-42BF-9E62-C73CA8C7C577}" type="presParOf" srcId="{D1338A4D-2715-498A-9D24-E6865FF4706D}" destId="{E4537EDE-707F-4AD3-9EAB-9ADB69CB643D}" srcOrd="6" destOrd="0" presId="urn:microsoft.com/office/officeart/2018/2/layout/IconVerticalSolidList"/>
    <dgm:cxn modelId="{BDD567E7-D715-40E2-8E5D-53E4CE94DCAA}" type="presParOf" srcId="{E4537EDE-707F-4AD3-9EAB-9ADB69CB643D}" destId="{070EFCCB-835E-420C-B275-99642788A1EE}" srcOrd="0" destOrd="0" presId="urn:microsoft.com/office/officeart/2018/2/layout/IconVerticalSolidList"/>
    <dgm:cxn modelId="{1A52AA57-88DF-440E-A64F-DCEA2A1E49A5}" type="presParOf" srcId="{E4537EDE-707F-4AD3-9EAB-9ADB69CB643D}" destId="{17C98628-2C4D-498F-A445-AFC8694CEEAA}" srcOrd="1" destOrd="0" presId="urn:microsoft.com/office/officeart/2018/2/layout/IconVerticalSolidList"/>
    <dgm:cxn modelId="{79B66B22-E46E-4B9F-AD38-27B21D5AB537}" type="presParOf" srcId="{E4537EDE-707F-4AD3-9EAB-9ADB69CB643D}" destId="{61CC6377-AFA5-4D57-B900-E0ECB7FBE5FB}" srcOrd="2" destOrd="0" presId="urn:microsoft.com/office/officeart/2018/2/layout/IconVerticalSolidList"/>
    <dgm:cxn modelId="{DAF797FF-5E5C-4929-BE26-17D1D8B9E017}" type="presParOf" srcId="{E4537EDE-707F-4AD3-9EAB-9ADB69CB643D}" destId="{6C9879FB-759B-4FAE-88C2-8ED44B13798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CB9A6-17FA-4D1D-9373-7ED12DC16F2D}">
      <dsp:nvSpPr>
        <dsp:cNvPr id="0" name=""/>
        <dsp:cNvSpPr/>
      </dsp:nvSpPr>
      <dsp:spPr>
        <a:xfrm>
          <a:off x="0" y="2447"/>
          <a:ext cx="4941519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CDA9E-B4B8-4DE0-AE5D-844813EA2CEE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F9A2C-D7B0-4677-AE3F-571FCB16BFC1}">
      <dsp:nvSpPr>
        <dsp:cNvPr id="0" name=""/>
        <dsp:cNvSpPr/>
      </dsp:nvSpPr>
      <dsp:spPr>
        <a:xfrm>
          <a:off x="1432649" y="2447"/>
          <a:ext cx="3508869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Predict time to readmission among diabetic patients</a:t>
          </a:r>
        </a:p>
      </dsp:txBody>
      <dsp:txXfrm>
        <a:off x="1432649" y="2447"/>
        <a:ext cx="3508869" cy="1240389"/>
      </dsp:txXfrm>
    </dsp:sp>
    <dsp:sp modelId="{B6F2105D-741B-4C05-A588-FE8A0BFCD476}">
      <dsp:nvSpPr>
        <dsp:cNvPr id="0" name=""/>
        <dsp:cNvSpPr/>
      </dsp:nvSpPr>
      <dsp:spPr>
        <a:xfrm>
          <a:off x="0" y="1552933"/>
          <a:ext cx="4941519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20B7A-0EB8-4214-96FB-84431073FAE9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DD7FB-7851-4107-B99A-14906B87EEEB}">
      <dsp:nvSpPr>
        <dsp:cNvPr id="0" name=""/>
        <dsp:cNvSpPr/>
      </dsp:nvSpPr>
      <dsp:spPr>
        <a:xfrm>
          <a:off x="1432649" y="1552933"/>
          <a:ext cx="3508869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Prepare reproducible models</a:t>
          </a:r>
        </a:p>
      </dsp:txBody>
      <dsp:txXfrm>
        <a:off x="1432649" y="1552933"/>
        <a:ext cx="3508869" cy="1240389"/>
      </dsp:txXfrm>
    </dsp:sp>
    <dsp:sp modelId="{13506518-318C-492D-B028-D6630C57D501}">
      <dsp:nvSpPr>
        <dsp:cNvPr id="0" name=""/>
        <dsp:cNvSpPr/>
      </dsp:nvSpPr>
      <dsp:spPr>
        <a:xfrm>
          <a:off x="0" y="3103420"/>
          <a:ext cx="4941519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21616-911E-46CF-818A-955649DBDF5D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24A97-69FE-4E96-ABE4-D513F8AA8DD0}">
      <dsp:nvSpPr>
        <dsp:cNvPr id="0" name=""/>
        <dsp:cNvSpPr/>
      </dsp:nvSpPr>
      <dsp:spPr>
        <a:xfrm>
          <a:off x="1432649" y="3103420"/>
          <a:ext cx="3508869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Collaborate as teams, submit work individually </a:t>
          </a:r>
        </a:p>
      </dsp:txBody>
      <dsp:txXfrm>
        <a:off x="1432649" y="3103420"/>
        <a:ext cx="3508869" cy="1240389"/>
      </dsp:txXfrm>
    </dsp:sp>
    <dsp:sp modelId="{070EFCCB-835E-420C-B275-99642788A1EE}">
      <dsp:nvSpPr>
        <dsp:cNvPr id="0" name=""/>
        <dsp:cNvSpPr/>
      </dsp:nvSpPr>
      <dsp:spPr>
        <a:xfrm>
          <a:off x="0" y="4653906"/>
          <a:ext cx="4941519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98628-2C4D-498F-A445-AFC8694CEEAA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879FB-759B-4FAE-88C2-8ED44B137983}">
      <dsp:nvSpPr>
        <dsp:cNvPr id="0" name=""/>
        <dsp:cNvSpPr/>
      </dsp:nvSpPr>
      <dsp:spPr>
        <a:xfrm>
          <a:off x="1432649" y="4653906"/>
          <a:ext cx="3508869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will have one hour (max) to perform this task</a:t>
          </a:r>
        </a:p>
      </dsp:txBody>
      <dsp:txXfrm>
        <a:off x="1432649" y="4653906"/>
        <a:ext cx="3508869" cy="1240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1AB55-C745-5844-A3FF-A8CC5F29D863}" type="datetimeFigureOut">
              <a:rPr lang="en-US" smtClean="0"/>
              <a:t>8/20/20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623B1-1C86-914A-8D33-A626BF6F6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oosting_(machine_learning)#/media/File:Ensemble_Boosting.sv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camp.com/community/tutorials/adaboost-classifier-pytho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ensemble-methods-bagging-boosting-and-stacking-c9214a10a205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3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8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https://</a:t>
            </a:r>
            <a:r>
              <a:rPr lang="en-US" dirty="0" err="1"/>
              <a:t>upload.wikimedia.org</a:t>
            </a:r>
            <a:r>
              <a:rPr lang="en-US" dirty="0"/>
              <a:t>/</a:t>
            </a:r>
            <a:r>
              <a:rPr lang="en-US" dirty="0" err="1"/>
              <a:t>wikipedia</a:t>
            </a:r>
            <a:r>
              <a:rPr lang="en-US" dirty="0"/>
              <a:t>/commons/thumb/c/c8/</a:t>
            </a:r>
            <a:r>
              <a:rPr lang="en-US" dirty="0" err="1"/>
              <a:t>Ensemble_Bagging.svg</a:t>
            </a:r>
            <a:r>
              <a:rPr lang="en-US" dirty="0"/>
              <a:t>/2560px-Ensemble_Bagging.svg.png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15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https://en.wikipedia.org/wiki/Boosting_(machine_learning)#/media/File:Ensemble_Boosting.svg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9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https://www.datacamp.com/community/tutorials/adaboost-classifier-python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8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https://towardsdatascience.com/ensemble-methods-bagging-boosting-and-stacking-c9214a10a205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95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4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0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9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2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4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934F1-7236-CF4F-B0F4-CBD8C544232B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129" y="2135394"/>
            <a:ext cx="9049871" cy="186288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Biostat</a:t>
            </a:r>
            <a:r>
              <a:rPr lang="en-US" b="1" dirty="0"/>
              <a:t> 202: Opportunities and Challenges of “Big Data”:</a:t>
            </a:r>
            <a:br>
              <a:rPr lang="en-US" b="1" dirty="0"/>
            </a:br>
            <a:r>
              <a:rPr lang="en-US" dirty="0">
                <a:solidFill>
                  <a:schemeClr val="accent5"/>
                </a:solidFill>
              </a:rPr>
              <a:t>Machine Learning 4: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 Cross-Validation, Ensembles, and Feature Importance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764" y="4193708"/>
            <a:ext cx="6858000" cy="1655762"/>
          </a:xfrm>
        </p:spPr>
        <p:txBody>
          <a:bodyPr>
            <a:normAutofit/>
          </a:bodyPr>
          <a:lstStyle/>
          <a:p>
            <a:r>
              <a:rPr lang="en-US" b="1" dirty="0"/>
              <a:t>Aaron Wolfe Scheffler</a:t>
            </a:r>
          </a:p>
          <a:p>
            <a:r>
              <a:rPr lang="en-US" b="1" dirty="0"/>
              <a:t>Division of Biostatistics</a:t>
            </a:r>
          </a:p>
          <a:p>
            <a:r>
              <a:rPr lang="en-US" b="1" dirty="0"/>
              <a:t>Department of Epidemiology and Biostatistics</a:t>
            </a:r>
          </a:p>
        </p:txBody>
      </p:sp>
    </p:spTree>
    <p:extLst>
      <p:ext uri="{BB962C8B-B14F-4D97-AF65-F5344CB8AC3E}">
        <p14:creationId xmlns:p14="http://schemas.microsoft.com/office/powerpoint/2010/main" val="51728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7E17-58D5-2944-AF64-D18D51B6B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31539-3865-9C46-832B-B0A244C0E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1530222"/>
            <a:ext cx="7886701" cy="51119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Even though we fool ourselves into only being concerned with prediction, we often want to understand which features impact our prediction</a:t>
            </a:r>
          </a:p>
          <a:p>
            <a:r>
              <a:rPr lang="en-US" dirty="0"/>
              <a:t>Given a target variable, which variables are important for prediction?</a:t>
            </a:r>
          </a:p>
          <a:p>
            <a:r>
              <a:rPr lang="en-US" dirty="0"/>
              <a:t>The define this, you can develop measures of </a:t>
            </a:r>
            <a:r>
              <a:rPr lang="en-US" b="1" dirty="0"/>
              <a:t>feature importance</a:t>
            </a:r>
            <a:endParaRPr lang="en-US" dirty="0"/>
          </a:p>
          <a:p>
            <a:r>
              <a:rPr lang="en-US" dirty="0"/>
              <a:t>Feature importance can either be pair wise or model based</a:t>
            </a:r>
          </a:p>
          <a:p>
            <a:pPr lvl="1"/>
            <a:r>
              <a:rPr lang="en-US" b="1" dirty="0"/>
              <a:t>Pairwise: </a:t>
            </a:r>
            <a:r>
              <a:rPr lang="en-US" dirty="0"/>
              <a:t>based directly on measures of association between target and individual features (</a:t>
            </a:r>
            <a:r>
              <a:rPr lang="en-US" i="1" dirty="0"/>
              <a:t>e.g. correlation</a:t>
            </a:r>
            <a:r>
              <a:rPr lang="en-US" dirty="0"/>
              <a:t>)</a:t>
            </a:r>
            <a:endParaRPr lang="en-US" b="1" dirty="0"/>
          </a:p>
          <a:p>
            <a:pPr lvl="1"/>
            <a:r>
              <a:rPr lang="en-US" b="1" dirty="0"/>
              <a:t>Model based</a:t>
            </a:r>
            <a:r>
              <a:rPr lang="en-US" dirty="0"/>
              <a:t>: based on machine learning algorithms (</a:t>
            </a:r>
            <a:r>
              <a:rPr lang="en-US" i="1" dirty="0"/>
              <a:t>e.g. regression coefficients, classification tree split</a:t>
            </a:r>
            <a:r>
              <a:rPr lang="en-US" dirty="0"/>
              <a:t>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5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4FB0A-D80E-3249-8D11-C740417D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Orange Demo of Topics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DE7E383-1AD0-684E-B1A1-93071C737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66" y="1847832"/>
            <a:ext cx="4915159" cy="317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4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546" y="1506757"/>
            <a:ext cx="7886700" cy="4939587"/>
          </a:xfrm>
        </p:spPr>
        <p:txBody>
          <a:bodyPr>
            <a:normAutofit/>
          </a:bodyPr>
          <a:lstStyle/>
          <a:p>
            <a:r>
              <a:rPr lang="en-US" dirty="0"/>
              <a:t>Clustering</a:t>
            </a:r>
          </a:p>
          <a:p>
            <a:pPr lvl="1"/>
            <a:r>
              <a:rPr lang="en-US" dirty="0"/>
              <a:t>k-means clustering</a:t>
            </a:r>
          </a:p>
          <a:p>
            <a:pPr lvl="1"/>
            <a:r>
              <a:rPr lang="en-US" dirty="0" err="1"/>
              <a:t>TwoStep</a:t>
            </a:r>
            <a:r>
              <a:rPr lang="en-US" dirty="0"/>
              <a:t> clustering</a:t>
            </a:r>
          </a:p>
          <a:p>
            <a:pPr lvl="1"/>
            <a:r>
              <a:rPr lang="en-US" dirty="0" err="1"/>
              <a:t>Kohonen</a:t>
            </a:r>
            <a:r>
              <a:rPr lang="en-US" dirty="0"/>
              <a:t> self-organizing map (SOM)</a:t>
            </a:r>
          </a:p>
          <a:p>
            <a:r>
              <a:rPr lang="en-US" dirty="0"/>
              <a:t>Data reduction</a:t>
            </a:r>
          </a:p>
          <a:p>
            <a:pPr lvl="1"/>
            <a:r>
              <a:rPr lang="en-US" dirty="0"/>
              <a:t>Principal components analysis (PCA)</a:t>
            </a:r>
          </a:p>
          <a:p>
            <a:pPr lvl="1"/>
            <a:r>
              <a:rPr lang="en-US" dirty="0"/>
              <a:t>t-Distributed Stochastic Neighbor Embedding (t-SNE)</a:t>
            </a:r>
          </a:p>
          <a:p>
            <a:r>
              <a:rPr lang="en-US" dirty="0"/>
              <a:t>Guidance for choosing machine learning algorithms</a:t>
            </a:r>
          </a:p>
        </p:txBody>
      </p:sp>
    </p:spTree>
    <p:extLst>
      <p:ext uri="{BB962C8B-B14F-4D97-AF65-F5344CB8AC3E}">
        <p14:creationId xmlns:p14="http://schemas.microsoft.com/office/powerpoint/2010/main" val="1200632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3746" y="303591"/>
            <a:ext cx="325149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55808-7151-0044-ACB0-9AE48251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637125"/>
            <a:ext cx="2851707" cy="5256371"/>
          </a:xfrm>
        </p:spPr>
        <p:txBody>
          <a:bodyPr>
            <a:normAutofit/>
          </a:bodyPr>
          <a:lstStyle/>
          <a:p>
            <a:r>
              <a:rPr lang="en-US" sz="3900"/>
              <a:t>Lab- Prediction </a:t>
            </a:r>
            <a:r>
              <a:rPr lang="en-US" sz="3900" dirty="0"/>
              <a:t>C</a:t>
            </a:r>
            <a:r>
              <a:rPr lang="en-US" sz="3900"/>
              <a:t>ompetition</a:t>
            </a:r>
            <a:r>
              <a:rPr lang="en-US" sz="3900" dirty="0"/>
              <a:t>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9191B3-7E49-494E-AD97-C30BB6624F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846802"/>
              </p:ext>
            </p:extLst>
          </p:nvPr>
        </p:nvGraphicFramePr>
        <p:xfrm>
          <a:off x="3875238" y="303591"/>
          <a:ext cx="4941519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609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42A01-C2C7-AB49-AD5E-6F4DCC32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9A4AD-2152-5643-839D-C595F24E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Cross-validation</a:t>
            </a:r>
          </a:p>
          <a:p>
            <a:r>
              <a:rPr lang="en-US" sz="3200" dirty="0"/>
              <a:t>Ensemble methods</a:t>
            </a:r>
          </a:p>
          <a:p>
            <a:pPr lvl="1"/>
            <a:r>
              <a:rPr lang="en-US" sz="3200" dirty="0"/>
              <a:t>Bagging: </a:t>
            </a:r>
            <a:r>
              <a:rPr lang="en-US" sz="3200" i="1" dirty="0"/>
              <a:t>Random Forests</a:t>
            </a:r>
          </a:p>
          <a:p>
            <a:pPr lvl="1"/>
            <a:r>
              <a:rPr lang="en-US" sz="3200" dirty="0"/>
              <a:t>Boosting: </a:t>
            </a:r>
            <a:r>
              <a:rPr lang="en-US" sz="3200" i="1" dirty="0" err="1"/>
              <a:t>Adaboost</a:t>
            </a:r>
            <a:endParaRPr lang="en-US" sz="3200" i="1" dirty="0"/>
          </a:p>
          <a:p>
            <a:pPr lvl="1"/>
            <a:r>
              <a:rPr lang="en-US" sz="3200" dirty="0"/>
              <a:t>Stacking</a:t>
            </a:r>
          </a:p>
          <a:p>
            <a:r>
              <a:rPr lang="en-US" sz="3200" dirty="0"/>
              <a:t>Parameter tuning, continued</a:t>
            </a:r>
          </a:p>
          <a:p>
            <a:r>
              <a:rPr lang="en-US" sz="3200" dirty="0"/>
              <a:t>Feature importance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326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A2AF-FF38-8A40-9181-D3F6F8C4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383F5-BA93-AF43-8420-6490D7B7A3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5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115" y="-42440"/>
            <a:ext cx="7886700" cy="960120"/>
          </a:xfrm>
        </p:spPr>
        <p:txBody>
          <a:bodyPr/>
          <a:lstStyle/>
          <a:p>
            <a:r>
              <a:rPr lang="en-US" dirty="0"/>
              <a:t>E.g. 5-fold cross-validation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1950" y="1080656"/>
            <a:ext cx="7886700" cy="5472544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TW" dirty="0">
                <a:ea typeface="PMingLiU" charset="-120"/>
                <a:cs typeface="Arial" charset="0"/>
              </a:rPr>
              <a:t>1. Break up data into 5 “folds” of the same size </a:t>
            </a:r>
            <a:br>
              <a:rPr lang="en-US" altLang="zh-TW" dirty="0">
                <a:ea typeface="PMingLiU" charset="-120"/>
                <a:cs typeface="Arial" charset="0"/>
              </a:rPr>
            </a:b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TW" dirty="0">
                <a:ea typeface="PMingLiU" charset="-120"/>
                <a:cs typeface="Arial" charset="0"/>
              </a:rPr>
              <a:t>2. Set aside one fold for validation and use the rest to build model, repeat this process for each fold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zh-TW" dirty="0">
              <a:ea typeface="PMingLiU" charset="-120"/>
              <a:cs typeface="Arial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TW" dirty="0">
                <a:ea typeface="PMingLiU" charset="-120"/>
                <a:cs typeface="Arial" charset="0"/>
              </a:rPr>
              <a:t>Estimate the predictive performance of our model on the combined validation data (i.e. the validation_1-5 sets)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20405E-0E09-4142-94F4-27F429309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698070"/>
              </p:ext>
            </p:extLst>
          </p:nvPr>
        </p:nvGraphicFramePr>
        <p:xfrm>
          <a:off x="895350" y="2676669"/>
          <a:ext cx="6597978" cy="276168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99705">
                  <a:extLst>
                    <a:ext uri="{9D8B030D-6E8A-4147-A177-3AD203B41FA5}">
                      <a16:colId xmlns:a16="http://schemas.microsoft.com/office/drawing/2014/main" val="437210167"/>
                    </a:ext>
                  </a:extLst>
                </a:gridCol>
                <a:gridCol w="1099621">
                  <a:extLst>
                    <a:ext uri="{9D8B030D-6E8A-4147-A177-3AD203B41FA5}">
                      <a16:colId xmlns:a16="http://schemas.microsoft.com/office/drawing/2014/main" val="180147172"/>
                    </a:ext>
                  </a:extLst>
                </a:gridCol>
                <a:gridCol w="1099663">
                  <a:extLst>
                    <a:ext uri="{9D8B030D-6E8A-4147-A177-3AD203B41FA5}">
                      <a16:colId xmlns:a16="http://schemas.microsoft.com/office/drawing/2014/main" val="3144786251"/>
                    </a:ext>
                  </a:extLst>
                </a:gridCol>
                <a:gridCol w="1099663">
                  <a:extLst>
                    <a:ext uri="{9D8B030D-6E8A-4147-A177-3AD203B41FA5}">
                      <a16:colId xmlns:a16="http://schemas.microsoft.com/office/drawing/2014/main" val="1627021591"/>
                    </a:ext>
                  </a:extLst>
                </a:gridCol>
                <a:gridCol w="1099663">
                  <a:extLst>
                    <a:ext uri="{9D8B030D-6E8A-4147-A177-3AD203B41FA5}">
                      <a16:colId xmlns:a16="http://schemas.microsoft.com/office/drawing/2014/main" val="2971674275"/>
                    </a:ext>
                  </a:extLst>
                </a:gridCol>
                <a:gridCol w="1099663">
                  <a:extLst>
                    <a:ext uri="{9D8B030D-6E8A-4147-A177-3AD203B41FA5}">
                      <a16:colId xmlns:a16="http://schemas.microsoft.com/office/drawing/2014/main" val="1349724646"/>
                    </a:ext>
                  </a:extLst>
                </a:gridCol>
              </a:tblGrid>
              <a:tr h="51029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Iteration 1</a:t>
                      </a:r>
                    </a:p>
                  </a:txBody>
                  <a:tcPr anchor="ctr">
                    <a:solidFill>
                      <a:srgbClr val="FFE1A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training_1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validation_1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691494"/>
                  </a:ext>
                </a:extLst>
              </a:tr>
              <a:tr h="562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Iteration 2</a:t>
                      </a:r>
                    </a:p>
                  </a:txBody>
                  <a:tcPr anchor="ctr">
                    <a:solidFill>
                      <a:srgbClr val="FFE1A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validation_2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training_2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71325"/>
                  </a:ext>
                </a:extLst>
              </a:tr>
              <a:tr h="562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Iteration 3</a:t>
                      </a:r>
                    </a:p>
                  </a:txBody>
                  <a:tcPr anchor="ctr">
                    <a:solidFill>
                      <a:srgbClr val="FFE1A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training_3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validation_3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training_3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39135"/>
                  </a:ext>
                </a:extLst>
              </a:tr>
              <a:tr h="562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Iteration 4</a:t>
                      </a:r>
                    </a:p>
                  </a:txBody>
                  <a:tcPr anchor="ctr">
                    <a:solidFill>
                      <a:srgbClr val="FFE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training_4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validation_4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training_4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327863"/>
                  </a:ext>
                </a:extLst>
              </a:tr>
              <a:tr h="56284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Iteration 5</a:t>
                      </a:r>
                    </a:p>
                  </a:txBody>
                  <a:tcPr anchor="ctr">
                    <a:solidFill>
                      <a:srgbClr val="FFE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validation_5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training_5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9426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E2CF24-0D36-DB46-8AC0-7CDA6EB1FB79}"/>
              </a:ext>
            </a:extLst>
          </p:cNvPr>
          <p:cNvGraphicFramePr>
            <a:graphicFrameLocks noGrp="1"/>
          </p:cNvGraphicFramePr>
          <p:nvPr/>
        </p:nvGraphicFramePr>
        <p:xfrm>
          <a:off x="1859783" y="1406608"/>
          <a:ext cx="5633545" cy="53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709">
                  <a:extLst>
                    <a:ext uri="{9D8B030D-6E8A-4147-A177-3AD203B41FA5}">
                      <a16:colId xmlns:a16="http://schemas.microsoft.com/office/drawing/2014/main" val="2472470976"/>
                    </a:ext>
                  </a:extLst>
                </a:gridCol>
                <a:gridCol w="1126709">
                  <a:extLst>
                    <a:ext uri="{9D8B030D-6E8A-4147-A177-3AD203B41FA5}">
                      <a16:colId xmlns:a16="http://schemas.microsoft.com/office/drawing/2014/main" val="1143517998"/>
                    </a:ext>
                  </a:extLst>
                </a:gridCol>
                <a:gridCol w="1126709">
                  <a:extLst>
                    <a:ext uri="{9D8B030D-6E8A-4147-A177-3AD203B41FA5}">
                      <a16:colId xmlns:a16="http://schemas.microsoft.com/office/drawing/2014/main" val="309675101"/>
                    </a:ext>
                  </a:extLst>
                </a:gridCol>
                <a:gridCol w="1126709">
                  <a:extLst>
                    <a:ext uri="{9D8B030D-6E8A-4147-A177-3AD203B41FA5}">
                      <a16:colId xmlns:a16="http://schemas.microsoft.com/office/drawing/2014/main" val="4278726060"/>
                    </a:ext>
                  </a:extLst>
                </a:gridCol>
                <a:gridCol w="1126709">
                  <a:extLst>
                    <a:ext uri="{9D8B030D-6E8A-4147-A177-3AD203B41FA5}">
                      <a16:colId xmlns:a16="http://schemas.microsoft.com/office/drawing/2014/main" val="2108281066"/>
                    </a:ext>
                  </a:extLst>
                </a:gridCol>
              </a:tblGrid>
              <a:tr h="53602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1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2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3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4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5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302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55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7719"/>
            <a:ext cx="7886700" cy="4351338"/>
          </a:xfrm>
        </p:spPr>
        <p:txBody>
          <a:bodyPr/>
          <a:lstStyle/>
          <a:p>
            <a:r>
              <a:rPr lang="en-US" dirty="0"/>
              <a:t>Train a bunch of predictive models and pool them to form a final prediction.</a:t>
            </a:r>
          </a:p>
          <a:p>
            <a:r>
              <a:rPr lang="en-US" b="1" dirty="0"/>
              <a:t>Advantage: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improvement in predictive accuracy</a:t>
            </a:r>
          </a:p>
          <a:p>
            <a:r>
              <a:rPr lang="en-US" b="1" dirty="0"/>
              <a:t>Disadvantages: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more computation</a:t>
            </a:r>
          </a:p>
          <a:p>
            <a:pPr lvl="1"/>
            <a:r>
              <a:rPr lang="en-US" dirty="0"/>
              <a:t>it is difficult to understand an ensemble of classifiers</a:t>
            </a:r>
          </a:p>
          <a:p>
            <a:r>
              <a:rPr lang="en-US" dirty="0"/>
              <a:t>Examples: bagging, boosting, and stacking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8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074" y="96186"/>
            <a:ext cx="7886700" cy="1087156"/>
          </a:xfrm>
        </p:spPr>
        <p:txBody>
          <a:bodyPr/>
          <a:lstStyle/>
          <a:p>
            <a:r>
              <a:rPr lang="en-US" dirty="0"/>
              <a:t>Bagging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33216-1C4A-AB42-9899-21262C075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4" y="1414679"/>
            <a:ext cx="8543337" cy="48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4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4992-5DE6-4A4A-9568-82E8F746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Boosting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EB386-2EAB-8344-B62E-53E2011F9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15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4EE1-257C-134C-8B93-7B543623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025"/>
            <a:ext cx="7886700" cy="1325563"/>
          </a:xfrm>
        </p:spPr>
        <p:txBody>
          <a:bodyPr/>
          <a:lstStyle/>
          <a:p>
            <a:r>
              <a:rPr lang="en-US" dirty="0"/>
              <a:t>Boosting vs Bagging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E9A9B-535D-8546-946A-C582ED884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8588"/>
            <a:ext cx="9144000" cy="479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5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20" y="0"/>
            <a:ext cx="7886700" cy="1325563"/>
          </a:xfrm>
        </p:spPr>
        <p:txBody>
          <a:bodyPr/>
          <a:lstStyle/>
          <a:p>
            <a:r>
              <a:rPr lang="en-US" dirty="0"/>
              <a:t>Stacking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11B267-5B49-3340-ABC6-17762ABD9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911" y="1211296"/>
            <a:ext cx="9271821" cy="52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24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ostat202">
      <a:dk1>
        <a:srgbClr val="000000"/>
      </a:dk1>
      <a:lt1>
        <a:srgbClr val="FFE1AD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396F264-0114-7B4F-B46D-B8A4265656A2}" vid="{B90AB17B-02C1-A046-9BFA-5EFDF31620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493</Words>
  <Application>Microsoft Macintosh PowerPoint</Application>
  <PresentationFormat>On-screen Show (4:3)</PresentationFormat>
  <Paragraphs>95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Biostat 202: Opportunities and Challenges of “Big Data”: Machine Learning 4:  Cross-Validation, Ensembles, and Feature Importance</vt:lpstr>
      <vt:lpstr>Outline</vt:lpstr>
      <vt:lpstr>Cross-validation</vt:lpstr>
      <vt:lpstr>E.g. 5-fold cross-validation</vt:lpstr>
      <vt:lpstr>Ensemble methods</vt:lpstr>
      <vt:lpstr>Bagging</vt:lpstr>
      <vt:lpstr>Boosting</vt:lpstr>
      <vt:lpstr>Boosting vs Bagging</vt:lpstr>
      <vt:lpstr>Stacking</vt:lpstr>
      <vt:lpstr>Feature importance</vt:lpstr>
      <vt:lpstr>Orange Demo of Topics</vt:lpstr>
      <vt:lpstr>Next time</vt:lpstr>
      <vt:lpstr>Lab- Prediction Competition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Biostat 202: Opportunities and Challenges of “Big Data”: Machine Learning 4:  Cross-Validation, Ensembles, and Feature Importance</dc:title>
  <dc:creator>Scheffler, Aaron</dc:creator>
  <cp:lastModifiedBy>Scheffler, Aaron</cp:lastModifiedBy>
  <cp:revision>2</cp:revision>
  <dcterms:created xsi:type="dcterms:W3CDTF">2020-08-20T13:21:10Z</dcterms:created>
  <dcterms:modified xsi:type="dcterms:W3CDTF">2020-08-20T13:21:23Z</dcterms:modified>
</cp:coreProperties>
</file>