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7" r:id="rId2"/>
    <p:sldId id="328" r:id="rId3"/>
    <p:sldId id="329" r:id="rId4"/>
    <p:sldId id="330" r:id="rId5"/>
    <p:sldId id="331" r:id="rId6"/>
    <p:sldId id="256" r:id="rId7"/>
    <p:sldId id="310" r:id="rId8"/>
    <p:sldId id="311" r:id="rId9"/>
    <p:sldId id="312" r:id="rId10"/>
    <p:sldId id="281" r:id="rId11"/>
    <p:sldId id="286" r:id="rId12"/>
    <p:sldId id="313" r:id="rId13"/>
    <p:sldId id="316" r:id="rId14"/>
    <p:sldId id="288" r:id="rId15"/>
    <p:sldId id="315" r:id="rId16"/>
    <p:sldId id="293" r:id="rId17"/>
    <p:sldId id="295" r:id="rId18"/>
    <p:sldId id="296" r:id="rId19"/>
    <p:sldId id="297" r:id="rId20"/>
    <p:sldId id="298" r:id="rId21"/>
    <p:sldId id="321" r:id="rId22"/>
    <p:sldId id="300" r:id="rId23"/>
    <p:sldId id="301" r:id="rId24"/>
    <p:sldId id="302" r:id="rId25"/>
    <p:sldId id="319" r:id="rId26"/>
    <p:sldId id="320" r:id="rId27"/>
    <p:sldId id="305" r:id="rId28"/>
    <p:sldId id="322" r:id="rId29"/>
    <p:sldId id="275" r:id="rId30"/>
    <p:sldId id="306" r:id="rId31"/>
    <p:sldId id="325" r:id="rId32"/>
    <p:sldId id="323" r:id="rId33"/>
    <p:sldId id="324" r:id="rId34"/>
    <p:sldId id="308" r:id="rId35"/>
    <p:sldId id="326"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3DB596-D5AA-41C9-B584-2595F1B79FA8}">
          <p14:sldIdLst>
            <p14:sldId id="327"/>
            <p14:sldId id="328"/>
            <p14:sldId id="329"/>
            <p14:sldId id="330"/>
            <p14:sldId id="331"/>
            <p14:sldId id="256"/>
            <p14:sldId id="310"/>
            <p14:sldId id="311"/>
            <p14:sldId id="312"/>
            <p14:sldId id="281"/>
            <p14:sldId id="286"/>
            <p14:sldId id="313"/>
            <p14:sldId id="316"/>
            <p14:sldId id="288"/>
            <p14:sldId id="315"/>
            <p14:sldId id="293"/>
            <p14:sldId id="295"/>
            <p14:sldId id="296"/>
            <p14:sldId id="297"/>
            <p14:sldId id="298"/>
            <p14:sldId id="321"/>
            <p14:sldId id="300"/>
            <p14:sldId id="301"/>
            <p14:sldId id="302"/>
            <p14:sldId id="319"/>
            <p14:sldId id="320"/>
            <p14:sldId id="305"/>
            <p14:sldId id="322"/>
            <p14:sldId id="275"/>
            <p14:sldId id="306"/>
            <p14:sldId id="325"/>
            <p14:sldId id="323"/>
            <p14:sldId id="324"/>
            <p14:sldId id="308"/>
            <p14:sldId id="326"/>
          </p14:sldIdLst>
        </p14:section>
      </p14:sectionLst>
    </p:ex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veWeb" initials="LiveWe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7337" autoAdjust="0"/>
  </p:normalViewPr>
  <p:slideViewPr>
    <p:cSldViewPr>
      <p:cViewPr>
        <p:scale>
          <a:sx n="75" d="100"/>
          <a:sy n="75" d="100"/>
        </p:scale>
        <p:origin x="-2028" y="-492"/>
      </p:cViewPr>
      <p:guideLst>
        <p:guide orient="horz" pos="1620"/>
        <p:guide pos="2880"/>
      </p:guideLst>
    </p:cSldViewPr>
  </p:slideViewPr>
  <p:notesTextViewPr>
    <p:cViewPr>
      <p:scale>
        <a:sx n="1" d="1"/>
        <a:sy n="1" d="1"/>
      </p:scale>
      <p:origin x="0" y="0"/>
    </p:cViewPr>
  </p:notesTextViewPr>
  <p:sorterViewPr>
    <p:cViewPr>
      <p:scale>
        <a:sx n="175" d="100"/>
        <a:sy n="175" d="100"/>
      </p:scale>
      <p:origin x="0" y="84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enge\Dropbox\Meetings\2015.11.09%20JHU\Hypertension%20Cascade.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297301309449"/>
          <c:y val="0.144844612577891"/>
          <c:w val="0.860138676695264"/>
          <c:h val="0.70568019017683004"/>
        </c:manualLayout>
      </c:layout>
      <c:barChart>
        <c:barDir val="col"/>
        <c:grouping val="clustered"/>
        <c:varyColors val="0"/>
        <c:ser>
          <c:idx val="0"/>
          <c:order val="0"/>
          <c:invertIfNegative val="0"/>
          <c:dLbls>
            <c:spPr>
              <a:noFill/>
              <a:ln>
                <a:noFill/>
              </a:ln>
              <a:effectLst/>
            </c:spPr>
            <c:txPr>
              <a:bodyPr/>
              <a:lstStyle/>
              <a:p>
                <a:pPr>
                  <a:defRPr sz="11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Sheet1!$A$3:$A$7</c:f>
              <c:strCache>
                <c:ptCount val="5"/>
                <c:pt idx="0">
                  <c:v>Adults with hypertension</c:v>
                </c:pt>
                <c:pt idx="1">
                  <c:v>Any medical care</c:v>
                </c:pt>
                <c:pt idx="2">
                  <c:v>Aware </c:v>
                </c:pt>
                <c:pt idx="3">
                  <c:v>Ever treated</c:v>
                </c:pt>
                <c:pt idx="4">
                  <c:v>Controlled</c:v>
                </c:pt>
              </c:strCache>
            </c:strRef>
          </c:cat>
          <c:val>
            <c:numRef>
              <c:f>Sheet1!$D$3:$D$7</c:f>
              <c:numCache>
                <c:formatCode>0.0%</c:formatCode>
                <c:ptCount val="5"/>
                <c:pt idx="0">
                  <c:v>1</c:v>
                </c:pt>
                <c:pt idx="1">
                  <c:v>0.93696275071633195</c:v>
                </c:pt>
                <c:pt idx="2">
                  <c:v>0.78366762177650395</c:v>
                </c:pt>
                <c:pt idx="3">
                  <c:v>0.72922636103151794</c:v>
                </c:pt>
                <c:pt idx="4">
                  <c:v>0.50286532951289398</c:v>
                </c:pt>
              </c:numCache>
            </c:numRef>
          </c:val>
          <c:extLst xmlns:c16r2="http://schemas.microsoft.com/office/drawing/2015/06/chart">
            <c:ext xmlns:c16="http://schemas.microsoft.com/office/drawing/2014/chart" uri="{C3380CC4-5D6E-409C-BE32-E72D297353CC}">
              <c16:uniqueId val="{00000000-E0CA-4D75-A581-53F288769789}"/>
            </c:ext>
          </c:extLst>
        </c:ser>
        <c:dLbls>
          <c:showLegendKey val="0"/>
          <c:showVal val="0"/>
          <c:showCatName val="0"/>
          <c:showSerName val="0"/>
          <c:showPercent val="0"/>
          <c:showBubbleSize val="0"/>
        </c:dLbls>
        <c:gapWidth val="150"/>
        <c:axId val="47168896"/>
        <c:axId val="47150208"/>
      </c:barChart>
      <c:catAx>
        <c:axId val="47168896"/>
        <c:scaling>
          <c:orientation val="minMax"/>
        </c:scaling>
        <c:delete val="0"/>
        <c:axPos val="b"/>
        <c:numFmt formatCode="General" sourceLinked="0"/>
        <c:majorTickMark val="out"/>
        <c:minorTickMark val="none"/>
        <c:tickLblPos val="nextTo"/>
        <c:crossAx val="47150208"/>
        <c:crosses val="autoZero"/>
        <c:auto val="1"/>
        <c:lblAlgn val="ctr"/>
        <c:lblOffset val="100"/>
        <c:noMultiLvlLbl val="0"/>
      </c:catAx>
      <c:valAx>
        <c:axId val="47150208"/>
        <c:scaling>
          <c:orientation val="minMax"/>
          <c:max val="1"/>
        </c:scaling>
        <c:delete val="0"/>
        <c:axPos val="l"/>
        <c:numFmt formatCode="#,##0.00" sourceLinked="0"/>
        <c:majorTickMark val="out"/>
        <c:minorTickMark val="none"/>
        <c:tickLblPos val="nextTo"/>
        <c:crossAx val="4716889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04597701149399E-2"/>
          <c:y val="7.5881253479678695E-2"/>
          <c:w val="0.96839080459770099"/>
          <c:h val="0.82259623797025405"/>
        </c:manualLayout>
      </c:layout>
      <c:barChart>
        <c:barDir val="col"/>
        <c:grouping val="stacked"/>
        <c:varyColors val="0"/>
        <c:ser>
          <c:idx val="0"/>
          <c:order val="0"/>
          <c:tx>
            <c:strRef>
              <c:f>Sheet1!$A$2</c:f>
              <c:strCache>
                <c:ptCount val="1"/>
                <c:pt idx="0">
                  <c:v>Commitments</c:v>
                </c:pt>
              </c:strCache>
            </c:strRef>
          </c:tx>
          <c:spPr>
            <a:solidFill>
              <a:srgbClr val="4F81BD"/>
            </a:solidFill>
            <a:ln>
              <a:solidFill>
                <a:sysClr val="windowText" lastClr="000000">
                  <a:alpha val="53000"/>
                </a:sysClr>
              </a:solidFill>
            </a:ln>
          </c:spPr>
          <c:invertIfNegative val="0"/>
          <c:dPt>
            <c:idx val="12"/>
            <c:invertIfNegative val="0"/>
            <c:bubble3D val="0"/>
            <c:extLst>
              <c:ext xmlns:c16="http://schemas.microsoft.com/office/drawing/2014/chart" uri="{C3380CC4-5D6E-409C-BE32-E72D297353CC}">
                <c16:uniqueId val="{00000000-732A-4DD2-959B-96DF04B864DF}"/>
              </c:ext>
            </c:extLst>
          </c:dPt>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_("$"* #,##0.0_);_("$"* \(#,##0.0\);_("$"* "-"??_);_(@_)</c:formatCode>
                <c:ptCount val="12"/>
                <c:pt idx="0">
                  <c:v>1.6</c:v>
                </c:pt>
                <c:pt idx="1">
                  <c:v>2</c:v>
                </c:pt>
                <c:pt idx="2">
                  <c:v>3.6</c:v>
                </c:pt>
                <c:pt idx="3">
                  <c:v>4.3</c:v>
                </c:pt>
                <c:pt idx="4">
                  <c:v>5.6</c:v>
                </c:pt>
                <c:pt idx="5">
                  <c:v>6.6199999999999957</c:v>
                </c:pt>
                <c:pt idx="6">
                  <c:v>8.7299999999999986</c:v>
                </c:pt>
                <c:pt idx="7">
                  <c:v>8.7414851999999996</c:v>
                </c:pt>
                <c:pt idx="8">
                  <c:v>8.6749887421574652</c:v>
                </c:pt>
                <c:pt idx="9">
                  <c:v>8.75409971775</c:v>
                </c:pt>
                <c:pt idx="10">
                  <c:v>8.2889473645947493</c:v>
                </c:pt>
                <c:pt idx="11">
                  <c:v>8.0703740510028688</c:v>
                </c:pt>
              </c:numCache>
            </c:numRef>
          </c:val>
          <c:extLst>
            <c:ext xmlns:c16="http://schemas.microsoft.com/office/drawing/2014/chart" uri="{C3380CC4-5D6E-409C-BE32-E72D297353CC}">
              <c16:uniqueId val="{00000001-732A-4DD2-959B-96DF04B864DF}"/>
            </c:ext>
          </c:extLst>
        </c:ser>
        <c:dLbls>
          <c:showLegendKey val="0"/>
          <c:showVal val="0"/>
          <c:showCatName val="0"/>
          <c:showSerName val="0"/>
          <c:showPercent val="0"/>
          <c:showBubbleSize val="0"/>
        </c:dLbls>
        <c:gapWidth val="36"/>
        <c:overlap val="100"/>
        <c:axId val="47196800"/>
        <c:axId val="47202688"/>
      </c:barChart>
      <c:lineChart>
        <c:grouping val="standard"/>
        <c:varyColors val="0"/>
        <c:ser>
          <c:idx val="1"/>
          <c:order val="1"/>
          <c:tx>
            <c:strRef>
              <c:f>Sheet1!$A$3</c:f>
              <c:strCache>
                <c:ptCount val="1"/>
                <c:pt idx="0">
                  <c:v>Total</c:v>
                </c:pt>
              </c:strCache>
            </c:strRef>
          </c:tx>
          <c:spPr>
            <a:ln>
              <a:noFill/>
            </a:ln>
          </c:spPr>
          <c:marker>
            <c:spPr>
              <a:noFill/>
              <a:ln>
                <a:noFill/>
              </a:ln>
            </c:spPr>
          </c:marker>
          <c:dLbls>
            <c:spPr>
              <a:noFill/>
              <a:ln>
                <a:noFill/>
              </a:ln>
              <a:effectLst/>
            </c:spPr>
            <c:txPr>
              <a:bodyPr/>
              <a:lstStyle/>
              <a:p>
                <a:pPr>
                  <a:defRPr sz="9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_("$"* #,##0.0_);_("$"* \(#,##0.0\);_("$"* "-"??_);_(@_)</c:formatCode>
                <c:ptCount val="12"/>
                <c:pt idx="0">
                  <c:v>1.6</c:v>
                </c:pt>
                <c:pt idx="1">
                  <c:v>2</c:v>
                </c:pt>
                <c:pt idx="2">
                  <c:v>3.6</c:v>
                </c:pt>
                <c:pt idx="3">
                  <c:v>4.3</c:v>
                </c:pt>
                <c:pt idx="4">
                  <c:v>5.6</c:v>
                </c:pt>
                <c:pt idx="5">
                  <c:v>6.6199999999999957</c:v>
                </c:pt>
                <c:pt idx="6">
                  <c:v>8.7299999999999986</c:v>
                </c:pt>
                <c:pt idx="7">
                  <c:v>8.7414851999999996</c:v>
                </c:pt>
                <c:pt idx="8">
                  <c:v>8.6749887421574652</c:v>
                </c:pt>
                <c:pt idx="9">
                  <c:v>8.75409971775</c:v>
                </c:pt>
                <c:pt idx="10">
                  <c:v>8.2889473645947493</c:v>
                </c:pt>
                <c:pt idx="11">
                  <c:v>8.0703740510028688</c:v>
                </c:pt>
              </c:numCache>
            </c:numRef>
          </c:val>
          <c:smooth val="0"/>
          <c:extLst>
            <c:ext xmlns:c16="http://schemas.microsoft.com/office/drawing/2014/chart" uri="{C3380CC4-5D6E-409C-BE32-E72D297353CC}">
              <c16:uniqueId val="{00000002-732A-4DD2-959B-96DF04B864DF}"/>
            </c:ext>
          </c:extLst>
        </c:ser>
        <c:dLbls>
          <c:showLegendKey val="0"/>
          <c:showVal val="0"/>
          <c:showCatName val="0"/>
          <c:showSerName val="0"/>
          <c:showPercent val="0"/>
          <c:showBubbleSize val="0"/>
        </c:dLbls>
        <c:marker val="1"/>
        <c:smooth val="0"/>
        <c:axId val="47196800"/>
        <c:axId val="47202688"/>
      </c:lineChart>
      <c:catAx>
        <c:axId val="47196800"/>
        <c:scaling>
          <c:orientation val="minMax"/>
        </c:scaling>
        <c:delete val="1"/>
        <c:axPos val="b"/>
        <c:numFmt formatCode="General" sourceLinked="0"/>
        <c:majorTickMark val="none"/>
        <c:minorTickMark val="none"/>
        <c:tickLblPos val="nextTo"/>
        <c:crossAx val="47202688"/>
        <c:crosses val="autoZero"/>
        <c:auto val="1"/>
        <c:lblAlgn val="ctr"/>
        <c:lblOffset val="0"/>
        <c:noMultiLvlLbl val="0"/>
      </c:catAx>
      <c:valAx>
        <c:axId val="47202688"/>
        <c:scaling>
          <c:orientation val="minMax"/>
        </c:scaling>
        <c:delete val="1"/>
        <c:axPos val="l"/>
        <c:numFmt formatCode="_(&quot;$&quot;* #,##0.0_);_(&quot;$&quot;* \(#,##0.0\);_(&quot;$&quot;* &quot;-&quot;??_);_(@_)" sourceLinked="1"/>
        <c:majorTickMark val="out"/>
        <c:minorTickMark val="none"/>
        <c:tickLblPos val="nextTo"/>
        <c:crossAx val="4719680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invertIfNegative val="0"/>
          <c:dLbls>
            <c:numFmt formatCode="0%" sourceLinked="0"/>
            <c:dLblPos val="inEnd"/>
            <c:showLegendKey val="0"/>
            <c:showVal val="1"/>
            <c:showCatName val="0"/>
            <c:showSerName val="0"/>
            <c:showPercent val="0"/>
            <c:showBubbleSize val="0"/>
            <c:showLeaderLines val="0"/>
          </c:dLbls>
          <c:cat>
            <c:strRef>
              <c:f>Sheet1!$B$1:$G$1</c:f>
              <c:strCache>
                <c:ptCount val="6"/>
                <c:pt idx="0">
                  <c:v>PLWH</c:v>
                </c:pt>
                <c:pt idx="1">
                  <c:v>Diagnosed</c:v>
                </c:pt>
                <c:pt idx="2">
                  <c:v>Linked</c:v>
                </c:pt>
                <c:pt idx="3">
                  <c:v>Started ART</c:v>
                </c:pt>
                <c:pt idx="4">
                  <c:v>Retained</c:v>
                </c:pt>
                <c:pt idx="5">
                  <c:v>Suppressed</c:v>
                </c:pt>
              </c:strCache>
            </c:strRef>
          </c:cat>
          <c:val>
            <c:numRef>
              <c:f>Sheet1!$B$3:$G$3</c:f>
              <c:numCache>
                <c:formatCode>0.00</c:formatCode>
                <c:ptCount val="6"/>
                <c:pt idx="0">
                  <c:v>1</c:v>
                </c:pt>
                <c:pt idx="1">
                  <c:v>0.81081081081081097</c:v>
                </c:pt>
                <c:pt idx="2">
                  <c:v>0.45945945945945899</c:v>
                </c:pt>
                <c:pt idx="3">
                  <c:v>0.37837837837837801</c:v>
                </c:pt>
                <c:pt idx="4">
                  <c:v>0.29729729729729698</c:v>
                </c:pt>
                <c:pt idx="5">
                  <c:v>0.21621621621621601</c:v>
                </c:pt>
              </c:numCache>
            </c:numRef>
          </c:val>
        </c:ser>
        <c:dLbls>
          <c:showLegendKey val="0"/>
          <c:showVal val="0"/>
          <c:showCatName val="0"/>
          <c:showSerName val="0"/>
          <c:showPercent val="0"/>
          <c:showBubbleSize val="0"/>
        </c:dLbls>
        <c:gapWidth val="150"/>
        <c:overlap val="100"/>
        <c:axId val="47329280"/>
        <c:axId val="47330816"/>
      </c:barChart>
      <c:catAx>
        <c:axId val="47329280"/>
        <c:scaling>
          <c:orientation val="minMax"/>
        </c:scaling>
        <c:delete val="0"/>
        <c:axPos val="b"/>
        <c:majorTickMark val="out"/>
        <c:minorTickMark val="none"/>
        <c:tickLblPos val="nextTo"/>
        <c:crossAx val="47330816"/>
        <c:crosses val="autoZero"/>
        <c:auto val="1"/>
        <c:lblAlgn val="ctr"/>
        <c:lblOffset val="100"/>
        <c:noMultiLvlLbl val="0"/>
      </c:catAx>
      <c:valAx>
        <c:axId val="47330816"/>
        <c:scaling>
          <c:orientation val="minMax"/>
          <c:max val="1"/>
        </c:scaling>
        <c:delete val="0"/>
        <c:axPos val="l"/>
        <c:majorGridlines>
          <c:spPr>
            <a:ln>
              <a:noFill/>
            </a:ln>
          </c:spPr>
        </c:majorGridlines>
        <c:numFmt formatCode="0.00" sourceLinked="1"/>
        <c:majorTickMark val="out"/>
        <c:minorTickMark val="none"/>
        <c:tickLblPos val="nextTo"/>
        <c:crossAx val="4732928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3C7689-FCEA-4F02-AB87-49871A6601FD}" type="datetimeFigureOut">
              <a:rPr lang="en-US" smtClean="0"/>
              <a:t>3/31/2016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0A1BF-C27F-4381-9822-BB723C05962A}" type="slidenum">
              <a:rPr lang="en-US" smtClean="0"/>
              <a:t>‹#›</a:t>
            </a:fld>
            <a:endParaRPr lang="en-US"/>
          </a:p>
        </p:txBody>
      </p:sp>
    </p:spTree>
    <p:extLst>
      <p:ext uri="{BB962C8B-B14F-4D97-AF65-F5344CB8AC3E}">
        <p14:creationId xmlns:p14="http://schemas.microsoft.com/office/powerpoint/2010/main" val="89308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1982, a randomized trial was done to evaluate the effect of beta-blockers</a:t>
            </a:r>
            <a:r>
              <a:rPr lang="en-US" baseline="0" dirty="0" smtClean="0"/>
              <a:t> on mortality after MI’s</a:t>
            </a:r>
          </a:p>
          <a:p>
            <a:r>
              <a:rPr lang="en-US" baseline="0" dirty="0" smtClean="0"/>
              <a:t>There were half a dozen or so studies – some observational that beta blockers had a role after MI</a:t>
            </a:r>
          </a:p>
          <a:p>
            <a:r>
              <a:rPr lang="en-US" baseline="0" dirty="0" smtClean="0"/>
              <a:t>Some as early as 1977</a:t>
            </a:r>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7</a:t>
            </a:fld>
            <a:endParaRPr lang="en-US"/>
          </a:p>
        </p:txBody>
      </p:sp>
    </p:spTree>
    <p:extLst>
      <p:ext uri="{BB962C8B-B14F-4D97-AF65-F5344CB8AC3E}">
        <p14:creationId xmlns:p14="http://schemas.microsoft.com/office/powerpoint/2010/main" val="1531273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92DEE-96B4-4701-B24E-3D011C7EF84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613459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Understand nature of the gap</a:t>
            </a:r>
          </a:p>
          <a:p>
            <a:r>
              <a:rPr lang="en-US" baseline="0" dirty="0" smtClean="0"/>
              <a:t>Generalizable </a:t>
            </a:r>
          </a:p>
          <a:p>
            <a:r>
              <a:rPr lang="en-US" baseline="0" dirty="0" smtClean="0"/>
              <a:t>“Getting evidence into practice”</a:t>
            </a:r>
          </a:p>
          <a:p>
            <a:r>
              <a:rPr lang="en-US" baseline="0" dirty="0" smtClean="0"/>
              <a:t>Generalizable understanding of how to do his</a:t>
            </a:r>
          </a:p>
        </p:txBody>
      </p:sp>
      <p:sp>
        <p:nvSpPr>
          <p:cNvPr id="4" name="Slide Number Placeholder 3"/>
          <p:cNvSpPr>
            <a:spLocks noGrp="1"/>
          </p:cNvSpPr>
          <p:nvPr>
            <p:ph type="sldNum" sz="quarter" idx="10"/>
          </p:nvPr>
        </p:nvSpPr>
        <p:spPr/>
        <p:txBody>
          <a:bodyPr/>
          <a:lstStyle/>
          <a:p>
            <a:fld id="{E7392DEE-96B4-4701-B24E-3D011C7EF849}"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613459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22</a:t>
            </a:fld>
            <a:endParaRPr lang="en-US"/>
          </a:p>
        </p:txBody>
      </p:sp>
    </p:spTree>
    <p:extLst>
      <p:ext uri="{BB962C8B-B14F-4D97-AF65-F5344CB8AC3E}">
        <p14:creationId xmlns:p14="http://schemas.microsoft.com/office/powerpoint/2010/main" val="3668402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rmAutofit/>
          </a:bodyPr>
          <a:lstStyle/>
          <a:p>
            <a:pPr defTabSz="904433">
              <a:defRPr/>
            </a:pPr>
            <a:r>
              <a:rPr lang="en-US" dirty="0" smtClean="0"/>
              <a:t>51%</a:t>
            </a:r>
            <a:endParaRPr lang="en-US" dirty="0"/>
          </a:p>
        </p:txBody>
      </p:sp>
      <p:sp>
        <p:nvSpPr>
          <p:cNvPr id="6" name="Slide Image Placeholder 5"/>
          <p:cNvSpPr>
            <a:spLocks noGrp="1" noRot="1" noChangeAspect="1"/>
          </p:cNvSpPr>
          <p:nvPr>
            <p:ph type="sldImg"/>
          </p:nvPr>
        </p:nvSpPr>
        <p:spPr>
          <a:xfrm>
            <a:off x="11113" y="460375"/>
            <a:ext cx="4192587" cy="2359025"/>
          </a:xfr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Although define</a:t>
            </a:r>
            <a:r>
              <a:rPr lang="en-US" baseline="0" dirty="0"/>
              <a:t> the magnitude and understanding reasons is important, we focus on interventions to day. </a:t>
            </a:r>
            <a:endParaRPr lang="en-US" dirty="0"/>
          </a:p>
          <a:p>
            <a:endParaRPr lang="en-US" dirty="0"/>
          </a:p>
          <a:p>
            <a:r>
              <a:rPr lang="en-US" dirty="0"/>
              <a:t>David Aron – used a heuristic to define the</a:t>
            </a:r>
            <a:r>
              <a:rPr lang="en-US" baseline="0" dirty="0"/>
              <a:t> kind of research that we want implementation science to be through two axes  - internal validity and relevance </a:t>
            </a:r>
            <a:r>
              <a:rPr lang="en-US" baseline="0" dirty="0">
                <a:sym typeface="Wingdings" panose="05000000000000000000" pitchFamily="2" charset="2"/>
              </a:rPr>
              <a:t> </a:t>
            </a:r>
            <a:endParaRPr lang="en-US" dirty="0"/>
          </a:p>
          <a:p>
            <a:endParaRPr lang="en-US" dirty="0"/>
          </a:p>
          <a:p>
            <a:r>
              <a:rPr lang="en-US" dirty="0"/>
              <a:t>Example</a:t>
            </a:r>
          </a:p>
          <a:p>
            <a:r>
              <a:rPr lang="en-US" dirty="0"/>
              <a:t>Pedantic</a:t>
            </a:r>
            <a:r>
              <a:rPr lang="en-US" baseline="0" dirty="0"/>
              <a:t> – DOT</a:t>
            </a:r>
          </a:p>
          <a:p>
            <a:r>
              <a:rPr lang="en-US" dirty="0"/>
              <a:t>Populist – CAGs</a:t>
            </a:r>
            <a:endParaRPr lang="en-US" baseline="0" dirty="0"/>
          </a:p>
          <a:p>
            <a:endParaRPr lang="en-US" baseline="0" dirty="0"/>
          </a:p>
          <a:p>
            <a:pPr lvl="0"/>
            <a:r>
              <a:rPr lang="en-US" sz="1200" kern="1200" dirty="0">
                <a:solidFill>
                  <a:schemeClr val="tx1"/>
                </a:solidFill>
                <a:effectLst/>
                <a:latin typeface="+mn-lt"/>
                <a:ea typeface="+mn-ea"/>
                <a:cs typeface="+mn-cs"/>
              </a:rPr>
              <a:t>Desirable qualities of impactful,</a:t>
            </a:r>
            <a:r>
              <a:rPr lang="en-US" sz="1200" kern="1200" baseline="0" dirty="0">
                <a:solidFill>
                  <a:schemeClr val="tx1"/>
                </a:solidFill>
                <a:effectLst/>
                <a:latin typeface="+mn-lt"/>
                <a:ea typeface="+mn-ea"/>
                <a:cs typeface="+mn-cs"/>
              </a:rPr>
              <a:t> pragmatic </a:t>
            </a:r>
            <a:r>
              <a:rPr lang="en-US" sz="1200" kern="1200" dirty="0">
                <a:solidFill>
                  <a:schemeClr val="tx1"/>
                </a:solidFill>
                <a:effectLst/>
                <a:latin typeface="+mn-lt"/>
                <a:ea typeface="+mn-ea"/>
                <a:cs typeface="+mn-cs"/>
              </a:rPr>
              <a:t>implementation research</a:t>
            </a:r>
          </a:p>
          <a:p>
            <a:pPr lvl="1"/>
            <a:r>
              <a:rPr lang="en-US" sz="1200" kern="1200" dirty="0">
                <a:solidFill>
                  <a:schemeClr val="tx1"/>
                </a:solidFill>
                <a:effectLst/>
                <a:latin typeface="+mn-lt"/>
                <a:ea typeface="+mn-ea"/>
                <a:cs typeface="+mn-cs"/>
              </a:rPr>
              <a:t>Generalizable</a:t>
            </a:r>
          </a:p>
          <a:p>
            <a:pPr lvl="1"/>
            <a:r>
              <a:rPr lang="en-US" sz="1200" kern="1200" dirty="0" err="1">
                <a:solidFill>
                  <a:schemeClr val="tx1"/>
                </a:solidFill>
                <a:effectLst/>
                <a:latin typeface="+mn-lt"/>
                <a:ea typeface="+mn-ea"/>
                <a:cs typeface="+mn-cs"/>
              </a:rPr>
              <a:t>Accumulatable</a:t>
            </a:r>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Transport</a:t>
            </a:r>
          </a:p>
          <a:p>
            <a:pPr lvl="1"/>
            <a:r>
              <a:rPr lang="en-US" sz="1200" kern="1200" dirty="0">
                <a:solidFill>
                  <a:schemeClr val="tx1"/>
                </a:solidFill>
                <a:effectLst/>
                <a:latin typeface="+mn-lt"/>
                <a:ea typeface="+mn-ea"/>
                <a:cs typeface="+mn-cs"/>
              </a:rPr>
              <a:t>Robustly impactful</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All of this enhances scale up. </a:t>
            </a:r>
          </a:p>
          <a:p>
            <a:endParaRPr lang="en-US" dirty="0"/>
          </a:p>
        </p:txBody>
      </p:sp>
      <p:sp>
        <p:nvSpPr>
          <p:cNvPr id="4" name="Slide Number Placeholder 3"/>
          <p:cNvSpPr>
            <a:spLocks noGrp="1"/>
          </p:cNvSpPr>
          <p:nvPr>
            <p:ph type="sldNum" sz="quarter" idx="10"/>
          </p:nvPr>
        </p:nvSpPr>
        <p:spPr/>
        <p:txBody>
          <a:bodyPr/>
          <a:lstStyle/>
          <a:p>
            <a:fld id="{F713FFD0-A266-4A33-95E4-FF4C10574E5D}" type="slidenum">
              <a:rPr lang="en-US" smtClean="0"/>
              <a:t>29</a:t>
            </a:fld>
            <a:endParaRPr lang="en-US"/>
          </a:p>
        </p:txBody>
      </p:sp>
    </p:spTree>
    <p:extLst>
      <p:ext uri="{BB962C8B-B14F-4D97-AF65-F5344CB8AC3E}">
        <p14:creationId xmlns:p14="http://schemas.microsoft.com/office/powerpoint/2010/main" val="743671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3FFD0-A266-4A33-95E4-FF4C10574E5D}" type="slidenum">
              <a:rPr lang="en-US" smtClean="0"/>
              <a:t>30</a:t>
            </a:fld>
            <a:endParaRPr lang="en-US"/>
          </a:p>
        </p:txBody>
      </p:sp>
    </p:spTree>
    <p:extLst>
      <p:ext uri="{BB962C8B-B14F-4D97-AF65-F5344CB8AC3E}">
        <p14:creationId xmlns:p14="http://schemas.microsoft.com/office/powerpoint/2010/main" val="743671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smtClean="0"/>
              <a:t>www.ncbi.nlm.nih.gov/pmc/articles/PMC1508772/pdf/amjph00009-0018.pdf</a:t>
            </a:r>
          </a:p>
          <a:p>
            <a:endParaRPr lang="en-US" dirty="0" smtClean="0"/>
          </a:p>
          <a:p>
            <a:r>
              <a:rPr lang="en-US" dirty="0" smtClean="0"/>
              <a:t>One way to understand</a:t>
            </a:r>
            <a:r>
              <a:rPr lang="en-US" baseline="0" dirty="0" smtClean="0"/>
              <a:t> impact, or generalized impact</a:t>
            </a:r>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32</a:t>
            </a:fld>
            <a:endParaRPr lang="en-US"/>
          </a:p>
        </p:txBody>
      </p:sp>
    </p:spTree>
    <p:extLst>
      <p:ext uri="{BB962C8B-B14F-4D97-AF65-F5344CB8AC3E}">
        <p14:creationId xmlns:p14="http://schemas.microsoft.com/office/powerpoint/2010/main" val="418985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Heuristic</a:t>
            </a:r>
          </a:p>
          <a:p>
            <a:r>
              <a:rPr lang="en-US" dirty="0" smtClean="0"/>
              <a:t>Exercise </a:t>
            </a:r>
          </a:p>
          <a:p>
            <a:endParaRPr lang="en-US" dirty="0" smtClean="0"/>
          </a:p>
          <a:p>
            <a:r>
              <a:rPr lang="en-US" dirty="0" smtClean="0"/>
              <a:t>Highly efficacious but of little impact - DOT</a:t>
            </a:r>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33</a:t>
            </a:fld>
            <a:endParaRPr lang="en-US"/>
          </a:p>
        </p:txBody>
      </p:sp>
    </p:spTree>
    <p:extLst>
      <p:ext uri="{BB962C8B-B14F-4D97-AF65-F5344CB8AC3E}">
        <p14:creationId xmlns:p14="http://schemas.microsoft.com/office/powerpoint/2010/main" val="418985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HIV treatment to be rolled out in Africa</a:t>
            </a:r>
          </a:p>
          <a:p>
            <a:r>
              <a:rPr lang="en-US" dirty="0" smtClean="0"/>
              <a:t>Bush administration the President’s Emergency Fund for AIDS </a:t>
            </a:r>
            <a:r>
              <a:rPr lang="en-US" dirty="0" smtClean="0"/>
              <a:t>Relief</a:t>
            </a:r>
          </a:p>
          <a:p>
            <a:r>
              <a:rPr lang="en-US" dirty="0" smtClean="0"/>
              <a:t>3 RCT of DOT but no RCT or CAG (until now)</a:t>
            </a:r>
            <a:endParaRPr lang="en-US" dirty="0" smtClean="0"/>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34</a:t>
            </a:fld>
            <a:endParaRPr lang="en-US"/>
          </a:p>
        </p:txBody>
      </p:sp>
    </p:spTree>
    <p:extLst>
      <p:ext uri="{BB962C8B-B14F-4D97-AF65-F5344CB8AC3E}">
        <p14:creationId xmlns:p14="http://schemas.microsoft.com/office/powerpoint/2010/main" val="1747705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2.6 total mortality</a:t>
            </a:r>
          </a:p>
          <a:p>
            <a:r>
              <a:rPr lang="en-US" dirty="0" smtClean="0"/>
              <a:t>2.3 in cardiovascular disease</a:t>
            </a:r>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8</a:t>
            </a:fld>
            <a:endParaRPr lang="en-US"/>
          </a:p>
        </p:txBody>
      </p:sp>
    </p:spTree>
    <p:extLst>
      <p:ext uri="{BB962C8B-B14F-4D97-AF65-F5344CB8AC3E}">
        <p14:creationId xmlns:p14="http://schemas.microsoft.com/office/powerpoint/2010/main" val="196544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About</a:t>
            </a:r>
            <a:r>
              <a:rPr lang="en-US" sz="1600" baseline="0" dirty="0" smtClean="0"/>
              <a:t> 15 years later, however, a large observational study in the NEJM using national Medicare data suggested that only 34% of persons admitted with an MI received a BB on discharge</a:t>
            </a:r>
          </a:p>
          <a:p>
            <a:r>
              <a:rPr lang="en-US" sz="1600" baseline="0" dirty="0" smtClean="0"/>
              <a:t>Predictors of receipt: healthier, younger, shorter hospital stay, lower creatinine, more likely to have gotten </a:t>
            </a:r>
            <a:r>
              <a:rPr lang="en-US" sz="1600" baseline="0" dirty="0" err="1" smtClean="0"/>
              <a:t>thrombolytics</a:t>
            </a:r>
            <a:r>
              <a:rPr lang="en-US" sz="1600" baseline="0" dirty="0" smtClean="0"/>
              <a:t> </a:t>
            </a:r>
          </a:p>
          <a:p>
            <a:r>
              <a:rPr lang="en-US" sz="1600" baseline="0" dirty="0" smtClean="0"/>
              <a:t>Momentum built, however, over the next 10 years – and guidelines, incentives, quality improvement activities often focused on this issue</a:t>
            </a:r>
          </a:p>
          <a:p>
            <a:r>
              <a:rPr lang="en-US" sz="1600" baseline="0" dirty="0" smtClean="0"/>
              <a:t>In 2007, Thomas Lee, wrote a commentary when the National Committee for Quality Assurance retied this indicator – discharged after MI with prescription for BB</a:t>
            </a:r>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9</a:t>
            </a:fld>
            <a:endParaRPr lang="en-US"/>
          </a:p>
        </p:txBody>
      </p:sp>
    </p:spTree>
    <p:extLst>
      <p:ext uri="{BB962C8B-B14F-4D97-AF65-F5344CB8AC3E}">
        <p14:creationId xmlns:p14="http://schemas.microsoft.com/office/powerpoint/2010/main" val="2204283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d/c with a prescription is an important step, let’s look in a little more depth at the set of events that have to occur for a medical condition to be adequately addressed </a:t>
            </a:r>
          </a:p>
          <a:p>
            <a:r>
              <a:rPr lang="en-US" baseline="0" dirty="0" smtClean="0"/>
              <a:t>Hypertension in a very prevalent condition</a:t>
            </a:r>
          </a:p>
          <a:p>
            <a:r>
              <a:rPr lang="en-US" baseline="0" dirty="0" smtClean="0"/>
              <a:t>The presence of hypertension was &gt; 140/90 and control was &lt; 140/90</a:t>
            </a:r>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10</a:t>
            </a:fld>
            <a:endParaRPr lang="en-US"/>
          </a:p>
        </p:txBody>
      </p:sp>
    </p:spTree>
    <p:extLst>
      <p:ext uri="{BB962C8B-B14F-4D97-AF65-F5344CB8AC3E}">
        <p14:creationId xmlns:p14="http://schemas.microsoft.com/office/powerpoint/2010/main" val="1069323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Approximately</a:t>
            </a:r>
            <a:r>
              <a:rPr lang="en-US" baseline="0" dirty="0" smtClean="0"/>
              <a:t> 6700 patients from 12 metropolitan areas</a:t>
            </a:r>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12</a:t>
            </a:fld>
            <a:endParaRPr lang="en-US"/>
          </a:p>
        </p:txBody>
      </p:sp>
    </p:spTree>
    <p:extLst>
      <p:ext uri="{BB962C8B-B14F-4D97-AF65-F5344CB8AC3E}">
        <p14:creationId xmlns:p14="http://schemas.microsoft.com/office/powerpoint/2010/main" val="3268526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800" b="0" baseline="0" dirty="0" smtClean="0"/>
              <a:t>Globally these problems are not well documented but often far worse</a:t>
            </a:r>
          </a:p>
          <a:p>
            <a:pPr marL="0" indent="0">
              <a:buNone/>
            </a:pPr>
            <a:r>
              <a:rPr lang="en-US" sz="1800" b="0" baseline="0" dirty="0" smtClean="0"/>
              <a:t>In most countries in Africa, for example, there are no primary health care systems that are widely available and so many chronic diseases go untreated</a:t>
            </a:r>
          </a:p>
          <a:p>
            <a:pPr marL="0" indent="0">
              <a:buNone/>
            </a:pPr>
            <a:r>
              <a:rPr lang="en-US" sz="1800" b="0" baseline="0" dirty="0" smtClean="0"/>
              <a:t>HIV is an exception to this – in the med 2000 when it was prevalence was 15 to 30%, life expectancies </a:t>
            </a:r>
          </a:p>
          <a:p>
            <a:pPr marL="0" indent="0">
              <a:buNone/>
            </a:pPr>
            <a:r>
              <a:rPr lang="en-US" sz="1800" b="0" baseline="0" dirty="0" smtClean="0"/>
              <a:t>In 1995 life expectance in Botswana was 65 years</a:t>
            </a:r>
          </a:p>
          <a:p>
            <a:pPr marL="0" indent="0">
              <a:buNone/>
            </a:pPr>
            <a:r>
              <a:rPr lang="en-US" sz="1800" b="0" baseline="0" dirty="0" smtClean="0"/>
              <a:t>In 2005 it was 35 years</a:t>
            </a:r>
          </a:p>
          <a:p>
            <a:pPr marL="0" indent="0">
              <a:buNone/>
            </a:pPr>
            <a:r>
              <a:rPr lang="en-US" sz="1800" b="0" baseline="0" dirty="0" smtClean="0"/>
              <a:t>PEPFAR…</a:t>
            </a:r>
          </a:p>
        </p:txBody>
      </p:sp>
      <p:sp>
        <p:nvSpPr>
          <p:cNvPr id="4" name="Slide Number Placeholder 3"/>
          <p:cNvSpPr>
            <a:spLocks noGrp="1"/>
          </p:cNvSpPr>
          <p:nvPr>
            <p:ph type="sldNum" sz="quarter" idx="10"/>
          </p:nvPr>
        </p:nvSpPr>
        <p:spPr/>
        <p:txBody>
          <a:bodyPr/>
          <a:lstStyle/>
          <a:p>
            <a:fld id="{1EB590ED-1935-4C30-83C2-BB98CF2D50D4}" type="slidenum">
              <a:rPr lang="en-US" smtClean="0"/>
              <a:t>13</a:t>
            </a:fld>
            <a:endParaRPr lang="en-US"/>
          </a:p>
        </p:txBody>
      </p:sp>
    </p:spTree>
    <p:extLst>
      <p:ext uri="{BB962C8B-B14F-4D97-AF65-F5344CB8AC3E}">
        <p14:creationId xmlns:p14="http://schemas.microsoft.com/office/powerpoint/2010/main" val="693565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Tinkle, Mindy, et al. "Dissemination and implementation research funded by the US National Institutes of Health, 2005–2012." </a:t>
            </a:r>
            <a:r>
              <a:rPr lang="en-US" sz="1200" b="0" i="1" kern="1200" dirty="0" smtClean="0">
                <a:solidFill>
                  <a:schemeClr val="tx1"/>
                </a:solidFill>
                <a:effectLst/>
                <a:latin typeface="+mn-lt"/>
                <a:ea typeface="+mn-ea"/>
                <a:cs typeface="+mn-cs"/>
              </a:rPr>
              <a:t>Nursing research and practice</a:t>
            </a:r>
            <a:r>
              <a:rPr lang="en-US" sz="1200" b="0" i="0" kern="1200" dirty="0" smtClean="0">
                <a:solidFill>
                  <a:schemeClr val="tx1"/>
                </a:solidFill>
                <a:effectLst/>
                <a:latin typeface="+mn-lt"/>
                <a:ea typeface="+mn-ea"/>
                <a:cs typeface="+mn-cs"/>
              </a:rPr>
              <a:t> 2013 (2013).</a:t>
            </a:r>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14</a:t>
            </a:fld>
            <a:endParaRPr lang="en-US"/>
          </a:p>
        </p:txBody>
      </p:sp>
    </p:spTree>
    <p:extLst>
      <p:ext uri="{BB962C8B-B14F-4D97-AF65-F5344CB8AC3E}">
        <p14:creationId xmlns:p14="http://schemas.microsoft.com/office/powerpoint/2010/main" val="2657817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a:t>
            </a:r>
            <a:r>
              <a:rPr lang="en-US" baseline="0" dirty="0" smtClean="0"/>
              <a:t> to address this gap – implementation science – is it new? </a:t>
            </a:r>
          </a:p>
          <a:p>
            <a:endParaRPr lang="en-US" dirty="0" smtClean="0"/>
          </a:p>
          <a:p>
            <a:endParaRPr lang="en-US" dirty="0" smtClean="0"/>
          </a:p>
          <a:p>
            <a:r>
              <a:rPr lang="en-US" dirty="0" smtClean="0"/>
              <a:t>Behavior of individuals</a:t>
            </a:r>
          </a:p>
          <a:p>
            <a:r>
              <a:rPr lang="en-US" dirty="0" smtClean="0"/>
              <a:t>Behavior of organizations</a:t>
            </a:r>
          </a:p>
          <a:p>
            <a:r>
              <a:rPr lang="en-US" dirty="0" smtClean="0"/>
              <a:t>Behavior of systems</a:t>
            </a:r>
          </a:p>
          <a:p>
            <a:r>
              <a:rPr lang="en-US" dirty="0" smtClean="0"/>
              <a:t>Behavior of governments</a:t>
            </a:r>
          </a:p>
          <a:p>
            <a:endParaRPr lang="en-US" dirty="0" smtClean="0"/>
          </a:p>
          <a:p>
            <a:r>
              <a:rPr lang="en-US" dirty="0" smtClean="0"/>
              <a:t>Is it a new elephant and if so what are it’s defining characteristics?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15</a:t>
            </a:fld>
            <a:endParaRPr lang="en-US"/>
          </a:p>
        </p:txBody>
      </p:sp>
    </p:spTree>
    <p:extLst>
      <p:ext uri="{BB962C8B-B14F-4D97-AF65-F5344CB8AC3E}">
        <p14:creationId xmlns:p14="http://schemas.microsoft.com/office/powerpoint/2010/main" val="2285384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92DEE-96B4-4701-B24E-3D011C7EF849}"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613459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C0329-8C5F-4FFA-9628-E11E0F69783F}"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4274673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C0329-8C5F-4FFA-9628-E11E0F69783F}"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2888726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C0329-8C5F-4FFA-9628-E11E0F69783F}"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3858622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6375"/>
            <a:ext cx="8229600" cy="4387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fld id="{CBC23D7B-5C77-834E-8D0B-6EDE5B86B38D}" type="datetimeFigureOut">
              <a:rPr lang="en-US" smtClean="0"/>
              <a:t>3/31/2016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1815B4-1274-ED42-92B7-B95EF9721DFB}" type="slidenum">
              <a:rPr lang="en-US" smtClean="0"/>
              <a:t>‹#›</a:t>
            </a:fld>
            <a:endParaRPr lang="en-US"/>
          </a:p>
        </p:txBody>
      </p:sp>
    </p:spTree>
    <p:extLst>
      <p:ext uri="{BB962C8B-B14F-4D97-AF65-F5344CB8AC3E}">
        <p14:creationId xmlns:p14="http://schemas.microsoft.com/office/powerpoint/2010/main" val="44517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C0329-8C5F-4FFA-9628-E11E0F69783F}"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709615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1C0329-8C5F-4FFA-9628-E11E0F69783F}"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4188538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1C0329-8C5F-4FFA-9628-E11E0F69783F}" type="datetimeFigureOut">
              <a:rPr lang="en-US" smtClean="0"/>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140491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1C0329-8C5F-4FFA-9628-E11E0F69783F}" type="datetimeFigureOut">
              <a:rPr lang="en-US" smtClean="0"/>
              <a:t>3/31/2016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2284853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C0329-8C5F-4FFA-9628-E11E0F69783F}" type="datetimeFigureOut">
              <a:rPr lang="en-US" smtClean="0"/>
              <a:t>3/31/2016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1958218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C0329-8C5F-4FFA-9628-E11E0F69783F}" type="datetimeFigureOut">
              <a:rPr lang="en-US" smtClean="0"/>
              <a:t>3/31/2016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2082693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C0329-8C5F-4FFA-9628-E11E0F69783F}" type="datetimeFigureOut">
              <a:rPr lang="en-US" smtClean="0"/>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3875485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C0329-8C5F-4FFA-9628-E11E0F69783F}" type="datetimeFigureOut">
              <a:rPr lang="en-US" smtClean="0"/>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3456266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21C0329-8C5F-4FFA-9628-E11E0F69783F}" type="datetimeFigureOut">
              <a:rPr lang="en-US" smtClean="0"/>
              <a:t>3/31/2016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793034E-3F1B-48BA-A91F-125B4B284BF6}" type="slidenum">
              <a:rPr lang="en-US" smtClean="0"/>
              <a:t>‹#›</a:t>
            </a:fld>
            <a:endParaRPr lang="en-US"/>
          </a:p>
        </p:txBody>
      </p:sp>
    </p:spTree>
    <p:extLst>
      <p:ext uri="{BB962C8B-B14F-4D97-AF65-F5344CB8AC3E}">
        <p14:creationId xmlns:p14="http://schemas.microsoft.com/office/powerpoint/2010/main" val="198317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onlinelibrary.wiley.com/doi/10.1111/j.152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journals.plos.org/plosmedicine/article?id=10.1371/journal.pmed.100100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ncbi.nlm.nih.gov/pubmed/18287916"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Epidemiology 245 – Introduction to the Course for Spring 2016</a:t>
            </a:r>
            <a:endParaRPr lang="en-US" dirty="0"/>
          </a:p>
        </p:txBody>
      </p:sp>
      <p:sp>
        <p:nvSpPr>
          <p:cNvPr id="3" name="Subtitle 2"/>
          <p:cNvSpPr>
            <a:spLocks noGrp="1"/>
          </p:cNvSpPr>
          <p:nvPr>
            <p:ph type="subTitle" idx="1"/>
          </p:nvPr>
        </p:nvSpPr>
        <p:spPr/>
        <p:txBody>
          <a:bodyPr/>
          <a:lstStyle/>
          <a:p>
            <a:r>
              <a:rPr lang="en-US" dirty="0" smtClean="0"/>
              <a:t>Elvin Geng</a:t>
            </a:r>
            <a:endParaRPr lang="en-US" dirty="0"/>
          </a:p>
        </p:txBody>
      </p:sp>
    </p:spTree>
    <p:extLst>
      <p:ext uri="{BB962C8B-B14F-4D97-AF65-F5344CB8AC3E}">
        <p14:creationId xmlns:p14="http://schemas.microsoft.com/office/powerpoint/2010/main" val="3922569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05978"/>
            <a:ext cx="8229600" cy="613172"/>
          </a:xfrm>
          <a:solidFill>
            <a:schemeClr val="tx2"/>
          </a:solidFill>
        </p:spPr>
        <p:txBody>
          <a:bodyPr>
            <a:normAutofit/>
          </a:bodyPr>
          <a:lstStyle/>
          <a:p>
            <a:r>
              <a:rPr lang="en-US" sz="3200" b="1" dirty="0">
                <a:solidFill>
                  <a:schemeClr val="bg1"/>
                </a:solidFill>
              </a:rPr>
              <a:t>Hypertension </a:t>
            </a:r>
            <a:r>
              <a:rPr lang="en-US" sz="3200" b="1" dirty="0" smtClean="0">
                <a:solidFill>
                  <a:schemeClr val="bg1"/>
                </a:solidFill>
              </a:rPr>
              <a:t>Cascade: United States</a:t>
            </a:r>
            <a:endParaRPr lang="en-US" sz="3200" b="1" dirty="0">
              <a:solidFill>
                <a:schemeClr val="bg1"/>
              </a:solidFill>
            </a:endParaRPr>
          </a:p>
        </p:txBody>
      </p:sp>
      <p:sp>
        <p:nvSpPr>
          <p:cNvPr id="8" name="Text Placeholder 4"/>
          <p:cNvSpPr txBox="1">
            <a:spLocks/>
          </p:cNvSpPr>
          <p:nvPr/>
        </p:nvSpPr>
        <p:spPr>
          <a:xfrm>
            <a:off x="5076825" y="1177528"/>
            <a:ext cx="4041775" cy="47982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dirty="0"/>
          </a:p>
        </p:txBody>
      </p:sp>
      <p:graphicFrame>
        <p:nvGraphicFramePr>
          <p:cNvPr id="9" name="Content Placeholder 7"/>
          <p:cNvGraphicFramePr>
            <a:graphicFrameLocks/>
          </p:cNvGraphicFramePr>
          <p:nvPr>
            <p:extLst>
              <p:ext uri="{D42A27DB-BD31-4B8C-83A1-F6EECF244321}">
                <p14:modId xmlns:p14="http://schemas.microsoft.com/office/powerpoint/2010/main" val="2402262884"/>
              </p:ext>
            </p:extLst>
          </p:nvPr>
        </p:nvGraphicFramePr>
        <p:xfrm>
          <a:off x="5715000" y="980506"/>
          <a:ext cx="3124200" cy="364864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078743" y="4824740"/>
            <a:ext cx="3108924" cy="261610"/>
          </a:xfrm>
          <a:prstGeom prst="rect">
            <a:avLst/>
          </a:prstGeom>
          <a:noFill/>
        </p:spPr>
        <p:txBody>
          <a:bodyPr wrap="none" rtlCol="0">
            <a:spAutoFit/>
          </a:bodyPr>
          <a:lstStyle/>
          <a:p>
            <a:r>
              <a:rPr lang="en-US" sz="1100" dirty="0" err="1" smtClean="0"/>
              <a:t>Wozniack</a:t>
            </a:r>
            <a:r>
              <a:rPr lang="en-US" sz="1100" dirty="0" smtClean="0"/>
              <a:t> </a:t>
            </a:r>
            <a:r>
              <a:rPr lang="de-DE" sz="1100" dirty="0"/>
              <a:t>J Clin Hypertens (Greenwich). 2015:1–8.</a:t>
            </a:r>
            <a:endParaRPr lang="en-US" sz="11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963385"/>
            <a:ext cx="5287019" cy="139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 y="2616450"/>
            <a:ext cx="4543425" cy="226215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smtClean="0"/>
              <a:t>30% of American adults have hypertension (70 million persons)</a:t>
            </a:r>
          </a:p>
          <a:p>
            <a:pPr marL="285750" indent="-285750">
              <a:spcBef>
                <a:spcPts val="600"/>
              </a:spcBef>
              <a:buFont typeface="Arial" panose="020B0604020202020204" pitchFamily="34" charset="0"/>
              <a:buChar char="•"/>
            </a:pPr>
            <a:r>
              <a:rPr lang="en-US" dirty="0" smtClean="0"/>
              <a:t>Contributes to approximately 360,000 deaths in America each year </a:t>
            </a:r>
          </a:p>
          <a:p>
            <a:pPr marL="285750" indent="-285750">
              <a:spcBef>
                <a:spcPts val="600"/>
              </a:spcBef>
              <a:buFont typeface="Arial" panose="020B0604020202020204" pitchFamily="34" charset="0"/>
              <a:buChar char="•"/>
            </a:pPr>
            <a:r>
              <a:rPr lang="en-US" dirty="0" smtClean="0"/>
              <a:t>Used NHANES to estimate the hypertension cascade (2007-12)</a:t>
            </a:r>
          </a:p>
          <a:p>
            <a:pPr marL="285750" indent="-285750">
              <a:spcBef>
                <a:spcPts val="600"/>
              </a:spcBef>
              <a:buFont typeface="Arial" panose="020B0604020202020204" pitchFamily="34" charset="0"/>
              <a:buChar char="•"/>
            </a:pPr>
            <a:r>
              <a:rPr lang="en-US" dirty="0" smtClean="0"/>
              <a:t>Sample size: 17,788</a:t>
            </a:r>
            <a:endParaRPr lang="en-US" dirty="0"/>
          </a:p>
        </p:txBody>
      </p:sp>
    </p:spTree>
    <p:extLst>
      <p:ext uri="{BB962C8B-B14F-4D97-AF65-F5344CB8AC3E}">
        <p14:creationId xmlns:p14="http://schemas.microsoft.com/office/powerpoint/2010/main" val="1786007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4"/>
          <p:cNvSpPr txBox="1">
            <a:spLocks noGrp="1"/>
          </p:cNvSpPr>
          <p:nvPr/>
        </p:nvSpPr>
        <p:spPr bwMode="auto">
          <a:xfrm>
            <a:off x="2514600" y="4743450"/>
            <a:ext cx="5867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lgn="ctr" eaLnBrk="1" hangingPunct="1"/>
            <a:endParaRPr lang="en-US" sz="1100">
              <a:solidFill>
                <a:srgbClr val="898989"/>
              </a:solidFill>
            </a:endParaRPr>
          </a:p>
        </p:txBody>
      </p:sp>
      <p:sp>
        <p:nvSpPr>
          <p:cNvPr id="13318" name="Text Placeholder 2"/>
          <p:cNvSpPr txBox="1">
            <a:spLocks/>
          </p:cNvSpPr>
          <p:nvPr/>
        </p:nvSpPr>
        <p:spPr bwMode="auto">
          <a:xfrm>
            <a:off x="304800" y="1008460"/>
            <a:ext cx="83820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marL="342900" indent="-342900" eaLnBrk="1" hangingPunct="1">
              <a:spcBef>
                <a:spcPct val="20000"/>
              </a:spcBef>
            </a:pPr>
            <a:r>
              <a:rPr lang="en-US" sz="800" b="1"/>
              <a:t>Ann Intern Med. 2014;161(10):681-689. doi:10.7326/M14-0019</a:t>
            </a:r>
          </a:p>
        </p:txBody>
      </p:sp>
      <p:sp>
        <p:nvSpPr>
          <p:cNvPr id="13319" name="Text Placeholder 2"/>
          <p:cNvSpPr txBox="1">
            <a:spLocks/>
          </p:cNvSpPr>
          <p:nvPr/>
        </p:nvSpPr>
        <p:spPr bwMode="auto">
          <a:xfrm>
            <a:off x="1828800" y="1065610"/>
            <a:ext cx="7086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marL="342900" indent="-342900" eaLnBrk="1" hangingPunct="1">
              <a:spcBef>
                <a:spcPct val="20000"/>
              </a:spcBef>
            </a:pPr>
            <a:endParaRPr lang="en-US" sz="1200" b="1"/>
          </a:p>
        </p:txBody>
      </p:sp>
      <p:sp>
        <p:nvSpPr>
          <p:cNvPr id="13320" name="Text Placeholder 2"/>
          <p:cNvSpPr txBox="1">
            <a:spLocks/>
          </p:cNvSpPr>
          <p:nvPr/>
        </p:nvSpPr>
        <p:spPr bwMode="auto">
          <a:xfrm>
            <a:off x="152400" y="4781550"/>
            <a:ext cx="81534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eaLnBrk="1" hangingPunct="1">
              <a:spcBef>
                <a:spcPct val="20000"/>
              </a:spcBef>
            </a:pPr>
            <a:r>
              <a:rPr lang="en-US" sz="600" b="1" dirty="0" smtClean="0"/>
              <a:t>ABC </a:t>
            </a:r>
            <a:r>
              <a:rPr lang="en-US" sz="600" b="1" dirty="0"/>
              <a:t>= combined control of hemoglobin A</a:t>
            </a:r>
            <a:r>
              <a:rPr lang="en-US" sz="600" b="1" baseline="-25000" dirty="0"/>
              <a:t>1c</a:t>
            </a:r>
            <a:r>
              <a:rPr lang="en-US" sz="600" b="1" dirty="0"/>
              <a:t> level, BP, and LDL cholesterol level; BP = blood pressure; LDL = low-density lipoprotein. NHANES = National Health and Nutrition Examination Survey</a:t>
            </a:r>
            <a:r>
              <a:rPr lang="en-US" sz="600" b="1" dirty="0" smtClean="0"/>
              <a:t>.</a:t>
            </a:r>
            <a:endParaRPr lang="en-US" sz="600" b="1" dirty="0"/>
          </a:p>
        </p:txBody>
      </p:sp>
      <p:pic>
        <p:nvPicPr>
          <p:cNvPr id="13325" name="Picture 14"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705" y="2030283"/>
            <a:ext cx="4214700" cy="238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010400" y="2724150"/>
            <a:ext cx="184666" cy="369332"/>
          </a:xfrm>
          <a:prstGeom prst="rect">
            <a:avLst/>
          </a:prstGeom>
          <a:noFill/>
        </p:spPr>
        <p:txBody>
          <a:bodyPr wrap="none" rtlCol="0">
            <a:spAutoFit/>
          </a:bodyPr>
          <a:lstStyle/>
          <a:p>
            <a:endParaRPr lang="en-US" dirty="0"/>
          </a:p>
        </p:txBody>
      </p:sp>
      <p:sp>
        <p:nvSpPr>
          <p:cNvPr id="6" name="Title 5"/>
          <p:cNvSpPr>
            <a:spLocks noGrp="1"/>
          </p:cNvSpPr>
          <p:nvPr>
            <p:ph type="title"/>
          </p:nvPr>
        </p:nvSpPr>
        <p:spPr>
          <a:xfrm>
            <a:off x="304800" y="205978"/>
            <a:ext cx="8458200" cy="613172"/>
          </a:xfrm>
          <a:solidFill>
            <a:schemeClr val="tx2"/>
          </a:solidFill>
        </p:spPr>
        <p:txBody>
          <a:bodyPr>
            <a:noAutofit/>
          </a:bodyPr>
          <a:lstStyle/>
          <a:p>
            <a:r>
              <a:rPr lang="en-US" sz="3600" b="1" dirty="0" smtClean="0">
                <a:solidFill>
                  <a:schemeClr val="bg1"/>
                </a:solidFill>
              </a:rPr>
              <a:t>Diabetes Cascade: United States</a:t>
            </a:r>
            <a:endParaRPr lang="en-US" sz="3600" b="1" dirty="0">
              <a:solidFill>
                <a:schemeClr val="bg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895351"/>
            <a:ext cx="4572206" cy="101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953001" y="1008460"/>
            <a:ext cx="3962399" cy="3354765"/>
          </a:xfrm>
          <a:prstGeom prst="rect">
            <a:avLst/>
          </a:prstGeom>
        </p:spPr>
        <p:txBody>
          <a:bodyPr wrap="square">
            <a:spAutoFit/>
          </a:bodyPr>
          <a:lstStyle/>
          <a:p>
            <a:pPr marL="285750" indent="-285750">
              <a:spcBef>
                <a:spcPts val="1200"/>
              </a:spcBef>
              <a:buFont typeface="Arial" panose="020B0604020202020204" pitchFamily="34" charset="0"/>
              <a:buChar char="•"/>
            </a:pPr>
            <a:r>
              <a:rPr lang="en-US" dirty="0" smtClean="0"/>
              <a:t>Diabetes prevalence in US adults 11.8</a:t>
            </a:r>
            <a:r>
              <a:rPr lang="en-US" dirty="0"/>
              <a:t>% (</a:t>
            </a:r>
            <a:r>
              <a:rPr lang="en-US" dirty="0" smtClean="0"/>
              <a:t>28.4 </a:t>
            </a:r>
            <a:r>
              <a:rPr lang="en-US" dirty="0"/>
              <a:t>million </a:t>
            </a:r>
            <a:r>
              <a:rPr lang="en-US" dirty="0" smtClean="0"/>
              <a:t>persons)</a:t>
            </a:r>
            <a:endParaRPr lang="en-US" dirty="0"/>
          </a:p>
          <a:p>
            <a:pPr marL="285750" indent="-285750">
              <a:spcBef>
                <a:spcPts val="1200"/>
              </a:spcBef>
              <a:buFont typeface="Arial" panose="020B0604020202020204" pitchFamily="34" charset="0"/>
              <a:buChar char="•"/>
            </a:pPr>
            <a:r>
              <a:rPr lang="en-US" dirty="0" smtClean="0"/>
              <a:t>Diabetes </a:t>
            </a:r>
            <a:r>
              <a:rPr lang="en-US" dirty="0"/>
              <a:t>is seventh leading cause of death in the US</a:t>
            </a:r>
          </a:p>
          <a:p>
            <a:pPr marL="285750" indent="-285750">
              <a:spcBef>
                <a:spcPts val="1200"/>
              </a:spcBef>
              <a:buFont typeface="Arial" panose="020B0604020202020204" pitchFamily="34" charset="0"/>
              <a:buChar char="•"/>
            </a:pPr>
            <a:r>
              <a:rPr lang="en-US" dirty="0" smtClean="0"/>
              <a:t>NHANES  </a:t>
            </a:r>
            <a:r>
              <a:rPr lang="en-US" dirty="0"/>
              <a:t>- with HbA1c</a:t>
            </a:r>
          </a:p>
          <a:p>
            <a:pPr marL="285750" indent="-285750">
              <a:spcBef>
                <a:spcPts val="1200"/>
              </a:spcBef>
              <a:buFont typeface="Arial" panose="020B0604020202020204" pitchFamily="34" charset="0"/>
              <a:buChar char="•"/>
            </a:pPr>
            <a:r>
              <a:rPr lang="en-US" dirty="0"/>
              <a:t>72% of diabetics aware of diagnosis</a:t>
            </a:r>
          </a:p>
          <a:p>
            <a:pPr marL="285750" indent="-285750">
              <a:spcBef>
                <a:spcPts val="1200"/>
              </a:spcBef>
              <a:buFont typeface="Arial" panose="020B0604020202020204" pitchFamily="34" charset="0"/>
              <a:buChar char="•"/>
            </a:pPr>
            <a:r>
              <a:rPr lang="en-US" dirty="0"/>
              <a:t>92% of diabetics in some kind of care</a:t>
            </a:r>
          </a:p>
          <a:p>
            <a:pPr marL="285750" indent="-285750">
              <a:spcBef>
                <a:spcPts val="1200"/>
              </a:spcBef>
              <a:buFont typeface="Arial" panose="020B0604020202020204" pitchFamily="34" charset="0"/>
              <a:buChar char="•"/>
            </a:pPr>
            <a:r>
              <a:rPr lang="en-US" dirty="0"/>
              <a:t>64% of patients who are diagnosed  have  controlled glucose levels</a:t>
            </a:r>
          </a:p>
        </p:txBody>
      </p:sp>
    </p:spTree>
    <p:extLst>
      <p:ext uri="{BB962C8B-B14F-4D97-AF65-F5344CB8AC3E}">
        <p14:creationId xmlns:p14="http://schemas.microsoft.com/office/powerpoint/2010/main" val="4193208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half" idx="2"/>
            <p:extLst>
              <p:ext uri="{D42A27DB-BD31-4B8C-83A1-F6EECF244321}">
                <p14:modId xmlns:p14="http://schemas.microsoft.com/office/powerpoint/2010/main" val="811667087"/>
              </p:ext>
            </p:extLst>
          </p:nvPr>
        </p:nvGraphicFramePr>
        <p:xfrm>
          <a:off x="762000" y="1276350"/>
          <a:ext cx="7391401" cy="3270829"/>
        </p:xfrm>
        <a:graphic>
          <a:graphicData uri="http://schemas.openxmlformats.org/drawingml/2006/table">
            <a:tbl>
              <a:tblPr>
                <a:tableStyleId>{9D7B26C5-4107-4FEC-AEDC-1716B250A1EF}</a:tableStyleId>
              </a:tblPr>
              <a:tblGrid>
                <a:gridCol w="1478280">
                  <a:extLst>
                    <a:ext uri="{9D8B030D-6E8A-4147-A177-3AD203B41FA5}">
                      <a16:colId xmlns:a16="http://schemas.microsoft.com/office/drawing/2014/main" xmlns="" val="20000"/>
                    </a:ext>
                  </a:extLst>
                </a:gridCol>
                <a:gridCol w="831535">
                  <a:extLst>
                    <a:ext uri="{9D8B030D-6E8A-4147-A177-3AD203B41FA5}">
                      <a16:colId xmlns:a16="http://schemas.microsoft.com/office/drawing/2014/main" xmlns="" val="20001"/>
                    </a:ext>
                  </a:extLst>
                </a:gridCol>
                <a:gridCol w="1385888">
                  <a:extLst>
                    <a:ext uri="{9D8B030D-6E8A-4147-A177-3AD203B41FA5}">
                      <a16:colId xmlns:a16="http://schemas.microsoft.com/office/drawing/2014/main" xmlns="" val="20002"/>
                    </a:ext>
                  </a:extLst>
                </a:gridCol>
                <a:gridCol w="1231900">
                  <a:extLst>
                    <a:ext uri="{9D8B030D-6E8A-4147-A177-3AD203B41FA5}">
                      <a16:colId xmlns:a16="http://schemas.microsoft.com/office/drawing/2014/main" xmlns="" val="20003"/>
                    </a:ext>
                  </a:extLst>
                </a:gridCol>
                <a:gridCol w="2463798">
                  <a:extLst>
                    <a:ext uri="{9D8B030D-6E8A-4147-A177-3AD203B41FA5}">
                      <a16:colId xmlns:a16="http://schemas.microsoft.com/office/drawing/2014/main" xmlns="" val="20004"/>
                    </a:ext>
                  </a:extLst>
                </a:gridCol>
              </a:tblGrid>
              <a:tr h="764479">
                <a:tc>
                  <a:txBody>
                    <a:bodyPr/>
                    <a:lstStyle/>
                    <a:p>
                      <a:pPr algn="ctr" fontAlgn="ctr"/>
                      <a:r>
                        <a:rPr lang="en-US" sz="1100" u="none" strike="noStrike" dirty="0">
                          <a:effectLst/>
                        </a:rPr>
                        <a:t>Variable</a:t>
                      </a:r>
                      <a:endParaRPr lang="en-US" sz="1100" b="1" i="0" u="none" strike="noStrike" dirty="0">
                        <a:solidFill>
                          <a:srgbClr val="000000"/>
                        </a:solidFill>
                        <a:effectLst/>
                        <a:latin typeface="Calibri"/>
                      </a:endParaRPr>
                    </a:p>
                  </a:txBody>
                  <a:tcPr marL="8349" marR="8349" marT="8349"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u="none" strike="noStrike" dirty="0">
                          <a:effectLst/>
                        </a:rPr>
                        <a:t>No. Indicators</a:t>
                      </a:r>
                      <a:endParaRPr lang="en-US" sz="1100" b="1" i="0" u="none" strike="noStrike" dirty="0">
                        <a:solidFill>
                          <a:srgbClr val="000000"/>
                        </a:solidFill>
                        <a:effectLst/>
                        <a:latin typeface="Calibri"/>
                      </a:endParaRPr>
                    </a:p>
                  </a:txBody>
                  <a:tcPr marL="8349" marR="8349" marT="8349"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100" u="none" strike="noStrike" dirty="0">
                          <a:effectLst/>
                        </a:rPr>
                        <a:t>No. Eligible</a:t>
                      </a:r>
                      <a:endParaRPr lang="en-US" sz="1100" b="1" i="0" u="none" strike="noStrike" dirty="0">
                        <a:solidFill>
                          <a:srgbClr val="000000"/>
                        </a:solidFill>
                        <a:effectLst/>
                        <a:latin typeface="Calibri"/>
                      </a:endParaRPr>
                    </a:p>
                  </a:txBody>
                  <a:tcPr marL="8349" marR="8349" marT="8349"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100" u="none" strike="noStrike" dirty="0">
                          <a:effectLst/>
                        </a:rPr>
                        <a:t>No. </a:t>
                      </a:r>
                      <a:br>
                        <a:rPr lang="en-US" sz="1100" u="none" strike="noStrike" dirty="0">
                          <a:effectLst/>
                        </a:rPr>
                      </a:br>
                      <a:r>
                        <a:rPr lang="en-US" sz="1100" u="none" strike="noStrike" dirty="0">
                          <a:effectLst/>
                        </a:rPr>
                        <a:t>Times Indicator</a:t>
                      </a:r>
                      <a:br>
                        <a:rPr lang="en-US" sz="1100" u="none" strike="noStrike" dirty="0">
                          <a:effectLst/>
                        </a:rPr>
                      </a:br>
                      <a:r>
                        <a:rPr lang="en-US" sz="1100" u="none" strike="noStrike" dirty="0">
                          <a:effectLst/>
                        </a:rPr>
                        <a:t>Eligibility</a:t>
                      </a:r>
                      <a:endParaRPr lang="en-US" sz="1100" b="1" i="0" u="none" strike="noStrike" dirty="0">
                        <a:solidFill>
                          <a:srgbClr val="000000"/>
                        </a:solidFill>
                        <a:effectLst/>
                        <a:latin typeface="Calibri"/>
                      </a:endParaRPr>
                    </a:p>
                  </a:txBody>
                  <a:tcPr marL="8349" marR="8349" marT="8349"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100" u="none" strike="noStrike" dirty="0">
                          <a:effectLst/>
                        </a:rPr>
                        <a:t>Percentage of Recommended Care Received</a:t>
                      </a:r>
                      <a:endParaRPr lang="en-US" sz="1100" b="1" i="0" u="none" strike="noStrike" dirty="0">
                        <a:solidFill>
                          <a:srgbClr val="000000"/>
                        </a:solidFill>
                        <a:effectLst/>
                        <a:latin typeface="Calibri"/>
                      </a:endParaRPr>
                    </a:p>
                  </a:txBody>
                  <a:tcPr marL="8349" marR="8349" marT="8349" marB="0"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258929">
                <a:tc>
                  <a:txBody>
                    <a:bodyPr/>
                    <a:lstStyle/>
                    <a:p>
                      <a:pPr algn="l" fontAlgn="t"/>
                      <a:r>
                        <a:rPr lang="en-US" sz="1100" u="none" strike="noStrike" dirty="0">
                          <a:effectLst/>
                        </a:rPr>
                        <a:t>Overall care</a:t>
                      </a:r>
                      <a:endParaRPr lang="en-US" sz="1100" b="0" i="0" u="none" strike="noStrike" dirty="0">
                        <a:solidFill>
                          <a:srgbClr val="000000"/>
                        </a:solidFill>
                        <a:effectLst/>
                        <a:latin typeface="Calibri"/>
                      </a:endParaRPr>
                    </a:p>
                  </a:txBody>
                  <a:tcPr marL="8349" marR="8349" marT="8349" marB="0" anchor="ctr">
                    <a:lnT w="12700" cap="flat" cmpd="sng" algn="ctr">
                      <a:solidFill>
                        <a:schemeClr val="tx1"/>
                      </a:solidFill>
                      <a:prstDash val="solid"/>
                      <a:round/>
                      <a:headEnd type="none" w="med" len="med"/>
                      <a:tailEnd type="none" w="med" len="med"/>
                    </a:lnT>
                  </a:tcPr>
                </a:tc>
                <a:tc>
                  <a:txBody>
                    <a:bodyPr/>
                    <a:lstStyle/>
                    <a:p>
                      <a:pPr algn="ctr" fontAlgn="t"/>
                      <a:r>
                        <a:rPr lang="en-US" sz="1100" u="none" strike="noStrike">
                          <a:effectLst/>
                        </a:rPr>
                        <a:t>439</a:t>
                      </a:r>
                      <a:endParaRPr lang="en-US" sz="1100" b="0" i="0" u="none" strike="noStrike">
                        <a:solidFill>
                          <a:srgbClr val="000000"/>
                        </a:solidFill>
                        <a:effectLst/>
                        <a:latin typeface="Arial"/>
                      </a:endParaRPr>
                    </a:p>
                  </a:txBody>
                  <a:tcPr marL="8349" marR="8349" marT="8349" marB="0" anchor="ctr">
                    <a:lnT w="12700" cap="flat" cmpd="sng" algn="ctr">
                      <a:solidFill>
                        <a:schemeClr val="tx1"/>
                      </a:solidFill>
                      <a:prstDash val="solid"/>
                      <a:round/>
                      <a:headEnd type="none" w="med" len="med"/>
                      <a:tailEnd type="none" w="med" len="med"/>
                    </a:lnT>
                  </a:tcPr>
                </a:tc>
                <a:tc>
                  <a:txBody>
                    <a:bodyPr/>
                    <a:lstStyle/>
                    <a:p>
                      <a:pPr algn="ctr" fontAlgn="t"/>
                      <a:r>
                        <a:rPr lang="en-US" sz="1100" u="none" strike="noStrike">
                          <a:effectLst/>
                        </a:rPr>
                        <a:t>6712</a:t>
                      </a:r>
                      <a:endParaRPr lang="en-US" sz="1100" b="0" i="0" u="none" strike="noStrike">
                        <a:solidFill>
                          <a:srgbClr val="000000"/>
                        </a:solidFill>
                        <a:effectLst/>
                        <a:latin typeface="Arial"/>
                      </a:endParaRPr>
                    </a:p>
                  </a:txBody>
                  <a:tcPr marL="8349" marR="8349" marT="8349" marB="0" anchor="ctr">
                    <a:lnT w="12700" cap="flat" cmpd="sng" algn="ctr">
                      <a:solidFill>
                        <a:schemeClr val="tx1"/>
                      </a:solidFill>
                      <a:prstDash val="solid"/>
                      <a:round/>
                      <a:headEnd type="none" w="med" len="med"/>
                      <a:tailEnd type="none" w="med" len="med"/>
                    </a:lnT>
                  </a:tcPr>
                </a:tc>
                <a:tc>
                  <a:txBody>
                    <a:bodyPr/>
                    <a:lstStyle/>
                    <a:p>
                      <a:pPr algn="ctr" fontAlgn="t"/>
                      <a:r>
                        <a:rPr lang="en-US" sz="1100" u="none" strike="noStrike">
                          <a:effectLst/>
                        </a:rPr>
                        <a:t>98,649</a:t>
                      </a:r>
                      <a:endParaRPr lang="en-US" sz="1100" b="0" i="0" u="none" strike="noStrike">
                        <a:solidFill>
                          <a:srgbClr val="000000"/>
                        </a:solidFill>
                        <a:effectLst/>
                        <a:latin typeface="Arial"/>
                      </a:endParaRPr>
                    </a:p>
                  </a:txBody>
                  <a:tcPr marL="8349" marR="8349" marT="8349" marB="0" anchor="ctr">
                    <a:lnT w="12700" cap="flat" cmpd="sng" algn="ctr">
                      <a:solidFill>
                        <a:schemeClr val="tx1"/>
                      </a:solidFill>
                      <a:prstDash val="solid"/>
                      <a:round/>
                      <a:headEnd type="none" w="med" len="med"/>
                      <a:tailEnd type="none" w="med" len="med"/>
                    </a:lnT>
                  </a:tcPr>
                </a:tc>
                <a:tc>
                  <a:txBody>
                    <a:bodyPr/>
                    <a:lstStyle/>
                    <a:p>
                      <a:pPr algn="ctr" fontAlgn="t"/>
                      <a:r>
                        <a:rPr lang="en-US" sz="1100" u="none" strike="noStrike">
                          <a:effectLst/>
                        </a:rPr>
                        <a:t>54.9 (54.3–55.5)</a:t>
                      </a:r>
                      <a:endParaRPr lang="en-US" sz="1100" b="0" i="0" u="none" strike="noStrike">
                        <a:solidFill>
                          <a:srgbClr val="000000"/>
                        </a:solidFill>
                        <a:effectLst/>
                        <a:latin typeface="Calibri"/>
                      </a:endParaRPr>
                    </a:p>
                  </a:txBody>
                  <a:tcPr marL="8349" marR="8349" marT="8349"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258929">
                <a:tc>
                  <a:txBody>
                    <a:bodyPr/>
                    <a:lstStyle/>
                    <a:p>
                      <a:pPr algn="l" fontAlgn="t"/>
                      <a:r>
                        <a:rPr lang="en-US" sz="1100" u="none" strike="noStrike" dirty="0">
                          <a:effectLst/>
                        </a:rPr>
                        <a:t>Type of care</a:t>
                      </a:r>
                      <a:endParaRPr lang="en-US" sz="1100" b="0" i="0" u="none" strike="noStrike" dirty="0">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dirty="0">
                        <a:solidFill>
                          <a:srgbClr val="000000"/>
                        </a:solidFill>
                        <a:effectLst/>
                        <a:latin typeface="Calibri"/>
                      </a:endParaRPr>
                    </a:p>
                  </a:txBody>
                  <a:tcPr marL="8349" marR="8349" marT="8349" marB="0" anchor="ctr">
                    <a:solidFill>
                      <a:schemeClr val="bg1">
                        <a:lumMod val="85000"/>
                      </a:schemeClr>
                    </a:solidFill>
                  </a:tcPr>
                </a:tc>
                <a:extLst>
                  <a:ext uri="{0D108BD9-81ED-4DB2-BD59-A6C34878D82A}">
                    <a16:rowId xmlns:a16="http://schemas.microsoft.com/office/drawing/2014/main" xmlns="" val="10002"/>
                  </a:ext>
                </a:extLst>
              </a:tr>
              <a:tr h="258929">
                <a:tc>
                  <a:txBody>
                    <a:bodyPr/>
                    <a:lstStyle/>
                    <a:p>
                      <a:pPr algn="r" fontAlgn="t"/>
                      <a:r>
                        <a:rPr lang="en-US" sz="1100" u="none" strike="noStrike" dirty="0">
                          <a:effectLst/>
                        </a:rPr>
                        <a:t>Preventive</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dirty="0">
                          <a:effectLst/>
                        </a:rPr>
                        <a:t>38</a:t>
                      </a:r>
                      <a:endParaRPr lang="en-US" sz="1100" b="0" i="0" u="none" strike="noStrike" dirty="0">
                        <a:solidFill>
                          <a:srgbClr val="000000"/>
                        </a:solidFill>
                        <a:effectLst/>
                        <a:latin typeface="Arial"/>
                      </a:endParaRPr>
                    </a:p>
                  </a:txBody>
                  <a:tcPr marL="8349" marR="8349" marT="8349" marB="0" anchor="ctr"/>
                </a:tc>
                <a:tc>
                  <a:txBody>
                    <a:bodyPr/>
                    <a:lstStyle/>
                    <a:p>
                      <a:pPr algn="ctr" fontAlgn="t"/>
                      <a:r>
                        <a:rPr lang="en-US" sz="1100" u="none" strike="noStrike">
                          <a:effectLst/>
                        </a:rPr>
                        <a:t>6711</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dirty="0">
                          <a:effectLst/>
                        </a:rPr>
                        <a:t>55,268</a:t>
                      </a:r>
                      <a:endParaRPr lang="en-US" sz="1100" b="0" i="0" u="none" strike="noStrike" dirty="0">
                        <a:solidFill>
                          <a:srgbClr val="000000"/>
                        </a:solidFill>
                        <a:effectLst/>
                        <a:latin typeface="Arial"/>
                      </a:endParaRPr>
                    </a:p>
                  </a:txBody>
                  <a:tcPr marL="8349" marR="8349" marT="8349" marB="0" anchor="ctr"/>
                </a:tc>
                <a:tc>
                  <a:txBody>
                    <a:bodyPr/>
                    <a:lstStyle/>
                    <a:p>
                      <a:pPr algn="ctr" fontAlgn="t"/>
                      <a:r>
                        <a:rPr lang="en-US" sz="1100" u="none" strike="noStrike" dirty="0">
                          <a:effectLst/>
                        </a:rPr>
                        <a:t>54.9 (54.2–55.6)</a:t>
                      </a:r>
                      <a:endParaRPr lang="en-US" sz="1100" b="0" i="0" u="none" strike="noStrike" dirty="0">
                        <a:solidFill>
                          <a:srgbClr val="000000"/>
                        </a:solidFill>
                        <a:effectLst/>
                        <a:latin typeface="Calibri"/>
                      </a:endParaRPr>
                    </a:p>
                  </a:txBody>
                  <a:tcPr marL="8349" marR="8349" marT="8349" marB="0" anchor="ctr"/>
                </a:tc>
                <a:extLst>
                  <a:ext uri="{0D108BD9-81ED-4DB2-BD59-A6C34878D82A}">
                    <a16:rowId xmlns:a16="http://schemas.microsoft.com/office/drawing/2014/main" xmlns="" val="10003"/>
                  </a:ext>
                </a:extLst>
              </a:tr>
              <a:tr h="258929">
                <a:tc>
                  <a:txBody>
                    <a:bodyPr/>
                    <a:lstStyle/>
                    <a:p>
                      <a:pPr algn="r" fontAlgn="t"/>
                      <a:r>
                        <a:rPr lang="en-US" sz="1100" u="none" strike="noStrike" dirty="0">
                          <a:effectLst/>
                        </a:rPr>
                        <a:t>Acute</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a:effectLst/>
                        </a:rPr>
                        <a:t>153</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2318</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19,815</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53.5 (52.0–55.0)</a:t>
                      </a:r>
                      <a:endParaRPr lang="en-US" sz="1100" b="0" i="0" u="none" strike="noStrike">
                        <a:solidFill>
                          <a:srgbClr val="000000"/>
                        </a:solidFill>
                        <a:effectLst/>
                        <a:latin typeface="Calibri"/>
                      </a:endParaRPr>
                    </a:p>
                  </a:txBody>
                  <a:tcPr marL="8349" marR="8349" marT="8349" marB="0" anchor="ctr"/>
                </a:tc>
                <a:extLst>
                  <a:ext uri="{0D108BD9-81ED-4DB2-BD59-A6C34878D82A}">
                    <a16:rowId xmlns:a16="http://schemas.microsoft.com/office/drawing/2014/main" xmlns="" val="10004"/>
                  </a:ext>
                </a:extLst>
              </a:tr>
              <a:tr h="258929">
                <a:tc>
                  <a:txBody>
                    <a:bodyPr/>
                    <a:lstStyle/>
                    <a:p>
                      <a:pPr algn="r" fontAlgn="t"/>
                      <a:r>
                        <a:rPr lang="en-US" sz="1100" u="none" strike="noStrike" dirty="0">
                          <a:effectLst/>
                        </a:rPr>
                        <a:t>Chronic</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dirty="0">
                          <a:effectLst/>
                        </a:rPr>
                        <a:t>248</a:t>
                      </a:r>
                      <a:endParaRPr lang="en-US" sz="1100" b="0" i="0" u="none" strike="noStrike" dirty="0">
                        <a:solidFill>
                          <a:srgbClr val="000000"/>
                        </a:solidFill>
                        <a:effectLst/>
                        <a:latin typeface="Arial"/>
                      </a:endParaRPr>
                    </a:p>
                  </a:txBody>
                  <a:tcPr marL="8349" marR="8349" marT="8349" marB="0" anchor="ctr"/>
                </a:tc>
                <a:tc>
                  <a:txBody>
                    <a:bodyPr/>
                    <a:lstStyle/>
                    <a:p>
                      <a:pPr algn="ctr" fontAlgn="t"/>
                      <a:r>
                        <a:rPr lang="en-US" sz="1100" u="none" strike="noStrike">
                          <a:effectLst/>
                        </a:rPr>
                        <a:t>3387</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23,566</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56.1 (55.0–57.3)</a:t>
                      </a:r>
                      <a:endParaRPr lang="en-US" sz="1100" b="0" i="0" u="none" strike="noStrike">
                        <a:solidFill>
                          <a:srgbClr val="000000"/>
                        </a:solidFill>
                        <a:effectLst/>
                        <a:latin typeface="Calibri"/>
                      </a:endParaRPr>
                    </a:p>
                  </a:txBody>
                  <a:tcPr marL="8349" marR="8349" marT="8349" marB="0" anchor="ctr"/>
                </a:tc>
                <a:extLst>
                  <a:ext uri="{0D108BD9-81ED-4DB2-BD59-A6C34878D82A}">
                    <a16:rowId xmlns:a16="http://schemas.microsoft.com/office/drawing/2014/main" xmlns="" val="10005"/>
                  </a:ext>
                </a:extLst>
              </a:tr>
              <a:tr h="132542">
                <a:tc>
                  <a:txBody>
                    <a:bodyPr/>
                    <a:lstStyle/>
                    <a:p>
                      <a:pPr algn="l" fontAlgn="t"/>
                      <a:r>
                        <a:rPr lang="en-US" sz="1100" u="none" strike="noStrike" dirty="0">
                          <a:effectLst/>
                        </a:rPr>
                        <a:t>Function</a:t>
                      </a:r>
                      <a:endParaRPr lang="en-US" sz="1100" b="0" i="0" u="none" strike="noStrike" dirty="0">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dirty="0">
                        <a:solidFill>
                          <a:srgbClr val="000000"/>
                        </a:solidFill>
                        <a:effectLst/>
                        <a:latin typeface="Calibri"/>
                      </a:endParaRPr>
                    </a:p>
                  </a:txBody>
                  <a:tcPr marL="8349" marR="8349" marT="8349" marB="0" anchor="ctr">
                    <a:solidFill>
                      <a:schemeClr val="bg1">
                        <a:lumMod val="85000"/>
                      </a:schemeClr>
                    </a:solidFill>
                  </a:tcPr>
                </a:tc>
                <a:extLst>
                  <a:ext uri="{0D108BD9-81ED-4DB2-BD59-A6C34878D82A}">
                    <a16:rowId xmlns:a16="http://schemas.microsoft.com/office/drawing/2014/main" xmlns="" val="10006"/>
                  </a:ext>
                </a:extLst>
              </a:tr>
              <a:tr h="258929">
                <a:tc>
                  <a:txBody>
                    <a:bodyPr/>
                    <a:lstStyle/>
                    <a:p>
                      <a:pPr algn="r" fontAlgn="t"/>
                      <a:r>
                        <a:rPr lang="en-US" sz="1100" u="none" strike="noStrike" dirty="0">
                          <a:effectLst/>
                        </a:rPr>
                        <a:t>Screening</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a:effectLst/>
                        </a:rPr>
                        <a:t>41</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6711</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39,486</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52.2 (51.3–53.2)</a:t>
                      </a:r>
                      <a:endParaRPr lang="en-US" sz="1100" b="0" i="0" u="none" strike="noStrike">
                        <a:solidFill>
                          <a:srgbClr val="000000"/>
                        </a:solidFill>
                        <a:effectLst/>
                        <a:latin typeface="Calibri"/>
                      </a:endParaRPr>
                    </a:p>
                  </a:txBody>
                  <a:tcPr marL="8349" marR="8349" marT="8349" marB="0" anchor="ctr"/>
                </a:tc>
                <a:extLst>
                  <a:ext uri="{0D108BD9-81ED-4DB2-BD59-A6C34878D82A}">
                    <a16:rowId xmlns:a16="http://schemas.microsoft.com/office/drawing/2014/main" xmlns="" val="10007"/>
                  </a:ext>
                </a:extLst>
              </a:tr>
              <a:tr h="258929">
                <a:tc>
                  <a:txBody>
                    <a:bodyPr/>
                    <a:lstStyle/>
                    <a:p>
                      <a:pPr algn="r" fontAlgn="t"/>
                      <a:r>
                        <a:rPr lang="en-US" sz="1100" u="none" strike="noStrike" dirty="0">
                          <a:effectLst/>
                        </a:rPr>
                        <a:t>Diagnosis</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a:effectLst/>
                        </a:rPr>
                        <a:t>178</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6217</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29,679</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55.7 (54.5–56.8)</a:t>
                      </a:r>
                      <a:endParaRPr lang="en-US" sz="1100" b="0" i="0" u="none" strike="noStrike">
                        <a:solidFill>
                          <a:srgbClr val="000000"/>
                        </a:solidFill>
                        <a:effectLst/>
                        <a:latin typeface="Calibri"/>
                      </a:endParaRPr>
                    </a:p>
                  </a:txBody>
                  <a:tcPr marL="8349" marR="8349" marT="8349" marB="0" anchor="ctr"/>
                </a:tc>
                <a:extLst>
                  <a:ext uri="{0D108BD9-81ED-4DB2-BD59-A6C34878D82A}">
                    <a16:rowId xmlns:a16="http://schemas.microsoft.com/office/drawing/2014/main" xmlns="" val="10008"/>
                  </a:ext>
                </a:extLst>
              </a:tr>
              <a:tr h="258929">
                <a:tc>
                  <a:txBody>
                    <a:bodyPr/>
                    <a:lstStyle/>
                    <a:p>
                      <a:pPr algn="r" fontAlgn="t"/>
                      <a:r>
                        <a:rPr lang="en-US" sz="1100" u="none" strike="noStrike" dirty="0">
                          <a:effectLst/>
                        </a:rPr>
                        <a:t>Treatment</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a:effectLst/>
                        </a:rPr>
                        <a:t>173</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6707</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23,019</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57.5 (56.5–58.4)</a:t>
                      </a:r>
                      <a:endParaRPr lang="en-US" sz="1100" b="0" i="0" u="none" strike="noStrike">
                        <a:solidFill>
                          <a:srgbClr val="000000"/>
                        </a:solidFill>
                        <a:effectLst/>
                        <a:latin typeface="Calibri"/>
                      </a:endParaRPr>
                    </a:p>
                  </a:txBody>
                  <a:tcPr marL="8349" marR="8349" marT="8349" marB="0" anchor="ctr"/>
                </a:tc>
                <a:extLst>
                  <a:ext uri="{0D108BD9-81ED-4DB2-BD59-A6C34878D82A}">
                    <a16:rowId xmlns:a16="http://schemas.microsoft.com/office/drawing/2014/main" xmlns="" val="10009"/>
                  </a:ext>
                </a:extLst>
              </a:tr>
              <a:tr h="258929">
                <a:tc>
                  <a:txBody>
                    <a:bodyPr/>
                    <a:lstStyle/>
                    <a:p>
                      <a:pPr algn="r" fontAlgn="t"/>
                      <a:r>
                        <a:rPr lang="en-US" sz="1100" u="none" strike="noStrike" dirty="0">
                          <a:effectLst/>
                        </a:rPr>
                        <a:t>Follow-up</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a:effectLst/>
                        </a:rPr>
                        <a:t>47</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dirty="0">
                          <a:effectLst/>
                        </a:rPr>
                        <a:t>2413</a:t>
                      </a:r>
                      <a:endParaRPr lang="en-US" sz="1100" b="0" i="0" u="none" strike="noStrike" dirty="0">
                        <a:solidFill>
                          <a:srgbClr val="000000"/>
                        </a:solidFill>
                        <a:effectLst/>
                        <a:latin typeface="Arial"/>
                      </a:endParaRPr>
                    </a:p>
                  </a:txBody>
                  <a:tcPr marL="8349" marR="8349" marT="8349" marB="0" anchor="ctr"/>
                </a:tc>
                <a:tc>
                  <a:txBody>
                    <a:bodyPr/>
                    <a:lstStyle/>
                    <a:p>
                      <a:pPr algn="ctr" fontAlgn="t"/>
                      <a:r>
                        <a:rPr lang="en-US" sz="1100" u="none" strike="noStrike">
                          <a:effectLst/>
                        </a:rPr>
                        <a:t>6,465</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dirty="0">
                          <a:effectLst/>
                        </a:rPr>
                        <a:t>58.5 (56.6–60.4)</a:t>
                      </a:r>
                      <a:endParaRPr lang="en-US" sz="1100" b="0" i="0" u="none" strike="noStrike" dirty="0">
                        <a:solidFill>
                          <a:srgbClr val="000000"/>
                        </a:solidFill>
                        <a:effectLst/>
                        <a:latin typeface="Calibri"/>
                      </a:endParaRPr>
                    </a:p>
                  </a:txBody>
                  <a:tcPr marL="8349" marR="8349" marT="8349" marB="0" anchor="ctr"/>
                </a:tc>
                <a:extLst>
                  <a:ext uri="{0D108BD9-81ED-4DB2-BD59-A6C34878D82A}">
                    <a16:rowId xmlns:a16="http://schemas.microsoft.com/office/drawing/2014/main" xmlns="" val="10010"/>
                  </a:ext>
                </a:extLst>
              </a:tr>
            </a:tbl>
          </a:graphicData>
        </a:graphic>
      </p:graphicFrame>
      <p:sp>
        <p:nvSpPr>
          <p:cNvPr id="10" name="Title 6"/>
          <p:cNvSpPr>
            <a:spLocks noGrp="1"/>
          </p:cNvSpPr>
          <p:nvPr>
            <p:ph type="title"/>
          </p:nvPr>
        </p:nvSpPr>
        <p:spPr>
          <a:xfrm>
            <a:off x="228600" y="76201"/>
            <a:ext cx="8686800" cy="666749"/>
          </a:xfrm>
          <a:solidFill>
            <a:schemeClr val="tx2"/>
          </a:solidFill>
        </p:spPr>
        <p:txBody>
          <a:bodyPr>
            <a:noAutofit/>
          </a:bodyPr>
          <a:lstStyle/>
          <a:p>
            <a:r>
              <a:rPr lang="en-US" sz="2800" b="1" dirty="0" smtClean="0">
                <a:solidFill>
                  <a:schemeClr val="bg1"/>
                </a:solidFill>
              </a:rPr>
              <a:t>Pervasive Gap </a:t>
            </a:r>
            <a:r>
              <a:rPr lang="en-US" sz="2800" b="1" dirty="0">
                <a:solidFill>
                  <a:schemeClr val="bg1"/>
                </a:solidFill>
              </a:rPr>
              <a:t>Between </a:t>
            </a:r>
            <a:r>
              <a:rPr lang="en-US" sz="2800" b="1" dirty="0" smtClean="0">
                <a:solidFill>
                  <a:schemeClr val="bg1"/>
                </a:solidFill>
              </a:rPr>
              <a:t>Knowledge </a:t>
            </a:r>
            <a:r>
              <a:rPr lang="en-US" sz="2800" b="1" dirty="0">
                <a:solidFill>
                  <a:schemeClr val="bg1"/>
                </a:solidFill>
              </a:rPr>
              <a:t>and </a:t>
            </a:r>
            <a:r>
              <a:rPr lang="en-US" sz="2800" b="1" dirty="0" smtClean="0">
                <a:solidFill>
                  <a:schemeClr val="bg1"/>
                </a:solidFill>
              </a:rPr>
              <a:t>Routine Use</a:t>
            </a:r>
            <a:endParaRPr lang="en-US" sz="2800" b="1" dirty="0">
              <a:solidFill>
                <a:schemeClr val="bg1"/>
              </a:solidFill>
            </a:endParaRPr>
          </a:p>
        </p:txBody>
      </p:sp>
      <p:sp>
        <p:nvSpPr>
          <p:cNvPr id="12" name="TextBox 11"/>
          <p:cNvSpPr txBox="1"/>
          <p:nvPr/>
        </p:nvSpPr>
        <p:spPr>
          <a:xfrm>
            <a:off x="7086600" y="4881890"/>
            <a:ext cx="2057400" cy="261610"/>
          </a:xfrm>
          <a:prstGeom prst="rect">
            <a:avLst/>
          </a:prstGeom>
          <a:noFill/>
        </p:spPr>
        <p:txBody>
          <a:bodyPr wrap="square" rtlCol="0">
            <a:spAutoFit/>
          </a:bodyPr>
          <a:lstStyle/>
          <a:p>
            <a:pPr algn="r"/>
            <a:r>
              <a:rPr lang="en-US" sz="1100" dirty="0" err="1"/>
              <a:t>McGlynn</a:t>
            </a:r>
            <a:r>
              <a:rPr lang="en-US" sz="1100" dirty="0"/>
              <a:t> NEJM 348;26, 2003</a:t>
            </a:r>
          </a:p>
        </p:txBody>
      </p:sp>
    </p:spTree>
    <p:extLst>
      <p:ext uri="{BB962C8B-B14F-4D97-AF65-F5344CB8AC3E}">
        <p14:creationId xmlns:p14="http://schemas.microsoft.com/office/powerpoint/2010/main" val="1760115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ontent Placeholder 5"/>
          <p:cNvGraphicFramePr>
            <a:graphicFrameLocks/>
          </p:cNvGraphicFramePr>
          <p:nvPr>
            <p:extLst>
              <p:ext uri="{D42A27DB-BD31-4B8C-83A1-F6EECF244321}">
                <p14:modId xmlns:p14="http://schemas.microsoft.com/office/powerpoint/2010/main" val="2310756800"/>
              </p:ext>
            </p:extLst>
          </p:nvPr>
        </p:nvGraphicFramePr>
        <p:xfrm>
          <a:off x="1473459" y="1406220"/>
          <a:ext cx="2743200" cy="1923492"/>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p:cNvCxnSpPr/>
          <p:nvPr/>
        </p:nvCxnSpPr>
        <p:spPr>
          <a:xfrm>
            <a:off x="683626" y="1425788"/>
            <a:ext cx="2179" cy="1762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97170" y="3264480"/>
            <a:ext cx="3470030" cy="17165"/>
          </a:xfrm>
          <a:prstGeom prst="line">
            <a:avLst/>
          </a:prstGeom>
          <a:ln w="190500">
            <a:solidFill>
              <a:schemeClr val="accent1">
                <a:shade val="95000"/>
                <a:satMod val="105000"/>
                <a:alpha val="41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58864" y="3115343"/>
            <a:ext cx="762000" cy="276999"/>
          </a:xfrm>
          <a:prstGeom prst="rect">
            <a:avLst/>
          </a:prstGeom>
          <a:noFill/>
        </p:spPr>
        <p:txBody>
          <a:bodyPr wrap="square" rtlCol="0">
            <a:spAutoFit/>
          </a:bodyPr>
          <a:lstStyle/>
          <a:p>
            <a:pPr algn="ctr"/>
            <a:r>
              <a:rPr lang="en-US" sz="1200" b="1" dirty="0" smtClean="0"/>
              <a:t>1990</a:t>
            </a:r>
            <a:endParaRPr lang="en-US" sz="1200" b="1" dirty="0"/>
          </a:p>
        </p:txBody>
      </p:sp>
      <p:sp>
        <p:nvSpPr>
          <p:cNvPr id="22" name="TextBox 21"/>
          <p:cNvSpPr txBox="1"/>
          <p:nvPr/>
        </p:nvSpPr>
        <p:spPr>
          <a:xfrm>
            <a:off x="2608614" y="3132951"/>
            <a:ext cx="762000" cy="276999"/>
          </a:xfrm>
          <a:prstGeom prst="rect">
            <a:avLst/>
          </a:prstGeom>
          <a:noFill/>
        </p:spPr>
        <p:txBody>
          <a:bodyPr wrap="square" rtlCol="0">
            <a:spAutoFit/>
          </a:bodyPr>
          <a:lstStyle/>
          <a:p>
            <a:pPr algn="ctr"/>
            <a:r>
              <a:rPr lang="en-US" sz="1200" b="1" dirty="0" smtClean="0"/>
              <a:t>2000</a:t>
            </a:r>
            <a:endParaRPr lang="en-US" sz="1200" b="1" dirty="0"/>
          </a:p>
        </p:txBody>
      </p:sp>
      <p:sp>
        <p:nvSpPr>
          <p:cNvPr id="24" name="TextBox 23"/>
          <p:cNvSpPr txBox="1"/>
          <p:nvPr/>
        </p:nvSpPr>
        <p:spPr>
          <a:xfrm>
            <a:off x="52648" y="4044375"/>
            <a:ext cx="2080952" cy="584775"/>
          </a:xfrm>
          <a:prstGeom prst="rect">
            <a:avLst/>
          </a:prstGeom>
          <a:noFill/>
        </p:spPr>
        <p:txBody>
          <a:bodyPr wrap="square" rtlCol="0">
            <a:spAutoFit/>
          </a:bodyPr>
          <a:lstStyle/>
          <a:p>
            <a:r>
              <a:rPr lang="en-US" sz="1200" dirty="0" smtClean="0"/>
              <a:t>Of normal lifespan expected with ART</a:t>
            </a:r>
          </a:p>
          <a:p>
            <a:r>
              <a:rPr lang="en-US" sz="800" i="1" dirty="0" err="1" smtClean="0"/>
              <a:t>Helleberg</a:t>
            </a:r>
            <a:r>
              <a:rPr lang="en-US" sz="800" i="1" dirty="0" smtClean="0"/>
              <a:t> CID </a:t>
            </a:r>
            <a:r>
              <a:rPr lang="pt-BR" sz="800" i="1" dirty="0" smtClean="0"/>
              <a:t>2013 </a:t>
            </a:r>
            <a:r>
              <a:rPr lang="pt-BR" sz="800" i="1" dirty="0"/>
              <a:t>Mar;56(5):727-34. </a:t>
            </a:r>
            <a:endParaRPr lang="en-US" sz="800" i="1" dirty="0"/>
          </a:p>
        </p:txBody>
      </p:sp>
      <p:sp>
        <p:nvSpPr>
          <p:cNvPr id="25" name="TextBox 24"/>
          <p:cNvSpPr txBox="1"/>
          <p:nvPr/>
        </p:nvSpPr>
        <p:spPr>
          <a:xfrm>
            <a:off x="1934375" y="3723442"/>
            <a:ext cx="2485225" cy="677108"/>
          </a:xfrm>
          <a:prstGeom prst="rect">
            <a:avLst/>
          </a:prstGeom>
          <a:noFill/>
        </p:spPr>
        <p:txBody>
          <a:bodyPr wrap="square" rtlCol="0">
            <a:spAutoFit/>
          </a:bodyPr>
          <a:lstStyle/>
          <a:p>
            <a:pPr lvl="0" algn="ctr"/>
            <a:r>
              <a:rPr lang="en-US" b="1" dirty="0" smtClean="0">
                <a:solidFill>
                  <a:prstClr val="black"/>
                </a:solidFill>
              </a:rPr>
              <a:t>96</a:t>
            </a:r>
            <a:r>
              <a:rPr lang="en-US" b="1" dirty="0">
                <a:solidFill>
                  <a:prstClr val="black"/>
                </a:solidFill>
              </a:rPr>
              <a:t>% </a:t>
            </a:r>
            <a:endParaRPr lang="en-US" dirty="0" smtClean="0">
              <a:solidFill>
                <a:prstClr val="black"/>
              </a:solidFill>
            </a:endParaRPr>
          </a:p>
          <a:p>
            <a:pPr lvl="0" algn="ctr"/>
            <a:r>
              <a:rPr lang="en-US" sz="1200" dirty="0" smtClean="0"/>
              <a:t>Transmission reduction with ART</a:t>
            </a:r>
          </a:p>
          <a:p>
            <a:pPr lvl="0" algn="ctr"/>
            <a:r>
              <a:rPr lang="en-US" sz="800" i="1" dirty="0" smtClean="0"/>
              <a:t>Cohen NEJM2011; 365:493-505</a:t>
            </a:r>
            <a:endParaRPr lang="en-US" sz="800" i="1" dirty="0"/>
          </a:p>
        </p:txBody>
      </p:sp>
      <p:sp>
        <p:nvSpPr>
          <p:cNvPr id="28" name="Oval 27"/>
          <p:cNvSpPr/>
          <p:nvPr/>
        </p:nvSpPr>
        <p:spPr>
          <a:xfrm>
            <a:off x="1734591" y="3198491"/>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670686" y="3191541"/>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rot="16200000">
            <a:off x="-682485" y="2245197"/>
            <a:ext cx="1778043" cy="307777"/>
          </a:xfrm>
          <a:prstGeom prst="rect">
            <a:avLst/>
          </a:prstGeom>
          <a:noFill/>
        </p:spPr>
        <p:txBody>
          <a:bodyPr wrap="square" rtlCol="0">
            <a:spAutoFit/>
          </a:bodyPr>
          <a:lstStyle/>
          <a:p>
            <a:pPr algn="ctr"/>
            <a:r>
              <a:rPr lang="en-US" sz="1400" dirty="0" smtClean="0"/>
              <a:t>Billions of dollars</a:t>
            </a:r>
            <a:endParaRPr lang="en-US" sz="1400" dirty="0"/>
          </a:p>
        </p:txBody>
      </p:sp>
      <p:sp>
        <p:nvSpPr>
          <p:cNvPr id="42" name="TextBox 41"/>
          <p:cNvSpPr txBox="1"/>
          <p:nvPr/>
        </p:nvSpPr>
        <p:spPr>
          <a:xfrm>
            <a:off x="250915" y="1359764"/>
            <a:ext cx="367408" cy="307777"/>
          </a:xfrm>
          <a:prstGeom prst="rect">
            <a:avLst/>
          </a:prstGeom>
          <a:noFill/>
        </p:spPr>
        <p:txBody>
          <a:bodyPr wrap="none" rtlCol="0">
            <a:spAutoFit/>
          </a:bodyPr>
          <a:lstStyle/>
          <a:p>
            <a:r>
              <a:rPr lang="en-US" sz="1400" dirty="0"/>
              <a:t>1</a:t>
            </a:r>
            <a:r>
              <a:rPr lang="en-US" sz="1400" dirty="0" smtClean="0"/>
              <a:t>0</a:t>
            </a:r>
            <a:endParaRPr lang="en-US" sz="1400" dirty="0"/>
          </a:p>
        </p:txBody>
      </p:sp>
      <p:sp>
        <p:nvSpPr>
          <p:cNvPr id="44" name="TextBox 43"/>
          <p:cNvSpPr txBox="1"/>
          <p:nvPr/>
        </p:nvSpPr>
        <p:spPr>
          <a:xfrm>
            <a:off x="296600" y="2197964"/>
            <a:ext cx="276038" cy="307777"/>
          </a:xfrm>
          <a:prstGeom prst="rect">
            <a:avLst/>
          </a:prstGeom>
          <a:noFill/>
        </p:spPr>
        <p:txBody>
          <a:bodyPr wrap="none" rtlCol="0">
            <a:spAutoFit/>
          </a:bodyPr>
          <a:lstStyle/>
          <a:p>
            <a:r>
              <a:rPr lang="en-US" sz="1400" dirty="0"/>
              <a:t>5</a:t>
            </a:r>
          </a:p>
        </p:txBody>
      </p:sp>
      <p:sp>
        <p:nvSpPr>
          <p:cNvPr id="49" name="Title 1"/>
          <p:cNvSpPr>
            <a:spLocks noGrp="1"/>
          </p:cNvSpPr>
          <p:nvPr>
            <p:ph type="title"/>
          </p:nvPr>
        </p:nvSpPr>
        <p:spPr>
          <a:xfrm>
            <a:off x="98514" y="133350"/>
            <a:ext cx="8893086" cy="533400"/>
          </a:xfrm>
          <a:solidFill>
            <a:schemeClr val="tx2"/>
          </a:solidFill>
        </p:spPr>
        <p:txBody>
          <a:bodyPr>
            <a:normAutofit fontScale="90000"/>
          </a:bodyPr>
          <a:lstStyle/>
          <a:p>
            <a:r>
              <a:rPr lang="en-US" sz="3200" b="1" dirty="0" smtClean="0">
                <a:solidFill>
                  <a:schemeClr val="bg1"/>
                </a:solidFill>
              </a:rPr>
              <a:t>Global Implementation Gap: HIV Treatment</a:t>
            </a:r>
            <a:endParaRPr lang="en-US" sz="3200" b="1" dirty="0">
              <a:solidFill>
                <a:schemeClr val="bg1"/>
              </a:solidFill>
            </a:endParaRPr>
          </a:p>
        </p:txBody>
      </p:sp>
      <p:cxnSp>
        <p:nvCxnSpPr>
          <p:cNvPr id="53" name="Elbow Connector 52"/>
          <p:cNvCxnSpPr>
            <a:stCxn id="28" idx="4"/>
            <a:endCxn id="24" idx="0"/>
          </p:cNvCxnSpPr>
          <p:nvPr/>
        </p:nvCxnSpPr>
        <p:spPr>
          <a:xfrm rot="5400000">
            <a:off x="1105216" y="3338800"/>
            <a:ext cx="693484" cy="71766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29" idx="4"/>
            <a:endCxn id="25" idx="0"/>
          </p:cNvCxnSpPr>
          <p:nvPr/>
        </p:nvCxnSpPr>
        <p:spPr>
          <a:xfrm rot="5400000">
            <a:off x="3272187" y="3248742"/>
            <a:ext cx="379501" cy="56989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bwMode="auto">
          <a:xfrm>
            <a:off x="824092" y="4686240"/>
            <a:ext cx="2274285" cy="400110"/>
          </a:xfrm>
          <a:prstGeom prst="rect">
            <a:avLst/>
          </a:prstGeom>
          <a:noFill/>
          <a:ln>
            <a:noFill/>
          </a:ln>
          <a:extLst/>
        </p:spPr>
        <p:txBody>
          <a:bodyPr wrap="square" rtlCol="0" anchor="ctr">
            <a:spAutoFit/>
          </a:bodyPr>
          <a:lstStyle/>
          <a:p>
            <a:r>
              <a:rPr lang="pt-BR" sz="1200" dirty="0"/>
              <a:t>R</a:t>
            </a:r>
            <a:r>
              <a:rPr lang="pt-BR" sz="1200" dirty="0" smtClean="0"/>
              <a:t>eduction in vertical</a:t>
            </a:r>
          </a:p>
          <a:p>
            <a:r>
              <a:rPr lang="pt-BR" sz="800" i="1" dirty="0" smtClean="0"/>
              <a:t>Mofeson MMWR 2013 </a:t>
            </a:r>
            <a:r>
              <a:rPr lang="pt-BR" sz="800" i="1" dirty="0"/>
              <a:t>Mar;56(5):727-34. </a:t>
            </a:r>
            <a:endParaRPr lang="en-US" sz="800" b="1" i="1" dirty="0" smtClean="0"/>
          </a:p>
        </p:txBody>
      </p:sp>
      <p:sp>
        <p:nvSpPr>
          <p:cNvPr id="54" name="Oval 53"/>
          <p:cNvSpPr/>
          <p:nvPr/>
        </p:nvSpPr>
        <p:spPr>
          <a:xfrm>
            <a:off x="2438401" y="3211907"/>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0" y="3802618"/>
            <a:ext cx="685800" cy="369332"/>
          </a:xfrm>
          <a:prstGeom prst="rect">
            <a:avLst/>
          </a:prstGeom>
          <a:noFill/>
        </p:spPr>
        <p:txBody>
          <a:bodyPr wrap="square" rtlCol="0">
            <a:spAutoFit/>
          </a:bodyPr>
          <a:lstStyle/>
          <a:p>
            <a:pPr algn="ctr"/>
            <a:r>
              <a:rPr lang="en-US" b="1" dirty="0" smtClean="0"/>
              <a:t>94%</a:t>
            </a:r>
            <a:endParaRPr lang="en-US" sz="800" b="1" i="1" dirty="0"/>
          </a:p>
        </p:txBody>
      </p:sp>
      <p:sp>
        <p:nvSpPr>
          <p:cNvPr id="47" name="Rectangle 46"/>
          <p:cNvSpPr/>
          <p:nvPr/>
        </p:nvSpPr>
        <p:spPr>
          <a:xfrm>
            <a:off x="342900" y="4717018"/>
            <a:ext cx="615874" cy="369332"/>
          </a:xfrm>
          <a:prstGeom prst="rect">
            <a:avLst/>
          </a:prstGeom>
        </p:spPr>
        <p:txBody>
          <a:bodyPr wrap="none">
            <a:spAutoFit/>
          </a:bodyPr>
          <a:lstStyle/>
          <a:p>
            <a:r>
              <a:rPr lang="pt-BR" b="1" dirty="0"/>
              <a:t>95%</a:t>
            </a:r>
            <a:r>
              <a:rPr lang="pt-BR" sz="1000" dirty="0"/>
              <a:t> </a:t>
            </a:r>
            <a:endParaRPr lang="en-US" dirty="0"/>
          </a:p>
        </p:txBody>
      </p:sp>
      <p:cxnSp>
        <p:nvCxnSpPr>
          <p:cNvPr id="58" name="Elbow Connector 57"/>
          <p:cNvCxnSpPr>
            <a:stCxn id="54" idx="4"/>
            <a:endCxn id="40" idx="0"/>
          </p:cNvCxnSpPr>
          <p:nvPr/>
        </p:nvCxnSpPr>
        <p:spPr>
          <a:xfrm rot="5400000">
            <a:off x="1576952" y="3748590"/>
            <a:ext cx="1321933" cy="55336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aphicFrame>
        <p:nvGraphicFramePr>
          <p:cNvPr id="75" name="Chart 74"/>
          <p:cNvGraphicFramePr>
            <a:graphicFrameLocks/>
          </p:cNvGraphicFramePr>
          <p:nvPr>
            <p:extLst>
              <p:ext uri="{D42A27DB-BD31-4B8C-83A1-F6EECF244321}">
                <p14:modId xmlns:p14="http://schemas.microsoft.com/office/powerpoint/2010/main" val="860525268"/>
              </p:ext>
            </p:extLst>
          </p:nvPr>
        </p:nvGraphicFramePr>
        <p:xfrm>
          <a:off x="4724400" y="2038349"/>
          <a:ext cx="4315178" cy="2451337"/>
        </p:xfrm>
        <a:graphic>
          <a:graphicData uri="http://schemas.openxmlformats.org/drawingml/2006/chart">
            <c:chart xmlns:c="http://schemas.openxmlformats.org/drawingml/2006/chart" xmlns:r="http://schemas.openxmlformats.org/officeDocument/2006/relationships" r:id="rId4"/>
          </a:graphicData>
        </a:graphic>
      </p:graphicFrame>
      <p:sp>
        <p:nvSpPr>
          <p:cNvPr id="87" name="TextBox 86"/>
          <p:cNvSpPr txBox="1"/>
          <p:nvPr/>
        </p:nvSpPr>
        <p:spPr>
          <a:xfrm>
            <a:off x="564634" y="989261"/>
            <a:ext cx="3854966" cy="369332"/>
          </a:xfrm>
          <a:prstGeom prst="rect">
            <a:avLst/>
          </a:prstGeom>
          <a:noFill/>
        </p:spPr>
        <p:txBody>
          <a:bodyPr wrap="none" rtlCol="0">
            <a:spAutoFit/>
          </a:bodyPr>
          <a:lstStyle/>
          <a:p>
            <a:r>
              <a:rPr lang="en-US" dirty="0" smtClean="0"/>
              <a:t>Clinical Advancement and Investments</a:t>
            </a:r>
            <a:endParaRPr lang="en-US" dirty="0"/>
          </a:p>
        </p:txBody>
      </p:sp>
      <p:sp>
        <p:nvSpPr>
          <p:cNvPr id="88" name="TextBox 87"/>
          <p:cNvSpPr txBox="1"/>
          <p:nvPr/>
        </p:nvSpPr>
        <p:spPr>
          <a:xfrm>
            <a:off x="5257223" y="998592"/>
            <a:ext cx="3424912" cy="369332"/>
          </a:xfrm>
          <a:prstGeom prst="rect">
            <a:avLst/>
          </a:prstGeom>
          <a:noFill/>
        </p:spPr>
        <p:txBody>
          <a:bodyPr wrap="none" rtlCol="0">
            <a:spAutoFit/>
          </a:bodyPr>
          <a:lstStyle/>
          <a:p>
            <a:r>
              <a:rPr lang="en-US" dirty="0" smtClean="0"/>
              <a:t>The Global HIV Treatment Cascade</a:t>
            </a:r>
            <a:endParaRPr lang="en-US" dirty="0"/>
          </a:p>
        </p:txBody>
      </p:sp>
      <p:cxnSp>
        <p:nvCxnSpPr>
          <p:cNvPr id="90" name="Straight Connector 89"/>
          <p:cNvCxnSpPr/>
          <p:nvPr/>
        </p:nvCxnSpPr>
        <p:spPr>
          <a:xfrm>
            <a:off x="4572000" y="1047750"/>
            <a:ext cx="0" cy="3915599"/>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601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536972"/>
          </a:xfrm>
          <a:solidFill>
            <a:schemeClr val="tx2"/>
          </a:solidFill>
        </p:spPr>
        <p:txBody>
          <a:bodyPr>
            <a:noAutofit/>
          </a:bodyPr>
          <a:lstStyle/>
          <a:p>
            <a:r>
              <a:rPr lang="en-US" sz="3600" b="1" dirty="0" smtClean="0">
                <a:solidFill>
                  <a:schemeClr val="bg1"/>
                </a:solidFill>
              </a:rPr>
              <a:t>Science to Address the Gap</a:t>
            </a:r>
            <a:endParaRPr lang="en-US" sz="3600" b="1" dirty="0">
              <a:solidFill>
                <a:schemeClr val="bg1"/>
              </a:solidFill>
            </a:endParaRPr>
          </a:p>
        </p:txBody>
      </p:sp>
      <p:sp>
        <p:nvSpPr>
          <p:cNvPr id="3" name="Content Placeholder 2"/>
          <p:cNvSpPr>
            <a:spLocks noGrp="1"/>
          </p:cNvSpPr>
          <p:nvPr>
            <p:ph idx="1"/>
          </p:nvPr>
        </p:nvSpPr>
        <p:spPr>
          <a:xfrm>
            <a:off x="457200" y="971550"/>
            <a:ext cx="8229600" cy="3733800"/>
          </a:xfrm>
        </p:spPr>
        <p:txBody>
          <a:bodyPr>
            <a:noAutofit/>
          </a:bodyPr>
          <a:lstStyle/>
          <a:p>
            <a:pPr>
              <a:lnSpc>
                <a:spcPct val="120000"/>
              </a:lnSpc>
              <a:spcBef>
                <a:spcPts val="1200"/>
              </a:spcBef>
            </a:pPr>
            <a:r>
              <a:rPr lang="en-US" sz="1400" i="1" dirty="0" smtClean="0"/>
              <a:t>E</a:t>
            </a:r>
            <a:r>
              <a:rPr lang="en-US" sz="1400" i="1" dirty="0" smtClean="0">
                <a:solidFill>
                  <a:srgbClr val="000000"/>
                </a:solidFill>
                <a:latin typeface="Arial"/>
                <a:ea typeface="Times New Roman"/>
                <a:cs typeface="Times New Roman"/>
              </a:rPr>
              <a:t>ach </a:t>
            </a:r>
            <a:r>
              <a:rPr lang="en-US" sz="1400" i="1" dirty="0">
                <a:solidFill>
                  <a:srgbClr val="000000"/>
                </a:solidFill>
                <a:latin typeface="Arial"/>
                <a:ea typeface="Times New Roman"/>
                <a:cs typeface="Times New Roman"/>
              </a:rPr>
              <a:t>year, billions of U.S. tax dollars are spent on research and hundreds of billions are spent on </a:t>
            </a:r>
            <a:r>
              <a:rPr lang="en-US" sz="1400" i="1" dirty="0" smtClean="0">
                <a:solidFill>
                  <a:srgbClr val="000000"/>
                </a:solidFill>
                <a:latin typeface="Arial"/>
                <a:ea typeface="Times New Roman"/>
                <a:cs typeface="Times New Roman"/>
              </a:rPr>
              <a:t>service </a:t>
            </a:r>
            <a:r>
              <a:rPr lang="en-US" sz="1400" i="1" dirty="0">
                <a:solidFill>
                  <a:srgbClr val="000000"/>
                </a:solidFill>
                <a:latin typeface="Arial"/>
                <a:ea typeface="Times New Roman"/>
                <a:cs typeface="Times New Roman"/>
              </a:rPr>
              <a:t>delivery and community health programs.  However, relatively </a:t>
            </a:r>
            <a:r>
              <a:rPr lang="en-US" sz="1400" i="1" dirty="0">
                <a:solidFill>
                  <a:srgbClr val="FF0000"/>
                </a:solidFill>
                <a:latin typeface="Arial"/>
                <a:ea typeface="Times New Roman"/>
                <a:cs typeface="Times New Roman"/>
              </a:rPr>
              <a:t>little is spent on, or known about, how best to ensure that the lessons learned from research are relevant to, and, inform and improve the quality of health, delivery of services and the utilization </a:t>
            </a:r>
            <a:r>
              <a:rPr lang="en-US" sz="1400" i="1" dirty="0">
                <a:solidFill>
                  <a:srgbClr val="000000"/>
                </a:solidFill>
                <a:latin typeface="Arial"/>
                <a:ea typeface="Times New Roman"/>
                <a:cs typeface="Times New Roman"/>
              </a:rPr>
              <a:t>and sustainability of evidence-based tools and approaches.  </a:t>
            </a:r>
            <a:endParaRPr lang="en-US" sz="1400" i="1" dirty="0" smtClean="0">
              <a:solidFill>
                <a:srgbClr val="000000"/>
              </a:solidFill>
              <a:latin typeface="Arial"/>
              <a:ea typeface="Times New Roman"/>
              <a:cs typeface="Times New Roman"/>
            </a:endParaRPr>
          </a:p>
          <a:p>
            <a:pPr>
              <a:lnSpc>
                <a:spcPct val="120000"/>
              </a:lnSpc>
              <a:spcBef>
                <a:spcPts val="1200"/>
              </a:spcBef>
            </a:pPr>
            <a:r>
              <a:rPr lang="en-US" sz="1400" i="1" dirty="0" smtClean="0">
                <a:solidFill>
                  <a:srgbClr val="000000"/>
                </a:solidFill>
                <a:latin typeface="Arial"/>
                <a:ea typeface="Times New Roman"/>
                <a:cs typeface="Times New Roman"/>
              </a:rPr>
              <a:t>…it </a:t>
            </a:r>
            <a:r>
              <a:rPr lang="en-US" sz="1400" i="1" dirty="0">
                <a:solidFill>
                  <a:srgbClr val="000000"/>
                </a:solidFill>
                <a:latin typeface="Arial"/>
                <a:ea typeface="Times New Roman"/>
                <a:cs typeface="Times New Roman"/>
              </a:rPr>
              <a:t>is essential that health care providers, patients, families, caregivers, communities and healthcare settings are equipped with </a:t>
            </a:r>
            <a:r>
              <a:rPr lang="en-US" sz="1400" i="1" dirty="0">
                <a:solidFill>
                  <a:srgbClr val="FF0000"/>
                </a:solidFill>
                <a:latin typeface="Arial"/>
                <a:ea typeface="Times New Roman"/>
                <a:cs typeface="Times New Roman"/>
              </a:rPr>
              <a:t>empirically-supported strategies </a:t>
            </a:r>
            <a:r>
              <a:rPr lang="en-US" sz="1400" i="1" dirty="0">
                <a:solidFill>
                  <a:srgbClr val="000000"/>
                </a:solidFill>
                <a:latin typeface="Arial"/>
                <a:ea typeface="Times New Roman"/>
                <a:cs typeface="Times New Roman"/>
              </a:rPr>
              <a:t>to integrate scientific knowledge and effective interventions into everyday use. </a:t>
            </a:r>
            <a:endParaRPr lang="en-US" sz="1400" i="1" dirty="0" smtClean="0">
              <a:solidFill>
                <a:srgbClr val="000000"/>
              </a:solidFill>
              <a:latin typeface="Arial"/>
              <a:ea typeface="Times New Roman"/>
              <a:cs typeface="Times New Roman"/>
            </a:endParaRPr>
          </a:p>
          <a:p>
            <a:pPr>
              <a:lnSpc>
                <a:spcPct val="120000"/>
              </a:lnSpc>
              <a:spcBef>
                <a:spcPts val="1200"/>
              </a:spcBef>
            </a:pPr>
            <a:r>
              <a:rPr lang="en-US" sz="1400" i="1" dirty="0" smtClean="0">
                <a:solidFill>
                  <a:srgbClr val="000000"/>
                </a:solidFill>
                <a:latin typeface="Arial"/>
                <a:ea typeface="Times New Roman"/>
                <a:cs typeface="Times New Roman"/>
              </a:rPr>
              <a:t>The </a:t>
            </a:r>
            <a:r>
              <a:rPr lang="en-US" sz="1400" i="1" dirty="0">
                <a:solidFill>
                  <a:srgbClr val="000000"/>
                </a:solidFill>
                <a:latin typeface="Arial"/>
                <a:ea typeface="Times New Roman"/>
                <a:cs typeface="Times New Roman"/>
              </a:rPr>
              <a:t>National Institutes of Health has recognized that closing the gap between research discovery and clinical and community practice </a:t>
            </a:r>
            <a:r>
              <a:rPr lang="en-US" sz="1400" i="1" dirty="0" smtClean="0">
                <a:solidFill>
                  <a:srgbClr val="00B050"/>
                </a:solidFill>
                <a:latin typeface="Arial"/>
                <a:ea typeface="Times New Roman"/>
                <a:cs typeface="Times New Roman"/>
              </a:rPr>
              <a:t>through scientific inquiry</a:t>
            </a:r>
            <a:r>
              <a:rPr lang="en-US" sz="1400" i="1" dirty="0" smtClean="0">
                <a:solidFill>
                  <a:srgbClr val="000000"/>
                </a:solidFill>
                <a:latin typeface="Arial"/>
                <a:ea typeface="Times New Roman"/>
                <a:cs typeface="Times New Roman"/>
              </a:rPr>
              <a:t> is </a:t>
            </a:r>
            <a:r>
              <a:rPr lang="en-US" sz="1400" i="1" dirty="0">
                <a:solidFill>
                  <a:srgbClr val="000000"/>
                </a:solidFill>
                <a:latin typeface="Arial"/>
                <a:ea typeface="Times New Roman"/>
                <a:cs typeface="Times New Roman"/>
              </a:rPr>
              <a:t>both a complex challenge and an absolute necessity if we are to ensure that all populations benefit from the Nation’s investments in scientific </a:t>
            </a:r>
            <a:r>
              <a:rPr lang="en-US" sz="1400" i="1" dirty="0" smtClean="0">
                <a:solidFill>
                  <a:srgbClr val="000000"/>
                </a:solidFill>
                <a:latin typeface="Arial"/>
                <a:ea typeface="Times New Roman"/>
                <a:cs typeface="Times New Roman"/>
              </a:rPr>
              <a:t>discoveries</a:t>
            </a:r>
            <a:r>
              <a:rPr lang="en-US" sz="1400" i="1" dirty="0">
                <a:solidFill>
                  <a:srgbClr val="000000"/>
                </a:solidFill>
                <a:latin typeface="Arial"/>
                <a:ea typeface="Times New Roman"/>
                <a:cs typeface="Times New Roman"/>
              </a:rPr>
              <a:t> </a:t>
            </a:r>
            <a:endParaRPr lang="en-US" sz="1400" i="1" dirty="0">
              <a:latin typeface="Cambria"/>
              <a:ea typeface="ＭＳ 明朝"/>
              <a:cs typeface="Times New Roman"/>
            </a:endParaRPr>
          </a:p>
        </p:txBody>
      </p:sp>
      <p:sp>
        <p:nvSpPr>
          <p:cNvPr id="4" name="Rectangle 3"/>
          <p:cNvSpPr/>
          <p:nvPr/>
        </p:nvSpPr>
        <p:spPr>
          <a:xfrm>
            <a:off x="4533900" y="4900940"/>
            <a:ext cx="4572000" cy="261610"/>
          </a:xfrm>
          <a:prstGeom prst="rect">
            <a:avLst/>
          </a:prstGeom>
        </p:spPr>
        <p:txBody>
          <a:bodyPr>
            <a:spAutoFit/>
          </a:bodyPr>
          <a:lstStyle/>
          <a:p>
            <a:pPr algn="r"/>
            <a:r>
              <a:rPr lang="en-US" sz="1100" dirty="0"/>
              <a:t>http://grants.nih.gov/grants/guide/pa-files/PAR-13-056.html</a:t>
            </a:r>
          </a:p>
        </p:txBody>
      </p:sp>
    </p:spTree>
    <p:extLst>
      <p:ext uri="{BB962C8B-B14F-4D97-AF65-F5344CB8AC3E}">
        <p14:creationId xmlns:p14="http://schemas.microsoft.com/office/powerpoint/2010/main" val="931039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6800" y="824982"/>
            <a:ext cx="3352800" cy="2394857"/>
          </a:xfrm>
        </p:spPr>
      </p:pic>
      <p:sp>
        <p:nvSpPr>
          <p:cNvPr id="2" name="Title 1"/>
          <p:cNvSpPr>
            <a:spLocks noGrp="1"/>
          </p:cNvSpPr>
          <p:nvPr>
            <p:ph type="title"/>
          </p:nvPr>
        </p:nvSpPr>
        <p:spPr>
          <a:xfrm>
            <a:off x="457200" y="205978"/>
            <a:ext cx="8229600" cy="536972"/>
          </a:xfrm>
          <a:solidFill>
            <a:schemeClr val="tx2"/>
          </a:solidFill>
        </p:spPr>
        <p:txBody>
          <a:bodyPr>
            <a:normAutofit fontScale="90000"/>
          </a:bodyPr>
          <a:lstStyle/>
          <a:p>
            <a:r>
              <a:rPr lang="en-US" sz="3600" b="1" dirty="0" smtClean="0">
                <a:solidFill>
                  <a:schemeClr val="bg1"/>
                </a:solidFill>
              </a:rPr>
              <a:t>Implementation Science: A New Elephant?</a:t>
            </a:r>
            <a:endParaRPr lang="en-US" sz="3600" b="1" dirty="0">
              <a:solidFill>
                <a:schemeClr val="bg1"/>
              </a:solidFill>
            </a:endParaRPr>
          </a:p>
        </p:txBody>
      </p:sp>
      <p:pic>
        <p:nvPicPr>
          <p:cNvPr id="5" name="Content Placeholder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324600" y="3343939"/>
            <a:ext cx="2340633" cy="1766515"/>
          </a:xfrm>
        </p:spPr>
      </p:pic>
      <p:sp>
        <p:nvSpPr>
          <p:cNvPr id="8" name="Rectangle 7"/>
          <p:cNvSpPr/>
          <p:nvPr/>
        </p:nvSpPr>
        <p:spPr>
          <a:xfrm>
            <a:off x="381000" y="804283"/>
            <a:ext cx="4572000" cy="4078039"/>
          </a:xfrm>
          <a:prstGeom prst="rect">
            <a:avLst/>
          </a:prstGeom>
        </p:spPr>
        <p:txBody>
          <a:bodyPr wrap="square" anchor="ctr">
            <a:spAutoFit/>
          </a:bodyPr>
          <a:lstStyle/>
          <a:p>
            <a:pPr marL="285750" indent="-285750">
              <a:spcBef>
                <a:spcPts val="600"/>
              </a:spcBef>
              <a:buFont typeface="Arial" panose="020B0604020202020204" pitchFamily="34" charset="0"/>
              <a:buChar char="•"/>
            </a:pPr>
            <a:r>
              <a:rPr lang="en-US" sz="1400" dirty="0" smtClean="0"/>
              <a:t>Clear consensus that a need for </a:t>
            </a:r>
            <a:r>
              <a:rPr lang="en-US" sz="1400" dirty="0"/>
              <a:t>r</a:t>
            </a:r>
            <a:r>
              <a:rPr lang="en-US" sz="1400" dirty="0" smtClean="0"/>
              <a:t>esearch to optimize use of proven clinical interventions is clear</a:t>
            </a:r>
          </a:p>
          <a:p>
            <a:pPr marL="285750" indent="-285750">
              <a:spcBef>
                <a:spcPts val="600"/>
              </a:spcBef>
              <a:buFont typeface="Arial" panose="020B0604020202020204" pitchFamily="34" charset="0"/>
              <a:buChar char="•"/>
            </a:pPr>
            <a:r>
              <a:rPr lang="en-US" sz="1400" dirty="0" smtClean="0"/>
              <a:t>What is this area of research? </a:t>
            </a:r>
            <a:r>
              <a:rPr lang="en-US" sz="1400" dirty="0"/>
              <a:t>What </a:t>
            </a:r>
            <a:r>
              <a:rPr lang="en-US" sz="1400" dirty="0" smtClean="0"/>
              <a:t>is the </a:t>
            </a:r>
            <a:r>
              <a:rPr lang="en-US" sz="1400" dirty="0"/>
              <a:t>scope, bounds, nature? </a:t>
            </a:r>
            <a:endParaRPr lang="en-US" sz="1400" dirty="0" smtClean="0"/>
          </a:p>
          <a:p>
            <a:pPr marL="285750" indent="-285750">
              <a:spcBef>
                <a:spcPts val="600"/>
              </a:spcBef>
              <a:buFont typeface="Arial" panose="020B0604020202020204" pitchFamily="34" charset="0"/>
              <a:buChar char="•"/>
            </a:pPr>
            <a:r>
              <a:rPr lang="en-US" sz="1400" dirty="0" smtClean="0"/>
              <a:t>How is it different from other areas of research?</a:t>
            </a:r>
          </a:p>
          <a:p>
            <a:pPr marL="742950" lvl="1" indent="-285750">
              <a:spcBef>
                <a:spcPts val="600"/>
              </a:spcBef>
              <a:buFont typeface="Arial" panose="020B0604020202020204" pitchFamily="34" charset="0"/>
              <a:buChar char="•"/>
            </a:pPr>
            <a:r>
              <a:rPr lang="en-US" sz="1400" dirty="0" smtClean="0"/>
              <a:t>“implementation science” or “implementation research” or “operations research” or </a:t>
            </a:r>
            <a:r>
              <a:rPr lang="en-US" sz="1400" dirty="0"/>
              <a:t> </a:t>
            </a:r>
            <a:r>
              <a:rPr lang="en-US" sz="1400" dirty="0" smtClean="0"/>
              <a:t>“knowledge translation” or “delivery science” or “program science” or “outcomes research” or</a:t>
            </a:r>
            <a:br>
              <a:rPr lang="en-US" sz="1400" dirty="0" smtClean="0"/>
            </a:br>
            <a:r>
              <a:rPr lang="en-US" sz="1400" dirty="0" smtClean="0"/>
              <a:t>“community participatory research?” </a:t>
            </a:r>
          </a:p>
          <a:p>
            <a:pPr marL="285750" indent="-285750">
              <a:spcBef>
                <a:spcPts val="600"/>
              </a:spcBef>
              <a:buFont typeface="Arial" panose="020B0604020202020204" pitchFamily="34" charset="0"/>
              <a:buChar char="•"/>
            </a:pPr>
            <a:r>
              <a:rPr lang="en-US" sz="1400" dirty="0" smtClean="0"/>
              <a:t>How is it related to the social sciences? </a:t>
            </a:r>
          </a:p>
          <a:p>
            <a:pPr marL="742950" lvl="1" indent="-285750">
              <a:spcBef>
                <a:spcPts val="600"/>
              </a:spcBef>
              <a:buFont typeface="Arial" panose="020B0604020202020204" pitchFamily="34" charset="0"/>
              <a:buChar char="•"/>
            </a:pPr>
            <a:r>
              <a:rPr lang="en-US" sz="1400" dirty="0" smtClean="0"/>
              <a:t>Marketing? Economics? Sociology? Psychology?  </a:t>
            </a:r>
          </a:p>
          <a:p>
            <a:pPr marL="285750" indent="-285750">
              <a:spcBef>
                <a:spcPts val="600"/>
              </a:spcBef>
              <a:buFont typeface="Arial" panose="020B0604020202020204" pitchFamily="34" charset="0"/>
              <a:buChar char="•"/>
            </a:pPr>
            <a:r>
              <a:rPr lang="en-US" sz="1400" dirty="0" smtClean="0"/>
              <a:t>What </a:t>
            </a:r>
            <a:r>
              <a:rPr lang="en-US" sz="1400" dirty="0"/>
              <a:t>methods are </a:t>
            </a:r>
            <a:r>
              <a:rPr lang="en-US" sz="1400" dirty="0" smtClean="0"/>
              <a:t>distinctive in </a:t>
            </a:r>
            <a:r>
              <a:rPr lang="en-US" sz="1400" dirty="0"/>
              <a:t>this area of research</a:t>
            </a:r>
            <a:r>
              <a:rPr lang="en-US" sz="1400" dirty="0" smtClean="0"/>
              <a:t>?</a:t>
            </a:r>
          </a:p>
          <a:p>
            <a:pPr marL="285750" indent="-285750">
              <a:spcBef>
                <a:spcPts val="600"/>
              </a:spcBef>
              <a:buFont typeface="Arial" panose="020B0604020202020204" pitchFamily="34" charset="0"/>
              <a:buChar char="•"/>
            </a:pPr>
            <a:r>
              <a:rPr lang="en-US" sz="1400" dirty="0" smtClean="0"/>
              <a:t>Defining it crystalizes its needs, allows us to talk about progress and an create cohesive discourse and attention – and funding…</a:t>
            </a:r>
          </a:p>
        </p:txBody>
      </p:sp>
    </p:spTree>
    <p:extLst>
      <p:ext uri="{BB962C8B-B14F-4D97-AF65-F5344CB8AC3E}">
        <p14:creationId xmlns:p14="http://schemas.microsoft.com/office/powerpoint/2010/main" val="3644590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33350"/>
            <a:ext cx="8801100" cy="457200"/>
          </a:xfrm>
          <a:solidFill>
            <a:schemeClr val="tx2"/>
          </a:solidFill>
        </p:spPr>
        <p:txBody>
          <a:bodyPr>
            <a:noAutofit/>
          </a:bodyPr>
          <a:lstStyle/>
          <a:p>
            <a:r>
              <a:rPr lang="en-US" sz="2800" b="1" dirty="0" smtClean="0">
                <a:solidFill>
                  <a:schemeClr val="bg1"/>
                </a:solidFill>
              </a:rPr>
              <a:t>Defining Implementation Research: A Review</a:t>
            </a:r>
            <a:endParaRPr lang="en-US" sz="2800" b="1" dirty="0">
              <a:solidFill>
                <a:schemeClr val="bg1"/>
              </a:solidFill>
            </a:endParaRPr>
          </a:p>
        </p:txBody>
      </p:sp>
      <p:sp>
        <p:nvSpPr>
          <p:cNvPr id="3" name="Content Placeholder 2"/>
          <p:cNvSpPr>
            <a:spLocks noGrp="1"/>
          </p:cNvSpPr>
          <p:nvPr>
            <p:ph idx="1"/>
          </p:nvPr>
        </p:nvSpPr>
        <p:spPr>
          <a:xfrm>
            <a:off x="228600" y="819150"/>
            <a:ext cx="4572000" cy="4191000"/>
          </a:xfrm>
        </p:spPr>
        <p:txBody>
          <a:bodyPr>
            <a:noAutofit/>
          </a:bodyPr>
          <a:lstStyle/>
          <a:p>
            <a:r>
              <a:rPr lang="en-US" sz="1600" dirty="0" smtClean="0"/>
              <a:t>2014 Strategic Use of Antiretroviral Therapy </a:t>
            </a:r>
          </a:p>
          <a:p>
            <a:pPr lvl="1"/>
            <a:r>
              <a:rPr lang="en-US" sz="1200" dirty="0" smtClean="0"/>
              <a:t>WHO HIV Department </a:t>
            </a:r>
          </a:p>
          <a:p>
            <a:r>
              <a:rPr lang="en-US" sz="1600" dirty="0" smtClean="0"/>
              <a:t>Definitions</a:t>
            </a:r>
          </a:p>
          <a:p>
            <a:pPr lvl="1"/>
            <a:r>
              <a:rPr lang="en-US" sz="1200" dirty="0" smtClean="0"/>
              <a:t>PubMed search in April 2014 to </a:t>
            </a:r>
            <a:r>
              <a:rPr lang="en-US" sz="1200" dirty="0"/>
              <a:t>identify articles containing </a:t>
            </a:r>
            <a:r>
              <a:rPr lang="en-US" sz="1200" dirty="0" smtClean="0"/>
              <a:t>using </a:t>
            </a:r>
            <a:r>
              <a:rPr lang="en-US" sz="1200" dirty="0"/>
              <a:t>the terms “delivery science”, “</a:t>
            </a:r>
            <a:r>
              <a:rPr lang="en-US" sz="1200" dirty="0" smtClean="0"/>
              <a:t>implementation science</a:t>
            </a:r>
            <a:r>
              <a:rPr lang="en-US" sz="1200" dirty="0"/>
              <a:t>”, “implementation research”, “</a:t>
            </a:r>
            <a:r>
              <a:rPr lang="en-US" sz="1200" dirty="0" smtClean="0"/>
              <a:t>dissemination research</a:t>
            </a:r>
            <a:r>
              <a:rPr lang="en-US" sz="1200" dirty="0"/>
              <a:t>”, </a:t>
            </a:r>
            <a:r>
              <a:rPr lang="en-US" sz="1200" dirty="0" smtClean="0"/>
              <a:t> </a:t>
            </a:r>
            <a:r>
              <a:rPr lang="en-US" sz="1200" dirty="0"/>
              <a:t>“dissemination science” </a:t>
            </a:r>
            <a:r>
              <a:rPr lang="en-US" sz="1200" dirty="0" smtClean="0"/>
              <a:t>and “knowledge translation” with Medical Subject </a:t>
            </a:r>
            <a:r>
              <a:rPr lang="en-US" sz="1200" dirty="0"/>
              <a:t>Headings terms “HIV” and “AIDS”. </a:t>
            </a:r>
            <a:endParaRPr lang="en-US" sz="1200" dirty="0" smtClean="0"/>
          </a:p>
          <a:p>
            <a:r>
              <a:rPr lang="en-US" sz="1600" dirty="0" smtClean="0"/>
              <a:t>Measurements</a:t>
            </a:r>
          </a:p>
          <a:p>
            <a:pPr lvl="1"/>
            <a:r>
              <a:rPr lang="en-US" sz="1200" dirty="0" smtClean="0"/>
              <a:t>Extracted </a:t>
            </a:r>
            <a:r>
              <a:rPr lang="en-US" sz="1200" dirty="0"/>
              <a:t>key characteristics of </a:t>
            </a:r>
            <a:r>
              <a:rPr lang="en-US" sz="1200" dirty="0" smtClean="0"/>
              <a:t>definitions (</a:t>
            </a:r>
            <a:r>
              <a:rPr lang="en-US" sz="1200" dirty="0" err="1" smtClean="0"/>
              <a:t>eg</a:t>
            </a:r>
            <a:r>
              <a:rPr lang="en-US" sz="1200" dirty="0"/>
              <a:t>, publication </a:t>
            </a:r>
            <a:r>
              <a:rPr lang="en-US" sz="1200" dirty="0" smtClean="0"/>
              <a:t>year, author)  and references</a:t>
            </a:r>
            <a:endParaRPr lang="en-US" sz="1200" dirty="0"/>
          </a:p>
          <a:p>
            <a:r>
              <a:rPr lang="en-US" sz="1600" dirty="0" smtClean="0"/>
              <a:t>Analysis</a:t>
            </a:r>
            <a:endParaRPr lang="en-US" sz="2000" dirty="0" smtClean="0"/>
          </a:p>
          <a:p>
            <a:pPr lvl="1"/>
            <a:r>
              <a:rPr lang="en-US" sz="1200" dirty="0" smtClean="0"/>
              <a:t>Tabulated characteristics of definitions</a:t>
            </a:r>
          </a:p>
          <a:p>
            <a:pPr lvl="1"/>
            <a:r>
              <a:rPr lang="en-US" sz="1200" dirty="0" smtClean="0"/>
              <a:t>Network </a:t>
            </a:r>
            <a:r>
              <a:rPr lang="en-US" sz="1200" dirty="0"/>
              <a:t>graph of </a:t>
            </a:r>
            <a:r>
              <a:rPr lang="en-US" sz="1200" dirty="0" smtClean="0"/>
              <a:t>definitions </a:t>
            </a:r>
            <a:r>
              <a:rPr lang="en-US" sz="1200" dirty="0"/>
              <a:t>linked </a:t>
            </a:r>
            <a:r>
              <a:rPr lang="en-US" sz="1200" dirty="0" smtClean="0"/>
              <a:t>by their </a:t>
            </a:r>
            <a:r>
              <a:rPr lang="en-US" sz="1200" dirty="0"/>
              <a:t>chain of references </a:t>
            </a:r>
            <a:endParaRPr lang="en-US" sz="1200" dirty="0" smtClean="0"/>
          </a:p>
          <a:p>
            <a:pPr lvl="1"/>
            <a:r>
              <a:rPr lang="en-US" sz="1200" dirty="0" smtClean="0"/>
              <a:t>Coded content themes</a:t>
            </a:r>
          </a:p>
          <a:p>
            <a:pPr lvl="1"/>
            <a:r>
              <a:rPr lang="en-US" sz="1200" dirty="0" smtClean="0"/>
              <a:t>Offer an empiric “synthetic” working definition of implementation science</a:t>
            </a:r>
          </a:p>
          <a:p>
            <a:pPr lvl="1"/>
            <a:endParaRPr lang="en-US" sz="12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895350"/>
            <a:ext cx="4419600" cy="38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15200" y="4857750"/>
            <a:ext cx="1642886" cy="276999"/>
          </a:xfrm>
          <a:prstGeom prst="rect">
            <a:avLst/>
          </a:prstGeom>
          <a:noFill/>
        </p:spPr>
        <p:txBody>
          <a:bodyPr wrap="none" rtlCol="0">
            <a:spAutoFit/>
          </a:bodyPr>
          <a:lstStyle/>
          <a:p>
            <a:r>
              <a:rPr lang="en-US" sz="1200" dirty="0" smtClean="0"/>
              <a:t>Odeny Lancet HIV 2015</a:t>
            </a:r>
            <a:endParaRPr lang="en-US" sz="1200" dirty="0"/>
          </a:p>
        </p:txBody>
      </p:sp>
    </p:spTree>
    <p:extLst>
      <p:ext uri="{BB962C8B-B14F-4D97-AF65-F5344CB8AC3E}">
        <p14:creationId xmlns:p14="http://schemas.microsoft.com/office/powerpoint/2010/main" val="3241678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57150"/>
            <a:ext cx="8915400" cy="590550"/>
          </a:xfrm>
          <a:prstGeom prst="rect">
            <a:avLst/>
          </a:prstGeom>
          <a:solidFill>
            <a:srgbClr val="1F497D"/>
          </a:solidFill>
        </p:spPr>
        <p:txBody>
          <a:bodyPr anchor="ctr">
            <a:noAutofit/>
          </a:bodyPr>
          <a:lstStyle>
            <a:defPPr>
              <a:defRPr lang="en-US"/>
            </a:defPPr>
            <a:lvl1pPr algn="ctr">
              <a:spcBef>
                <a:spcPct val="0"/>
              </a:spcBef>
              <a:buNone/>
              <a:defRPr sz="3600" b="1">
                <a:solidFill>
                  <a:srgbClr val="FFFFFF"/>
                </a:solidFill>
                <a:latin typeface="Quicksand Bold" pitchFamily="2" charset="0"/>
                <a:ea typeface="+mj-ea"/>
                <a:cs typeface="+mj-cs"/>
              </a:defRPr>
            </a:lvl1pPr>
          </a:lstStyle>
          <a:p>
            <a:r>
              <a:rPr lang="en-US" sz="2800" dirty="0" smtClean="0">
                <a:latin typeface="+mj-lt"/>
              </a:rPr>
              <a:t>Characteristics of Identified Definitions</a:t>
            </a:r>
            <a:endParaRPr lang="en-US" sz="2800"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3936236074"/>
              </p:ext>
            </p:extLst>
          </p:nvPr>
        </p:nvGraphicFramePr>
        <p:xfrm>
          <a:off x="403192" y="971550"/>
          <a:ext cx="8098155" cy="3977640"/>
        </p:xfrm>
        <a:graphic>
          <a:graphicData uri="http://schemas.openxmlformats.org/drawingml/2006/table">
            <a:tbl>
              <a:tblPr firstRow="1" bandRow="1">
                <a:tableStyleId>{2D5ABB26-0587-4C30-8999-92F81FD0307C}</a:tableStyleId>
              </a:tblPr>
              <a:tblGrid>
                <a:gridCol w="1907223"/>
                <a:gridCol w="5544185"/>
                <a:gridCol w="646747"/>
              </a:tblGrid>
              <a:tr h="342900">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US" sz="1800" b="0" dirty="0" smtClean="0">
                          <a:solidFill>
                            <a:srgbClr val="000000"/>
                          </a:solidFill>
                          <a:latin typeface="+mj-lt"/>
                          <a:ea typeface="Calibri"/>
                          <a:cs typeface="Times New Roman"/>
                        </a:rPr>
                        <a:t>Terms</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US" sz="1800" b="0" dirty="0" smtClean="0">
                          <a:solidFill>
                            <a:srgbClr val="000000"/>
                          </a:solidFill>
                          <a:latin typeface="+mj-lt"/>
                          <a:ea typeface="Calibri"/>
                          <a:cs typeface="Times New Roman"/>
                        </a:rPr>
                        <a:t>Implementation</a:t>
                      </a:r>
                      <a:r>
                        <a:rPr lang="en-US" sz="1800" b="0" baseline="0" dirty="0" smtClean="0">
                          <a:solidFill>
                            <a:srgbClr val="000000"/>
                          </a:solidFill>
                          <a:latin typeface="+mj-lt"/>
                          <a:ea typeface="Calibri"/>
                          <a:cs typeface="Times New Roman"/>
                        </a:rPr>
                        <a:t> Research</a:t>
                      </a:r>
                      <a:endParaRPr lang="en-US" sz="1800" b="0" dirty="0" smtClean="0">
                        <a:solidFill>
                          <a:srgbClr val="000000"/>
                        </a:solidFill>
                        <a:latin typeface="+mj-lt"/>
                        <a:ea typeface="Calibri"/>
                        <a:cs typeface="Times New Roman"/>
                      </a:endParaRPr>
                    </a:p>
                  </a:txBody>
                  <a:tcPr marL="68580" marR="68580" marT="6858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1200"/>
                        </a:spcBef>
                        <a:spcAft>
                          <a:spcPts val="0"/>
                        </a:spcAft>
                      </a:pPr>
                      <a:r>
                        <a:rPr lang="en-US" sz="1800" b="0" dirty="0" smtClean="0">
                          <a:solidFill>
                            <a:srgbClr val="000000"/>
                          </a:solidFill>
                          <a:latin typeface="+mj-lt"/>
                        </a:rPr>
                        <a:t>40</a:t>
                      </a:r>
                      <a:endParaRPr lang="en-US" sz="1800" b="0" dirty="0">
                        <a:solidFill>
                          <a:srgbClr val="000000"/>
                        </a:solidFill>
                        <a:latin typeface="+mj-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2900">
                <a:tc>
                  <a:txBody>
                    <a:bodyPr/>
                    <a:lstStyle/>
                    <a:p>
                      <a:pPr marL="0" marR="0" algn="l">
                        <a:lnSpc>
                          <a:spcPct val="100000"/>
                        </a:lnSpc>
                        <a:spcBef>
                          <a:spcPts val="1200"/>
                        </a:spcBef>
                        <a:spcAft>
                          <a:spcPts val="0"/>
                        </a:spcAft>
                      </a:pPr>
                      <a:endParaRPr lang="en-US" sz="1800" b="0" dirty="0">
                        <a:solidFill>
                          <a:srgbClr val="000000"/>
                        </a:solidFill>
                        <a:latin typeface="+mj-lt"/>
                        <a:ea typeface="Calibri"/>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1200"/>
                        </a:spcBef>
                        <a:spcAft>
                          <a:spcPts val="0"/>
                        </a:spcAft>
                      </a:pPr>
                      <a:r>
                        <a:rPr lang="en-US" sz="1800" b="0" dirty="0" smtClean="0">
                          <a:solidFill>
                            <a:srgbClr val="000000"/>
                          </a:solidFill>
                          <a:latin typeface="+mj-lt"/>
                          <a:ea typeface="Calibri"/>
                          <a:cs typeface="Times New Roman"/>
                        </a:rPr>
                        <a:t>Implementation Science</a:t>
                      </a:r>
                      <a:endParaRPr lang="en-US" sz="1800" b="0" dirty="0">
                        <a:solidFill>
                          <a:srgbClr val="000000"/>
                        </a:solidFill>
                        <a:latin typeface="+mj-lt"/>
                        <a:ea typeface="Calibri"/>
                        <a:cs typeface="Times New Roman"/>
                      </a:endParaRPr>
                    </a:p>
                  </a:txBody>
                  <a:tcPr marL="68580" marR="68580" marT="6858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1200"/>
                        </a:spcBef>
                        <a:spcAft>
                          <a:spcPts val="0"/>
                        </a:spcAft>
                      </a:pPr>
                      <a:r>
                        <a:rPr lang="en-US" sz="1800" b="0" dirty="0" smtClean="0">
                          <a:solidFill>
                            <a:srgbClr val="000000"/>
                          </a:solidFill>
                          <a:latin typeface="+mj-lt"/>
                          <a:ea typeface="Calibri"/>
                          <a:cs typeface="Times New Roman"/>
                        </a:rPr>
                        <a:t>25</a:t>
                      </a:r>
                      <a:endParaRPr lang="en-US" sz="1800" b="0" dirty="0">
                        <a:solidFill>
                          <a:srgbClr val="000000"/>
                        </a:solidFill>
                        <a:latin typeface="+mj-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2900">
                <a:tc>
                  <a:txBody>
                    <a:bodyPr/>
                    <a:lstStyle/>
                    <a:p>
                      <a:pPr marL="0" marR="0" algn="l">
                        <a:lnSpc>
                          <a:spcPct val="100000"/>
                        </a:lnSpc>
                        <a:spcBef>
                          <a:spcPts val="1200"/>
                        </a:spcBef>
                        <a:spcAft>
                          <a:spcPts val="0"/>
                        </a:spcAft>
                      </a:pPr>
                      <a:endParaRPr lang="en-US" sz="1800" b="0" dirty="0">
                        <a:solidFill>
                          <a:srgbClr val="000000"/>
                        </a:solidFill>
                        <a:latin typeface="+mj-lt"/>
                        <a:ea typeface="Calibri"/>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1200"/>
                        </a:spcBef>
                        <a:spcAft>
                          <a:spcPts val="0"/>
                        </a:spcAft>
                      </a:pPr>
                      <a:r>
                        <a:rPr lang="en-US" sz="1800" b="0" dirty="0" smtClean="0">
                          <a:solidFill>
                            <a:srgbClr val="000000"/>
                          </a:solidFill>
                          <a:latin typeface="+mj-lt"/>
                          <a:ea typeface="Calibri"/>
                          <a:cs typeface="Times New Roman"/>
                        </a:rPr>
                        <a:t>Dissemination Research</a:t>
                      </a:r>
                      <a:endParaRPr lang="en-US" sz="1800" b="0" dirty="0">
                        <a:solidFill>
                          <a:srgbClr val="000000"/>
                        </a:solidFill>
                        <a:latin typeface="+mj-lt"/>
                        <a:ea typeface="Calibri"/>
                        <a:cs typeface="Times New Roman"/>
                      </a:endParaRPr>
                    </a:p>
                  </a:txBody>
                  <a:tcPr marL="68580" marR="68580" marT="6858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1200"/>
                        </a:spcBef>
                        <a:spcAft>
                          <a:spcPts val="0"/>
                        </a:spcAft>
                      </a:pPr>
                      <a:r>
                        <a:rPr lang="en-US" sz="1800" b="0" dirty="0" smtClean="0">
                          <a:solidFill>
                            <a:srgbClr val="000000"/>
                          </a:solidFill>
                          <a:latin typeface="+mj-lt"/>
                          <a:ea typeface="Calibri"/>
                          <a:cs typeface="Times New Roman"/>
                        </a:rPr>
                        <a:t>4</a:t>
                      </a:r>
                      <a:endParaRPr lang="en-US" sz="1800" b="0" dirty="0">
                        <a:solidFill>
                          <a:srgbClr val="000000"/>
                        </a:solidFill>
                        <a:latin typeface="+mj-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4340">
                <a:tc>
                  <a:txBody>
                    <a:bodyPr/>
                    <a:lstStyle/>
                    <a:p>
                      <a:pPr marL="0" marR="0" algn="l">
                        <a:lnSpc>
                          <a:spcPct val="100000"/>
                        </a:lnSpc>
                        <a:spcBef>
                          <a:spcPts val="1200"/>
                        </a:spcBef>
                        <a:spcAft>
                          <a:spcPts val="0"/>
                        </a:spcAft>
                      </a:pPr>
                      <a:endParaRPr lang="en-US" sz="1800" b="0" dirty="0">
                        <a:solidFill>
                          <a:srgbClr val="000000"/>
                        </a:solidFill>
                        <a:latin typeface="+mj-lt"/>
                        <a:ea typeface="Calibri"/>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1200"/>
                        </a:spcBef>
                        <a:spcAft>
                          <a:spcPts val="0"/>
                        </a:spcAft>
                      </a:pPr>
                      <a:r>
                        <a:rPr lang="en-US" sz="1800" b="0" dirty="0" smtClean="0">
                          <a:solidFill>
                            <a:srgbClr val="000000"/>
                          </a:solidFill>
                          <a:latin typeface="+mj-lt"/>
                          <a:ea typeface="Calibri"/>
                          <a:cs typeface="Times New Roman"/>
                        </a:rPr>
                        <a:t>Dissemination Science</a:t>
                      </a:r>
                      <a:endParaRPr lang="en-US" sz="1800" b="0" dirty="0">
                        <a:solidFill>
                          <a:srgbClr val="000000"/>
                        </a:solidFill>
                        <a:latin typeface="+mj-lt"/>
                        <a:ea typeface="Calibri"/>
                        <a:cs typeface="Times New Roman"/>
                      </a:endParaRPr>
                    </a:p>
                  </a:txBody>
                  <a:tcPr marL="68580" marR="68580" marT="6858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1200"/>
                        </a:spcBef>
                        <a:spcAft>
                          <a:spcPts val="0"/>
                        </a:spcAft>
                      </a:pPr>
                      <a:r>
                        <a:rPr lang="en-US" sz="1800" b="0" dirty="0" smtClean="0">
                          <a:solidFill>
                            <a:srgbClr val="000000"/>
                          </a:solidFill>
                          <a:latin typeface="+mj-lt"/>
                          <a:ea typeface="Calibri"/>
                          <a:cs typeface="Times New Roman"/>
                        </a:rPr>
                        <a:t>4</a:t>
                      </a:r>
                      <a:endParaRPr lang="en-US" sz="1800" b="0" dirty="0">
                        <a:solidFill>
                          <a:srgbClr val="000000"/>
                        </a:solidFill>
                        <a:latin typeface="+mj-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r>
              <a:tr h="342900">
                <a:tc>
                  <a:txBody>
                    <a:bodyPr/>
                    <a:lstStyle/>
                    <a:p>
                      <a:pPr marL="0" marR="0" algn="l">
                        <a:lnSpc>
                          <a:spcPct val="100000"/>
                        </a:lnSpc>
                        <a:spcBef>
                          <a:spcPts val="1200"/>
                        </a:spcBef>
                        <a:spcAft>
                          <a:spcPts val="0"/>
                        </a:spcAft>
                      </a:pPr>
                      <a:r>
                        <a:rPr lang="en-US" sz="1800" b="0" dirty="0" smtClean="0">
                          <a:solidFill>
                            <a:srgbClr val="000000"/>
                          </a:solidFill>
                          <a:latin typeface="+mj-lt"/>
                          <a:ea typeface="Calibri"/>
                          <a:cs typeface="Times New Roman"/>
                        </a:rPr>
                        <a:t>Categories</a:t>
                      </a:r>
                      <a:endParaRPr lang="en-US" sz="1800" b="0" dirty="0">
                        <a:solidFill>
                          <a:srgbClr val="000000"/>
                        </a:solidFill>
                        <a:latin typeface="+mj-lt"/>
                        <a:ea typeface="Calibri"/>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1200"/>
                        </a:spcBef>
                        <a:spcAft>
                          <a:spcPts val="0"/>
                        </a:spcAft>
                      </a:pPr>
                      <a:r>
                        <a:rPr lang="en-US" sz="1800" b="0" dirty="0" smtClean="0">
                          <a:solidFill>
                            <a:srgbClr val="000000"/>
                          </a:solidFill>
                          <a:latin typeface="+mj-lt"/>
                          <a:ea typeface="Calibri"/>
                          <a:cs typeface="Times New Roman"/>
                        </a:rPr>
                        <a:t>Definitions</a:t>
                      </a:r>
                      <a:endParaRPr lang="en-US" sz="1800" b="0" dirty="0">
                        <a:solidFill>
                          <a:srgbClr val="000000"/>
                        </a:solidFill>
                        <a:latin typeface="+mj-lt"/>
                        <a:ea typeface="Calibri"/>
                        <a:cs typeface="Times New Roman"/>
                      </a:endParaRPr>
                    </a:p>
                  </a:txBody>
                  <a:tcPr marL="68580" marR="68580" marT="6858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1200"/>
                        </a:spcBef>
                        <a:spcAft>
                          <a:spcPts val="0"/>
                        </a:spcAft>
                      </a:pPr>
                      <a:r>
                        <a:rPr lang="en-US" sz="1800" b="0" dirty="0" smtClean="0">
                          <a:solidFill>
                            <a:srgbClr val="000000"/>
                          </a:solidFill>
                          <a:latin typeface="+mj-lt"/>
                          <a:ea typeface="Calibri"/>
                          <a:cs typeface="Times New Roman"/>
                        </a:rPr>
                        <a:t>36</a:t>
                      </a:r>
                      <a:endParaRPr lang="en-US" sz="1800" b="0" dirty="0">
                        <a:solidFill>
                          <a:srgbClr val="000000"/>
                        </a:solidFill>
                        <a:latin typeface="+mj-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2900">
                <a:tc>
                  <a:txBody>
                    <a:bodyPr/>
                    <a:lstStyle/>
                    <a:p>
                      <a:pPr marL="0" marR="0" algn="l">
                        <a:lnSpc>
                          <a:spcPct val="100000"/>
                        </a:lnSpc>
                        <a:spcBef>
                          <a:spcPts val="1200"/>
                        </a:spcBef>
                        <a:spcAft>
                          <a:spcPts val="0"/>
                        </a:spcAft>
                      </a:pPr>
                      <a:endParaRPr lang="en-US" sz="1800" b="0" dirty="0">
                        <a:solidFill>
                          <a:srgbClr val="000000"/>
                        </a:solidFill>
                        <a:latin typeface="+mj-lt"/>
                        <a:ea typeface="Calibri"/>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1200"/>
                        </a:spcBef>
                        <a:spcAft>
                          <a:spcPts val="0"/>
                        </a:spcAft>
                      </a:pPr>
                      <a:r>
                        <a:rPr lang="en-US" sz="1800" b="0" dirty="0" smtClean="0">
                          <a:solidFill>
                            <a:srgbClr val="000000"/>
                          </a:solidFill>
                          <a:latin typeface="+mj-lt"/>
                          <a:ea typeface="Calibri"/>
                          <a:cs typeface="Times New Roman"/>
                        </a:rPr>
                        <a:t>Characterizations</a:t>
                      </a:r>
                      <a:endParaRPr lang="en-US" sz="1800" b="0" dirty="0">
                        <a:solidFill>
                          <a:srgbClr val="000000"/>
                        </a:solidFill>
                        <a:latin typeface="+mj-lt"/>
                        <a:ea typeface="Calibri"/>
                        <a:cs typeface="Times New Roman"/>
                      </a:endParaRPr>
                    </a:p>
                  </a:txBody>
                  <a:tcPr marL="68580" marR="68580" marT="6858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1200"/>
                        </a:spcBef>
                        <a:spcAft>
                          <a:spcPts val="0"/>
                        </a:spcAft>
                      </a:pPr>
                      <a:r>
                        <a:rPr lang="en-US" sz="1800" b="0" dirty="0" smtClean="0">
                          <a:solidFill>
                            <a:srgbClr val="000000"/>
                          </a:solidFill>
                          <a:latin typeface="+mj-lt"/>
                          <a:ea typeface="Calibri"/>
                          <a:cs typeface="Times New Roman"/>
                        </a:rPr>
                        <a:t>23</a:t>
                      </a:r>
                      <a:endParaRPr lang="en-US" sz="1800" b="0" dirty="0">
                        <a:solidFill>
                          <a:srgbClr val="000000"/>
                        </a:solidFill>
                        <a:latin typeface="+mj-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marL="0" marR="0" algn="l">
                        <a:lnSpc>
                          <a:spcPct val="100000"/>
                        </a:lnSpc>
                        <a:spcBef>
                          <a:spcPts val="1200"/>
                        </a:spcBef>
                        <a:spcAft>
                          <a:spcPts val="0"/>
                        </a:spcAft>
                      </a:pPr>
                      <a:endParaRPr lang="en-US" sz="1800" b="0" dirty="0">
                        <a:solidFill>
                          <a:srgbClr val="000000"/>
                        </a:solidFill>
                        <a:latin typeface="+mj-lt"/>
                        <a:ea typeface="Calibri"/>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1200"/>
                        </a:spcBef>
                        <a:spcAft>
                          <a:spcPts val="0"/>
                        </a:spcAft>
                      </a:pPr>
                      <a:r>
                        <a:rPr lang="en-US" sz="1800" b="0" dirty="0" smtClean="0">
                          <a:solidFill>
                            <a:srgbClr val="000000"/>
                          </a:solidFill>
                          <a:latin typeface="+mj-lt"/>
                          <a:ea typeface="Calibri"/>
                          <a:cs typeface="Times New Roman"/>
                        </a:rPr>
                        <a:t>Both</a:t>
                      </a:r>
                      <a:endParaRPr lang="en-US" sz="1800" b="0" dirty="0">
                        <a:solidFill>
                          <a:srgbClr val="000000"/>
                        </a:solidFill>
                        <a:latin typeface="+mj-lt"/>
                        <a:ea typeface="Calibri"/>
                        <a:cs typeface="Times New Roman"/>
                      </a:endParaRPr>
                    </a:p>
                  </a:txBody>
                  <a:tcPr marL="68580" marR="68580" marT="6858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1200"/>
                        </a:spcBef>
                        <a:spcAft>
                          <a:spcPts val="0"/>
                        </a:spcAft>
                      </a:pPr>
                      <a:r>
                        <a:rPr lang="en-US" sz="1800" b="0" dirty="0" smtClean="0">
                          <a:solidFill>
                            <a:srgbClr val="000000"/>
                          </a:solidFill>
                          <a:latin typeface="+mj-lt"/>
                          <a:ea typeface="Calibri"/>
                          <a:cs typeface="Times New Roman"/>
                        </a:rPr>
                        <a:t>14</a:t>
                      </a:r>
                      <a:endParaRPr lang="en-US" sz="1800" b="0" dirty="0">
                        <a:solidFill>
                          <a:srgbClr val="000000"/>
                        </a:solidFill>
                        <a:latin typeface="+mj-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r>
              <a:tr h="342900">
                <a:tc>
                  <a:txBody>
                    <a:bodyPr/>
                    <a:lstStyle/>
                    <a:p>
                      <a:pPr marL="0" marR="0" algn="l">
                        <a:lnSpc>
                          <a:spcPct val="100000"/>
                        </a:lnSpc>
                        <a:spcBef>
                          <a:spcPts val="1200"/>
                        </a:spcBef>
                        <a:spcAft>
                          <a:spcPts val="0"/>
                        </a:spcAft>
                      </a:pPr>
                      <a:r>
                        <a:rPr lang="en-US" sz="1800" b="0" dirty="0" smtClean="0">
                          <a:solidFill>
                            <a:srgbClr val="000000"/>
                          </a:solidFill>
                          <a:latin typeface="+mj-lt"/>
                          <a:ea typeface="Calibri"/>
                          <a:cs typeface="Times New Roman"/>
                        </a:rPr>
                        <a:t>Sources</a:t>
                      </a:r>
                      <a:endParaRPr lang="en-US" sz="1800" b="0" dirty="0">
                        <a:solidFill>
                          <a:srgbClr val="000000"/>
                        </a:solidFill>
                        <a:latin typeface="+mj-lt"/>
                        <a:ea typeface="Calibri"/>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1200"/>
                        </a:spcBef>
                        <a:spcAft>
                          <a:spcPts val="0"/>
                        </a:spcAft>
                      </a:pPr>
                      <a:r>
                        <a:rPr lang="en-US" sz="1800" b="0" dirty="0" smtClean="0">
                          <a:solidFill>
                            <a:srgbClr val="000000"/>
                          </a:solidFill>
                          <a:latin typeface="+mj-lt"/>
                          <a:ea typeface="Calibri"/>
                          <a:cs typeface="Times New Roman"/>
                        </a:rPr>
                        <a:t>Academic journals</a:t>
                      </a:r>
                      <a:endParaRPr lang="en-US" sz="1800" b="0" dirty="0">
                        <a:solidFill>
                          <a:srgbClr val="000000"/>
                        </a:solidFill>
                        <a:latin typeface="+mj-lt"/>
                        <a:ea typeface="Calibri"/>
                        <a:cs typeface="Times New Roman"/>
                      </a:endParaRPr>
                    </a:p>
                  </a:txBody>
                  <a:tcPr marL="68580" marR="68580" marT="6858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1200"/>
                        </a:spcBef>
                        <a:spcAft>
                          <a:spcPts val="0"/>
                        </a:spcAft>
                      </a:pPr>
                      <a:r>
                        <a:rPr lang="en-US" sz="1800" b="0" dirty="0" smtClean="0">
                          <a:solidFill>
                            <a:srgbClr val="000000"/>
                          </a:solidFill>
                          <a:latin typeface="+mj-lt"/>
                          <a:ea typeface="Calibri"/>
                          <a:cs typeface="Times New Roman"/>
                        </a:rPr>
                        <a:t>54</a:t>
                      </a:r>
                      <a:endParaRPr lang="en-US" sz="1800" b="0" dirty="0">
                        <a:solidFill>
                          <a:srgbClr val="000000"/>
                        </a:solidFill>
                        <a:latin typeface="+mj-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2900">
                <a:tc>
                  <a:txBody>
                    <a:bodyPr/>
                    <a:lstStyle/>
                    <a:p>
                      <a:pPr marL="0" marR="0" algn="l">
                        <a:lnSpc>
                          <a:spcPct val="100000"/>
                        </a:lnSpc>
                        <a:spcBef>
                          <a:spcPts val="1200"/>
                        </a:spcBef>
                        <a:spcAft>
                          <a:spcPts val="0"/>
                        </a:spcAft>
                      </a:pPr>
                      <a:endParaRPr lang="en-US" sz="1800" b="0" dirty="0">
                        <a:solidFill>
                          <a:srgbClr val="000000"/>
                        </a:solidFill>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1200"/>
                        </a:spcBef>
                        <a:spcAft>
                          <a:spcPts val="0"/>
                        </a:spcAft>
                      </a:pPr>
                      <a:r>
                        <a:rPr lang="en-US" sz="1800" b="0" dirty="0" smtClean="0">
                          <a:solidFill>
                            <a:srgbClr val="000000"/>
                          </a:solidFill>
                          <a:latin typeface="+mj-lt"/>
                          <a:ea typeface="Calibri"/>
                          <a:cs typeface="Times New Roman"/>
                        </a:rPr>
                        <a:t>Government or agency</a:t>
                      </a:r>
                      <a:r>
                        <a:rPr lang="en-US" sz="1800" b="0" baseline="0" dirty="0" smtClean="0">
                          <a:solidFill>
                            <a:srgbClr val="000000"/>
                          </a:solidFill>
                          <a:latin typeface="+mj-lt"/>
                          <a:ea typeface="Calibri"/>
                          <a:cs typeface="Times New Roman"/>
                        </a:rPr>
                        <a:t> documents</a:t>
                      </a:r>
                      <a:endParaRPr lang="en-US" sz="1800" b="0" dirty="0">
                        <a:solidFill>
                          <a:srgbClr val="000000"/>
                        </a:solidFill>
                        <a:latin typeface="+mj-lt"/>
                        <a:ea typeface="Calibri"/>
                        <a:cs typeface="Times New Roman"/>
                      </a:endParaRPr>
                    </a:p>
                  </a:txBody>
                  <a:tcPr marL="68580" marR="68580" marT="6858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1200"/>
                        </a:spcBef>
                        <a:spcAft>
                          <a:spcPts val="0"/>
                        </a:spcAft>
                      </a:pPr>
                      <a:r>
                        <a:rPr lang="en-US" sz="1800" b="0" dirty="0" smtClean="0">
                          <a:solidFill>
                            <a:srgbClr val="000000"/>
                          </a:solidFill>
                          <a:latin typeface="+mj-lt"/>
                          <a:ea typeface="Calibri"/>
                          <a:cs typeface="Times New Roman"/>
                        </a:rPr>
                        <a:t>5</a:t>
                      </a:r>
                      <a:endParaRPr lang="en-US" sz="1800" b="0" dirty="0">
                        <a:solidFill>
                          <a:srgbClr val="000000"/>
                        </a:solidFill>
                        <a:latin typeface="+mj-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2900">
                <a:tc>
                  <a:txBody>
                    <a:bodyPr/>
                    <a:lstStyle/>
                    <a:p>
                      <a:pPr marL="0" marR="0" algn="l">
                        <a:lnSpc>
                          <a:spcPct val="100000"/>
                        </a:lnSpc>
                        <a:spcBef>
                          <a:spcPts val="1200"/>
                        </a:spcBef>
                        <a:spcAft>
                          <a:spcPts val="0"/>
                        </a:spcAft>
                      </a:pPr>
                      <a:endParaRPr lang="en-US" sz="1800" b="0" dirty="0">
                        <a:solidFill>
                          <a:srgbClr val="000000"/>
                        </a:solidFill>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1200"/>
                        </a:spcBef>
                        <a:spcAft>
                          <a:spcPts val="0"/>
                        </a:spcAft>
                      </a:pPr>
                      <a:r>
                        <a:rPr lang="en-US" sz="1800" b="0" dirty="0" smtClean="0">
                          <a:solidFill>
                            <a:srgbClr val="000000"/>
                          </a:solidFill>
                          <a:latin typeface="+mj-lt"/>
                          <a:ea typeface="Calibri"/>
                          <a:cs typeface="Times New Roman"/>
                        </a:rPr>
                        <a:t>Reports/white papers</a:t>
                      </a:r>
                      <a:endParaRPr lang="en-US" sz="1800" b="0" dirty="0">
                        <a:solidFill>
                          <a:srgbClr val="000000"/>
                        </a:solidFill>
                        <a:latin typeface="+mj-lt"/>
                        <a:ea typeface="Calibri"/>
                        <a:cs typeface="Times New Roman"/>
                      </a:endParaRPr>
                    </a:p>
                  </a:txBody>
                  <a:tcPr marL="68580" marR="68580" marT="6858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1200"/>
                        </a:spcBef>
                        <a:spcAft>
                          <a:spcPts val="0"/>
                        </a:spcAft>
                      </a:pPr>
                      <a:r>
                        <a:rPr lang="en-US" sz="1800" b="0" dirty="0" smtClean="0">
                          <a:solidFill>
                            <a:srgbClr val="000000"/>
                          </a:solidFill>
                          <a:latin typeface="+mj-lt"/>
                          <a:ea typeface="Calibri"/>
                          <a:cs typeface="Times New Roman"/>
                        </a:rPr>
                        <a:t>10</a:t>
                      </a:r>
                      <a:endParaRPr lang="en-US" sz="1800" b="0" dirty="0">
                        <a:solidFill>
                          <a:srgbClr val="000000"/>
                        </a:solidFill>
                        <a:latin typeface="+mj-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2900">
                <a:tc>
                  <a:txBody>
                    <a:bodyPr/>
                    <a:lstStyle/>
                    <a:p>
                      <a:pPr marL="0" marR="0" algn="l">
                        <a:lnSpc>
                          <a:spcPct val="100000"/>
                        </a:lnSpc>
                        <a:spcBef>
                          <a:spcPts val="1200"/>
                        </a:spcBef>
                        <a:spcAft>
                          <a:spcPts val="0"/>
                        </a:spcAft>
                      </a:pPr>
                      <a:endParaRPr lang="en-US" sz="1800" b="0" dirty="0">
                        <a:solidFill>
                          <a:srgbClr val="000000"/>
                        </a:solidFill>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1200"/>
                        </a:spcBef>
                        <a:spcAft>
                          <a:spcPts val="0"/>
                        </a:spcAft>
                      </a:pPr>
                      <a:r>
                        <a:rPr lang="en-US" sz="1800" b="0" dirty="0" smtClean="0">
                          <a:solidFill>
                            <a:srgbClr val="000000"/>
                          </a:solidFill>
                          <a:latin typeface="+mj-lt"/>
                          <a:ea typeface="Calibri"/>
                          <a:cs typeface="Times New Roman"/>
                        </a:rPr>
                        <a:t>NGO websites</a:t>
                      </a:r>
                      <a:endParaRPr lang="en-US" sz="1800" b="0" dirty="0">
                        <a:solidFill>
                          <a:srgbClr val="000000"/>
                        </a:solidFill>
                        <a:latin typeface="+mj-lt"/>
                        <a:ea typeface="Calibri"/>
                        <a:cs typeface="Times New Roman"/>
                      </a:endParaRPr>
                    </a:p>
                  </a:txBody>
                  <a:tcPr marL="68580" marR="68580" marT="6858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1200"/>
                        </a:spcBef>
                        <a:spcAft>
                          <a:spcPts val="0"/>
                        </a:spcAft>
                      </a:pPr>
                      <a:r>
                        <a:rPr lang="en-US" sz="1800" b="0" dirty="0" smtClean="0">
                          <a:solidFill>
                            <a:srgbClr val="000000"/>
                          </a:solidFill>
                          <a:latin typeface="+mj-lt"/>
                          <a:ea typeface="Calibri"/>
                          <a:cs typeface="Times New Roman"/>
                        </a:rPr>
                        <a:t>2</a:t>
                      </a:r>
                      <a:endParaRPr lang="en-US" sz="1800" b="0" dirty="0">
                        <a:solidFill>
                          <a:srgbClr val="000000"/>
                        </a:solidFill>
                        <a:latin typeface="+mj-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256198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1940" y="30713"/>
            <a:ext cx="8763000" cy="590550"/>
          </a:xfrm>
          <a:prstGeom prst="rect">
            <a:avLst/>
          </a:prstGeom>
          <a:solidFill>
            <a:srgbClr val="1F497D"/>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FFFF"/>
                </a:solidFill>
                <a:latin typeface="Arial" panose="020B0604020202020204" pitchFamily="34" charset="0"/>
                <a:cs typeface="Arial" panose="020B0604020202020204" pitchFamily="34" charset="0"/>
              </a:rPr>
              <a:t>Publication Dates of </a:t>
            </a:r>
            <a:r>
              <a:rPr lang="en-US" sz="2400" b="1" dirty="0" smtClean="0">
                <a:solidFill>
                  <a:srgbClr val="FFFFFF"/>
                </a:solidFill>
                <a:latin typeface="Arial" panose="020B0604020202020204" pitchFamily="34" charset="0"/>
                <a:cs typeface="Arial" panose="020B0604020202020204" pitchFamily="34" charset="0"/>
              </a:rPr>
              <a:t>Identified Definitions (N=73)</a:t>
            </a:r>
            <a:endParaRPr lang="en-US" sz="2400" b="1" dirty="0">
              <a:solidFill>
                <a:srgbClr val="FFFFFF"/>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457200" y="1143000"/>
            <a:ext cx="8412480" cy="37719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latin typeface="Quicksand Bold"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243666"/>
            <a:ext cx="4724400" cy="345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57600" y="4629150"/>
            <a:ext cx="1969770" cy="369332"/>
          </a:xfrm>
          <a:prstGeom prst="rect">
            <a:avLst/>
          </a:prstGeom>
          <a:noFill/>
        </p:spPr>
        <p:txBody>
          <a:bodyPr wrap="none" rtlCol="0">
            <a:spAutoFit/>
          </a:bodyPr>
          <a:lstStyle/>
          <a:p>
            <a:r>
              <a:rPr lang="en-US" dirty="0" smtClean="0"/>
              <a:t>Date of Publication</a:t>
            </a:r>
            <a:endParaRPr lang="en-US" dirty="0"/>
          </a:p>
        </p:txBody>
      </p:sp>
    </p:spTree>
    <p:extLst>
      <p:ext uri="{BB962C8B-B14F-4D97-AF65-F5344CB8AC3E}">
        <p14:creationId xmlns:p14="http://schemas.microsoft.com/office/powerpoint/2010/main" val="2549337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33350"/>
            <a:ext cx="5486400" cy="4937760"/>
          </a:xfrm>
          <a:prstGeom prst="rect">
            <a:avLst/>
          </a:prstGeom>
        </p:spPr>
      </p:pic>
      <p:sp>
        <p:nvSpPr>
          <p:cNvPr id="6" name="TextBox 5"/>
          <p:cNvSpPr txBox="1"/>
          <p:nvPr/>
        </p:nvSpPr>
        <p:spPr>
          <a:xfrm>
            <a:off x="5552049" y="895350"/>
            <a:ext cx="3512234" cy="3600986"/>
          </a:xfrm>
          <a:prstGeom prst="rect">
            <a:avLst/>
          </a:prstGeom>
          <a:noFill/>
        </p:spPr>
        <p:txBody>
          <a:bodyPr wrap="square" rtlCol="0">
            <a:spAutoFit/>
          </a:bodyPr>
          <a:lstStyle/>
          <a:p>
            <a:pPr>
              <a:spcBef>
                <a:spcPts val="1200"/>
              </a:spcBef>
              <a:spcAft>
                <a:spcPts val="1200"/>
              </a:spcAft>
            </a:pPr>
            <a:r>
              <a:rPr lang="en-US" sz="3600" b="1" dirty="0" smtClean="0"/>
              <a:t>5</a:t>
            </a:r>
            <a:r>
              <a:rPr lang="en-US" sz="2000" dirty="0" smtClean="0"/>
              <a:t> was maximum cluster size</a:t>
            </a:r>
          </a:p>
          <a:p>
            <a:pPr>
              <a:spcBef>
                <a:spcPts val="1200"/>
              </a:spcBef>
              <a:spcAft>
                <a:spcPts val="1200"/>
              </a:spcAft>
            </a:pPr>
            <a:r>
              <a:rPr lang="en-US" sz="3600" b="1" dirty="0" smtClean="0"/>
              <a:t>41</a:t>
            </a:r>
            <a:r>
              <a:rPr lang="en-US" sz="3600" b="1" dirty="0"/>
              <a:t>%</a:t>
            </a:r>
            <a:r>
              <a:rPr lang="en-US" sz="2400" dirty="0"/>
              <a:t> </a:t>
            </a:r>
            <a:r>
              <a:rPr lang="en-US" sz="2000" dirty="0" smtClean="0"/>
              <a:t>definitions were </a:t>
            </a:r>
            <a:r>
              <a:rPr lang="en-US" sz="2000" dirty="0"/>
              <a:t>index </a:t>
            </a:r>
            <a:r>
              <a:rPr lang="en-US" sz="2000" dirty="0" smtClean="0"/>
              <a:t>definitions </a:t>
            </a:r>
            <a:r>
              <a:rPr lang="en-US" sz="2000" dirty="0"/>
              <a:t>that cited no other </a:t>
            </a:r>
            <a:r>
              <a:rPr lang="en-US" sz="2000" dirty="0" smtClean="0"/>
              <a:t>reference</a:t>
            </a:r>
            <a:r>
              <a:rPr lang="en-US" sz="2000" dirty="0"/>
              <a:t>s</a:t>
            </a:r>
            <a:endParaRPr lang="en-US" sz="2000" dirty="0" smtClean="0"/>
          </a:p>
          <a:p>
            <a:pPr>
              <a:spcBef>
                <a:spcPts val="1200"/>
              </a:spcBef>
              <a:spcAft>
                <a:spcPts val="1200"/>
              </a:spcAft>
            </a:pPr>
            <a:r>
              <a:rPr lang="en-US" sz="3600" b="1" dirty="0" smtClean="0"/>
              <a:t>67</a:t>
            </a:r>
            <a:r>
              <a:rPr lang="en-US" sz="3600" b="1" dirty="0"/>
              <a:t>% </a:t>
            </a:r>
            <a:r>
              <a:rPr lang="en-US" sz="2000" dirty="0"/>
              <a:t>of these index </a:t>
            </a:r>
            <a:r>
              <a:rPr lang="en-US" sz="2000" dirty="0" smtClean="0"/>
              <a:t>definitions </a:t>
            </a:r>
            <a:r>
              <a:rPr lang="en-US" sz="2000" dirty="0"/>
              <a:t>were not were cited </a:t>
            </a:r>
            <a:r>
              <a:rPr lang="en-US" sz="2000" dirty="0" smtClean="0"/>
              <a:t>by any </a:t>
            </a:r>
            <a:r>
              <a:rPr lang="en-US" sz="2000" dirty="0"/>
              <a:t>other </a:t>
            </a:r>
            <a:r>
              <a:rPr lang="en-US" sz="2000" dirty="0" smtClean="0"/>
              <a:t>definition</a:t>
            </a:r>
            <a:r>
              <a:rPr lang="en-US" sz="2000" dirty="0"/>
              <a:t>.</a:t>
            </a:r>
          </a:p>
        </p:txBody>
      </p:sp>
      <p:sp>
        <p:nvSpPr>
          <p:cNvPr id="2" name="TextBox 1"/>
          <p:cNvSpPr txBox="1"/>
          <p:nvPr/>
        </p:nvSpPr>
        <p:spPr>
          <a:xfrm>
            <a:off x="218090" y="81975"/>
            <a:ext cx="8849710" cy="584775"/>
          </a:xfrm>
          <a:prstGeom prst="rect">
            <a:avLst/>
          </a:prstGeom>
          <a:solidFill>
            <a:schemeClr val="tx2"/>
          </a:solidFill>
        </p:spPr>
        <p:txBody>
          <a:bodyPr wrap="square" rtlCol="0">
            <a:spAutoFit/>
          </a:bodyPr>
          <a:lstStyle/>
          <a:p>
            <a:pPr algn="ctr"/>
            <a:r>
              <a:rPr lang="en-US" sz="3200" b="1" dirty="0" smtClean="0">
                <a:solidFill>
                  <a:schemeClr val="bg1"/>
                </a:solidFill>
              </a:rPr>
              <a:t>Network Map of Definitions</a:t>
            </a:r>
            <a:endParaRPr lang="en-US" sz="3200" b="1" dirty="0">
              <a:solidFill>
                <a:schemeClr val="bg1"/>
              </a:solidFill>
            </a:endParaRPr>
          </a:p>
        </p:txBody>
      </p:sp>
    </p:spTree>
    <p:extLst>
      <p:ext uri="{BB962C8B-B14F-4D97-AF65-F5344CB8AC3E}">
        <p14:creationId xmlns:p14="http://schemas.microsoft.com/office/powerpoint/2010/main" val="4142951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Objectives</a:t>
            </a: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spcBef>
                <a:spcPts val="600"/>
              </a:spcBef>
            </a:pPr>
            <a:r>
              <a:rPr lang="en-US" dirty="0"/>
              <a:t>Understand the motivations for a science of implementation;</a:t>
            </a:r>
          </a:p>
          <a:p>
            <a:pPr>
              <a:lnSpc>
                <a:spcPct val="120000"/>
              </a:lnSpc>
              <a:spcBef>
                <a:spcPts val="600"/>
              </a:spcBef>
            </a:pPr>
            <a:r>
              <a:rPr lang="en-US" dirty="0"/>
              <a:t>Describe distinctive characteristics of implementation science;</a:t>
            </a:r>
          </a:p>
          <a:p>
            <a:pPr>
              <a:lnSpc>
                <a:spcPct val="120000"/>
              </a:lnSpc>
              <a:spcBef>
                <a:spcPts val="600"/>
              </a:spcBef>
            </a:pPr>
            <a:r>
              <a:rPr lang="en-US" dirty="0"/>
              <a:t>Understand how to analyze barriers to implementation and how to propose solutions to overcome those barriers</a:t>
            </a:r>
            <a:r>
              <a:rPr lang="en-US" dirty="0" smtClean="0"/>
              <a:t>;</a:t>
            </a:r>
          </a:p>
          <a:p>
            <a:pPr lvl="1">
              <a:lnSpc>
                <a:spcPct val="120000"/>
              </a:lnSpc>
              <a:spcBef>
                <a:spcPts val="600"/>
              </a:spcBef>
            </a:pPr>
            <a:r>
              <a:rPr lang="en-US" dirty="0"/>
              <a:t>Apply theory from implementation science, as well as from social sciences more broadly, to implementation problems in health</a:t>
            </a:r>
            <a:r>
              <a:rPr lang="en-US" dirty="0" smtClean="0"/>
              <a:t>.</a:t>
            </a:r>
            <a:endParaRPr lang="en-US" dirty="0"/>
          </a:p>
          <a:p>
            <a:pPr>
              <a:lnSpc>
                <a:spcPct val="120000"/>
              </a:lnSpc>
              <a:spcBef>
                <a:spcPts val="600"/>
              </a:spcBef>
            </a:pPr>
            <a:r>
              <a:rPr lang="en-US" dirty="0"/>
              <a:t>Understand </a:t>
            </a:r>
            <a:r>
              <a:rPr lang="en-US" dirty="0" smtClean="0"/>
              <a:t>conceptual and practical challenges </a:t>
            </a:r>
            <a:r>
              <a:rPr lang="en-US" dirty="0"/>
              <a:t>with designing and carrying out implementation science – including sampling, measurements and analytic </a:t>
            </a:r>
            <a:r>
              <a:rPr lang="en-US" dirty="0" smtClean="0"/>
              <a:t>issues</a:t>
            </a:r>
            <a:endParaRPr lang="en-US" dirty="0"/>
          </a:p>
        </p:txBody>
      </p:sp>
    </p:spTree>
    <p:extLst>
      <p:ext uri="{BB962C8B-B14F-4D97-AF65-F5344CB8AC3E}">
        <p14:creationId xmlns:p14="http://schemas.microsoft.com/office/powerpoint/2010/main" val="4031470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57150"/>
            <a:ext cx="8915400" cy="457200"/>
          </a:xfrm>
          <a:prstGeom prst="rect">
            <a:avLst/>
          </a:prstGeom>
          <a:solidFill>
            <a:srgbClr val="1F497D"/>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FFFF"/>
                </a:solidFill>
              </a:rPr>
              <a:t>Understand the Nature of the Gap</a:t>
            </a:r>
            <a:endParaRPr lang="en-US" sz="2800" b="1" dirty="0">
              <a:solidFill>
                <a:srgbClr val="FFFFFF"/>
              </a:solidFill>
            </a:endParaRPr>
          </a:p>
        </p:txBody>
      </p:sp>
      <p:sp>
        <p:nvSpPr>
          <p:cNvPr id="12" name="Rounded Rectangle 11"/>
          <p:cNvSpPr/>
          <p:nvPr/>
        </p:nvSpPr>
        <p:spPr>
          <a:xfrm>
            <a:off x="133551" y="1508191"/>
            <a:ext cx="1238049" cy="3297783"/>
          </a:xfrm>
          <a:prstGeom prst="roundRect">
            <a:avLst/>
          </a:prstGeom>
          <a:solidFill>
            <a:srgbClr val="E8E8E8"/>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Quicksand Bold" pitchFamily="2" charset="0"/>
              </a:rPr>
              <a:t>“Evidence”</a:t>
            </a:r>
            <a:br>
              <a:rPr lang="en-US" b="1" dirty="0" smtClean="0">
                <a:solidFill>
                  <a:schemeClr val="tx1"/>
                </a:solidFill>
                <a:latin typeface="Quicksand Bold" pitchFamily="2" charset="0"/>
              </a:rPr>
            </a:br>
            <a:r>
              <a:rPr lang="en-US" b="1" dirty="0" smtClean="0">
                <a:solidFill>
                  <a:schemeClr val="tx1"/>
                </a:solidFill>
                <a:latin typeface="Quicksand Bold" pitchFamily="2" charset="0"/>
              </a:rPr>
              <a:t> </a:t>
            </a:r>
          </a:p>
          <a:p>
            <a:pPr algn="ctr"/>
            <a:r>
              <a:rPr lang="en-US" b="1" dirty="0" smtClean="0">
                <a:solidFill>
                  <a:schemeClr val="tx1"/>
                </a:solidFill>
                <a:latin typeface="Quicksand Bold" pitchFamily="2" charset="0"/>
              </a:rPr>
              <a:t>“Knowledge”</a:t>
            </a:r>
            <a:br>
              <a:rPr lang="en-US" b="1" dirty="0" smtClean="0">
                <a:solidFill>
                  <a:schemeClr val="tx1"/>
                </a:solidFill>
                <a:latin typeface="Quicksand Bold" pitchFamily="2" charset="0"/>
              </a:rPr>
            </a:br>
            <a:r>
              <a:rPr lang="en-US" b="1" dirty="0" smtClean="0">
                <a:solidFill>
                  <a:schemeClr val="tx1"/>
                </a:solidFill>
                <a:latin typeface="Quicksand Bold" pitchFamily="2" charset="0"/>
              </a:rPr>
              <a:t> </a:t>
            </a:r>
          </a:p>
          <a:p>
            <a:pPr algn="ctr"/>
            <a:r>
              <a:rPr lang="en-US" b="1" dirty="0" smtClean="0">
                <a:solidFill>
                  <a:schemeClr val="tx1"/>
                </a:solidFill>
                <a:latin typeface="Quicksand Bold" pitchFamily="2" charset="0"/>
              </a:rPr>
              <a:t>“Research findings”</a:t>
            </a:r>
            <a:endParaRPr lang="en-GB" b="1" dirty="0" smtClean="0">
              <a:solidFill>
                <a:schemeClr val="tx1"/>
              </a:solidFill>
              <a:latin typeface="Quicksand Bold" pitchFamily="2" charset="0"/>
            </a:endParaRPr>
          </a:p>
        </p:txBody>
      </p:sp>
      <p:sp>
        <p:nvSpPr>
          <p:cNvPr id="13" name="Rounded Rectangle 12"/>
          <p:cNvSpPr/>
          <p:nvPr/>
        </p:nvSpPr>
        <p:spPr>
          <a:xfrm>
            <a:off x="2307293" y="2044549"/>
            <a:ext cx="1274107" cy="2813201"/>
          </a:xfrm>
          <a:prstGeom prst="roundRect">
            <a:avLst/>
          </a:prstGeom>
          <a:solidFill>
            <a:srgbClr val="E8E8E8"/>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ndika Basic" pitchFamily="2" charset="0"/>
            </a:endParaRPr>
          </a:p>
        </p:txBody>
      </p:sp>
      <p:sp>
        <p:nvSpPr>
          <p:cNvPr id="10" name="Left-Right Arrow 9"/>
          <p:cNvSpPr/>
          <p:nvPr/>
        </p:nvSpPr>
        <p:spPr>
          <a:xfrm>
            <a:off x="1371600" y="3008855"/>
            <a:ext cx="962125" cy="588394"/>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43062" y="3157082"/>
            <a:ext cx="1219200" cy="369332"/>
          </a:xfrm>
          <a:prstGeom prst="rect">
            <a:avLst/>
          </a:prstGeom>
          <a:noFill/>
        </p:spPr>
        <p:txBody>
          <a:bodyPr wrap="square" rtlCol="0">
            <a:spAutoFit/>
          </a:bodyPr>
          <a:lstStyle/>
          <a:p>
            <a:pPr algn="ctr"/>
            <a:r>
              <a:rPr lang="en-US" dirty="0" smtClean="0">
                <a:latin typeface="Quicksand Bold" pitchFamily="2" charset="0"/>
              </a:rPr>
              <a:t>GAP</a:t>
            </a:r>
            <a:endParaRPr lang="en-US" dirty="0">
              <a:latin typeface="Quicksand Bold" pitchFamily="2" charset="0"/>
            </a:endParaRPr>
          </a:p>
        </p:txBody>
      </p:sp>
      <p:sp>
        <p:nvSpPr>
          <p:cNvPr id="7" name="Content Placeholder 6"/>
          <p:cNvSpPr>
            <a:spLocks noGrp="1"/>
          </p:cNvSpPr>
          <p:nvPr>
            <p:ph sz="half" idx="2"/>
          </p:nvPr>
        </p:nvSpPr>
        <p:spPr>
          <a:xfrm>
            <a:off x="3733800" y="761364"/>
            <a:ext cx="5257800" cy="4020186"/>
          </a:xfrm>
        </p:spPr>
        <p:txBody>
          <a:bodyPr anchor="ctr">
            <a:noAutofit/>
          </a:bodyPr>
          <a:lstStyle/>
          <a:p>
            <a:pPr>
              <a:spcBef>
                <a:spcPts val="1200"/>
              </a:spcBef>
              <a:spcAft>
                <a:spcPts val="1200"/>
              </a:spcAft>
            </a:pPr>
            <a:r>
              <a:rPr lang="en-US" sz="1800" dirty="0" smtClean="0"/>
              <a:t>Broad agreement that implementation science seeks to understand the gap between something theoretical (knowledge, evidence) and something practical and concrete (practice, delivery</a:t>
            </a:r>
            <a:r>
              <a:rPr lang="en-US" sz="1800" dirty="0" smtClean="0"/>
              <a:t>)</a:t>
            </a:r>
            <a:endParaRPr lang="en-US" sz="1800" dirty="0" smtClean="0"/>
          </a:p>
        </p:txBody>
      </p:sp>
      <p:sp>
        <p:nvSpPr>
          <p:cNvPr id="14" name="TextBox 6"/>
          <p:cNvSpPr txBox="1">
            <a:spLocks noChangeArrowheads="1"/>
          </p:cNvSpPr>
          <p:nvPr/>
        </p:nvSpPr>
        <p:spPr bwMode="auto">
          <a:xfrm>
            <a:off x="2459694" y="2543208"/>
            <a:ext cx="990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dirty="0" smtClean="0">
                <a:latin typeface="Quicksand Bold" pitchFamily="2" charset="0"/>
              </a:rPr>
              <a:t> “Use”</a:t>
            </a:r>
          </a:p>
          <a:p>
            <a:pPr algn="ctr" eaLnBrk="1" hangingPunct="1"/>
            <a:endParaRPr lang="en-US" sz="1600" b="1" dirty="0" smtClean="0">
              <a:latin typeface="Quicksand Bold" pitchFamily="2" charset="0"/>
            </a:endParaRPr>
          </a:p>
          <a:p>
            <a:pPr algn="ctr" eaLnBrk="1" hangingPunct="1"/>
            <a:r>
              <a:rPr lang="en-US" sz="1600" b="1" dirty="0" smtClean="0">
                <a:latin typeface="Quicksand Bold" pitchFamily="2" charset="0"/>
              </a:rPr>
              <a:t>“Delivery”</a:t>
            </a:r>
          </a:p>
          <a:p>
            <a:pPr algn="ctr" eaLnBrk="1" hangingPunct="1"/>
            <a:r>
              <a:rPr lang="en-US" sz="1600" b="1" dirty="0" smtClean="0">
                <a:latin typeface="Quicksand Bold" pitchFamily="2" charset="0"/>
              </a:rPr>
              <a:t> </a:t>
            </a:r>
          </a:p>
          <a:p>
            <a:pPr algn="ctr" eaLnBrk="1" hangingPunct="1"/>
            <a:r>
              <a:rPr lang="en-US" sz="1600" b="1" dirty="0" smtClean="0">
                <a:latin typeface="Quicksand Bold" pitchFamily="2" charset="0"/>
              </a:rPr>
              <a:t>“Practice”</a:t>
            </a:r>
          </a:p>
          <a:p>
            <a:pPr algn="ctr" eaLnBrk="1" hangingPunct="1"/>
            <a:endParaRPr lang="en-US" sz="1600" b="1" dirty="0" smtClean="0">
              <a:latin typeface="Quicksand Bold" pitchFamily="2" charset="0"/>
            </a:endParaRPr>
          </a:p>
          <a:p>
            <a:pPr algn="ctr" eaLnBrk="1" hangingPunct="1"/>
            <a:r>
              <a:rPr lang="en-US" sz="1600" b="1" dirty="0" smtClean="0">
                <a:latin typeface="Quicksand Bold" pitchFamily="2" charset="0"/>
              </a:rPr>
              <a:t>“Uptake”</a:t>
            </a:r>
            <a:endParaRPr lang="en-US" sz="1600" b="1" dirty="0">
              <a:latin typeface="Quicksand Bold" pitchFamily="2" charset="0"/>
            </a:endParaRPr>
          </a:p>
        </p:txBody>
      </p:sp>
      <p:sp>
        <p:nvSpPr>
          <p:cNvPr id="2" name="TextBox 1"/>
          <p:cNvSpPr txBox="1"/>
          <p:nvPr/>
        </p:nvSpPr>
        <p:spPr>
          <a:xfrm>
            <a:off x="-15551" y="983218"/>
            <a:ext cx="1624062" cy="369332"/>
          </a:xfrm>
          <a:prstGeom prst="rect">
            <a:avLst/>
          </a:prstGeom>
          <a:noFill/>
        </p:spPr>
        <p:txBody>
          <a:bodyPr wrap="square" rtlCol="0">
            <a:spAutoFit/>
          </a:bodyPr>
          <a:lstStyle/>
          <a:p>
            <a:pPr algn="ctr"/>
            <a:r>
              <a:rPr lang="en-US" i="1" dirty="0" smtClean="0"/>
              <a:t>Theoretical</a:t>
            </a:r>
            <a:endParaRPr lang="en-US" i="1" dirty="0"/>
          </a:p>
        </p:txBody>
      </p:sp>
      <p:sp>
        <p:nvSpPr>
          <p:cNvPr id="15" name="TextBox 14"/>
          <p:cNvSpPr txBox="1"/>
          <p:nvPr/>
        </p:nvSpPr>
        <p:spPr>
          <a:xfrm>
            <a:off x="2158274" y="761363"/>
            <a:ext cx="1624062" cy="923330"/>
          </a:xfrm>
          <a:prstGeom prst="rect">
            <a:avLst/>
          </a:prstGeom>
          <a:noFill/>
        </p:spPr>
        <p:txBody>
          <a:bodyPr wrap="square" rtlCol="0">
            <a:spAutoFit/>
          </a:bodyPr>
          <a:lstStyle/>
          <a:p>
            <a:pPr algn="ctr"/>
            <a:r>
              <a:rPr lang="en-US" i="1" dirty="0" smtClean="0"/>
              <a:t>Practiced, realized, concrete</a:t>
            </a:r>
            <a:endParaRPr lang="en-US" i="1" dirty="0"/>
          </a:p>
        </p:txBody>
      </p:sp>
    </p:spTree>
    <p:extLst>
      <p:ext uri="{BB962C8B-B14F-4D97-AF65-F5344CB8AC3E}">
        <p14:creationId xmlns:p14="http://schemas.microsoft.com/office/powerpoint/2010/main" val="3899034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9144000" cy="914400"/>
          </a:xfrm>
          <a:solidFill>
            <a:schemeClr val="tx2"/>
          </a:solidFill>
        </p:spPr>
        <p:txBody>
          <a:bodyPr>
            <a:noAutofit/>
          </a:bodyPr>
          <a:lstStyle/>
          <a:p>
            <a:r>
              <a:rPr lang="en-US" sz="2800" b="1" dirty="0" smtClean="0">
                <a:solidFill>
                  <a:schemeClr val="bg1"/>
                </a:solidFill>
              </a:rPr>
              <a:t>Magnitude of the Gap between Clinical Evidence and Routine Practice</a:t>
            </a:r>
            <a:endParaRPr lang="en-US" sz="2800" b="1" dirty="0">
              <a:solidFill>
                <a:schemeClr val="bg1"/>
              </a:solidFill>
            </a:endParaRPr>
          </a:p>
        </p:txBody>
      </p:sp>
      <p:sp>
        <p:nvSpPr>
          <p:cNvPr id="3" name="Content Placeholder 2"/>
          <p:cNvSpPr>
            <a:spLocks noGrp="1"/>
          </p:cNvSpPr>
          <p:nvPr>
            <p:ph idx="1"/>
          </p:nvPr>
        </p:nvSpPr>
        <p:spPr>
          <a:xfrm>
            <a:off x="457200" y="1200151"/>
            <a:ext cx="8153400" cy="3394472"/>
          </a:xfrm>
        </p:spPr>
        <p:txBody>
          <a:bodyPr>
            <a:normAutofit/>
          </a:bodyPr>
          <a:lstStyle/>
          <a:p>
            <a:pPr>
              <a:spcBef>
                <a:spcPts val="1200"/>
              </a:spcBef>
              <a:spcAft>
                <a:spcPts val="600"/>
              </a:spcAft>
            </a:pPr>
            <a:r>
              <a:rPr lang="en-GB" sz="2000" dirty="0" smtClean="0"/>
              <a:t>Research to </a:t>
            </a:r>
            <a:r>
              <a:rPr lang="en-GB" sz="2000" dirty="0" smtClean="0">
                <a:solidFill>
                  <a:srgbClr val="FF0000"/>
                </a:solidFill>
              </a:rPr>
              <a:t>quantify</a:t>
            </a:r>
            <a:r>
              <a:rPr lang="en-GB" sz="2000" dirty="0" smtClean="0"/>
              <a:t> this gap was mentioned by 14% of definitions</a:t>
            </a:r>
          </a:p>
          <a:p>
            <a:pPr>
              <a:spcBef>
                <a:spcPts val="1200"/>
              </a:spcBef>
              <a:spcAft>
                <a:spcPts val="600"/>
              </a:spcAft>
            </a:pPr>
            <a:r>
              <a:rPr lang="en-GB" sz="2000" dirty="0"/>
              <a:t>Sanders and Haines </a:t>
            </a:r>
            <a:r>
              <a:rPr lang="en-GB" sz="2000" dirty="0" smtClean="0"/>
              <a:t>(</a:t>
            </a:r>
            <a:r>
              <a:rPr lang="en-GB" sz="2000" dirty="0" err="1" smtClean="0"/>
              <a:t>PLoS</a:t>
            </a:r>
            <a:r>
              <a:rPr lang="en-GB" sz="2000" dirty="0" smtClean="0"/>
              <a:t> Medicine) offer </a:t>
            </a:r>
            <a:r>
              <a:rPr lang="en-GB" sz="2000" dirty="0"/>
              <a:t>as an example of implementation research a study showing that full use of existing interventions could cut child deaths globally by more than 60</a:t>
            </a:r>
            <a:r>
              <a:rPr lang="en-GB" sz="2000" dirty="0" smtClean="0"/>
              <a:t>%.</a:t>
            </a:r>
          </a:p>
          <a:p>
            <a:pPr lvl="1">
              <a:spcBef>
                <a:spcPts val="1200"/>
              </a:spcBef>
              <a:spcAft>
                <a:spcPts val="600"/>
              </a:spcAft>
            </a:pPr>
            <a:endParaRPr lang="en-US" sz="1800" dirty="0"/>
          </a:p>
        </p:txBody>
      </p:sp>
    </p:spTree>
    <p:extLst>
      <p:ext uri="{BB962C8B-B14F-4D97-AF65-F5344CB8AC3E}">
        <p14:creationId xmlns:p14="http://schemas.microsoft.com/office/powerpoint/2010/main" val="3969101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3350"/>
            <a:ext cx="8763000" cy="609600"/>
          </a:xfrm>
          <a:solidFill>
            <a:schemeClr val="tx2"/>
          </a:solidFill>
        </p:spPr>
        <p:txBody>
          <a:bodyPr>
            <a:noAutofit/>
          </a:bodyPr>
          <a:lstStyle/>
          <a:p>
            <a:r>
              <a:rPr lang="en-US" sz="3200" b="1" dirty="0" smtClean="0">
                <a:solidFill>
                  <a:schemeClr val="bg1"/>
                </a:solidFill>
              </a:rPr>
              <a:t>Understand Reasons for the Gap</a:t>
            </a:r>
            <a:endParaRPr lang="en-US" sz="3200" b="1" dirty="0">
              <a:solidFill>
                <a:schemeClr val="bg1"/>
              </a:solidFill>
            </a:endParaRPr>
          </a:p>
        </p:txBody>
      </p:sp>
      <p:sp>
        <p:nvSpPr>
          <p:cNvPr id="3" name="Content Placeholder 2"/>
          <p:cNvSpPr>
            <a:spLocks noGrp="1"/>
          </p:cNvSpPr>
          <p:nvPr>
            <p:ph idx="1"/>
          </p:nvPr>
        </p:nvSpPr>
        <p:spPr>
          <a:xfrm>
            <a:off x="457200" y="1200150"/>
            <a:ext cx="7924800" cy="3733799"/>
          </a:xfrm>
        </p:spPr>
        <p:txBody>
          <a:bodyPr>
            <a:normAutofit fontScale="62500" lnSpcReduction="20000"/>
          </a:bodyPr>
          <a:lstStyle/>
          <a:p>
            <a:pPr>
              <a:spcBef>
                <a:spcPts val="1200"/>
              </a:spcBef>
              <a:spcAft>
                <a:spcPts val="600"/>
              </a:spcAft>
            </a:pPr>
            <a:r>
              <a:rPr lang="en-GB" sz="3100" dirty="0" smtClean="0"/>
              <a:t>Research to identify </a:t>
            </a:r>
            <a:r>
              <a:rPr lang="en-GB" sz="3100" dirty="0" smtClean="0">
                <a:solidFill>
                  <a:srgbClr val="FF0000"/>
                </a:solidFill>
              </a:rPr>
              <a:t>reasons for this gap</a:t>
            </a:r>
            <a:r>
              <a:rPr lang="en-GB" sz="3100" dirty="0" smtClean="0"/>
              <a:t> was mentioned by 26% of definitions</a:t>
            </a:r>
          </a:p>
          <a:p>
            <a:pPr marL="457200" lvl="1" indent="0">
              <a:spcBef>
                <a:spcPts val="1200"/>
              </a:spcBef>
              <a:spcAft>
                <a:spcPts val="600"/>
              </a:spcAft>
              <a:buNone/>
            </a:pPr>
            <a:r>
              <a:rPr lang="en-GB" i="1" dirty="0" smtClean="0"/>
              <a:t>“…</a:t>
            </a:r>
            <a:r>
              <a:rPr lang="en-GB" i="1" dirty="0"/>
              <a:t>the study of the processes and variables which determine/influence the adoption of health promotion and disease prevention-related knowledge</a:t>
            </a:r>
            <a:r>
              <a:rPr lang="en-GB" i="1" dirty="0" smtClean="0"/>
              <a:t>.”</a:t>
            </a:r>
          </a:p>
          <a:p>
            <a:pPr marL="3657600" lvl="8" indent="0">
              <a:spcBef>
                <a:spcPts val="1200"/>
              </a:spcBef>
              <a:spcAft>
                <a:spcPts val="600"/>
              </a:spcAft>
              <a:buNone/>
            </a:pPr>
            <a:r>
              <a:rPr lang="en-GB" sz="2400" dirty="0"/>
              <a:t>Eliot 2003 http://heb.sagepub.com/content/30/3/267.short</a:t>
            </a:r>
            <a:endParaRPr lang="en-GB" sz="2400" i="1" baseline="30000" dirty="0" smtClean="0"/>
          </a:p>
          <a:p>
            <a:pPr marL="457200" lvl="1" indent="0">
              <a:spcBef>
                <a:spcPts val="1200"/>
              </a:spcBef>
              <a:spcAft>
                <a:spcPts val="600"/>
              </a:spcAft>
              <a:buNone/>
            </a:pPr>
            <a:r>
              <a:rPr lang="en-US" i="1" dirty="0" smtClean="0"/>
              <a:t>“…implementation </a:t>
            </a:r>
            <a:r>
              <a:rPr lang="en-US" i="1" dirty="0"/>
              <a:t>researchers focus on </a:t>
            </a:r>
            <a:r>
              <a:rPr lang="en-US" i="1" dirty="0" smtClean="0"/>
              <a:t>understanding… why </a:t>
            </a:r>
            <a:r>
              <a:rPr lang="en-US" i="1" dirty="0"/>
              <a:t>health care providers do what they </a:t>
            </a:r>
            <a:r>
              <a:rPr lang="en-US" i="1" dirty="0" smtClean="0"/>
              <a:t>do….”</a:t>
            </a:r>
          </a:p>
          <a:p>
            <a:pPr marL="857250" lvl="2" indent="0">
              <a:lnSpc>
                <a:spcPct val="120000"/>
              </a:lnSpc>
              <a:spcBef>
                <a:spcPts val="0"/>
              </a:spcBef>
              <a:buNone/>
            </a:pPr>
            <a:r>
              <a:rPr lang="en-GB" dirty="0" smtClean="0"/>
              <a:t> 				Rubenstein 2006 </a:t>
            </a:r>
          </a:p>
          <a:p>
            <a:pPr marL="857250" lvl="2" indent="0">
              <a:lnSpc>
                <a:spcPct val="120000"/>
              </a:lnSpc>
              <a:spcBef>
                <a:spcPts val="0"/>
              </a:spcBef>
              <a:buNone/>
            </a:pPr>
            <a:r>
              <a:rPr lang="en-GB" dirty="0"/>
              <a:t>	</a:t>
            </a:r>
            <a:r>
              <a:rPr lang="en-GB" dirty="0" smtClean="0"/>
              <a:t>			</a:t>
            </a:r>
            <a:r>
              <a:rPr lang="en-GB" dirty="0" smtClean="0">
                <a:hlinkClick r:id="rId3"/>
              </a:rPr>
              <a:t>http</a:t>
            </a:r>
            <a:r>
              <a:rPr lang="en-GB" dirty="0">
                <a:hlinkClick r:id="rId3"/>
              </a:rPr>
              <a:t>://</a:t>
            </a:r>
            <a:r>
              <a:rPr lang="en-GB" dirty="0" smtClean="0">
                <a:hlinkClick r:id="rId3"/>
              </a:rPr>
              <a:t>onlinelibrary.wiley.com/doi/10.1111/j.1525-</a:t>
            </a:r>
            <a:r>
              <a:rPr lang="en-GB" dirty="0" smtClean="0"/>
              <a:t>				1497.2006.00364.x/full</a:t>
            </a:r>
            <a:endParaRPr lang="en-GB" dirty="0"/>
          </a:p>
          <a:p>
            <a:pPr marL="857250" lvl="2" indent="0">
              <a:spcBef>
                <a:spcPts val="1200"/>
              </a:spcBef>
              <a:spcAft>
                <a:spcPts val="600"/>
              </a:spcAft>
              <a:buNone/>
            </a:pPr>
            <a:endParaRPr lang="en-GB" dirty="0"/>
          </a:p>
          <a:p>
            <a:pPr marL="857250" lvl="2" indent="0">
              <a:spcBef>
                <a:spcPts val="1200"/>
              </a:spcBef>
              <a:spcAft>
                <a:spcPts val="600"/>
              </a:spcAft>
              <a:buNone/>
            </a:pPr>
            <a:endParaRPr lang="en-GB" i="1" baseline="30000" dirty="0"/>
          </a:p>
        </p:txBody>
      </p:sp>
    </p:spTree>
    <p:extLst>
      <p:ext uri="{BB962C8B-B14F-4D97-AF65-F5344CB8AC3E}">
        <p14:creationId xmlns:p14="http://schemas.microsoft.com/office/powerpoint/2010/main" val="3757934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19150"/>
            <a:ext cx="6629400" cy="4114799"/>
          </a:xfrm>
        </p:spPr>
        <p:txBody>
          <a:bodyPr>
            <a:noAutofit/>
          </a:bodyPr>
          <a:lstStyle/>
          <a:p>
            <a:pPr>
              <a:lnSpc>
                <a:spcPct val="120000"/>
              </a:lnSpc>
              <a:spcBef>
                <a:spcPts val="0"/>
              </a:spcBef>
            </a:pPr>
            <a:r>
              <a:rPr lang="en-GB" sz="1800" dirty="0" smtClean="0"/>
              <a:t>Identifying </a:t>
            </a:r>
            <a:r>
              <a:rPr lang="en-GB" sz="1800" dirty="0" smtClean="0">
                <a:solidFill>
                  <a:srgbClr val="FF0000"/>
                </a:solidFill>
              </a:rPr>
              <a:t>interventions to close this gap </a:t>
            </a:r>
            <a:r>
              <a:rPr lang="en-GB" sz="1800" dirty="0" smtClean="0"/>
              <a:t>was mentioned by 80% of definitions.</a:t>
            </a:r>
          </a:p>
          <a:p>
            <a:pPr lvl="1">
              <a:lnSpc>
                <a:spcPct val="120000"/>
              </a:lnSpc>
              <a:spcBef>
                <a:spcPts val="0"/>
              </a:spcBef>
            </a:pPr>
            <a:r>
              <a:rPr lang="en-GB" sz="1600" i="1" dirty="0"/>
              <a:t>I</a:t>
            </a:r>
            <a:r>
              <a:rPr lang="en-GB" sz="1600" i="1" dirty="0" smtClean="0"/>
              <a:t>mplementation </a:t>
            </a:r>
            <a:r>
              <a:rPr lang="en-GB" sz="1600" i="1" dirty="0"/>
              <a:t>science </a:t>
            </a:r>
            <a:r>
              <a:rPr lang="en-GB" sz="1600" i="1" dirty="0" smtClean="0"/>
              <a:t>aims to “…develop </a:t>
            </a:r>
            <a:r>
              <a:rPr lang="en-GB" sz="1600" i="1" dirty="0"/>
              <a:t>strategies for available or new health interventions in order to improve access to and use of these interventions</a:t>
            </a:r>
            <a:r>
              <a:rPr lang="en-GB" sz="1600" i="1" dirty="0" smtClean="0"/>
              <a:t>.”</a:t>
            </a:r>
            <a:r>
              <a:rPr lang="en-GB" sz="1600" dirty="0" smtClean="0"/>
              <a:t> </a:t>
            </a:r>
          </a:p>
          <a:p>
            <a:pPr lvl="6">
              <a:lnSpc>
                <a:spcPct val="120000"/>
              </a:lnSpc>
              <a:spcBef>
                <a:spcPts val="0"/>
              </a:spcBef>
            </a:pPr>
            <a:endParaRPr lang="en-GB" sz="1100" dirty="0"/>
          </a:p>
          <a:p>
            <a:pPr lvl="6">
              <a:lnSpc>
                <a:spcPct val="120000"/>
              </a:lnSpc>
              <a:spcBef>
                <a:spcPts val="0"/>
              </a:spcBef>
            </a:pPr>
            <a:r>
              <a:rPr lang="en-GB" sz="1100" dirty="0" err="1" smtClean="0"/>
              <a:t>Remme</a:t>
            </a:r>
            <a:r>
              <a:rPr lang="en-GB" sz="1100" dirty="0" smtClean="0"/>
              <a:t>, </a:t>
            </a:r>
            <a:r>
              <a:rPr lang="en-GB" sz="1100" dirty="0" err="1" smtClean="0"/>
              <a:t>PLoS</a:t>
            </a:r>
            <a:r>
              <a:rPr lang="en-GB" sz="1100" dirty="0" smtClean="0"/>
              <a:t> Medicine </a:t>
            </a:r>
            <a:r>
              <a:rPr lang="en-GB" sz="1100" dirty="0" smtClean="0">
                <a:hlinkClick r:id="rId2"/>
              </a:rPr>
              <a:t>http</a:t>
            </a:r>
            <a:r>
              <a:rPr lang="en-GB" sz="1100" dirty="0">
                <a:hlinkClick r:id="rId2"/>
              </a:rPr>
              <a:t>://</a:t>
            </a:r>
            <a:r>
              <a:rPr lang="en-GB" sz="1100" dirty="0" smtClean="0">
                <a:hlinkClick r:id="rId2"/>
              </a:rPr>
              <a:t>journals.plos.org/plosmedicine/article?id=10.1371/journal.pmed.1001000</a:t>
            </a:r>
            <a:endParaRPr lang="en-GB" sz="1100" dirty="0" smtClean="0"/>
          </a:p>
          <a:p>
            <a:pPr lvl="6">
              <a:lnSpc>
                <a:spcPct val="120000"/>
              </a:lnSpc>
              <a:spcBef>
                <a:spcPts val="0"/>
              </a:spcBef>
            </a:pPr>
            <a:endParaRPr lang="en-GB" sz="1100" dirty="0" smtClean="0"/>
          </a:p>
          <a:p>
            <a:pPr lvl="1">
              <a:lnSpc>
                <a:spcPct val="120000"/>
              </a:lnSpc>
              <a:spcBef>
                <a:spcPts val="0"/>
              </a:spcBef>
            </a:pPr>
            <a:r>
              <a:rPr lang="en-GB" sz="1400" i="1" dirty="0" smtClean="0"/>
              <a:t>“</a:t>
            </a:r>
            <a:r>
              <a:rPr lang="en-GB" sz="1400" i="1" dirty="0"/>
              <a:t>Implementation research is the scientific study of methods to promote the systematic uptake of research findings and other evidence-based practices into routine practice, and, hence, to improve the quality and effectiveness of health services</a:t>
            </a:r>
            <a:r>
              <a:rPr lang="en-GB" sz="1400" i="1" dirty="0" smtClean="0"/>
              <a:t>.”</a:t>
            </a:r>
            <a:endParaRPr lang="en-GB" sz="1400" i="1" baseline="30000" dirty="0"/>
          </a:p>
          <a:p>
            <a:pPr lvl="6">
              <a:lnSpc>
                <a:spcPct val="120000"/>
              </a:lnSpc>
              <a:spcBef>
                <a:spcPts val="0"/>
              </a:spcBef>
            </a:pPr>
            <a:r>
              <a:rPr lang="en-GB" sz="1100" dirty="0" smtClean="0"/>
              <a:t>Eccles, Implementation Science, 2007 http</a:t>
            </a:r>
            <a:r>
              <a:rPr lang="en-GB" sz="1100" dirty="0"/>
              <a:t>://implementationscience.biomedcentral.com/articles/10.1186/1748-5908-1-1</a:t>
            </a:r>
            <a:endParaRPr lang="en-GB" sz="1100" dirty="0" smtClean="0"/>
          </a:p>
          <a:p>
            <a:pPr>
              <a:lnSpc>
                <a:spcPct val="120000"/>
              </a:lnSpc>
              <a:spcBef>
                <a:spcPts val="0"/>
              </a:spcBef>
            </a:pPr>
            <a:endParaRPr lang="en-US" sz="1600" dirty="0"/>
          </a:p>
        </p:txBody>
      </p:sp>
      <p:sp>
        <p:nvSpPr>
          <p:cNvPr id="5" name="Title 1"/>
          <p:cNvSpPr>
            <a:spLocks noGrp="1"/>
          </p:cNvSpPr>
          <p:nvPr>
            <p:ph type="title"/>
          </p:nvPr>
        </p:nvSpPr>
        <p:spPr>
          <a:xfrm>
            <a:off x="76200" y="133350"/>
            <a:ext cx="8991600" cy="533400"/>
          </a:xfrm>
          <a:solidFill>
            <a:schemeClr val="tx2"/>
          </a:solidFill>
        </p:spPr>
        <p:txBody>
          <a:bodyPr>
            <a:noAutofit/>
          </a:bodyPr>
          <a:lstStyle/>
          <a:p>
            <a:r>
              <a:rPr lang="en-US" sz="3600" b="1" dirty="0" smtClean="0">
                <a:solidFill>
                  <a:schemeClr val="bg1"/>
                </a:solidFill>
              </a:rPr>
              <a:t>Identify Interventions to </a:t>
            </a:r>
            <a:r>
              <a:rPr lang="en-US" sz="3600" b="1" dirty="0">
                <a:solidFill>
                  <a:schemeClr val="bg1"/>
                </a:solidFill>
              </a:rPr>
              <a:t>C</a:t>
            </a:r>
            <a:r>
              <a:rPr lang="en-US" sz="3600" b="1" dirty="0" smtClean="0">
                <a:solidFill>
                  <a:schemeClr val="bg1"/>
                </a:solidFill>
              </a:rPr>
              <a:t>lose the Gap</a:t>
            </a:r>
            <a:endParaRPr lang="en-US" sz="3600" b="1" dirty="0">
              <a:solidFill>
                <a:schemeClr val="bg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3470" y="787399"/>
            <a:ext cx="1795698" cy="2470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2140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133350"/>
            <a:ext cx="8610600" cy="590550"/>
          </a:xfrm>
          <a:prstGeom prst="rect">
            <a:avLst/>
          </a:prstGeom>
          <a:solidFill>
            <a:srgbClr val="1F497D"/>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FFFF"/>
                </a:solidFill>
              </a:rPr>
              <a:t>Tension between </a:t>
            </a:r>
            <a:r>
              <a:rPr lang="en-US" sz="3200" b="1" i="1" dirty="0" smtClean="0">
                <a:solidFill>
                  <a:srgbClr val="FFFFFF"/>
                </a:solidFill>
              </a:rPr>
              <a:t>Generalizability…</a:t>
            </a:r>
            <a:endParaRPr lang="en-US" sz="3200" b="1" i="1" dirty="0">
              <a:solidFill>
                <a:srgbClr val="FFFFFF"/>
              </a:solidFill>
            </a:endParaRPr>
          </a:p>
        </p:txBody>
      </p:sp>
      <p:sp>
        <p:nvSpPr>
          <p:cNvPr id="3" name="Content Placeholder 2"/>
          <p:cNvSpPr>
            <a:spLocks noGrp="1"/>
          </p:cNvSpPr>
          <p:nvPr>
            <p:ph idx="1"/>
          </p:nvPr>
        </p:nvSpPr>
        <p:spPr>
          <a:xfrm>
            <a:off x="152400" y="876301"/>
            <a:ext cx="6858000" cy="4286249"/>
          </a:xfrm>
        </p:spPr>
        <p:txBody>
          <a:bodyPr>
            <a:normAutofit fontScale="62500" lnSpcReduction="20000"/>
          </a:bodyPr>
          <a:lstStyle/>
          <a:p>
            <a:pPr fontAlgn="ctr"/>
            <a:r>
              <a:rPr lang="en-US" dirty="0" smtClean="0"/>
              <a:t>Generalizable findings </a:t>
            </a:r>
            <a:r>
              <a:rPr lang="en-US" dirty="0"/>
              <a:t>was </a:t>
            </a:r>
            <a:r>
              <a:rPr lang="en-US" dirty="0" smtClean="0"/>
              <a:t>an objective mentioned </a:t>
            </a:r>
            <a:r>
              <a:rPr lang="en-US" dirty="0"/>
              <a:t>by 51% of </a:t>
            </a:r>
            <a:r>
              <a:rPr lang="en-US" dirty="0" smtClean="0"/>
              <a:t>definitions</a:t>
            </a:r>
          </a:p>
          <a:p>
            <a:pPr fontAlgn="ctr"/>
            <a:endParaRPr lang="en-US" dirty="0"/>
          </a:p>
          <a:p>
            <a:pPr lvl="1" fontAlgn="ctr"/>
            <a:r>
              <a:rPr lang="en-US" i="1" dirty="0" smtClean="0"/>
              <a:t>“</a:t>
            </a:r>
            <a:r>
              <a:rPr lang="en-US" i="1" dirty="0"/>
              <a:t>Implementation science creates generalizable knowledge that can be applied across settings and contexts to answer central questions.” </a:t>
            </a:r>
            <a:endParaRPr lang="en-US" i="1" dirty="0" smtClean="0"/>
          </a:p>
          <a:p>
            <a:pPr lvl="8" fontAlgn="ctr"/>
            <a:r>
              <a:rPr lang="en-US" dirty="0" smtClean="0"/>
              <a:t>Madon, Science </a:t>
            </a:r>
            <a:r>
              <a:rPr lang="en-US" dirty="0" smtClean="0"/>
              <a:t>2007</a:t>
            </a:r>
          </a:p>
          <a:p>
            <a:pPr lvl="8" fontAlgn="ctr"/>
            <a:r>
              <a:rPr lang="en-US" dirty="0" smtClean="0"/>
              <a:t>http</a:t>
            </a:r>
            <a:r>
              <a:rPr lang="en-US" dirty="0"/>
              <a:t>://science.sciencemag.org/content/318/5857/1728</a:t>
            </a:r>
          </a:p>
          <a:p>
            <a:pPr lvl="1" fontAlgn="ctr"/>
            <a:endParaRPr lang="en-US" i="1" dirty="0" smtClean="0"/>
          </a:p>
          <a:p>
            <a:pPr lvl="1" fontAlgn="ctr"/>
            <a:r>
              <a:rPr lang="en-US" i="1" dirty="0" smtClean="0"/>
              <a:t>“</a:t>
            </a:r>
            <a:r>
              <a:rPr lang="en-US" i="1" dirty="0"/>
              <a:t>Although related to operations research, implementation research differs in that it aims to produce generalizable knowledge that can be applied across settings and contexts</a:t>
            </a:r>
            <a:r>
              <a:rPr lang="en-US" i="1" dirty="0" smtClean="0"/>
              <a:t>”</a:t>
            </a:r>
          </a:p>
          <a:p>
            <a:pPr lvl="8" fontAlgn="ctr"/>
            <a:endParaRPr lang="en-US" dirty="0" smtClean="0"/>
          </a:p>
          <a:p>
            <a:pPr lvl="8" fontAlgn="ctr"/>
            <a:r>
              <a:rPr lang="en-US" dirty="0" smtClean="0"/>
              <a:t>David Peters, World </a:t>
            </a:r>
            <a:r>
              <a:rPr lang="en-US" dirty="0"/>
              <a:t>Health </a:t>
            </a:r>
            <a:r>
              <a:rPr lang="en-US" dirty="0" smtClean="0"/>
              <a:t>Organization and Health Alliance</a:t>
            </a:r>
          </a:p>
          <a:p>
            <a:pPr lvl="8" fontAlgn="ctr"/>
            <a:r>
              <a:rPr lang="en-US" dirty="0"/>
              <a:t>http://who.int/alliance-hpsr/alliancehpsr_irpguide.pdf</a:t>
            </a:r>
          </a:p>
          <a:p>
            <a:pPr fontAlgn="ctr"/>
            <a:endParaRPr lang="en-US" dirty="0"/>
          </a:p>
          <a:p>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3028950"/>
            <a:ext cx="1294213"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0765" y="895350"/>
            <a:ext cx="1356248"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954028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42950"/>
            <a:ext cx="6629400" cy="4267200"/>
          </a:xfrm>
        </p:spPr>
        <p:txBody>
          <a:bodyPr>
            <a:normAutofit fontScale="70000" lnSpcReduction="20000"/>
          </a:bodyPr>
          <a:lstStyle/>
          <a:p>
            <a:r>
              <a:rPr lang="en-US" dirty="0" smtClean="0"/>
              <a:t>Adaptation </a:t>
            </a:r>
            <a:r>
              <a:rPr lang="en-US" dirty="0"/>
              <a:t>to specific locations, populations or contexts was mentioned in 81% of definitions </a:t>
            </a:r>
            <a:endParaRPr lang="en-US" dirty="0" smtClean="0"/>
          </a:p>
          <a:p>
            <a:endParaRPr lang="en-US" dirty="0" smtClean="0"/>
          </a:p>
          <a:p>
            <a:pPr lvl="1"/>
            <a:r>
              <a:rPr lang="en-US" dirty="0" smtClean="0"/>
              <a:t>“</a:t>
            </a:r>
            <a:r>
              <a:rPr lang="en-US" dirty="0"/>
              <a:t>Implementation Research …[is] concerned with the adaptation of the implemented intervention to local context.” </a:t>
            </a:r>
            <a:endParaRPr lang="en-US" dirty="0" smtClean="0"/>
          </a:p>
          <a:p>
            <a:pPr lvl="8"/>
            <a:r>
              <a:rPr lang="en-US" dirty="0" smtClean="0"/>
              <a:t>Rabin 2008</a:t>
            </a:r>
          </a:p>
          <a:p>
            <a:pPr lvl="8"/>
            <a:r>
              <a:rPr lang="en-US" dirty="0">
                <a:hlinkClick r:id="rId2"/>
              </a:rPr>
              <a:t>http://</a:t>
            </a:r>
            <a:r>
              <a:rPr lang="en-US" dirty="0" smtClean="0">
                <a:hlinkClick r:id="rId2"/>
              </a:rPr>
              <a:t>www.ncbi.nlm.nih.gov/pubmed/18287916</a:t>
            </a:r>
            <a:endParaRPr lang="en-US" dirty="0" smtClean="0"/>
          </a:p>
          <a:p>
            <a:pPr lvl="8"/>
            <a:endParaRPr lang="en-US" dirty="0"/>
          </a:p>
          <a:p>
            <a:pPr lvl="1"/>
            <a:r>
              <a:rPr lang="en-US" dirty="0"/>
              <a:t>“Implementation research does not isolate the effects from the context – rather it focuses precisely on the interaction between the intervention and the </a:t>
            </a:r>
            <a:r>
              <a:rPr lang="en-US" dirty="0" smtClean="0"/>
              <a:t>context”</a:t>
            </a:r>
          </a:p>
          <a:p>
            <a:pPr lvl="8"/>
            <a:r>
              <a:rPr lang="en-US" dirty="0" err="1" smtClean="0"/>
              <a:t>Allotey</a:t>
            </a:r>
            <a:r>
              <a:rPr lang="en-US" dirty="0" smtClean="0"/>
              <a:t> TDR 2011</a:t>
            </a:r>
          </a:p>
          <a:p>
            <a:pPr lvl="8"/>
            <a:r>
              <a:rPr lang="en-US" dirty="0"/>
              <a:t>http://www.who.int/tdr/publications/documents/access_report.pdf?ua=1</a:t>
            </a:r>
          </a:p>
        </p:txBody>
      </p:sp>
      <p:sp>
        <p:nvSpPr>
          <p:cNvPr id="7" name="Title 1"/>
          <p:cNvSpPr txBox="1">
            <a:spLocks/>
          </p:cNvSpPr>
          <p:nvPr/>
        </p:nvSpPr>
        <p:spPr>
          <a:xfrm>
            <a:off x="228600" y="133350"/>
            <a:ext cx="8610600" cy="514350"/>
          </a:xfrm>
          <a:prstGeom prst="rect">
            <a:avLst/>
          </a:prstGeom>
          <a:solidFill>
            <a:srgbClr val="1F497D"/>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solidFill>
                  <a:srgbClr val="FFFFFF"/>
                </a:solidFill>
              </a:rPr>
              <a:t>…</a:t>
            </a:r>
            <a:r>
              <a:rPr lang="en-US" sz="3400" b="1" i="1" dirty="0" smtClean="0">
                <a:solidFill>
                  <a:srgbClr val="FFFFFF"/>
                </a:solidFill>
              </a:rPr>
              <a:t>and Adaptation</a:t>
            </a:r>
            <a:endParaRPr lang="en-US" sz="3400" b="1" i="1" dirty="0">
              <a:solidFill>
                <a:srgbClr val="FFFFFF"/>
              </a:solidFill>
            </a:endParaRP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742950"/>
            <a:ext cx="1371600" cy="18637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7303" y="2800350"/>
            <a:ext cx="1619035" cy="199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1222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6400800" cy="3394472"/>
          </a:xfrm>
        </p:spPr>
        <p:txBody>
          <a:bodyPr>
            <a:normAutofit/>
          </a:bodyPr>
          <a:lstStyle/>
          <a:p>
            <a:r>
              <a:rPr lang="en-US" sz="1600" i="1" dirty="0" smtClean="0">
                <a:latin typeface="Perspective Sans" pitchFamily="34" charset="0"/>
              </a:rPr>
              <a:t>“</a:t>
            </a:r>
            <a:r>
              <a:rPr lang="en-US" sz="1600" dirty="0"/>
              <a:t>Implementation research is </a:t>
            </a:r>
            <a:r>
              <a:rPr lang="en-US" sz="1600" dirty="0" smtClean="0"/>
              <a:t>often multidisciplinary</a:t>
            </a:r>
            <a:r>
              <a:rPr lang="en-US" sz="1600" dirty="0"/>
              <a:t>, encompassing </a:t>
            </a:r>
            <a:r>
              <a:rPr lang="en-US" sz="1600" dirty="0" smtClean="0"/>
              <a:t>both quantitative </a:t>
            </a:r>
            <a:r>
              <a:rPr lang="en-US" sz="1600" dirty="0"/>
              <a:t>and qualitative </a:t>
            </a:r>
            <a:r>
              <a:rPr lang="en-US" sz="1600" dirty="0" smtClean="0"/>
              <a:t>approaches that </a:t>
            </a:r>
            <a:r>
              <a:rPr lang="en-US" sz="1600" dirty="0"/>
              <a:t>require expertise in </a:t>
            </a:r>
            <a:r>
              <a:rPr lang="en-US" sz="1600" dirty="0" smtClean="0"/>
              <a:t>epidemiology, statistics</a:t>
            </a:r>
            <a:r>
              <a:rPr lang="en-US" sz="1600" dirty="0"/>
              <a:t>, anthropology, sociology, </a:t>
            </a:r>
            <a:r>
              <a:rPr lang="en-US" sz="1600" dirty="0" smtClean="0"/>
              <a:t>health economics</a:t>
            </a:r>
            <a:r>
              <a:rPr lang="en-US" sz="1600" dirty="0"/>
              <a:t>, political science, </a:t>
            </a:r>
            <a:r>
              <a:rPr lang="en-US" sz="1600" dirty="0" smtClean="0"/>
              <a:t>policy analysis</a:t>
            </a:r>
            <a:r>
              <a:rPr lang="en-US" sz="1600" dirty="0"/>
              <a:t>, ethics, and other </a:t>
            </a:r>
            <a:r>
              <a:rPr lang="en-US" sz="1600" dirty="0" smtClean="0"/>
              <a:t>disciplines</a:t>
            </a:r>
          </a:p>
          <a:p>
            <a:pPr lvl="7"/>
            <a:r>
              <a:rPr lang="en-US" sz="1100" dirty="0" smtClean="0"/>
              <a:t>Saunders </a:t>
            </a:r>
            <a:r>
              <a:rPr lang="en-US" sz="1100" dirty="0" err="1" smtClean="0"/>
              <a:t>PLoS</a:t>
            </a:r>
            <a:r>
              <a:rPr lang="en-US" sz="1100" dirty="0" smtClean="0"/>
              <a:t> </a:t>
            </a:r>
            <a:r>
              <a:rPr lang="en-US" sz="1100" dirty="0" smtClean="0"/>
              <a:t>Med</a:t>
            </a:r>
          </a:p>
          <a:p>
            <a:pPr lvl="7"/>
            <a:r>
              <a:rPr lang="en-US" sz="1100" dirty="0"/>
              <a:t>http://journals.plos.org/plosmedicine/article/asset?id=10.1371%2Fjournal.pmed.0030186.PDF</a:t>
            </a:r>
            <a:endParaRPr lang="en-US" sz="1100" dirty="0" smtClean="0"/>
          </a:p>
          <a:p>
            <a:pPr marL="914400" lvl="2" indent="0">
              <a:buNone/>
            </a:pPr>
            <a:endParaRPr lang="en-US" sz="100" dirty="0" smtClean="0">
              <a:latin typeface="Perspective Sans" pitchFamily="34" charset="0"/>
            </a:endParaRPr>
          </a:p>
          <a:p>
            <a:pPr marL="292100" indent="-285750">
              <a:lnSpc>
                <a:spcPct val="115000"/>
              </a:lnSpc>
              <a:spcBef>
                <a:spcPts val="0"/>
              </a:spcBef>
            </a:pPr>
            <a:endParaRPr lang="en-US" sz="1600" i="1" dirty="0" smtClean="0">
              <a:latin typeface="Perspective Sans" pitchFamily="34" charset="0"/>
            </a:endParaRPr>
          </a:p>
          <a:p>
            <a:pPr marL="292100" indent="-285750">
              <a:lnSpc>
                <a:spcPct val="115000"/>
              </a:lnSpc>
              <a:spcBef>
                <a:spcPts val="0"/>
              </a:spcBef>
            </a:pPr>
            <a:r>
              <a:rPr lang="en-US" sz="1600" i="1" dirty="0" smtClean="0">
                <a:latin typeface="Perspective Sans" pitchFamily="34" charset="0"/>
              </a:rPr>
              <a:t>“</a:t>
            </a:r>
            <a:r>
              <a:rPr lang="en-US" sz="1600" i="1" dirty="0">
                <a:latin typeface="Perspective Sans" pitchFamily="34" charset="0"/>
              </a:rPr>
              <a:t>Implementation science is an inherently interdisciplinary research </a:t>
            </a:r>
            <a:r>
              <a:rPr lang="en-US" sz="1600" i="1" dirty="0" smtClean="0">
                <a:latin typeface="Perspective Sans" pitchFamily="34" charset="0"/>
              </a:rPr>
              <a:t>area”</a:t>
            </a:r>
            <a:endParaRPr lang="en-US" dirty="0">
              <a:latin typeface="Perspective Sans" pitchFamily="34" charset="0"/>
            </a:endParaRPr>
          </a:p>
          <a:p>
            <a:pPr marL="3378200" lvl="7">
              <a:lnSpc>
                <a:spcPct val="115000"/>
              </a:lnSpc>
              <a:spcBef>
                <a:spcPts val="0"/>
              </a:spcBef>
            </a:pPr>
            <a:r>
              <a:rPr lang="en-US" sz="1100" dirty="0" smtClean="0">
                <a:latin typeface="Perspective Sans" pitchFamily="34" charset="0"/>
              </a:rPr>
              <a:t>Implementation </a:t>
            </a:r>
            <a:r>
              <a:rPr lang="en-US" sz="1100" dirty="0">
                <a:latin typeface="Perspective Sans" pitchFamily="34" charset="0"/>
              </a:rPr>
              <a:t>Science </a:t>
            </a:r>
            <a:r>
              <a:rPr lang="en-US" sz="1100" dirty="0" smtClean="0">
                <a:latin typeface="Perspective Sans" pitchFamily="34" charset="0"/>
              </a:rPr>
              <a:t>Journal (Editors </a:t>
            </a:r>
            <a:r>
              <a:rPr lang="en-US" sz="1100" dirty="0">
                <a:latin typeface="Perspective Sans" pitchFamily="34" charset="0"/>
              </a:rPr>
              <a:t>Statement 2013)</a:t>
            </a:r>
          </a:p>
          <a:p>
            <a:pPr marL="6350" marR="0" indent="0">
              <a:lnSpc>
                <a:spcPct val="115000"/>
              </a:lnSpc>
              <a:spcBef>
                <a:spcPts val="0"/>
              </a:spcBef>
              <a:spcAft>
                <a:spcPts val="0"/>
              </a:spcAft>
            </a:pPr>
            <a:endParaRPr lang="en-US" sz="1600" dirty="0">
              <a:latin typeface="Perspective Sans" pitchFamily="34" charset="0"/>
            </a:endParaRPr>
          </a:p>
          <a:p>
            <a:pPr marL="0">
              <a:lnSpc>
                <a:spcPct val="115000"/>
              </a:lnSpc>
              <a:spcBef>
                <a:spcPts val="0"/>
              </a:spcBef>
            </a:pPr>
            <a:endParaRPr lang="en-US" sz="1600" i="1" dirty="0">
              <a:latin typeface="Perspective Sans" pitchFamily="34" charset="0"/>
            </a:endParaRPr>
          </a:p>
          <a:p>
            <a:endParaRPr lang="en-US" sz="1600" dirty="0"/>
          </a:p>
        </p:txBody>
      </p:sp>
      <p:sp>
        <p:nvSpPr>
          <p:cNvPr id="4" name="Title 1"/>
          <p:cNvSpPr txBox="1">
            <a:spLocks noGrp="1"/>
          </p:cNvSpPr>
          <p:nvPr>
            <p:ph type="title"/>
          </p:nvPr>
        </p:nvSpPr>
        <p:spPr>
          <a:xfrm>
            <a:off x="457200" y="205978"/>
            <a:ext cx="8229600" cy="613172"/>
          </a:xfrm>
          <a:prstGeom prst="rect">
            <a:avLst/>
          </a:prstGeom>
          <a:solidFill>
            <a:srgbClr val="1F497D"/>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FFFF"/>
                </a:solidFill>
              </a:rPr>
              <a:t>The </a:t>
            </a:r>
            <a:r>
              <a:rPr lang="en-US" sz="3600" b="1" dirty="0" smtClean="0">
                <a:solidFill>
                  <a:srgbClr val="FFFFFF"/>
                </a:solidFill>
              </a:rPr>
              <a:t>Approach</a:t>
            </a:r>
            <a:r>
              <a:rPr lang="en-US" sz="3600" b="1" dirty="0">
                <a:solidFill>
                  <a:srgbClr val="FFFFFF"/>
                </a:solidFill>
              </a:rPr>
              <a:t>: Interdisciplinary</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1143000"/>
            <a:ext cx="1594800" cy="2189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0300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13172"/>
          </a:xfrm>
          <a:solidFill>
            <a:schemeClr val="tx2"/>
          </a:solidFill>
        </p:spPr>
        <p:txBody>
          <a:bodyPr>
            <a:normAutofit fontScale="90000"/>
          </a:bodyPr>
          <a:lstStyle/>
          <a:p>
            <a:r>
              <a:rPr lang="en-US" b="1" dirty="0" smtClean="0">
                <a:solidFill>
                  <a:schemeClr val="bg1"/>
                </a:solidFill>
              </a:rPr>
              <a:t>Insights?</a:t>
            </a:r>
            <a:endParaRPr lang="en-US" b="1" dirty="0">
              <a:solidFill>
                <a:schemeClr val="bg1"/>
              </a:solidFill>
            </a:endParaRPr>
          </a:p>
        </p:txBody>
      </p:sp>
      <p:sp>
        <p:nvSpPr>
          <p:cNvPr id="3" name="Content Placeholder 2"/>
          <p:cNvSpPr>
            <a:spLocks noGrp="1"/>
          </p:cNvSpPr>
          <p:nvPr>
            <p:ph idx="4294967295"/>
          </p:nvPr>
        </p:nvSpPr>
        <p:spPr>
          <a:xfrm>
            <a:off x="457200" y="971550"/>
            <a:ext cx="8229600" cy="3962400"/>
          </a:xfrm>
        </p:spPr>
        <p:txBody>
          <a:bodyPr>
            <a:noAutofit/>
          </a:bodyPr>
          <a:lstStyle/>
          <a:p>
            <a:r>
              <a:rPr lang="en-US" sz="1600" dirty="0" smtClean="0"/>
              <a:t>Rising number of definitions </a:t>
            </a:r>
          </a:p>
          <a:p>
            <a:pPr lvl="1"/>
            <a:r>
              <a:rPr lang="en-US" sz="1600" dirty="0" smtClean="0"/>
              <a:t>Emerging </a:t>
            </a:r>
            <a:r>
              <a:rPr lang="en-US" sz="1600" dirty="0"/>
              <a:t>recognition that a bounded, named, systematic inquiry into </a:t>
            </a:r>
            <a:r>
              <a:rPr lang="en-US" sz="1600" dirty="0" smtClean="0"/>
              <a:t>optimization </a:t>
            </a:r>
            <a:r>
              <a:rPr lang="en-US" sz="1600" dirty="0"/>
              <a:t>of the use of efficacious interventions </a:t>
            </a:r>
            <a:r>
              <a:rPr lang="en-US" sz="1600" dirty="0" smtClean="0"/>
              <a:t>is </a:t>
            </a:r>
            <a:r>
              <a:rPr lang="en-US" sz="1600" dirty="0"/>
              <a:t>an urgent </a:t>
            </a:r>
            <a:r>
              <a:rPr lang="en-US" sz="1600" dirty="0" smtClean="0"/>
              <a:t>need </a:t>
            </a:r>
          </a:p>
          <a:p>
            <a:r>
              <a:rPr lang="en-US" sz="1600" dirty="0" smtClean="0"/>
              <a:t>Poorly </a:t>
            </a:r>
            <a:r>
              <a:rPr lang="en-US" sz="1600" dirty="0"/>
              <a:t>linked in a </a:t>
            </a:r>
            <a:r>
              <a:rPr lang="en-US" sz="1600" dirty="0" smtClean="0"/>
              <a:t>network map - discourse is </a:t>
            </a:r>
            <a:r>
              <a:rPr lang="en-US" sz="1600" dirty="0"/>
              <a:t>not fully mature. </a:t>
            </a:r>
            <a:endParaRPr lang="en-US" sz="1600" dirty="0" smtClean="0"/>
          </a:p>
          <a:p>
            <a:r>
              <a:rPr lang="en-US" sz="1600" dirty="0" smtClean="0"/>
              <a:t>Agreement on motivating problem (</a:t>
            </a:r>
            <a:r>
              <a:rPr lang="en-US" sz="1600" dirty="0" smtClean="0"/>
              <a:t>i.e., closing </a:t>
            </a:r>
            <a:r>
              <a:rPr lang="en-US" sz="1600" dirty="0"/>
              <a:t>the gap between evidence and practice), </a:t>
            </a:r>
            <a:endParaRPr lang="en-US" sz="1600" dirty="0" smtClean="0"/>
          </a:p>
          <a:p>
            <a:r>
              <a:rPr lang="en-US" sz="1600" dirty="0" smtClean="0"/>
              <a:t>Tension between generalizable knowledge across </a:t>
            </a:r>
            <a:r>
              <a:rPr lang="en-US" sz="1600" dirty="0"/>
              <a:t>contexts and knowledge </a:t>
            </a:r>
            <a:r>
              <a:rPr lang="en-US" sz="1600" dirty="0" smtClean="0"/>
              <a:t>adapted </a:t>
            </a:r>
            <a:r>
              <a:rPr lang="en-US" sz="1600" dirty="0"/>
              <a:t>to specific </a:t>
            </a:r>
            <a:r>
              <a:rPr lang="en-US" sz="1600" dirty="0" smtClean="0"/>
              <a:t>contexts</a:t>
            </a:r>
          </a:p>
          <a:p>
            <a:r>
              <a:rPr lang="en-US" sz="1600" dirty="0" smtClean="0"/>
              <a:t>Summary </a:t>
            </a:r>
            <a:r>
              <a:rPr lang="en-US" sz="1600" dirty="0"/>
              <a:t>of definitions is also notable for what is </a:t>
            </a:r>
            <a:r>
              <a:rPr lang="en-US" sz="1600" dirty="0" smtClean="0"/>
              <a:t>absent (e.g., Consolidated </a:t>
            </a:r>
            <a:r>
              <a:rPr lang="en-US" sz="1600" dirty="0"/>
              <a:t>Framework for Implementation </a:t>
            </a:r>
            <a:r>
              <a:rPr lang="en-US" sz="1600" dirty="0" smtClean="0"/>
              <a:t>Research)</a:t>
            </a:r>
          </a:p>
          <a:p>
            <a:r>
              <a:rPr lang="en-US" sz="1600" i="1" dirty="0" smtClean="0"/>
              <a:t>Synthetic definition?</a:t>
            </a:r>
          </a:p>
          <a:p>
            <a:pPr lvl="1"/>
            <a:r>
              <a:rPr lang="en-US" sz="1600" i="1" dirty="0" smtClean="0"/>
              <a:t>Implementation </a:t>
            </a:r>
            <a:r>
              <a:rPr lang="en-US" sz="1600" i="1" dirty="0"/>
              <a:t>science is a multidisciplinary specialty that seeks generalizable knowledge about the behavior of stakeholders, organizations, communities, and individuals in order to understand the scale of, reasons for, and strategies to close the gap between evidence and routine practice for health in real world contexts.</a:t>
            </a:r>
          </a:p>
          <a:p>
            <a:pPr marL="0" indent="0">
              <a:buNone/>
            </a:pPr>
            <a:endParaRPr lang="en-US" sz="1600" dirty="0"/>
          </a:p>
        </p:txBody>
      </p:sp>
    </p:spTree>
    <p:extLst>
      <p:ext uri="{BB962C8B-B14F-4D97-AF65-F5344CB8AC3E}">
        <p14:creationId xmlns:p14="http://schemas.microsoft.com/office/powerpoint/2010/main" val="2431049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13172"/>
          </a:xfrm>
          <a:solidFill>
            <a:schemeClr val="tx2"/>
          </a:solidFill>
        </p:spPr>
        <p:txBody>
          <a:bodyPr>
            <a:normAutofit fontScale="90000"/>
          </a:bodyPr>
          <a:lstStyle/>
          <a:p>
            <a:r>
              <a:rPr lang="en-US" sz="3600" b="1" dirty="0" smtClean="0">
                <a:solidFill>
                  <a:schemeClr val="bg1"/>
                </a:solidFill>
              </a:rPr>
              <a:t>“Translational” Research: T2 and Beyond</a:t>
            </a:r>
            <a:endParaRPr lang="en-US" sz="3600" b="1" dirty="0">
              <a:solidFill>
                <a:schemeClr val="bg1"/>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504950"/>
            <a:ext cx="6781800" cy="2089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Brace 3"/>
          <p:cNvSpPr/>
          <p:nvPr/>
        </p:nvSpPr>
        <p:spPr>
          <a:xfrm>
            <a:off x="7391400" y="2218979"/>
            <a:ext cx="457200" cy="1219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8067409" y="2625895"/>
            <a:ext cx="466794" cy="369332"/>
          </a:xfrm>
          <a:prstGeom prst="rect">
            <a:avLst/>
          </a:prstGeom>
          <a:noFill/>
        </p:spPr>
        <p:txBody>
          <a:bodyPr wrap="none" rtlCol="0">
            <a:spAutoFit/>
          </a:bodyPr>
          <a:lstStyle/>
          <a:p>
            <a:pPr algn="ctr"/>
            <a:r>
              <a:rPr lang="en-US" dirty="0" smtClean="0"/>
              <a:t>3%	</a:t>
            </a:r>
            <a:endParaRPr lang="en-US" dirty="0"/>
          </a:p>
        </p:txBody>
      </p:sp>
      <p:sp>
        <p:nvSpPr>
          <p:cNvPr id="6" name="Rectangle 5"/>
          <p:cNvSpPr/>
          <p:nvPr/>
        </p:nvSpPr>
        <p:spPr>
          <a:xfrm>
            <a:off x="6009416" y="4706838"/>
            <a:ext cx="3109184" cy="307777"/>
          </a:xfrm>
          <a:prstGeom prst="rect">
            <a:avLst/>
          </a:prstGeom>
        </p:spPr>
        <p:txBody>
          <a:bodyPr wrap="none">
            <a:spAutoFit/>
          </a:bodyPr>
          <a:lstStyle/>
          <a:p>
            <a:r>
              <a:rPr lang="en-US" sz="1400" i="1" dirty="0"/>
              <a:t>Genetics in Medicine</a:t>
            </a:r>
            <a:r>
              <a:rPr lang="en-US" sz="1400" dirty="0"/>
              <a:t> (2007) </a:t>
            </a:r>
            <a:r>
              <a:rPr lang="en-US" sz="1400" b="1" dirty="0"/>
              <a:t>9</a:t>
            </a:r>
            <a:r>
              <a:rPr lang="en-US" sz="1400" dirty="0"/>
              <a:t>, 665–674;</a:t>
            </a:r>
          </a:p>
        </p:txBody>
      </p:sp>
    </p:spTree>
    <p:extLst>
      <p:ext uri="{BB962C8B-B14F-4D97-AF65-F5344CB8AC3E}">
        <p14:creationId xmlns:p14="http://schemas.microsoft.com/office/powerpoint/2010/main" val="175379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1" y="57150"/>
            <a:ext cx="8888779" cy="628650"/>
          </a:xfrm>
          <a:solidFill>
            <a:schemeClr val="tx2"/>
          </a:solidFill>
        </p:spPr>
        <p:txBody>
          <a:bodyPr>
            <a:normAutofit/>
          </a:bodyPr>
          <a:lstStyle/>
          <a:p>
            <a:r>
              <a:rPr lang="en-US" sz="3200" b="1" dirty="0">
                <a:solidFill>
                  <a:schemeClr val="bg1"/>
                </a:solidFill>
              </a:rPr>
              <a:t>The “Four P’s” of Implementation Research</a:t>
            </a:r>
          </a:p>
        </p:txBody>
      </p:sp>
      <p:cxnSp>
        <p:nvCxnSpPr>
          <p:cNvPr id="10" name="Straight Connector 9"/>
          <p:cNvCxnSpPr/>
          <p:nvPr/>
        </p:nvCxnSpPr>
        <p:spPr>
          <a:xfrm>
            <a:off x="592899" y="1766894"/>
            <a:ext cx="0" cy="1973763"/>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92900" y="3730025"/>
            <a:ext cx="2988500" cy="10633"/>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419501" y="3809463"/>
            <a:ext cx="1187569" cy="369332"/>
          </a:xfrm>
          <a:prstGeom prst="rect">
            <a:avLst/>
          </a:prstGeom>
          <a:noFill/>
        </p:spPr>
        <p:txBody>
          <a:bodyPr wrap="none" rtlCol="0">
            <a:spAutoFit/>
          </a:bodyPr>
          <a:lstStyle/>
          <a:p>
            <a:r>
              <a:rPr lang="en-US" dirty="0"/>
              <a:t>Relevance </a:t>
            </a:r>
          </a:p>
        </p:txBody>
      </p:sp>
      <p:sp>
        <p:nvSpPr>
          <p:cNvPr id="16" name="TextBox 15"/>
          <p:cNvSpPr txBox="1"/>
          <p:nvPr/>
        </p:nvSpPr>
        <p:spPr>
          <a:xfrm rot="16200000">
            <a:off x="-489667" y="2566100"/>
            <a:ext cx="1643399" cy="369332"/>
          </a:xfrm>
          <a:prstGeom prst="rect">
            <a:avLst/>
          </a:prstGeom>
          <a:noFill/>
        </p:spPr>
        <p:txBody>
          <a:bodyPr wrap="none" rtlCol="0">
            <a:spAutoFit/>
          </a:bodyPr>
          <a:lstStyle/>
          <a:p>
            <a:r>
              <a:rPr lang="en-US" dirty="0"/>
              <a:t>Internal validity</a:t>
            </a:r>
          </a:p>
        </p:txBody>
      </p:sp>
      <p:sp>
        <p:nvSpPr>
          <p:cNvPr id="18" name="TextBox 17"/>
          <p:cNvSpPr txBox="1"/>
          <p:nvPr/>
        </p:nvSpPr>
        <p:spPr>
          <a:xfrm>
            <a:off x="1066800" y="2888218"/>
            <a:ext cx="726481" cy="369332"/>
          </a:xfrm>
          <a:prstGeom prst="rect">
            <a:avLst/>
          </a:prstGeom>
          <a:noFill/>
        </p:spPr>
        <p:txBody>
          <a:bodyPr wrap="none" rtlCol="0">
            <a:spAutoFit/>
          </a:bodyPr>
          <a:lstStyle/>
          <a:p>
            <a:pPr algn="ctr"/>
            <a:r>
              <a:rPr lang="en-US" dirty="0" err="1" smtClean="0"/>
              <a:t>Purile</a:t>
            </a:r>
            <a:endParaRPr lang="en-US" dirty="0"/>
          </a:p>
        </p:txBody>
      </p:sp>
      <p:sp>
        <p:nvSpPr>
          <p:cNvPr id="19" name="TextBox 18"/>
          <p:cNvSpPr txBox="1"/>
          <p:nvPr/>
        </p:nvSpPr>
        <p:spPr>
          <a:xfrm>
            <a:off x="963347" y="1836694"/>
            <a:ext cx="993862" cy="369332"/>
          </a:xfrm>
          <a:prstGeom prst="rect">
            <a:avLst/>
          </a:prstGeom>
          <a:noFill/>
        </p:spPr>
        <p:txBody>
          <a:bodyPr wrap="none" rtlCol="0">
            <a:spAutoFit/>
          </a:bodyPr>
          <a:lstStyle/>
          <a:p>
            <a:pPr algn="ctr"/>
            <a:r>
              <a:rPr lang="en-US" dirty="0"/>
              <a:t>Pedantic</a:t>
            </a:r>
          </a:p>
        </p:txBody>
      </p:sp>
      <p:sp>
        <p:nvSpPr>
          <p:cNvPr id="20" name="TextBox 19"/>
          <p:cNvSpPr txBox="1"/>
          <p:nvPr/>
        </p:nvSpPr>
        <p:spPr>
          <a:xfrm>
            <a:off x="2362200" y="1897618"/>
            <a:ext cx="1118768" cy="369332"/>
          </a:xfrm>
          <a:prstGeom prst="rect">
            <a:avLst/>
          </a:prstGeom>
          <a:noFill/>
        </p:spPr>
        <p:txBody>
          <a:bodyPr wrap="none" rtlCol="0">
            <a:spAutoFit/>
          </a:bodyPr>
          <a:lstStyle/>
          <a:p>
            <a:pPr algn="ctr"/>
            <a:r>
              <a:rPr lang="en-US" dirty="0"/>
              <a:t>Pragmatic</a:t>
            </a:r>
          </a:p>
        </p:txBody>
      </p:sp>
      <p:sp>
        <p:nvSpPr>
          <p:cNvPr id="21" name="TextBox 20"/>
          <p:cNvSpPr txBox="1"/>
          <p:nvPr/>
        </p:nvSpPr>
        <p:spPr>
          <a:xfrm>
            <a:off x="2473826" y="2903494"/>
            <a:ext cx="987001" cy="369332"/>
          </a:xfrm>
          <a:prstGeom prst="rect">
            <a:avLst/>
          </a:prstGeom>
          <a:noFill/>
        </p:spPr>
        <p:txBody>
          <a:bodyPr wrap="none" rtlCol="0">
            <a:spAutoFit/>
          </a:bodyPr>
          <a:lstStyle/>
          <a:p>
            <a:pPr algn="ctr"/>
            <a:r>
              <a:rPr lang="en-US" dirty="0"/>
              <a:t>Populist </a:t>
            </a:r>
          </a:p>
        </p:txBody>
      </p:sp>
      <p:sp>
        <p:nvSpPr>
          <p:cNvPr id="22" name="Right Arrow 21"/>
          <p:cNvSpPr/>
          <p:nvPr/>
        </p:nvSpPr>
        <p:spPr>
          <a:xfrm>
            <a:off x="685800" y="890192"/>
            <a:ext cx="2836098" cy="538559"/>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ndParaRPr>
          </a:p>
        </p:txBody>
      </p:sp>
      <p:sp>
        <p:nvSpPr>
          <p:cNvPr id="5" name="TextBox 4"/>
          <p:cNvSpPr txBox="1"/>
          <p:nvPr/>
        </p:nvSpPr>
        <p:spPr>
          <a:xfrm>
            <a:off x="4038600" y="1885860"/>
            <a:ext cx="5014362" cy="229293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200" dirty="0" smtClean="0"/>
              <a:t>Generalizable </a:t>
            </a:r>
            <a:r>
              <a:rPr lang="en-US" sz="1200" dirty="0"/>
              <a:t>/ Transportable</a:t>
            </a:r>
          </a:p>
          <a:p>
            <a:pPr marL="742950" lvl="1" indent="-285750">
              <a:spcBef>
                <a:spcPts val="600"/>
              </a:spcBef>
              <a:buFont typeface="Arial" panose="020B0604020202020204" pitchFamily="34" charset="0"/>
              <a:buChar char="•"/>
            </a:pPr>
            <a:r>
              <a:rPr lang="en-US" sz="1200" i="1" dirty="0"/>
              <a:t>Use findings in one setting to infer about effects in another?</a:t>
            </a:r>
          </a:p>
          <a:p>
            <a:pPr marL="285750" indent="-285750">
              <a:spcBef>
                <a:spcPts val="600"/>
              </a:spcBef>
              <a:buFont typeface="Arial" panose="020B0604020202020204" pitchFamily="34" charset="0"/>
              <a:buChar char="•"/>
            </a:pPr>
            <a:r>
              <a:rPr lang="en-US" sz="1200" dirty="0" err="1"/>
              <a:t>Accumulatable</a:t>
            </a:r>
            <a:endParaRPr lang="en-US" sz="1200" dirty="0"/>
          </a:p>
          <a:p>
            <a:pPr marL="742950" lvl="1" indent="-285750">
              <a:spcBef>
                <a:spcPts val="600"/>
              </a:spcBef>
              <a:buFont typeface="Arial" panose="020B0604020202020204" pitchFamily="34" charset="0"/>
              <a:buChar char="•"/>
            </a:pPr>
            <a:r>
              <a:rPr lang="en-US" sz="1200" i="1" dirty="0"/>
              <a:t>Findings be formally (meta analysis) or informally synthesized with other research?  </a:t>
            </a:r>
          </a:p>
          <a:p>
            <a:pPr marL="285750" indent="-285750">
              <a:spcBef>
                <a:spcPts val="600"/>
              </a:spcBef>
              <a:buFont typeface="Arial" panose="020B0604020202020204" pitchFamily="34" charset="0"/>
              <a:buChar char="•"/>
            </a:pPr>
            <a:r>
              <a:rPr lang="en-US" sz="1200" dirty="0"/>
              <a:t>Implementable</a:t>
            </a:r>
          </a:p>
          <a:p>
            <a:pPr marL="742950" lvl="1" indent="-285750">
              <a:spcBef>
                <a:spcPts val="600"/>
              </a:spcBef>
              <a:buFont typeface="Arial" panose="020B0604020202020204" pitchFamily="34" charset="0"/>
              <a:buChar char="•"/>
            </a:pPr>
            <a:r>
              <a:rPr lang="en-US" sz="1200" i="1" dirty="0"/>
              <a:t>Can other people carry it out? </a:t>
            </a:r>
          </a:p>
          <a:p>
            <a:pPr marL="285750" indent="-285750">
              <a:spcBef>
                <a:spcPts val="600"/>
              </a:spcBef>
              <a:buFont typeface="Arial" panose="020B0604020202020204" pitchFamily="34" charset="0"/>
              <a:buChar char="•"/>
            </a:pPr>
            <a:r>
              <a:rPr lang="en-US" sz="1200" dirty="0"/>
              <a:t>Impactful </a:t>
            </a:r>
            <a:endParaRPr lang="en-US" sz="1200" dirty="0"/>
          </a:p>
          <a:p>
            <a:pPr marL="742950" lvl="1" indent="-285750">
              <a:spcBef>
                <a:spcPts val="600"/>
              </a:spcBef>
              <a:buFont typeface="Arial" panose="020B0604020202020204" pitchFamily="34" charset="0"/>
              <a:buChar char="•"/>
            </a:pPr>
            <a:r>
              <a:rPr lang="en-US" sz="1200" i="1" dirty="0" smtClean="0"/>
              <a:t>Is </a:t>
            </a:r>
            <a:r>
              <a:rPr lang="en-US" sz="1200" i="1" dirty="0" smtClean="0"/>
              <a:t>the </a:t>
            </a:r>
            <a:r>
              <a:rPr lang="en-US" sz="1200" i="1" dirty="0"/>
              <a:t>intervention </a:t>
            </a:r>
            <a:r>
              <a:rPr lang="en-US" sz="1200" i="1" dirty="0" smtClean="0"/>
              <a:t>likely to have </a:t>
            </a:r>
            <a:r>
              <a:rPr lang="en-US" sz="1200" i="1" dirty="0"/>
              <a:t>a big effect in diverse settings</a:t>
            </a:r>
            <a:r>
              <a:rPr lang="en-US" sz="1200" i="1" dirty="0" smtClean="0"/>
              <a:t>?</a:t>
            </a:r>
          </a:p>
        </p:txBody>
      </p:sp>
      <p:sp>
        <p:nvSpPr>
          <p:cNvPr id="14" name="TextBox 13"/>
          <p:cNvSpPr txBox="1"/>
          <p:nvPr/>
        </p:nvSpPr>
        <p:spPr>
          <a:xfrm>
            <a:off x="894496" y="4640818"/>
            <a:ext cx="2307170" cy="338554"/>
          </a:xfrm>
          <a:prstGeom prst="rect">
            <a:avLst/>
          </a:prstGeom>
          <a:noFill/>
        </p:spPr>
        <p:txBody>
          <a:bodyPr wrap="none" rtlCol="0">
            <a:spAutoFit/>
          </a:bodyPr>
          <a:lstStyle/>
          <a:p>
            <a:r>
              <a:rPr lang="en-US" sz="1600" i="1" dirty="0"/>
              <a:t>Adapted from David Aron</a:t>
            </a:r>
          </a:p>
        </p:txBody>
      </p:sp>
      <p:sp>
        <p:nvSpPr>
          <p:cNvPr id="2" name="TextBox 1"/>
          <p:cNvSpPr txBox="1"/>
          <p:nvPr/>
        </p:nvSpPr>
        <p:spPr>
          <a:xfrm>
            <a:off x="3886200" y="890886"/>
            <a:ext cx="5190995" cy="461665"/>
          </a:xfrm>
          <a:prstGeom prst="rect">
            <a:avLst/>
          </a:prstGeom>
          <a:noFill/>
        </p:spPr>
        <p:txBody>
          <a:bodyPr wrap="none" rtlCol="0">
            <a:spAutoFit/>
          </a:bodyPr>
          <a:lstStyle/>
          <a:p>
            <a:r>
              <a:rPr lang="en-US" sz="2400" b="1" dirty="0" smtClean="0"/>
              <a:t>Making research relevant in real world</a:t>
            </a:r>
            <a:endParaRPr lang="en-US" sz="2400" b="1" dirty="0"/>
          </a:p>
        </p:txBody>
      </p:sp>
    </p:spTree>
    <p:extLst>
      <p:ext uri="{BB962C8B-B14F-4D97-AF65-F5344CB8AC3E}">
        <p14:creationId xmlns:p14="http://schemas.microsoft.com/office/powerpoint/2010/main" val="3756184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Overview - Processes</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Lectures</a:t>
            </a:r>
          </a:p>
          <a:p>
            <a:pPr lvl="1"/>
            <a:r>
              <a:rPr lang="en-US" dirty="0" smtClean="0"/>
              <a:t>Synthesis of key areas</a:t>
            </a:r>
          </a:p>
          <a:p>
            <a:pPr lvl="1"/>
            <a:r>
              <a:rPr lang="en-US" dirty="0" smtClean="0"/>
              <a:t>Guest speakers</a:t>
            </a:r>
          </a:p>
          <a:p>
            <a:pPr lvl="1"/>
            <a:r>
              <a:rPr lang="en-US" dirty="0" smtClean="0"/>
              <a:t>Material posted on course website</a:t>
            </a:r>
          </a:p>
          <a:p>
            <a:pPr lvl="1"/>
            <a:r>
              <a:rPr lang="en-US" dirty="0" smtClean="0"/>
              <a:t>Draw on examples from HIV</a:t>
            </a:r>
          </a:p>
          <a:p>
            <a:pPr lvl="1"/>
            <a:r>
              <a:rPr lang="en-US" dirty="0" smtClean="0"/>
              <a:t>Dialogue</a:t>
            </a:r>
          </a:p>
          <a:p>
            <a:r>
              <a:rPr lang="en-US" dirty="0" smtClean="0"/>
              <a:t>Readings</a:t>
            </a:r>
          </a:p>
          <a:p>
            <a:pPr lvl="1"/>
            <a:r>
              <a:rPr lang="en-US" dirty="0" smtClean="0"/>
              <a:t>One or two required per week</a:t>
            </a:r>
          </a:p>
          <a:p>
            <a:pPr lvl="1"/>
            <a:r>
              <a:rPr lang="en-US" dirty="0" smtClean="0"/>
              <a:t>More available on website</a:t>
            </a:r>
          </a:p>
          <a:p>
            <a:r>
              <a:rPr lang="en-US" dirty="0" smtClean="0"/>
              <a:t>Homework </a:t>
            </a:r>
          </a:p>
          <a:p>
            <a:pPr lvl="1"/>
            <a:r>
              <a:rPr lang="en-US" dirty="0"/>
              <a:t>W</a:t>
            </a:r>
            <a:r>
              <a:rPr lang="en-US" dirty="0" smtClean="0"/>
              <a:t>rite </a:t>
            </a:r>
            <a:r>
              <a:rPr lang="en-US" dirty="0"/>
              <a:t>parts of a grant </a:t>
            </a:r>
            <a:r>
              <a:rPr lang="en-US" dirty="0" smtClean="0"/>
              <a:t>proposal</a:t>
            </a:r>
          </a:p>
          <a:p>
            <a:pPr lvl="1"/>
            <a:r>
              <a:rPr lang="en-US" dirty="0" smtClean="0"/>
              <a:t>Students to post to course website</a:t>
            </a:r>
          </a:p>
          <a:p>
            <a:pPr lvl="1"/>
            <a:r>
              <a:rPr lang="en-US" dirty="0" smtClean="0"/>
              <a:t>Comment on other students’ writing</a:t>
            </a:r>
          </a:p>
          <a:p>
            <a:pPr lvl="1"/>
            <a:r>
              <a:rPr lang="en-US" dirty="0" smtClean="0"/>
              <a:t>Final proposal presentation</a:t>
            </a:r>
          </a:p>
          <a:p>
            <a:endParaRPr lang="en-US" dirty="0" smtClean="0"/>
          </a:p>
        </p:txBody>
      </p:sp>
      <p:sp>
        <p:nvSpPr>
          <p:cNvPr id="4" name="Content Placeholder 3"/>
          <p:cNvSpPr>
            <a:spLocks noGrp="1"/>
          </p:cNvSpPr>
          <p:nvPr>
            <p:ph sz="half" idx="2"/>
          </p:nvPr>
        </p:nvSpPr>
        <p:spPr/>
        <p:txBody>
          <a:bodyPr>
            <a:normAutofit fontScale="62500" lnSpcReduction="20000"/>
          </a:bodyPr>
          <a:lstStyle/>
          <a:p>
            <a:r>
              <a:rPr lang="en-US" dirty="0"/>
              <a:t>Discussion section</a:t>
            </a:r>
          </a:p>
          <a:p>
            <a:pPr lvl="1"/>
            <a:r>
              <a:rPr lang="en-US" dirty="0"/>
              <a:t>Discuss assignment</a:t>
            </a:r>
          </a:p>
          <a:p>
            <a:pPr lvl="1"/>
            <a:r>
              <a:rPr lang="en-US" dirty="0" smtClean="0"/>
              <a:t>Open forum</a:t>
            </a:r>
            <a:endParaRPr lang="en-US" dirty="0"/>
          </a:p>
          <a:p>
            <a:r>
              <a:rPr lang="en-US" dirty="0"/>
              <a:t>Journal </a:t>
            </a:r>
            <a:r>
              <a:rPr lang="en-US" dirty="0" smtClean="0"/>
              <a:t>club</a:t>
            </a:r>
          </a:p>
          <a:p>
            <a:pPr lvl="1"/>
            <a:r>
              <a:rPr lang="en-US" dirty="0" smtClean="0"/>
              <a:t>Content evolving</a:t>
            </a:r>
            <a:endParaRPr lang="en-US" dirty="0"/>
          </a:p>
          <a:p>
            <a:r>
              <a:rPr lang="en-US" dirty="0"/>
              <a:t>Content evolving…</a:t>
            </a:r>
          </a:p>
          <a:p>
            <a:r>
              <a:rPr lang="en-US" dirty="0"/>
              <a:t>Grade</a:t>
            </a:r>
          </a:p>
          <a:p>
            <a:pPr lvl="1"/>
            <a:r>
              <a:rPr lang="en-US" dirty="0" smtClean="0"/>
              <a:t>Posting assignment </a:t>
            </a:r>
          </a:p>
          <a:p>
            <a:pPr lvl="1"/>
            <a:r>
              <a:rPr lang="en-US" dirty="0" smtClean="0"/>
              <a:t>Commenting on others</a:t>
            </a:r>
          </a:p>
          <a:p>
            <a:pPr lvl="1"/>
            <a:r>
              <a:rPr lang="en-US" dirty="0" smtClean="0"/>
              <a:t>Final presentation</a:t>
            </a:r>
            <a:endParaRPr lang="en-US" dirty="0"/>
          </a:p>
        </p:txBody>
      </p:sp>
    </p:spTree>
    <p:extLst>
      <p:ext uri="{BB962C8B-B14F-4D97-AF65-F5344CB8AC3E}">
        <p14:creationId xmlns:p14="http://schemas.microsoft.com/office/powerpoint/2010/main" val="651666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1" y="57150"/>
            <a:ext cx="8888779" cy="628650"/>
          </a:xfrm>
          <a:solidFill>
            <a:schemeClr val="tx2"/>
          </a:solidFill>
        </p:spPr>
        <p:txBody>
          <a:bodyPr>
            <a:normAutofit/>
          </a:bodyPr>
          <a:lstStyle/>
          <a:p>
            <a:r>
              <a:rPr lang="en-US" sz="3200" b="1" dirty="0">
                <a:solidFill>
                  <a:schemeClr val="bg1"/>
                </a:solidFill>
              </a:rPr>
              <a:t>The “Four P’s” of Implementation Research</a:t>
            </a:r>
          </a:p>
        </p:txBody>
      </p:sp>
      <p:cxnSp>
        <p:nvCxnSpPr>
          <p:cNvPr id="10" name="Straight Connector 9"/>
          <p:cNvCxnSpPr/>
          <p:nvPr/>
        </p:nvCxnSpPr>
        <p:spPr>
          <a:xfrm>
            <a:off x="592899" y="1766894"/>
            <a:ext cx="0" cy="1973763"/>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92900" y="3730025"/>
            <a:ext cx="2988500" cy="10633"/>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419501" y="3809463"/>
            <a:ext cx="1187569" cy="369332"/>
          </a:xfrm>
          <a:prstGeom prst="rect">
            <a:avLst/>
          </a:prstGeom>
          <a:noFill/>
        </p:spPr>
        <p:txBody>
          <a:bodyPr wrap="none" rtlCol="0">
            <a:spAutoFit/>
          </a:bodyPr>
          <a:lstStyle/>
          <a:p>
            <a:r>
              <a:rPr lang="en-US" dirty="0"/>
              <a:t>Relevance </a:t>
            </a:r>
          </a:p>
        </p:txBody>
      </p:sp>
      <p:sp>
        <p:nvSpPr>
          <p:cNvPr id="16" name="TextBox 15"/>
          <p:cNvSpPr txBox="1"/>
          <p:nvPr/>
        </p:nvSpPr>
        <p:spPr>
          <a:xfrm rot="16200000">
            <a:off x="-489667" y="2566100"/>
            <a:ext cx="1643399" cy="369332"/>
          </a:xfrm>
          <a:prstGeom prst="rect">
            <a:avLst/>
          </a:prstGeom>
          <a:noFill/>
        </p:spPr>
        <p:txBody>
          <a:bodyPr wrap="none" rtlCol="0">
            <a:spAutoFit/>
          </a:bodyPr>
          <a:lstStyle/>
          <a:p>
            <a:r>
              <a:rPr lang="en-US" dirty="0"/>
              <a:t>Internal validity</a:t>
            </a:r>
          </a:p>
        </p:txBody>
      </p:sp>
      <p:sp>
        <p:nvSpPr>
          <p:cNvPr id="18" name="TextBox 17"/>
          <p:cNvSpPr txBox="1"/>
          <p:nvPr/>
        </p:nvSpPr>
        <p:spPr>
          <a:xfrm>
            <a:off x="1097043" y="2724994"/>
            <a:ext cx="726481" cy="923330"/>
          </a:xfrm>
          <a:prstGeom prst="rect">
            <a:avLst/>
          </a:prstGeom>
          <a:noFill/>
        </p:spPr>
        <p:txBody>
          <a:bodyPr wrap="none" rtlCol="0">
            <a:spAutoFit/>
          </a:bodyPr>
          <a:lstStyle/>
          <a:p>
            <a:pPr algn="ctr"/>
            <a:r>
              <a:rPr lang="en-US" dirty="0" err="1"/>
              <a:t>Purile</a:t>
            </a:r>
            <a:endParaRPr lang="en-US" dirty="0"/>
          </a:p>
          <a:p>
            <a:pPr algn="ctr"/>
            <a:endParaRPr lang="en-US" dirty="0"/>
          </a:p>
          <a:p>
            <a:pPr algn="ctr"/>
            <a:endParaRPr lang="en-US" dirty="0"/>
          </a:p>
        </p:txBody>
      </p:sp>
      <p:sp>
        <p:nvSpPr>
          <p:cNvPr id="19" name="TextBox 18"/>
          <p:cNvSpPr txBox="1"/>
          <p:nvPr/>
        </p:nvSpPr>
        <p:spPr>
          <a:xfrm>
            <a:off x="963347" y="1836694"/>
            <a:ext cx="993862" cy="369332"/>
          </a:xfrm>
          <a:prstGeom prst="rect">
            <a:avLst/>
          </a:prstGeom>
          <a:noFill/>
        </p:spPr>
        <p:txBody>
          <a:bodyPr wrap="none" rtlCol="0">
            <a:spAutoFit/>
          </a:bodyPr>
          <a:lstStyle/>
          <a:p>
            <a:pPr algn="ctr"/>
            <a:r>
              <a:rPr lang="en-US" dirty="0"/>
              <a:t>Pedantic</a:t>
            </a:r>
          </a:p>
        </p:txBody>
      </p:sp>
      <p:sp>
        <p:nvSpPr>
          <p:cNvPr id="20" name="TextBox 19"/>
          <p:cNvSpPr txBox="1"/>
          <p:nvPr/>
        </p:nvSpPr>
        <p:spPr>
          <a:xfrm>
            <a:off x="2362200" y="1733550"/>
            <a:ext cx="1118768" cy="369332"/>
          </a:xfrm>
          <a:prstGeom prst="rect">
            <a:avLst/>
          </a:prstGeom>
          <a:noFill/>
        </p:spPr>
        <p:txBody>
          <a:bodyPr wrap="none" rtlCol="0">
            <a:spAutoFit/>
          </a:bodyPr>
          <a:lstStyle/>
          <a:p>
            <a:pPr algn="ctr"/>
            <a:r>
              <a:rPr lang="en-US" dirty="0"/>
              <a:t>Pragmatic</a:t>
            </a:r>
          </a:p>
        </p:txBody>
      </p:sp>
      <p:sp>
        <p:nvSpPr>
          <p:cNvPr id="21" name="TextBox 20"/>
          <p:cNvSpPr txBox="1"/>
          <p:nvPr/>
        </p:nvSpPr>
        <p:spPr>
          <a:xfrm>
            <a:off x="2473826" y="2903494"/>
            <a:ext cx="987001" cy="369332"/>
          </a:xfrm>
          <a:prstGeom prst="rect">
            <a:avLst/>
          </a:prstGeom>
          <a:noFill/>
        </p:spPr>
        <p:txBody>
          <a:bodyPr wrap="none" rtlCol="0">
            <a:spAutoFit/>
          </a:bodyPr>
          <a:lstStyle/>
          <a:p>
            <a:pPr algn="ctr"/>
            <a:r>
              <a:rPr lang="en-US" dirty="0"/>
              <a:t>Populist </a:t>
            </a:r>
          </a:p>
        </p:txBody>
      </p:sp>
      <p:sp>
        <p:nvSpPr>
          <p:cNvPr id="22" name="Right Arrow 21"/>
          <p:cNvSpPr/>
          <p:nvPr/>
        </p:nvSpPr>
        <p:spPr>
          <a:xfrm rot="16200000">
            <a:off x="2432630" y="2425121"/>
            <a:ext cx="2836098" cy="538559"/>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ndParaRPr>
          </a:p>
        </p:txBody>
      </p:sp>
      <p:sp>
        <p:nvSpPr>
          <p:cNvPr id="5" name="TextBox 4"/>
          <p:cNvSpPr txBox="1"/>
          <p:nvPr/>
        </p:nvSpPr>
        <p:spPr>
          <a:xfrm>
            <a:off x="4038600" y="1890232"/>
            <a:ext cx="5014362" cy="178510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smtClean="0"/>
              <a:t>Counterfactual without giving up real world-ness</a:t>
            </a:r>
          </a:p>
          <a:p>
            <a:pPr marL="285750" indent="-285750">
              <a:spcBef>
                <a:spcPts val="600"/>
              </a:spcBef>
              <a:buFont typeface="Arial" panose="020B0604020202020204" pitchFamily="34" charset="0"/>
              <a:buChar char="•"/>
            </a:pPr>
            <a:r>
              <a:rPr lang="en-US" i="1" dirty="0" smtClean="0"/>
              <a:t>Measure where you are not doing anything</a:t>
            </a:r>
          </a:p>
          <a:p>
            <a:pPr marL="285750" indent="-285750">
              <a:spcBef>
                <a:spcPts val="600"/>
              </a:spcBef>
              <a:buFont typeface="Arial" panose="020B0604020202020204" pitchFamily="34" charset="0"/>
              <a:buChar char="•"/>
            </a:pPr>
            <a:r>
              <a:rPr lang="en-US" i="1" dirty="0" smtClean="0"/>
              <a:t>Understanding diversity of program activities</a:t>
            </a:r>
          </a:p>
          <a:p>
            <a:pPr marL="285750" indent="-285750">
              <a:spcBef>
                <a:spcPts val="600"/>
              </a:spcBef>
              <a:buFont typeface="Arial" panose="020B0604020202020204" pitchFamily="34" charset="0"/>
              <a:buChar char="•"/>
            </a:pPr>
            <a:r>
              <a:rPr lang="en-US" i="1" dirty="0" smtClean="0"/>
              <a:t>Address flaws in real world data</a:t>
            </a:r>
          </a:p>
          <a:p>
            <a:pPr marL="285750" indent="-285750">
              <a:spcBef>
                <a:spcPts val="600"/>
              </a:spcBef>
              <a:buFont typeface="Arial" panose="020B0604020202020204" pitchFamily="34" charset="0"/>
              <a:buChar char="•"/>
            </a:pPr>
            <a:endParaRPr lang="en-US" i="1" dirty="0"/>
          </a:p>
        </p:txBody>
      </p:sp>
      <p:sp>
        <p:nvSpPr>
          <p:cNvPr id="14" name="TextBox 13"/>
          <p:cNvSpPr txBox="1"/>
          <p:nvPr/>
        </p:nvSpPr>
        <p:spPr>
          <a:xfrm>
            <a:off x="894496" y="4640818"/>
            <a:ext cx="2307170" cy="338554"/>
          </a:xfrm>
          <a:prstGeom prst="rect">
            <a:avLst/>
          </a:prstGeom>
          <a:noFill/>
        </p:spPr>
        <p:txBody>
          <a:bodyPr wrap="none" rtlCol="0">
            <a:spAutoFit/>
          </a:bodyPr>
          <a:lstStyle/>
          <a:p>
            <a:r>
              <a:rPr lang="en-US" sz="1600" i="1" dirty="0"/>
              <a:t>Adapted from David Aron</a:t>
            </a:r>
          </a:p>
        </p:txBody>
      </p:sp>
      <p:sp>
        <p:nvSpPr>
          <p:cNvPr id="2" name="TextBox 1"/>
          <p:cNvSpPr txBox="1"/>
          <p:nvPr/>
        </p:nvSpPr>
        <p:spPr>
          <a:xfrm>
            <a:off x="4191000" y="890886"/>
            <a:ext cx="4119589" cy="830997"/>
          </a:xfrm>
          <a:prstGeom prst="rect">
            <a:avLst/>
          </a:prstGeom>
          <a:noFill/>
        </p:spPr>
        <p:txBody>
          <a:bodyPr wrap="none" rtlCol="0">
            <a:spAutoFit/>
          </a:bodyPr>
          <a:lstStyle/>
          <a:p>
            <a:r>
              <a:rPr lang="en-US" sz="2400" b="1" dirty="0" smtClean="0"/>
              <a:t>Making real world evaluations </a:t>
            </a:r>
          </a:p>
          <a:p>
            <a:r>
              <a:rPr lang="en-US" sz="2400" b="1" dirty="0" smtClean="0"/>
              <a:t>more rigorous</a:t>
            </a:r>
            <a:endParaRPr lang="en-US" sz="2400" b="1" dirty="0"/>
          </a:p>
        </p:txBody>
      </p:sp>
    </p:spTree>
    <p:extLst>
      <p:ext uri="{BB962C8B-B14F-4D97-AF65-F5344CB8AC3E}">
        <p14:creationId xmlns:p14="http://schemas.microsoft.com/office/powerpoint/2010/main" val="1585818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Autofit/>
          </a:bodyPr>
          <a:lstStyle/>
          <a:p>
            <a:r>
              <a:rPr lang="en-US" sz="2800" b="1" dirty="0" smtClean="0">
                <a:solidFill>
                  <a:schemeClr val="bg1"/>
                </a:solidFill>
              </a:rPr>
              <a:t>Candidate Interventions for ART Uptake in Africa</a:t>
            </a:r>
            <a:endParaRPr lang="en-US" sz="2800" b="1" dirty="0">
              <a:solidFill>
                <a:schemeClr val="bg1"/>
              </a:solidFill>
            </a:endParaRPr>
          </a:p>
        </p:txBody>
      </p:sp>
      <p:sp>
        <p:nvSpPr>
          <p:cNvPr id="3" name="Content Placeholder 2"/>
          <p:cNvSpPr>
            <a:spLocks noGrp="1"/>
          </p:cNvSpPr>
          <p:nvPr>
            <p:ph idx="1"/>
          </p:nvPr>
        </p:nvSpPr>
        <p:spPr/>
        <p:txBody>
          <a:bodyPr>
            <a:normAutofit fontScale="77500" lnSpcReduction="20000"/>
          </a:bodyPr>
          <a:lstStyle/>
          <a:p>
            <a:r>
              <a:rPr lang="en-US" dirty="0" smtClean="0"/>
              <a:t>PEPFAR </a:t>
            </a:r>
            <a:r>
              <a:rPr lang="en-US" dirty="0" smtClean="0"/>
              <a:t>2004 – Global enterprise to treat HIV</a:t>
            </a:r>
            <a:endParaRPr lang="en-US" dirty="0" smtClean="0"/>
          </a:p>
          <a:p>
            <a:r>
              <a:rPr lang="en-US" dirty="0" smtClean="0"/>
              <a:t>Doubts about success and uptake of treatment</a:t>
            </a:r>
          </a:p>
          <a:p>
            <a:pPr lvl="1"/>
            <a:r>
              <a:rPr lang="en-US" dirty="0" smtClean="0"/>
              <a:t>Adherence, retention and resistance?</a:t>
            </a:r>
          </a:p>
          <a:p>
            <a:pPr lvl="1"/>
            <a:r>
              <a:rPr lang="en-US" dirty="0" smtClean="0"/>
              <a:t>Doubts</a:t>
            </a:r>
          </a:p>
          <a:p>
            <a:pPr lvl="2"/>
            <a:r>
              <a:rPr lang="en-US" dirty="0" smtClean="0"/>
              <a:t>Distance and opportunity costs</a:t>
            </a:r>
          </a:p>
          <a:p>
            <a:pPr lvl="2"/>
            <a:r>
              <a:rPr lang="en-US" dirty="0" smtClean="0"/>
              <a:t>Health care workforce</a:t>
            </a:r>
          </a:p>
          <a:p>
            <a:pPr lvl="2"/>
            <a:r>
              <a:rPr lang="en-US" dirty="0" smtClean="0"/>
              <a:t>“African’s don’t understand time” – Andrew </a:t>
            </a:r>
            <a:r>
              <a:rPr lang="en-US" dirty="0" err="1" smtClean="0"/>
              <a:t>Natsios</a:t>
            </a:r>
            <a:r>
              <a:rPr lang="en-US" dirty="0" smtClean="0"/>
              <a:t> (BMJ 2004)</a:t>
            </a:r>
          </a:p>
          <a:p>
            <a:pPr lvl="2"/>
            <a:r>
              <a:rPr lang="en-US" dirty="0" smtClean="0"/>
              <a:t>Weak primary care infrastructure, supply chain</a:t>
            </a:r>
          </a:p>
          <a:p>
            <a:pPr lvl="2"/>
            <a:r>
              <a:rPr lang="en-US" dirty="0" smtClean="0"/>
              <a:t>Stigma</a:t>
            </a:r>
          </a:p>
          <a:p>
            <a:r>
              <a:rPr lang="en-US" dirty="0" smtClean="0"/>
              <a:t>Strategies to promote use of HIV treatment?</a:t>
            </a:r>
            <a:endParaRPr lang="en-US" dirty="0"/>
          </a:p>
        </p:txBody>
      </p:sp>
    </p:spTree>
    <p:extLst>
      <p:ext uri="{BB962C8B-B14F-4D97-AF65-F5344CB8AC3E}">
        <p14:creationId xmlns:p14="http://schemas.microsoft.com/office/powerpoint/2010/main" val="2829953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89372"/>
          </a:xfrm>
          <a:solidFill>
            <a:schemeClr val="tx2"/>
          </a:solidFill>
        </p:spPr>
        <p:txBody>
          <a:bodyPr>
            <a:normAutofit fontScale="90000"/>
          </a:bodyPr>
          <a:lstStyle/>
          <a:p>
            <a:r>
              <a:rPr lang="en-US" dirty="0" smtClean="0">
                <a:solidFill>
                  <a:schemeClr val="bg1"/>
                </a:solidFill>
              </a:rPr>
              <a:t>Public Health Impact: REAIM</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7591016"/>
              </p:ext>
            </p:extLst>
          </p:nvPr>
        </p:nvGraphicFramePr>
        <p:xfrm>
          <a:off x="457200" y="1123950"/>
          <a:ext cx="8229599" cy="3276600"/>
        </p:xfrm>
        <a:graphic>
          <a:graphicData uri="http://schemas.openxmlformats.org/drawingml/2006/table">
            <a:tbl>
              <a:tblPr firstRow="1" firstCol="1" bandRow="1">
                <a:tableStyleId>{5C22544A-7EE6-4342-B048-85BDC9FD1C3A}</a:tableStyleId>
              </a:tblPr>
              <a:tblGrid>
                <a:gridCol w="1434517"/>
                <a:gridCol w="3463618"/>
                <a:gridCol w="3331464"/>
              </a:tblGrid>
              <a:tr h="546100">
                <a:tc>
                  <a:txBody>
                    <a:bodyPr/>
                    <a:lstStyle/>
                    <a:p>
                      <a:pPr marL="0" marR="0">
                        <a:lnSpc>
                          <a:spcPct val="115000"/>
                        </a:lnSpc>
                        <a:spcBef>
                          <a:spcPts val="0"/>
                        </a:spcBef>
                        <a:spcAft>
                          <a:spcPts val="0"/>
                        </a:spcAft>
                      </a:pPr>
                      <a:r>
                        <a:rPr lang="en-US" sz="1200" dirty="0">
                          <a:effectLst/>
                        </a:rPr>
                        <a:t>RE-AIM ELEMENT</a:t>
                      </a:r>
                      <a:endParaRPr lang="en-US" sz="1200" dirty="0">
                        <a:effectLst/>
                        <a:latin typeface="Calibri"/>
                        <a:ea typeface="SimSun"/>
                        <a:cs typeface="Times New Roman"/>
                      </a:endParaRPr>
                    </a:p>
                  </a:txBody>
                  <a:tcPr marL="41634" marR="41634" marT="0" marB="0"/>
                </a:tc>
                <a:tc>
                  <a:txBody>
                    <a:bodyPr/>
                    <a:lstStyle/>
                    <a:p>
                      <a:pPr marL="0" marR="0" algn="ctr">
                        <a:lnSpc>
                          <a:spcPct val="115000"/>
                        </a:lnSpc>
                        <a:spcBef>
                          <a:spcPts val="0"/>
                        </a:spcBef>
                        <a:spcAft>
                          <a:spcPts val="0"/>
                        </a:spcAft>
                      </a:pPr>
                      <a:r>
                        <a:rPr lang="en-US" sz="1200" dirty="0">
                          <a:effectLst/>
                        </a:rPr>
                        <a:t> </a:t>
                      </a:r>
                      <a:r>
                        <a:rPr lang="en-US" sz="1200" dirty="0" smtClean="0">
                          <a:effectLst/>
                        </a:rPr>
                        <a:t>Definition</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smtClean="0">
                          <a:effectLst/>
                        </a:rPr>
                        <a:t>Questions</a:t>
                      </a:r>
                      <a:endParaRPr lang="en-US" sz="1200" dirty="0">
                        <a:effectLst/>
                        <a:latin typeface="Calibri"/>
                        <a:ea typeface="SimSun"/>
                        <a:cs typeface="Times New Roman"/>
                      </a:endParaRPr>
                    </a:p>
                  </a:txBody>
                  <a:tcPr marL="41634" marR="41634" marT="0" marB="0" anchor="ctr"/>
                </a:tc>
              </a:tr>
              <a:tr h="546100">
                <a:tc>
                  <a:txBody>
                    <a:bodyPr/>
                    <a:lstStyle/>
                    <a:p>
                      <a:pPr marL="0" marR="0">
                        <a:lnSpc>
                          <a:spcPct val="115000"/>
                        </a:lnSpc>
                        <a:spcBef>
                          <a:spcPts val="0"/>
                        </a:spcBef>
                        <a:spcAft>
                          <a:spcPts val="0"/>
                        </a:spcAft>
                      </a:pPr>
                      <a:r>
                        <a:rPr lang="en-US" sz="1200">
                          <a:effectLst/>
                        </a:rPr>
                        <a:t>REACH </a:t>
                      </a:r>
                      <a:endParaRPr lang="en-US" sz="1200">
                        <a:effectLst/>
                        <a:latin typeface="Calibri"/>
                        <a:ea typeface="SimSun"/>
                        <a:cs typeface="Times New Roman"/>
                      </a:endParaRPr>
                    </a:p>
                  </a:txBody>
                  <a:tcPr marL="41634" marR="41634" marT="0" marB="0"/>
                </a:tc>
                <a:tc>
                  <a:txBody>
                    <a:bodyPr/>
                    <a:lstStyle/>
                    <a:p>
                      <a:pPr algn="ctr"/>
                      <a:r>
                        <a:rPr lang="en-US" sz="1200" dirty="0">
                          <a:effectLst/>
                        </a:rPr>
                        <a:t> </a:t>
                      </a:r>
                      <a:r>
                        <a:rPr lang="en-US" sz="1200" b="0" i="0" u="none" strike="noStrike" kern="1200" baseline="0" dirty="0" smtClean="0">
                          <a:solidFill>
                            <a:schemeClr val="dk1"/>
                          </a:solidFill>
                          <a:latin typeface="+mn-lt"/>
                          <a:ea typeface="+mn-ea"/>
                          <a:cs typeface="+mn-cs"/>
                        </a:rPr>
                        <a:t>Reach is an individual-level measure</a:t>
                      </a:r>
                    </a:p>
                    <a:p>
                      <a:pPr algn="ctr"/>
                      <a:r>
                        <a:rPr lang="en-US" sz="1200" b="0" i="0" u="none" strike="noStrike" kern="1200" baseline="0" dirty="0" smtClean="0">
                          <a:solidFill>
                            <a:schemeClr val="dk1"/>
                          </a:solidFill>
                          <a:latin typeface="+mn-lt"/>
                          <a:ea typeface="+mn-ea"/>
                          <a:cs typeface="+mn-cs"/>
                        </a:rPr>
                        <a:t>(e.g., patient or employee) of participation.</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rPr>
                        <a:t>Can the </a:t>
                      </a:r>
                      <a:r>
                        <a:rPr lang="en-US" sz="1200" dirty="0" smtClean="0">
                          <a:effectLst/>
                        </a:rPr>
                        <a:t>practice attract </a:t>
                      </a:r>
                      <a:r>
                        <a:rPr lang="en-US" sz="1200" dirty="0">
                          <a:effectLst/>
                        </a:rPr>
                        <a:t>large and representative percent of target population / communities?</a:t>
                      </a:r>
                      <a:endParaRPr lang="en-US" sz="1200" dirty="0">
                        <a:effectLst/>
                        <a:latin typeface="Calibri"/>
                        <a:ea typeface="SimSun"/>
                        <a:cs typeface="Times New Roman"/>
                      </a:endParaRPr>
                    </a:p>
                  </a:txBody>
                  <a:tcPr marL="41634" marR="41634" marT="0" marB="0" anchor="ctr"/>
                </a:tc>
              </a:tr>
              <a:tr h="546100">
                <a:tc>
                  <a:txBody>
                    <a:bodyPr/>
                    <a:lstStyle/>
                    <a:p>
                      <a:pPr marL="0" marR="0">
                        <a:lnSpc>
                          <a:spcPct val="115000"/>
                        </a:lnSpc>
                        <a:spcBef>
                          <a:spcPts val="0"/>
                        </a:spcBef>
                        <a:spcAft>
                          <a:spcPts val="0"/>
                        </a:spcAft>
                      </a:pPr>
                      <a:r>
                        <a:rPr lang="en-US" sz="1200" dirty="0">
                          <a:effectLst/>
                        </a:rPr>
                        <a:t>EFFICACY</a:t>
                      </a:r>
                      <a:endParaRPr lang="en-US" sz="1200" dirty="0">
                        <a:effectLst/>
                        <a:latin typeface="Calibri"/>
                        <a:ea typeface="SimSun"/>
                        <a:cs typeface="Times New Roman"/>
                      </a:endParaRPr>
                    </a:p>
                  </a:txBody>
                  <a:tcPr marL="41634" marR="41634" marT="0" marB="0"/>
                </a:tc>
                <a:tc>
                  <a:txBody>
                    <a:bodyPr/>
                    <a:lstStyle/>
                    <a:p>
                      <a:pPr marL="0" marR="0" algn="ctr">
                        <a:lnSpc>
                          <a:spcPct val="115000"/>
                        </a:lnSpc>
                        <a:spcBef>
                          <a:spcPts val="0"/>
                        </a:spcBef>
                        <a:spcAft>
                          <a:spcPts val="0"/>
                        </a:spcAft>
                      </a:pPr>
                      <a:r>
                        <a:rPr lang="en-US" sz="1200" dirty="0" smtClean="0">
                          <a:effectLst/>
                        </a:rPr>
                        <a:t>Magnitude</a:t>
                      </a:r>
                      <a:r>
                        <a:rPr lang="en-US" sz="1200" baseline="0" dirty="0" smtClean="0">
                          <a:effectLst/>
                        </a:rPr>
                        <a:t> of e</a:t>
                      </a:r>
                      <a:r>
                        <a:rPr lang="en-US" sz="1200" dirty="0" smtClean="0">
                          <a:effectLst/>
                        </a:rPr>
                        <a:t>ffect among those successfully</a:t>
                      </a:r>
                      <a:r>
                        <a:rPr lang="en-US" sz="1200" baseline="0" dirty="0" smtClean="0">
                          <a:effectLst/>
                        </a:rPr>
                        <a:t> treated</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smtClean="0">
                          <a:effectLst/>
                        </a:rPr>
                        <a:t>Does the practice produce large effects ?</a:t>
                      </a:r>
                      <a:endParaRPr lang="en-US" sz="1200" dirty="0">
                        <a:effectLst/>
                        <a:latin typeface="Calibri"/>
                        <a:ea typeface="SimSun"/>
                        <a:cs typeface="Times New Roman"/>
                      </a:endParaRPr>
                    </a:p>
                  </a:txBody>
                  <a:tcPr marL="41634" marR="41634" marT="0" marB="0" anchor="ctr"/>
                </a:tc>
              </a:tr>
              <a:tr h="546100">
                <a:tc>
                  <a:txBody>
                    <a:bodyPr/>
                    <a:lstStyle/>
                    <a:p>
                      <a:pPr marL="0" marR="0">
                        <a:lnSpc>
                          <a:spcPct val="115000"/>
                        </a:lnSpc>
                        <a:spcBef>
                          <a:spcPts val="0"/>
                        </a:spcBef>
                        <a:spcAft>
                          <a:spcPts val="0"/>
                        </a:spcAft>
                      </a:pPr>
                      <a:r>
                        <a:rPr lang="en-US" sz="1200">
                          <a:effectLst/>
                        </a:rPr>
                        <a:t>ADOPTION</a:t>
                      </a:r>
                      <a:endParaRPr lang="en-US" sz="1200">
                        <a:effectLst/>
                        <a:latin typeface="Calibri"/>
                        <a:ea typeface="SimSun"/>
                        <a:cs typeface="Times New Roman"/>
                      </a:endParaRPr>
                    </a:p>
                  </a:txBody>
                  <a:tcPr marL="41634" marR="41634" marT="0" marB="0"/>
                </a:tc>
                <a:tc>
                  <a:txBody>
                    <a:bodyPr/>
                    <a:lstStyle/>
                    <a:p>
                      <a:pPr algn="ctr"/>
                      <a:r>
                        <a:rPr lang="en-US" sz="1200" b="0" i="0" u="none" strike="noStrike" kern="1200" baseline="0" dirty="0" smtClean="0">
                          <a:solidFill>
                            <a:schemeClr val="dk1"/>
                          </a:solidFill>
                          <a:latin typeface="+mn-lt"/>
                          <a:ea typeface="+mn-ea"/>
                          <a:cs typeface="+mn-cs"/>
                        </a:rPr>
                        <a:t>The proportion and representativeness of settings that adopt a given policy or program.</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rPr>
                        <a:t>Is the </a:t>
                      </a:r>
                      <a:r>
                        <a:rPr lang="en-US" sz="1200" dirty="0" smtClean="0">
                          <a:effectLst/>
                        </a:rPr>
                        <a:t>practice feasible </a:t>
                      </a:r>
                      <a:r>
                        <a:rPr lang="en-US" sz="1200" dirty="0">
                          <a:effectLst/>
                        </a:rPr>
                        <a:t>for majority of real-world settings (costs, expertise, time, resources, etc.)?</a:t>
                      </a:r>
                      <a:endParaRPr lang="en-US" sz="1200" dirty="0">
                        <a:effectLst/>
                        <a:latin typeface="Calibri"/>
                        <a:ea typeface="SimSun"/>
                        <a:cs typeface="Times New Roman"/>
                      </a:endParaRPr>
                    </a:p>
                  </a:txBody>
                  <a:tcPr marL="41634" marR="41634" marT="0" marB="0" anchor="ctr"/>
                </a:tc>
              </a:tr>
              <a:tr h="546100">
                <a:tc>
                  <a:txBody>
                    <a:bodyPr/>
                    <a:lstStyle/>
                    <a:p>
                      <a:pPr marL="0" marR="0">
                        <a:lnSpc>
                          <a:spcPct val="115000"/>
                        </a:lnSpc>
                        <a:spcBef>
                          <a:spcPts val="0"/>
                        </a:spcBef>
                        <a:spcAft>
                          <a:spcPts val="0"/>
                        </a:spcAft>
                      </a:pPr>
                      <a:r>
                        <a:rPr lang="en-US" sz="1200">
                          <a:effectLst/>
                        </a:rPr>
                        <a:t>IMPLEMENTATION</a:t>
                      </a:r>
                      <a:endParaRPr lang="en-US" sz="1200">
                        <a:effectLst/>
                        <a:latin typeface="Calibri"/>
                        <a:ea typeface="SimSun"/>
                        <a:cs typeface="Times New Roman"/>
                      </a:endParaRPr>
                    </a:p>
                  </a:txBody>
                  <a:tcPr marL="41634" marR="41634" marT="0" marB="0"/>
                </a:tc>
                <a:tc>
                  <a:txBody>
                    <a:bodyPr/>
                    <a:lstStyle/>
                    <a:p>
                      <a:pPr algn="ctr"/>
                      <a:r>
                        <a:rPr lang="en-US" sz="1200" b="0" i="0" u="none" strike="noStrike" kern="1200" baseline="0" dirty="0" smtClean="0">
                          <a:solidFill>
                            <a:schemeClr val="dk1"/>
                          </a:solidFill>
                          <a:latin typeface="+mn-lt"/>
                          <a:ea typeface="+mn-ea"/>
                          <a:cs typeface="+mn-cs"/>
                        </a:rPr>
                        <a:t>The extent to which a program is delivered as intended.</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rPr>
                        <a:t>Can the program be consistently implemented across program elements, different staff, time, etc.? </a:t>
                      </a:r>
                    </a:p>
                  </a:txBody>
                  <a:tcPr marL="41634" marR="41634" marT="0" marB="0" anchor="ctr"/>
                </a:tc>
              </a:tr>
              <a:tr h="546100">
                <a:tc>
                  <a:txBody>
                    <a:bodyPr/>
                    <a:lstStyle/>
                    <a:p>
                      <a:pPr marL="0" marR="0">
                        <a:lnSpc>
                          <a:spcPct val="115000"/>
                        </a:lnSpc>
                        <a:spcBef>
                          <a:spcPts val="0"/>
                        </a:spcBef>
                        <a:spcAft>
                          <a:spcPts val="0"/>
                        </a:spcAft>
                      </a:pPr>
                      <a:r>
                        <a:rPr lang="en-US" sz="1200">
                          <a:effectLst/>
                        </a:rPr>
                        <a:t>MAINTENANCE</a:t>
                      </a:r>
                      <a:endParaRPr lang="en-US" sz="1200">
                        <a:effectLst/>
                        <a:latin typeface="Calibri"/>
                        <a:ea typeface="SimSun"/>
                        <a:cs typeface="Times New Roman"/>
                      </a:endParaRPr>
                    </a:p>
                  </a:txBody>
                  <a:tcPr marL="41634" marR="41634" marT="0" marB="0"/>
                </a:tc>
                <a:tc>
                  <a:txBody>
                    <a:bodyPr/>
                    <a:lstStyle/>
                    <a:p>
                      <a:pPr marL="0" marR="0" algn="ctr">
                        <a:lnSpc>
                          <a:spcPct val="115000"/>
                        </a:lnSpc>
                        <a:spcBef>
                          <a:spcPts val="0"/>
                        </a:spcBef>
                        <a:spcAft>
                          <a:spcPts val="0"/>
                        </a:spcAft>
                      </a:pPr>
                      <a:r>
                        <a:rPr lang="en-US" sz="1200" dirty="0">
                          <a:effectLst/>
                        </a:rPr>
                        <a:t> </a:t>
                      </a:r>
                      <a:r>
                        <a:rPr lang="en-US" sz="1200" dirty="0" smtClean="0">
                          <a:effectLst/>
                        </a:rPr>
                        <a:t>Sustainability</a:t>
                      </a:r>
                      <a:r>
                        <a:rPr lang="en-US" sz="1200" baseline="0" dirty="0" smtClean="0">
                          <a:effectLst/>
                        </a:rPr>
                        <a:t> in a given governance, policy, economic and funding context</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rPr>
                        <a:t>Can the settings sustain the program over time without added resources and leadership?</a:t>
                      </a:r>
                      <a:endParaRPr lang="en-US" sz="1200" dirty="0">
                        <a:effectLst/>
                        <a:latin typeface="Calibri"/>
                        <a:ea typeface="SimSun"/>
                        <a:cs typeface="Times New Roman"/>
                      </a:endParaRPr>
                    </a:p>
                  </a:txBody>
                  <a:tcPr marL="41634" marR="41634" marT="0" marB="0" anchor="ctr"/>
                </a:tc>
              </a:tr>
            </a:tbl>
          </a:graphicData>
        </a:graphic>
      </p:graphicFrame>
      <p:sp>
        <p:nvSpPr>
          <p:cNvPr id="5" name="TextBox 4"/>
          <p:cNvSpPr txBox="1"/>
          <p:nvPr/>
        </p:nvSpPr>
        <p:spPr>
          <a:xfrm>
            <a:off x="7513485" y="4781549"/>
            <a:ext cx="1617815" cy="307777"/>
          </a:xfrm>
          <a:prstGeom prst="rect">
            <a:avLst/>
          </a:prstGeom>
          <a:noFill/>
        </p:spPr>
        <p:txBody>
          <a:bodyPr wrap="none" rtlCol="0">
            <a:spAutoFit/>
          </a:bodyPr>
          <a:lstStyle/>
          <a:p>
            <a:r>
              <a:rPr lang="en-US" sz="1400" dirty="0" smtClean="0"/>
              <a:t>Glasgow AJPH 1998</a:t>
            </a:r>
            <a:endParaRPr lang="en-US" sz="1400" dirty="0"/>
          </a:p>
        </p:txBody>
      </p:sp>
    </p:spTree>
    <p:extLst>
      <p:ext uri="{BB962C8B-B14F-4D97-AF65-F5344CB8AC3E}">
        <p14:creationId xmlns:p14="http://schemas.microsoft.com/office/powerpoint/2010/main" val="2743512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89372"/>
          </a:xfrm>
          <a:solidFill>
            <a:schemeClr val="tx2"/>
          </a:solidFill>
        </p:spPr>
        <p:txBody>
          <a:bodyPr>
            <a:normAutofit fontScale="90000"/>
          </a:bodyPr>
          <a:lstStyle/>
          <a:p>
            <a:r>
              <a:rPr lang="en-US" dirty="0" smtClean="0">
                <a:solidFill>
                  <a:schemeClr val="bg1"/>
                </a:solidFill>
              </a:rPr>
              <a:t>Public Health Impact: REAIM</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7163565"/>
              </p:ext>
            </p:extLst>
          </p:nvPr>
        </p:nvGraphicFramePr>
        <p:xfrm>
          <a:off x="457200" y="1123950"/>
          <a:ext cx="8229598" cy="3822700"/>
        </p:xfrm>
        <a:graphic>
          <a:graphicData uri="http://schemas.openxmlformats.org/drawingml/2006/table">
            <a:tbl>
              <a:tblPr firstRow="1" firstCol="1" bandRow="1">
                <a:tableStyleId>{5C22544A-7EE6-4342-B048-85BDC9FD1C3A}</a:tableStyleId>
              </a:tblPr>
              <a:tblGrid>
                <a:gridCol w="1073426"/>
                <a:gridCol w="1789043"/>
                <a:gridCol w="1789043"/>
                <a:gridCol w="1789043"/>
                <a:gridCol w="1789043"/>
              </a:tblGrid>
              <a:tr h="546100">
                <a:tc>
                  <a:txBody>
                    <a:bodyPr/>
                    <a:lstStyle/>
                    <a:p>
                      <a:pPr marL="0" marR="0">
                        <a:lnSpc>
                          <a:spcPct val="115000"/>
                        </a:lnSpc>
                        <a:spcBef>
                          <a:spcPts val="0"/>
                        </a:spcBef>
                        <a:spcAft>
                          <a:spcPts val="0"/>
                        </a:spcAft>
                      </a:pPr>
                      <a:r>
                        <a:rPr lang="en-US" sz="1100" dirty="0">
                          <a:effectLst/>
                        </a:rPr>
                        <a:t>RE-AIM ELEMENT</a:t>
                      </a:r>
                      <a:endParaRPr lang="en-US" sz="1100" dirty="0">
                        <a:effectLst/>
                        <a:latin typeface="Calibri"/>
                        <a:ea typeface="SimSun"/>
                        <a:cs typeface="Times New Roman"/>
                      </a:endParaRPr>
                    </a:p>
                  </a:txBody>
                  <a:tcPr marL="41634" marR="41634" marT="0" marB="0"/>
                </a:tc>
                <a:tc>
                  <a:txBody>
                    <a:bodyPr/>
                    <a:lstStyle/>
                    <a:p>
                      <a:pPr marL="0" marR="0" algn="ctr">
                        <a:lnSpc>
                          <a:spcPct val="115000"/>
                        </a:lnSpc>
                        <a:spcBef>
                          <a:spcPts val="0"/>
                        </a:spcBef>
                        <a:spcAft>
                          <a:spcPts val="0"/>
                        </a:spcAft>
                      </a:pPr>
                      <a:r>
                        <a:rPr lang="en-US" sz="1200" dirty="0" smtClean="0">
                          <a:effectLst/>
                        </a:rPr>
                        <a:t>DOT</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Home based</a:t>
                      </a:r>
                      <a:r>
                        <a:rPr lang="en-US" sz="1200" baseline="0" dirty="0" smtClean="0">
                          <a:effectLst/>
                          <a:latin typeface="Calibri"/>
                          <a:ea typeface="SimSun"/>
                          <a:cs typeface="Times New Roman"/>
                        </a:rPr>
                        <a:t> care</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smtClean="0">
                          <a:effectLst/>
                        </a:rPr>
                        <a:t>CAG</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smtClean="0">
                          <a:effectLst/>
                          <a:latin typeface="Calibri"/>
                          <a:ea typeface="SimSun"/>
                          <a:cs typeface="Times New Roman"/>
                        </a:rPr>
                        <a:t>SMS</a:t>
                      </a:r>
                      <a:endParaRPr lang="en-US" sz="1200" dirty="0">
                        <a:effectLst/>
                        <a:latin typeface="Calibri"/>
                        <a:ea typeface="SimSun"/>
                        <a:cs typeface="Times New Roman"/>
                      </a:endParaRPr>
                    </a:p>
                  </a:txBody>
                  <a:tcPr marL="41634" marR="41634" marT="0" marB="0" anchor="ctr"/>
                </a:tc>
              </a:tr>
              <a:tr h="546100">
                <a:tc>
                  <a:txBody>
                    <a:bodyPr/>
                    <a:lstStyle/>
                    <a:p>
                      <a:pPr marL="0" marR="0">
                        <a:lnSpc>
                          <a:spcPct val="115000"/>
                        </a:lnSpc>
                        <a:spcBef>
                          <a:spcPts val="0"/>
                        </a:spcBef>
                        <a:spcAft>
                          <a:spcPts val="0"/>
                        </a:spcAft>
                      </a:pPr>
                      <a:r>
                        <a:rPr lang="en-US" sz="1100" dirty="0">
                          <a:effectLst/>
                        </a:rPr>
                        <a:t>REACH </a:t>
                      </a:r>
                      <a:endParaRPr lang="en-US" sz="1100" dirty="0">
                        <a:effectLst/>
                        <a:latin typeface="Calibri"/>
                        <a:ea typeface="SimSun"/>
                        <a:cs typeface="Times New Roman"/>
                      </a:endParaRPr>
                    </a:p>
                  </a:txBody>
                  <a:tcPr marL="41634" marR="41634" marT="0" marB="0"/>
                </a:tc>
                <a:tc>
                  <a:txBody>
                    <a:bodyPr/>
                    <a:lstStyle/>
                    <a:p>
                      <a:pPr algn="ctr"/>
                      <a:r>
                        <a:rPr lang="en-US" dirty="0" smtClean="0"/>
                        <a:t>Low-1</a:t>
                      </a:r>
                      <a:endParaRPr lang="en-US" dirty="0"/>
                    </a:p>
                  </a:txBody>
                  <a:tcPr marL="41634" marR="41634" marT="0" marB="0" anchor="ctr"/>
                </a:tc>
                <a:tc>
                  <a:txBody>
                    <a:bodyPr/>
                    <a:lstStyle/>
                    <a:p>
                      <a:pPr algn="ctr"/>
                      <a:r>
                        <a:rPr lang="en-US" dirty="0" smtClean="0"/>
                        <a:t>Low-medium-2</a:t>
                      </a:r>
                      <a:endParaRPr lang="en-US" dirty="0"/>
                    </a:p>
                  </a:txBody>
                  <a:tcPr marL="41634" marR="41634" marT="0" marB="0" anchor="ctr"/>
                </a:tc>
                <a:tc>
                  <a:txBody>
                    <a:bodyPr/>
                    <a:lstStyle/>
                    <a:p>
                      <a:pPr algn="ctr"/>
                      <a:r>
                        <a:rPr lang="en-US" dirty="0" smtClean="0"/>
                        <a:t>Medium-high-4</a:t>
                      </a:r>
                      <a:endParaRPr lang="en-US" dirty="0"/>
                    </a:p>
                  </a:txBody>
                  <a:tcPr marL="41634" marR="41634" marT="0" marB="0" anchor="ctr"/>
                </a:tc>
                <a:tc>
                  <a:txBody>
                    <a:bodyPr/>
                    <a:lstStyle/>
                    <a:p>
                      <a:pPr algn="ctr"/>
                      <a:r>
                        <a:rPr lang="en-US" dirty="0" smtClean="0"/>
                        <a:t>High-3</a:t>
                      </a:r>
                      <a:endParaRPr lang="en-US" dirty="0"/>
                    </a:p>
                  </a:txBody>
                  <a:tcPr marL="41634" marR="41634" marT="0" marB="0" anchor="ctr"/>
                </a:tc>
              </a:tr>
              <a:tr h="546100">
                <a:tc>
                  <a:txBody>
                    <a:bodyPr/>
                    <a:lstStyle/>
                    <a:p>
                      <a:pPr marL="0" marR="0">
                        <a:lnSpc>
                          <a:spcPct val="115000"/>
                        </a:lnSpc>
                        <a:spcBef>
                          <a:spcPts val="0"/>
                        </a:spcBef>
                        <a:spcAft>
                          <a:spcPts val="0"/>
                        </a:spcAft>
                      </a:pPr>
                      <a:r>
                        <a:rPr lang="en-US" sz="1100" dirty="0">
                          <a:effectLst/>
                        </a:rPr>
                        <a:t>EFFICACY</a:t>
                      </a:r>
                      <a:endParaRPr lang="en-US" sz="1100" dirty="0">
                        <a:effectLst/>
                        <a:latin typeface="Calibri"/>
                        <a:ea typeface="SimSun"/>
                        <a:cs typeface="Times New Roman"/>
                      </a:endParaRPr>
                    </a:p>
                  </a:txBody>
                  <a:tcPr marL="41634" marR="41634" marT="0" marB="0"/>
                </a:tc>
                <a:tc>
                  <a:txBody>
                    <a:bodyPr/>
                    <a:lstStyle/>
                    <a:p>
                      <a:pPr algn="ctr"/>
                      <a:r>
                        <a:rPr lang="en-US" dirty="0" smtClean="0"/>
                        <a:t>High-5</a:t>
                      </a:r>
                      <a:endParaRPr lang="en-US" dirty="0"/>
                    </a:p>
                  </a:txBody>
                  <a:tcPr marL="41634" marR="41634" marT="0" marB="0" anchor="ctr"/>
                </a:tc>
                <a:tc>
                  <a:txBody>
                    <a:bodyPr/>
                    <a:lstStyle/>
                    <a:p>
                      <a:pPr algn="ctr"/>
                      <a:r>
                        <a:rPr lang="en-US" dirty="0" smtClean="0"/>
                        <a:t>High-5</a:t>
                      </a:r>
                      <a:endParaRPr lang="en-US" dirty="0"/>
                    </a:p>
                  </a:txBody>
                  <a:tcPr marL="41634" marR="41634" marT="0" marB="0" anchor="ctr"/>
                </a:tc>
                <a:tc>
                  <a:txBody>
                    <a:bodyPr/>
                    <a:lstStyle/>
                    <a:p>
                      <a:pPr algn="ctr"/>
                      <a:r>
                        <a:rPr lang="en-US" dirty="0" smtClean="0"/>
                        <a:t>Medium</a:t>
                      </a:r>
                      <a:r>
                        <a:rPr lang="en-US" baseline="0" dirty="0" smtClean="0"/>
                        <a:t>-high-4</a:t>
                      </a:r>
                      <a:endParaRPr lang="en-US" dirty="0"/>
                    </a:p>
                  </a:txBody>
                  <a:tcPr marL="41634" marR="41634" marT="0" marB="0" anchor="ctr"/>
                </a:tc>
                <a:tc>
                  <a:txBody>
                    <a:bodyPr/>
                    <a:lstStyle/>
                    <a:p>
                      <a:pPr algn="ctr"/>
                      <a:r>
                        <a:rPr lang="en-US" dirty="0" smtClean="0"/>
                        <a:t>Low-2</a:t>
                      </a:r>
                      <a:endParaRPr lang="en-US" dirty="0"/>
                    </a:p>
                  </a:txBody>
                  <a:tcPr marL="41634" marR="41634" marT="0" marB="0" anchor="ctr"/>
                </a:tc>
              </a:tr>
              <a:tr h="546100">
                <a:tc>
                  <a:txBody>
                    <a:bodyPr/>
                    <a:lstStyle/>
                    <a:p>
                      <a:pPr marL="0" marR="0">
                        <a:lnSpc>
                          <a:spcPct val="115000"/>
                        </a:lnSpc>
                        <a:spcBef>
                          <a:spcPts val="0"/>
                        </a:spcBef>
                        <a:spcAft>
                          <a:spcPts val="0"/>
                        </a:spcAft>
                      </a:pPr>
                      <a:r>
                        <a:rPr lang="en-US" sz="1100" dirty="0">
                          <a:effectLst/>
                        </a:rPr>
                        <a:t>ADOPTION</a:t>
                      </a:r>
                      <a:endParaRPr lang="en-US" sz="1100" dirty="0">
                        <a:effectLst/>
                        <a:latin typeface="Calibri"/>
                        <a:ea typeface="SimSun"/>
                        <a:cs typeface="Times New Roman"/>
                      </a:endParaRPr>
                    </a:p>
                  </a:txBody>
                  <a:tcPr marL="41634" marR="41634" marT="0" marB="0"/>
                </a:tc>
                <a:tc>
                  <a:txBody>
                    <a:bodyPr/>
                    <a:lstStyle/>
                    <a:p>
                      <a:pPr algn="ctr"/>
                      <a:r>
                        <a:rPr lang="en-US" dirty="0" smtClean="0"/>
                        <a:t>Low</a:t>
                      </a:r>
                      <a:r>
                        <a:rPr lang="en-US" baseline="0" dirty="0" smtClean="0"/>
                        <a:t> - 1</a:t>
                      </a:r>
                      <a:endParaRPr lang="en-US" dirty="0"/>
                    </a:p>
                  </a:txBody>
                  <a:tcPr marL="41634" marR="41634" marT="0" marB="0" anchor="ctr"/>
                </a:tc>
                <a:tc>
                  <a:txBody>
                    <a:bodyPr/>
                    <a:lstStyle/>
                    <a:p>
                      <a:pPr algn="ctr"/>
                      <a:r>
                        <a:rPr lang="en-US" dirty="0" smtClean="0"/>
                        <a:t>Low -1</a:t>
                      </a:r>
                      <a:endParaRPr lang="en-US" dirty="0"/>
                    </a:p>
                  </a:txBody>
                  <a:tcPr marL="41634" marR="41634" marT="0" marB="0" anchor="ctr"/>
                </a:tc>
                <a:tc>
                  <a:txBody>
                    <a:bodyPr/>
                    <a:lstStyle/>
                    <a:p>
                      <a:pPr algn="ctr"/>
                      <a:r>
                        <a:rPr lang="en-US" dirty="0" smtClean="0"/>
                        <a:t>Medium-high-4</a:t>
                      </a:r>
                      <a:endParaRPr lang="en-US" dirty="0"/>
                    </a:p>
                  </a:txBody>
                  <a:tcPr marL="41634" marR="41634" marT="0" marB="0" anchor="ctr"/>
                </a:tc>
                <a:tc>
                  <a:txBody>
                    <a:bodyPr/>
                    <a:lstStyle/>
                    <a:p>
                      <a:pPr algn="ctr"/>
                      <a:r>
                        <a:rPr lang="en-US" dirty="0" smtClean="0"/>
                        <a:t>Medium-3</a:t>
                      </a:r>
                      <a:endParaRPr lang="en-US" dirty="0"/>
                    </a:p>
                  </a:txBody>
                  <a:tcPr marL="41634" marR="41634" marT="0" marB="0" anchor="ctr"/>
                </a:tc>
              </a:tr>
              <a:tr h="546100">
                <a:tc>
                  <a:txBody>
                    <a:bodyPr/>
                    <a:lstStyle/>
                    <a:p>
                      <a:pPr marL="0" marR="0">
                        <a:lnSpc>
                          <a:spcPct val="115000"/>
                        </a:lnSpc>
                        <a:spcBef>
                          <a:spcPts val="0"/>
                        </a:spcBef>
                        <a:spcAft>
                          <a:spcPts val="0"/>
                        </a:spcAft>
                      </a:pPr>
                      <a:r>
                        <a:rPr lang="en-US" sz="1100" dirty="0">
                          <a:effectLst/>
                        </a:rPr>
                        <a:t>IMPLEMENTATION</a:t>
                      </a:r>
                      <a:endParaRPr lang="en-US" sz="1100" dirty="0">
                        <a:effectLst/>
                        <a:latin typeface="Calibri"/>
                        <a:ea typeface="SimSun"/>
                        <a:cs typeface="Times New Roman"/>
                      </a:endParaRPr>
                    </a:p>
                  </a:txBody>
                  <a:tcPr marL="41634" marR="41634" marT="0" marB="0"/>
                </a:tc>
                <a:tc>
                  <a:txBody>
                    <a:bodyPr/>
                    <a:lstStyle/>
                    <a:p>
                      <a:pPr algn="ctr"/>
                      <a:r>
                        <a:rPr lang="en-US" dirty="0" smtClean="0"/>
                        <a:t>Low-1</a:t>
                      </a:r>
                      <a:endParaRPr lang="en-US" dirty="0"/>
                    </a:p>
                  </a:txBody>
                  <a:tcPr marL="41634" marR="41634" marT="0" marB="0" anchor="ctr"/>
                </a:tc>
                <a:tc>
                  <a:txBody>
                    <a:bodyPr/>
                    <a:lstStyle/>
                    <a:p>
                      <a:pPr algn="ctr"/>
                      <a:r>
                        <a:rPr lang="en-US" dirty="0" smtClean="0"/>
                        <a:t>Low-medium-2</a:t>
                      </a:r>
                      <a:endParaRPr lang="en-US" dirty="0"/>
                    </a:p>
                  </a:txBody>
                  <a:tcPr marL="41634" marR="41634" marT="0" marB="0" anchor="ctr"/>
                </a:tc>
                <a:tc>
                  <a:txBody>
                    <a:bodyPr/>
                    <a:lstStyle/>
                    <a:p>
                      <a:pPr algn="ctr"/>
                      <a:r>
                        <a:rPr lang="en-US" dirty="0" smtClean="0"/>
                        <a:t>Medium-3</a:t>
                      </a:r>
                      <a:endParaRPr lang="en-US" dirty="0"/>
                    </a:p>
                  </a:txBody>
                  <a:tcPr marL="41634" marR="41634" marT="0" marB="0" anchor="ctr"/>
                </a:tc>
                <a:tc>
                  <a:txBody>
                    <a:bodyPr/>
                    <a:lstStyle/>
                    <a:p>
                      <a:pPr algn="ctr"/>
                      <a:r>
                        <a:rPr lang="en-US" dirty="0" smtClean="0"/>
                        <a:t>High-5</a:t>
                      </a:r>
                      <a:endParaRPr lang="en-US" dirty="0"/>
                    </a:p>
                  </a:txBody>
                  <a:tcPr marL="41634" marR="41634" marT="0" marB="0" anchor="ctr"/>
                </a:tc>
              </a:tr>
              <a:tr h="546100">
                <a:tc>
                  <a:txBody>
                    <a:bodyPr/>
                    <a:lstStyle/>
                    <a:p>
                      <a:pPr marL="0" marR="0">
                        <a:lnSpc>
                          <a:spcPct val="115000"/>
                        </a:lnSpc>
                        <a:spcBef>
                          <a:spcPts val="0"/>
                        </a:spcBef>
                        <a:spcAft>
                          <a:spcPts val="0"/>
                        </a:spcAft>
                      </a:pPr>
                      <a:r>
                        <a:rPr lang="en-US" sz="1100" dirty="0">
                          <a:effectLst/>
                        </a:rPr>
                        <a:t>MAINTENANCE</a:t>
                      </a:r>
                      <a:endParaRPr lang="en-US" sz="1100" dirty="0">
                        <a:effectLst/>
                        <a:latin typeface="Calibri"/>
                        <a:ea typeface="SimSun"/>
                        <a:cs typeface="Times New Roman"/>
                      </a:endParaRPr>
                    </a:p>
                  </a:txBody>
                  <a:tcPr marL="41634" marR="41634" marT="0" marB="0"/>
                </a:tc>
                <a:tc>
                  <a:txBody>
                    <a:bodyPr/>
                    <a:lstStyle/>
                    <a:p>
                      <a:pPr algn="ctr"/>
                      <a:r>
                        <a:rPr lang="en-US" dirty="0" smtClean="0"/>
                        <a:t>Low-1</a:t>
                      </a:r>
                      <a:endParaRPr lang="en-US" dirty="0"/>
                    </a:p>
                  </a:txBody>
                  <a:tcPr marL="41634" marR="41634" marT="0" marB="0" anchor="ctr"/>
                </a:tc>
                <a:tc>
                  <a:txBody>
                    <a:bodyPr/>
                    <a:lstStyle/>
                    <a:p>
                      <a:pPr algn="ctr"/>
                      <a:r>
                        <a:rPr lang="en-US" dirty="0" smtClean="0"/>
                        <a:t>Low-1</a:t>
                      </a:r>
                      <a:endParaRPr lang="en-US" dirty="0"/>
                    </a:p>
                  </a:txBody>
                  <a:tcPr marL="41634" marR="41634" marT="0" marB="0" anchor="ctr"/>
                </a:tc>
                <a:tc>
                  <a:txBody>
                    <a:bodyPr/>
                    <a:lstStyle/>
                    <a:p>
                      <a:pPr algn="ctr"/>
                      <a:r>
                        <a:rPr lang="en-US" dirty="0" smtClean="0"/>
                        <a:t>Medium-high-4</a:t>
                      </a:r>
                      <a:endParaRPr lang="en-US" dirty="0"/>
                    </a:p>
                  </a:txBody>
                  <a:tcPr marL="41634" marR="41634" marT="0" marB="0" anchor="ctr"/>
                </a:tc>
                <a:tc>
                  <a:txBody>
                    <a:bodyPr/>
                    <a:lstStyle/>
                    <a:p>
                      <a:pPr algn="ctr"/>
                      <a:r>
                        <a:rPr lang="en-US" dirty="0" smtClean="0"/>
                        <a:t>High-5</a:t>
                      </a:r>
                      <a:endParaRPr lang="en-US" dirty="0"/>
                    </a:p>
                  </a:txBody>
                  <a:tcPr marL="41634" marR="41634" marT="0" marB="0" anchor="ctr"/>
                </a:tc>
              </a:tr>
              <a:tr h="546100">
                <a:tc>
                  <a:txBody>
                    <a:bodyPr/>
                    <a:lstStyle/>
                    <a:p>
                      <a:pPr marL="0" marR="0">
                        <a:lnSpc>
                          <a:spcPct val="115000"/>
                        </a:lnSpc>
                        <a:spcBef>
                          <a:spcPts val="0"/>
                        </a:spcBef>
                        <a:spcAft>
                          <a:spcPts val="0"/>
                        </a:spcAft>
                      </a:pPr>
                      <a:r>
                        <a:rPr lang="en-US" sz="1100" dirty="0" smtClean="0">
                          <a:effectLst/>
                          <a:latin typeface="Calibri"/>
                          <a:ea typeface="SimSun"/>
                          <a:cs typeface="Times New Roman"/>
                        </a:rPr>
                        <a:t>Total</a:t>
                      </a:r>
                      <a:endParaRPr lang="en-US" sz="1100" dirty="0">
                        <a:effectLst/>
                        <a:latin typeface="Calibri"/>
                        <a:ea typeface="SimSun"/>
                        <a:cs typeface="Times New Roman"/>
                      </a:endParaRPr>
                    </a:p>
                  </a:txBody>
                  <a:tcPr marL="41634" marR="41634" marT="0" marB="0"/>
                </a:tc>
                <a:tc>
                  <a:txBody>
                    <a:bodyPr/>
                    <a:lstStyle/>
                    <a:p>
                      <a:pPr algn="ctr"/>
                      <a:r>
                        <a:rPr lang="en-US" dirty="0" smtClean="0"/>
                        <a:t>9</a:t>
                      </a:r>
                      <a:endParaRPr lang="en-US" dirty="0"/>
                    </a:p>
                  </a:txBody>
                  <a:tcPr marL="41634" marR="41634" marT="0" marB="0" anchor="ctr"/>
                </a:tc>
                <a:tc>
                  <a:txBody>
                    <a:bodyPr/>
                    <a:lstStyle/>
                    <a:p>
                      <a:pPr algn="ctr"/>
                      <a:r>
                        <a:rPr lang="en-US" dirty="0" smtClean="0"/>
                        <a:t>11</a:t>
                      </a:r>
                      <a:endParaRPr lang="en-US" dirty="0"/>
                    </a:p>
                  </a:txBody>
                  <a:tcPr marL="41634" marR="41634" marT="0" marB="0" anchor="ctr"/>
                </a:tc>
                <a:tc>
                  <a:txBody>
                    <a:bodyPr/>
                    <a:lstStyle/>
                    <a:p>
                      <a:pPr algn="ctr"/>
                      <a:r>
                        <a:rPr lang="en-US" dirty="0" smtClean="0"/>
                        <a:t>19</a:t>
                      </a:r>
                      <a:endParaRPr lang="en-US" dirty="0"/>
                    </a:p>
                  </a:txBody>
                  <a:tcPr marL="41634" marR="41634" marT="0" marB="0" anchor="ctr"/>
                </a:tc>
                <a:tc>
                  <a:txBody>
                    <a:bodyPr/>
                    <a:lstStyle/>
                    <a:p>
                      <a:pPr algn="ctr"/>
                      <a:r>
                        <a:rPr lang="en-US" dirty="0" smtClean="0"/>
                        <a:t>19</a:t>
                      </a:r>
                      <a:endParaRPr lang="en-US" dirty="0"/>
                    </a:p>
                  </a:txBody>
                  <a:tcPr marL="41634" marR="41634" marT="0" marB="0" anchor="ctr"/>
                </a:tc>
              </a:tr>
            </a:tbl>
          </a:graphicData>
        </a:graphic>
      </p:graphicFrame>
      <p:sp>
        <p:nvSpPr>
          <p:cNvPr id="5" name="TextBox 4"/>
          <p:cNvSpPr txBox="1"/>
          <p:nvPr/>
        </p:nvSpPr>
        <p:spPr>
          <a:xfrm>
            <a:off x="7513485" y="4781549"/>
            <a:ext cx="1617815" cy="307777"/>
          </a:xfrm>
          <a:prstGeom prst="rect">
            <a:avLst/>
          </a:prstGeom>
          <a:noFill/>
        </p:spPr>
        <p:txBody>
          <a:bodyPr wrap="none" rtlCol="0">
            <a:spAutoFit/>
          </a:bodyPr>
          <a:lstStyle/>
          <a:p>
            <a:r>
              <a:rPr lang="en-US" sz="1400" dirty="0" smtClean="0"/>
              <a:t>Glasgow AJPH 1998</a:t>
            </a:r>
            <a:endParaRPr lang="en-US" sz="1400" dirty="0"/>
          </a:p>
        </p:txBody>
      </p:sp>
    </p:spTree>
    <p:extLst>
      <p:ext uri="{BB962C8B-B14F-4D97-AF65-F5344CB8AC3E}">
        <p14:creationId xmlns:p14="http://schemas.microsoft.com/office/powerpoint/2010/main" val="1744121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Autofit/>
          </a:bodyPr>
          <a:lstStyle/>
          <a:p>
            <a:r>
              <a:rPr lang="en-US" sz="2800" b="1" dirty="0" smtClean="0">
                <a:solidFill>
                  <a:schemeClr val="bg1"/>
                </a:solidFill>
              </a:rPr>
              <a:t>Impactful: Testing the Right Intervention and Asking the Right Question</a:t>
            </a:r>
            <a:endParaRPr lang="en-US" sz="2800" b="1" dirty="0">
              <a:solidFill>
                <a:schemeClr val="bg1"/>
              </a:solidFill>
            </a:endParaRPr>
          </a:p>
        </p:txBody>
      </p:sp>
      <p:cxnSp>
        <p:nvCxnSpPr>
          <p:cNvPr id="4" name="Straight Connector 3"/>
          <p:cNvCxnSpPr/>
          <p:nvPr/>
        </p:nvCxnSpPr>
        <p:spPr>
          <a:xfrm flipH="1">
            <a:off x="1512333" y="1534230"/>
            <a:ext cx="1" cy="2415521"/>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1512334" y="3939119"/>
            <a:ext cx="6488666" cy="10633"/>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67200" y="4018557"/>
            <a:ext cx="1187569" cy="369332"/>
          </a:xfrm>
          <a:prstGeom prst="rect">
            <a:avLst/>
          </a:prstGeom>
          <a:noFill/>
        </p:spPr>
        <p:txBody>
          <a:bodyPr wrap="none" rtlCol="0">
            <a:spAutoFit/>
          </a:bodyPr>
          <a:lstStyle/>
          <a:p>
            <a:r>
              <a:rPr lang="en-US" dirty="0"/>
              <a:t>Relevance </a:t>
            </a:r>
          </a:p>
        </p:txBody>
      </p:sp>
      <p:sp>
        <p:nvSpPr>
          <p:cNvPr id="7" name="TextBox 6"/>
          <p:cNvSpPr txBox="1"/>
          <p:nvPr/>
        </p:nvSpPr>
        <p:spPr>
          <a:xfrm rot="16200000">
            <a:off x="429767" y="2775194"/>
            <a:ext cx="1643399" cy="369332"/>
          </a:xfrm>
          <a:prstGeom prst="rect">
            <a:avLst/>
          </a:prstGeom>
          <a:noFill/>
        </p:spPr>
        <p:txBody>
          <a:bodyPr wrap="none" rtlCol="0">
            <a:spAutoFit/>
          </a:bodyPr>
          <a:lstStyle/>
          <a:p>
            <a:r>
              <a:rPr lang="en-US" dirty="0"/>
              <a:t>Internal validity</a:t>
            </a:r>
          </a:p>
        </p:txBody>
      </p:sp>
      <p:sp>
        <p:nvSpPr>
          <p:cNvPr id="9" name="TextBox 8"/>
          <p:cNvSpPr txBox="1"/>
          <p:nvPr/>
        </p:nvSpPr>
        <p:spPr>
          <a:xfrm>
            <a:off x="1809457" y="1534230"/>
            <a:ext cx="2728940" cy="646331"/>
          </a:xfrm>
          <a:prstGeom prst="rect">
            <a:avLst/>
          </a:prstGeom>
          <a:noFill/>
          <a:ln>
            <a:solidFill>
              <a:schemeClr val="tx1"/>
            </a:solidFill>
          </a:ln>
        </p:spPr>
        <p:txBody>
          <a:bodyPr wrap="square" rtlCol="0">
            <a:spAutoFit/>
          </a:bodyPr>
          <a:lstStyle/>
          <a:p>
            <a:pPr algn="ctr"/>
            <a:r>
              <a:rPr lang="en-US" dirty="0" smtClean="0"/>
              <a:t>RCT of full service, home based care</a:t>
            </a:r>
            <a:endParaRPr lang="en-US" dirty="0"/>
          </a:p>
        </p:txBody>
      </p:sp>
      <p:sp>
        <p:nvSpPr>
          <p:cNvPr id="11" name="TextBox 10"/>
          <p:cNvSpPr txBox="1"/>
          <p:nvPr/>
        </p:nvSpPr>
        <p:spPr>
          <a:xfrm>
            <a:off x="5060614" y="2180561"/>
            <a:ext cx="2774799" cy="646331"/>
          </a:xfrm>
          <a:prstGeom prst="rect">
            <a:avLst/>
          </a:prstGeom>
          <a:noFill/>
          <a:ln>
            <a:solidFill>
              <a:schemeClr val="tx1"/>
            </a:solidFill>
          </a:ln>
        </p:spPr>
        <p:txBody>
          <a:bodyPr wrap="square" rtlCol="0">
            <a:spAutoFit/>
          </a:bodyPr>
          <a:lstStyle/>
          <a:p>
            <a:pPr algn="ctr"/>
            <a:r>
              <a:rPr lang="en-US" dirty="0" smtClean="0"/>
              <a:t>Observational study of community ART groups</a:t>
            </a:r>
            <a:endParaRPr lang="en-US" dirty="0"/>
          </a:p>
        </p:txBody>
      </p:sp>
      <p:sp>
        <p:nvSpPr>
          <p:cNvPr id="15" name="TextBox 14"/>
          <p:cNvSpPr txBox="1"/>
          <p:nvPr/>
        </p:nvSpPr>
        <p:spPr>
          <a:xfrm>
            <a:off x="5060613" y="1501825"/>
            <a:ext cx="2774799" cy="646331"/>
          </a:xfrm>
          <a:prstGeom prst="rect">
            <a:avLst/>
          </a:prstGeom>
          <a:noFill/>
          <a:ln>
            <a:solidFill>
              <a:schemeClr val="tx1"/>
            </a:solidFill>
          </a:ln>
        </p:spPr>
        <p:txBody>
          <a:bodyPr wrap="square" rtlCol="0" anchor="ctr">
            <a:spAutoFit/>
          </a:bodyPr>
          <a:lstStyle/>
          <a:p>
            <a:pPr algn="ctr"/>
            <a:r>
              <a:rPr lang="en-US" dirty="0" smtClean="0"/>
              <a:t>Pragmatic RCT of </a:t>
            </a:r>
          </a:p>
          <a:p>
            <a:pPr algn="ctr"/>
            <a:r>
              <a:rPr lang="en-US" dirty="0" smtClean="0"/>
              <a:t>community ART groups</a:t>
            </a:r>
            <a:endParaRPr lang="en-US" dirty="0"/>
          </a:p>
        </p:txBody>
      </p:sp>
      <p:sp>
        <p:nvSpPr>
          <p:cNvPr id="16" name="Rectangle 15"/>
          <p:cNvSpPr/>
          <p:nvPr/>
        </p:nvSpPr>
        <p:spPr>
          <a:xfrm>
            <a:off x="1809457" y="3273974"/>
            <a:ext cx="2728939" cy="369332"/>
          </a:xfrm>
          <a:prstGeom prst="rect">
            <a:avLst/>
          </a:prstGeom>
          <a:ln>
            <a:solidFill>
              <a:schemeClr val="tx1"/>
            </a:solidFill>
          </a:ln>
        </p:spPr>
        <p:txBody>
          <a:bodyPr wrap="square">
            <a:spAutoFit/>
          </a:bodyPr>
          <a:lstStyle/>
          <a:p>
            <a:pPr algn="ctr"/>
            <a:r>
              <a:rPr lang="en-US" dirty="0" smtClean="0"/>
              <a:t>Case series of DOT</a:t>
            </a:r>
            <a:endParaRPr lang="en-US" dirty="0"/>
          </a:p>
        </p:txBody>
      </p:sp>
    </p:spTree>
    <p:extLst>
      <p:ext uri="{BB962C8B-B14F-4D97-AF65-F5344CB8AC3E}">
        <p14:creationId xmlns:p14="http://schemas.microsoft.com/office/powerpoint/2010/main" val="2251604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r>
              <a:rPr lang="en-US" b="1" dirty="0" smtClean="0">
                <a:solidFill>
                  <a:schemeClr val="bg1"/>
                </a:solidFill>
              </a:rPr>
              <a:t>Conclusions</a:t>
            </a:r>
            <a:endParaRPr lang="en-US" b="1" dirty="0">
              <a:solidFill>
                <a:schemeClr val="bg1"/>
              </a:solidFill>
            </a:endParaRPr>
          </a:p>
        </p:txBody>
      </p:sp>
      <p:sp>
        <p:nvSpPr>
          <p:cNvPr id="3" name="Content Placeholder 2"/>
          <p:cNvSpPr>
            <a:spLocks noGrp="1"/>
          </p:cNvSpPr>
          <p:nvPr>
            <p:ph idx="1"/>
          </p:nvPr>
        </p:nvSpPr>
        <p:spPr/>
        <p:txBody>
          <a:bodyPr>
            <a:normAutofit fontScale="85000" lnSpcReduction="10000"/>
          </a:bodyPr>
          <a:lstStyle/>
          <a:p>
            <a:r>
              <a:rPr lang="en-US" dirty="0" smtClean="0"/>
              <a:t>Implementation science</a:t>
            </a:r>
          </a:p>
          <a:p>
            <a:pPr lvl="1"/>
            <a:r>
              <a:rPr lang="en-US" dirty="0" smtClean="0"/>
              <a:t>Emerging</a:t>
            </a:r>
          </a:p>
          <a:p>
            <a:pPr lvl="1"/>
            <a:r>
              <a:rPr lang="en-US" dirty="0" smtClean="0"/>
              <a:t>Unique tensions between internal and external validity</a:t>
            </a:r>
          </a:p>
          <a:p>
            <a:pPr lvl="1"/>
            <a:r>
              <a:rPr lang="en-US" dirty="0" smtClean="0"/>
              <a:t>Interdisciplinary</a:t>
            </a:r>
          </a:p>
          <a:p>
            <a:r>
              <a:rPr lang="en-US" dirty="0" smtClean="0"/>
              <a:t>Directions</a:t>
            </a:r>
          </a:p>
          <a:p>
            <a:pPr lvl="1"/>
            <a:r>
              <a:rPr lang="en-US" dirty="0" smtClean="0"/>
              <a:t>Explore different perspectives on analysis of this gap</a:t>
            </a:r>
          </a:p>
          <a:p>
            <a:pPr lvl="1"/>
            <a:r>
              <a:rPr lang="en-US" dirty="0" smtClean="0"/>
              <a:t>Identify interventions to targets</a:t>
            </a:r>
          </a:p>
          <a:p>
            <a:pPr lvl="1"/>
            <a:r>
              <a:rPr lang="en-US" dirty="0" smtClean="0"/>
              <a:t>Understand challenges of doing research in this space </a:t>
            </a:r>
            <a:endParaRPr lang="en-US" dirty="0"/>
          </a:p>
        </p:txBody>
      </p:sp>
    </p:spTree>
    <p:extLst>
      <p:ext uri="{BB962C8B-B14F-4D97-AF65-F5344CB8AC3E}">
        <p14:creationId xmlns:p14="http://schemas.microsoft.com/office/powerpoint/2010/main" val="235187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7781" y="515952"/>
            <a:ext cx="6934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sp>
        <p:nvSpPr>
          <p:cNvPr id="4" name="TextBox 3"/>
          <p:cNvSpPr txBox="1"/>
          <p:nvPr/>
        </p:nvSpPr>
        <p:spPr>
          <a:xfrm>
            <a:off x="1219200" y="514350"/>
            <a:ext cx="486030" cy="276999"/>
          </a:xfrm>
          <a:prstGeom prst="rect">
            <a:avLst/>
          </a:prstGeom>
          <a:noFill/>
        </p:spPr>
        <p:txBody>
          <a:bodyPr wrap="none" rtlCol="0">
            <a:spAutoFit/>
          </a:bodyPr>
          <a:lstStyle/>
          <a:p>
            <a:r>
              <a:rPr lang="en-US" sz="1200" b="1" dirty="0" smtClean="0"/>
              <a:t>Mon</a:t>
            </a:r>
            <a:endParaRPr lang="en-US" sz="1200" b="1" dirty="0"/>
          </a:p>
        </p:txBody>
      </p:sp>
      <p:sp>
        <p:nvSpPr>
          <p:cNvPr id="5" name="TextBox 4"/>
          <p:cNvSpPr txBox="1"/>
          <p:nvPr/>
        </p:nvSpPr>
        <p:spPr>
          <a:xfrm>
            <a:off x="2616743" y="514350"/>
            <a:ext cx="474938" cy="276999"/>
          </a:xfrm>
          <a:prstGeom prst="rect">
            <a:avLst/>
          </a:prstGeom>
          <a:noFill/>
        </p:spPr>
        <p:txBody>
          <a:bodyPr wrap="none" rtlCol="0">
            <a:spAutoFit/>
          </a:bodyPr>
          <a:lstStyle/>
          <a:p>
            <a:r>
              <a:rPr lang="en-US" sz="1200" b="1" dirty="0" smtClean="0"/>
              <a:t>Tues</a:t>
            </a:r>
            <a:endParaRPr lang="en-US" sz="1200" b="1" dirty="0"/>
          </a:p>
        </p:txBody>
      </p:sp>
      <p:sp>
        <p:nvSpPr>
          <p:cNvPr id="6" name="TextBox 5"/>
          <p:cNvSpPr txBox="1"/>
          <p:nvPr/>
        </p:nvSpPr>
        <p:spPr>
          <a:xfrm>
            <a:off x="3998384" y="514350"/>
            <a:ext cx="478914" cy="276999"/>
          </a:xfrm>
          <a:prstGeom prst="rect">
            <a:avLst/>
          </a:prstGeom>
          <a:noFill/>
        </p:spPr>
        <p:txBody>
          <a:bodyPr wrap="none" rtlCol="0">
            <a:spAutoFit/>
          </a:bodyPr>
          <a:lstStyle/>
          <a:p>
            <a:r>
              <a:rPr lang="en-US" sz="1200" b="1" dirty="0" smtClean="0"/>
              <a:t>Wed</a:t>
            </a:r>
            <a:endParaRPr lang="en-US" sz="1200" b="1" dirty="0"/>
          </a:p>
        </p:txBody>
      </p:sp>
      <p:sp>
        <p:nvSpPr>
          <p:cNvPr id="7" name="TextBox 6"/>
          <p:cNvSpPr txBox="1"/>
          <p:nvPr/>
        </p:nvSpPr>
        <p:spPr>
          <a:xfrm>
            <a:off x="5389066" y="514350"/>
            <a:ext cx="482824" cy="276999"/>
          </a:xfrm>
          <a:prstGeom prst="rect">
            <a:avLst/>
          </a:prstGeom>
          <a:noFill/>
        </p:spPr>
        <p:txBody>
          <a:bodyPr wrap="none" rtlCol="0">
            <a:spAutoFit/>
          </a:bodyPr>
          <a:lstStyle/>
          <a:p>
            <a:r>
              <a:rPr lang="en-US" sz="1200" b="1" dirty="0" err="1" smtClean="0"/>
              <a:t>Thur</a:t>
            </a:r>
            <a:endParaRPr lang="en-US" sz="1200" b="1" dirty="0"/>
          </a:p>
        </p:txBody>
      </p:sp>
      <p:sp>
        <p:nvSpPr>
          <p:cNvPr id="8" name="TextBox 7"/>
          <p:cNvSpPr txBox="1"/>
          <p:nvPr/>
        </p:nvSpPr>
        <p:spPr>
          <a:xfrm>
            <a:off x="6781800" y="514350"/>
            <a:ext cx="348172" cy="276999"/>
          </a:xfrm>
          <a:prstGeom prst="rect">
            <a:avLst/>
          </a:prstGeom>
          <a:noFill/>
        </p:spPr>
        <p:txBody>
          <a:bodyPr wrap="none" rtlCol="0">
            <a:spAutoFit/>
          </a:bodyPr>
          <a:lstStyle/>
          <a:p>
            <a:r>
              <a:rPr lang="en-US" sz="1200" b="1" dirty="0" smtClean="0"/>
              <a:t>Fri</a:t>
            </a:r>
            <a:endParaRPr lang="en-US" sz="1200" b="1" dirty="0"/>
          </a:p>
        </p:txBody>
      </p:sp>
      <p:sp>
        <p:nvSpPr>
          <p:cNvPr id="9" name="Rectangle 8"/>
          <p:cNvSpPr/>
          <p:nvPr/>
        </p:nvSpPr>
        <p:spPr>
          <a:xfrm>
            <a:off x="1066800" y="2420952"/>
            <a:ext cx="6934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sp>
        <p:nvSpPr>
          <p:cNvPr id="10" name="TextBox 9"/>
          <p:cNvSpPr txBox="1"/>
          <p:nvPr/>
        </p:nvSpPr>
        <p:spPr>
          <a:xfrm>
            <a:off x="1308219" y="2419350"/>
            <a:ext cx="486030" cy="276999"/>
          </a:xfrm>
          <a:prstGeom prst="rect">
            <a:avLst/>
          </a:prstGeom>
          <a:noFill/>
        </p:spPr>
        <p:txBody>
          <a:bodyPr wrap="none" rtlCol="0">
            <a:spAutoFit/>
          </a:bodyPr>
          <a:lstStyle/>
          <a:p>
            <a:r>
              <a:rPr lang="en-US" sz="1200" b="1" dirty="0" smtClean="0"/>
              <a:t>Mon</a:t>
            </a:r>
            <a:endParaRPr lang="en-US" sz="1200" b="1" dirty="0"/>
          </a:p>
        </p:txBody>
      </p:sp>
      <p:sp>
        <p:nvSpPr>
          <p:cNvPr id="11" name="TextBox 10"/>
          <p:cNvSpPr txBox="1"/>
          <p:nvPr/>
        </p:nvSpPr>
        <p:spPr>
          <a:xfrm>
            <a:off x="2705762" y="2419350"/>
            <a:ext cx="474938" cy="276999"/>
          </a:xfrm>
          <a:prstGeom prst="rect">
            <a:avLst/>
          </a:prstGeom>
          <a:noFill/>
        </p:spPr>
        <p:txBody>
          <a:bodyPr wrap="none" rtlCol="0">
            <a:spAutoFit/>
          </a:bodyPr>
          <a:lstStyle/>
          <a:p>
            <a:r>
              <a:rPr lang="en-US" sz="1200" b="1" dirty="0" smtClean="0"/>
              <a:t>Tues</a:t>
            </a:r>
            <a:endParaRPr lang="en-US" sz="1200" b="1" dirty="0"/>
          </a:p>
        </p:txBody>
      </p:sp>
      <p:sp>
        <p:nvSpPr>
          <p:cNvPr id="12" name="TextBox 11"/>
          <p:cNvSpPr txBox="1"/>
          <p:nvPr/>
        </p:nvSpPr>
        <p:spPr>
          <a:xfrm>
            <a:off x="4087403" y="2419350"/>
            <a:ext cx="478914" cy="276999"/>
          </a:xfrm>
          <a:prstGeom prst="rect">
            <a:avLst/>
          </a:prstGeom>
          <a:noFill/>
        </p:spPr>
        <p:txBody>
          <a:bodyPr wrap="none" rtlCol="0">
            <a:spAutoFit/>
          </a:bodyPr>
          <a:lstStyle/>
          <a:p>
            <a:r>
              <a:rPr lang="en-US" sz="1200" b="1" dirty="0" smtClean="0"/>
              <a:t>Wed</a:t>
            </a:r>
            <a:endParaRPr lang="en-US" sz="1200" b="1" dirty="0"/>
          </a:p>
        </p:txBody>
      </p:sp>
      <p:sp>
        <p:nvSpPr>
          <p:cNvPr id="13" name="TextBox 12"/>
          <p:cNvSpPr txBox="1"/>
          <p:nvPr/>
        </p:nvSpPr>
        <p:spPr>
          <a:xfrm>
            <a:off x="5478085" y="2419350"/>
            <a:ext cx="482824" cy="276999"/>
          </a:xfrm>
          <a:prstGeom prst="rect">
            <a:avLst/>
          </a:prstGeom>
          <a:noFill/>
        </p:spPr>
        <p:txBody>
          <a:bodyPr wrap="none" rtlCol="0">
            <a:spAutoFit/>
          </a:bodyPr>
          <a:lstStyle/>
          <a:p>
            <a:r>
              <a:rPr lang="en-US" sz="1200" b="1" dirty="0" err="1" smtClean="0"/>
              <a:t>Thur</a:t>
            </a:r>
            <a:endParaRPr lang="en-US" sz="1200" b="1" dirty="0"/>
          </a:p>
        </p:txBody>
      </p:sp>
      <p:sp>
        <p:nvSpPr>
          <p:cNvPr id="14" name="TextBox 13"/>
          <p:cNvSpPr txBox="1"/>
          <p:nvPr/>
        </p:nvSpPr>
        <p:spPr>
          <a:xfrm>
            <a:off x="6870819" y="2419350"/>
            <a:ext cx="348172" cy="276999"/>
          </a:xfrm>
          <a:prstGeom prst="rect">
            <a:avLst/>
          </a:prstGeom>
          <a:noFill/>
        </p:spPr>
        <p:txBody>
          <a:bodyPr wrap="none" rtlCol="0">
            <a:spAutoFit/>
          </a:bodyPr>
          <a:lstStyle/>
          <a:p>
            <a:r>
              <a:rPr lang="en-US" sz="1200" b="1" dirty="0" smtClean="0"/>
              <a:t>Fri</a:t>
            </a:r>
            <a:endParaRPr lang="en-US" sz="1200" b="1" dirty="0"/>
          </a:p>
        </p:txBody>
      </p:sp>
      <p:sp>
        <p:nvSpPr>
          <p:cNvPr id="15" name="TextBox 14"/>
          <p:cNvSpPr txBox="1"/>
          <p:nvPr/>
        </p:nvSpPr>
        <p:spPr>
          <a:xfrm>
            <a:off x="0" y="514350"/>
            <a:ext cx="695190" cy="276999"/>
          </a:xfrm>
          <a:prstGeom prst="rect">
            <a:avLst/>
          </a:prstGeom>
          <a:noFill/>
        </p:spPr>
        <p:txBody>
          <a:bodyPr wrap="none" rtlCol="0">
            <a:spAutoFit/>
          </a:bodyPr>
          <a:lstStyle/>
          <a:p>
            <a:r>
              <a:rPr lang="en-US" sz="1200" b="1" dirty="0" smtClean="0"/>
              <a:t>Week 1:</a:t>
            </a:r>
            <a:endParaRPr lang="en-US" sz="1200" b="1" dirty="0"/>
          </a:p>
        </p:txBody>
      </p:sp>
      <p:sp>
        <p:nvSpPr>
          <p:cNvPr id="16" name="TextBox 15"/>
          <p:cNvSpPr txBox="1"/>
          <p:nvPr/>
        </p:nvSpPr>
        <p:spPr>
          <a:xfrm>
            <a:off x="0" y="2420952"/>
            <a:ext cx="695190" cy="276999"/>
          </a:xfrm>
          <a:prstGeom prst="rect">
            <a:avLst/>
          </a:prstGeom>
          <a:noFill/>
        </p:spPr>
        <p:txBody>
          <a:bodyPr wrap="none" rtlCol="0">
            <a:spAutoFit/>
          </a:bodyPr>
          <a:lstStyle/>
          <a:p>
            <a:r>
              <a:rPr lang="en-US" sz="1200" b="1" dirty="0" smtClean="0"/>
              <a:t>Week 2:</a:t>
            </a:r>
            <a:endParaRPr lang="en-US" sz="1200" b="1" dirty="0"/>
          </a:p>
        </p:txBody>
      </p:sp>
      <p:sp>
        <p:nvSpPr>
          <p:cNvPr id="18" name="TextBox 17"/>
          <p:cNvSpPr txBox="1"/>
          <p:nvPr/>
        </p:nvSpPr>
        <p:spPr>
          <a:xfrm>
            <a:off x="5478085" y="1276350"/>
            <a:ext cx="3378820" cy="907941"/>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smtClean="0"/>
              <a:t>Lecture 1  - “Motivation for a Science of Implementation”</a:t>
            </a:r>
          </a:p>
          <a:p>
            <a:pPr marL="171450" indent="-171450">
              <a:spcBef>
                <a:spcPts val="600"/>
              </a:spcBef>
              <a:buFont typeface="Arial" panose="020B0604020202020204" pitchFamily="34" charset="0"/>
              <a:buChar char="•"/>
            </a:pPr>
            <a:r>
              <a:rPr lang="en-US" sz="1200" dirty="0" smtClean="0"/>
              <a:t>Assignment 1 given  out  - “Describe a gap between knowledge and practice”</a:t>
            </a:r>
            <a:endParaRPr lang="en-US" sz="1200" dirty="0"/>
          </a:p>
        </p:txBody>
      </p:sp>
      <p:cxnSp>
        <p:nvCxnSpPr>
          <p:cNvPr id="20" name="Elbow Connector 19"/>
          <p:cNvCxnSpPr>
            <a:stCxn id="7" idx="2"/>
            <a:endCxn id="18" idx="1"/>
          </p:cNvCxnSpPr>
          <p:nvPr/>
        </p:nvCxnSpPr>
        <p:spPr>
          <a:xfrm rot="5400000">
            <a:off x="5084796" y="1184639"/>
            <a:ext cx="938972" cy="152393"/>
          </a:xfrm>
          <a:prstGeom prst="bentConnector4">
            <a:avLst>
              <a:gd name="adj1" fmla="val 25826"/>
              <a:gd name="adj2" fmla="val 250007"/>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7595" y="3470598"/>
            <a:ext cx="3467100" cy="1354217"/>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smtClean="0"/>
              <a:t>Students post </a:t>
            </a:r>
            <a:r>
              <a:rPr lang="en-US" sz="1200" dirty="0"/>
              <a:t>a</a:t>
            </a:r>
            <a:r>
              <a:rPr lang="en-US" sz="1200" dirty="0" smtClean="0"/>
              <a:t>ssignment 1 – “Describe a gap between knowledge and practice” to course website</a:t>
            </a:r>
          </a:p>
          <a:p>
            <a:pPr marL="171450" indent="-171450">
              <a:spcBef>
                <a:spcPts val="600"/>
              </a:spcBef>
              <a:buFont typeface="Arial" panose="020B0604020202020204" pitchFamily="34" charset="0"/>
              <a:buChar char="•"/>
            </a:pPr>
            <a:r>
              <a:rPr lang="en-US" sz="1200" dirty="0" smtClean="0"/>
              <a:t>Each student comments on two of classmates content before coming Thursday</a:t>
            </a:r>
          </a:p>
          <a:p>
            <a:pPr marL="171450" indent="-171450">
              <a:spcBef>
                <a:spcPts val="600"/>
              </a:spcBef>
              <a:buFont typeface="Arial" panose="020B0604020202020204" pitchFamily="34" charset="0"/>
              <a:buChar char="•"/>
            </a:pPr>
            <a:r>
              <a:rPr lang="en-US" sz="1200" dirty="0" smtClean="0"/>
              <a:t>Elvin / Elizabeth and Roya also comment</a:t>
            </a:r>
            <a:endParaRPr lang="en-US" sz="1200" dirty="0"/>
          </a:p>
        </p:txBody>
      </p:sp>
      <p:cxnSp>
        <p:nvCxnSpPr>
          <p:cNvPr id="24" name="Elbow Connector 23"/>
          <p:cNvCxnSpPr>
            <a:stCxn id="11" idx="2"/>
            <a:endCxn id="23" idx="0"/>
          </p:cNvCxnSpPr>
          <p:nvPr/>
        </p:nvCxnSpPr>
        <p:spPr>
          <a:xfrm rot="5400000">
            <a:off x="2125064" y="2652430"/>
            <a:ext cx="774249" cy="862086"/>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95354" y="3562932"/>
            <a:ext cx="4261551" cy="984885"/>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smtClean="0"/>
              <a:t>Lecture 2 – “Understanding Reasons for the Gap”</a:t>
            </a:r>
          </a:p>
          <a:p>
            <a:pPr marL="171450" indent="-171450">
              <a:spcBef>
                <a:spcPts val="600"/>
              </a:spcBef>
              <a:buFont typeface="Arial" panose="020B0604020202020204" pitchFamily="34" charset="0"/>
              <a:buChar char="•"/>
            </a:pPr>
            <a:r>
              <a:rPr lang="en-US" sz="1200" dirty="0" smtClean="0"/>
              <a:t>Assignment 2 given out – “Gap analysis”</a:t>
            </a:r>
          </a:p>
          <a:p>
            <a:pPr marL="171450" indent="-171450">
              <a:spcBef>
                <a:spcPts val="600"/>
              </a:spcBef>
              <a:buFont typeface="Arial" panose="020B0604020202020204" pitchFamily="34" charset="0"/>
              <a:buChar char="•"/>
            </a:pPr>
            <a:r>
              <a:rPr lang="en-US" sz="1200" dirty="0" smtClean="0"/>
              <a:t>Small group – discuss Assignment 1 - “Describe a gap between knowledge and practice” </a:t>
            </a:r>
            <a:endParaRPr lang="en-US" sz="1200" dirty="0"/>
          </a:p>
        </p:txBody>
      </p:sp>
      <p:cxnSp>
        <p:nvCxnSpPr>
          <p:cNvPr id="28" name="Elbow Connector 27"/>
          <p:cNvCxnSpPr>
            <a:stCxn id="13" idx="2"/>
            <a:endCxn id="27" idx="0"/>
          </p:cNvCxnSpPr>
          <p:nvPr/>
        </p:nvCxnSpPr>
        <p:spPr>
          <a:xfrm rot="16200000" flipH="1">
            <a:off x="5789522" y="2626323"/>
            <a:ext cx="866583" cy="1006633"/>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263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normAutofit fontScale="55000" lnSpcReduction="20000"/>
          </a:bodyPr>
          <a:lstStyle/>
          <a:p>
            <a:pPr>
              <a:lnSpc>
                <a:spcPct val="120000"/>
              </a:lnSpc>
              <a:spcBef>
                <a:spcPts val="600"/>
              </a:spcBef>
            </a:pPr>
            <a:r>
              <a:rPr lang="en-US" dirty="0" smtClean="0"/>
              <a:t>Assume you have expertise in three things…</a:t>
            </a:r>
          </a:p>
          <a:p>
            <a:pPr lvl="1">
              <a:lnSpc>
                <a:spcPct val="120000"/>
              </a:lnSpc>
              <a:spcBef>
                <a:spcPts val="600"/>
              </a:spcBef>
            </a:pPr>
            <a:r>
              <a:rPr lang="en-US" dirty="0" smtClean="0"/>
              <a:t>The course is a conversation</a:t>
            </a:r>
          </a:p>
          <a:p>
            <a:pPr>
              <a:lnSpc>
                <a:spcPct val="120000"/>
              </a:lnSpc>
              <a:spcBef>
                <a:spcPts val="600"/>
              </a:spcBef>
            </a:pPr>
            <a:r>
              <a:rPr lang="en-US" dirty="0" smtClean="0"/>
              <a:t>Clinical knowledge – explicit knowledge in clinical or public health</a:t>
            </a:r>
          </a:p>
          <a:p>
            <a:pPr lvl="1">
              <a:lnSpc>
                <a:spcPct val="120000"/>
              </a:lnSpc>
              <a:spcBef>
                <a:spcPts val="600"/>
              </a:spcBef>
            </a:pPr>
            <a:r>
              <a:rPr lang="en-US" dirty="0" smtClean="0"/>
              <a:t>Medical school, boards, subspecialty training</a:t>
            </a:r>
          </a:p>
          <a:p>
            <a:pPr lvl="1">
              <a:lnSpc>
                <a:spcPct val="120000"/>
              </a:lnSpc>
              <a:spcBef>
                <a:spcPts val="600"/>
              </a:spcBef>
            </a:pPr>
            <a:r>
              <a:rPr lang="en-US" dirty="0" smtClean="0"/>
              <a:t>You know what needs to be done</a:t>
            </a:r>
          </a:p>
          <a:p>
            <a:pPr>
              <a:lnSpc>
                <a:spcPct val="120000"/>
              </a:lnSpc>
              <a:spcBef>
                <a:spcPts val="600"/>
              </a:spcBef>
            </a:pPr>
            <a:r>
              <a:rPr lang="en-US" dirty="0" smtClean="0"/>
              <a:t>Practical experience  – implicit knowledge in professional training or practice</a:t>
            </a:r>
          </a:p>
          <a:p>
            <a:pPr lvl="1">
              <a:lnSpc>
                <a:spcPct val="120000"/>
              </a:lnSpc>
              <a:spcBef>
                <a:spcPts val="600"/>
              </a:spcBef>
            </a:pPr>
            <a:r>
              <a:rPr lang="en-US" dirty="0" smtClean="0"/>
              <a:t>Wards, residency, clinical rotations, etc.</a:t>
            </a:r>
          </a:p>
          <a:p>
            <a:pPr lvl="1">
              <a:lnSpc>
                <a:spcPct val="120000"/>
              </a:lnSpc>
              <a:spcBef>
                <a:spcPts val="600"/>
              </a:spcBef>
            </a:pPr>
            <a:r>
              <a:rPr lang="en-US" dirty="0" smtClean="0"/>
              <a:t>You know (some? many?) of the problems with getting it done</a:t>
            </a:r>
          </a:p>
          <a:p>
            <a:pPr>
              <a:lnSpc>
                <a:spcPct val="120000"/>
              </a:lnSpc>
              <a:spcBef>
                <a:spcPts val="600"/>
              </a:spcBef>
            </a:pPr>
            <a:r>
              <a:rPr lang="en-US" dirty="0" smtClean="0"/>
              <a:t>Thinking causally</a:t>
            </a:r>
          </a:p>
          <a:p>
            <a:pPr lvl="1">
              <a:lnSpc>
                <a:spcPct val="120000"/>
              </a:lnSpc>
              <a:spcBef>
                <a:spcPts val="600"/>
              </a:spcBef>
            </a:pPr>
            <a:r>
              <a:rPr lang="en-US" dirty="0" smtClean="0"/>
              <a:t>Draw on your experiences and interests</a:t>
            </a:r>
            <a:endParaRPr lang="en-US" dirty="0"/>
          </a:p>
        </p:txBody>
      </p:sp>
    </p:spTree>
    <p:extLst>
      <p:ext uri="{BB962C8B-B14F-4D97-AF65-F5344CB8AC3E}">
        <p14:creationId xmlns:p14="http://schemas.microsoft.com/office/powerpoint/2010/main" val="360354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tx2"/>
          </a:solidFill>
        </p:spPr>
        <p:txBody>
          <a:bodyPr>
            <a:normAutofit fontScale="90000"/>
          </a:bodyPr>
          <a:lstStyle/>
          <a:p>
            <a:r>
              <a:rPr lang="en-US" b="1" dirty="0">
                <a:solidFill>
                  <a:schemeClr val="bg1"/>
                </a:solidFill>
              </a:rPr>
              <a:t>Week 1: Why a Science of Implementation? </a:t>
            </a:r>
          </a:p>
        </p:txBody>
      </p:sp>
      <p:sp>
        <p:nvSpPr>
          <p:cNvPr id="3" name="Subtitle 2"/>
          <p:cNvSpPr>
            <a:spLocks noGrp="1"/>
          </p:cNvSpPr>
          <p:nvPr>
            <p:ph type="subTitle" idx="1"/>
          </p:nvPr>
        </p:nvSpPr>
        <p:spPr/>
        <p:txBody>
          <a:bodyPr>
            <a:normAutofit fontScale="62500" lnSpcReduction="20000"/>
          </a:bodyPr>
          <a:lstStyle/>
          <a:p>
            <a:r>
              <a:rPr lang="en-US" dirty="0" smtClean="0"/>
              <a:t>Epidemiology 245 - Spring 2016</a:t>
            </a:r>
          </a:p>
          <a:p>
            <a:r>
              <a:rPr lang="en-US" dirty="0" smtClean="0"/>
              <a:t>Elvin </a:t>
            </a:r>
            <a:r>
              <a:rPr lang="en-US" dirty="0" err="1" smtClean="0"/>
              <a:t>Geng</a:t>
            </a:r>
            <a:r>
              <a:rPr lang="en-US" dirty="0" smtClean="0"/>
              <a:t>, MD MPH</a:t>
            </a:r>
          </a:p>
          <a:p>
            <a:r>
              <a:rPr lang="en-US" dirty="0" smtClean="0"/>
              <a:t>Associate Professor </a:t>
            </a:r>
          </a:p>
          <a:p>
            <a:r>
              <a:rPr lang="en-US" dirty="0" smtClean="0"/>
              <a:t>Department of Medicine</a:t>
            </a:r>
          </a:p>
        </p:txBody>
      </p:sp>
    </p:spTree>
    <p:extLst>
      <p:ext uri="{BB962C8B-B14F-4D97-AF65-F5344CB8AC3E}">
        <p14:creationId xmlns:p14="http://schemas.microsoft.com/office/powerpoint/2010/main" val="1319291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7150"/>
            <a:ext cx="8229600" cy="685800"/>
          </a:xfrm>
          <a:solidFill>
            <a:schemeClr val="tx2"/>
          </a:solidFill>
        </p:spPr>
        <p:txBody>
          <a:bodyPr>
            <a:noAutofit/>
          </a:bodyPr>
          <a:lstStyle/>
          <a:p>
            <a:r>
              <a:rPr lang="en-US" sz="2800" b="1" dirty="0" smtClean="0">
                <a:solidFill>
                  <a:schemeClr val="bg1"/>
                </a:solidFill>
              </a:rPr>
              <a:t>Slow Translation of Evidence to Practice: a Case Study</a:t>
            </a:r>
            <a:endParaRPr lang="en-US" sz="2800" b="1" dirty="0">
              <a:solidFill>
                <a:schemeClr val="bg1"/>
              </a:solidFill>
            </a:endParaRPr>
          </a:p>
        </p:txBody>
      </p:sp>
      <p:pic>
        <p:nvPicPr>
          <p:cNvPr id="102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533400" y="2800350"/>
            <a:ext cx="178117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half" idx="2"/>
          </p:nvPr>
        </p:nvSpPr>
        <p:spPr>
          <a:xfrm>
            <a:off x="3886200" y="1200151"/>
            <a:ext cx="4800600" cy="3394472"/>
          </a:xfrm>
        </p:spPr>
        <p:txBody>
          <a:bodyPr>
            <a:normAutofit fontScale="77500" lnSpcReduction="20000"/>
          </a:bodyPr>
          <a:lstStyle/>
          <a:p>
            <a:r>
              <a:rPr lang="en-US" dirty="0" smtClean="0"/>
              <a:t>Beta-blocker heart attack trial (BHAT) </a:t>
            </a:r>
          </a:p>
          <a:p>
            <a:r>
              <a:rPr lang="en-US" dirty="0" smtClean="0"/>
              <a:t>Population</a:t>
            </a:r>
          </a:p>
          <a:p>
            <a:pPr lvl="1"/>
            <a:r>
              <a:rPr lang="en-US" dirty="0" smtClean="0"/>
              <a:t>30</a:t>
            </a:r>
            <a:r>
              <a:rPr lang="en-US" dirty="0"/>
              <a:t>-69 </a:t>
            </a:r>
            <a:r>
              <a:rPr lang="en-US" dirty="0" smtClean="0"/>
              <a:t>years with acute MI</a:t>
            </a:r>
          </a:p>
          <a:p>
            <a:pPr lvl="1"/>
            <a:r>
              <a:rPr lang="en-US" dirty="0" smtClean="0"/>
              <a:t>Not very highly selected population (already on beta blocker, living too far from study site, 18% because of perceived contraindications)</a:t>
            </a:r>
          </a:p>
          <a:p>
            <a:r>
              <a:rPr lang="en-US" dirty="0" smtClean="0"/>
              <a:t>Years of study: 1978 – 1980</a:t>
            </a:r>
          </a:p>
          <a:p>
            <a:r>
              <a:rPr lang="en-US" dirty="0" smtClean="0"/>
              <a:t>2827 total individuals randomized</a:t>
            </a:r>
          </a:p>
          <a:p>
            <a:r>
              <a:rPr lang="en-US" dirty="0" smtClean="0"/>
              <a:t>180 to 240 mg daily of propranolol vs. placebo </a:t>
            </a: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675" y="1205360"/>
            <a:ext cx="3276600" cy="138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71475" y="1123950"/>
            <a:ext cx="3276600" cy="3886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449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609600"/>
          </a:xfrm>
          <a:solidFill>
            <a:schemeClr val="tx2"/>
          </a:solidFill>
        </p:spPr>
        <p:txBody>
          <a:bodyPr>
            <a:normAutofit fontScale="90000"/>
          </a:bodyPr>
          <a:lstStyle/>
          <a:p>
            <a:r>
              <a:rPr lang="en-US" sz="3600" b="1" dirty="0" smtClean="0">
                <a:solidFill>
                  <a:schemeClr val="bg1"/>
                </a:solidFill>
              </a:rPr>
              <a:t>Results: Beta-blocker </a:t>
            </a:r>
            <a:r>
              <a:rPr lang="en-US" sz="3600" b="1" dirty="0">
                <a:solidFill>
                  <a:schemeClr val="bg1"/>
                </a:solidFill>
              </a:rPr>
              <a:t>R</a:t>
            </a:r>
            <a:r>
              <a:rPr lang="en-US" sz="3600" b="1" dirty="0" smtClean="0">
                <a:solidFill>
                  <a:schemeClr val="bg1"/>
                </a:solidFill>
              </a:rPr>
              <a:t>educes </a:t>
            </a:r>
            <a:r>
              <a:rPr lang="en-US" sz="3600" b="1" dirty="0">
                <a:solidFill>
                  <a:schemeClr val="bg1"/>
                </a:solidFill>
              </a:rPr>
              <a:t>M</a:t>
            </a:r>
            <a:r>
              <a:rPr lang="en-US" sz="3600" b="1" dirty="0" smtClean="0">
                <a:solidFill>
                  <a:schemeClr val="bg1"/>
                </a:solidFill>
              </a:rPr>
              <a:t>ortality</a:t>
            </a:r>
            <a:endParaRPr lang="en-US" sz="3600" b="1" dirty="0">
              <a:solidFill>
                <a:schemeClr val="bg1"/>
              </a:solidFill>
            </a:endParaRPr>
          </a:p>
        </p:txBody>
      </p:sp>
      <p:pic>
        <p:nvPicPr>
          <p:cNvPr id="205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276350"/>
            <a:ext cx="3511588"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185732" y="2107972"/>
            <a:ext cx="4501068" cy="1759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114800" y="2876550"/>
            <a:ext cx="4648200"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733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58" y="272653"/>
            <a:ext cx="8229600" cy="689372"/>
          </a:xfrm>
          <a:solidFill>
            <a:schemeClr val="tx2"/>
          </a:solidFill>
        </p:spPr>
        <p:txBody>
          <a:bodyPr>
            <a:normAutofit/>
          </a:bodyPr>
          <a:lstStyle/>
          <a:p>
            <a:r>
              <a:rPr lang="en-US" sz="3200" b="1" dirty="0" smtClean="0">
                <a:solidFill>
                  <a:schemeClr val="bg1"/>
                </a:solidFill>
              </a:rPr>
              <a:t>Inadequate Use in Routine Practice</a:t>
            </a:r>
            <a:endParaRPr lang="en-US" sz="3200" b="1" dirty="0">
              <a:solidFill>
                <a:schemeClr val="bg1"/>
              </a:solidFill>
            </a:endParaRPr>
          </a:p>
        </p:txBody>
      </p:sp>
      <p:sp>
        <p:nvSpPr>
          <p:cNvPr id="3" name="Content Placeholder 2"/>
          <p:cNvSpPr>
            <a:spLocks noGrp="1"/>
          </p:cNvSpPr>
          <p:nvPr>
            <p:ph sz="half" idx="1"/>
          </p:nvPr>
        </p:nvSpPr>
        <p:spPr>
          <a:xfrm>
            <a:off x="533400" y="2876550"/>
            <a:ext cx="3948932" cy="2096616"/>
          </a:xfrm>
        </p:spPr>
        <p:txBody>
          <a:bodyPr>
            <a:noAutofit/>
          </a:bodyPr>
          <a:lstStyle/>
          <a:p>
            <a:r>
              <a:rPr lang="en-US" sz="1400" dirty="0" smtClean="0"/>
              <a:t>1997 NEJM publication</a:t>
            </a:r>
            <a:endParaRPr lang="en-US" sz="1400" dirty="0"/>
          </a:p>
          <a:p>
            <a:r>
              <a:rPr lang="en-US" sz="1400" dirty="0" smtClean="0"/>
              <a:t>Nationwide observational study of 201,752 individuals with MI’s (ICD-9 – 410) from </a:t>
            </a:r>
            <a:r>
              <a:rPr lang="en-US" sz="1400" dirty="0"/>
              <a:t>M</a:t>
            </a:r>
            <a:r>
              <a:rPr lang="en-US" sz="1400" dirty="0" smtClean="0"/>
              <a:t>edicare records</a:t>
            </a:r>
          </a:p>
          <a:p>
            <a:r>
              <a:rPr lang="en-US" sz="1400" dirty="0" smtClean="0"/>
              <a:t>34% discharged with beta blocker</a:t>
            </a:r>
          </a:p>
          <a:p>
            <a:r>
              <a:rPr lang="en-US" sz="1400" dirty="0" smtClean="0"/>
              <a:t>Beta blocker reduced mortality by 40% when prescribed, adjusted for other characteristics</a:t>
            </a:r>
          </a:p>
          <a:p>
            <a:r>
              <a:rPr lang="en-US" sz="1400" dirty="0" smtClean="0"/>
              <a:t>Effect similar across subgroups</a:t>
            </a:r>
          </a:p>
        </p:txBody>
      </p:sp>
      <p:pic>
        <p:nvPicPr>
          <p:cNvPr id="8"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433787" y="1504951"/>
            <a:ext cx="2491013" cy="1870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5160080" y="971550"/>
            <a:ext cx="3091039" cy="553998"/>
          </a:xfrm>
          <a:prstGeom prst="rect">
            <a:avLst/>
          </a:prstGeom>
          <a:noFill/>
        </p:spPr>
        <p:txBody>
          <a:bodyPr wrap="none" rtlCol="0">
            <a:spAutoFit/>
          </a:bodyPr>
          <a:lstStyle/>
          <a:p>
            <a:r>
              <a:rPr lang="en-US" dirty="0" smtClean="0"/>
              <a:t>“Eulogy for a Quality Measure”</a:t>
            </a:r>
          </a:p>
          <a:p>
            <a:pPr algn="ctr"/>
            <a:r>
              <a:rPr lang="en-US" sz="1100" dirty="0"/>
              <a:t>Lee, NEJM 2007</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993674"/>
            <a:ext cx="4025132" cy="15442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4953000" y="3562350"/>
            <a:ext cx="3782008" cy="1384995"/>
          </a:xfrm>
          <a:prstGeom prst="rect">
            <a:avLst/>
          </a:prstGeom>
        </p:spPr>
        <p:txBody>
          <a:bodyPr wrap="square">
            <a:spAutoFit/>
          </a:bodyPr>
          <a:lstStyle/>
          <a:p>
            <a:pPr marL="285750" indent="-285750">
              <a:buFont typeface="Arial" panose="020B0604020202020204" pitchFamily="34" charset="0"/>
              <a:buChar char="•"/>
            </a:pPr>
            <a:r>
              <a:rPr lang="en-US" sz="1400" dirty="0"/>
              <a:t>ACC/AHA 1996 guidelines</a:t>
            </a:r>
          </a:p>
          <a:p>
            <a:pPr marL="285750" indent="-285750">
              <a:buFont typeface="Arial" panose="020B0604020202020204" pitchFamily="34" charset="0"/>
              <a:buChar char="•"/>
            </a:pPr>
            <a:r>
              <a:rPr lang="en-US" sz="1400" dirty="0"/>
              <a:t>1997 Joint commission quality indicator</a:t>
            </a:r>
          </a:p>
          <a:p>
            <a:pPr marL="285750" indent="-285750">
              <a:buFont typeface="Arial" panose="020B0604020202020204" pitchFamily="34" charset="0"/>
              <a:buChar char="•"/>
            </a:pPr>
            <a:r>
              <a:rPr lang="en-US" sz="1400" dirty="0"/>
              <a:t>1996 HEDIS (Health Plan Employer Data and Information Set) indicator</a:t>
            </a:r>
          </a:p>
          <a:p>
            <a:pPr marL="285750" indent="-285750">
              <a:buFont typeface="Arial" panose="020B0604020202020204" pitchFamily="34" charset="0"/>
              <a:buChar char="•"/>
            </a:pPr>
            <a:r>
              <a:rPr lang="en-US" sz="1400" dirty="0"/>
              <a:t>Incentives</a:t>
            </a:r>
          </a:p>
          <a:p>
            <a:pPr marL="285750" indent="-285750">
              <a:buFont typeface="Arial" panose="020B0604020202020204" pitchFamily="34" charset="0"/>
              <a:buChar char="•"/>
            </a:pPr>
            <a:r>
              <a:rPr lang="en-US" sz="1400" dirty="0"/>
              <a:t>Quality improvement </a:t>
            </a:r>
          </a:p>
        </p:txBody>
      </p:sp>
    </p:spTree>
    <p:extLst>
      <p:ext uri="{BB962C8B-B14F-4D97-AF65-F5344CB8AC3E}">
        <p14:creationId xmlns:p14="http://schemas.microsoft.com/office/powerpoint/2010/main" val="2993850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2691</TotalTime>
  <Words>2752</Words>
  <Application>Microsoft Office PowerPoint</Application>
  <PresentationFormat>On-screen Show (16:9)</PresentationFormat>
  <Paragraphs>501</Paragraphs>
  <Slides>35</Slides>
  <Notes>18</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Epidemiology 245 – Introduction to the Course for Spring 2016</vt:lpstr>
      <vt:lpstr>Course Objectives</vt:lpstr>
      <vt:lpstr>Course Overview - Processes</vt:lpstr>
      <vt:lpstr>PowerPoint Presentation</vt:lpstr>
      <vt:lpstr>Assumptions</vt:lpstr>
      <vt:lpstr>Week 1: Why a Science of Implementation? </vt:lpstr>
      <vt:lpstr>Slow Translation of Evidence to Practice: a Case Study</vt:lpstr>
      <vt:lpstr>Results: Beta-blocker Reduces Mortality</vt:lpstr>
      <vt:lpstr>Inadequate Use in Routine Practice</vt:lpstr>
      <vt:lpstr>Hypertension Cascade: United States</vt:lpstr>
      <vt:lpstr>Diabetes Cascade: United States</vt:lpstr>
      <vt:lpstr>Pervasive Gap Between Knowledge and Routine Use</vt:lpstr>
      <vt:lpstr>Global Implementation Gap: HIV Treatment</vt:lpstr>
      <vt:lpstr>Science to Address the Gap</vt:lpstr>
      <vt:lpstr>Implementation Science: A New Elephant?</vt:lpstr>
      <vt:lpstr>Defining Implementation Research: A Review</vt:lpstr>
      <vt:lpstr>PowerPoint Presentation</vt:lpstr>
      <vt:lpstr>PowerPoint Presentation</vt:lpstr>
      <vt:lpstr>PowerPoint Presentation</vt:lpstr>
      <vt:lpstr>PowerPoint Presentation</vt:lpstr>
      <vt:lpstr>Magnitude of the Gap between Clinical Evidence and Routine Practice</vt:lpstr>
      <vt:lpstr>Understand Reasons for the Gap</vt:lpstr>
      <vt:lpstr>Identify Interventions to Close the Gap</vt:lpstr>
      <vt:lpstr>PowerPoint Presentation</vt:lpstr>
      <vt:lpstr>PowerPoint Presentation</vt:lpstr>
      <vt:lpstr>The Approach: Interdisciplinary</vt:lpstr>
      <vt:lpstr>Insights?</vt:lpstr>
      <vt:lpstr>“Translational” Research: T2 and Beyond</vt:lpstr>
      <vt:lpstr>The “Four P’s” of Implementation Research</vt:lpstr>
      <vt:lpstr>The “Four P’s” of Implementation Research</vt:lpstr>
      <vt:lpstr>Candidate Interventions for ART Uptake in Africa</vt:lpstr>
      <vt:lpstr>Public Health Impact: REAIM</vt:lpstr>
      <vt:lpstr>Public Health Impact: REAIM</vt:lpstr>
      <vt:lpstr>Impactful: Testing the Right Intervention and Asking the Right Question</vt:lpstr>
      <vt:lpstr>Conclusions</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Geng, Elvin</dc:creator>
  <cp:lastModifiedBy>Geng, Elvin</cp:lastModifiedBy>
  <cp:revision>66</cp:revision>
  <dcterms:created xsi:type="dcterms:W3CDTF">2016-03-12T01:17:14Z</dcterms:created>
  <dcterms:modified xsi:type="dcterms:W3CDTF">2016-03-31T20:42:40Z</dcterms:modified>
</cp:coreProperties>
</file>