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6"/>
  </p:notesMasterIdLst>
  <p:sldIdLst>
    <p:sldId id="256" r:id="rId2"/>
    <p:sldId id="371" r:id="rId3"/>
    <p:sldId id="533" r:id="rId4"/>
    <p:sldId id="484" r:id="rId5"/>
    <p:sldId id="532" r:id="rId6"/>
    <p:sldId id="480" r:id="rId7"/>
    <p:sldId id="474" r:id="rId8"/>
    <p:sldId id="373" r:id="rId9"/>
    <p:sldId id="545" r:id="rId10"/>
    <p:sldId id="547" r:id="rId11"/>
    <p:sldId id="450" r:id="rId12"/>
    <p:sldId id="548" r:id="rId13"/>
    <p:sldId id="434" r:id="rId14"/>
    <p:sldId id="557" r:id="rId15"/>
    <p:sldId id="558" r:id="rId16"/>
    <p:sldId id="535" r:id="rId17"/>
    <p:sldId id="530" r:id="rId18"/>
    <p:sldId id="520" r:id="rId19"/>
    <p:sldId id="523" r:id="rId20"/>
    <p:sldId id="549" r:id="rId21"/>
    <p:sldId id="525" r:id="rId22"/>
    <p:sldId id="550" r:id="rId23"/>
    <p:sldId id="531" r:id="rId24"/>
    <p:sldId id="348" r:id="rId25"/>
    <p:sldId id="560" r:id="rId26"/>
    <p:sldId id="552" r:id="rId27"/>
    <p:sldId id="563" r:id="rId28"/>
    <p:sldId id="541" r:id="rId29"/>
    <p:sldId id="561" r:id="rId30"/>
    <p:sldId id="395" r:id="rId31"/>
    <p:sldId id="490" r:id="rId32"/>
    <p:sldId id="494" r:id="rId33"/>
    <p:sldId id="562" r:id="rId34"/>
    <p:sldId id="495" r:id="rId35"/>
    <p:sldId id="496" r:id="rId36"/>
    <p:sldId id="526" r:id="rId37"/>
    <p:sldId id="529" r:id="rId38"/>
    <p:sldId id="553" r:id="rId39"/>
    <p:sldId id="554" r:id="rId40"/>
    <p:sldId id="527" r:id="rId41"/>
    <p:sldId id="502" r:id="rId42"/>
    <p:sldId id="501" r:id="rId43"/>
    <p:sldId id="503" r:id="rId44"/>
    <p:sldId id="513" r:id="rId45"/>
    <p:sldId id="528" r:id="rId46"/>
    <p:sldId id="539" r:id="rId47"/>
    <p:sldId id="555" r:id="rId48"/>
    <p:sldId id="536" r:id="rId49"/>
    <p:sldId id="540" r:id="rId50"/>
    <p:sldId id="537" r:id="rId51"/>
    <p:sldId id="538" r:id="rId52"/>
    <p:sldId id="514" r:id="rId53"/>
    <p:sldId id="556" r:id="rId54"/>
    <p:sldId id="515" r:id="rId5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lfejerman:Documents:UCSF_AssistantProf:PowerPointPresentations:FiguresandDATAIncidenceBCbyEthnicity2004-2008USCSwebsit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Workbook3"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Work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lfejerman:Documents:UCSF_AssistantProf:PowerPointPresentations:Survival&amp;ancestryPatientCharactGRAPH.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53920566739001"/>
          <c:y val="9.6014735252699906E-2"/>
          <c:w val="0.84723352507632699"/>
          <c:h val="0.69123635302495701"/>
        </c:manualLayout>
      </c:layout>
      <c:lineChart>
        <c:grouping val="standard"/>
        <c:varyColors val="0"/>
        <c:ser>
          <c:idx val="0"/>
          <c:order val="0"/>
          <c:tx>
            <c:strRef>
              <c:f>Sheet1!$B$23</c:f>
              <c:strCache>
                <c:ptCount val="1"/>
                <c:pt idx="0">
                  <c:v>White </c:v>
                </c:pt>
              </c:strCache>
            </c:strRef>
          </c:tx>
          <c:spPr>
            <a:ln w="57150" cmpd="sng"/>
          </c:spPr>
          <c:cat>
            <c:strRef>
              <c:f>Sheet1!$A$24:$A$38</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Sheet1!$B$24:$B$38</c:f>
              <c:numCache>
                <c:formatCode>General</c:formatCode>
                <c:ptCount val="15"/>
                <c:pt idx="0">
                  <c:v>0.2</c:v>
                </c:pt>
                <c:pt idx="1">
                  <c:v>1.2</c:v>
                </c:pt>
                <c:pt idx="2">
                  <c:v>7.7</c:v>
                </c:pt>
                <c:pt idx="3">
                  <c:v>25.8</c:v>
                </c:pt>
                <c:pt idx="4">
                  <c:v>59.6</c:v>
                </c:pt>
                <c:pt idx="5">
                  <c:v>119.2</c:v>
                </c:pt>
                <c:pt idx="6">
                  <c:v>184.6</c:v>
                </c:pt>
                <c:pt idx="7">
                  <c:v>221.4</c:v>
                </c:pt>
                <c:pt idx="8">
                  <c:v>272.5</c:v>
                </c:pt>
                <c:pt idx="9">
                  <c:v>343.6</c:v>
                </c:pt>
                <c:pt idx="10">
                  <c:v>403.9</c:v>
                </c:pt>
                <c:pt idx="11">
                  <c:v>414.3</c:v>
                </c:pt>
                <c:pt idx="12">
                  <c:v>431.2</c:v>
                </c:pt>
                <c:pt idx="13">
                  <c:v>418.1</c:v>
                </c:pt>
                <c:pt idx="14">
                  <c:v>340.6</c:v>
                </c:pt>
              </c:numCache>
            </c:numRef>
          </c:val>
          <c:smooth val="0"/>
          <c:extLst>
            <c:ext xmlns:c16="http://schemas.microsoft.com/office/drawing/2014/chart" uri="{C3380CC4-5D6E-409C-BE32-E72D297353CC}">
              <c16:uniqueId val="{00000000-AFD9-4C89-9480-D00B91292F6C}"/>
            </c:ext>
          </c:extLst>
        </c:ser>
        <c:ser>
          <c:idx val="1"/>
          <c:order val="1"/>
          <c:tx>
            <c:strRef>
              <c:f>Sheet1!$C$23</c:f>
              <c:strCache>
                <c:ptCount val="1"/>
                <c:pt idx="0">
                  <c:v>Black  </c:v>
                </c:pt>
              </c:strCache>
            </c:strRef>
          </c:tx>
          <c:spPr>
            <a:ln w="53975"/>
          </c:spPr>
          <c:cat>
            <c:strRef>
              <c:f>Sheet1!$A$24:$A$38</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Sheet1!$C$24:$C$38</c:f>
              <c:numCache>
                <c:formatCode>General</c:formatCode>
                <c:ptCount val="15"/>
                <c:pt idx="0">
                  <c:v>0</c:v>
                </c:pt>
                <c:pt idx="1">
                  <c:v>2.5</c:v>
                </c:pt>
                <c:pt idx="2">
                  <c:v>10.7</c:v>
                </c:pt>
                <c:pt idx="3">
                  <c:v>32.9</c:v>
                </c:pt>
                <c:pt idx="4">
                  <c:v>69.400000000000006</c:v>
                </c:pt>
                <c:pt idx="5">
                  <c:v>124.1</c:v>
                </c:pt>
                <c:pt idx="6">
                  <c:v>176</c:v>
                </c:pt>
                <c:pt idx="7">
                  <c:v>220</c:v>
                </c:pt>
                <c:pt idx="8">
                  <c:v>271.10000000000002</c:v>
                </c:pt>
                <c:pt idx="9">
                  <c:v>313.8</c:v>
                </c:pt>
                <c:pt idx="10">
                  <c:v>356.6</c:v>
                </c:pt>
                <c:pt idx="11">
                  <c:v>358.2</c:v>
                </c:pt>
                <c:pt idx="12">
                  <c:v>358.8</c:v>
                </c:pt>
                <c:pt idx="13">
                  <c:v>361.9</c:v>
                </c:pt>
                <c:pt idx="14">
                  <c:v>354.6</c:v>
                </c:pt>
              </c:numCache>
            </c:numRef>
          </c:val>
          <c:smooth val="0"/>
          <c:extLst>
            <c:ext xmlns:c16="http://schemas.microsoft.com/office/drawing/2014/chart" uri="{C3380CC4-5D6E-409C-BE32-E72D297353CC}">
              <c16:uniqueId val="{00000001-AFD9-4C89-9480-D00B91292F6C}"/>
            </c:ext>
          </c:extLst>
        </c:ser>
        <c:ser>
          <c:idx val="2"/>
          <c:order val="2"/>
          <c:tx>
            <c:strRef>
              <c:f>Sheet1!$D$23</c:f>
              <c:strCache>
                <c:ptCount val="1"/>
                <c:pt idx="0">
                  <c:v>Hispanic</c:v>
                </c:pt>
              </c:strCache>
            </c:strRef>
          </c:tx>
          <c:spPr>
            <a:ln w="57150" cmpd="sng"/>
          </c:spPr>
          <c:cat>
            <c:strRef>
              <c:f>Sheet1!$A$24:$A$38</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Sheet1!$D$24:$D$38</c:f>
              <c:numCache>
                <c:formatCode>General</c:formatCode>
                <c:ptCount val="15"/>
                <c:pt idx="0">
                  <c:v>0</c:v>
                </c:pt>
                <c:pt idx="1">
                  <c:v>1.3</c:v>
                </c:pt>
                <c:pt idx="2">
                  <c:v>7.6</c:v>
                </c:pt>
                <c:pt idx="3">
                  <c:v>22.3</c:v>
                </c:pt>
                <c:pt idx="4">
                  <c:v>49.6</c:v>
                </c:pt>
                <c:pt idx="5">
                  <c:v>97.2</c:v>
                </c:pt>
                <c:pt idx="6">
                  <c:v>145.1</c:v>
                </c:pt>
                <c:pt idx="7">
                  <c:v>176.3</c:v>
                </c:pt>
                <c:pt idx="8">
                  <c:v>214.2</c:v>
                </c:pt>
                <c:pt idx="9">
                  <c:v>254.4</c:v>
                </c:pt>
                <c:pt idx="10">
                  <c:v>295.5</c:v>
                </c:pt>
                <c:pt idx="11">
                  <c:v>294.5</c:v>
                </c:pt>
                <c:pt idx="12">
                  <c:v>304.10000000000002</c:v>
                </c:pt>
                <c:pt idx="13">
                  <c:v>284.5</c:v>
                </c:pt>
                <c:pt idx="14">
                  <c:v>222.2</c:v>
                </c:pt>
              </c:numCache>
            </c:numRef>
          </c:val>
          <c:smooth val="0"/>
          <c:extLst>
            <c:ext xmlns:c16="http://schemas.microsoft.com/office/drawing/2014/chart" uri="{C3380CC4-5D6E-409C-BE32-E72D297353CC}">
              <c16:uniqueId val="{00000002-AFD9-4C89-9480-D00B91292F6C}"/>
            </c:ext>
          </c:extLst>
        </c:ser>
        <c:ser>
          <c:idx val="3"/>
          <c:order val="3"/>
          <c:tx>
            <c:strRef>
              <c:f>Sheet1!$E$23</c:f>
              <c:strCache>
                <c:ptCount val="1"/>
                <c:pt idx="0">
                  <c:v>Asian/Pacific Islander</c:v>
                </c:pt>
              </c:strCache>
            </c:strRef>
          </c:tx>
          <c:spPr>
            <a:ln w="53975"/>
          </c:spPr>
          <c:cat>
            <c:strRef>
              <c:f>Sheet1!$A$24:$A$38</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Sheet1!$E$24:$E$38</c:f>
              <c:numCache>
                <c:formatCode>General</c:formatCode>
                <c:ptCount val="15"/>
                <c:pt idx="0">
                  <c:v>0</c:v>
                </c:pt>
                <c:pt idx="1">
                  <c:v>1.4</c:v>
                </c:pt>
                <c:pt idx="2">
                  <c:v>7.4</c:v>
                </c:pt>
                <c:pt idx="3">
                  <c:v>22.1</c:v>
                </c:pt>
                <c:pt idx="4">
                  <c:v>51.9</c:v>
                </c:pt>
                <c:pt idx="5">
                  <c:v>104.7</c:v>
                </c:pt>
                <c:pt idx="6">
                  <c:v>157.9</c:v>
                </c:pt>
                <c:pt idx="7">
                  <c:v>176.3</c:v>
                </c:pt>
                <c:pt idx="8">
                  <c:v>197.4</c:v>
                </c:pt>
                <c:pt idx="9">
                  <c:v>232.1</c:v>
                </c:pt>
                <c:pt idx="10">
                  <c:v>249</c:v>
                </c:pt>
                <c:pt idx="11">
                  <c:v>232.3</c:v>
                </c:pt>
                <c:pt idx="12">
                  <c:v>222.6</c:v>
                </c:pt>
                <c:pt idx="13">
                  <c:v>214.5</c:v>
                </c:pt>
                <c:pt idx="14">
                  <c:v>163.6</c:v>
                </c:pt>
              </c:numCache>
            </c:numRef>
          </c:val>
          <c:smooth val="0"/>
          <c:extLst>
            <c:ext xmlns:c16="http://schemas.microsoft.com/office/drawing/2014/chart" uri="{C3380CC4-5D6E-409C-BE32-E72D297353CC}">
              <c16:uniqueId val="{00000003-AFD9-4C89-9480-D00B91292F6C}"/>
            </c:ext>
          </c:extLst>
        </c:ser>
        <c:ser>
          <c:idx val="4"/>
          <c:order val="4"/>
          <c:tx>
            <c:strRef>
              <c:f>Sheet1!$F$23</c:f>
              <c:strCache>
                <c:ptCount val="1"/>
                <c:pt idx="0">
                  <c:v>American Indian/Alaska Native</c:v>
                </c:pt>
              </c:strCache>
            </c:strRef>
          </c:tx>
          <c:spPr>
            <a:ln w="57150" cmpd="sng">
              <a:solidFill>
                <a:srgbClr val="660066"/>
              </a:solidFill>
            </a:ln>
          </c:spPr>
          <c:marker>
            <c:spPr>
              <a:solidFill>
                <a:schemeClr val="accent6">
                  <a:lumMod val="75000"/>
                </a:schemeClr>
              </a:solidFill>
              <a:ln>
                <a:solidFill>
                  <a:schemeClr val="accent6">
                    <a:lumMod val="75000"/>
                  </a:schemeClr>
                </a:solidFill>
              </a:ln>
            </c:spPr>
          </c:marker>
          <c:cat>
            <c:strRef>
              <c:f>Sheet1!$A$24:$A$38</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Sheet1!$F$24:$F$38</c:f>
              <c:numCache>
                <c:formatCode>General</c:formatCode>
                <c:ptCount val="15"/>
                <c:pt idx="0">
                  <c:v>0</c:v>
                </c:pt>
                <c:pt idx="1">
                  <c:v>0</c:v>
                </c:pt>
                <c:pt idx="2">
                  <c:v>5</c:v>
                </c:pt>
                <c:pt idx="3">
                  <c:v>14.6</c:v>
                </c:pt>
                <c:pt idx="4">
                  <c:v>35</c:v>
                </c:pt>
                <c:pt idx="5">
                  <c:v>65.099999999999994</c:v>
                </c:pt>
                <c:pt idx="6">
                  <c:v>97.9</c:v>
                </c:pt>
                <c:pt idx="7">
                  <c:v>116.9</c:v>
                </c:pt>
                <c:pt idx="8">
                  <c:v>147.80000000000001</c:v>
                </c:pt>
                <c:pt idx="9">
                  <c:v>208</c:v>
                </c:pt>
                <c:pt idx="10">
                  <c:v>226.1</c:v>
                </c:pt>
                <c:pt idx="11">
                  <c:v>230.5</c:v>
                </c:pt>
                <c:pt idx="12">
                  <c:v>216</c:v>
                </c:pt>
                <c:pt idx="13">
                  <c:v>225</c:v>
                </c:pt>
                <c:pt idx="14">
                  <c:v>173.1</c:v>
                </c:pt>
              </c:numCache>
            </c:numRef>
          </c:val>
          <c:smooth val="0"/>
          <c:extLst>
            <c:ext xmlns:c16="http://schemas.microsoft.com/office/drawing/2014/chart" uri="{C3380CC4-5D6E-409C-BE32-E72D297353CC}">
              <c16:uniqueId val="{00000004-AFD9-4C89-9480-D00B91292F6C}"/>
            </c:ext>
          </c:extLst>
        </c:ser>
        <c:dLbls>
          <c:showLegendKey val="0"/>
          <c:showVal val="0"/>
          <c:showCatName val="0"/>
          <c:showSerName val="0"/>
          <c:showPercent val="0"/>
          <c:showBubbleSize val="0"/>
        </c:dLbls>
        <c:marker val="1"/>
        <c:smooth val="0"/>
        <c:axId val="2115357608"/>
        <c:axId val="2115334728"/>
      </c:lineChart>
      <c:catAx>
        <c:axId val="2115357608"/>
        <c:scaling>
          <c:orientation val="minMax"/>
        </c:scaling>
        <c:delete val="0"/>
        <c:axPos val="b"/>
        <c:title>
          <c:tx>
            <c:rich>
              <a:bodyPr/>
              <a:lstStyle/>
              <a:p>
                <a:pPr>
                  <a:defRPr sz="1600"/>
                </a:pPr>
                <a:r>
                  <a:rPr lang="en-US" sz="1600"/>
                  <a:t>Age at diagnosis</a:t>
                </a:r>
              </a:p>
            </c:rich>
          </c:tx>
          <c:overlay val="0"/>
        </c:title>
        <c:numFmt formatCode="General" sourceLinked="0"/>
        <c:majorTickMark val="out"/>
        <c:minorTickMark val="none"/>
        <c:tickLblPos val="nextTo"/>
        <c:txPr>
          <a:bodyPr/>
          <a:lstStyle/>
          <a:p>
            <a:pPr>
              <a:defRPr sz="1400"/>
            </a:pPr>
            <a:endParaRPr lang="en-US"/>
          </a:p>
        </c:txPr>
        <c:crossAx val="2115334728"/>
        <c:crosses val="autoZero"/>
        <c:auto val="1"/>
        <c:lblAlgn val="ctr"/>
        <c:lblOffset val="100"/>
        <c:noMultiLvlLbl val="0"/>
      </c:catAx>
      <c:valAx>
        <c:axId val="2115334728"/>
        <c:scaling>
          <c:orientation val="minMax"/>
        </c:scaling>
        <c:delete val="0"/>
        <c:axPos val="l"/>
        <c:majorGridlines/>
        <c:title>
          <c:tx>
            <c:rich>
              <a:bodyPr/>
              <a:lstStyle/>
              <a:p>
                <a:pPr algn="ctr">
                  <a:defRPr sz="1600"/>
                </a:pPr>
                <a:r>
                  <a:rPr lang="en-US" sz="1600" dirty="0"/>
                  <a:t>Rate per 100,000 women</a:t>
                </a:r>
              </a:p>
            </c:rich>
          </c:tx>
          <c:layout>
            <c:manualLayout>
              <c:xMode val="edge"/>
              <c:yMode val="edge"/>
              <c:x val="1.8292682251234201E-2"/>
              <c:y val="0.22350686312668899"/>
            </c:manualLayout>
          </c:layout>
          <c:overlay val="0"/>
        </c:title>
        <c:numFmt formatCode="General" sourceLinked="1"/>
        <c:majorTickMark val="out"/>
        <c:minorTickMark val="none"/>
        <c:tickLblPos val="nextTo"/>
        <c:txPr>
          <a:bodyPr/>
          <a:lstStyle/>
          <a:p>
            <a:pPr>
              <a:defRPr sz="1400"/>
            </a:pPr>
            <a:endParaRPr lang="en-US"/>
          </a:p>
        </c:txPr>
        <c:crossAx val="2115357608"/>
        <c:crosses val="autoZero"/>
        <c:crossBetween val="between"/>
      </c:valAx>
    </c:plotArea>
    <c:legend>
      <c:legendPos val="r"/>
      <c:layout>
        <c:manualLayout>
          <c:xMode val="edge"/>
          <c:yMode val="edge"/>
          <c:x val="0.16013671932324899"/>
          <c:y val="0.10483429087488801"/>
          <c:w val="0.42404501100384501"/>
          <c:h val="0.32163089048687399"/>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Sheet1!$A$2:$A$25</c:f>
              <c:strCache>
                <c:ptCount val="1"/>
                <c:pt idx="0">
                  <c:v>Jamaica Trinidad/Tobago Cuba Dominican Republic Uruguay Guyana Argentina Brazil Puerto Rico Costa Rica Venezuela Panama Colombia Chile Belize Nicaragua Paraguay El Salvador Honduras Ecuador Mexico Peru Bolivia Guatemala</c:v>
                </c:pt>
              </c:strCache>
            </c:strRef>
          </c:tx>
          <c:spPr>
            <a:ln w="47625">
              <a:noFill/>
            </a:ln>
          </c:spPr>
          <c:marker>
            <c:symbol val="circle"/>
            <c:size val="14"/>
            <c:spPr>
              <a:solidFill>
                <a:srgbClr val="660066"/>
              </a:solidFill>
            </c:spPr>
          </c:marker>
          <c:dLbls>
            <c:delete val="1"/>
          </c:dLbls>
          <c:xVal>
            <c:numRef>
              <c:f>Sheet1!$E$2:$E$25</c:f>
              <c:numCache>
                <c:formatCode>General</c:formatCode>
                <c:ptCount val="24"/>
                <c:pt idx="0">
                  <c:v>0</c:v>
                </c:pt>
                <c:pt idx="1">
                  <c:v>5</c:v>
                </c:pt>
                <c:pt idx="2">
                  <c:v>2</c:v>
                </c:pt>
                <c:pt idx="3">
                  <c:v>4</c:v>
                </c:pt>
                <c:pt idx="4">
                  <c:v>4</c:v>
                </c:pt>
                <c:pt idx="5">
                  <c:v>5</c:v>
                </c:pt>
                <c:pt idx="6">
                  <c:v>5</c:v>
                </c:pt>
                <c:pt idx="7">
                  <c:v>9</c:v>
                </c:pt>
                <c:pt idx="8">
                  <c:v>18</c:v>
                </c:pt>
                <c:pt idx="9">
                  <c:v>30</c:v>
                </c:pt>
                <c:pt idx="10">
                  <c:v>31</c:v>
                </c:pt>
                <c:pt idx="11">
                  <c:v>36</c:v>
                </c:pt>
                <c:pt idx="12">
                  <c:v>37</c:v>
                </c:pt>
                <c:pt idx="13">
                  <c:v>37</c:v>
                </c:pt>
                <c:pt idx="14">
                  <c:v>39</c:v>
                </c:pt>
                <c:pt idx="15">
                  <c:v>40</c:v>
                </c:pt>
                <c:pt idx="16">
                  <c:v>46</c:v>
                </c:pt>
                <c:pt idx="17">
                  <c:v>50</c:v>
                </c:pt>
                <c:pt idx="18">
                  <c:v>52</c:v>
                </c:pt>
                <c:pt idx="19">
                  <c:v>61</c:v>
                </c:pt>
                <c:pt idx="20">
                  <c:v>62</c:v>
                </c:pt>
                <c:pt idx="21">
                  <c:v>64</c:v>
                </c:pt>
                <c:pt idx="22">
                  <c:v>72</c:v>
                </c:pt>
                <c:pt idx="23">
                  <c:v>74</c:v>
                </c:pt>
              </c:numCache>
            </c:numRef>
          </c:xVal>
          <c:yVal>
            <c:numRef>
              <c:f>Sheet1!$G$2:$G$25</c:f>
              <c:numCache>
                <c:formatCode>General</c:formatCode>
                <c:ptCount val="24"/>
                <c:pt idx="0">
                  <c:v>10</c:v>
                </c:pt>
                <c:pt idx="1">
                  <c:v>14</c:v>
                </c:pt>
                <c:pt idx="2">
                  <c:v>7</c:v>
                </c:pt>
                <c:pt idx="3">
                  <c:v>9</c:v>
                </c:pt>
                <c:pt idx="4">
                  <c:v>16</c:v>
                </c:pt>
                <c:pt idx="5">
                  <c:v>6</c:v>
                </c:pt>
                <c:pt idx="6">
                  <c:v>15</c:v>
                </c:pt>
                <c:pt idx="7">
                  <c:v>12</c:v>
                </c:pt>
                <c:pt idx="8">
                  <c:v>13</c:v>
                </c:pt>
                <c:pt idx="9">
                  <c:v>7</c:v>
                </c:pt>
                <c:pt idx="10">
                  <c:v>8</c:v>
                </c:pt>
                <c:pt idx="11">
                  <c:v>6</c:v>
                </c:pt>
                <c:pt idx="12">
                  <c:v>6</c:v>
                </c:pt>
                <c:pt idx="13">
                  <c:v>11</c:v>
                </c:pt>
                <c:pt idx="14">
                  <c:v>6</c:v>
                </c:pt>
                <c:pt idx="15">
                  <c:v>3</c:v>
                </c:pt>
                <c:pt idx="16">
                  <c:v>8</c:v>
                </c:pt>
                <c:pt idx="17">
                  <c:v>2</c:v>
                </c:pt>
                <c:pt idx="18">
                  <c:v>5</c:v>
                </c:pt>
                <c:pt idx="19">
                  <c:v>3</c:v>
                </c:pt>
                <c:pt idx="20">
                  <c:v>5</c:v>
                </c:pt>
                <c:pt idx="21">
                  <c:v>8</c:v>
                </c:pt>
                <c:pt idx="22">
                  <c:v>4</c:v>
                </c:pt>
                <c:pt idx="23">
                  <c:v>5</c:v>
                </c:pt>
              </c:numCache>
            </c:numRef>
          </c:yVal>
          <c:smooth val="0"/>
          <c:extLst>
            <c:ext xmlns:c16="http://schemas.microsoft.com/office/drawing/2014/chart" uri="{C3380CC4-5D6E-409C-BE32-E72D297353CC}">
              <c16:uniqueId val="{00000000-3B25-4D9D-8D35-B1517A37598A}"/>
            </c:ext>
          </c:extLst>
        </c:ser>
        <c:dLbls>
          <c:showLegendKey val="0"/>
          <c:showVal val="1"/>
          <c:showCatName val="0"/>
          <c:showSerName val="0"/>
          <c:showPercent val="0"/>
          <c:showBubbleSize val="0"/>
        </c:dLbls>
        <c:axId val="2122054168"/>
        <c:axId val="2122051976"/>
      </c:scatterChart>
      <c:valAx>
        <c:axId val="2122054168"/>
        <c:scaling>
          <c:orientation val="minMax"/>
        </c:scaling>
        <c:delete val="0"/>
        <c:axPos val="b"/>
        <c:title>
          <c:tx>
            <c:rich>
              <a:bodyPr/>
              <a:lstStyle/>
              <a:p>
                <a:pPr>
                  <a:defRPr sz="2400"/>
                </a:pPr>
                <a:r>
                  <a:rPr lang="en-US" sz="2400"/>
                  <a:t>%</a:t>
                </a:r>
                <a:r>
                  <a:rPr lang="en-US" sz="2400" baseline="0"/>
                  <a:t> IA ancestry</a:t>
                </a:r>
                <a:endParaRPr lang="en-US" sz="2400"/>
              </a:p>
            </c:rich>
          </c:tx>
          <c:overlay val="0"/>
        </c:title>
        <c:numFmt formatCode="General" sourceLinked="1"/>
        <c:majorTickMark val="none"/>
        <c:minorTickMark val="none"/>
        <c:tickLblPos val="nextTo"/>
        <c:crossAx val="2122051976"/>
        <c:crosses val="autoZero"/>
        <c:crossBetween val="midCat"/>
      </c:valAx>
      <c:valAx>
        <c:axId val="2122051976"/>
        <c:scaling>
          <c:orientation val="minMax"/>
        </c:scaling>
        <c:delete val="0"/>
        <c:axPos val="l"/>
        <c:majorGridlines/>
        <c:title>
          <c:tx>
            <c:rich>
              <a:bodyPr/>
              <a:lstStyle/>
              <a:p>
                <a:pPr>
                  <a:defRPr sz="1800"/>
                </a:pPr>
                <a:r>
                  <a:rPr lang="en-US" sz="1800"/>
                  <a:t>BC</a:t>
                </a:r>
                <a:r>
                  <a:rPr lang="en-US" sz="1800" baseline="0"/>
                  <a:t> incidence rank</a:t>
                </a:r>
                <a:endParaRPr lang="en-US" sz="1800"/>
              </a:p>
            </c:rich>
          </c:tx>
          <c:overlay val="0"/>
        </c:title>
        <c:numFmt formatCode="General" sourceLinked="1"/>
        <c:majorTickMark val="none"/>
        <c:minorTickMark val="none"/>
        <c:tickLblPos val="nextTo"/>
        <c:crossAx val="2122054168"/>
        <c:crosses val="autoZero"/>
        <c:crossBetween val="midCat"/>
      </c:valAx>
    </c:plotArea>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6.6675922088686307E-2"/>
          <c:y val="5.0925925925925902E-2"/>
          <c:w val="0.89688106092001696"/>
          <c:h val="0.45004410906969999"/>
        </c:manualLayout>
      </c:layout>
      <c:barChart>
        <c:barDir val="col"/>
        <c:grouping val="clustered"/>
        <c:varyColors val="0"/>
        <c:ser>
          <c:idx val="0"/>
          <c:order val="0"/>
          <c:tx>
            <c:strRef>
              <c:f>Sheet1!$F$1</c:f>
              <c:strCache>
                <c:ptCount val="1"/>
                <c:pt idx="0">
                  <c:v>IA ancestry </c:v>
                </c:pt>
              </c:strCache>
            </c:strRef>
          </c:tx>
          <c:invertIfNegative val="0"/>
          <c:cat>
            <c:strRef>
              <c:f>Sheet1!$E$2:$E$29</c:f>
              <c:strCache>
                <c:ptCount val="28"/>
                <c:pt idx="1">
                  <c:v>Localized</c:v>
                </c:pt>
                <c:pt idx="2">
                  <c:v>Reg. ext. or nodes   </c:v>
                </c:pt>
                <c:pt idx="3">
                  <c:v>Reg. ext. &amp; nodes</c:v>
                </c:pt>
                <c:pt idx="4">
                  <c:v>Remote extension</c:v>
                </c:pt>
                <c:pt idx="5">
                  <c:v>Missing</c:v>
                </c:pt>
                <c:pt idx="7">
                  <c:v>Highly dif. </c:v>
                </c:pt>
                <c:pt idx="8">
                  <c:v>Moderately dif. </c:v>
                </c:pt>
                <c:pt idx="9">
                  <c:v>Poorly dif. &amp; Undif. </c:v>
                </c:pt>
                <c:pt idx="10">
                  <c:v>Missing</c:v>
                </c:pt>
                <c:pt idx="12">
                  <c:v>ER+/PR+</c:v>
                </c:pt>
                <c:pt idx="13">
                  <c:v>ER+/PR-</c:v>
                </c:pt>
                <c:pt idx="14">
                  <c:v>ER-/PR+</c:v>
                </c:pt>
                <c:pt idx="15">
                  <c:v>ER-/PR-</c:v>
                </c:pt>
                <c:pt idx="16">
                  <c:v>Missing</c:v>
                </c:pt>
                <c:pt idx="18">
                  <c:v>No surgery</c:v>
                </c:pt>
                <c:pt idx="19">
                  <c:v>Lumpectomy</c:v>
                </c:pt>
                <c:pt idx="20">
                  <c:v>Mastectomy</c:v>
                </c:pt>
                <c:pt idx="22">
                  <c:v>No</c:v>
                </c:pt>
                <c:pt idx="23">
                  <c:v>Yes</c:v>
                </c:pt>
                <c:pt idx="25">
                  <c:v>No</c:v>
                </c:pt>
                <c:pt idx="26">
                  <c:v>Yes</c:v>
                </c:pt>
                <c:pt idx="27">
                  <c:v>Missing</c:v>
                </c:pt>
              </c:strCache>
            </c:strRef>
          </c:cat>
          <c:val>
            <c:numRef>
              <c:f>Sheet1!$F$2:$F$29</c:f>
              <c:numCache>
                <c:formatCode>0%</c:formatCode>
                <c:ptCount val="28"/>
                <c:pt idx="1">
                  <c:v>0.38</c:v>
                </c:pt>
                <c:pt idx="2">
                  <c:v>0.39</c:v>
                </c:pt>
                <c:pt idx="3">
                  <c:v>0.35</c:v>
                </c:pt>
                <c:pt idx="4">
                  <c:v>0.36</c:v>
                </c:pt>
                <c:pt idx="5">
                  <c:v>0.42</c:v>
                </c:pt>
                <c:pt idx="7">
                  <c:v>0.42</c:v>
                </c:pt>
                <c:pt idx="8">
                  <c:v>0.38</c:v>
                </c:pt>
                <c:pt idx="9">
                  <c:v>0.39</c:v>
                </c:pt>
                <c:pt idx="10">
                  <c:v>0.38</c:v>
                </c:pt>
                <c:pt idx="12">
                  <c:v>0.39</c:v>
                </c:pt>
                <c:pt idx="13">
                  <c:v>0.38</c:v>
                </c:pt>
                <c:pt idx="14">
                  <c:v>0.38</c:v>
                </c:pt>
                <c:pt idx="15">
                  <c:v>0.4</c:v>
                </c:pt>
                <c:pt idx="16">
                  <c:v>0.39</c:v>
                </c:pt>
                <c:pt idx="18">
                  <c:v>0.32</c:v>
                </c:pt>
                <c:pt idx="19">
                  <c:v>0.39</c:v>
                </c:pt>
                <c:pt idx="20">
                  <c:v>0.4</c:v>
                </c:pt>
                <c:pt idx="22">
                  <c:v>0.39</c:v>
                </c:pt>
                <c:pt idx="23">
                  <c:v>0.39</c:v>
                </c:pt>
                <c:pt idx="25">
                  <c:v>0.38</c:v>
                </c:pt>
                <c:pt idx="26">
                  <c:v>0.4</c:v>
                </c:pt>
                <c:pt idx="27">
                  <c:v>0.25</c:v>
                </c:pt>
              </c:numCache>
            </c:numRef>
          </c:val>
          <c:extLst>
            <c:ext xmlns:c16="http://schemas.microsoft.com/office/drawing/2014/chart" uri="{C3380CC4-5D6E-409C-BE32-E72D297353CC}">
              <c16:uniqueId val="{00000000-0055-43F0-827F-EEC82ACF385F}"/>
            </c:ext>
          </c:extLst>
        </c:ser>
        <c:ser>
          <c:idx val="1"/>
          <c:order val="1"/>
          <c:tx>
            <c:strRef>
              <c:f>Sheet1!$G$1</c:f>
              <c:strCache>
                <c:ptCount val="1"/>
                <c:pt idx="0">
                  <c:v>African ancestry </c:v>
                </c:pt>
              </c:strCache>
            </c:strRef>
          </c:tx>
          <c:invertIfNegative val="0"/>
          <c:cat>
            <c:strRef>
              <c:f>Sheet1!$E$2:$E$29</c:f>
              <c:strCache>
                <c:ptCount val="28"/>
                <c:pt idx="1">
                  <c:v>Localized</c:v>
                </c:pt>
                <c:pt idx="2">
                  <c:v>Reg. ext. or nodes   </c:v>
                </c:pt>
                <c:pt idx="3">
                  <c:v>Reg. ext. &amp; nodes</c:v>
                </c:pt>
                <c:pt idx="4">
                  <c:v>Remote extension</c:v>
                </c:pt>
                <c:pt idx="5">
                  <c:v>Missing</c:v>
                </c:pt>
                <c:pt idx="7">
                  <c:v>Highly dif. </c:v>
                </c:pt>
                <c:pt idx="8">
                  <c:v>Moderately dif. </c:v>
                </c:pt>
                <c:pt idx="9">
                  <c:v>Poorly dif. &amp; Undif. </c:v>
                </c:pt>
                <c:pt idx="10">
                  <c:v>Missing</c:v>
                </c:pt>
                <c:pt idx="12">
                  <c:v>ER+/PR+</c:v>
                </c:pt>
                <c:pt idx="13">
                  <c:v>ER+/PR-</c:v>
                </c:pt>
                <c:pt idx="14">
                  <c:v>ER-/PR+</c:v>
                </c:pt>
                <c:pt idx="15">
                  <c:v>ER-/PR-</c:v>
                </c:pt>
                <c:pt idx="16">
                  <c:v>Missing</c:v>
                </c:pt>
                <c:pt idx="18">
                  <c:v>No surgery</c:v>
                </c:pt>
                <c:pt idx="19">
                  <c:v>Lumpectomy</c:v>
                </c:pt>
                <c:pt idx="20">
                  <c:v>Mastectomy</c:v>
                </c:pt>
                <c:pt idx="22">
                  <c:v>No</c:v>
                </c:pt>
                <c:pt idx="23">
                  <c:v>Yes</c:v>
                </c:pt>
                <c:pt idx="25">
                  <c:v>No</c:v>
                </c:pt>
                <c:pt idx="26">
                  <c:v>Yes</c:v>
                </c:pt>
                <c:pt idx="27">
                  <c:v>Missing</c:v>
                </c:pt>
              </c:strCache>
            </c:strRef>
          </c:cat>
          <c:val>
            <c:numRef>
              <c:f>Sheet1!$G$2:$G$29</c:f>
              <c:numCache>
                <c:formatCode>0%</c:formatCode>
                <c:ptCount val="28"/>
                <c:pt idx="1">
                  <c:v>7.0000000000000007E-2</c:v>
                </c:pt>
                <c:pt idx="2">
                  <c:v>7.0000000000000007E-2</c:v>
                </c:pt>
                <c:pt idx="3">
                  <c:v>0.06</c:v>
                </c:pt>
                <c:pt idx="4">
                  <c:v>7.0000000000000007E-2</c:v>
                </c:pt>
                <c:pt idx="5">
                  <c:v>7.0000000000000007E-2</c:v>
                </c:pt>
                <c:pt idx="7">
                  <c:v>7.0000000000000007E-2</c:v>
                </c:pt>
                <c:pt idx="8">
                  <c:v>7.0000000000000007E-2</c:v>
                </c:pt>
                <c:pt idx="9">
                  <c:v>7.0000000000000007E-2</c:v>
                </c:pt>
                <c:pt idx="10">
                  <c:v>7.0000000000000007E-2</c:v>
                </c:pt>
                <c:pt idx="12">
                  <c:v>7.0000000000000007E-2</c:v>
                </c:pt>
                <c:pt idx="13">
                  <c:v>7.0000000000000007E-2</c:v>
                </c:pt>
                <c:pt idx="14">
                  <c:v>0.06</c:v>
                </c:pt>
                <c:pt idx="15">
                  <c:v>7.0000000000000007E-2</c:v>
                </c:pt>
                <c:pt idx="16">
                  <c:v>7.0000000000000007E-2</c:v>
                </c:pt>
                <c:pt idx="18">
                  <c:v>0.06</c:v>
                </c:pt>
                <c:pt idx="19">
                  <c:v>7.0000000000000007E-2</c:v>
                </c:pt>
                <c:pt idx="20">
                  <c:v>7.0000000000000007E-2</c:v>
                </c:pt>
                <c:pt idx="22">
                  <c:v>7.0000000000000007E-2</c:v>
                </c:pt>
                <c:pt idx="23">
                  <c:v>7.0000000000000007E-2</c:v>
                </c:pt>
                <c:pt idx="25">
                  <c:v>7.0000000000000007E-2</c:v>
                </c:pt>
                <c:pt idx="26">
                  <c:v>7.0000000000000007E-2</c:v>
                </c:pt>
                <c:pt idx="27">
                  <c:v>7.0000000000000007E-2</c:v>
                </c:pt>
              </c:numCache>
            </c:numRef>
          </c:val>
          <c:extLst>
            <c:ext xmlns:c16="http://schemas.microsoft.com/office/drawing/2014/chart" uri="{C3380CC4-5D6E-409C-BE32-E72D297353CC}">
              <c16:uniqueId val="{00000001-0055-43F0-827F-EEC82ACF385F}"/>
            </c:ext>
          </c:extLst>
        </c:ser>
        <c:dLbls>
          <c:showLegendKey val="0"/>
          <c:showVal val="0"/>
          <c:showCatName val="0"/>
          <c:showSerName val="0"/>
          <c:showPercent val="0"/>
          <c:showBubbleSize val="0"/>
        </c:dLbls>
        <c:gapWidth val="150"/>
        <c:axId val="2121276744"/>
        <c:axId val="-2127657368"/>
      </c:barChart>
      <c:catAx>
        <c:axId val="2121276744"/>
        <c:scaling>
          <c:orientation val="minMax"/>
        </c:scaling>
        <c:delete val="0"/>
        <c:axPos val="b"/>
        <c:numFmt formatCode="General" sourceLinked="0"/>
        <c:majorTickMark val="out"/>
        <c:minorTickMark val="none"/>
        <c:tickLblPos val="nextTo"/>
        <c:txPr>
          <a:bodyPr/>
          <a:lstStyle/>
          <a:p>
            <a:pPr>
              <a:defRPr sz="1400"/>
            </a:pPr>
            <a:endParaRPr lang="en-US"/>
          </a:p>
        </c:txPr>
        <c:crossAx val="-2127657368"/>
        <c:crosses val="autoZero"/>
        <c:auto val="1"/>
        <c:lblAlgn val="ctr"/>
        <c:lblOffset val="100"/>
        <c:noMultiLvlLbl val="0"/>
      </c:catAx>
      <c:valAx>
        <c:axId val="-2127657368"/>
        <c:scaling>
          <c:orientation val="minMax"/>
        </c:scaling>
        <c:delete val="0"/>
        <c:axPos val="l"/>
        <c:majorGridlines/>
        <c:numFmt formatCode="0%" sourceLinked="1"/>
        <c:majorTickMark val="out"/>
        <c:minorTickMark val="none"/>
        <c:tickLblPos val="nextTo"/>
        <c:crossAx val="2121276744"/>
        <c:crosses val="autoZero"/>
        <c:crossBetween val="between"/>
      </c:valAx>
    </c:plotArea>
    <c:legend>
      <c:legendPos val="r"/>
      <c:layout>
        <c:manualLayout>
          <c:xMode val="edge"/>
          <c:yMode val="edge"/>
          <c:x val="0.83373242160519401"/>
          <c:y val="0.82369021580635704"/>
          <c:w val="0.148927617381161"/>
          <c:h val="0.13056371934399899"/>
        </c:manualLayout>
      </c:layout>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4.61436669310685E-2"/>
          <c:y val="3.2448377581120902E-2"/>
          <c:w val="0.92914527268858005"/>
          <c:h val="0.46926439504796402"/>
        </c:manualLayout>
      </c:layout>
      <c:barChart>
        <c:barDir val="col"/>
        <c:grouping val="clustered"/>
        <c:varyColors val="0"/>
        <c:ser>
          <c:idx val="0"/>
          <c:order val="0"/>
          <c:tx>
            <c:strRef>
              <c:f>Sheet1!$F$1</c:f>
              <c:strCache>
                <c:ptCount val="1"/>
                <c:pt idx="0">
                  <c:v>IA ancestry</c:v>
                </c:pt>
              </c:strCache>
            </c:strRef>
          </c:tx>
          <c:invertIfNegative val="0"/>
          <c:cat>
            <c:strRef>
              <c:f>Sheet1!$E$2:$E$33</c:f>
              <c:strCache>
                <c:ptCount val="32"/>
                <c:pt idx="1">
                  <c:v>≤50 years</c:v>
                </c:pt>
                <c:pt idx="2">
                  <c:v>&gt;50 years</c:v>
                </c:pt>
                <c:pt idx="4">
                  <c:v>No</c:v>
                </c:pt>
                <c:pt idx="5">
                  <c:v>Yes</c:v>
                </c:pt>
                <c:pt idx="7">
                  <c:v>No</c:v>
                </c:pt>
                <c:pt idx="8">
                  <c:v>Yes</c:v>
                </c:pt>
                <c:pt idx="10">
                  <c:v>&lt; 8 years</c:v>
                </c:pt>
                <c:pt idx="11">
                  <c:v>8 -11 years</c:v>
                </c:pt>
                <c:pt idx="12">
                  <c:v>High school graudate</c:v>
                </c:pt>
                <c:pt idx="13">
                  <c:v>Some college or higher</c:v>
                </c:pt>
                <c:pt idx="15">
                  <c:v>English</c:v>
                </c:pt>
                <c:pt idx="16">
                  <c:v>English &amp; other</c:v>
                </c:pt>
                <c:pt idx="17">
                  <c:v>Another language</c:v>
                </c:pt>
                <c:pt idx="19">
                  <c:v>Yes</c:v>
                </c:pt>
                <c:pt idx="20">
                  <c:v>No</c:v>
                </c:pt>
                <c:pt idx="22">
                  <c:v>Central America</c:v>
                </c:pt>
                <c:pt idx="23">
                  <c:v>Caribbean </c:v>
                </c:pt>
                <c:pt idx="24">
                  <c:v>South America</c:v>
                </c:pt>
                <c:pt idx="25">
                  <c:v>U.S.</c:v>
                </c:pt>
                <c:pt idx="27">
                  <c:v>1st Quintile (lowest SES)</c:v>
                </c:pt>
                <c:pt idx="28">
                  <c:v>2nd Quintile</c:v>
                </c:pt>
                <c:pt idx="29">
                  <c:v>3rd Quintile</c:v>
                </c:pt>
                <c:pt idx="30">
                  <c:v>4th Quintile</c:v>
                </c:pt>
                <c:pt idx="31">
                  <c:v>5th Quintile (Highest SES)</c:v>
                </c:pt>
              </c:strCache>
            </c:strRef>
          </c:cat>
          <c:val>
            <c:numRef>
              <c:f>Sheet1!$F$2:$F$33</c:f>
              <c:numCache>
                <c:formatCode>0%</c:formatCode>
                <c:ptCount val="32"/>
                <c:pt idx="1">
                  <c:v>0.41</c:v>
                </c:pt>
                <c:pt idx="2">
                  <c:v>0.38</c:v>
                </c:pt>
                <c:pt idx="4">
                  <c:v>0.39</c:v>
                </c:pt>
                <c:pt idx="5">
                  <c:v>0.4</c:v>
                </c:pt>
                <c:pt idx="7">
                  <c:v>0.4</c:v>
                </c:pt>
                <c:pt idx="8">
                  <c:v>0.35</c:v>
                </c:pt>
                <c:pt idx="10">
                  <c:v>0.43</c:v>
                </c:pt>
                <c:pt idx="11">
                  <c:v>0.43</c:v>
                </c:pt>
                <c:pt idx="12">
                  <c:v>0.4</c:v>
                </c:pt>
                <c:pt idx="13">
                  <c:v>0.34</c:v>
                </c:pt>
                <c:pt idx="15">
                  <c:v>0.31</c:v>
                </c:pt>
                <c:pt idx="16">
                  <c:v>0.38</c:v>
                </c:pt>
                <c:pt idx="17">
                  <c:v>0.42</c:v>
                </c:pt>
                <c:pt idx="19">
                  <c:v>0.42</c:v>
                </c:pt>
                <c:pt idx="20">
                  <c:v>0.36</c:v>
                </c:pt>
                <c:pt idx="22">
                  <c:v>0.42</c:v>
                </c:pt>
                <c:pt idx="23">
                  <c:v>0.16</c:v>
                </c:pt>
                <c:pt idx="24">
                  <c:v>0.41</c:v>
                </c:pt>
                <c:pt idx="25">
                  <c:v>0.28999999999999998</c:v>
                </c:pt>
                <c:pt idx="27">
                  <c:v>0.44</c:v>
                </c:pt>
                <c:pt idx="28">
                  <c:v>0.4</c:v>
                </c:pt>
                <c:pt idx="29">
                  <c:v>0.41</c:v>
                </c:pt>
                <c:pt idx="30">
                  <c:v>0.38</c:v>
                </c:pt>
                <c:pt idx="31">
                  <c:v>0.35</c:v>
                </c:pt>
              </c:numCache>
            </c:numRef>
          </c:val>
          <c:extLst>
            <c:ext xmlns:c16="http://schemas.microsoft.com/office/drawing/2014/chart" uri="{C3380CC4-5D6E-409C-BE32-E72D297353CC}">
              <c16:uniqueId val="{00000000-D86D-4E94-A2D8-D96B9B147103}"/>
            </c:ext>
          </c:extLst>
        </c:ser>
        <c:ser>
          <c:idx val="1"/>
          <c:order val="1"/>
          <c:tx>
            <c:strRef>
              <c:f>Sheet1!$G$1</c:f>
              <c:strCache>
                <c:ptCount val="1"/>
                <c:pt idx="0">
                  <c:v>African ancestry</c:v>
                </c:pt>
              </c:strCache>
            </c:strRef>
          </c:tx>
          <c:invertIfNegative val="0"/>
          <c:cat>
            <c:strRef>
              <c:f>Sheet1!$E$2:$E$33</c:f>
              <c:strCache>
                <c:ptCount val="32"/>
                <c:pt idx="1">
                  <c:v>≤50 years</c:v>
                </c:pt>
                <c:pt idx="2">
                  <c:v>&gt;50 years</c:v>
                </c:pt>
                <c:pt idx="4">
                  <c:v>No</c:v>
                </c:pt>
                <c:pt idx="5">
                  <c:v>Yes</c:v>
                </c:pt>
                <c:pt idx="7">
                  <c:v>No</c:v>
                </c:pt>
                <c:pt idx="8">
                  <c:v>Yes</c:v>
                </c:pt>
                <c:pt idx="10">
                  <c:v>&lt; 8 years</c:v>
                </c:pt>
                <c:pt idx="11">
                  <c:v>8 -11 years</c:v>
                </c:pt>
                <c:pt idx="12">
                  <c:v>High school graudate</c:v>
                </c:pt>
                <c:pt idx="13">
                  <c:v>Some college or higher</c:v>
                </c:pt>
                <c:pt idx="15">
                  <c:v>English</c:v>
                </c:pt>
                <c:pt idx="16">
                  <c:v>English &amp; other</c:v>
                </c:pt>
                <c:pt idx="17">
                  <c:v>Another language</c:v>
                </c:pt>
                <c:pt idx="19">
                  <c:v>Yes</c:v>
                </c:pt>
                <c:pt idx="20">
                  <c:v>No</c:v>
                </c:pt>
                <c:pt idx="22">
                  <c:v>Central America</c:v>
                </c:pt>
                <c:pt idx="23">
                  <c:v>Caribbean </c:v>
                </c:pt>
                <c:pt idx="24">
                  <c:v>South America</c:v>
                </c:pt>
                <c:pt idx="25">
                  <c:v>U.S.</c:v>
                </c:pt>
                <c:pt idx="27">
                  <c:v>1st Quintile (lowest SES)</c:v>
                </c:pt>
                <c:pt idx="28">
                  <c:v>2nd Quintile</c:v>
                </c:pt>
                <c:pt idx="29">
                  <c:v>3rd Quintile</c:v>
                </c:pt>
                <c:pt idx="30">
                  <c:v>4th Quintile</c:v>
                </c:pt>
                <c:pt idx="31">
                  <c:v>5th Quintile (Highest SES)</c:v>
                </c:pt>
              </c:strCache>
            </c:strRef>
          </c:cat>
          <c:val>
            <c:numRef>
              <c:f>Sheet1!$G$2:$G$33</c:f>
              <c:numCache>
                <c:formatCode>0%</c:formatCode>
                <c:ptCount val="32"/>
                <c:pt idx="1">
                  <c:v>7.0000000000000007E-2</c:v>
                </c:pt>
                <c:pt idx="2">
                  <c:v>7.0000000000000007E-2</c:v>
                </c:pt>
                <c:pt idx="4">
                  <c:v>7.0000000000000007E-2</c:v>
                </c:pt>
                <c:pt idx="5">
                  <c:v>7.0000000000000007E-2</c:v>
                </c:pt>
                <c:pt idx="7">
                  <c:v>7.0000000000000007E-2</c:v>
                </c:pt>
                <c:pt idx="8">
                  <c:v>7.0000000000000007E-2</c:v>
                </c:pt>
                <c:pt idx="10">
                  <c:v>7.0000000000000007E-2</c:v>
                </c:pt>
                <c:pt idx="11">
                  <c:v>7.0000000000000007E-2</c:v>
                </c:pt>
                <c:pt idx="12">
                  <c:v>7.0000000000000007E-2</c:v>
                </c:pt>
                <c:pt idx="13">
                  <c:v>0.06</c:v>
                </c:pt>
                <c:pt idx="15">
                  <c:v>0.06</c:v>
                </c:pt>
                <c:pt idx="16">
                  <c:v>0.06</c:v>
                </c:pt>
                <c:pt idx="17">
                  <c:v>7.0000000000000007E-2</c:v>
                </c:pt>
                <c:pt idx="19">
                  <c:v>7.0000000000000007E-2</c:v>
                </c:pt>
                <c:pt idx="20">
                  <c:v>0.06</c:v>
                </c:pt>
                <c:pt idx="22">
                  <c:v>7.0000000000000007E-2</c:v>
                </c:pt>
                <c:pt idx="23">
                  <c:v>0.12</c:v>
                </c:pt>
                <c:pt idx="24">
                  <c:v>0.05</c:v>
                </c:pt>
                <c:pt idx="25">
                  <c:v>0.06</c:v>
                </c:pt>
                <c:pt idx="27">
                  <c:v>7.0000000000000007E-2</c:v>
                </c:pt>
                <c:pt idx="28">
                  <c:v>7.0000000000000007E-2</c:v>
                </c:pt>
                <c:pt idx="29">
                  <c:v>7.0000000000000007E-2</c:v>
                </c:pt>
                <c:pt idx="30">
                  <c:v>7.0000000000000007E-2</c:v>
                </c:pt>
                <c:pt idx="31">
                  <c:v>0.06</c:v>
                </c:pt>
              </c:numCache>
            </c:numRef>
          </c:val>
          <c:extLst>
            <c:ext xmlns:c16="http://schemas.microsoft.com/office/drawing/2014/chart" uri="{C3380CC4-5D6E-409C-BE32-E72D297353CC}">
              <c16:uniqueId val="{00000001-D86D-4E94-A2D8-D96B9B147103}"/>
            </c:ext>
          </c:extLst>
        </c:ser>
        <c:dLbls>
          <c:showLegendKey val="0"/>
          <c:showVal val="0"/>
          <c:showCatName val="0"/>
          <c:showSerName val="0"/>
          <c:showPercent val="0"/>
          <c:showBubbleSize val="0"/>
        </c:dLbls>
        <c:gapWidth val="150"/>
        <c:axId val="-2128206840"/>
        <c:axId val="2121392488"/>
      </c:barChart>
      <c:catAx>
        <c:axId val="-2128206840"/>
        <c:scaling>
          <c:orientation val="minMax"/>
        </c:scaling>
        <c:delete val="0"/>
        <c:axPos val="b"/>
        <c:numFmt formatCode="General" sourceLinked="0"/>
        <c:majorTickMark val="out"/>
        <c:minorTickMark val="none"/>
        <c:tickLblPos val="nextTo"/>
        <c:txPr>
          <a:bodyPr/>
          <a:lstStyle/>
          <a:p>
            <a:pPr>
              <a:defRPr sz="1400" baseline="0"/>
            </a:pPr>
            <a:endParaRPr lang="en-US"/>
          </a:p>
        </c:txPr>
        <c:crossAx val="2121392488"/>
        <c:crosses val="autoZero"/>
        <c:auto val="1"/>
        <c:lblAlgn val="ctr"/>
        <c:lblOffset val="100"/>
        <c:noMultiLvlLbl val="0"/>
      </c:catAx>
      <c:valAx>
        <c:axId val="2121392488"/>
        <c:scaling>
          <c:orientation val="minMax"/>
          <c:max val="0.5"/>
          <c:min val="0"/>
        </c:scaling>
        <c:delete val="0"/>
        <c:axPos val="l"/>
        <c:majorGridlines/>
        <c:numFmt formatCode="0%" sourceLinked="1"/>
        <c:majorTickMark val="out"/>
        <c:minorTickMark val="none"/>
        <c:tickLblPos val="nextTo"/>
        <c:crossAx val="-2128206840"/>
        <c:crosses val="autoZero"/>
        <c:crossBetween val="between"/>
      </c:valAx>
    </c:plotArea>
    <c:legend>
      <c:legendPos val="r"/>
      <c:layout>
        <c:manualLayout>
          <c:xMode val="edge"/>
          <c:yMode val="edge"/>
          <c:x val="1.84465747064173E-2"/>
          <c:y val="0.83692864443131598"/>
          <c:w val="0.170742614482772"/>
          <c:h val="0.13234254962950301"/>
        </c:manualLayout>
      </c:layout>
      <c:overlay val="0"/>
      <c:txPr>
        <a:bodyPr/>
        <a:lstStyle/>
        <a:p>
          <a:pPr>
            <a:defRPr sz="1400"/>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0.1207</cdr:x>
      <cdr:y>0.84882</cdr:y>
    </cdr:from>
    <cdr:to>
      <cdr:x>0.22736</cdr:x>
      <cdr:y>0.94118</cdr:y>
    </cdr:to>
    <cdr:sp macro="" textlink="">
      <cdr:nvSpPr>
        <cdr:cNvPr id="2" name="TextBox 1"/>
        <cdr:cNvSpPr txBox="1"/>
      </cdr:nvSpPr>
      <cdr:spPr>
        <a:xfrm xmlns:a="http://schemas.openxmlformats.org/drawingml/2006/main">
          <a:off x="1058932" y="3909549"/>
          <a:ext cx="935849" cy="4253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chemeClr val="accent5">
                  <a:lumMod val="75000"/>
                </a:schemeClr>
              </a:solidFill>
            </a:rPr>
            <a:t>Tumor stage</a:t>
          </a:r>
        </a:p>
      </cdr:txBody>
    </cdr:sp>
  </cdr:relSizeAnchor>
  <cdr:relSizeAnchor xmlns:cdr="http://schemas.openxmlformats.org/drawingml/2006/chartDrawing">
    <cdr:from>
      <cdr:x>0.44667</cdr:x>
      <cdr:y>0.68404</cdr:y>
    </cdr:from>
    <cdr:to>
      <cdr:x>0.55333</cdr:x>
      <cdr:y>0.78913</cdr:y>
    </cdr:to>
    <cdr:sp macro="" textlink="">
      <cdr:nvSpPr>
        <cdr:cNvPr id="3" name="TextBox 2"/>
        <cdr:cNvSpPr txBox="1"/>
      </cdr:nvSpPr>
      <cdr:spPr>
        <a:xfrm xmlns:a="http://schemas.openxmlformats.org/drawingml/2006/main">
          <a:off x="3918867" y="3150587"/>
          <a:ext cx="935849" cy="48405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31859C"/>
              </a:solidFill>
            </a:rPr>
            <a:t>Hormone receptor</a:t>
          </a:r>
        </a:p>
      </cdr:txBody>
    </cdr:sp>
  </cdr:relSizeAnchor>
  <cdr:relSizeAnchor xmlns:cdr="http://schemas.openxmlformats.org/drawingml/2006/chartDrawing">
    <cdr:from>
      <cdr:x>0.29916</cdr:x>
      <cdr:y>0.84191</cdr:y>
    </cdr:from>
    <cdr:to>
      <cdr:x>0.4407</cdr:x>
      <cdr:y>0.91542</cdr:y>
    </cdr:to>
    <cdr:sp macro="" textlink="">
      <cdr:nvSpPr>
        <cdr:cNvPr id="4" name="TextBox 3"/>
        <cdr:cNvSpPr txBox="1"/>
      </cdr:nvSpPr>
      <cdr:spPr>
        <a:xfrm xmlns:a="http://schemas.openxmlformats.org/drawingml/2006/main">
          <a:off x="2624673" y="3877734"/>
          <a:ext cx="1241846"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600" dirty="0">
              <a:solidFill>
                <a:srgbClr val="31859C"/>
              </a:solidFill>
            </a:rPr>
            <a:t>Tumor grade</a:t>
          </a:r>
        </a:p>
      </cdr:txBody>
    </cdr:sp>
  </cdr:relSizeAnchor>
  <cdr:relSizeAnchor xmlns:cdr="http://schemas.openxmlformats.org/drawingml/2006/chartDrawing">
    <cdr:from>
      <cdr:x>0.64873</cdr:x>
      <cdr:y>0.75735</cdr:y>
    </cdr:from>
    <cdr:to>
      <cdr:x>0.75296</cdr:x>
      <cdr:y>0.86029</cdr:y>
    </cdr:to>
    <cdr:sp macro="" textlink="">
      <cdr:nvSpPr>
        <cdr:cNvPr id="5" name="TextBox 4"/>
        <cdr:cNvSpPr txBox="1"/>
      </cdr:nvSpPr>
      <cdr:spPr>
        <a:xfrm xmlns:a="http://schemas.openxmlformats.org/drawingml/2006/main">
          <a:off x="5691718" y="3488265"/>
          <a:ext cx="914400" cy="47413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31859C"/>
              </a:solidFill>
            </a:rPr>
            <a:t>Surgery</a:t>
          </a:r>
        </a:p>
      </cdr:txBody>
    </cdr:sp>
  </cdr:relSizeAnchor>
  <cdr:relSizeAnchor xmlns:cdr="http://schemas.openxmlformats.org/drawingml/2006/chartDrawing">
    <cdr:from>
      <cdr:x>0.86055</cdr:x>
      <cdr:y>0.63233</cdr:y>
    </cdr:from>
    <cdr:to>
      <cdr:x>0.96477</cdr:x>
      <cdr:y>0.72058</cdr:y>
    </cdr:to>
    <cdr:sp macro="" textlink="">
      <cdr:nvSpPr>
        <cdr:cNvPr id="6" name="TextBox 5"/>
        <cdr:cNvSpPr txBox="1"/>
      </cdr:nvSpPr>
      <cdr:spPr>
        <a:xfrm xmlns:a="http://schemas.openxmlformats.org/drawingml/2006/main">
          <a:off x="7550104" y="2912449"/>
          <a:ext cx="914400" cy="40645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31859C"/>
              </a:solidFill>
            </a:rPr>
            <a:t>Chemo</a:t>
          </a:r>
        </a:p>
      </cdr:txBody>
    </cdr:sp>
  </cdr:relSizeAnchor>
</c:userShapes>
</file>

<file path=ppt/drawings/drawing2.xml><?xml version="1.0" encoding="utf-8"?>
<c:userShapes xmlns:c="http://schemas.openxmlformats.org/drawingml/2006/chart">
  <cdr:relSizeAnchor xmlns:cdr="http://schemas.openxmlformats.org/drawingml/2006/chartDrawing">
    <cdr:from>
      <cdr:x>0.07797</cdr:x>
      <cdr:y>0.01845</cdr:y>
    </cdr:from>
    <cdr:to>
      <cdr:x>0.18908</cdr:x>
      <cdr:y>0.12638</cdr:y>
    </cdr:to>
    <cdr:sp macro="" textlink="">
      <cdr:nvSpPr>
        <cdr:cNvPr id="2" name="TextBox 1"/>
        <cdr:cNvSpPr txBox="1"/>
      </cdr:nvSpPr>
      <cdr:spPr>
        <a:xfrm xmlns:a="http://schemas.openxmlformats.org/drawingml/2006/main">
          <a:off x="677329" y="97891"/>
          <a:ext cx="965190" cy="57255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rgbClr val="000000"/>
              </a:solidFill>
            </a:rPr>
            <a:t>Age</a:t>
          </a:r>
        </a:p>
      </cdr:txBody>
    </cdr:sp>
  </cdr:relSizeAnchor>
  <cdr:relSizeAnchor xmlns:cdr="http://schemas.openxmlformats.org/drawingml/2006/chartDrawing">
    <cdr:from>
      <cdr:x>0.24486</cdr:x>
      <cdr:y>0.01845</cdr:y>
    </cdr:from>
    <cdr:to>
      <cdr:x>0.33539</cdr:x>
      <cdr:y>0.10464</cdr:y>
    </cdr:to>
    <cdr:sp macro="" textlink="">
      <cdr:nvSpPr>
        <cdr:cNvPr id="4" name="TextBox 3"/>
        <cdr:cNvSpPr txBox="1"/>
      </cdr:nvSpPr>
      <cdr:spPr>
        <a:xfrm xmlns:a="http://schemas.openxmlformats.org/drawingml/2006/main">
          <a:off x="2127050" y="97892"/>
          <a:ext cx="786416"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solidFill>
                <a:srgbClr val="000000"/>
              </a:solidFill>
            </a:rPr>
            <a:t>FHBC</a:t>
          </a:r>
        </a:p>
      </cdr:txBody>
    </cdr:sp>
  </cdr:relSizeAnchor>
  <cdr:relSizeAnchor xmlns:cdr="http://schemas.openxmlformats.org/drawingml/2006/chartDrawing">
    <cdr:from>
      <cdr:x>0.34113</cdr:x>
      <cdr:y>0.01845</cdr:y>
    </cdr:from>
    <cdr:to>
      <cdr:x>0.46458</cdr:x>
      <cdr:y>0.12639</cdr:y>
    </cdr:to>
    <cdr:sp macro="" textlink="">
      <cdr:nvSpPr>
        <cdr:cNvPr id="5" name="TextBox 4"/>
        <cdr:cNvSpPr txBox="1"/>
      </cdr:nvSpPr>
      <cdr:spPr>
        <a:xfrm xmlns:a="http://schemas.openxmlformats.org/drawingml/2006/main">
          <a:off x="2963329" y="97891"/>
          <a:ext cx="1072385" cy="5726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a:solidFill>
                <a:srgbClr val="000000"/>
              </a:solidFill>
            </a:rPr>
            <a:t>Education</a:t>
          </a:r>
        </a:p>
      </cdr:txBody>
    </cdr:sp>
  </cdr:relSizeAnchor>
  <cdr:relSizeAnchor xmlns:cdr="http://schemas.openxmlformats.org/drawingml/2006/chartDrawing">
    <cdr:from>
      <cdr:x>0.47271</cdr:x>
      <cdr:y>0.01845</cdr:y>
    </cdr:from>
    <cdr:to>
      <cdr:x>0.58382</cdr:x>
      <cdr:y>0.11699</cdr:y>
    </cdr:to>
    <cdr:sp macro="" textlink="">
      <cdr:nvSpPr>
        <cdr:cNvPr id="6" name="TextBox 5"/>
        <cdr:cNvSpPr txBox="1"/>
      </cdr:nvSpPr>
      <cdr:spPr>
        <a:xfrm xmlns:a="http://schemas.openxmlformats.org/drawingml/2006/main">
          <a:off x="4106329" y="97891"/>
          <a:ext cx="965191" cy="52274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rgbClr val="000000"/>
              </a:solidFill>
            </a:rPr>
            <a:t>Language</a:t>
          </a:r>
        </a:p>
      </cdr:txBody>
    </cdr:sp>
  </cdr:relSizeAnchor>
  <cdr:relSizeAnchor xmlns:cdr="http://schemas.openxmlformats.org/drawingml/2006/chartDrawing">
    <cdr:from>
      <cdr:x>0.59552</cdr:x>
      <cdr:y>0.01845</cdr:y>
    </cdr:from>
    <cdr:to>
      <cdr:x>0.71703</cdr:x>
      <cdr:y>0.10382</cdr:y>
    </cdr:to>
    <cdr:sp macro="" textlink="">
      <cdr:nvSpPr>
        <cdr:cNvPr id="7" name="TextBox 6"/>
        <cdr:cNvSpPr txBox="1"/>
      </cdr:nvSpPr>
      <cdr:spPr>
        <a:xfrm xmlns:a="http://schemas.openxmlformats.org/drawingml/2006/main">
          <a:off x="5173129" y="97891"/>
          <a:ext cx="1055533" cy="45287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rgbClr val="000000"/>
              </a:solidFill>
            </a:rPr>
            <a:t>Foreign</a:t>
          </a:r>
        </a:p>
      </cdr:txBody>
    </cdr:sp>
  </cdr:relSizeAnchor>
  <cdr:relSizeAnchor xmlns:cdr="http://schemas.openxmlformats.org/drawingml/2006/chartDrawing">
    <cdr:from>
      <cdr:x>0.70078</cdr:x>
      <cdr:y>0.01845</cdr:y>
    </cdr:from>
    <cdr:to>
      <cdr:x>0.81189</cdr:x>
      <cdr:y>0.10382</cdr:y>
    </cdr:to>
    <cdr:sp macro="" textlink="">
      <cdr:nvSpPr>
        <cdr:cNvPr id="8" name="TextBox 7"/>
        <cdr:cNvSpPr txBox="1"/>
      </cdr:nvSpPr>
      <cdr:spPr>
        <a:xfrm xmlns:a="http://schemas.openxmlformats.org/drawingml/2006/main">
          <a:off x="6087529" y="97891"/>
          <a:ext cx="965190" cy="45287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rgbClr val="000000"/>
              </a:solidFill>
            </a:rPr>
            <a:t>Region </a:t>
          </a:r>
        </a:p>
      </cdr:txBody>
    </cdr:sp>
  </cdr:relSizeAnchor>
  <cdr:relSizeAnchor xmlns:cdr="http://schemas.openxmlformats.org/drawingml/2006/chartDrawing">
    <cdr:from>
      <cdr:x>0.87622</cdr:x>
      <cdr:y>0.01845</cdr:y>
    </cdr:from>
    <cdr:to>
      <cdr:x>0.95647</cdr:x>
      <cdr:y>0.14106</cdr:y>
    </cdr:to>
    <cdr:sp macro="" textlink="">
      <cdr:nvSpPr>
        <cdr:cNvPr id="9" name="TextBox 8"/>
        <cdr:cNvSpPr txBox="1"/>
      </cdr:nvSpPr>
      <cdr:spPr>
        <a:xfrm xmlns:a="http://schemas.openxmlformats.org/drawingml/2006/main">
          <a:off x="7611529" y="97891"/>
          <a:ext cx="697115" cy="65043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rgbClr val="000000"/>
              </a:solidFill>
            </a:rPr>
            <a:t>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ADA33B2-2843-4E04-A38E-6589C1B3C33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8915" name="Rectangle 3">
            <a:extLst>
              <a:ext uri="{FF2B5EF4-FFF2-40B4-BE49-F238E27FC236}">
                <a16:creationId xmlns:a16="http://schemas.microsoft.com/office/drawing/2014/main" id="{B582F5FB-69A4-4962-8181-637EB2976A0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73732" name="Rectangle 4">
            <a:extLst>
              <a:ext uri="{FF2B5EF4-FFF2-40B4-BE49-F238E27FC236}">
                <a16:creationId xmlns:a16="http://schemas.microsoft.com/office/drawing/2014/main" id="{439D08B4-270B-4F22-A627-464DB532347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38917" name="Rectangle 5">
            <a:extLst>
              <a:ext uri="{FF2B5EF4-FFF2-40B4-BE49-F238E27FC236}">
                <a16:creationId xmlns:a16="http://schemas.microsoft.com/office/drawing/2014/main" id="{66B6980C-4A71-4C32-A70E-0EBAEA67A12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a:extLst>
              <a:ext uri="{FF2B5EF4-FFF2-40B4-BE49-F238E27FC236}">
                <a16:creationId xmlns:a16="http://schemas.microsoft.com/office/drawing/2014/main" id="{B7613031-B6BF-4821-8127-5D9FDE4BF0A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8919" name="Rectangle 7">
            <a:extLst>
              <a:ext uri="{FF2B5EF4-FFF2-40B4-BE49-F238E27FC236}">
                <a16:creationId xmlns:a16="http://schemas.microsoft.com/office/drawing/2014/main" id="{FB321D06-593F-4ABC-9B36-92947FC5BA8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8FEBF84-705F-48F3-AC90-AA977565A6F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EAE7C-8A06-482A-8BF7-BD8F3E87107F}"/>
              </a:ext>
            </a:extLst>
          </p:cNvPr>
          <p:cNvSpPr>
            <a:spLocks noGrp="1" noRot="1" noChangeAspect="1"/>
          </p:cNvSpPr>
          <p:nvPr>
            <p:ph type="sldImg"/>
          </p:nvPr>
        </p:nvSpPr>
        <p:spPr/>
      </p:sp>
      <p:sp>
        <p:nvSpPr>
          <p:cNvPr id="17410" name="Notes Placeholder 2">
            <a:extLst>
              <a:ext uri="{FF2B5EF4-FFF2-40B4-BE49-F238E27FC236}">
                <a16:creationId xmlns:a16="http://schemas.microsoft.com/office/drawing/2014/main" id="{A70446B5-3CE9-4661-9B07-8698D0D3591B}"/>
              </a:ext>
            </a:extLst>
          </p:cNvPr>
          <p:cNvSpPr>
            <a:spLocks noGrp="1"/>
          </p:cNvSpPr>
          <p:nvPr>
            <p:ph type="body" idx="1"/>
          </p:nvPr>
        </p:nvSpPr>
        <p:spPr/>
        <p:txBody>
          <a:bodyPr/>
          <a:lstStyle/>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FC7D814E-2933-4516-B083-CD5B68F1225A}"/>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7D0E8F0B-3320-47E0-88A8-2B6BED585542}" type="slidenum">
              <a:rPr lang="en-US" altLang="en-US" sz="1200"/>
              <a:pPr eaLnBrk="1" hangingPunct="1"/>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6F714-9BFF-4156-8893-F9B1D5A3EBBF}"/>
              </a:ext>
            </a:extLst>
          </p:cNvPr>
          <p:cNvSpPr>
            <a:spLocks noGrp="1" noRot="1" noChangeAspect="1"/>
          </p:cNvSpPr>
          <p:nvPr>
            <p:ph type="sldImg"/>
          </p:nvPr>
        </p:nvSpPr>
        <p:spPr/>
      </p:sp>
      <p:sp>
        <p:nvSpPr>
          <p:cNvPr id="35842" name="Notes Placeholder 2">
            <a:extLst>
              <a:ext uri="{FF2B5EF4-FFF2-40B4-BE49-F238E27FC236}">
                <a16:creationId xmlns:a16="http://schemas.microsoft.com/office/drawing/2014/main" id="{7F6D1D1D-9659-47BF-8F71-5BFDF679C3BF}"/>
              </a:ext>
            </a:extLst>
          </p:cNvPr>
          <p:cNvSpPr>
            <a:spLocks noGrp="1"/>
          </p:cNvSpPr>
          <p:nvPr>
            <p:ph type="body" idx="1"/>
          </p:nvPr>
        </p:nvSpPr>
        <p:spPr/>
        <p:txBody>
          <a:bodyPr/>
          <a:lstStyle/>
          <a:p>
            <a:r>
              <a:rPr lang="en-US" altLang="en-US">
                <a:latin typeface="Arial" panose="020B0604020202020204" pitchFamily="34" charset="0"/>
              </a:rPr>
              <a:t>Assumptions are made: Hardy-Weinberg and linkage equilibrium within populations. Ancestral allele frequencies and cluster assignment are estimated based on observed genotypes. Probabilistic assignment of individuals to groups. </a:t>
            </a:r>
          </a:p>
          <a:p>
            <a:r>
              <a:rPr lang="en-US" altLang="en-US">
                <a:latin typeface="Arial" panose="020B0604020202020204" pitchFamily="34" charset="0"/>
              </a:rPr>
              <a:t>Clusters approx. continental origin of individuals. This paper revived the debate around the concept of “RACE” as a biological entity. </a:t>
            </a:r>
          </a:p>
        </p:txBody>
      </p:sp>
      <p:sp>
        <p:nvSpPr>
          <p:cNvPr id="4" name="Slide Number Placeholder 3">
            <a:extLst>
              <a:ext uri="{FF2B5EF4-FFF2-40B4-BE49-F238E27FC236}">
                <a16:creationId xmlns:a16="http://schemas.microsoft.com/office/drawing/2014/main" id="{3EDD6008-14BC-41F5-9FF4-1AF3D484D953}"/>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05E1ABE9-1F3F-4693-A736-5F84EBDCF4DA}" type="slidenum">
              <a:rPr lang="en-US" altLang="en-US" sz="1200"/>
              <a:pPr eaLnBrk="1" hangingPunct="1"/>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71D00CD-929F-418B-82A7-391590C639E8}"/>
              </a:ext>
            </a:extLst>
          </p:cNvPr>
          <p:cNvSpPr>
            <a:spLocks noGrp="1" noChangeArrowheads="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7FC785B8-4A27-414F-9712-09EAE0226C97}" type="slidenum">
              <a:rPr lang="en-US" altLang="en-US" sz="1200"/>
              <a:pPr eaLnBrk="1" hangingPunct="1"/>
              <a:t>16</a:t>
            </a:fld>
            <a:endParaRPr lang="en-US" altLang="en-US" sz="1200"/>
          </a:p>
        </p:txBody>
      </p:sp>
      <p:sp>
        <p:nvSpPr>
          <p:cNvPr id="36867" name="Rectangle 2">
            <a:extLst>
              <a:ext uri="{FF2B5EF4-FFF2-40B4-BE49-F238E27FC236}">
                <a16:creationId xmlns:a16="http://schemas.microsoft.com/office/drawing/2014/main" id="{35DF61E2-A3F2-444A-A022-284A4A99E68B}"/>
              </a:ext>
            </a:extLst>
          </p:cNvPr>
          <p:cNvSpPr>
            <a:spLocks noGrp="1" noRot="1" noChangeAspect="1" noChangeArrowheads="1" noTextEdit="1"/>
          </p:cNvSpPr>
          <p:nvPr>
            <p:ph type="sldImg"/>
          </p:nvPr>
        </p:nvSpPr>
        <p:spPr>
          <a:solidFill>
            <a:srgbClr val="FFFFFF"/>
          </a:solidFill>
          <a:ln/>
        </p:spPr>
      </p:sp>
      <p:sp>
        <p:nvSpPr>
          <p:cNvPr id="40963" name="Rectangle 3">
            <a:extLst>
              <a:ext uri="{FF2B5EF4-FFF2-40B4-BE49-F238E27FC236}">
                <a16:creationId xmlns:a16="http://schemas.microsoft.com/office/drawing/2014/main" id="{54A058C9-8281-4698-BB4F-65F5E5EDA11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6FE1BE8-9BD8-473D-B332-2834DD1EC0B7}"/>
              </a:ext>
            </a:extLst>
          </p:cNvPr>
          <p:cNvSpPr>
            <a:spLocks noGrp="1" noRot="1" noChangeAspect="1" noTextEdit="1"/>
          </p:cNvSpPr>
          <p:nvPr>
            <p:ph type="sldImg"/>
          </p:nvPr>
        </p:nvSpPr>
        <p:spPr>
          <a:ln/>
        </p:spPr>
      </p:sp>
      <p:sp>
        <p:nvSpPr>
          <p:cNvPr id="43010" name="Notes Placeholder 2">
            <a:extLst>
              <a:ext uri="{FF2B5EF4-FFF2-40B4-BE49-F238E27FC236}">
                <a16:creationId xmlns:a16="http://schemas.microsoft.com/office/drawing/2014/main" id="{9BD65C02-872E-4929-B93E-7D97F8FCA9E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altLang="en-US" sz="1000" b="1">
              <a:latin typeface="Calibri" panose="020F0502020204030204" pitchFamily="34" charset="0"/>
            </a:endParaRPr>
          </a:p>
        </p:txBody>
      </p:sp>
      <p:sp>
        <p:nvSpPr>
          <p:cNvPr id="43011" name="Slide Number Placeholder 3">
            <a:extLst>
              <a:ext uri="{FF2B5EF4-FFF2-40B4-BE49-F238E27FC236}">
                <a16:creationId xmlns:a16="http://schemas.microsoft.com/office/drawing/2014/main" id="{7C36A7B6-3B8F-4980-80BE-37358819F54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1ADE9BC6-9C6F-4E91-895B-ED15C68BC376}"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216F8-DEAF-458F-ADC1-04442B4D56EC}"/>
              </a:ext>
            </a:extLst>
          </p:cNvPr>
          <p:cNvSpPr>
            <a:spLocks noGrp="1" noRot="1" noChangeAspect="1"/>
          </p:cNvSpPr>
          <p:nvPr>
            <p:ph type="sldImg"/>
          </p:nvPr>
        </p:nvSpPr>
        <p:spPr/>
      </p:sp>
      <p:sp>
        <p:nvSpPr>
          <p:cNvPr id="46082" name="Notes Placeholder 2">
            <a:extLst>
              <a:ext uri="{FF2B5EF4-FFF2-40B4-BE49-F238E27FC236}">
                <a16:creationId xmlns:a16="http://schemas.microsoft.com/office/drawing/2014/main" id="{00A63EC4-8ECF-4E7F-B885-67E66A591D15}"/>
              </a:ext>
            </a:extLst>
          </p:cNvPr>
          <p:cNvSpPr>
            <a:spLocks noGrp="1"/>
          </p:cNvSpPr>
          <p:nvPr>
            <p:ph type="body" idx="1"/>
          </p:nvPr>
        </p:nvSpPr>
        <p:spPr/>
        <p:txBody>
          <a:bodyPr/>
          <a:lstStyle/>
          <a:p>
            <a:r>
              <a:rPr lang="en-US" altLang="en-US">
                <a:latin typeface="Arial" panose="020B0604020202020204" pitchFamily="34" charset="0"/>
              </a:rPr>
              <a:t>STRUCTURE models the probability of observed genotypes given the individual ancestry proportions and ancestral population allele frequencies and uses Bayesian methods. ADMIXTURE and frappe: maximum likelihood estimation</a:t>
            </a:r>
          </a:p>
        </p:txBody>
      </p:sp>
      <p:sp>
        <p:nvSpPr>
          <p:cNvPr id="4" name="Slide Number Placeholder 3">
            <a:extLst>
              <a:ext uri="{FF2B5EF4-FFF2-40B4-BE49-F238E27FC236}">
                <a16:creationId xmlns:a16="http://schemas.microsoft.com/office/drawing/2014/main" id="{A87C12CD-E8A0-489D-886C-BCBC264B8794}"/>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209411A6-1D05-4980-AE2F-85AC08DD0A9C}" type="slidenum">
              <a:rPr lang="en-US" altLang="en-US" sz="1200"/>
              <a:pPr eaLnBrk="1" hangingPunct="1"/>
              <a:t>19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C6BEA43-6A33-42D5-BD76-4E38CFF9D6B9}"/>
              </a:ext>
            </a:extLst>
          </p:cNvPr>
          <p:cNvSpPr>
            <a:spLocks noGrp="1" noRot="1" noChangeAspect="1" noTextEdit="1"/>
          </p:cNvSpPr>
          <p:nvPr>
            <p:ph type="sldImg"/>
          </p:nvPr>
        </p:nvSpPr>
        <p:spPr>
          <a:ln/>
        </p:spPr>
      </p:sp>
      <p:sp>
        <p:nvSpPr>
          <p:cNvPr id="50178" name="Notes Placeholder 2">
            <a:extLst>
              <a:ext uri="{FF2B5EF4-FFF2-40B4-BE49-F238E27FC236}">
                <a16:creationId xmlns:a16="http://schemas.microsoft.com/office/drawing/2014/main" id="{78C59AA9-46E6-417B-BB2D-6D3ADDDFB7FD}"/>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One reason genetic ancestry is important in medical research is that genetic association studies are susceptible to false-positive and false-negative results if there are differences in genetic ancestry between cases and controls. Example: imagine a population in which a subgroup has a particular trait. IN addition, this population is actually composed of individuals from two different subpopulations. And the trait is more common in one of the subpopulations compared to the other. Imagine there is a candidate variant that you want to evaluate for association with the trait (Allele M vs. m)</a:t>
            </a:r>
            <a:r>
              <a:rPr lang="en-US" altLang="ja-JP">
                <a:latin typeface="Arial" panose="020B0604020202020204" pitchFamily="34" charset="0"/>
              </a:rPr>
              <a:t>. This allele is very frequent in one of the subgroups and not so frequent in the other. When you sample cases and controls without taking into account the genetic ancestry of the individuals, you will end up observing an association with marker M which is not due to its causal relationship with  the trait but to the fact that your cases and your controls are from different subpopulations.</a:t>
            </a:r>
            <a:endParaRPr lang="en-US" altLang="en-US">
              <a:latin typeface="Arial" panose="020B0604020202020204" pitchFamily="34" charset="0"/>
            </a:endParaRPr>
          </a:p>
        </p:txBody>
      </p:sp>
      <p:sp>
        <p:nvSpPr>
          <p:cNvPr id="50179" name="Slide Number Placeholder 3">
            <a:extLst>
              <a:ext uri="{FF2B5EF4-FFF2-40B4-BE49-F238E27FC236}">
                <a16:creationId xmlns:a16="http://schemas.microsoft.com/office/drawing/2014/main" id="{48CF8BCA-66D0-4B8C-8AAB-5D658DE9E68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17160E4E-7480-43AE-A339-015034781836}" type="slidenum">
              <a:rPr lang="en-US" altLang="en-US" sz="1200"/>
              <a:pPr eaLnBrk="1" hangingPunct="1"/>
              <a:t>22</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7382143-F4BD-47A7-AE8A-96B6E4C06BE7}"/>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C8DDCFF4-7510-457F-98D0-8C873199B7B7}"/>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sz="800">
                <a:latin typeface="Calibri" panose="020F0502020204030204" pitchFamily="34" charset="0"/>
              </a:rPr>
              <a:t>Genetic admixture offers a unique opportunity to identify genomic regions that underlie population differences in disease risk.</a:t>
            </a:r>
          </a:p>
          <a:p>
            <a:pPr eaLnBrk="1" hangingPunct="1">
              <a:lnSpc>
                <a:spcPct val="80000"/>
              </a:lnSpc>
              <a:spcBef>
                <a:spcPct val="0"/>
              </a:spcBef>
            </a:pPr>
            <a:r>
              <a:rPr lang="en-US" altLang="en-US" sz="800">
                <a:latin typeface="Calibri" panose="020F0502020204030204" pitchFamily="34" charset="0"/>
              </a:rPr>
              <a:t>If a disease is more common in one particular population compared to another, that difference could be due to differences in exposure to risk factors (non genetic) or to the combination of exposure differences and genetic differences. A way to evaluate the possibility that there is a genetic component is to test the association between genetic ancestry and disease risk in an admixed population such as African Americans or Latinas. </a:t>
            </a:r>
          </a:p>
          <a:p>
            <a:pPr eaLnBrk="1" hangingPunct="1">
              <a:lnSpc>
                <a:spcPct val="80000"/>
              </a:lnSpc>
              <a:spcBef>
                <a:spcPct val="0"/>
              </a:spcBef>
            </a:pPr>
            <a:r>
              <a:rPr lang="en-US" altLang="en-US" sz="800">
                <a:latin typeface="Calibri" panose="020F0502020204030204" pitchFamily="34" charset="0"/>
              </a:rPr>
              <a:t>Genetic ancestry can be estimated using what we call Ancestry informative markers (AIMS). Ancestry informative markers are markers that have very different frequency in different populations and therefore carry information about the probable population origin of the variant one observes. </a:t>
            </a:r>
          </a:p>
          <a:p>
            <a:pPr eaLnBrk="1" hangingPunct="1">
              <a:lnSpc>
                <a:spcPct val="80000"/>
              </a:lnSpc>
              <a:spcBef>
                <a:spcPct val="0"/>
              </a:spcBef>
            </a:pPr>
            <a:endParaRPr lang="en-US" altLang="en-US" sz="800">
              <a:latin typeface="Calibri" panose="020F0502020204030204" pitchFamily="34" charset="0"/>
            </a:endParaRPr>
          </a:p>
        </p:txBody>
      </p:sp>
      <p:sp>
        <p:nvSpPr>
          <p:cNvPr id="52227" name="Slide Number Placeholder 3">
            <a:extLst>
              <a:ext uri="{FF2B5EF4-FFF2-40B4-BE49-F238E27FC236}">
                <a16:creationId xmlns:a16="http://schemas.microsoft.com/office/drawing/2014/main" id="{C500A51B-5E0A-49D4-A87A-7998DB176A0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7EE2D826-64C7-44EE-97C5-0D37DCEF846E}"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7E3A7-8A08-4542-8551-E21EE548D994}"/>
              </a:ext>
            </a:extLst>
          </p:cNvPr>
          <p:cNvSpPr>
            <a:spLocks noGrp="1" noRot="1" noChangeAspect="1"/>
          </p:cNvSpPr>
          <p:nvPr>
            <p:ph type="sldImg"/>
          </p:nvPr>
        </p:nvSpPr>
        <p:spPr/>
      </p:sp>
      <p:sp>
        <p:nvSpPr>
          <p:cNvPr id="56322" name="Notes Placeholder 2">
            <a:extLst>
              <a:ext uri="{FF2B5EF4-FFF2-40B4-BE49-F238E27FC236}">
                <a16:creationId xmlns:a16="http://schemas.microsoft.com/office/drawing/2014/main" id="{683C37D9-5E9E-4FDD-A5FD-F025CA9131F7}"/>
              </a:ext>
            </a:extLst>
          </p:cNvPr>
          <p:cNvSpPr>
            <a:spLocks noGrp="1"/>
          </p:cNvSpPr>
          <p:nvPr>
            <p:ph type="body" idx="1"/>
          </p:nvPr>
        </p:nvSpPr>
        <p:spPr/>
        <p:txBody>
          <a:bodyPr/>
          <a:lstStyle/>
          <a:p>
            <a:r>
              <a:rPr lang="en-US" altLang="en-US">
                <a:latin typeface="Arial" panose="020B0604020202020204" pitchFamily="34" charset="0"/>
              </a:rPr>
              <a:t>STRUCTURE modeled local-ancestry correlations due to common ancestry by using Hidden Markov Models (HMMs) instead of explicitly modeling linkage disequilibrium (LD) </a:t>
            </a:r>
          </a:p>
          <a:p>
            <a:r>
              <a:rPr lang="en-US" altLang="en-US">
                <a:latin typeface="Arial" panose="020B0604020202020204" pitchFamily="34" charset="0"/>
              </a:rPr>
              <a:t>STRUCTURE used unlinked loci, and did not model the linkage disequilibrium explicitly. </a:t>
            </a:r>
          </a:p>
          <a:p>
            <a:r>
              <a:rPr lang="en-US" altLang="en-US">
                <a:latin typeface="Arial" panose="020B0604020202020204" pitchFamily="34" charset="0"/>
              </a:rPr>
              <a:t>LAMP/HAPMIX/SABER are all variations of Hidden MM and rely on having really good ancestral data since inference is based on the haplotype information obtained from the ancestral chromosomes.</a:t>
            </a:r>
          </a:p>
        </p:txBody>
      </p:sp>
      <p:sp>
        <p:nvSpPr>
          <p:cNvPr id="4" name="Slide Number Placeholder 3">
            <a:extLst>
              <a:ext uri="{FF2B5EF4-FFF2-40B4-BE49-F238E27FC236}">
                <a16:creationId xmlns:a16="http://schemas.microsoft.com/office/drawing/2014/main" id="{89AA1F1A-E4D3-481A-8402-906199A91A99}"/>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3DAC2626-9F28-4650-9004-C92F3EA0468D}" type="slidenum">
              <a:rPr lang="en-US" altLang="en-US" sz="1200"/>
              <a:pPr eaLnBrk="1" hangingPunct="1"/>
              <a:t>26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60D37-F037-4254-B5F8-3806CDC1E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59AF1-E6DB-46A9-951E-1A8F580F77A4}"/>
              </a:ext>
            </a:extLst>
          </p:cNvPr>
          <p:cNvSpPr>
            <a:spLocks noGrp="1"/>
          </p:cNvSpPr>
          <p:nvPr>
            <p:ph type="body" idx="1"/>
          </p:nvPr>
        </p:nvSpPr>
        <p:spPr/>
        <p:txBody>
          <a:bodyPr/>
          <a:lstStyle/>
          <a:p>
            <a:r>
              <a:rPr lang="en-US" altLang="en-US">
                <a:latin typeface="Arial" panose="020B0604020202020204" pitchFamily="34" charset="0"/>
              </a:rPr>
              <a:t>At each position in the genome, HAPMIX estimates the likelihood that a haplotype from an admixed individual is a better statistical match to one reference population or the other. A Hidden Markov Model (HMM) is used to combine these likelihoods with information from neighboring loci, to provide a probabilistic estimate of ancestry at each locus. Underlying ancestry are hidden states.</a:t>
            </a:r>
          </a:p>
          <a:p>
            <a:endParaRPr lang="en-US" altLang="en-US">
              <a:latin typeface="Arial" panose="020B0604020202020204" pitchFamily="34" charset="0"/>
            </a:endParaRPr>
          </a:p>
          <a:p>
            <a:r>
              <a:rPr lang="en-US" altLang="en-US">
                <a:latin typeface="Arial" panose="020B0604020202020204" pitchFamily="34" charset="0"/>
              </a:rPr>
              <a:t>All models before RFMix, use an explicit probabilistic model for the observed variables (the alleles) and unobserved variables (the ancestry) is fitted to the data via a HMM or an extension thereof.</a:t>
            </a:r>
          </a:p>
          <a:p>
            <a:r>
              <a:rPr lang="en-US" altLang="en-US">
                <a:latin typeface="Arial" panose="020B0604020202020204" pitchFamily="34" charset="0"/>
              </a:rPr>
              <a:t>RFMix, is a </a:t>
            </a:r>
            <a:r>
              <a:rPr lang="en-US" altLang="en-US" i="1">
                <a:latin typeface="Arial" panose="020B0604020202020204" pitchFamily="34" charset="0"/>
              </a:rPr>
              <a:t>discriminative</a:t>
            </a:r>
            <a:r>
              <a:rPr lang="en-US" altLang="en-US">
                <a:latin typeface="Arial" panose="020B0604020202020204" pitchFamily="34" charset="0"/>
              </a:rPr>
              <a:t> approach (use in machine learning) that models ancestry along an admixed chromosome given observed haplotype sequences of known or inferred ancestry. It estimates P(Y|X) without estimating the joint probability P(X,Y).</a:t>
            </a:r>
          </a:p>
          <a:p>
            <a:r>
              <a:rPr lang="en-US" altLang="en-US">
                <a:latin typeface="Arial" panose="020B0604020202020204" pitchFamily="34" charset="0"/>
              </a:rPr>
              <a:t>Incorporating the ancestral tracts inferred in the admixed samples into the reference panels is advantageous for at least three reasons. </a:t>
            </a:r>
          </a:p>
          <a:p>
            <a:pPr>
              <a:buFontTx/>
              <a:buAutoNum type="arabicParenR"/>
            </a:pPr>
            <a:r>
              <a:rPr lang="en-US" altLang="en-US">
                <a:latin typeface="Arial" panose="020B0604020202020204" pitchFamily="34" charset="0"/>
              </a:rPr>
              <a:t>haplotypes in the admixed populations are direct descendants from the actual ancestral populations rather than of a proxy population and thus should be able to better resolve ancestral haplotype patterns. </a:t>
            </a:r>
          </a:p>
          <a:p>
            <a:pPr>
              <a:buFontTx/>
              <a:buAutoNum type="arabicParenR"/>
            </a:pPr>
            <a:r>
              <a:rPr lang="en-US" altLang="en-US">
                <a:latin typeface="Arial" panose="020B0604020202020204" pitchFamily="34" charset="0"/>
              </a:rPr>
              <a:t>by augmenting the reference panel with chromosomes from admixed individuals, we increase the total number of observed haplotypes and, thus, the training panel size. </a:t>
            </a:r>
          </a:p>
          <a:p>
            <a:pPr>
              <a:buFontTx/>
              <a:buAutoNum type="arabicParenR"/>
            </a:pPr>
            <a:r>
              <a:rPr lang="en-US" altLang="en-US">
                <a:latin typeface="Arial" panose="020B0604020202020204" pitchFamily="34" charset="0"/>
              </a:rPr>
              <a:t> identity-by-descent (IBD) information across individuals in the admixed population can be directly leveraged for ancestry inference.</a:t>
            </a:r>
          </a:p>
          <a:p>
            <a:r>
              <a:rPr lang="en-US" altLang="en-US">
                <a:latin typeface="Arial" panose="020B0604020202020204" pitchFamily="34" charset="0"/>
              </a:rPr>
              <a:t>RFMix generalization that jointly models phasing errors and local ancestry.</a:t>
            </a:r>
          </a:p>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5D7B04FC-CE31-4AF6-9D22-CF8A41DEB019}"/>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E97CB65D-CABD-4D6A-BD3D-960944970878}" type="slidenum">
              <a:rPr lang="en-US" altLang="en-US" sz="1200"/>
              <a:pPr eaLnBrk="1" hangingPunct="1"/>
              <a:t>27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4DC7D-8A05-4852-9544-07DF02410362}"/>
              </a:ext>
            </a:extLst>
          </p:cNvPr>
          <p:cNvSpPr>
            <a:spLocks noGrp="1" noRot="1" noChangeAspect="1"/>
          </p:cNvSpPr>
          <p:nvPr>
            <p:ph type="sldImg"/>
          </p:nvPr>
        </p:nvSpPr>
        <p:spPr/>
      </p:sp>
      <p:sp>
        <p:nvSpPr>
          <p:cNvPr id="63490" name="Notes Placeholder 2">
            <a:extLst>
              <a:ext uri="{FF2B5EF4-FFF2-40B4-BE49-F238E27FC236}">
                <a16:creationId xmlns:a16="http://schemas.microsoft.com/office/drawing/2014/main" id="{547441FA-5370-4196-9568-3F74A09AF1C6}"/>
              </a:ext>
            </a:extLst>
          </p:cNvPr>
          <p:cNvSpPr>
            <a:spLocks noGrp="1"/>
          </p:cNvSpPr>
          <p:nvPr>
            <p:ph type="body" idx="1"/>
          </p:nvPr>
        </p:nvSpPr>
        <p:spPr/>
        <p:txBody>
          <a:bodyPr/>
          <a:lstStyle/>
          <a:p>
            <a:r>
              <a:rPr lang="en-US" altLang="en-US">
                <a:latin typeface="Arial" panose="020B0604020202020204" pitchFamily="34" charset="0"/>
              </a:rPr>
              <a:t>A typical statement about bc risk is that 1 in 8 women will develop breast cancer in their lifetime. However that is not the case for all women. For example, among women who identify as Hispanic/Latina, the lifetime risk is about 1 in 10. </a:t>
            </a:r>
          </a:p>
        </p:txBody>
      </p:sp>
      <p:sp>
        <p:nvSpPr>
          <p:cNvPr id="63491" name="Slide Number Placeholder 3">
            <a:extLst>
              <a:ext uri="{FF2B5EF4-FFF2-40B4-BE49-F238E27FC236}">
                <a16:creationId xmlns:a16="http://schemas.microsoft.com/office/drawing/2014/main" id="{DD9EF877-E8AD-44C9-9DE2-B968531867CD}"/>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28CDFD6E-37CF-454F-AC86-4973BBABF148}" type="slidenum">
              <a:rPr lang="en-US" altLang="en-US" sz="1200"/>
              <a:pPr eaLnBrk="1" hangingPunct="1"/>
              <a:t>31</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33D0C-6E86-4F38-B3D6-37E05DB0452A}"/>
              </a:ext>
            </a:extLst>
          </p:cNvPr>
          <p:cNvSpPr>
            <a:spLocks noGrp="1" noRot="1" noChangeAspect="1"/>
          </p:cNvSpPr>
          <p:nvPr>
            <p:ph type="sldImg"/>
          </p:nvPr>
        </p:nvSpPr>
        <p:spPr/>
      </p:sp>
      <p:sp>
        <p:nvSpPr>
          <p:cNvPr id="65538" name="Notes Placeholder 2">
            <a:extLst>
              <a:ext uri="{FF2B5EF4-FFF2-40B4-BE49-F238E27FC236}">
                <a16:creationId xmlns:a16="http://schemas.microsoft.com/office/drawing/2014/main" id="{1FAEA193-CF15-49DB-AF0C-5A98A0E39733}"/>
              </a:ext>
            </a:extLst>
          </p:cNvPr>
          <p:cNvSpPr>
            <a:spLocks noGrp="1"/>
          </p:cNvSpPr>
          <p:nvPr>
            <p:ph type="body" idx="1"/>
          </p:nvPr>
        </p:nvSpPr>
        <p:spPr/>
        <p:txBody>
          <a:bodyPr/>
          <a:lstStyle/>
          <a:p>
            <a:r>
              <a:rPr lang="en-US" altLang="en-US">
                <a:latin typeface="Arial" panose="020B0604020202020204" pitchFamily="34" charset="0"/>
              </a:rPr>
              <a:t>In a study published 8 years ago, we reported that among Latinas, those with higher Indigenous American ancestry had a lower risk of developing breast cancer. Example with Alexis Bledel and Jennifer Lopez.</a:t>
            </a:r>
          </a:p>
        </p:txBody>
      </p:sp>
      <p:sp>
        <p:nvSpPr>
          <p:cNvPr id="65539" name="Slide Number Placeholder 3">
            <a:extLst>
              <a:ext uri="{FF2B5EF4-FFF2-40B4-BE49-F238E27FC236}">
                <a16:creationId xmlns:a16="http://schemas.microsoft.com/office/drawing/2014/main" id="{57C23961-A3ED-410A-85D4-05E91E559DD7}"/>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36AEB508-82E3-4442-BF1B-DED61D614E1A}" type="slidenum">
              <a:rPr lang="en-US" altLang="en-US" sz="1200"/>
              <a:pPr eaLnBrk="1" hangingPunct="1"/>
              <a:t>32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667B8-6EB2-484C-8682-A5456CF2E914}"/>
              </a:ext>
            </a:extLst>
          </p:cNvPr>
          <p:cNvSpPr>
            <a:spLocks noGrp="1" noRot="1" noChangeAspect="1"/>
          </p:cNvSpPr>
          <p:nvPr>
            <p:ph type="sldImg"/>
          </p:nvPr>
        </p:nvSpPr>
        <p:spPr/>
      </p:sp>
      <p:sp>
        <p:nvSpPr>
          <p:cNvPr id="19458" name="Notes Placeholder 2">
            <a:extLst>
              <a:ext uri="{FF2B5EF4-FFF2-40B4-BE49-F238E27FC236}">
                <a16:creationId xmlns:a16="http://schemas.microsoft.com/office/drawing/2014/main" id="{33111138-C77A-4703-971D-B95BC980CBF0}"/>
              </a:ext>
            </a:extLst>
          </p:cNvPr>
          <p:cNvSpPr>
            <a:spLocks noGrp="1"/>
          </p:cNvSpPr>
          <p:nvPr>
            <p:ph type="body" idx="1"/>
          </p:nvPr>
        </p:nvSpPr>
        <p:spPr/>
        <p:txBody>
          <a:bodyPr/>
          <a:lstStyle/>
          <a:p>
            <a:r>
              <a:rPr lang="en-US" altLang="en-US">
                <a:latin typeface="Arial" panose="020B0604020202020204" pitchFamily="34" charset="0"/>
              </a:rPr>
              <a:t>Briefly, there are different types of genetic variation: short tandem repeats, single nucleotide polymorphisms (the most common), insertion/deletion, and larger structural variants such as copy number variants, Alu insertions and inversions. </a:t>
            </a:r>
          </a:p>
        </p:txBody>
      </p:sp>
      <p:sp>
        <p:nvSpPr>
          <p:cNvPr id="4" name="Slide Number Placeholder 3">
            <a:extLst>
              <a:ext uri="{FF2B5EF4-FFF2-40B4-BE49-F238E27FC236}">
                <a16:creationId xmlns:a16="http://schemas.microsoft.com/office/drawing/2014/main" id="{9F2B2E0C-68DE-4DF6-B30A-463D5DEF6455}"/>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C70DEF53-EE83-4043-9055-8129462DDD23}" type="slidenum">
              <a:rPr lang="en-US" altLang="en-US" sz="1200"/>
              <a:pPr eaLnBrk="1" hangingPunct="1"/>
              <a:t>4</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5255D-C993-472F-962D-A2B8A403D6E3}"/>
              </a:ext>
            </a:extLst>
          </p:cNvPr>
          <p:cNvSpPr>
            <a:spLocks noGrp="1" noRot="1" noChangeAspect="1"/>
          </p:cNvSpPr>
          <p:nvPr>
            <p:ph type="sldImg"/>
          </p:nvPr>
        </p:nvSpPr>
        <p:spPr/>
      </p:sp>
      <p:sp>
        <p:nvSpPr>
          <p:cNvPr id="68610" name="Notes Placeholder 2">
            <a:extLst>
              <a:ext uri="{FF2B5EF4-FFF2-40B4-BE49-F238E27FC236}">
                <a16:creationId xmlns:a16="http://schemas.microsoft.com/office/drawing/2014/main" id="{C9363FF6-E8EC-4CCB-8AD1-2CFED0A950A6}"/>
              </a:ext>
            </a:extLst>
          </p:cNvPr>
          <p:cNvSpPr>
            <a:spLocks noGrp="1"/>
          </p:cNvSpPr>
          <p:nvPr>
            <p:ph type="body" idx="1"/>
          </p:nvPr>
        </p:nvSpPr>
        <p:spPr/>
        <p:txBody>
          <a:bodyPr/>
          <a:lstStyle/>
          <a:p>
            <a:r>
              <a:rPr lang="en-US" altLang="en-US">
                <a:latin typeface="Arial" panose="020B0604020202020204" pitchFamily="34" charset="0"/>
              </a:rPr>
              <a:t>We know that genetic ancestry is correlated with certain behaviors and exposures that are associated with BC risk. Latin American women tend to have more children at younger age and breast feed them longer, while non Latina white women tend to have one or two children at an older age. Also, alcohol intake, a known BC risk factor, is higher in non-Latina white women. When Latinas move to the US, they become more similar to the non-Latina white women, but ancestry is correlated with the behavioral changes. So if we adjust the analysis by the known factors that correlate with ancestry we see a more moderate, but still significant association between genetic ancestry and breast cancer risk. </a:t>
            </a:r>
          </a:p>
        </p:txBody>
      </p:sp>
      <p:sp>
        <p:nvSpPr>
          <p:cNvPr id="68611" name="Slide Number Placeholder 3">
            <a:extLst>
              <a:ext uri="{FF2B5EF4-FFF2-40B4-BE49-F238E27FC236}">
                <a16:creationId xmlns:a16="http://schemas.microsoft.com/office/drawing/2014/main" id="{D0F964D2-AA8F-4E91-8EEB-FD4AFCA45842}"/>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02B07011-6877-4472-B079-AAC1C40D239A}" type="slidenum">
              <a:rPr lang="en-US" altLang="en-US" sz="1200"/>
              <a:pPr eaLnBrk="1" hangingPunct="1"/>
              <a:t>34</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37758-4DDA-4A6D-B66C-309DD5159C7C}"/>
              </a:ext>
            </a:extLst>
          </p:cNvPr>
          <p:cNvSpPr>
            <a:spLocks noGrp="1" noRot="1" noChangeAspect="1"/>
          </p:cNvSpPr>
          <p:nvPr>
            <p:ph type="sldImg"/>
          </p:nvPr>
        </p:nvSpPr>
        <p:spPr/>
      </p:sp>
      <p:sp>
        <p:nvSpPr>
          <p:cNvPr id="70658" name="Notes Placeholder 2">
            <a:extLst>
              <a:ext uri="{FF2B5EF4-FFF2-40B4-BE49-F238E27FC236}">
                <a16:creationId xmlns:a16="http://schemas.microsoft.com/office/drawing/2014/main" id="{882DF7D0-329E-44D9-8535-8F5898C81AD8}"/>
              </a:ext>
            </a:extLst>
          </p:cNvPr>
          <p:cNvSpPr>
            <a:spLocks noGrp="1"/>
          </p:cNvSpPr>
          <p:nvPr>
            <p:ph type="body" idx="1"/>
          </p:nvPr>
        </p:nvSpPr>
        <p:spPr/>
        <p:txBody>
          <a:bodyPr/>
          <a:lstStyle/>
          <a:p>
            <a:endParaRPr lang="en-US" altLang="en-US">
              <a:latin typeface="Arial" panose="020B0604020202020204" pitchFamily="34" charset="0"/>
            </a:endParaRPr>
          </a:p>
        </p:txBody>
      </p:sp>
      <p:sp>
        <p:nvSpPr>
          <p:cNvPr id="70659" name="Slide Number Placeholder 3">
            <a:extLst>
              <a:ext uri="{FF2B5EF4-FFF2-40B4-BE49-F238E27FC236}">
                <a16:creationId xmlns:a16="http://schemas.microsoft.com/office/drawing/2014/main" id="{7FF8D7F4-3823-4D22-8CEA-82DB84E86716}"/>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1A4D9FE7-519A-4743-AF86-F2CF1AF28123}" type="slidenum">
              <a:rPr lang="en-US" altLang="en-US" sz="1200"/>
              <a:pPr eaLnBrk="1" hangingPunct="1"/>
              <a:t>35</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0D6DA-0FC6-4126-B53A-0BFDF7E29614}"/>
              </a:ext>
            </a:extLst>
          </p:cNvPr>
          <p:cNvSpPr>
            <a:spLocks noGrp="1" noRot="1" noChangeAspect="1"/>
          </p:cNvSpPr>
          <p:nvPr>
            <p:ph type="sldImg"/>
          </p:nvPr>
        </p:nvSpPr>
        <p:spPr/>
      </p:sp>
      <p:sp>
        <p:nvSpPr>
          <p:cNvPr id="74754" name="Notes Placeholder 2">
            <a:extLst>
              <a:ext uri="{FF2B5EF4-FFF2-40B4-BE49-F238E27FC236}">
                <a16:creationId xmlns:a16="http://schemas.microsoft.com/office/drawing/2014/main" id="{B12E1F66-6E17-4E43-A87B-82F605CE3D89}"/>
              </a:ext>
            </a:extLst>
          </p:cNvPr>
          <p:cNvSpPr>
            <a:spLocks noGrp="1"/>
          </p:cNvSpPr>
          <p:nvPr>
            <p:ph type="body" idx="1"/>
          </p:nvPr>
        </p:nvSpPr>
        <p:spPr/>
        <p:txBody>
          <a:bodyPr/>
          <a:lstStyle/>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E530B18-2704-42F8-BA67-182E59090B8B}"/>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DC99EADF-1BE2-4618-943F-C9C357DE286C}" type="slidenum">
              <a:rPr lang="en-US" altLang="en-US" sz="1200"/>
              <a:pPr eaLnBrk="1" hangingPunct="1"/>
              <a:t>38</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4046B-FB1A-4279-ADEB-F8DB7734283D}"/>
              </a:ext>
            </a:extLst>
          </p:cNvPr>
          <p:cNvSpPr>
            <a:spLocks noGrp="1" noRot="1" noChangeAspect="1"/>
          </p:cNvSpPr>
          <p:nvPr>
            <p:ph type="sldImg"/>
          </p:nvPr>
        </p:nvSpPr>
        <p:spPr/>
      </p:sp>
      <p:sp>
        <p:nvSpPr>
          <p:cNvPr id="76802" name="Notes Placeholder 2">
            <a:extLst>
              <a:ext uri="{FF2B5EF4-FFF2-40B4-BE49-F238E27FC236}">
                <a16:creationId xmlns:a16="http://schemas.microsoft.com/office/drawing/2014/main" id="{92A5790C-717E-42F8-8BC4-6139D702B22A}"/>
              </a:ext>
            </a:extLst>
          </p:cNvPr>
          <p:cNvSpPr>
            <a:spLocks noGrp="1"/>
          </p:cNvSpPr>
          <p:nvPr>
            <p:ph type="body" idx="1"/>
          </p:nvPr>
        </p:nvSpPr>
        <p:spPr/>
        <p:txBody>
          <a:bodyPr/>
          <a:lstStyle/>
          <a:p>
            <a:r>
              <a:rPr lang="en-US" altLang="en-US">
                <a:latin typeface="Arial" panose="020B0604020202020204" pitchFamily="34" charset="0"/>
              </a:rPr>
              <a:t>These are the results from the discovery phase of the GWAS. The strongest signal came from the TOX3 region, which was previously associated with BC risk. There were also other signals, that were almost GWAS significant, and decided to replicate in an independent sample.</a:t>
            </a:r>
          </a:p>
        </p:txBody>
      </p:sp>
      <p:sp>
        <p:nvSpPr>
          <p:cNvPr id="4" name="Slide Number Placeholder 3">
            <a:extLst>
              <a:ext uri="{FF2B5EF4-FFF2-40B4-BE49-F238E27FC236}">
                <a16:creationId xmlns:a16="http://schemas.microsoft.com/office/drawing/2014/main" id="{CC6F80CB-13E9-4A21-AEB7-8CDBD5D7B337}"/>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D9657820-EB94-4D57-BB62-AEC0C445BDD2}" type="slidenum">
              <a:rPr lang="en-US" altLang="en-US" sz="1200"/>
              <a:pPr eaLnBrk="1" hangingPunct="1"/>
              <a:t>39</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98063-030E-48FD-8C9F-AC7A12111F0C}"/>
              </a:ext>
            </a:extLst>
          </p:cNvPr>
          <p:cNvSpPr>
            <a:spLocks noGrp="1" noRot="1" noChangeAspect="1"/>
          </p:cNvSpPr>
          <p:nvPr>
            <p:ph type="sldImg"/>
          </p:nvPr>
        </p:nvSpPr>
        <p:spPr/>
      </p:sp>
      <p:sp>
        <p:nvSpPr>
          <p:cNvPr id="79874" name="Notes Placeholder 2">
            <a:extLst>
              <a:ext uri="{FF2B5EF4-FFF2-40B4-BE49-F238E27FC236}">
                <a16:creationId xmlns:a16="http://schemas.microsoft.com/office/drawing/2014/main" id="{8661BA7F-EF93-4981-B5FA-4BC9E62B65A4}"/>
              </a:ext>
            </a:extLst>
          </p:cNvPr>
          <p:cNvSpPr>
            <a:spLocks noGrp="1"/>
          </p:cNvSpPr>
          <p:nvPr>
            <p:ph type="body" idx="1"/>
          </p:nvPr>
        </p:nvSpPr>
        <p:spPr/>
        <p:txBody>
          <a:bodyPr/>
          <a:lstStyle/>
          <a:p>
            <a:endParaRPr lang="en-US" altLang="en-US">
              <a:latin typeface="Arial" panose="020B0604020202020204" pitchFamily="34" charset="0"/>
            </a:endParaRPr>
          </a:p>
        </p:txBody>
      </p:sp>
      <p:sp>
        <p:nvSpPr>
          <p:cNvPr id="79875" name="Slide Number Placeholder 3">
            <a:extLst>
              <a:ext uri="{FF2B5EF4-FFF2-40B4-BE49-F238E27FC236}">
                <a16:creationId xmlns:a16="http://schemas.microsoft.com/office/drawing/2014/main" id="{F408AD86-3432-442B-892C-90A6F168DF89}"/>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5FB6EB4B-0D26-4DE4-80B9-2D34BEEA7284}" type="slidenum">
              <a:rPr lang="en-US" altLang="en-US" sz="1200"/>
              <a:pPr eaLnBrk="1" hangingPunct="1"/>
              <a:t>41</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63EB3-615D-47FC-A292-286A37C973E2}"/>
              </a:ext>
            </a:extLst>
          </p:cNvPr>
          <p:cNvSpPr>
            <a:spLocks noGrp="1" noRot="1" noChangeAspect="1"/>
          </p:cNvSpPr>
          <p:nvPr>
            <p:ph type="sldImg"/>
          </p:nvPr>
        </p:nvSpPr>
        <p:spPr/>
      </p:sp>
      <p:sp>
        <p:nvSpPr>
          <p:cNvPr id="82946" name="Notes Placeholder 2">
            <a:extLst>
              <a:ext uri="{FF2B5EF4-FFF2-40B4-BE49-F238E27FC236}">
                <a16:creationId xmlns:a16="http://schemas.microsoft.com/office/drawing/2014/main" id="{FA8B8D7C-76BA-488E-99E4-93E873583E23}"/>
              </a:ext>
            </a:extLst>
          </p:cNvPr>
          <p:cNvSpPr>
            <a:spLocks noGrp="1"/>
          </p:cNvSpPr>
          <p:nvPr>
            <p:ph type="body" idx="1"/>
          </p:nvPr>
        </p:nvSpPr>
        <p:spPr/>
        <p:txBody>
          <a:bodyPr/>
          <a:lstStyle/>
          <a:p>
            <a:r>
              <a:rPr lang="en-US" altLang="en-US">
                <a:latin typeface="Arial" panose="020B0604020202020204" pitchFamily="34" charset="0"/>
              </a:rPr>
              <a:t>There is variation in BC incidence across all Latin America. And it correlates with proportion of Indigenous American ancestry, which correlates with the frequency of the G allele in the population.</a:t>
            </a:r>
          </a:p>
        </p:txBody>
      </p:sp>
      <p:sp>
        <p:nvSpPr>
          <p:cNvPr id="82947" name="Slide Number Placeholder 3">
            <a:extLst>
              <a:ext uri="{FF2B5EF4-FFF2-40B4-BE49-F238E27FC236}">
                <a16:creationId xmlns:a16="http://schemas.microsoft.com/office/drawing/2014/main" id="{FA370FEE-302F-42CA-AB89-7AA07A21766D}"/>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EFC1611D-425F-4EFF-BB2C-25129EA8884D}" type="slidenum">
              <a:rPr lang="en-US" altLang="en-US" sz="1200"/>
              <a:pPr eaLnBrk="1" hangingPunct="1"/>
              <a:t>43</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AB26A-1B6A-476D-A5E7-E89550893A25}"/>
              </a:ext>
            </a:extLst>
          </p:cNvPr>
          <p:cNvSpPr>
            <a:spLocks noGrp="1" noRot="1" noChangeAspect="1"/>
          </p:cNvSpPr>
          <p:nvPr>
            <p:ph type="sldImg"/>
          </p:nvPr>
        </p:nvSpPr>
        <p:spPr/>
      </p:sp>
      <p:sp>
        <p:nvSpPr>
          <p:cNvPr id="87042" name="Notes Placeholder 2">
            <a:extLst>
              <a:ext uri="{FF2B5EF4-FFF2-40B4-BE49-F238E27FC236}">
                <a16:creationId xmlns:a16="http://schemas.microsoft.com/office/drawing/2014/main" id="{E3DB3E10-FA99-4538-80AE-8734AEC54FFD}"/>
              </a:ext>
            </a:extLst>
          </p:cNvPr>
          <p:cNvSpPr>
            <a:spLocks noGrp="1"/>
          </p:cNvSpPr>
          <p:nvPr>
            <p:ph type="body" idx="1"/>
          </p:nvPr>
        </p:nvSpPr>
        <p:spPr/>
        <p:txBody>
          <a:bodyPr/>
          <a:lstStyle/>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48242FC1-298A-43ED-B9C8-DE634FB3A4C9}"/>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E9B78C63-AE06-4B24-8233-B382BEF213FE}" type="slidenum">
              <a:rPr lang="en-US" altLang="en-US" sz="1200"/>
              <a:pPr eaLnBrk="1" hangingPunct="1"/>
              <a:t>46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72731-DAE6-4ECC-A8F4-9DD5BEAEFB74}"/>
              </a:ext>
            </a:extLst>
          </p:cNvPr>
          <p:cNvSpPr>
            <a:spLocks noGrp="1" noRot="1" noChangeAspect="1"/>
          </p:cNvSpPr>
          <p:nvPr>
            <p:ph type="sldImg"/>
          </p:nvPr>
        </p:nvSpPr>
        <p:spPr/>
      </p:sp>
      <p:sp>
        <p:nvSpPr>
          <p:cNvPr id="90114" name="Notes Placeholder 2">
            <a:extLst>
              <a:ext uri="{FF2B5EF4-FFF2-40B4-BE49-F238E27FC236}">
                <a16:creationId xmlns:a16="http://schemas.microsoft.com/office/drawing/2014/main" id="{18869513-2314-4C70-8A13-74904600F9A7}"/>
              </a:ext>
            </a:extLst>
          </p:cNvPr>
          <p:cNvSpPr>
            <a:spLocks noGrp="1"/>
          </p:cNvSpPr>
          <p:nvPr>
            <p:ph type="body" idx="1"/>
          </p:nvPr>
        </p:nvSpPr>
        <p:spPr/>
        <p:txBody>
          <a:bodyPr/>
          <a:lstStyle/>
          <a:p>
            <a:r>
              <a:rPr lang="en-US" altLang="en-US" b="1">
                <a:latin typeface="Arial" panose="020B0604020202020204" pitchFamily="34" charset="0"/>
              </a:rPr>
              <a:t>A previous study has looked at the association between Indigenous American ancestry and breast cancer-specific mortality in a population-based sample of women from Northern California and found that women with higher IA were at increased risk of breast cancer specific-mortality. Even after adjusting for potential mediating effects of education, SES and tumor characteristics, there was a roughly two-fold higher rate of breast cancer death in women with higher than 50% native ancestry relative to women with less than 50% native ancestry. This remaining effect of ancestry on breast cancer outcomes may indicate that there is a true genetic component more common in women with high Indigenous Ancestry, or that the study was unable to completely control for potential social mediators of the effect. </a:t>
            </a:r>
          </a:p>
          <a:p>
            <a:endParaRPr lang="en-US" altLang="en-US" b="1">
              <a:latin typeface="Arial" panose="020B0604020202020204" pitchFamily="34" charset="0"/>
            </a:endParaRPr>
          </a:p>
        </p:txBody>
      </p:sp>
      <p:sp>
        <p:nvSpPr>
          <p:cNvPr id="4" name="Slide Number Placeholder 3">
            <a:extLst>
              <a:ext uri="{FF2B5EF4-FFF2-40B4-BE49-F238E27FC236}">
                <a16:creationId xmlns:a16="http://schemas.microsoft.com/office/drawing/2014/main" id="{1FF33B1A-E738-46DB-9EE1-035B7374D173}"/>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E54D58BE-5779-4A0B-89A4-55CA42D94228}" type="slidenum">
              <a:rPr lang="en-US" altLang="en-US" sz="1200"/>
              <a:pPr eaLnBrk="1" hangingPunct="1"/>
              <a:t>48</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BECB8-CC67-4EE0-BFE9-49420528DA61}"/>
              </a:ext>
            </a:extLst>
          </p:cNvPr>
          <p:cNvSpPr>
            <a:spLocks noGrp="1" noRot="1" noChangeAspect="1"/>
          </p:cNvSpPr>
          <p:nvPr>
            <p:ph type="sldImg"/>
          </p:nvPr>
        </p:nvSpPr>
        <p:spPr/>
      </p:sp>
      <p:sp>
        <p:nvSpPr>
          <p:cNvPr id="93186" name="Notes Placeholder 2">
            <a:extLst>
              <a:ext uri="{FF2B5EF4-FFF2-40B4-BE49-F238E27FC236}">
                <a16:creationId xmlns:a16="http://schemas.microsoft.com/office/drawing/2014/main" id="{E03F10E9-1327-44FA-B09D-CCDF046926C4}"/>
              </a:ext>
            </a:extLst>
          </p:cNvPr>
          <p:cNvSpPr>
            <a:spLocks noGrp="1"/>
          </p:cNvSpPr>
          <p:nvPr>
            <p:ph type="body" idx="1"/>
          </p:nvPr>
        </p:nvSpPr>
        <p:spPr/>
        <p:txBody>
          <a:bodyPr/>
          <a:lstStyle/>
          <a:p>
            <a:r>
              <a:rPr lang="en-US" altLang="en-US" b="1">
                <a:latin typeface="Arial" panose="020B0604020202020204" pitchFamily="34" charset="0"/>
              </a:rPr>
              <a:t>Here are results from proportional hazards models of breast cancer recurrence (53 events) and breast cancer-specific mortality (31 events). The Indigenous American ancestry variable is scaled so that the hazard ratio reflects an increase in ancestry of 10%.  There is no total or unadjusted effect of IA on recurrence and survival, and adjustment for potential mediating factors did not alter the effect of ancestry.</a:t>
            </a:r>
          </a:p>
        </p:txBody>
      </p:sp>
      <p:sp>
        <p:nvSpPr>
          <p:cNvPr id="4" name="Slide Number Placeholder 3">
            <a:extLst>
              <a:ext uri="{FF2B5EF4-FFF2-40B4-BE49-F238E27FC236}">
                <a16:creationId xmlns:a16="http://schemas.microsoft.com/office/drawing/2014/main" id="{B3AC719D-BC07-4AB0-BB0E-735EDEB4801C}"/>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8057C183-436A-467E-AE83-B279318C40CD}" type="slidenum">
              <a:rPr lang="en-US" altLang="en-US" sz="1200"/>
              <a:pPr eaLnBrk="1" hangingPunct="1"/>
              <a:t>50</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BC578-A8A3-4D19-8CB4-9E81E76572DB}"/>
              </a:ext>
            </a:extLst>
          </p:cNvPr>
          <p:cNvSpPr>
            <a:spLocks noGrp="1" noRot="1" noChangeAspect="1"/>
          </p:cNvSpPr>
          <p:nvPr>
            <p:ph type="sldImg"/>
          </p:nvPr>
        </p:nvSpPr>
        <p:spPr/>
      </p:sp>
      <p:sp>
        <p:nvSpPr>
          <p:cNvPr id="95234" name="Notes Placeholder 2">
            <a:extLst>
              <a:ext uri="{FF2B5EF4-FFF2-40B4-BE49-F238E27FC236}">
                <a16:creationId xmlns:a16="http://schemas.microsoft.com/office/drawing/2014/main" id="{11412A77-CF29-4787-ADB1-D18E10BD14A8}"/>
              </a:ext>
            </a:extLst>
          </p:cNvPr>
          <p:cNvSpPr>
            <a:spLocks noGrp="1"/>
          </p:cNvSpPr>
          <p:nvPr>
            <p:ph type="body" idx="1"/>
          </p:nvPr>
        </p:nvSpPr>
        <p:spPr/>
        <p:txBody>
          <a:bodyPr/>
          <a:lstStyle/>
          <a:p>
            <a:r>
              <a:rPr lang="en-US" altLang="en-US">
                <a:latin typeface="Arial" panose="020B0604020202020204" pitchFamily="34" charset="0"/>
              </a:rPr>
              <a:t>The Kaiser study had a maximum follow-up time of 9.5 years, but the mean follow up time was about 6 years due to the staggered enrollment of the study.  </a:t>
            </a:r>
            <a:r>
              <a:rPr lang="en-US" altLang="en-US" b="1">
                <a:latin typeface="Arial" panose="020B0604020202020204" pitchFamily="34" charset="0"/>
              </a:rPr>
              <a:t>This suggests that IF in fact there are disparities in breast cancer survival outcomes, they may well not become apparent until later on, and would not be captured by the Kaiser study given the length of follow-up time.</a:t>
            </a:r>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FEEBD1ED-15DF-4B57-979C-674D95527DB1}"/>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46D06382-EBDB-43E3-8016-6FEACC7332DC}" type="slidenum">
              <a:rPr lang="en-US" altLang="en-US" sz="1200"/>
              <a:pPr eaLnBrk="1" hangingPunct="1"/>
              <a:t>51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4BCAACE-2A61-47F7-9176-0C4727D1431A}"/>
              </a:ext>
            </a:extLst>
          </p:cNvPr>
          <p:cNvSpPr>
            <a:spLocks noGrp="1" noChangeArrowheads="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74B70BAF-1E1F-4D10-9679-8C718668E21F}" type="slidenum">
              <a:rPr lang="en-US" altLang="en-US" sz="1200"/>
              <a:pPr eaLnBrk="1" hangingPunct="1"/>
              <a:t>5</a:t>
            </a:fld>
            <a:endParaRPr lang="en-US" altLang="en-US" sz="1200"/>
          </a:p>
        </p:txBody>
      </p:sp>
      <p:sp>
        <p:nvSpPr>
          <p:cNvPr id="36867" name="Rectangle 2">
            <a:extLst>
              <a:ext uri="{FF2B5EF4-FFF2-40B4-BE49-F238E27FC236}">
                <a16:creationId xmlns:a16="http://schemas.microsoft.com/office/drawing/2014/main" id="{A107C43E-72D7-4811-9C54-2C9D9064D68D}"/>
              </a:ext>
            </a:extLst>
          </p:cNvPr>
          <p:cNvSpPr>
            <a:spLocks noGrp="1" noRot="1" noChangeAspect="1" noChangeArrowheads="1" noTextEdit="1"/>
          </p:cNvSpPr>
          <p:nvPr>
            <p:ph type="sldImg"/>
          </p:nvPr>
        </p:nvSpPr>
        <p:spPr>
          <a:solidFill>
            <a:srgbClr val="FFFFFF"/>
          </a:solidFill>
          <a:ln/>
        </p:spPr>
      </p:sp>
      <p:sp>
        <p:nvSpPr>
          <p:cNvPr id="21507" name="Rectangle 3">
            <a:extLst>
              <a:ext uri="{FF2B5EF4-FFF2-40B4-BE49-F238E27FC236}">
                <a16:creationId xmlns:a16="http://schemas.microsoft.com/office/drawing/2014/main" id="{06665EE1-C8C4-4198-952D-278954C7A98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rPr>
              <a:t>The origin of population structure or patterns in the distribution of genetic variation around the globe goes back to the dispersion of modern humans out of Africa about 100,000 years ago. This dispersion can be thought of as a sampling process from a diverse source population. By chance, not all variants would be represented in the new samples.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996E96D-B9E1-4AC8-BC0C-479B016BD40C}"/>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46892D4B-1903-4641-986C-BFE147527039}"/>
              </a:ext>
            </a:extLst>
          </p:cNvPr>
          <p:cNvSpPr>
            <a:spLocks noGrp="1"/>
          </p:cNvSpPr>
          <p:nvPr>
            <p:ph type="body" idx="1"/>
          </p:nvPr>
        </p:nvSpPr>
        <p:spPr/>
        <p:txBody>
          <a:bodyPr/>
          <a:lstStyle/>
          <a:p>
            <a:pPr>
              <a:lnSpc>
                <a:spcPct val="80000"/>
              </a:lnSpc>
            </a:pPr>
            <a:r>
              <a:rPr lang="en-US" altLang="en-US" sz="800">
                <a:latin typeface="Arial" panose="020B0604020202020204" pitchFamily="34" charset="0"/>
              </a:rPr>
              <a:t>Microevolutionary mechanisms such as mutation, genetic drift and selection all contribute to differentiation.</a:t>
            </a:r>
          </a:p>
        </p:txBody>
      </p:sp>
      <p:sp>
        <p:nvSpPr>
          <p:cNvPr id="23555" name="Slide Number Placeholder 3">
            <a:extLst>
              <a:ext uri="{FF2B5EF4-FFF2-40B4-BE49-F238E27FC236}">
                <a16:creationId xmlns:a16="http://schemas.microsoft.com/office/drawing/2014/main" id="{0670DCB3-4CB3-4891-843E-DFBCAD6BD0DC}"/>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B32486F4-F841-4808-8A5D-AED51064FB52}" type="slidenum">
              <a:rPr lang="en-US" altLang="en-US" sz="1200"/>
              <a:pPr eaLnBrk="1" hangingPunct="1"/>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36D89243-515C-4078-B661-5A4ED55DD7B9}"/>
              </a:ext>
            </a:extLst>
          </p:cNvPr>
          <p:cNvSpPr>
            <a:spLocks noGrp="1" noChangeArrowheads="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40B3630B-6422-4A10-981F-6F52AC72E56B}" type="slidenum">
              <a:rPr lang="en-US" altLang="en-US" sz="1200"/>
              <a:pPr eaLnBrk="1" hangingPunct="1"/>
              <a:t>7</a:t>
            </a:fld>
            <a:endParaRPr lang="en-US" altLang="en-US" sz="1200"/>
          </a:p>
        </p:txBody>
      </p:sp>
      <p:sp>
        <p:nvSpPr>
          <p:cNvPr id="45059" name="Rectangle 2">
            <a:extLst>
              <a:ext uri="{FF2B5EF4-FFF2-40B4-BE49-F238E27FC236}">
                <a16:creationId xmlns:a16="http://schemas.microsoft.com/office/drawing/2014/main" id="{9E224ECB-EEDF-4163-9B5A-D36B48B0D295}"/>
              </a:ext>
            </a:extLst>
          </p:cNvPr>
          <p:cNvSpPr>
            <a:spLocks noGrp="1" noRot="1" noChangeAspect="1"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AB1E83A8-D2D7-40E3-9DCD-41B8E0A6F5C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a:latin typeface="Arial" panose="020B0604020202020204" pitchFamily="34" charset="0"/>
              </a:rPr>
              <a:t>Most of variation is shared between all or at least two continents. But there are variants that are only present in one continent as well as variants present only in a particular population within that continent. </a:t>
            </a:r>
          </a:p>
          <a:p>
            <a:endParaRPr lang="en-US" altLang="en-US">
              <a:latin typeface="Arial" panose="020B0604020202020204" pitchFamily="34" charset="0"/>
            </a:endParaRPr>
          </a:p>
          <a:p>
            <a:r>
              <a:rPr lang="en-US" altLang="en-US">
                <a:latin typeface="Arial" panose="020B0604020202020204" pitchFamily="34" charset="0"/>
              </a:rPr>
              <a:t>Esan in Nigeria (ESN)</a:t>
            </a:r>
          </a:p>
          <a:p>
            <a:r>
              <a:rPr lang="en-US" altLang="en-US">
                <a:latin typeface="Arial" panose="020B0604020202020204" pitchFamily="34" charset="0"/>
              </a:rPr>
              <a:t>Gambian in Western Division, Mandinka (GWD)</a:t>
            </a:r>
          </a:p>
          <a:p>
            <a:r>
              <a:rPr lang="en-US" altLang="en-US">
                <a:latin typeface="Arial" panose="020B0604020202020204" pitchFamily="34" charset="0"/>
              </a:rPr>
              <a:t>Luhya in Webuye, Kenya (LWK)</a:t>
            </a:r>
          </a:p>
          <a:p>
            <a:r>
              <a:rPr lang="en-US" altLang="en-US">
                <a:latin typeface="Arial" panose="020B0604020202020204" pitchFamily="34" charset="0"/>
              </a:rPr>
              <a:t>Mende in Sierra Leone (MSL)</a:t>
            </a:r>
          </a:p>
          <a:p>
            <a:r>
              <a:rPr lang="en-US" altLang="en-US">
                <a:latin typeface="Arial" panose="020B0604020202020204" pitchFamily="34" charset="0"/>
              </a:rPr>
              <a:t>Yoruba in Ibadan, Nigeria (YRI)</a:t>
            </a:r>
          </a:p>
          <a:p>
            <a:r>
              <a:rPr lang="en-US" altLang="en-US">
                <a:latin typeface="Arial" panose="020B0604020202020204" pitchFamily="34" charset="0"/>
              </a:rPr>
              <a:t>African Caribbean in Barbados, Barbadian (ACB)</a:t>
            </a:r>
          </a:p>
          <a:p>
            <a:r>
              <a:rPr lang="en-US" altLang="en-US">
                <a:latin typeface="Arial" panose="020B0604020202020204" pitchFamily="34" charset="0"/>
              </a:rPr>
              <a:t>People with African Ancestry in Southwest USA (ASW)</a:t>
            </a:r>
          </a:p>
          <a:p>
            <a:r>
              <a:rPr lang="en-US" altLang="en-US">
                <a:latin typeface="Arial" panose="020B0604020202020204" pitchFamily="34" charset="0"/>
              </a:rPr>
              <a:t>Colombians in Medellin, Colombia (CLM)</a:t>
            </a:r>
          </a:p>
          <a:p>
            <a:r>
              <a:rPr lang="en-US" altLang="en-US">
                <a:latin typeface="Arial" panose="020B0604020202020204" pitchFamily="34" charset="0"/>
              </a:rPr>
              <a:t>People with Mexican Ancestry in Los Angeles, CA, USA (MXL)</a:t>
            </a:r>
          </a:p>
          <a:p>
            <a:r>
              <a:rPr lang="en-US" altLang="en-US">
                <a:latin typeface="Arial" panose="020B0604020202020204" pitchFamily="34" charset="0"/>
              </a:rPr>
              <a:t>Peruvians in Lima, Peru (PEL)</a:t>
            </a:r>
          </a:p>
          <a:p>
            <a:r>
              <a:rPr lang="en-US" altLang="en-US">
                <a:latin typeface="Arial" panose="020B0604020202020204" pitchFamily="34" charset="0"/>
              </a:rPr>
              <a:t>Puerto Ricans in Puerto Rico (PUR)</a:t>
            </a:r>
          </a:p>
          <a:p>
            <a:r>
              <a:rPr lang="en-US" altLang="en-US">
                <a:latin typeface="Arial" panose="020B0604020202020204" pitchFamily="34" charset="0"/>
              </a:rPr>
              <a:t>Chinese Dai in Xishuangbanna, China (CDX)</a:t>
            </a:r>
          </a:p>
          <a:p>
            <a:r>
              <a:rPr lang="en-US" altLang="en-US">
                <a:latin typeface="Arial" panose="020B0604020202020204" pitchFamily="34" charset="0"/>
              </a:rPr>
              <a:t>Han Chinese in Beijing, China (CHB)</a:t>
            </a:r>
          </a:p>
          <a:p>
            <a:r>
              <a:rPr lang="en-US" altLang="en-US">
                <a:latin typeface="Arial" panose="020B0604020202020204" pitchFamily="34" charset="0"/>
              </a:rPr>
              <a:t>Southern Han Chinese (CHS)</a:t>
            </a:r>
          </a:p>
          <a:p>
            <a:r>
              <a:rPr lang="en-US" altLang="en-US">
                <a:latin typeface="Arial" panose="020B0604020202020204" pitchFamily="34" charset="0"/>
              </a:rPr>
              <a:t>Japanese in Tokyo, Japan (JPT)</a:t>
            </a:r>
          </a:p>
          <a:p>
            <a:r>
              <a:rPr lang="en-US" altLang="en-US">
                <a:latin typeface="Arial" panose="020B0604020202020204" pitchFamily="34" charset="0"/>
              </a:rPr>
              <a:t>Kinh in Ho Chi Minh City, Vietnam (KHV)</a:t>
            </a:r>
          </a:p>
          <a:p>
            <a:r>
              <a:rPr lang="en-US" altLang="en-US">
                <a:latin typeface="Arial" panose="020B0604020202020204" pitchFamily="34" charset="0"/>
              </a:rPr>
              <a:t>Utah residents (CEPH) with Northern and Western European ancestry  (CEU)</a:t>
            </a:r>
          </a:p>
          <a:p>
            <a:r>
              <a:rPr lang="en-US" altLang="en-US">
                <a:latin typeface="Arial" panose="020B0604020202020204" pitchFamily="34" charset="0"/>
              </a:rPr>
              <a:t>British in England and Scotland (GBR)</a:t>
            </a:r>
          </a:p>
          <a:p>
            <a:r>
              <a:rPr lang="en-US" altLang="en-US">
                <a:latin typeface="Arial" panose="020B0604020202020204" pitchFamily="34" charset="0"/>
              </a:rPr>
              <a:t>Finnish in Finland (FIN)</a:t>
            </a:r>
          </a:p>
          <a:p>
            <a:r>
              <a:rPr lang="en-US" altLang="en-US">
                <a:latin typeface="Arial" panose="020B0604020202020204" pitchFamily="34" charset="0"/>
              </a:rPr>
              <a:t>Iberian Populations in Spain (IBS)</a:t>
            </a:r>
          </a:p>
          <a:p>
            <a:r>
              <a:rPr lang="en-US" altLang="en-US">
                <a:latin typeface="Arial" panose="020B0604020202020204" pitchFamily="34" charset="0"/>
              </a:rPr>
              <a:t> Toscani in Italia (TSI)</a:t>
            </a:r>
          </a:p>
          <a:p>
            <a:r>
              <a:rPr lang="en-US" altLang="en-US">
                <a:latin typeface="Arial" panose="020B0604020202020204" pitchFamily="34" charset="0"/>
              </a:rPr>
              <a:t>Bengali in Bangladesh (BEB)</a:t>
            </a:r>
          </a:p>
          <a:p>
            <a:r>
              <a:rPr lang="en-US" altLang="en-US">
                <a:latin typeface="Arial" panose="020B0604020202020204" pitchFamily="34" charset="0"/>
              </a:rPr>
              <a:t>Gujarati Indians in Houston, TX, USA (GIH)</a:t>
            </a:r>
          </a:p>
          <a:p>
            <a:r>
              <a:rPr lang="en-US" altLang="en-US">
                <a:latin typeface="Arial" panose="020B0604020202020204" pitchFamily="34" charset="0"/>
              </a:rPr>
              <a:t>Indian Telugu in the UK (ITU)</a:t>
            </a:r>
          </a:p>
          <a:p>
            <a:r>
              <a:rPr lang="en-US" altLang="en-US">
                <a:latin typeface="Arial" panose="020B0604020202020204" pitchFamily="34" charset="0"/>
              </a:rPr>
              <a:t>Punjabi in Lahore, Pakistan (PJL)</a:t>
            </a:r>
          </a:p>
          <a:p>
            <a:r>
              <a:rPr lang="en-US" altLang="en-US">
                <a:latin typeface="Arial" panose="020B0604020202020204" pitchFamily="34" charset="0"/>
              </a:rPr>
              <a:t>Sri Lankan Tamil in the UK (STU)</a:t>
            </a: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0C564-002B-4DC9-B3E4-8C3B2FEB7211}"/>
              </a:ext>
            </a:extLst>
          </p:cNvPr>
          <p:cNvSpPr>
            <a:spLocks noGrp="1" noRot="1" noChangeAspect="1"/>
          </p:cNvSpPr>
          <p:nvPr>
            <p:ph type="sldImg"/>
          </p:nvPr>
        </p:nvSpPr>
        <p:spPr/>
      </p:sp>
      <p:sp>
        <p:nvSpPr>
          <p:cNvPr id="27650" name="Notes Placeholder 2">
            <a:extLst>
              <a:ext uri="{FF2B5EF4-FFF2-40B4-BE49-F238E27FC236}">
                <a16:creationId xmlns:a16="http://schemas.microsoft.com/office/drawing/2014/main" id="{1E029A82-8EF7-4FFA-B653-CC439FD5EF19}"/>
              </a:ext>
            </a:extLst>
          </p:cNvPr>
          <p:cNvSpPr>
            <a:spLocks noGrp="1"/>
          </p:cNvSpPr>
          <p:nvPr>
            <p:ph type="body" idx="1"/>
          </p:nvPr>
        </p:nvSpPr>
        <p:spPr/>
        <p:txBody>
          <a:bodyPr/>
          <a:lstStyle/>
          <a:p>
            <a:r>
              <a:rPr lang="en-US" altLang="en-US">
                <a:latin typeface="Arial" panose="020B0604020202020204" pitchFamily="34" charset="0"/>
              </a:rPr>
              <a:t>Genetic variation information can be used to established relationships between populations. And there are different approaches to quantify and visualize those relationships.</a:t>
            </a:r>
          </a:p>
        </p:txBody>
      </p:sp>
      <p:sp>
        <p:nvSpPr>
          <p:cNvPr id="4" name="Slide Number Placeholder 3">
            <a:extLst>
              <a:ext uri="{FF2B5EF4-FFF2-40B4-BE49-F238E27FC236}">
                <a16:creationId xmlns:a16="http://schemas.microsoft.com/office/drawing/2014/main" id="{0E731747-6516-40FF-AA0D-C55E229A9FB7}"/>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A706CD08-B7B6-446C-8181-7DC38496B7EE}" type="slidenum">
              <a:rPr lang="en-US" altLang="en-US" sz="1200"/>
              <a:pPr eaLnBrk="1" hangingPunct="1"/>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98495-6360-45EE-8B11-A63FA43F8A14}"/>
              </a:ext>
            </a:extLst>
          </p:cNvPr>
          <p:cNvSpPr>
            <a:spLocks noGrp="1" noRot="1" noChangeAspect="1"/>
          </p:cNvSpPr>
          <p:nvPr>
            <p:ph type="sldImg"/>
          </p:nvPr>
        </p:nvSpPr>
        <p:spPr/>
      </p:sp>
      <p:sp>
        <p:nvSpPr>
          <p:cNvPr id="29698" name="Notes Placeholder 2">
            <a:extLst>
              <a:ext uri="{FF2B5EF4-FFF2-40B4-BE49-F238E27FC236}">
                <a16:creationId xmlns:a16="http://schemas.microsoft.com/office/drawing/2014/main" id="{835C1E51-A6C0-4D5A-9372-D3614F25929C}"/>
              </a:ext>
            </a:extLst>
          </p:cNvPr>
          <p:cNvSpPr>
            <a:spLocks noGrp="1"/>
          </p:cNvSpPr>
          <p:nvPr>
            <p:ph type="body" idx="1"/>
          </p:nvPr>
        </p:nvSpPr>
        <p:spPr/>
        <p:txBody>
          <a:bodyPr/>
          <a:lstStyle/>
          <a:p>
            <a:r>
              <a:rPr lang="en-US" altLang="en-US">
                <a:latin typeface="Arial" panose="020B0604020202020204" pitchFamily="34" charset="0"/>
              </a:rPr>
              <a:t>Ayub </a:t>
            </a:r>
            <a:r>
              <a:rPr lang="en-US" altLang="en-US" i="1">
                <a:latin typeface="Arial" panose="020B0604020202020204" pitchFamily="34" charset="0"/>
              </a:rPr>
              <a:t>et al.</a:t>
            </a:r>
            <a:r>
              <a:rPr lang="en-US" altLang="en-US">
                <a:latin typeface="Arial" panose="020B0604020202020204" pitchFamily="34" charset="0"/>
              </a:rPr>
              <a:t> (2003) published a study where they used 182 autosomal microsatellite markers and 168 individuals representing 19 different human populations. </a:t>
            </a:r>
          </a:p>
          <a:p>
            <a:r>
              <a:rPr lang="en-US" altLang="en-US">
                <a:latin typeface="Arial" panose="020B0604020202020204" pitchFamily="34" charset="0"/>
              </a:rPr>
              <a:t>The Neighbor-Joining algorithm minimizes the overall tree branch length. Bootstrapping (sampling with replacement, assumes no correlation between columns)  is usually used to assign certainty to the nodes.</a:t>
            </a:r>
          </a:p>
        </p:txBody>
      </p:sp>
      <p:sp>
        <p:nvSpPr>
          <p:cNvPr id="4" name="Slide Number Placeholder 3">
            <a:extLst>
              <a:ext uri="{FF2B5EF4-FFF2-40B4-BE49-F238E27FC236}">
                <a16:creationId xmlns:a16="http://schemas.microsoft.com/office/drawing/2014/main" id="{6D29E59B-FBA1-47D6-8D0C-36DAA814572E}"/>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AFBD8C0A-ED66-4097-B7AD-10B8D94EA832}" type="slidenum">
              <a:rPr lang="en-US" altLang="en-US" sz="1200"/>
              <a:pPr eaLnBrk="1" hangingPunct="1"/>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BE296-4CF4-4FA8-8FB4-27BA14CFFB6D}"/>
              </a:ext>
            </a:extLst>
          </p:cNvPr>
          <p:cNvSpPr>
            <a:spLocks noGrp="1" noRot="1" noChangeAspect="1"/>
          </p:cNvSpPr>
          <p:nvPr>
            <p:ph type="sldImg"/>
          </p:nvPr>
        </p:nvSpPr>
        <p:spPr/>
      </p:sp>
      <p:sp>
        <p:nvSpPr>
          <p:cNvPr id="31746" name="Notes Placeholder 2">
            <a:extLst>
              <a:ext uri="{FF2B5EF4-FFF2-40B4-BE49-F238E27FC236}">
                <a16:creationId xmlns:a16="http://schemas.microsoft.com/office/drawing/2014/main" id="{50BD44DF-907B-4F24-8603-FCD3AE7A6CFA}"/>
              </a:ext>
            </a:extLst>
          </p:cNvPr>
          <p:cNvSpPr>
            <a:spLocks noGrp="1"/>
          </p:cNvSpPr>
          <p:nvPr>
            <p:ph type="body" idx="1"/>
          </p:nvPr>
        </p:nvSpPr>
        <p:spPr/>
        <p:txBody>
          <a:bodyPr/>
          <a:lstStyle/>
          <a:p>
            <a:r>
              <a:rPr lang="en-US" altLang="en-US">
                <a:latin typeface="Arial" panose="020B0604020202020204" pitchFamily="34" charset="0"/>
              </a:rPr>
              <a:t>Example with two dimensions (x and y). </a:t>
            </a:r>
          </a:p>
          <a:p>
            <a:r>
              <a:rPr lang="en-US" altLang="en-US">
                <a:latin typeface="Arial" panose="020B0604020202020204" pitchFamily="34" charset="0"/>
              </a:rPr>
              <a:t>Defines a small number of orthogonal dimensions that explain the variability in a sample.</a:t>
            </a:r>
          </a:p>
          <a:p>
            <a:r>
              <a:rPr lang="en-US" altLang="en-US">
                <a:latin typeface="Arial" panose="020B0604020202020204" pitchFamily="34" charset="0"/>
              </a:rPr>
              <a:t>Uses the variance/covariance matrix obtained from a raw matrix of N individuals and M SNPs. You end up with a Matrix that has N rows and N columns.</a:t>
            </a:r>
          </a:p>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8F6504D-D3F8-4084-B5E5-BBB93ABFD431}"/>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53F37C1D-A3BB-4180-B699-AF673B362A58}"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E1879-B8C4-4F30-9BC4-668CAA4795D1}"/>
              </a:ext>
            </a:extLst>
          </p:cNvPr>
          <p:cNvSpPr>
            <a:spLocks noGrp="1" noRot="1" noChangeAspect="1"/>
          </p:cNvSpPr>
          <p:nvPr>
            <p:ph type="sldImg"/>
          </p:nvPr>
        </p:nvSpPr>
        <p:spPr/>
      </p:sp>
      <p:sp>
        <p:nvSpPr>
          <p:cNvPr id="33794" name="Notes Placeholder 2">
            <a:extLst>
              <a:ext uri="{FF2B5EF4-FFF2-40B4-BE49-F238E27FC236}">
                <a16:creationId xmlns:a16="http://schemas.microsoft.com/office/drawing/2014/main" id="{D78CFD98-CEC1-4BDB-9D8A-B4A88F02BDFA}"/>
              </a:ext>
            </a:extLst>
          </p:cNvPr>
          <p:cNvSpPr>
            <a:spLocks noGrp="1"/>
          </p:cNvSpPr>
          <p:nvPr>
            <p:ph type="body" idx="1"/>
          </p:nvPr>
        </p:nvSpPr>
        <p:spPr/>
        <p:txBody>
          <a:bodyPr/>
          <a:lstStyle/>
          <a:p>
            <a:r>
              <a:rPr lang="en-US" altLang="en-US">
                <a:latin typeface="Arial" panose="020B0604020202020204" pitchFamily="34" charset="0"/>
              </a:rPr>
              <a:t>Principal component analysis of genome wide genotypes for a large sample of European populations reproduced the map of Europe.</a:t>
            </a:r>
          </a:p>
          <a:p>
            <a:r>
              <a:rPr lang="en-US" altLang="en-US">
                <a:latin typeface="Arial" panose="020B0604020202020204" pitchFamily="34" charset="0"/>
              </a:rPr>
              <a:t>AL, Albania; AT, Austria; BA, Bosnia-Herzegovina; BE, Belgium; BG, Bulgaria; CH, Switzerland; CY, Cyprus; CZ, Czech Republic; DE, Germany; DK, Denmark; ES, Spain; FI, Finland; FR, France; GB, United Kingdom; GR, Greece; HR, Croatia; HU, Hungary; IE, Ireland; IT, Italy; KS, Kosovo; LV, Latvia; MK, Macedonia; NO, Norway; NL, Netherlands; PL, Poland; PT, Portugal; RO, Romania; RS, Serbia and Montenegro; RU, Russia, Sct, Scotland; SE, Sweden; SI, Slovenia; SK, Slovakia; TR, Turkey; UA, Ukraine; YG, Yugoslavia</a:t>
            </a:r>
          </a:p>
        </p:txBody>
      </p:sp>
      <p:sp>
        <p:nvSpPr>
          <p:cNvPr id="4" name="Slide Number Placeholder 3">
            <a:extLst>
              <a:ext uri="{FF2B5EF4-FFF2-40B4-BE49-F238E27FC236}">
                <a16:creationId xmlns:a16="http://schemas.microsoft.com/office/drawing/2014/main" id="{B3D8D6BF-F791-4D36-8414-90E20CCB8B63}"/>
              </a:ext>
            </a:extLst>
          </p:cNvPr>
          <p:cNvSpPr>
            <a:spLocks noGrp="1"/>
          </p:cNvSpPr>
          <p:nvPr>
            <p:ph type="sldNum" sz="quarter" idx="5"/>
          </p:nvPr>
        </p:nvSpPr>
        <p:spPr>
          <a:noFill/>
        </p:spPr>
        <p:txBody>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fld id="{5F19F982-6D5D-49D1-AE81-F9C872A7FCD0}" type="slidenum">
              <a:rPr lang="en-US" altLang="en-US" sz="1200"/>
              <a:pPr eaLnBrk="1" hangingPunct="1"/>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F260E86-D41B-46FE-A6E2-B858583666A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FEAE743-30A8-4241-9A89-81D690BB98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5ACB45-550E-4A2A-BA38-B67946557BF5}"/>
              </a:ext>
            </a:extLst>
          </p:cNvPr>
          <p:cNvSpPr>
            <a:spLocks noGrp="1"/>
          </p:cNvSpPr>
          <p:nvPr>
            <p:ph type="sldNum" sz="quarter" idx="12"/>
          </p:nvPr>
        </p:nvSpPr>
        <p:spPr/>
        <p:txBody>
          <a:bodyPr/>
          <a:lstStyle>
            <a:lvl1pPr>
              <a:defRPr/>
            </a:lvl1pPr>
          </a:lstStyle>
          <a:p>
            <a:fld id="{E0B62D60-EE5D-4706-B9EA-E53DB85F46EA}" type="slidenum">
              <a:rPr lang="en-US" altLang="en-US"/>
              <a:pPr/>
              <a:t>‹#›</a:t>
            </a:fld>
            <a:endParaRPr lang="en-US" altLang="en-US"/>
          </a:p>
        </p:txBody>
      </p:sp>
    </p:spTree>
    <p:extLst>
      <p:ext uri="{BB962C8B-B14F-4D97-AF65-F5344CB8AC3E}">
        <p14:creationId xmlns:p14="http://schemas.microsoft.com/office/powerpoint/2010/main" val="45396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B5BC3-55CE-4BEC-8D07-D53EB88BD94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928C656-03BD-4651-8FBA-232546F0C7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E6DB0C-EE48-4EF9-8DF4-A8BE49B187BB}"/>
              </a:ext>
            </a:extLst>
          </p:cNvPr>
          <p:cNvSpPr>
            <a:spLocks noGrp="1"/>
          </p:cNvSpPr>
          <p:nvPr>
            <p:ph type="sldNum" sz="quarter" idx="12"/>
          </p:nvPr>
        </p:nvSpPr>
        <p:spPr/>
        <p:txBody>
          <a:bodyPr/>
          <a:lstStyle>
            <a:lvl1pPr>
              <a:defRPr/>
            </a:lvl1pPr>
          </a:lstStyle>
          <a:p>
            <a:fld id="{3F00DC56-389E-4270-A84B-0D317159CA5F}" type="slidenum">
              <a:rPr lang="en-US" altLang="en-US"/>
              <a:pPr/>
              <a:t>‹#›</a:t>
            </a:fld>
            <a:endParaRPr lang="en-US" altLang="en-US"/>
          </a:p>
        </p:txBody>
      </p:sp>
    </p:spTree>
    <p:extLst>
      <p:ext uri="{BB962C8B-B14F-4D97-AF65-F5344CB8AC3E}">
        <p14:creationId xmlns:p14="http://schemas.microsoft.com/office/powerpoint/2010/main" val="43157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306E2-AA8D-46BB-814B-CC1947A938A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C1EB07A-A1D5-4EC2-9506-B8594EFFBD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604360-8189-4185-A56F-DD65AA7A032D}"/>
              </a:ext>
            </a:extLst>
          </p:cNvPr>
          <p:cNvSpPr>
            <a:spLocks noGrp="1"/>
          </p:cNvSpPr>
          <p:nvPr>
            <p:ph type="sldNum" sz="quarter" idx="12"/>
          </p:nvPr>
        </p:nvSpPr>
        <p:spPr/>
        <p:txBody>
          <a:bodyPr/>
          <a:lstStyle>
            <a:lvl1pPr>
              <a:defRPr/>
            </a:lvl1pPr>
          </a:lstStyle>
          <a:p>
            <a:fld id="{28CEAD8F-5DAB-468F-A444-E9F2363594F1}" type="slidenum">
              <a:rPr lang="en-US" altLang="en-US"/>
              <a:pPr/>
              <a:t>‹#›</a:t>
            </a:fld>
            <a:endParaRPr lang="en-US" altLang="en-US"/>
          </a:p>
        </p:txBody>
      </p:sp>
    </p:spTree>
    <p:extLst>
      <p:ext uri="{BB962C8B-B14F-4D97-AF65-F5344CB8AC3E}">
        <p14:creationId xmlns:p14="http://schemas.microsoft.com/office/powerpoint/2010/main" val="264354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A3509-6016-4AEE-A857-98E0C3DF231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E135949-AD7C-44EB-A962-68754C24A6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9AC4B1-2CB0-4837-B639-269E8F92AC22}"/>
              </a:ext>
            </a:extLst>
          </p:cNvPr>
          <p:cNvSpPr>
            <a:spLocks noGrp="1"/>
          </p:cNvSpPr>
          <p:nvPr>
            <p:ph type="sldNum" sz="quarter" idx="12"/>
          </p:nvPr>
        </p:nvSpPr>
        <p:spPr/>
        <p:txBody>
          <a:bodyPr/>
          <a:lstStyle>
            <a:lvl1pPr>
              <a:defRPr/>
            </a:lvl1pPr>
          </a:lstStyle>
          <a:p>
            <a:fld id="{7AD4D904-1719-479E-8E49-6899E891280F}" type="slidenum">
              <a:rPr lang="en-US" altLang="en-US"/>
              <a:pPr/>
              <a:t>‹#›</a:t>
            </a:fld>
            <a:endParaRPr lang="en-US" altLang="en-US"/>
          </a:p>
        </p:txBody>
      </p:sp>
    </p:spTree>
    <p:extLst>
      <p:ext uri="{BB962C8B-B14F-4D97-AF65-F5344CB8AC3E}">
        <p14:creationId xmlns:p14="http://schemas.microsoft.com/office/powerpoint/2010/main" val="182292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DE1407-A3BB-4945-9C0A-9AD5946A1BB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295A72-0932-4DE1-A093-E6E20923E1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8FB342-C9D4-4BCE-8F13-4D075D7B34AF}"/>
              </a:ext>
            </a:extLst>
          </p:cNvPr>
          <p:cNvSpPr>
            <a:spLocks noGrp="1"/>
          </p:cNvSpPr>
          <p:nvPr>
            <p:ph type="sldNum" sz="quarter" idx="12"/>
          </p:nvPr>
        </p:nvSpPr>
        <p:spPr/>
        <p:txBody>
          <a:bodyPr/>
          <a:lstStyle>
            <a:lvl1pPr>
              <a:defRPr/>
            </a:lvl1pPr>
          </a:lstStyle>
          <a:p>
            <a:fld id="{77802A8A-BC0E-4C09-A028-442E2B418800}" type="slidenum">
              <a:rPr lang="en-US" altLang="en-US"/>
              <a:pPr/>
              <a:t>‹#›</a:t>
            </a:fld>
            <a:endParaRPr lang="en-US" altLang="en-US"/>
          </a:p>
        </p:txBody>
      </p:sp>
    </p:spTree>
    <p:extLst>
      <p:ext uri="{BB962C8B-B14F-4D97-AF65-F5344CB8AC3E}">
        <p14:creationId xmlns:p14="http://schemas.microsoft.com/office/powerpoint/2010/main" val="109894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EC61CD6-F53F-4BE9-BF6C-E543B0E72AD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181329F-42CB-4184-AE39-7EEFE844AC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3D8451-B94B-4E2F-8DD3-7B736BDBAAC9}"/>
              </a:ext>
            </a:extLst>
          </p:cNvPr>
          <p:cNvSpPr>
            <a:spLocks noGrp="1"/>
          </p:cNvSpPr>
          <p:nvPr>
            <p:ph type="sldNum" sz="quarter" idx="12"/>
          </p:nvPr>
        </p:nvSpPr>
        <p:spPr/>
        <p:txBody>
          <a:bodyPr/>
          <a:lstStyle>
            <a:lvl1pPr>
              <a:defRPr/>
            </a:lvl1pPr>
          </a:lstStyle>
          <a:p>
            <a:fld id="{46007312-2130-4323-8372-0912CE946576}" type="slidenum">
              <a:rPr lang="en-US" altLang="en-US"/>
              <a:pPr/>
              <a:t>‹#›</a:t>
            </a:fld>
            <a:endParaRPr lang="en-US" altLang="en-US"/>
          </a:p>
        </p:txBody>
      </p:sp>
    </p:spTree>
    <p:extLst>
      <p:ext uri="{BB962C8B-B14F-4D97-AF65-F5344CB8AC3E}">
        <p14:creationId xmlns:p14="http://schemas.microsoft.com/office/powerpoint/2010/main" val="329925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B19586A-49E7-490C-A919-D5B8FE7E4B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327DA8C-D3CC-4E5B-AA22-A19B03480D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E8C205-5AD7-4C64-A2C9-E3823C2FF12C}"/>
              </a:ext>
            </a:extLst>
          </p:cNvPr>
          <p:cNvSpPr>
            <a:spLocks noGrp="1"/>
          </p:cNvSpPr>
          <p:nvPr>
            <p:ph type="sldNum" sz="quarter" idx="12"/>
          </p:nvPr>
        </p:nvSpPr>
        <p:spPr/>
        <p:txBody>
          <a:bodyPr/>
          <a:lstStyle>
            <a:lvl1pPr>
              <a:defRPr/>
            </a:lvl1pPr>
          </a:lstStyle>
          <a:p>
            <a:fld id="{6B91ECC9-9D56-40F5-AF9C-A1E81867953E}" type="slidenum">
              <a:rPr lang="en-US" altLang="en-US"/>
              <a:pPr/>
              <a:t>‹#›</a:t>
            </a:fld>
            <a:endParaRPr lang="en-US" altLang="en-US"/>
          </a:p>
        </p:txBody>
      </p:sp>
    </p:spTree>
    <p:extLst>
      <p:ext uri="{BB962C8B-B14F-4D97-AF65-F5344CB8AC3E}">
        <p14:creationId xmlns:p14="http://schemas.microsoft.com/office/powerpoint/2010/main" val="52719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FC5DE0-4E60-4ECF-9E12-22EAA8EB8BC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1C2EA94-4CCE-4E33-8120-2B52EE7664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843E255-9C7C-4FC3-977C-5D706B1B80A6}"/>
              </a:ext>
            </a:extLst>
          </p:cNvPr>
          <p:cNvSpPr>
            <a:spLocks noGrp="1"/>
          </p:cNvSpPr>
          <p:nvPr>
            <p:ph type="sldNum" sz="quarter" idx="12"/>
          </p:nvPr>
        </p:nvSpPr>
        <p:spPr/>
        <p:txBody>
          <a:bodyPr/>
          <a:lstStyle>
            <a:lvl1pPr>
              <a:defRPr/>
            </a:lvl1pPr>
          </a:lstStyle>
          <a:p>
            <a:fld id="{C0B1298D-4F04-4C1E-A3DD-C8A749209712}" type="slidenum">
              <a:rPr lang="en-US" altLang="en-US"/>
              <a:pPr/>
              <a:t>‹#›</a:t>
            </a:fld>
            <a:endParaRPr lang="en-US" altLang="en-US"/>
          </a:p>
        </p:txBody>
      </p:sp>
    </p:spTree>
    <p:extLst>
      <p:ext uri="{BB962C8B-B14F-4D97-AF65-F5344CB8AC3E}">
        <p14:creationId xmlns:p14="http://schemas.microsoft.com/office/powerpoint/2010/main" val="301906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0D0F56-A159-469B-88F2-11C4F5EDD03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B9D4CEA-0C15-4562-A3DE-A828E06E1F7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66FACEE-1D4D-460E-B03A-1C17D4ACFBE4}"/>
              </a:ext>
            </a:extLst>
          </p:cNvPr>
          <p:cNvSpPr>
            <a:spLocks noGrp="1"/>
          </p:cNvSpPr>
          <p:nvPr>
            <p:ph type="sldNum" sz="quarter" idx="12"/>
          </p:nvPr>
        </p:nvSpPr>
        <p:spPr/>
        <p:txBody>
          <a:bodyPr/>
          <a:lstStyle>
            <a:lvl1pPr>
              <a:defRPr/>
            </a:lvl1pPr>
          </a:lstStyle>
          <a:p>
            <a:fld id="{94E8D459-610D-4D3B-B233-0A3FD81F6072}" type="slidenum">
              <a:rPr lang="en-US" altLang="en-US"/>
              <a:pPr/>
              <a:t>‹#›</a:t>
            </a:fld>
            <a:endParaRPr lang="en-US" altLang="en-US"/>
          </a:p>
        </p:txBody>
      </p:sp>
    </p:spTree>
    <p:extLst>
      <p:ext uri="{BB962C8B-B14F-4D97-AF65-F5344CB8AC3E}">
        <p14:creationId xmlns:p14="http://schemas.microsoft.com/office/powerpoint/2010/main" val="1579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C9AE21-90D5-4C6B-93F2-7636CFAF8C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AFAF0FE-2555-40C8-A34A-A19C96F933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401691-8935-4BEB-A756-EA258401ECE0}"/>
              </a:ext>
            </a:extLst>
          </p:cNvPr>
          <p:cNvSpPr>
            <a:spLocks noGrp="1"/>
          </p:cNvSpPr>
          <p:nvPr>
            <p:ph type="sldNum" sz="quarter" idx="12"/>
          </p:nvPr>
        </p:nvSpPr>
        <p:spPr/>
        <p:txBody>
          <a:bodyPr/>
          <a:lstStyle>
            <a:lvl1pPr>
              <a:defRPr/>
            </a:lvl1pPr>
          </a:lstStyle>
          <a:p>
            <a:fld id="{60E1614F-D645-4D96-8ACA-4F7DC4C310D3}" type="slidenum">
              <a:rPr lang="en-US" altLang="en-US"/>
              <a:pPr/>
              <a:t>‹#›</a:t>
            </a:fld>
            <a:endParaRPr lang="en-US" altLang="en-US"/>
          </a:p>
        </p:txBody>
      </p:sp>
    </p:spTree>
    <p:extLst>
      <p:ext uri="{BB962C8B-B14F-4D97-AF65-F5344CB8AC3E}">
        <p14:creationId xmlns:p14="http://schemas.microsoft.com/office/powerpoint/2010/main" val="235541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AEA682C-4BC8-4388-BCE2-C022EE9A3C9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49FA4DC-5DEC-4845-BB41-4E03EA8CC9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CB5904-B223-48E6-B34E-FFBDC89DC078}"/>
              </a:ext>
            </a:extLst>
          </p:cNvPr>
          <p:cNvSpPr>
            <a:spLocks noGrp="1"/>
          </p:cNvSpPr>
          <p:nvPr>
            <p:ph type="sldNum" sz="quarter" idx="12"/>
          </p:nvPr>
        </p:nvSpPr>
        <p:spPr/>
        <p:txBody>
          <a:bodyPr/>
          <a:lstStyle>
            <a:lvl1pPr>
              <a:defRPr/>
            </a:lvl1pPr>
          </a:lstStyle>
          <a:p>
            <a:fld id="{4EB935CD-D81D-4E13-8E1A-CAA4E9AE45CE}" type="slidenum">
              <a:rPr lang="en-US" altLang="en-US"/>
              <a:pPr/>
              <a:t>‹#›</a:t>
            </a:fld>
            <a:endParaRPr lang="en-US" altLang="en-US"/>
          </a:p>
        </p:txBody>
      </p:sp>
    </p:spTree>
    <p:extLst>
      <p:ext uri="{BB962C8B-B14F-4D97-AF65-F5344CB8AC3E}">
        <p14:creationId xmlns:p14="http://schemas.microsoft.com/office/powerpoint/2010/main" val="220098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AC6CCC-2253-4EF7-A2E4-BB5F70F261D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2E3B512-B8E5-473C-A890-97221D4EEBD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2774D7-A176-4E9F-8CCC-2415A551FFC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4629AC57-FBED-4656-92E8-0872713358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FFF03FCC-7180-4064-A6FC-64256F7D73C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826B16A9-5319-40A0-9E99-F22269FCDE6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FDBF1491-01DC-4C05-8A96-2321CC0FE448}"/>
              </a:ext>
            </a:extLst>
          </p:cNvPr>
          <p:cNvSpPr>
            <a:spLocks noGrp="1" noChangeArrowheads="1"/>
          </p:cNvSpPr>
          <p:nvPr>
            <p:ph type="ctrTitle"/>
          </p:nvPr>
        </p:nvSpPr>
        <p:spPr>
          <a:xfrm>
            <a:off x="609600" y="152400"/>
            <a:ext cx="7772400" cy="1470025"/>
          </a:xfrm>
        </p:spPr>
        <p:txBody>
          <a:bodyPr/>
          <a:lstStyle/>
          <a:p>
            <a:pPr eaLnBrk="1" hangingPunct="1"/>
            <a:r>
              <a:rPr lang="en-US" altLang="en-US">
                <a:latin typeface="Arial" panose="020B0604020202020204" pitchFamily="34" charset="0"/>
              </a:rPr>
              <a:t>Population Genetic Structure, Race/Ethnicity and Disease</a:t>
            </a:r>
          </a:p>
        </p:txBody>
      </p:sp>
      <p:sp>
        <p:nvSpPr>
          <p:cNvPr id="2051" name="Rectangle 3">
            <a:extLst>
              <a:ext uri="{FF2B5EF4-FFF2-40B4-BE49-F238E27FC236}">
                <a16:creationId xmlns:a16="http://schemas.microsoft.com/office/drawing/2014/main" id="{AE1C0428-803E-4D8F-BC22-6D065512A8A2}"/>
              </a:ext>
            </a:extLst>
          </p:cNvPr>
          <p:cNvSpPr>
            <a:spLocks noGrp="1" noChangeArrowheads="1"/>
          </p:cNvSpPr>
          <p:nvPr>
            <p:ph type="subTitle" idx="1"/>
          </p:nvPr>
        </p:nvSpPr>
        <p:spPr>
          <a:xfrm>
            <a:off x="609600" y="5410200"/>
            <a:ext cx="8077200" cy="1752600"/>
          </a:xfrm>
        </p:spPr>
        <p:txBody>
          <a:bodyPr rtlCol="0">
            <a:normAutofit/>
          </a:bodyPr>
          <a:lstStyle/>
          <a:p>
            <a:pPr eaLnBrk="1" fontAlgn="auto" hangingPunct="1">
              <a:spcAft>
                <a:spcPts val="0"/>
              </a:spcAft>
              <a:buFont typeface="Arial"/>
              <a:buNone/>
              <a:defRPr/>
            </a:pPr>
            <a:r>
              <a:rPr lang="en-US" dirty="0">
                <a:latin typeface="Arial" charset="0"/>
                <a:ea typeface="+mn-ea"/>
                <a:cs typeface="+mn-cs"/>
              </a:rPr>
              <a:t>Molecular and Genetic Epidemiology</a:t>
            </a:r>
          </a:p>
          <a:p>
            <a:pPr eaLnBrk="1" fontAlgn="auto" hangingPunct="1">
              <a:spcAft>
                <a:spcPts val="0"/>
              </a:spcAft>
              <a:buFont typeface="Arial"/>
              <a:buNone/>
              <a:defRPr/>
            </a:pPr>
            <a:r>
              <a:rPr lang="en-US" dirty="0">
                <a:latin typeface="Arial" charset="0"/>
                <a:ea typeface="+mn-ea"/>
                <a:cs typeface="+mn-cs"/>
              </a:rPr>
              <a:t>EPI 217, Winter 2018</a:t>
            </a:r>
          </a:p>
        </p:txBody>
      </p:sp>
      <p:pic>
        <p:nvPicPr>
          <p:cNvPr id="14339" name="Picture 1" descr="Screen Shot 2016-02-11 at 6.23.03 PM.png">
            <a:extLst>
              <a:ext uri="{FF2B5EF4-FFF2-40B4-BE49-F238E27FC236}">
                <a16:creationId xmlns:a16="http://schemas.microsoft.com/office/drawing/2014/main" id="{8D581CAF-82C4-40B8-8EE3-A0AFCA4E9A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361315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531813C2-436A-46A9-9B47-6ACC6E94D261}"/>
              </a:ext>
            </a:extLst>
          </p:cNvPr>
          <p:cNvSpPr>
            <a:spLocks noGrp="1" noChangeArrowheads="1"/>
          </p:cNvSpPr>
          <p:nvPr>
            <p:ph type="title"/>
          </p:nvPr>
        </p:nvSpPr>
        <p:spPr>
          <a:xfrm>
            <a:off x="457200" y="0"/>
            <a:ext cx="8229600" cy="1143000"/>
          </a:xfrm>
        </p:spPr>
        <p:txBody>
          <a:bodyPr/>
          <a:lstStyle/>
          <a:p>
            <a:pPr eaLnBrk="1" hangingPunct="1"/>
            <a:r>
              <a:rPr lang="en-US" altLang="en-US">
                <a:latin typeface="Arial" panose="020B0604020202020204" pitchFamily="34" charset="0"/>
              </a:rPr>
              <a:t>Principal Components Analysis</a:t>
            </a:r>
          </a:p>
        </p:txBody>
      </p:sp>
      <p:pic>
        <p:nvPicPr>
          <p:cNvPr id="30722" name="Picture 2" descr="Screen Shot 2017-02-13 at 10.52.31 AM.png">
            <a:extLst>
              <a:ext uri="{FF2B5EF4-FFF2-40B4-BE49-F238E27FC236}">
                <a16:creationId xmlns:a16="http://schemas.microsoft.com/office/drawing/2014/main" id="{4A929471-8507-4D48-A350-24B127D0E1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1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descr="Screen Shot 2017-02-13 at 10.55.35 AM.png">
            <a:extLst>
              <a:ext uri="{FF2B5EF4-FFF2-40B4-BE49-F238E27FC236}">
                <a16:creationId xmlns:a16="http://schemas.microsoft.com/office/drawing/2014/main" id="{1404820D-7F32-4BD5-9815-6A52A7D733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73152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a:extLst>
              <a:ext uri="{FF2B5EF4-FFF2-40B4-BE49-F238E27FC236}">
                <a16:creationId xmlns:a16="http://schemas.microsoft.com/office/drawing/2014/main" id="{1BFF94C0-4A38-4DDE-B9D5-4E29CF93A5C5}"/>
              </a:ext>
            </a:extLst>
          </p:cNvPr>
          <p:cNvSpPr txBox="1">
            <a:spLocks noChangeArrowheads="1"/>
          </p:cNvSpPr>
          <p:nvPr/>
        </p:nvSpPr>
        <p:spPr bwMode="auto">
          <a:xfrm>
            <a:off x="838200" y="6477000"/>
            <a:ext cx="7848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GB" altLang="zh-CN" sz="1200">
                <a:ea typeface="SimSun" panose="02010600030101010101" pitchFamily="2" charset="-122"/>
              </a:rPr>
              <a:t>J Novembre</a:t>
            </a:r>
            <a:r>
              <a:rPr lang="en-GB" altLang="zh-CN" sz="1200" i="1">
                <a:ea typeface="SimSun" panose="02010600030101010101" pitchFamily="2" charset="-122"/>
              </a:rPr>
              <a:t> </a:t>
            </a:r>
            <a:r>
              <a:rPr lang="en-GB" altLang="en-US" sz="1200" i="1"/>
              <a:t>et al.</a:t>
            </a:r>
            <a:r>
              <a:rPr lang="en-GB" altLang="en-US" sz="1200"/>
              <a:t> </a:t>
            </a:r>
            <a:r>
              <a:rPr lang="en-GB" altLang="en-US" sz="1200" i="1"/>
              <a:t>Nature</a:t>
            </a:r>
            <a:r>
              <a:rPr lang="en-GB" altLang="en-US" sz="1200"/>
              <a:t> </a:t>
            </a:r>
            <a:r>
              <a:rPr lang="en-GB" altLang="en-US" sz="1200" b="1"/>
              <a:t>000</a:t>
            </a:r>
            <a:r>
              <a:rPr lang="en-GB" altLang="en-US" sz="1200"/>
              <a:t>, 1-4 (2008) doi:10.1038/nature07331</a:t>
            </a:r>
          </a:p>
        </p:txBody>
      </p:sp>
      <p:sp>
        <p:nvSpPr>
          <p:cNvPr id="18435" name="Text Box 5">
            <a:extLst>
              <a:ext uri="{FF2B5EF4-FFF2-40B4-BE49-F238E27FC236}">
                <a16:creationId xmlns:a16="http://schemas.microsoft.com/office/drawing/2014/main" id="{5DA18C2E-6AEC-4AC9-AA4D-798831E386F8}"/>
              </a:ext>
            </a:extLst>
          </p:cNvPr>
          <p:cNvSpPr txBox="1">
            <a:spLocks noChangeArrowheads="1"/>
          </p:cNvSpPr>
          <p:nvPr/>
        </p:nvSpPr>
        <p:spPr bwMode="auto">
          <a:xfrm>
            <a:off x="381000" y="101600"/>
            <a:ext cx="839787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nchorCtr="1">
            <a:spAutoFit/>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defRPr/>
            </a:pPr>
            <a:r>
              <a:rPr lang="en-GB" dirty="0"/>
              <a:t>Population structure within Europe</a:t>
            </a:r>
          </a:p>
        </p:txBody>
      </p:sp>
      <p:pic>
        <p:nvPicPr>
          <p:cNvPr id="32771" name="Picture 1">
            <a:extLst>
              <a:ext uri="{FF2B5EF4-FFF2-40B4-BE49-F238E27FC236}">
                <a16:creationId xmlns:a16="http://schemas.microsoft.com/office/drawing/2014/main" id="{15A8F017-3306-4C37-8385-169C719276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7437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1">
            <a:extLst>
              <a:ext uri="{FF2B5EF4-FFF2-40B4-BE49-F238E27FC236}">
                <a16:creationId xmlns:a16="http://schemas.microsoft.com/office/drawing/2014/main" id="{264632E6-588C-4448-ABF7-BBB2BCD80C2F}"/>
              </a:ext>
            </a:extLst>
          </p:cNvPr>
          <p:cNvSpPr>
            <a:spLocks noChangeArrowheads="1"/>
          </p:cNvSpPr>
          <p:nvPr/>
        </p:nvSpPr>
        <p:spPr bwMode="auto">
          <a:xfrm>
            <a:off x="1219200" y="990600"/>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chemeClr val="bg1"/>
                </a:solidFill>
              </a:rPr>
              <a:t>3,192 Europeans</a:t>
            </a:r>
          </a:p>
          <a:p>
            <a:pPr eaLnBrk="1" hangingPunct="1"/>
            <a:r>
              <a:rPr lang="en-US" altLang="en-US" sz="2000">
                <a:solidFill>
                  <a:schemeClr val="bg1"/>
                </a:solidFill>
              </a:rPr>
              <a:t>500K SNPs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BAC27D4A-EA85-4092-BAE3-69231D25DCF0}"/>
              </a:ext>
            </a:extLst>
          </p:cNvPr>
          <p:cNvSpPr>
            <a:spLocks noGrp="1"/>
          </p:cNvSpPr>
          <p:nvPr>
            <p:ph type="title"/>
          </p:nvPr>
        </p:nvSpPr>
        <p:spPr>
          <a:xfrm>
            <a:off x="457200" y="0"/>
            <a:ext cx="8229600" cy="1143000"/>
          </a:xfrm>
        </p:spPr>
        <p:txBody>
          <a:bodyPr/>
          <a:lstStyle/>
          <a:p>
            <a:r>
              <a:rPr lang="en-US" altLang="en-US"/>
              <a:t>Model-based clustering</a:t>
            </a:r>
          </a:p>
        </p:txBody>
      </p:sp>
      <p:pic>
        <p:nvPicPr>
          <p:cNvPr id="34818" name="Picture 4" descr="se4921121001">
            <a:extLst>
              <a:ext uri="{FF2B5EF4-FFF2-40B4-BE49-F238E27FC236}">
                <a16:creationId xmlns:a16="http://schemas.microsoft.com/office/drawing/2014/main" id="{5374674B-C275-47DF-9020-569466BC9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5058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a:extLst>
              <a:ext uri="{FF2B5EF4-FFF2-40B4-BE49-F238E27FC236}">
                <a16:creationId xmlns:a16="http://schemas.microsoft.com/office/drawing/2014/main" id="{B6EFFA2A-72F1-4CEE-B391-61E24FAF837C}"/>
              </a:ext>
            </a:extLst>
          </p:cNvPr>
          <p:cNvSpPr txBox="1">
            <a:spLocks noChangeArrowheads="1"/>
          </p:cNvSpPr>
          <p:nvPr/>
        </p:nvSpPr>
        <p:spPr bwMode="auto">
          <a:xfrm rot="-5400000">
            <a:off x="616743" y="4336257"/>
            <a:ext cx="995363"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chemeClr val="bg1"/>
                </a:solidFill>
              </a:rPr>
              <a:t>African</a:t>
            </a:r>
          </a:p>
        </p:txBody>
      </p:sp>
      <p:sp>
        <p:nvSpPr>
          <p:cNvPr id="34820" name="TextBox 3">
            <a:extLst>
              <a:ext uri="{FF2B5EF4-FFF2-40B4-BE49-F238E27FC236}">
                <a16:creationId xmlns:a16="http://schemas.microsoft.com/office/drawing/2014/main" id="{D4FD4A9D-EC83-4A3C-94C2-D780AAB8AAFC}"/>
              </a:ext>
            </a:extLst>
          </p:cNvPr>
          <p:cNvSpPr txBox="1">
            <a:spLocks noChangeArrowheads="1"/>
          </p:cNvSpPr>
          <p:nvPr/>
        </p:nvSpPr>
        <p:spPr bwMode="auto">
          <a:xfrm rot="-5400000">
            <a:off x="1532731" y="4334669"/>
            <a:ext cx="1296988"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chemeClr val="bg1"/>
                </a:solidFill>
              </a:rPr>
              <a:t>European</a:t>
            </a:r>
          </a:p>
        </p:txBody>
      </p:sp>
      <p:sp>
        <p:nvSpPr>
          <p:cNvPr id="34821" name="TextBox 4">
            <a:extLst>
              <a:ext uri="{FF2B5EF4-FFF2-40B4-BE49-F238E27FC236}">
                <a16:creationId xmlns:a16="http://schemas.microsoft.com/office/drawing/2014/main" id="{484E9E7F-0108-4F90-84EF-5705BD19090F}"/>
              </a:ext>
            </a:extLst>
          </p:cNvPr>
          <p:cNvSpPr txBox="1">
            <a:spLocks noChangeArrowheads="1"/>
          </p:cNvSpPr>
          <p:nvPr/>
        </p:nvSpPr>
        <p:spPr bwMode="auto">
          <a:xfrm rot="-5400000">
            <a:off x="6333331" y="4106069"/>
            <a:ext cx="839788"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chemeClr val="bg1"/>
                </a:solidFill>
              </a:rPr>
              <a:t>Asian</a:t>
            </a:r>
          </a:p>
        </p:txBody>
      </p:sp>
      <p:sp>
        <p:nvSpPr>
          <p:cNvPr id="34822" name="TextBox 5">
            <a:extLst>
              <a:ext uri="{FF2B5EF4-FFF2-40B4-BE49-F238E27FC236}">
                <a16:creationId xmlns:a16="http://schemas.microsoft.com/office/drawing/2014/main" id="{8D7EE2DE-E445-4D86-BF77-FC553A4DA8A3}"/>
              </a:ext>
            </a:extLst>
          </p:cNvPr>
          <p:cNvSpPr txBox="1">
            <a:spLocks noChangeArrowheads="1"/>
          </p:cNvSpPr>
          <p:nvPr/>
        </p:nvSpPr>
        <p:spPr bwMode="auto">
          <a:xfrm rot="-5400000">
            <a:off x="7233443" y="3815557"/>
            <a:ext cx="2392363"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chemeClr val="bg1"/>
                </a:solidFill>
              </a:rPr>
              <a:t>American continent</a:t>
            </a:r>
          </a:p>
        </p:txBody>
      </p:sp>
      <p:sp>
        <p:nvSpPr>
          <p:cNvPr id="34823" name="TextBox 6">
            <a:extLst>
              <a:ext uri="{FF2B5EF4-FFF2-40B4-BE49-F238E27FC236}">
                <a16:creationId xmlns:a16="http://schemas.microsoft.com/office/drawing/2014/main" id="{20096AEA-1512-4FCD-BA21-E28F93F3C320}"/>
              </a:ext>
            </a:extLst>
          </p:cNvPr>
          <p:cNvSpPr txBox="1">
            <a:spLocks noChangeArrowheads="1"/>
          </p:cNvSpPr>
          <p:nvPr/>
        </p:nvSpPr>
        <p:spPr bwMode="auto">
          <a:xfrm rot="-5400000">
            <a:off x="7231062" y="3113088"/>
            <a:ext cx="113982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chemeClr val="bg1"/>
                </a:solidFill>
              </a:rPr>
              <a:t>Oceania</a:t>
            </a:r>
          </a:p>
        </p:txBody>
      </p:sp>
      <p:sp>
        <p:nvSpPr>
          <p:cNvPr id="16" name="Rectangle 5">
            <a:extLst>
              <a:ext uri="{FF2B5EF4-FFF2-40B4-BE49-F238E27FC236}">
                <a16:creationId xmlns:a16="http://schemas.microsoft.com/office/drawing/2014/main" id="{C35276BA-4E11-4D85-AB9E-DCC158B5ACBA}"/>
              </a:ext>
            </a:extLst>
          </p:cNvPr>
          <p:cNvSpPr>
            <a:spLocks noChangeArrowheads="1"/>
          </p:cNvSpPr>
          <p:nvPr/>
        </p:nvSpPr>
        <p:spPr bwMode="auto">
          <a:xfrm>
            <a:off x="3306763" y="6196013"/>
            <a:ext cx="5867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r>
              <a:rPr lang="en-US" sz="2400" dirty="0">
                <a:solidFill>
                  <a:schemeClr val="tx2"/>
                </a:solidFill>
                <a:latin typeface="Arial" charset="0"/>
                <a:ea typeface="ＭＳ Ｐゴシック" charset="0"/>
              </a:rPr>
              <a:t>Noah Rosenberg et al, Science, 2002</a:t>
            </a:r>
          </a:p>
        </p:txBody>
      </p:sp>
      <p:sp>
        <p:nvSpPr>
          <p:cNvPr id="34825" name="TextBox 3">
            <a:extLst>
              <a:ext uri="{FF2B5EF4-FFF2-40B4-BE49-F238E27FC236}">
                <a16:creationId xmlns:a16="http://schemas.microsoft.com/office/drawing/2014/main" id="{A7A068FC-3EE7-48BD-B9DF-4D6986A1BFAD}"/>
              </a:ext>
            </a:extLst>
          </p:cNvPr>
          <p:cNvSpPr txBox="1">
            <a:spLocks noChangeArrowheads="1"/>
          </p:cNvSpPr>
          <p:nvPr/>
        </p:nvSpPr>
        <p:spPr bwMode="auto">
          <a:xfrm rot="-5400000">
            <a:off x="2942431" y="4182269"/>
            <a:ext cx="1525588"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chemeClr val="bg1"/>
                </a:solidFill>
              </a:rPr>
              <a:t>Middle East</a:t>
            </a:r>
          </a:p>
        </p:txBody>
      </p:sp>
      <p:sp>
        <p:nvSpPr>
          <p:cNvPr id="34826" name="TextBox 3">
            <a:extLst>
              <a:ext uri="{FF2B5EF4-FFF2-40B4-BE49-F238E27FC236}">
                <a16:creationId xmlns:a16="http://schemas.microsoft.com/office/drawing/2014/main" id="{2A57BBEE-74AE-4C1A-ADDD-79B328387F30}"/>
              </a:ext>
            </a:extLst>
          </p:cNvPr>
          <p:cNvSpPr txBox="1">
            <a:spLocks noChangeArrowheads="1"/>
          </p:cNvSpPr>
          <p:nvPr/>
        </p:nvSpPr>
        <p:spPr bwMode="auto">
          <a:xfrm rot="-5400000">
            <a:off x="3922712" y="4219576"/>
            <a:ext cx="230822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chemeClr val="bg1"/>
                </a:solidFill>
              </a:rPr>
              <a:t>Central/South Asia</a:t>
            </a:r>
          </a:p>
        </p:txBody>
      </p:sp>
      <p:sp>
        <p:nvSpPr>
          <p:cNvPr id="34827" name="Rectangle 2">
            <a:extLst>
              <a:ext uri="{FF2B5EF4-FFF2-40B4-BE49-F238E27FC236}">
                <a16:creationId xmlns:a16="http://schemas.microsoft.com/office/drawing/2014/main" id="{E100779E-B6AE-47B9-8929-B25071FAA920}"/>
              </a:ext>
            </a:extLst>
          </p:cNvPr>
          <p:cNvSpPr>
            <a:spLocks noChangeArrowheads="1"/>
          </p:cNvSpPr>
          <p:nvPr/>
        </p:nvSpPr>
        <p:spPr bwMode="auto">
          <a:xfrm>
            <a:off x="304800" y="10668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377  Autosomal microsatellite loci in 1056 individuals from 52 populations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75294257-6E28-4689-9947-C6B738817E8B}"/>
              </a:ext>
            </a:extLst>
          </p:cNvPr>
          <p:cNvSpPr>
            <a:spLocks noChangeArrowheads="1"/>
          </p:cNvSpPr>
          <p:nvPr/>
        </p:nvSpPr>
        <p:spPr bwMode="auto">
          <a:xfrm>
            <a:off x="304800" y="152400"/>
            <a:ext cx="8686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tx2"/>
                </a:solidFill>
                <a:latin typeface="Arial" charset="0"/>
                <a:ea typeface="ＭＳ Ｐゴシック" charset="0"/>
              </a:rPr>
              <a:t>How are race and ethnicity defined?</a:t>
            </a:r>
          </a:p>
        </p:txBody>
      </p:sp>
      <p:sp>
        <p:nvSpPr>
          <p:cNvPr id="22531" name="Rectangle 5">
            <a:extLst>
              <a:ext uri="{FF2B5EF4-FFF2-40B4-BE49-F238E27FC236}">
                <a16:creationId xmlns:a16="http://schemas.microsoft.com/office/drawing/2014/main" id="{74AA1F77-5CF3-4516-B36D-93D297D06489}"/>
              </a:ext>
            </a:extLst>
          </p:cNvPr>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dirty="0">
                <a:latin typeface="Arial" charset="0"/>
                <a:ea typeface="ＭＳ Ｐゴシック" charset="0"/>
              </a:rPr>
              <a:t>U.S. Census Race Categories:</a:t>
            </a:r>
          </a:p>
          <a:p>
            <a:pPr marL="742950" lvl="1" indent="-285750">
              <a:spcBef>
                <a:spcPct val="20000"/>
              </a:spcBef>
              <a:buFontTx/>
              <a:buChar char="–"/>
              <a:defRPr/>
            </a:pPr>
            <a:r>
              <a:rPr lang="en-US" sz="2800" dirty="0">
                <a:latin typeface="Arial" charset="0"/>
                <a:ea typeface="ＭＳ Ｐゴシック" charset="0"/>
              </a:rPr>
              <a:t>African/African American/Black</a:t>
            </a:r>
          </a:p>
          <a:p>
            <a:pPr marL="742950" lvl="1" indent="-285750">
              <a:spcBef>
                <a:spcPct val="20000"/>
              </a:spcBef>
              <a:buFontTx/>
              <a:buChar char="–"/>
              <a:defRPr/>
            </a:pPr>
            <a:r>
              <a:rPr lang="en-US" sz="2800" dirty="0">
                <a:latin typeface="Arial" charset="0"/>
                <a:ea typeface="ＭＳ Ｐゴシック" charset="0"/>
              </a:rPr>
              <a:t>European/White</a:t>
            </a:r>
          </a:p>
          <a:p>
            <a:pPr marL="742950" lvl="1" indent="-285750">
              <a:spcBef>
                <a:spcPct val="20000"/>
              </a:spcBef>
              <a:buFontTx/>
              <a:buChar char="–"/>
              <a:defRPr/>
            </a:pPr>
            <a:r>
              <a:rPr lang="en-US" sz="2800" dirty="0">
                <a:latin typeface="Arial" charset="0"/>
                <a:ea typeface="ＭＳ Ｐゴシック" charset="0"/>
              </a:rPr>
              <a:t>Asian</a:t>
            </a:r>
          </a:p>
          <a:p>
            <a:pPr marL="742950" lvl="1" indent="-285750">
              <a:spcBef>
                <a:spcPct val="20000"/>
              </a:spcBef>
              <a:buFontTx/>
              <a:buChar char="–"/>
              <a:defRPr/>
            </a:pPr>
            <a:r>
              <a:rPr lang="en-US" sz="2800" dirty="0">
                <a:latin typeface="Arial" charset="0"/>
                <a:ea typeface="ＭＳ Ｐゴシック" charset="0"/>
              </a:rPr>
              <a:t>Pacific Islander</a:t>
            </a:r>
          </a:p>
          <a:p>
            <a:pPr marL="742950" lvl="1" indent="-285750">
              <a:spcBef>
                <a:spcPct val="20000"/>
              </a:spcBef>
              <a:buFontTx/>
              <a:buChar char="–"/>
              <a:defRPr/>
            </a:pPr>
            <a:r>
              <a:rPr lang="en-US" sz="2800" dirty="0">
                <a:latin typeface="Arial" charset="0"/>
                <a:ea typeface="ＭＳ Ｐゴシック" charset="0"/>
              </a:rPr>
              <a:t>Native American/Alaskan Native</a:t>
            </a:r>
          </a:p>
          <a:p>
            <a:pPr marL="742950" lvl="1" indent="-285750">
              <a:spcBef>
                <a:spcPct val="20000"/>
              </a:spcBef>
              <a:buFontTx/>
              <a:buChar char="–"/>
              <a:defRPr/>
            </a:pPr>
            <a:r>
              <a:rPr lang="en-US" sz="2800" dirty="0">
                <a:latin typeface="Arial" charset="0"/>
                <a:ea typeface="ＭＳ Ｐゴシック" charset="0"/>
              </a:rPr>
              <a:t>2 or More Races</a:t>
            </a:r>
          </a:p>
          <a:p>
            <a:pPr marL="342900" indent="-342900">
              <a:spcBef>
                <a:spcPct val="20000"/>
              </a:spcBef>
              <a:buFontTx/>
              <a:buChar char="•"/>
              <a:defRPr/>
            </a:pPr>
            <a:r>
              <a:rPr lang="en-US" dirty="0">
                <a:latin typeface="Arial" charset="0"/>
                <a:ea typeface="ＭＳ Ｐゴシック" charset="0"/>
              </a:rPr>
              <a:t>U.S. Census Ethnicity Category:</a:t>
            </a:r>
          </a:p>
          <a:p>
            <a:pPr marL="742950" lvl="1" indent="-285750">
              <a:spcBef>
                <a:spcPct val="20000"/>
              </a:spcBef>
              <a:buFontTx/>
              <a:buChar char="–"/>
              <a:defRPr/>
            </a:pPr>
            <a:r>
              <a:rPr lang="en-US" sz="2800" dirty="0">
                <a:latin typeface="Arial" charset="0"/>
                <a:ea typeface="ＭＳ Ｐゴシック" charset="0"/>
              </a:rPr>
              <a:t>Hispanic/Latino</a:t>
            </a:r>
          </a:p>
          <a:p>
            <a:pPr marL="742950" lvl="1" indent="-285750">
              <a:spcBef>
                <a:spcPct val="20000"/>
              </a:spcBef>
              <a:buFontTx/>
              <a:buChar char="–"/>
              <a:defRPr/>
            </a:pPr>
            <a:endParaRPr lang="en-US" sz="2800" dirty="0">
              <a:latin typeface="Arial"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691A19C8-AC0C-4F4C-A414-8F8849A05289}"/>
              </a:ext>
            </a:extLst>
          </p:cNvPr>
          <p:cNvSpPr>
            <a:spLocks noChangeArrowheads="1"/>
          </p:cNvSpPr>
          <p:nvPr/>
        </p:nvSpPr>
        <p:spPr bwMode="auto">
          <a:xfrm>
            <a:off x="533400" y="457200"/>
            <a:ext cx="8458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tx2"/>
                </a:solidFill>
                <a:latin typeface="Arial" charset="0"/>
                <a:ea typeface="ＭＳ Ｐゴシック" charset="0"/>
              </a:rPr>
              <a:t>How are race and ethnicity defined?</a:t>
            </a:r>
          </a:p>
        </p:txBody>
      </p:sp>
      <p:sp>
        <p:nvSpPr>
          <p:cNvPr id="21507" name="Rectangle 5">
            <a:extLst>
              <a:ext uri="{FF2B5EF4-FFF2-40B4-BE49-F238E27FC236}">
                <a16:creationId xmlns:a16="http://schemas.microsoft.com/office/drawing/2014/main" id="{39F3C7B1-B978-484A-8A94-83409749B1D4}"/>
              </a:ext>
            </a:extLst>
          </p:cNvPr>
          <p:cNvSpPr>
            <a:spLocks noChangeArrowheads="1"/>
          </p:cNvSpPr>
          <p:nvPr/>
        </p:nvSpPr>
        <p:spPr bwMode="auto">
          <a:xfrm>
            <a:off x="457200" y="20574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dirty="0">
                <a:solidFill>
                  <a:srgbClr val="FF3399"/>
                </a:solidFill>
                <a:latin typeface="Arial" charset="0"/>
                <a:ea typeface="ＭＳ Ｐゴシック" charset="0"/>
              </a:rPr>
              <a:t>Race</a:t>
            </a:r>
            <a:r>
              <a:rPr lang="en-US" dirty="0">
                <a:latin typeface="Arial" charset="0"/>
                <a:ea typeface="ＭＳ Ｐゴシック" charset="0"/>
              </a:rPr>
              <a:t> is a social construct very often linked to ancestry</a:t>
            </a:r>
          </a:p>
          <a:p>
            <a:pPr marL="342900" indent="-342900">
              <a:spcBef>
                <a:spcPct val="20000"/>
              </a:spcBef>
              <a:buFontTx/>
              <a:buChar char="•"/>
              <a:defRPr/>
            </a:pPr>
            <a:endParaRPr lang="en-US" sz="1800" dirty="0">
              <a:latin typeface="Arial" charset="0"/>
              <a:ea typeface="ＭＳ Ｐゴシック" charset="0"/>
            </a:endParaRPr>
          </a:p>
          <a:p>
            <a:pPr marL="342900" indent="-342900">
              <a:spcBef>
                <a:spcPct val="20000"/>
              </a:spcBef>
              <a:buFontTx/>
              <a:buChar char="•"/>
              <a:defRPr/>
            </a:pPr>
            <a:r>
              <a:rPr lang="en-US" dirty="0">
                <a:solidFill>
                  <a:srgbClr val="FF3399"/>
                </a:solidFill>
                <a:latin typeface="Arial" charset="0"/>
                <a:ea typeface="ＭＳ Ｐゴシック" charset="0"/>
              </a:rPr>
              <a:t>Ancestry</a:t>
            </a:r>
            <a:r>
              <a:rPr lang="en-US" dirty="0">
                <a:latin typeface="Arial" charset="0"/>
                <a:ea typeface="ＭＳ Ｐゴシック" charset="0"/>
              </a:rPr>
              <a:t> defined in terms of continental origin of ancestors</a:t>
            </a:r>
          </a:p>
          <a:p>
            <a:pPr marL="342900" indent="-342900">
              <a:spcBef>
                <a:spcPct val="20000"/>
              </a:spcBef>
              <a:buFontTx/>
              <a:buChar char="•"/>
              <a:defRPr/>
            </a:pPr>
            <a:endParaRPr lang="en-US" sz="1800" dirty="0">
              <a:latin typeface="Arial" charset="0"/>
              <a:ea typeface="ＭＳ Ｐゴシック" charset="0"/>
            </a:endParaRPr>
          </a:p>
          <a:p>
            <a:pPr marL="342900" indent="-342900">
              <a:spcBef>
                <a:spcPct val="20000"/>
              </a:spcBef>
              <a:buFontTx/>
              <a:buChar char="•"/>
              <a:defRPr/>
            </a:pPr>
            <a:r>
              <a:rPr lang="en-US" dirty="0">
                <a:solidFill>
                  <a:srgbClr val="FF3399"/>
                </a:solidFill>
                <a:latin typeface="Arial" charset="0"/>
                <a:ea typeface="ＭＳ Ｐゴシック" charset="0"/>
              </a:rPr>
              <a:t>Ethnicity</a:t>
            </a:r>
            <a:r>
              <a:rPr lang="en-US" dirty="0">
                <a:latin typeface="Arial" charset="0"/>
                <a:ea typeface="ＭＳ Ｐゴシック" charset="0"/>
              </a:rPr>
              <a:t>: </a:t>
            </a:r>
            <a:r>
              <a:rPr lang="en-US" sz="2400" dirty="0">
                <a:latin typeface="Arial" charset="0"/>
                <a:ea typeface="ＭＳ Ｐゴシック" charset="0"/>
              </a:rPr>
              <a:t>cultural heritage, ancestry, origin myth, history, homeland, language and/or dialect, symbolic systems such as religion, mythology and ritual, cuisine, dressing style, art, and physical appearance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0D1DDACF-9BEA-4C26-B71B-C5E933A80FD0}"/>
              </a:ext>
            </a:extLst>
          </p:cNvPr>
          <p:cNvSpPr>
            <a:spLocks noGrp="1" noChangeArrowheads="1"/>
          </p:cNvSpPr>
          <p:nvPr>
            <p:ph type="title"/>
          </p:nvPr>
        </p:nvSpPr>
        <p:spPr>
          <a:xfrm>
            <a:off x="457200" y="0"/>
            <a:ext cx="8229600" cy="1143000"/>
          </a:xfrm>
        </p:spPr>
        <p:txBody>
          <a:bodyPr/>
          <a:lstStyle/>
          <a:p>
            <a:pPr eaLnBrk="1" hangingPunct="1"/>
            <a:r>
              <a:rPr lang="en-US" altLang="en-US">
                <a:latin typeface="Arial" panose="020B0604020202020204" pitchFamily="34" charset="0"/>
              </a:rPr>
              <a:t>Summary</a:t>
            </a:r>
          </a:p>
        </p:txBody>
      </p:sp>
      <p:sp>
        <p:nvSpPr>
          <p:cNvPr id="38914" name="Rectangle 3">
            <a:extLst>
              <a:ext uri="{FF2B5EF4-FFF2-40B4-BE49-F238E27FC236}">
                <a16:creationId xmlns:a16="http://schemas.microsoft.com/office/drawing/2014/main" id="{2F45ABE9-4681-4007-9532-E8D7F9051CF2}"/>
              </a:ext>
            </a:extLst>
          </p:cNvPr>
          <p:cNvSpPr>
            <a:spLocks noGrp="1" noChangeArrowheads="1"/>
          </p:cNvSpPr>
          <p:nvPr>
            <p:ph idx="1"/>
          </p:nvPr>
        </p:nvSpPr>
        <p:spPr>
          <a:xfrm>
            <a:off x="381000" y="1295400"/>
            <a:ext cx="8305800" cy="5257800"/>
          </a:xfrm>
        </p:spPr>
        <p:txBody>
          <a:bodyPr/>
          <a:lstStyle/>
          <a:p>
            <a:pPr eaLnBrk="1" hangingPunct="1">
              <a:lnSpc>
                <a:spcPct val="90000"/>
              </a:lnSpc>
            </a:pPr>
            <a:r>
              <a:rPr lang="en-US" altLang="en-US" sz="2800">
                <a:latin typeface="Arial" panose="020B0604020202020204" pitchFamily="34" charset="0"/>
              </a:rPr>
              <a:t>The primary source of genetic structure in the human population is based on continent of origin</a:t>
            </a:r>
          </a:p>
          <a:p>
            <a:pPr eaLnBrk="1" hangingPunct="1">
              <a:lnSpc>
                <a:spcPct val="90000"/>
              </a:lnSpc>
            </a:pPr>
            <a:endParaRPr lang="en-US" altLang="en-US" sz="2800">
              <a:latin typeface="Arial" panose="020B0604020202020204" pitchFamily="34" charset="0"/>
            </a:endParaRPr>
          </a:p>
          <a:p>
            <a:pPr eaLnBrk="1" hangingPunct="1">
              <a:lnSpc>
                <a:spcPct val="90000"/>
              </a:lnSpc>
            </a:pPr>
            <a:r>
              <a:rPr lang="en-US" altLang="en-US" sz="2800">
                <a:latin typeface="Arial" panose="020B0604020202020204" pitchFamily="34" charset="0"/>
              </a:rPr>
              <a:t>These groupings are not perfectly discrete: 5 major groups (?)</a:t>
            </a:r>
          </a:p>
          <a:p>
            <a:pPr eaLnBrk="1" hangingPunct="1">
              <a:lnSpc>
                <a:spcPct val="90000"/>
              </a:lnSpc>
            </a:pPr>
            <a:endParaRPr lang="en-US" altLang="en-US" sz="2800">
              <a:latin typeface="Arial" panose="020B0604020202020204" pitchFamily="34" charset="0"/>
            </a:endParaRPr>
          </a:p>
          <a:p>
            <a:pPr eaLnBrk="1" hangingPunct="1">
              <a:lnSpc>
                <a:spcPct val="90000"/>
              </a:lnSpc>
            </a:pPr>
            <a:r>
              <a:rPr lang="en-US" altLang="en-US" sz="2800">
                <a:latin typeface="Arial" panose="020B0604020202020204" pitchFamily="34" charset="0"/>
              </a:rPr>
              <a:t>An additional level of structure exists between national groups within the major continental groupings</a:t>
            </a:r>
          </a:p>
          <a:p>
            <a:pPr eaLnBrk="1" hangingPunct="1">
              <a:lnSpc>
                <a:spcPct val="90000"/>
              </a:lnSpc>
            </a:pPr>
            <a:endParaRPr lang="en-US" altLang="en-US" sz="2800">
              <a:latin typeface="Arial" panose="020B0604020202020204" pitchFamily="34" charset="0"/>
            </a:endParaRPr>
          </a:p>
          <a:p>
            <a:pPr eaLnBrk="1" hangingPunct="1">
              <a:lnSpc>
                <a:spcPct val="90000"/>
              </a:lnSpc>
            </a:pPr>
            <a:r>
              <a:rPr lang="en-US" altLang="en-US" sz="2800">
                <a:latin typeface="Arial" panose="020B0604020202020204" pitchFamily="34" charset="0"/>
              </a:rPr>
              <a:t>What does “race” mean?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249EC108-D83E-4F9F-9194-F1ED8E5B57EB}"/>
              </a:ext>
            </a:extLst>
          </p:cNvPr>
          <p:cNvSpPr>
            <a:spLocks noGrp="1" noChangeArrowheads="1"/>
          </p:cNvSpPr>
          <p:nvPr>
            <p:ph type="title"/>
          </p:nvPr>
        </p:nvSpPr>
        <p:spPr>
          <a:xfrm>
            <a:off x="457200" y="0"/>
            <a:ext cx="8272463" cy="1143000"/>
          </a:xfrm>
        </p:spPr>
        <p:txBody>
          <a:bodyPr/>
          <a:lstStyle/>
          <a:p>
            <a:pPr eaLnBrk="1" hangingPunct="1"/>
            <a:r>
              <a:rPr lang="en-US" altLang="en-US" sz="4000">
                <a:latin typeface="Arial" panose="020B0604020202020204" pitchFamily="34" charset="0"/>
                <a:cs typeface="Arial" panose="020B0604020202020204" pitchFamily="34" charset="0"/>
              </a:rPr>
              <a:t>Admixed populations</a:t>
            </a:r>
            <a:endParaRPr lang="en-US" altLang="en-US" sz="4000">
              <a:solidFill>
                <a:srgbClr val="800000"/>
              </a:solidFill>
              <a:latin typeface="Arial" panose="020B0604020202020204" pitchFamily="34" charset="0"/>
              <a:cs typeface="Arial" panose="020B0604020202020204" pitchFamily="34" charset="0"/>
            </a:endParaRPr>
          </a:p>
        </p:txBody>
      </p:sp>
      <p:pic>
        <p:nvPicPr>
          <p:cNvPr id="39938" name="Picture 4" descr="Free world maps">
            <a:extLst>
              <a:ext uri="{FF2B5EF4-FFF2-40B4-BE49-F238E27FC236}">
                <a16:creationId xmlns:a16="http://schemas.microsoft.com/office/drawing/2014/main" id="{B1DFFDB8-E953-4A14-8FD4-BF778EE79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0"/>
            <a:ext cx="9255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Interactive World Map and Country Profiles">
            <a:extLst>
              <a:ext uri="{FF2B5EF4-FFF2-40B4-BE49-F238E27FC236}">
                <a16:creationId xmlns:a16="http://schemas.microsoft.com/office/drawing/2014/main" id="{1DC5F106-FDBD-4DDD-81F6-59B97832A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0"/>
            <a:ext cx="388938"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World Maps from Hammond Atlas Corp and World Press Review">
            <a:extLst>
              <a:ext uri="{FF2B5EF4-FFF2-40B4-BE49-F238E27FC236}">
                <a16:creationId xmlns:a16="http://schemas.microsoft.com/office/drawing/2014/main" id="{B807720E-E9DF-4319-83BE-20B4C3E54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13652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Interactive World Maps from Hammond Atlas Corp">
            <a:extLst>
              <a:ext uri="{FF2B5EF4-FFF2-40B4-BE49-F238E27FC236}">
                <a16:creationId xmlns:a16="http://schemas.microsoft.com/office/drawing/2014/main" id="{356B4EB2-6250-4E52-A191-A50CF73F3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0"/>
            <a:ext cx="75406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descr="spacer">
            <a:extLst>
              <a:ext uri="{FF2B5EF4-FFF2-40B4-BE49-F238E27FC236}">
                <a16:creationId xmlns:a16="http://schemas.microsoft.com/office/drawing/2014/main" id="{EFA5E5B1-0290-4BC9-A547-C1662F58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0"/>
            <a:ext cx="903288"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9" descr="spacer">
            <a:extLst>
              <a:ext uri="{FF2B5EF4-FFF2-40B4-BE49-F238E27FC236}">
                <a16:creationId xmlns:a16="http://schemas.microsoft.com/office/drawing/2014/main" id="{B3D682D1-BA61-47D3-8B66-5390D9DF6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0"/>
            <a:ext cx="960438"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4" name="Group 2">
            <a:extLst>
              <a:ext uri="{FF2B5EF4-FFF2-40B4-BE49-F238E27FC236}">
                <a16:creationId xmlns:a16="http://schemas.microsoft.com/office/drawing/2014/main" id="{12C77E38-7AC8-4342-8442-D2240E175288}"/>
              </a:ext>
            </a:extLst>
          </p:cNvPr>
          <p:cNvGrpSpPr>
            <a:grpSpLocks/>
          </p:cNvGrpSpPr>
          <p:nvPr/>
        </p:nvGrpSpPr>
        <p:grpSpPr bwMode="auto">
          <a:xfrm>
            <a:off x="304800" y="1295400"/>
            <a:ext cx="8458200" cy="4648200"/>
            <a:chOff x="847725" y="1676400"/>
            <a:chExt cx="7839075" cy="4371201"/>
          </a:xfrm>
        </p:grpSpPr>
        <p:pic>
          <p:nvPicPr>
            <p:cNvPr id="39946" name="Picture 32">
              <a:extLst>
                <a:ext uri="{FF2B5EF4-FFF2-40B4-BE49-F238E27FC236}">
                  <a16:creationId xmlns:a16="http://schemas.microsoft.com/office/drawing/2014/main" id="{42F359F9-26B5-4D8B-A6A8-321D90C1A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593" y="1676400"/>
              <a:ext cx="7743207" cy="437120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9947" name="Group 1">
              <a:extLst>
                <a:ext uri="{FF2B5EF4-FFF2-40B4-BE49-F238E27FC236}">
                  <a16:creationId xmlns:a16="http://schemas.microsoft.com/office/drawing/2014/main" id="{942A4148-49BC-4316-B915-81DD32FED4CA}"/>
                </a:ext>
              </a:extLst>
            </p:cNvPr>
            <p:cNvGrpSpPr>
              <a:grpSpLocks/>
            </p:cNvGrpSpPr>
            <p:nvPr/>
          </p:nvGrpSpPr>
          <p:grpSpPr bwMode="auto">
            <a:xfrm>
              <a:off x="847725" y="1828800"/>
              <a:ext cx="7839075" cy="3962400"/>
              <a:chOff x="847725" y="1676400"/>
              <a:chExt cx="7839075" cy="3962400"/>
            </a:xfrm>
          </p:grpSpPr>
          <p:pic>
            <p:nvPicPr>
              <p:cNvPr id="39948" name="Picture 10" descr="spacer">
                <a:extLst>
                  <a:ext uri="{FF2B5EF4-FFF2-40B4-BE49-F238E27FC236}">
                    <a16:creationId xmlns:a16="http://schemas.microsoft.com/office/drawing/2014/main" id="{57FE476B-DE27-45CE-AD2F-1AA68B57E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2438400"/>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 Box 23">
                <a:extLst>
                  <a:ext uri="{FF2B5EF4-FFF2-40B4-BE49-F238E27FC236}">
                    <a16:creationId xmlns:a16="http://schemas.microsoft.com/office/drawing/2014/main" id="{A1C1BAB4-60B6-4698-AF79-65B12F0F49FA}"/>
                  </a:ext>
                </a:extLst>
              </p:cNvPr>
              <p:cNvSpPr txBox="1">
                <a:spLocks noChangeArrowheads="1"/>
              </p:cNvSpPr>
              <p:nvPr/>
            </p:nvSpPr>
            <p:spPr bwMode="auto">
              <a:xfrm>
                <a:off x="5943600" y="2971800"/>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200">
                    <a:solidFill>
                      <a:srgbClr val="000000"/>
                    </a:solidFill>
                    <a:latin typeface="Arial Black" panose="020B0A04020102020204" pitchFamily="34" charset="0"/>
                  </a:rPr>
                  <a:t>~50,000yrs ago</a:t>
                </a:r>
              </a:p>
            </p:txBody>
          </p:sp>
          <p:cxnSp>
            <p:nvCxnSpPr>
              <p:cNvPr id="38" name="Curved Connector 37">
                <a:extLst>
                  <a:ext uri="{FF2B5EF4-FFF2-40B4-BE49-F238E27FC236}">
                    <a16:creationId xmlns:a16="http://schemas.microsoft.com/office/drawing/2014/main" id="{0B6C3A4A-4AE5-445F-8249-B3A40277E929}"/>
                  </a:ext>
                </a:extLst>
              </p:cNvPr>
              <p:cNvCxnSpPr>
                <a:cxnSpLocks noChangeShapeType="1"/>
              </p:cNvCxnSpPr>
              <p:nvPr/>
            </p:nvCxnSpPr>
            <p:spPr bwMode="auto">
              <a:xfrm flipV="1">
                <a:off x="5257205" y="2819835"/>
                <a:ext cx="1753787" cy="1218203"/>
              </a:xfrm>
              <a:prstGeom prst="curvedConnector3">
                <a:avLst>
                  <a:gd name="adj1" fmla="val 8259"/>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57" name="Curved Connector 56">
                <a:extLst>
                  <a:ext uri="{FF2B5EF4-FFF2-40B4-BE49-F238E27FC236}">
                    <a16:creationId xmlns:a16="http://schemas.microsoft.com/office/drawing/2014/main" id="{B77093C5-DB69-4959-92CB-74BFCE835B8F}"/>
                  </a:ext>
                </a:extLst>
              </p:cNvPr>
              <p:cNvCxnSpPr>
                <a:cxnSpLocks noChangeShapeType="1"/>
              </p:cNvCxnSpPr>
              <p:nvPr/>
            </p:nvCxnSpPr>
            <p:spPr bwMode="auto">
              <a:xfrm>
                <a:off x="5563235" y="3200524"/>
                <a:ext cx="2056874" cy="1524247"/>
              </a:xfrm>
              <a:prstGeom prst="curvedConnector3">
                <a:avLst>
                  <a:gd name="adj1" fmla="val 69829"/>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60" name="Curved Connector 59">
                <a:extLst>
                  <a:ext uri="{FF2B5EF4-FFF2-40B4-BE49-F238E27FC236}">
                    <a16:creationId xmlns:a16="http://schemas.microsoft.com/office/drawing/2014/main" id="{10A1AFAB-B0FD-476D-82E5-0D2F7B5C9926}"/>
                  </a:ext>
                </a:extLst>
              </p:cNvPr>
              <p:cNvCxnSpPr>
                <a:cxnSpLocks noChangeShapeType="1"/>
              </p:cNvCxnSpPr>
              <p:nvPr/>
            </p:nvCxnSpPr>
            <p:spPr bwMode="auto">
              <a:xfrm rot="16200000" flipV="1">
                <a:off x="4419682" y="2819457"/>
                <a:ext cx="1065928" cy="762132"/>
              </a:xfrm>
              <a:prstGeom prst="curvedConnector3">
                <a:avLst>
                  <a:gd name="adj1" fmla="val 86921"/>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68" name="Curved Connector 67">
                <a:extLst>
                  <a:ext uri="{FF2B5EF4-FFF2-40B4-BE49-F238E27FC236}">
                    <a16:creationId xmlns:a16="http://schemas.microsoft.com/office/drawing/2014/main" id="{9FBDE55F-771E-43A7-B2B4-9E78946AEDBA}"/>
                  </a:ext>
                </a:extLst>
              </p:cNvPr>
              <p:cNvCxnSpPr>
                <a:cxnSpLocks noChangeShapeType="1"/>
              </p:cNvCxnSpPr>
              <p:nvPr/>
            </p:nvCxnSpPr>
            <p:spPr bwMode="auto">
              <a:xfrm rot="10800000">
                <a:off x="4571580" y="3657350"/>
                <a:ext cx="685625" cy="304551"/>
              </a:xfrm>
              <a:prstGeom prst="curvedConnector3">
                <a:avLst>
                  <a:gd name="adj1" fmla="val 50000"/>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70" name="Curved Connector 69">
                <a:extLst>
                  <a:ext uri="{FF2B5EF4-FFF2-40B4-BE49-F238E27FC236}">
                    <a16:creationId xmlns:a16="http://schemas.microsoft.com/office/drawing/2014/main" id="{9C27E7E6-B3B5-4C09-8C4A-76FCE9D2DCEF}"/>
                  </a:ext>
                </a:extLst>
              </p:cNvPr>
              <p:cNvCxnSpPr>
                <a:cxnSpLocks noChangeShapeType="1"/>
              </p:cNvCxnSpPr>
              <p:nvPr/>
            </p:nvCxnSpPr>
            <p:spPr bwMode="auto">
              <a:xfrm rot="5400000">
                <a:off x="4800363" y="4342966"/>
                <a:ext cx="610594" cy="153015"/>
              </a:xfrm>
              <a:prstGeom prst="curvedConnector3">
                <a:avLst>
                  <a:gd name="adj1" fmla="val 50000"/>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74" name="Curved Connector 73">
                <a:extLst>
                  <a:ext uri="{FF2B5EF4-FFF2-40B4-BE49-F238E27FC236}">
                    <a16:creationId xmlns:a16="http://schemas.microsoft.com/office/drawing/2014/main" id="{89A465AF-70D8-4179-8C08-61C491CFECEA}"/>
                  </a:ext>
                </a:extLst>
              </p:cNvPr>
              <p:cNvCxnSpPr>
                <a:cxnSpLocks noChangeShapeType="1"/>
              </p:cNvCxnSpPr>
              <p:nvPr/>
            </p:nvCxnSpPr>
            <p:spPr bwMode="auto">
              <a:xfrm flipV="1">
                <a:off x="6476911" y="2209240"/>
                <a:ext cx="2209889" cy="610594"/>
              </a:xfrm>
              <a:prstGeom prst="curvedConnector3">
                <a:avLst>
                  <a:gd name="adj1" fmla="val 18171"/>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84" name="Curved Connector 83">
                <a:extLst>
                  <a:ext uri="{FF2B5EF4-FFF2-40B4-BE49-F238E27FC236}">
                    <a16:creationId xmlns:a16="http://schemas.microsoft.com/office/drawing/2014/main" id="{5BC0C804-EE0B-4C9F-B4FA-6C698F44844F}"/>
                  </a:ext>
                </a:extLst>
              </p:cNvPr>
              <p:cNvCxnSpPr>
                <a:cxnSpLocks noChangeShapeType="1"/>
              </p:cNvCxnSpPr>
              <p:nvPr/>
            </p:nvCxnSpPr>
            <p:spPr bwMode="auto">
              <a:xfrm rot="16200000" flipH="1">
                <a:off x="1066588" y="2286109"/>
                <a:ext cx="1371971" cy="1218235"/>
              </a:xfrm>
              <a:prstGeom prst="curvedConnector3">
                <a:avLst>
                  <a:gd name="adj1" fmla="val -6412"/>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2" name="Curved Connector 91">
                <a:extLst>
                  <a:ext uri="{FF2B5EF4-FFF2-40B4-BE49-F238E27FC236}">
                    <a16:creationId xmlns:a16="http://schemas.microsoft.com/office/drawing/2014/main" id="{06913FFA-B5EB-4366-9735-040D4F1814A7}"/>
                  </a:ext>
                </a:extLst>
              </p:cNvPr>
              <p:cNvCxnSpPr>
                <a:cxnSpLocks noChangeShapeType="1"/>
              </p:cNvCxnSpPr>
              <p:nvPr/>
            </p:nvCxnSpPr>
            <p:spPr bwMode="auto">
              <a:xfrm rot="16200000" flipH="1">
                <a:off x="1866797" y="4381396"/>
                <a:ext cx="1904936" cy="609117"/>
              </a:xfrm>
              <a:prstGeom prst="curvedConnector3">
                <a:avLst>
                  <a:gd name="adj1" fmla="val 38921"/>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7" name="Curved Connector 96">
                <a:extLst>
                  <a:ext uri="{FF2B5EF4-FFF2-40B4-BE49-F238E27FC236}">
                    <a16:creationId xmlns:a16="http://schemas.microsoft.com/office/drawing/2014/main" id="{ACF0924C-C6FB-4C63-B104-A9676B7C290E}"/>
                  </a:ext>
                </a:extLst>
              </p:cNvPr>
              <p:cNvCxnSpPr>
                <a:cxnSpLocks noChangeShapeType="1"/>
              </p:cNvCxnSpPr>
              <p:nvPr/>
            </p:nvCxnSpPr>
            <p:spPr bwMode="auto">
              <a:xfrm rot="16200000" flipH="1">
                <a:off x="2339992" y="3832063"/>
                <a:ext cx="1067420" cy="717993"/>
              </a:xfrm>
              <a:prstGeom prst="curvedConnector3">
                <a:avLst>
                  <a:gd name="adj1" fmla="val 50000"/>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100" name="Curved Connector 99">
                <a:extLst>
                  <a:ext uri="{FF2B5EF4-FFF2-40B4-BE49-F238E27FC236}">
                    <a16:creationId xmlns:a16="http://schemas.microsoft.com/office/drawing/2014/main" id="{9A5B8622-BC33-43E9-84F4-555EA611FF66}"/>
                  </a:ext>
                </a:extLst>
              </p:cNvPr>
              <p:cNvCxnSpPr>
                <a:cxnSpLocks noChangeShapeType="1"/>
              </p:cNvCxnSpPr>
              <p:nvPr/>
            </p:nvCxnSpPr>
            <p:spPr bwMode="auto">
              <a:xfrm>
                <a:off x="1980624" y="2133102"/>
                <a:ext cx="534082" cy="380689"/>
              </a:xfrm>
              <a:prstGeom prst="curvedConnector3">
                <a:avLst>
                  <a:gd name="adj1" fmla="val 50000"/>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39960" name="Text Box 23">
                <a:extLst>
                  <a:ext uri="{FF2B5EF4-FFF2-40B4-BE49-F238E27FC236}">
                    <a16:creationId xmlns:a16="http://schemas.microsoft.com/office/drawing/2014/main" id="{107878F4-4B64-4DB0-8495-3C3AE750833C}"/>
                  </a:ext>
                </a:extLst>
              </p:cNvPr>
              <p:cNvSpPr txBox="1">
                <a:spLocks noChangeArrowheads="1"/>
              </p:cNvSpPr>
              <p:nvPr/>
            </p:nvSpPr>
            <p:spPr bwMode="auto">
              <a:xfrm>
                <a:off x="1066800" y="1676400"/>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200">
                    <a:solidFill>
                      <a:srgbClr val="000000"/>
                    </a:solidFill>
                    <a:latin typeface="Arial Black" panose="020B0A04020102020204" pitchFamily="34" charset="0"/>
                  </a:rPr>
                  <a:t>~30,000yrs ago</a:t>
                </a:r>
              </a:p>
            </p:txBody>
          </p:sp>
          <p:sp>
            <p:nvSpPr>
              <p:cNvPr id="39961" name="Text Box 23">
                <a:extLst>
                  <a:ext uri="{FF2B5EF4-FFF2-40B4-BE49-F238E27FC236}">
                    <a16:creationId xmlns:a16="http://schemas.microsoft.com/office/drawing/2014/main" id="{898FAFF0-6339-46AD-801F-02AA7A47EBCA}"/>
                  </a:ext>
                </a:extLst>
              </p:cNvPr>
              <p:cNvSpPr txBox="1">
                <a:spLocks noChangeArrowheads="1"/>
              </p:cNvSpPr>
              <p:nvPr/>
            </p:nvSpPr>
            <p:spPr bwMode="auto">
              <a:xfrm>
                <a:off x="3657600" y="2362200"/>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200">
                    <a:solidFill>
                      <a:srgbClr val="000000"/>
                    </a:solidFill>
                    <a:latin typeface="Arial Black" panose="020B0A04020102020204" pitchFamily="34" charset="0"/>
                  </a:rPr>
                  <a:t>~40,000yrs ago</a:t>
                </a:r>
              </a:p>
            </p:txBody>
          </p:sp>
          <p:sp>
            <p:nvSpPr>
              <p:cNvPr id="39962" name="Text Box 23">
                <a:extLst>
                  <a:ext uri="{FF2B5EF4-FFF2-40B4-BE49-F238E27FC236}">
                    <a16:creationId xmlns:a16="http://schemas.microsoft.com/office/drawing/2014/main" id="{2A51364A-99DB-469B-B947-81A7261F41EB}"/>
                  </a:ext>
                </a:extLst>
              </p:cNvPr>
              <p:cNvSpPr txBox="1">
                <a:spLocks noChangeArrowheads="1"/>
              </p:cNvSpPr>
              <p:nvPr/>
            </p:nvSpPr>
            <p:spPr bwMode="auto">
              <a:xfrm>
                <a:off x="4730750" y="3914001"/>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200">
                    <a:solidFill>
                      <a:srgbClr val="000000"/>
                    </a:solidFill>
                    <a:latin typeface="Arial Black" panose="020B0A04020102020204" pitchFamily="34" charset="0"/>
                  </a:rPr>
                  <a:t>~100,000yrs ago</a:t>
                </a:r>
              </a:p>
            </p:txBody>
          </p:sp>
          <p:sp>
            <p:nvSpPr>
              <p:cNvPr id="25" name="Right Arrow 24">
                <a:extLst>
                  <a:ext uri="{FF2B5EF4-FFF2-40B4-BE49-F238E27FC236}">
                    <a16:creationId xmlns:a16="http://schemas.microsoft.com/office/drawing/2014/main" id="{0DE7C2E9-3969-4D2E-A12B-9EB52C24C24E}"/>
                  </a:ext>
                </a:extLst>
              </p:cNvPr>
              <p:cNvSpPr/>
              <p:nvPr/>
            </p:nvSpPr>
            <p:spPr>
              <a:xfrm rot="12235998">
                <a:off x="3095868" y="3943986"/>
                <a:ext cx="1363894" cy="231398"/>
              </a:xfrm>
              <a:prstGeom prst="rightArrow">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pic>
            <p:nvPicPr>
              <p:cNvPr id="39964" name="Picture 28" descr="Screen shot 2014-07-15 at 12.59.22 PM.png">
                <a:extLst>
                  <a:ext uri="{FF2B5EF4-FFF2-40B4-BE49-F238E27FC236}">
                    <a16:creationId xmlns:a16="http://schemas.microsoft.com/office/drawing/2014/main" id="{EF867A34-4392-4A3F-B89D-C703CDC667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413" y="3914001"/>
                <a:ext cx="587102" cy="4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5" name="Picture 27" descr="Screen shot 2014-07-15 at 12.00.53 PM.png">
                <a:extLst>
                  <a:ext uri="{FF2B5EF4-FFF2-40B4-BE49-F238E27FC236}">
                    <a16:creationId xmlns:a16="http://schemas.microsoft.com/office/drawing/2014/main" id="{A1DBC6D7-91C0-45CA-BE65-D45F4E63AA8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3352801" y="2639199"/>
                <a:ext cx="609602" cy="101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9" name="Right Arrow 38">
            <a:extLst>
              <a:ext uri="{FF2B5EF4-FFF2-40B4-BE49-F238E27FC236}">
                <a16:creationId xmlns:a16="http://schemas.microsoft.com/office/drawing/2014/main" id="{443205C8-515D-4CF2-9C75-88BD59011109}"/>
              </a:ext>
            </a:extLst>
          </p:cNvPr>
          <p:cNvSpPr/>
          <p:nvPr/>
        </p:nvSpPr>
        <p:spPr>
          <a:xfrm rot="8797572">
            <a:off x="2689225" y="3051175"/>
            <a:ext cx="1473200" cy="247650"/>
          </a:xfrm>
          <a:prstGeom prst="rightArrow">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B1E1B824-ACE9-4FE8-B711-88D0EBDF98D6}"/>
              </a:ext>
            </a:extLst>
          </p:cNvPr>
          <p:cNvSpPr>
            <a:spLocks noChangeArrowheads="1"/>
          </p:cNvSpPr>
          <p:nvPr/>
        </p:nvSpPr>
        <p:spPr bwMode="auto">
          <a:xfrm>
            <a:off x="823913"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41986" name="Text Box 2">
            <a:extLst>
              <a:ext uri="{FF2B5EF4-FFF2-40B4-BE49-F238E27FC236}">
                <a16:creationId xmlns:a16="http://schemas.microsoft.com/office/drawing/2014/main" id="{AD62201C-ECBA-4A4D-8F83-D309F8D0FDF0}"/>
              </a:ext>
            </a:extLst>
          </p:cNvPr>
          <p:cNvSpPr txBox="1">
            <a:spLocks noChangeArrowheads="1"/>
          </p:cNvSpPr>
          <p:nvPr/>
        </p:nvSpPr>
        <p:spPr bwMode="auto">
          <a:xfrm>
            <a:off x="5181600" y="6400800"/>
            <a:ext cx="393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400">
                <a:cs typeface="Arial" panose="020B0604020202020204" pitchFamily="34" charset="0"/>
              </a:rPr>
              <a:t>Darvasi &amp; Shifman </a:t>
            </a:r>
            <a:r>
              <a:rPr lang="en-US" altLang="en-US" sz="1400" i="1">
                <a:cs typeface="Arial" panose="020B0604020202020204" pitchFamily="34" charset="0"/>
              </a:rPr>
              <a:t>Nat. Genet. </a:t>
            </a:r>
            <a:r>
              <a:rPr lang="en-US" altLang="en-US" sz="1400">
                <a:cs typeface="Arial" panose="020B0604020202020204" pitchFamily="34" charset="0"/>
              </a:rPr>
              <a:t>(2005)</a:t>
            </a:r>
            <a:endParaRPr lang="en-US" altLang="en-US" sz="1400">
              <a:solidFill>
                <a:schemeClr val="bg1"/>
              </a:solidFill>
              <a:cs typeface="Arial" panose="020B0604020202020204" pitchFamily="34" charset="0"/>
            </a:endParaRPr>
          </a:p>
        </p:txBody>
      </p:sp>
      <p:sp>
        <p:nvSpPr>
          <p:cNvPr id="41987" name="TextBox 18">
            <a:extLst>
              <a:ext uri="{FF2B5EF4-FFF2-40B4-BE49-F238E27FC236}">
                <a16:creationId xmlns:a16="http://schemas.microsoft.com/office/drawing/2014/main" id="{2A48F64E-9AF7-4E69-906F-B1A466E37499}"/>
              </a:ext>
            </a:extLst>
          </p:cNvPr>
          <p:cNvSpPr txBox="1">
            <a:spLocks noChangeArrowheads="1"/>
          </p:cNvSpPr>
          <p:nvPr/>
        </p:nvSpPr>
        <p:spPr bwMode="auto">
          <a:xfrm>
            <a:off x="1668463" y="228600"/>
            <a:ext cx="5978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a:t>Genetic ancestry and admixture </a:t>
            </a:r>
          </a:p>
        </p:txBody>
      </p:sp>
      <p:pic>
        <p:nvPicPr>
          <p:cNvPr id="41988" name="Picture 2">
            <a:extLst>
              <a:ext uri="{FF2B5EF4-FFF2-40B4-BE49-F238E27FC236}">
                <a16:creationId xmlns:a16="http://schemas.microsoft.com/office/drawing/2014/main" id="{F6280A77-BA31-421B-848C-9AF9043C9B69}"/>
              </a:ext>
            </a:extLst>
          </p:cNvPr>
          <p:cNvPicPr>
            <a:picLocks noChangeAspect="1"/>
          </p:cNvPicPr>
          <p:nvPr/>
        </p:nvPicPr>
        <p:blipFill>
          <a:blip r:embed="rId3">
            <a:extLst>
              <a:ext uri="{28A0092B-C50C-407E-A947-70E740481C1C}">
                <a14:useLocalDpi xmlns:a14="http://schemas.microsoft.com/office/drawing/2010/main" val="0"/>
              </a:ext>
            </a:extLst>
          </a:blip>
          <a:srcRect b="46259"/>
          <a:stretch>
            <a:fillRect/>
          </a:stretch>
        </p:blipFill>
        <p:spPr bwMode="auto">
          <a:xfrm>
            <a:off x="744538" y="3641725"/>
            <a:ext cx="766762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
            <a:extLst>
              <a:ext uri="{FF2B5EF4-FFF2-40B4-BE49-F238E27FC236}">
                <a16:creationId xmlns:a16="http://schemas.microsoft.com/office/drawing/2014/main" id="{503E09E6-7BC3-4CB8-A2DF-E35B3A56A8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754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7">
            <a:extLst>
              <a:ext uri="{FF2B5EF4-FFF2-40B4-BE49-F238E27FC236}">
                <a16:creationId xmlns:a16="http://schemas.microsoft.com/office/drawing/2014/main" id="{620CB085-591E-4BC9-A85C-97C8888F7A57}"/>
              </a:ext>
            </a:extLst>
          </p:cNvPr>
          <p:cNvSpPr txBox="1">
            <a:spLocks noChangeArrowheads="1"/>
          </p:cNvSpPr>
          <p:nvPr/>
        </p:nvSpPr>
        <p:spPr bwMode="auto">
          <a:xfrm>
            <a:off x="4419600" y="3197225"/>
            <a:ext cx="407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t>Nature 2015, 1000 Genomes Project Consortium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71D7D22-A393-4830-A933-952EF2D6ADAF}"/>
              </a:ext>
            </a:extLst>
          </p:cNvPr>
          <p:cNvSpPr>
            <a:spLocks noGrp="1" noChangeArrowheads="1"/>
          </p:cNvSpPr>
          <p:nvPr>
            <p:ph type="title"/>
          </p:nvPr>
        </p:nvSpPr>
        <p:spPr/>
        <p:txBody>
          <a:bodyPr/>
          <a:lstStyle/>
          <a:p>
            <a:pPr eaLnBrk="1" hangingPunct="1"/>
            <a:r>
              <a:rPr lang="en-US" altLang="en-US" sz="4000">
                <a:latin typeface="Arial" panose="020B0604020202020204" pitchFamily="34" charset="0"/>
              </a:rPr>
              <a:t>Genetic Admixture Estimation</a:t>
            </a:r>
          </a:p>
        </p:txBody>
      </p:sp>
      <p:sp>
        <p:nvSpPr>
          <p:cNvPr id="43010" name="Rectangle 3">
            <a:extLst>
              <a:ext uri="{FF2B5EF4-FFF2-40B4-BE49-F238E27FC236}">
                <a16:creationId xmlns:a16="http://schemas.microsoft.com/office/drawing/2014/main" id="{204A741D-D66A-48BE-932B-342873D28CA6}"/>
              </a:ext>
            </a:extLst>
          </p:cNvPr>
          <p:cNvSpPr>
            <a:spLocks noGrp="1" noChangeArrowheads="1"/>
          </p:cNvSpPr>
          <p:nvPr>
            <p:ph idx="1"/>
          </p:nvPr>
        </p:nvSpPr>
        <p:spPr>
          <a:xfrm>
            <a:off x="228600" y="1951038"/>
            <a:ext cx="4038600" cy="4525962"/>
          </a:xfrm>
        </p:spPr>
        <p:txBody>
          <a:bodyPr/>
          <a:lstStyle/>
          <a:p>
            <a:pPr eaLnBrk="1" hangingPunct="1">
              <a:buFont typeface="Arial" charset="0"/>
              <a:buChar char="•"/>
              <a:defRPr/>
            </a:pPr>
            <a:r>
              <a:rPr lang="en-US" dirty="0">
                <a:latin typeface="Arial" charset="0"/>
                <a:ea typeface="ＭＳ Ｐゴシック" charset="0"/>
              </a:rPr>
              <a:t>Panel of ancestry informative markers (AIMs)</a:t>
            </a:r>
          </a:p>
          <a:p>
            <a:pPr marL="0" indent="0" eaLnBrk="1" hangingPunct="1">
              <a:buFont typeface="Arial" charset="0"/>
              <a:buNone/>
              <a:defRPr/>
            </a:pPr>
            <a:endParaRPr lang="en-US" dirty="0">
              <a:latin typeface="Arial" charset="0"/>
              <a:ea typeface="ＭＳ Ｐゴシック" charset="0"/>
            </a:endParaRPr>
          </a:p>
          <a:p>
            <a:pPr eaLnBrk="1" hangingPunct="1">
              <a:buFont typeface="Arial" charset="0"/>
              <a:buChar char="•"/>
              <a:defRPr/>
            </a:pPr>
            <a:endParaRPr lang="en-US" dirty="0">
              <a:latin typeface="Arial" charset="0"/>
              <a:ea typeface="ＭＳ Ｐゴシック" charset="0"/>
            </a:endParaRPr>
          </a:p>
          <a:p>
            <a:pPr eaLnBrk="1" hangingPunct="1">
              <a:buFont typeface="Arial" charset="0"/>
              <a:buChar char="•"/>
              <a:defRPr/>
            </a:pPr>
            <a:endParaRPr lang="en-US" dirty="0">
              <a:latin typeface="Arial" charset="0"/>
              <a:ea typeface="ＭＳ Ｐゴシック" charset="0"/>
            </a:endParaRPr>
          </a:p>
        </p:txBody>
      </p:sp>
      <p:graphicFrame>
        <p:nvGraphicFramePr>
          <p:cNvPr id="4" name="Table 3">
            <a:extLst>
              <a:ext uri="{FF2B5EF4-FFF2-40B4-BE49-F238E27FC236}">
                <a16:creationId xmlns:a16="http://schemas.microsoft.com/office/drawing/2014/main" id="{B898C818-47E2-46B9-81A4-201E44D351A1}"/>
              </a:ext>
            </a:extLst>
          </p:cNvPr>
          <p:cNvGraphicFramePr>
            <a:graphicFrameLocks noGrp="1"/>
          </p:cNvGraphicFramePr>
          <p:nvPr/>
        </p:nvGraphicFramePr>
        <p:xfrm>
          <a:off x="4267200" y="1766888"/>
          <a:ext cx="4419600" cy="2195512"/>
        </p:xfrm>
        <a:graphic>
          <a:graphicData uri="http://schemas.openxmlformats.org/drawingml/2006/table">
            <a:tbl>
              <a:tblPr firstRow="1" bandRow="1">
                <a:tableStyleId>{5C22544A-7EE6-4342-B048-85BDC9FD1C3A}</a:tableStyleId>
              </a:tblPr>
              <a:tblGrid>
                <a:gridCol w="1050202">
                  <a:extLst>
                    <a:ext uri="{9D8B030D-6E8A-4147-A177-3AD203B41FA5}">
                      <a16:colId xmlns:a16="http://schemas.microsoft.com/office/drawing/2014/main" val="20000"/>
                    </a:ext>
                  </a:extLst>
                </a:gridCol>
                <a:gridCol w="1423606">
                  <a:extLst>
                    <a:ext uri="{9D8B030D-6E8A-4147-A177-3AD203B41FA5}">
                      <a16:colId xmlns:a16="http://schemas.microsoft.com/office/drawing/2014/main" val="20001"/>
                    </a:ext>
                  </a:extLst>
                </a:gridCol>
                <a:gridCol w="1945791">
                  <a:extLst>
                    <a:ext uri="{9D8B030D-6E8A-4147-A177-3AD203B41FA5}">
                      <a16:colId xmlns:a16="http://schemas.microsoft.com/office/drawing/2014/main" val="20002"/>
                    </a:ext>
                  </a:extLst>
                </a:gridCol>
              </a:tblGrid>
              <a:tr h="365919">
                <a:tc>
                  <a:txBody>
                    <a:bodyPr/>
                    <a:lstStyle/>
                    <a:p>
                      <a:pPr algn="ctr"/>
                      <a:r>
                        <a:rPr lang="en-US" sz="1800" b="1" dirty="0">
                          <a:solidFill>
                            <a:schemeClr val="bg1"/>
                          </a:solidFill>
                        </a:rPr>
                        <a:t>SNP</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solidFill>
                            <a:schemeClr val="bg1"/>
                          </a:solidFill>
                        </a:rPr>
                        <a:t>Group</a:t>
                      </a:r>
                      <a:r>
                        <a:rPr lang="en-US" sz="1800" b="1" baseline="0" dirty="0">
                          <a:solidFill>
                            <a:schemeClr val="bg1"/>
                          </a:solidFill>
                        </a:rPr>
                        <a:t> A</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solidFill>
                            <a:schemeClr val="bg1"/>
                          </a:solidFill>
                        </a:rPr>
                        <a:t>Group</a:t>
                      </a:r>
                      <a:r>
                        <a:rPr lang="en-US" sz="1800" b="1" baseline="0" dirty="0">
                          <a:solidFill>
                            <a:schemeClr val="bg1"/>
                          </a:solidFill>
                        </a:rPr>
                        <a:t> B</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5919">
                <a:tc>
                  <a:txBody>
                    <a:bodyPr/>
                    <a:lstStyle/>
                    <a:p>
                      <a:pPr algn="ctr"/>
                      <a:endParaRPr lang="en-US" sz="1800" b="1" dirty="0">
                        <a:solidFill>
                          <a:schemeClr val="bg1"/>
                        </a:solidFill>
                      </a:endParaRP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a:r>
                        <a:rPr lang="en-US" sz="1800" b="1" dirty="0">
                          <a:solidFill>
                            <a:schemeClr val="bg1"/>
                          </a:solidFill>
                        </a:rPr>
                        <a:t>Allele</a:t>
                      </a:r>
                      <a:r>
                        <a:rPr lang="en-US" sz="1800" b="1" baseline="0" dirty="0">
                          <a:solidFill>
                            <a:schemeClr val="bg1"/>
                          </a:solidFill>
                        </a:rPr>
                        <a:t> Frequency</a:t>
                      </a:r>
                      <a:endParaRPr lang="en-US" sz="1800" b="1" dirty="0">
                        <a:solidFill>
                          <a:schemeClr val="bg1"/>
                        </a:solidFill>
                      </a:endParaRP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dirty="0"/>
                    </a:p>
                  </a:txBody>
                  <a:tcPr/>
                </a:tc>
                <a:extLst>
                  <a:ext uri="{0D108BD9-81ED-4DB2-BD59-A6C34878D82A}">
                    <a16:rowId xmlns:a16="http://schemas.microsoft.com/office/drawing/2014/main" val="10001"/>
                  </a:ext>
                </a:extLst>
              </a:tr>
              <a:tr h="365919">
                <a:tc>
                  <a:txBody>
                    <a:bodyPr/>
                    <a:lstStyle/>
                    <a:p>
                      <a:pPr algn="ctr"/>
                      <a:r>
                        <a:rPr lang="en-US" sz="1800" b="1" dirty="0">
                          <a:solidFill>
                            <a:schemeClr val="bg1"/>
                          </a:solidFill>
                        </a:rPr>
                        <a:t>1 (T/C) </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b="1" dirty="0">
                          <a:solidFill>
                            <a:schemeClr val="bg1"/>
                          </a:solidFill>
                        </a:rPr>
                        <a:t>0.25T</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b="1" dirty="0">
                          <a:solidFill>
                            <a:schemeClr val="bg1"/>
                          </a:solidFill>
                        </a:rPr>
                        <a:t>0.75T</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65919">
                <a:tc>
                  <a:txBody>
                    <a:bodyPr/>
                    <a:lstStyle/>
                    <a:p>
                      <a:pPr algn="ctr"/>
                      <a:r>
                        <a:rPr lang="en-US" sz="1800" b="1" dirty="0">
                          <a:solidFill>
                            <a:schemeClr val="bg1"/>
                          </a:solidFill>
                        </a:rPr>
                        <a:t>2 (G/A)</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solidFill>
                            <a:schemeClr val="bg1"/>
                          </a:solidFill>
                        </a:rPr>
                        <a:t>0.50A</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solidFill>
                            <a:schemeClr val="bg1"/>
                          </a:solidFill>
                        </a:rPr>
                        <a:t>0.55A</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5919">
                <a:tc>
                  <a:txBody>
                    <a:bodyPr/>
                    <a:lstStyle/>
                    <a:p>
                      <a:pPr algn="ctr"/>
                      <a:r>
                        <a:rPr lang="en-US" sz="1800" b="1" dirty="0">
                          <a:solidFill>
                            <a:schemeClr val="bg1"/>
                          </a:solidFill>
                        </a:rPr>
                        <a:t>3 (G/A)</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solidFill>
                            <a:schemeClr val="bg1"/>
                          </a:solidFill>
                        </a:rPr>
                        <a:t>0.90A</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dirty="0">
                          <a:solidFill>
                            <a:schemeClr val="bg1"/>
                          </a:solidFill>
                        </a:rPr>
                        <a:t>0.75A</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5919">
                <a:tc>
                  <a:txBody>
                    <a:bodyPr/>
                    <a:lstStyle/>
                    <a:p>
                      <a:pPr algn="ctr"/>
                      <a:r>
                        <a:rPr lang="en-US" sz="1800" b="1" dirty="0">
                          <a:solidFill>
                            <a:schemeClr val="bg1"/>
                          </a:solidFill>
                        </a:rPr>
                        <a:t>4 (C/T)</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b="1" dirty="0">
                          <a:solidFill>
                            <a:schemeClr val="bg1"/>
                          </a:solidFill>
                        </a:rPr>
                        <a:t>1.00T</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b="1" dirty="0">
                          <a:solidFill>
                            <a:schemeClr val="bg1"/>
                          </a:solidFill>
                        </a:rPr>
                        <a:t>0.00T</a:t>
                      </a:r>
                    </a:p>
                  </a:txBody>
                  <a:tcPr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44065" name="TextBox 1">
            <a:extLst>
              <a:ext uri="{FF2B5EF4-FFF2-40B4-BE49-F238E27FC236}">
                <a16:creationId xmlns:a16="http://schemas.microsoft.com/office/drawing/2014/main" id="{91774001-BB54-4BD1-8F8B-F45F64CC14C2}"/>
              </a:ext>
            </a:extLst>
          </p:cNvPr>
          <p:cNvSpPr txBox="1">
            <a:spLocks noChangeArrowheads="1"/>
          </p:cNvSpPr>
          <p:nvPr/>
        </p:nvSpPr>
        <p:spPr bwMode="auto">
          <a:xfrm>
            <a:off x="0" y="4495800"/>
            <a:ext cx="91440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a:t>p</a:t>
            </a:r>
            <a:r>
              <a:rPr lang="en-US" altLang="en-US" sz="2800" baseline="-25000"/>
              <a:t>admix</a:t>
            </a:r>
            <a:r>
              <a:rPr lang="en-US" altLang="en-US" sz="2800"/>
              <a:t>=p</a:t>
            </a:r>
            <a:r>
              <a:rPr lang="en-US" altLang="en-US" sz="2800" baseline="-25000"/>
              <a:t>a</a:t>
            </a:r>
            <a:r>
              <a:rPr lang="en-US" altLang="en-US" sz="2800"/>
              <a:t>*m + p</a:t>
            </a:r>
            <a:r>
              <a:rPr lang="en-US" altLang="en-US" sz="2800" baseline="-25000"/>
              <a:t>b</a:t>
            </a:r>
            <a:r>
              <a:rPr lang="en-US" altLang="en-US" sz="2800"/>
              <a:t>*(1-m)</a:t>
            </a:r>
          </a:p>
          <a:p>
            <a:pPr algn="ctr" eaLnBrk="1" hangingPunct="1"/>
            <a:r>
              <a:rPr lang="en-US" altLang="en-US" sz="2800"/>
              <a:t>m = p</a:t>
            </a:r>
            <a:r>
              <a:rPr lang="en-US" altLang="en-US" sz="2800" baseline="-25000"/>
              <a:t>admix</a:t>
            </a:r>
            <a:r>
              <a:rPr lang="en-US" altLang="en-US" sz="2800"/>
              <a:t>-p</a:t>
            </a:r>
            <a:r>
              <a:rPr lang="en-US" altLang="en-US" sz="2800" baseline="-25000"/>
              <a:t>b </a:t>
            </a:r>
            <a:r>
              <a:rPr lang="en-US" altLang="en-US" sz="2800"/>
              <a:t>/ p</a:t>
            </a:r>
            <a:r>
              <a:rPr lang="en-US" altLang="en-US" sz="2800" baseline="-25000"/>
              <a:t>a</a:t>
            </a:r>
            <a:r>
              <a:rPr lang="en-US" altLang="en-US" sz="2800"/>
              <a:t>-p</a:t>
            </a:r>
            <a:r>
              <a:rPr lang="en-US" altLang="en-US" sz="2800" baseline="-25000"/>
              <a:t>b</a:t>
            </a:r>
          </a:p>
          <a:p>
            <a:pPr algn="ctr" eaLnBrk="1" hangingPunct="1"/>
            <a:endParaRPr lang="en-US" altLang="en-US" sz="2800" baseline="-25000"/>
          </a:p>
          <a:p>
            <a:pPr algn="ctr" eaLnBrk="1" hangingPunct="1"/>
            <a:r>
              <a:rPr lang="en-US" altLang="en-US" sz="2800"/>
              <a:t>P(A|a</a:t>
            </a:r>
            <a:r>
              <a:rPr lang="en-US" altLang="en-US" sz="2800" baseline="-25000"/>
              <a:t>ij</a:t>
            </a:r>
            <a:r>
              <a:rPr lang="en-US" altLang="en-US" sz="2800"/>
              <a:t>) = [P(a</a:t>
            </a:r>
            <a:r>
              <a:rPr lang="en-US" altLang="en-US" sz="2800" baseline="-25000"/>
              <a:t>ij</a:t>
            </a:r>
            <a:r>
              <a:rPr lang="en-US" altLang="en-US" sz="2800"/>
              <a:t>|A)*P(A)] / [P(a</a:t>
            </a:r>
            <a:r>
              <a:rPr lang="en-US" altLang="en-US" sz="2800" baseline="-25000"/>
              <a:t>ij</a:t>
            </a:r>
            <a:r>
              <a:rPr lang="en-US" altLang="en-US" sz="2800"/>
              <a:t>|A)*P(A) + P(a</a:t>
            </a:r>
            <a:r>
              <a:rPr lang="en-US" altLang="en-US" sz="2800" baseline="-25000"/>
              <a:t>ij</a:t>
            </a:r>
            <a:r>
              <a:rPr lang="en-US" altLang="en-US" sz="2800"/>
              <a:t>|E)*P(E)]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DA327AD-B67F-4DF1-A95D-D4B7C39A42D1}"/>
              </a:ext>
            </a:extLst>
          </p:cNvPr>
          <p:cNvSpPr>
            <a:spLocks noGrp="1"/>
          </p:cNvSpPr>
          <p:nvPr>
            <p:ph type="title"/>
          </p:nvPr>
        </p:nvSpPr>
        <p:spPr>
          <a:xfrm>
            <a:off x="457200" y="533400"/>
            <a:ext cx="8229600" cy="1143000"/>
          </a:xfrm>
        </p:spPr>
        <p:txBody>
          <a:bodyPr/>
          <a:lstStyle/>
          <a:p>
            <a:pPr eaLnBrk="1" hangingPunct="1"/>
            <a:r>
              <a:rPr lang="en-US" altLang="en-US"/>
              <a:t>Admixture estimation</a:t>
            </a:r>
            <a:br>
              <a:rPr lang="en-US" altLang="en-US"/>
            </a:br>
            <a:r>
              <a:rPr lang="en-US" altLang="en-US" sz="3200"/>
              <a:t>(model-based clustering approach)</a:t>
            </a:r>
            <a:br>
              <a:rPr lang="en-US" altLang="en-US"/>
            </a:br>
            <a:endParaRPr lang="en-US" altLang="en-US"/>
          </a:p>
        </p:txBody>
      </p:sp>
      <p:sp>
        <p:nvSpPr>
          <p:cNvPr id="44034" name="Content Placeholder 2">
            <a:extLst>
              <a:ext uri="{FF2B5EF4-FFF2-40B4-BE49-F238E27FC236}">
                <a16:creationId xmlns:a16="http://schemas.microsoft.com/office/drawing/2014/main" id="{D256E97A-9EF5-4F03-A5BC-8EB4354AF9BC}"/>
              </a:ext>
            </a:extLst>
          </p:cNvPr>
          <p:cNvSpPr>
            <a:spLocks noGrp="1"/>
          </p:cNvSpPr>
          <p:nvPr>
            <p:ph idx="1"/>
          </p:nvPr>
        </p:nvSpPr>
        <p:spPr>
          <a:xfrm>
            <a:off x="457200" y="1600200"/>
            <a:ext cx="8458200" cy="4525963"/>
          </a:xfrm>
        </p:spPr>
        <p:txBody>
          <a:bodyPr/>
          <a:lstStyle/>
          <a:p>
            <a:pPr eaLnBrk="1" hangingPunct="1">
              <a:buFont typeface="Arial" charset="0"/>
              <a:buChar char="•"/>
              <a:defRPr/>
            </a:pPr>
            <a:r>
              <a:rPr lang="en-US" dirty="0">
                <a:solidFill>
                  <a:schemeClr val="accent2">
                    <a:lumMod val="60000"/>
                    <a:lumOff val="40000"/>
                  </a:schemeClr>
                </a:solidFill>
                <a:ea typeface="ＭＳ Ｐゴシック" charset="0"/>
              </a:rPr>
              <a:t>FRAPPE</a:t>
            </a:r>
          </a:p>
          <a:p>
            <a:pPr marL="0" indent="0" eaLnBrk="1" hangingPunct="1">
              <a:buFont typeface="Arial" charset="0"/>
              <a:buNone/>
              <a:defRPr/>
            </a:pPr>
            <a:r>
              <a:rPr lang="en-US" dirty="0">
                <a:ea typeface="ＭＳ Ｐゴシック" charset="0"/>
              </a:rPr>
              <a:t>http://</a:t>
            </a:r>
            <a:r>
              <a:rPr lang="en-US" dirty="0" err="1">
                <a:ea typeface="ＭＳ Ｐゴシック" charset="0"/>
              </a:rPr>
              <a:t>med.stanford.edu</a:t>
            </a:r>
            <a:r>
              <a:rPr lang="en-US" dirty="0">
                <a:ea typeface="ＭＳ Ｐゴシック" charset="0"/>
              </a:rPr>
              <a:t>/</a:t>
            </a:r>
            <a:r>
              <a:rPr lang="en-US" dirty="0" err="1">
                <a:ea typeface="ＭＳ Ｐゴシック" charset="0"/>
              </a:rPr>
              <a:t>tanglab</a:t>
            </a:r>
            <a:r>
              <a:rPr lang="en-US" dirty="0">
                <a:ea typeface="ＭＳ Ｐゴシック" charset="0"/>
              </a:rPr>
              <a:t>/software/</a:t>
            </a:r>
            <a:r>
              <a:rPr lang="en-US" dirty="0" err="1">
                <a:ea typeface="ＭＳ Ｐゴシック" charset="0"/>
              </a:rPr>
              <a:t>frappe.html</a:t>
            </a:r>
            <a:endParaRPr lang="en-US" dirty="0">
              <a:ea typeface="ＭＳ Ｐゴシック" charset="0"/>
            </a:endParaRPr>
          </a:p>
          <a:p>
            <a:pPr eaLnBrk="1" hangingPunct="1">
              <a:buFont typeface="Arial" charset="0"/>
              <a:buChar char="•"/>
              <a:defRPr/>
            </a:pPr>
            <a:r>
              <a:rPr lang="en-US" dirty="0">
                <a:solidFill>
                  <a:srgbClr val="D99694"/>
                </a:solidFill>
                <a:ea typeface="ＭＳ Ｐゴシック" charset="0"/>
              </a:rPr>
              <a:t>ADMIXTURE</a:t>
            </a:r>
          </a:p>
          <a:p>
            <a:pPr marL="0" indent="0" eaLnBrk="1" hangingPunct="1">
              <a:buFont typeface="Arial" charset="0"/>
              <a:buNone/>
              <a:defRPr/>
            </a:pPr>
            <a:r>
              <a:rPr lang="en-US" dirty="0">
                <a:ea typeface="ＭＳ Ｐゴシック" charset="0"/>
              </a:rPr>
              <a:t>http://</a:t>
            </a:r>
            <a:r>
              <a:rPr lang="en-US" dirty="0" err="1">
                <a:ea typeface="ＭＳ Ｐゴシック" charset="0"/>
              </a:rPr>
              <a:t>www.genetics.ucla.edu</a:t>
            </a:r>
            <a:r>
              <a:rPr lang="en-US" dirty="0">
                <a:ea typeface="ＭＳ Ｐゴシック" charset="0"/>
              </a:rPr>
              <a:t>/software/admixture/</a:t>
            </a:r>
            <a:r>
              <a:rPr lang="en-US" dirty="0" err="1">
                <a:ea typeface="ＭＳ Ｐゴシック" charset="0"/>
              </a:rPr>
              <a:t>index.html</a:t>
            </a:r>
            <a:endParaRPr lang="en-US" dirty="0">
              <a:ea typeface="ＭＳ Ｐゴシック" charset="0"/>
            </a:endParaRPr>
          </a:p>
          <a:p>
            <a:pPr eaLnBrk="1" hangingPunct="1">
              <a:buFont typeface="Arial" charset="0"/>
              <a:buChar char="•"/>
              <a:defRPr/>
            </a:pPr>
            <a:r>
              <a:rPr lang="en-US" dirty="0">
                <a:solidFill>
                  <a:srgbClr val="D99694"/>
                </a:solidFill>
                <a:ea typeface="ＭＳ Ｐゴシック" charset="0"/>
              </a:rPr>
              <a:t>STRUCTURE</a:t>
            </a:r>
          </a:p>
          <a:p>
            <a:pPr marL="0" indent="0" eaLnBrk="1" hangingPunct="1">
              <a:buFont typeface="Arial" charset="0"/>
              <a:buNone/>
              <a:defRPr/>
            </a:pPr>
            <a:r>
              <a:rPr lang="en-US" dirty="0">
                <a:ea typeface="ＭＳ Ｐゴシック" charset="0"/>
              </a:rPr>
              <a:t>http://</a:t>
            </a:r>
            <a:r>
              <a:rPr lang="en-US" dirty="0" err="1">
                <a:ea typeface="ＭＳ Ｐゴシック" charset="0"/>
              </a:rPr>
              <a:t>pritch.bsd.uchicago.edu</a:t>
            </a:r>
            <a:r>
              <a:rPr lang="en-US" dirty="0">
                <a:ea typeface="ＭＳ Ｐゴシック" charset="0"/>
              </a:rPr>
              <a:t>/</a:t>
            </a:r>
            <a:r>
              <a:rPr lang="en-US" dirty="0" err="1">
                <a:ea typeface="ＭＳ Ｐゴシック" charset="0"/>
              </a:rPr>
              <a:t>structure.html</a:t>
            </a:r>
            <a:endParaRPr lang="en-US" dirty="0">
              <a:ea typeface="ＭＳ Ｐゴシック" charset="0"/>
            </a:endParaRPr>
          </a:p>
          <a:p>
            <a:pPr marL="0" indent="0" eaLnBrk="1" hangingPunct="1">
              <a:buFont typeface="Arial" charset="0"/>
              <a:buNone/>
              <a:defRPr/>
            </a:pPr>
            <a:endParaRPr lang="en-US" dirty="0">
              <a:ea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a:extLst>
              <a:ext uri="{FF2B5EF4-FFF2-40B4-BE49-F238E27FC236}">
                <a16:creationId xmlns:a16="http://schemas.microsoft.com/office/drawing/2014/main" id="{97C2C9D7-4EFB-4A82-8C88-0CB3EAA40AC2}"/>
              </a:ext>
            </a:extLst>
          </p:cNvPr>
          <p:cNvSpPr>
            <a:spLocks noGrp="1" noChangeArrowheads="1"/>
          </p:cNvSpPr>
          <p:nvPr>
            <p:ph type="title"/>
          </p:nvPr>
        </p:nvSpPr>
        <p:spPr/>
        <p:txBody>
          <a:bodyPr/>
          <a:lstStyle/>
          <a:p>
            <a:pPr eaLnBrk="1" hangingPunct="1"/>
            <a:r>
              <a:rPr lang="en-US" altLang="en-US">
                <a:latin typeface="Arial" panose="020B0604020202020204" pitchFamily="34" charset="0"/>
              </a:rPr>
              <a:t>Outline</a:t>
            </a:r>
          </a:p>
        </p:txBody>
      </p:sp>
      <p:sp>
        <p:nvSpPr>
          <p:cNvPr id="15362" name="Rectangle 5">
            <a:extLst>
              <a:ext uri="{FF2B5EF4-FFF2-40B4-BE49-F238E27FC236}">
                <a16:creationId xmlns:a16="http://schemas.microsoft.com/office/drawing/2014/main" id="{448040EC-A2DC-4798-B4F6-765A6E049A50}"/>
              </a:ext>
            </a:extLst>
          </p:cNvPr>
          <p:cNvSpPr>
            <a:spLocks noGrp="1" noChangeArrowheads="1"/>
          </p:cNvSpPr>
          <p:nvPr>
            <p:ph idx="1"/>
          </p:nvPr>
        </p:nvSpPr>
        <p:spPr>
          <a:xfrm>
            <a:off x="533400" y="1951038"/>
            <a:ext cx="8229600" cy="4525962"/>
          </a:xfrm>
        </p:spPr>
        <p:txBody>
          <a:bodyPr/>
          <a:lstStyle/>
          <a:p>
            <a:pPr eaLnBrk="1" hangingPunct="1">
              <a:lnSpc>
                <a:spcPct val="90000"/>
              </a:lnSpc>
            </a:pPr>
            <a:r>
              <a:rPr lang="en-US" altLang="en-US">
                <a:latin typeface="Arial" panose="020B0604020202020204" pitchFamily="34" charset="0"/>
              </a:rPr>
              <a:t>Genetic variation &amp; Race/Ethnicity</a:t>
            </a:r>
          </a:p>
          <a:p>
            <a:pPr eaLnBrk="1" hangingPunct="1">
              <a:lnSpc>
                <a:spcPct val="90000"/>
              </a:lnSpc>
            </a:pPr>
            <a:endParaRPr lang="en-US" altLang="en-US" sz="2000">
              <a:latin typeface="Arial" panose="020B0604020202020204" pitchFamily="34" charset="0"/>
            </a:endParaRPr>
          </a:p>
          <a:p>
            <a:pPr eaLnBrk="1" hangingPunct="1"/>
            <a:r>
              <a:rPr lang="en-US" altLang="en-US">
                <a:latin typeface="Arial" panose="020B0604020202020204" pitchFamily="34" charset="0"/>
              </a:rPr>
              <a:t>Genetic admixture, admixture analysis and admixture mapping</a:t>
            </a:r>
          </a:p>
          <a:p>
            <a:pPr eaLnBrk="1" hangingPunct="1"/>
            <a:endParaRPr lang="en-US" altLang="en-US" sz="2000">
              <a:latin typeface="Arial" panose="020B0604020202020204" pitchFamily="34" charset="0"/>
            </a:endParaRPr>
          </a:p>
          <a:p>
            <a:pPr eaLnBrk="1" hangingPunct="1"/>
            <a:r>
              <a:rPr lang="en-US" altLang="en-US">
                <a:latin typeface="Arial" panose="020B0604020202020204" pitchFamily="34" charset="0"/>
              </a:rPr>
              <a:t>Example: Breast cancer in Latinas</a:t>
            </a:r>
          </a:p>
          <a:p>
            <a:pPr eaLnBrk="1" hangingPunct="1">
              <a:lnSpc>
                <a:spcPct val="90000"/>
              </a:lnSpc>
            </a:pPr>
            <a:endParaRPr lang="en-US" altLang="en-US">
              <a:latin typeface="Arial" panose="020B0604020202020204" pitchFamily="34" charset="0"/>
            </a:endParaRPr>
          </a:p>
          <a:p>
            <a:pPr eaLnBrk="1" hangingPunct="1">
              <a:lnSpc>
                <a:spcPct val="90000"/>
              </a:lnSpc>
            </a:pPr>
            <a:endParaRPr lang="en-US" altLang="en-US">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024782F-8AA1-4353-ABAB-51098075CD03}"/>
              </a:ext>
            </a:extLst>
          </p:cNvPr>
          <p:cNvSpPr>
            <a:spLocks noGrp="1"/>
          </p:cNvSpPr>
          <p:nvPr>
            <p:ph type="title"/>
          </p:nvPr>
        </p:nvSpPr>
        <p:spPr/>
        <p:txBody>
          <a:bodyPr/>
          <a:lstStyle/>
          <a:p>
            <a:r>
              <a:rPr lang="en-US" altLang="en-US"/>
              <a:t>Race/ethnicity in admixed populations</a:t>
            </a:r>
          </a:p>
        </p:txBody>
      </p:sp>
      <p:pic>
        <p:nvPicPr>
          <p:cNvPr id="47106" name="Picture 3">
            <a:extLst>
              <a:ext uri="{FF2B5EF4-FFF2-40B4-BE49-F238E27FC236}">
                <a16:creationId xmlns:a16="http://schemas.microsoft.com/office/drawing/2014/main" id="{8FBCB3B2-6E01-42DC-BBBB-F6A49789F5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059613"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a:extLst>
              <a:ext uri="{FF2B5EF4-FFF2-40B4-BE49-F238E27FC236}">
                <a16:creationId xmlns:a16="http://schemas.microsoft.com/office/drawing/2014/main" id="{B6CC9167-9A9D-4797-A633-CD08ED6A3A88}"/>
              </a:ext>
            </a:extLst>
          </p:cNvPr>
          <p:cNvSpPr>
            <a:spLocks noChangeArrowheads="1"/>
          </p:cNvSpPr>
          <p:nvPr/>
        </p:nvSpPr>
        <p:spPr bwMode="auto">
          <a:xfrm>
            <a:off x="5257800" y="6550025"/>
            <a:ext cx="401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t> Brazilian Institute of Geography and Statistics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C86B19E1-D8E2-4218-A55B-9564A3455197}"/>
              </a:ext>
            </a:extLst>
          </p:cNvPr>
          <p:cNvSpPr>
            <a:spLocks noChangeArrowheads="1"/>
          </p:cNvSpPr>
          <p:nvPr/>
        </p:nvSpPr>
        <p:spPr bwMode="auto">
          <a:xfrm>
            <a:off x="381000" y="1746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r>
              <a:rPr lang="en-US" sz="4400" dirty="0">
                <a:solidFill>
                  <a:schemeClr val="tx2"/>
                </a:solidFill>
                <a:latin typeface="Arial" charset="0"/>
                <a:ea typeface="ＭＳ Ｐゴシック" charset="0"/>
              </a:rPr>
              <a:t>Brazilians</a:t>
            </a:r>
          </a:p>
        </p:txBody>
      </p:sp>
      <p:pic>
        <p:nvPicPr>
          <p:cNvPr id="48130" name="Picture 2" descr="Screen Shot 2016-02-02 at 11.04.25 AM.png">
            <a:extLst>
              <a:ext uri="{FF2B5EF4-FFF2-40B4-BE49-F238E27FC236}">
                <a16:creationId xmlns:a16="http://schemas.microsoft.com/office/drawing/2014/main" id="{75C6E097-A481-421C-9974-0AE50CDA4F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066800"/>
            <a:ext cx="67437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1">
            <a:extLst>
              <a:ext uri="{FF2B5EF4-FFF2-40B4-BE49-F238E27FC236}">
                <a16:creationId xmlns:a16="http://schemas.microsoft.com/office/drawing/2014/main" id="{867DA16C-D12C-443E-981E-8DA9077E2945}"/>
              </a:ext>
            </a:extLst>
          </p:cNvPr>
          <p:cNvSpPr>
            <a:spLocks noChangeArrowheads="1"/>
          </p:cNvSpPr>
          <p:nvPr/>
        </p:nvSpPr>
        <p:spPr bwMode="auto">
          <a:xfrm>
            <a:off x="4953000" y="64008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Suarez-Kurtz Front. Pharmacol., 2010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399504C-AC5A-4C31-96C0-E342288F6434}"/>
              </a:ext>
            </a:extLst>
          </p:cNvPr>
          <p:cNvSpPr/>
          <p:nvPr/>
        </p:nvSpPr>
        <p:spPr>
          <a:xfrm>
            <a:off x="1219200" y="4953000"/>
            <a:ext cx="1600200" cy="1219200"/>
          </a:xfrm>
          <a:prstGeom prst="rect">
            <a:avLst/>
          </a:prstGeom>
          <a:solidFill>
            <a:srgbClr val="FFFF00">
              <a:alpha val="7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95FA9C78-D28C-4B95-AF34-ED95DF342D69}"/>
              </a:ext>
            </a:extLst>
          </p:cNvPr>
          <p:cNvSpPr>
            <a:spLocks noGrp="1"/>
          </p:cNvSpPr>
          <p:nvPr>
            <p:ph type="title"/>
          </p:nvPr>
        </p:nvSpPr>
        <p:spPr/>
        <p:txBody>
          <a:bodyPr>
            <a:normAutofit fontScale="90000"/>
          </a:bodyPr>
          <a:lstStyle/>
          <a:p>
            <a:pPr>
              <a:defRPr/>
            </a:pPr>
            <a:r>
              <a:rPr lang="en-US" dirty="0">
                <a:ea typeface="+mj-ea"/>
              </a:rPr>
              <a:t>Why is genetic admixture important in medical research?</a:t>
            </a:r>
          </a:p>
        </p:txBody>
      </p:sp>
      <p:sp>
        <p:nvSpPr>
          <p:cNvPr id="15364" name="Content Placeholder 2">
            <a:extLst>
              <a:ext uri="{FF2B5EF4-FFF2-40B4-BE49-F238E27FC236}">
                <a16:creationId xmlns:a16="http://schemas.microsoft.com/office/drawing/2014/main" id="{FD520C3F-93A0-445D-ACA8-EF5210C7EEEC}"/>
              </a:ext>
            </a:extLst>
          </p:cNvPr>
          <p:cNvSpPr>
            <a:spLocks noGrp="1"/>
          </p:cNvSpPr>
          <p:nvPr>
            <p:ph idx="1"/>
          </p:nvPr>
        </p:nvSpPr>
        <p:spPr>
          <a:xfrm>
            <a:off x="958850" y="1905000"/>
            <a:ext cx="7499350" cy="2514600"/>
          </a:xfrm>
        </p:spPr>
        <p:txBody>
          <a:bodyPr/>
          <a:lstStyle/>
          <a:p>
            <a:r>
              <a:rPr lang="en-US" altLang="en-US">
                <a:latin typeface="Gill Sans MT" panose="020B0502020104020203" pitchFamily="34" charset="0"/>
              </a:rPr>
              <a:t>Genetic association studies are susceptible to false-positive results if there are differences in genetic ancestry between cases and controls</a:t>
            </a:r>
          </a:p>
          <a:p>
            <a:endParaRPr lang="en-US" altLang="en-US">
              <a:latin typeface="Gill Sans MT" panose="020B0502020104020203" pitchFamily="34" charset="0"/>
            </a:endParaRPr>
          </a:p>
        </p:txBody>
      </p:sp>
      <p:sp>
        <p:nvSpPr>
          <p:cNvPr id="15365" name="TextBox 3">
            <a:extLst>
              <a:ext uri="{FF2B5EF4-FFF2-40B4-BE49-F238E27FC236}">
                <a16:creationId xmlns:a16="http://schemas.microsoft.com/office/drawing/2014/main" id="{1D9D98BD-6C88-4873-9BC3-D5148ADB46CB}"/>
              </a:ext>
            </a:extLst>
          </p:cNvPr>
          <p:cNvSpPr txBox="1">
            <a:spLocks noChangeArrowheads="1"/>
          </p:cNvSpPr>
          <p:nvPr/>
        </p:nvSpPr>
        <p:spPr bwMode="auto">
          <a:xfrm>
            <a:off x="4114800" y="4495800"/>
            <a:ext cx="1093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Cases</a:t>
            </a:r>
          </a:p>
        </p:txBody>
      </p:sp>
      <p:sp>
        <p:nvSpPr>
          <p:cNvPr id="15366" name="TextBox 4">
            <a:extLst>
              <a:ext uri="{FF2B5EF4-FFF2-40B4-BE49-F238E27FC236}">
                <a16:creationId xmlns:a16="http://schemas.microsoft.com/office/drawing/2014/main" id="{72BBD369-DA1B-4CEF-AB0A-9D3673509AD6}"/>
              </a:ext>
            </a:extLst>
          </p:cNvPr>
          <p:cNvSpPr txBox="1">
            <a:spLocks noChangeArrowheads="1"/>
          </p:cNvSpPr>
          <p:nvPr/>
        </p:nvSpPr>
        <p:spPr bwMode="auto">
          <a:xfrm>
            <a:off x="5486400" y="4495800"/>
            <a:ext cx="1449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Controls</a:t>
            </a:r>
          </a:p>
        </p:txBody>
      </p:sp>
      <p:sp>
        <p:nvSpPr>
          <p:cNvPr id="15367" name="TextBox 5">
            <a:extLst>
              <a:ext uri="{FF2B5EF4-FFF2-40B4-BE49-F238E27FC236}">
                <a16:creationId xmlns:a16="http://schemas.microsoft.com/office/drawing/2014/main" id="{0D07D598-F78A-442D-848C-3460530DA589}"/>
              </a:ext>
            </a:extLst>
          </p:cNvPr>
          <p:cNvSpPr txBox="1">
            <a:spLocks noChangeArrowheads="1"/>
          </p:cNvSpPr>
          <p:nvPr/>
        </p:nvSpPr>
        <p:spPr bwMode="auto">
          <a:xfrm>
            <a:off x="1600200" y="4419600"/>
            <a:ext cx="177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Population</a:t>
            </a:r>
          </a:p>
        </p:txBody>
      </p:sp>
      <p:sp>
        <p:nvSpPr>
          <p:cNvPr id="7" name="Smiley Face 6">
            <a:extLst>
              <a:ext uri="{FF2B5EF4-FFF2-40B4-BE49-F238E27FC236}">
                <a16:creationId xmlns:a16="http://schemas.microsoft.com/office/drawing/2014/main" id="{0327E7B8-EB0D-4F6F-B5C0-BD89A8FF1724}"/>
              </a:ext>
            </a:extLst>
          </p:cNvPr>
          <p:cNvSpPr/>
          <p:nvPr/>
        </p:nvSpPr>
        <p:spPr>
          <a:xfrm>
            <a:off x="1981200" y="50292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miley Face 7">
            <a:extLst>
              <a:ext uri="{FF2B5EF4-FFF2-40B4-BE49-F238E27FC236}">
                <a16:creationId xmlns:a16="http://schemas.microsoft.com/office/drawing/2014/main" id="{459EC6C3-B955-4A7D-A1FC-DD91CF3E4196}"/>
              </a:ext>
            </a:extLst>
          </p:cNvPr>
          <p:cNvSpPr/>
          <p:nvPr/>
        </p:nvSpPr>
        <p:spPr>
          <a:xfrm>
            <a:off x="2895600" y="50292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miley Face 8">
            <a:extLst>
              <a:ext uri="{FF2B5EF4-FFF2-40B4-BE49-F238E27FC236}">
                <a16:creationId xmlns:a16="http://schemas.microsoft.com/office/drawing/2014/main" id="{B1992CFB-1914-4D03-8960-496696A21D8D}"/>
              </a:ext>
            </a:extLst>
          </p:cNvPr>
          <p:cNvSpPr/>
          <p:nvPr/>
        </p:nvSpPr>
        <p:spPr>
          <a:xfrm>
            <a:off x="1447800" y="50292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miley Face 9">
            <a:extLst>
              <a:ext uri="{FF2B5EF4-FFF2-40B4-BE49-F238E27FC236}">
                <a16:creationId xmlns:a16="http://schemas.microsoft.com/office/drawing/2014/main" id="{5FD7A8E5-65AE-4553-BF3C-C12F8FA9E7B2}"/>
              </a:ext>
            </a:extLst>
          </p:cNvPr>
          <p:cNvSpPr/>
          <p:nvPr/>
        </p:nvSpPr>
        <p:spPr>
          <a:xfrm>
            <a:off x="1447800" y="54102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miley Face 10">
            <a:extLst>
              <a:ext uri="{FF2B5EF4-FFF2-40B4-BE49-F238E27FC236}">
                <a16:creationId xmlns:a16="http://schemas.microsoft.com/office/drawing/2014/main" id="{2E63C9A3-E20F-4F75-B187-F594E3533282}"/>
              </a:ext>
            </a:extLst>
          </p:cNvPr>
          <p:cNvSpPr/>
          <p:nvPr/>
        </p:nvSpPr>
        <p:spPr>
          <a:xfrm>
            <a:off x="1981200" y="54102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Smiley Face 11">
            <a:extLst>
              <a:ext uri="{FF2B5EF4-FFF2-40B4-BE49-F238E27FC236}">
                <a16:creationId xmlns:a16="http://schemas.microsoft.com/office/drawing/2014/main" id="{136166F3-A80E-44C4-A08F-DB2B4B9D4610}"/>
              </a:ext>
            </a:extLst>
          </p:cNvPr>
          <p:cNvSpPr/>
          <p:nvPr/>
        </p:nvSpPr>
        <p:spPr>
          <a:xfrm>
            <a:off x="2895600" y="54102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Smiley Face 12">
            <a:extLst>
              <a:ext uri="{FF2B5EF4-FFF2-40B4-BE49-F238E27FC236}">
                <a16:creationId xmlns:a16="http://schemas.microsoft.com/office/drawing/2014/main" id="{7944A643-EA13-4325-95A2-24DBF40B9FF5}"/>
              </a:ext>
            </a:extLst>
          </p:cNvPr>
          <p:cNvSpPr/>
          <p:nvPr/>
        </p:nvSpPr>
        <p:spPr>
          <a:xfrm>
            <a:off x="3352800" y="50292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Smiley Face 13">
            <a:extLst>
              <a:ext uri="{FF2B5EF4-FFF2-40B4-BE49-F238E27FC236}">
                <a16:creationId xmlns:a16="http://schemas.microsoft.com/office/drawing/2014/main" id="{F939349F-78AF-4AC9-AB0C-1BDBFB055A15}"/>
              </a:ext>
            </a:extLst>
          </p:cNvPr>
          <p:cNvSpPr/>
          <p:nvPr/>
        </p:nvSpPr>
        <p:spPr>
          <a:xfrm>
            <a:off x="3352800" y="54102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Smiley Face 14">
            <a:extLst>
              <a:ext uri="{FF2B5EF4-FFF2-40B4-BE49-F238E27FC236}">
                <a16:creationId xmlns:a16="http://schemas.microsoft.com/office/drawing/2014/main" id="{EFD278B2-18F7-499E-9F6C-97DE9B1F2273}"/>
              </a:ext>
            </a:extLst>
          </p:cNvPr>
          <p:cNvSpPr/>
          <p:nvPr/>
        </p:nvSpPr>
        <p:spPr>
          <a:xfrm>
            <a:off x="1447800" y="57912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Smiley Face 15">
            <a:extLst>
              <a:ext uri="{FF2B5EF4-FFF2-40B4-BE49-F238E27FC236}">
                <a16:creationId xmlns:a16="http://schemas.microsoft.com/office/drawing/2014/main" id="{3C4E9262-766E-405B-A5A3-EAACBBCE6186}"/>
              </a:ext>
            </a:extLst>
          </p:cNvPr>
          <p:cNvSpPr/>
          <p:nvPr/>
        </p:nvSpPr>
        <p:spPr>
          <a:xfrm>
            <a:off x="1981200" y="57912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Smiley Face 16">
            <a:extLst>
              <a:ext uri="{FF2B5EF4-FFF2-40B4-BE49-F238E27FC236}">
                <a16:creationId xmlns:a16="http://schemas.microsoft.com/office/drawing/2014/main" id="{9879BAD8-0C5A-47D4-AFC3-065A9FFAE189}"/>
              </a:ext>
            </a:extLst>
          </p:cNvPr>
          <p:cNvSpPr/>
          <p:nvPr/>
        </p:nvSpPr>
        <p:spPr>
          <a:xfrm>
            <a:off x="2895600" y="57912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Smiley Face 17">
            <a:extLst>
              <a:ext uri="{FF2B5EF4-FFF2-40B4-BE49-F238E27FC236}">
                <a16:creationId xmlns:a16="http://schemas.microsoft.com/office/drawing/2014/main" id="{9637E3DC-FC03-4BE9-AEF8-7D0916B63DD0}"/>
              </a:ext>
            </a:extLst>
          </p:cNvPr>
          <p:cNvSpPr/>
          <p:nvPr/>
        </p:nvSpPr>
        <p:spPr>
          <a:xfrm>
            <a:off x="3352800" y="57912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Smiley Face 22">
            <a:extLst>
              <a:ext uri="{FF2B5EF4-FFF2-40B4-BE49-F238E27FC236}">
                <a16:creationId xmlns:a16="http://schemas.microsoft.com/office/drawing/2014/main" id="{DB706EDE-82DE-4B1C-A562-3F11591D73C9}"/>
              </a:ext>
            </a:extLst>
          </p:cNvPr>
          <p:cNvSpPr/>
          <p:nvPr/>
        </p:nvSpPr>
        <p:spPr>
          <a:xfrm>
            <a:off x="2438400" y="5029200"/>
            <a:ext cx="304800" cy="304800"/>
          </a:xfrm>
          <a:prstGeom prst="smileyFac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Smiley Face 23">
            <a:extLst>
              <a:ext uri="{FF2B5EF4-FFF2-40B4-BE49-F238E27FC236}">
                <a16:creationId xmlns:a16="http://schemas.microsoft.com/office/drawing/2014/main" id="{02713766-3F36-4E32-8065-CE93D0B20255}"/>
              </a:ext>
            </a:extLst>
          </p:cNvPr>
          <p:cNvSpPr/>
          <p:nvPr/>
        </p:nvSpPr>
        <p:spPr>
          <a:xfrm>
            <a:off x="2438400" y="54102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Smiley Face 28">
            <a:extLst>
              <a:ext uri="{FF2B5EF4-FFF2-40B4-BE49-F238E27FC236}">
                <a16:creationId xmlns:a16="http://schemas.microsoft.com/office/drawing/2014/main" id="{2AEFA60C-CD83-4CBE-BDC5-509E4353B44E}"/>
              </a:ext>
            </a:extLst>
          </p:cNvPr>
          <p:cNvSpPr/>
          <p:nvPr/>
        </p:nvSpPr>
        <p:spPr>
          <a:xfrm>
            <a:off x="4267200" y="51816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Smiley Face 29">
            <a:extLst>
              <a:ext uri="{FF2B5EF4-FFF2-40B4-BE49-F238E27FC236}">
                <a16:creationId xmlns:a16="http://schemas.microsoft.com/office/drawing/2014/main" id="{334DDB0A-FC27-4EF1-876F-014A18143C39}"/>
              </a:ext>
            </a:extLst>
          </p:cNvPr>
          <p:cNvSpPr/>
          <p:nvPr/>
        </p:nvSpPr>
        <p:spPr>
          <a:xfrm>
            <a:off x="4800600" y="51816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Smiley Face 30">
            <a:extLst>
              <a:ext uri="{FF2B5EF4-FFF2-40B4-BE49-F238E27FC236}">
                <a16:creationId xmlns:a16="http://schemas.microsoft.com/office/drawing/2014/main" id="{1A18CDEF-0F65-42A3-A0EC-BB1250EAC588}"/>
              </a:ext>
            </a:extLst>
          </p:cNvPr>
          <p:cNvSpPr/>
          <p:nvPr/>
        </p:nvSpPr>
        <p:spPr>
          <a:xfrm>
            <a:off x="4267200" y="55626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Smiley Face 31">
            <a:extLst>
              <a:ext uri="{FF2B5EF4-FFF2-40B4-BE49-F238E27FC236}">
                <a16:creationId xmlns:a16="http://schemas.microsoft.com/office/drawing/2014/main" id="{3ADD5E23-11E9-4B27-8AD4-A9C86021E063}"/>
              </a:ext>
            </a:extLst>
          </p:cNvPr>
          <p:cNvSpPr/>
          <p:nvPr/>
        </p:nvSpPr>
        <p:spPr>
          <a:xfrm>
            <a:off x="4800600" y="55626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Smiley Face 33">
            <a:extLst>
              <a:ext uri="{FF2B5EF4-FFF2-40B4-BE49-F238E27FC236}">
                <a16:creationId xmlns:a16="http://schemas.microsoft.com/office/drawing/2014/main" id="{9B393759-4ADF-4DB0-974F-C7E89795BE8E}"/>
              </a:ext>
            </a:extLst>
          </p:cNvPr>
          <p:cNvSpPr/>
          <p:nvPr/>
        </p:nvSpPr>
        <p:spPr>
          <a:xfrm>
            <a:off x="6248400" y="51816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Smiley Face 34">
            <a:extLst>
              <a:ext uri="{FF2B5EF4-FFF2-40B4-BE49-F238E27FC236}">
                <a16:creationId xmlns:a16="http://schemas.microsoft.com/office/drawing/2014/main" id="{D750E765-A7AF-428B-AED0-5A6A0079EF81}"/>
              </a:ext>
            </a:extLst>
          </p:cNvPr>
          <p:cNvSpPr/>
          <p:nvPr/>
        </p:nvSpPr>
        <p:spPr>
          <a:xfrm>
            <a:off x="6248400" y="55626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Smiley Face 36">
            <a:extLst>
              <a:ext uri="{FF2B5EF4-FFF2-40B4-BE49-F238E27FC236}">
                <a16:creationId xmlns:a16="http://schemas.microsoft.com/office/drawing/2014/main" id="{09575004-84EB-4EBF-B4F5-9DAA8A8740FF}"/>
              </a:ext>
            </a:extLst>
          </p:cNvPr>
          <p:cNvSpPr/>
          <p:nvPr/>
        </p:nvSpPr>
        <p:spPr>
          <a:xfrm>
            <a:off x="5791200" y="51816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Smiley Face 37">
            <a:extLst>
              <a:ext uri="{FF2B5EF4-FFF2-40B4-BE49-F238E27FC236}">
                <a16:creationId xmlns:a16="http://schemas.microsoft.com/office/drawing/2014/main" id="{B46FBCD9-91C8-4123-9CCA-B147E97A4F36}"/>
              </a:ext>
            </a:extLst>
          </p:cNvPr>
          <p:cNvSpPr/>
          <p:nvPr/>
        </p:nvSpPr>
        <p:spPr>
          <a:xfrm>
            <a:off x="5791200" y="55626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91" name="TextBox 38">
            <a:extLst>
              <a:ext uri="{FF2B5EF4-FFF2-40B4-BE49-F238E27FC236}">
                <a16:creationId xmlns:a16="http://schemas.microsoft.com/office/drawing/2014/main" id="{EDBD7834-E5D6-44BF-9A88-1A8F0DAD2554}"/>
              </a:ext>
            </a:extLst>
          </p:cNvPr>
          <p:cNvSpPr txBox="1">
            <a:spLocks noChangeArrowheads="1"/>
          </p:cNvSpPr>
          <p:nvPr/>
        </p:nvSpPr>
        <p:spPr bwMode="auto">
          <a:xfrm>
            <a:off x="7239000" y="44958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Freq. M</a:t>
            </a:r>
          </a:p>
        </p:txBody>
      </p:sp>
      <p:graphicFrame>
        <p:nvGraphicFramePr>
          <p:cNvPr id="40" name="Table 39">
            <a:extLst>
              <a:ext uri="{FF2B5EF4-FFF2-40B4-BE49-F238E27FC236}">
                <a16:creationId xmlns:a16="http://schemas.microsoft.com/office/drawing/2014/main" id="{D442BEEB-50C7-454B-B952-DDADEC58FAEF}"/>
              </a:ext>
            </a:extLst>
          </p:cNvPr>
          <p:cNvGraphicFramePr>
            <a:graphicFrameLocks noGrp="1"/>
          </p:cNvGraphicFramePr>
          <p:nvPr/>
        </p:nvGraphicFramePr>
        <p:xfrm>
          <a:off x="7086600" y="5105400"/>
          <a:ext cx="1524000" cy="8128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064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406400">
                <a:tc>
                  <a:txBody>
                    <a:bodyPr/>
                    <a:lstStyle/>
                    <a:p>
                      <a:pPr algn="ctr"/>
                      <a:r>
                        <a:rPr lang="en-US" dirty="0"/>
                        <a:t>100%</a:t>
                      </a:r>
                    </a:p>
                  </a:txBody>
                  <a:tcPr/>
                </a:tc>
                <a:tc>
                  <a:txBody>
                    <a:bodyPr/>
                    <a:lstStyle/>
                    <a:p>
                      <a:pPr algn="ctr"/>
                      <a:r>
                        <a:rPr lang="en-US" dirty="0"/>
                        <a:t>0%</a:t>
                      </a:r>
                    </a:p>
                  </a:txBody>
                  <a:tcPr/>
                </a:tc>
                <a:extLst>
                  <a:ext uri="{0D108BD9-81ED-4DB2-BD59-A6C34878D82A}">
                    <a16:rowId xmlns:a16="http://schemas.microsoft.com/office/drawing/2014/main" val="10001"/>
                  </a:ext>
                </a:extLst>
              </a:tr>
            </a:tbl>
          </a:graphicData>
        </a:graphic>
      </p:graphicFrame>
      <p:sp>
        <p:nvSpPr>
          <p:cNvPr id="41" name="Smiley Face 40">
            <a:extLst>
              <a:ext uri="{FF2B5EF4-FFF2-40B4-BE49-F238E27FC236}">
                <a16:creationId xmlns:a16="http://schemas.microsoft.com/office/drawing/2014/main" id="{BE20F9FF-D995-48B7-A858-22AA285E7205}"/>
              </a:ext>
            </a:extLst>
          </p:cNvPr>
          <p:cNvSpPr/>
          <p:nvPr/>
        </p:nvSpPr>
        <p:spPr>
          <a:xfrm>
            <a:off x="8077200" y="51816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Smiley Face 41">
            <a:extLst>
              <a:ext uri="{FF2B5EF4-FFF2-40B4-BE49-F238E27FC236}">
                <a16:creationId xmlns:a16="http://schemas.microsoft.com/office/drawing/2014/main" id="{5CF17FF1-101C-4ABA-B3EE-FFBE58C663D1}"/>
              </a:ext>
            </a:extLst>
          </p:cNvPr>
          <p:cNvSpPr/>
          <p:nvPr/>
        </p:nvSpPr>
        <p:spPr>
          <a:xfrm>
            <a:off x="7315200" y="5181600"/>
            <a:ext cx="304800" cy="304800"/>
          </a:xfrm>
          <a:prstGeom prst="smileyFace">
            <a:avLst/>
          </a:prstGeom>
          <a:solidFill>
            <a:srgbClr val="8143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05" name="TextBox 43">
            <a:extLst>
              <a:ext uri="{FF2B5EF4-FFF2-40B4-BE49-F238E27FC236}">
                <a16:creationId xmlns:a16="http://schemas.microsoft.com/office/drawing/2014/main" id="{FC99D40E-8D77-4BB1-AF4E-3F547E53DEE5}"/>
              </a:ext>
            </a:extLst>
          </p:cNvPr>
          <p:cNvSpPr txBox="1">
            <a:spLocks noChangeArrowheads="1"/>
          </p:cNvSpPr>
          <p:nvPr/>
        </p:nvSpPr>
        <p:spPr bwMode="auto">
          <a:xfrm>
            <a:off x="4191000" y="60960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M=0.75</a:t>
            </a:r>
          </a:p>
        </p:txBody>
      </p:sp>
      <p:sp>
        <p:nvSpPr>
          <p:cNvPr id="15406" name="TextBox 46">
            <a:extLst>
              <a:ext uri="{FF2B5EF4-FFF2-40B4-BE49-F238E27FC236}">
                <a16:creationId xmlns:a16="http://schemas.microsoft.com/office/drawing/2014/main" id="{F711F226-6285-4874-BA3C-E145472E13A6}"/>
              </a:ext>
            </a:extLst>
          </p:cNvPr>
          <p:cNvSpPr txBox="1">
            <a:spLocks noChangeArrowheads="1"/>
          </p:cNvSpPr>
          <p:nvPr/>
        </p:nvSpPr>
        <p:spPr bwMode="auto">
          <a:xfrm>
            <a:off x="5638800" y="609600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M=~0.25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2000"/>
                                        <p:tgtEl>
                                          <p:spTgt spid="1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367"/>
                                        </p:tgtEl>
                                        <p:attrNameLst>
                                          <p:attrName>style.visibility</p:attrName>
                                        </p:attrNameLst>
                                      </p:cBhvr>
                                      <p:to>
                                        <p:strVal val="visible"/>
                                      </p:to>
                                    </p:set>
                                    <p:animEffect transition="in" filter="fade">
                                      <p:cBhvr>
                                        <p:cTn id="54" dur="2000"/>
                                        <p:tgtEl>
                                          <p:spTgt spid="153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000"/>
                                        <p:tgtEl>
                                          <p:spTgt spid="2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391"/>
                                        </p:tgtEl>
                                        <p:attrNameLst>
                                          <p:attrName>style.visibility</p:attrName>
                                        </p:attrNameLst>
                                      </p:cBhvr>
                                      <p:to>
                                        <p:strVal val="visible"/>
                                      </p:to>
                                    </p:set>
                                    <p:animEffect transition="in" filter="fade">
                                      <p:cBhvr>
                                        <p:cTn id="64" dur="2000"/>
                                        <p:tgtEl>
                                          <p:spTgt spid="153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0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2000"/>
                                        <p:tgtEl>
                                          <p:spTgt spid="41"/>
                                        </p:tgtEl>
                                      </p:cBhvr>
                                    </p:animEffect>
                                  </p:childTnLst>
                                </p:cTn>
                              </p:par>
                              <p:par>
                                <p:cTn id="71" presetID="10"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2000"/>
                                        <p:tgtEl>
                                          <p:spTgt spid="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365"/>
                                        </p:tgtEl>
                                        <p:attrNameLst>
                                          <p:attrName>style.visibility</p:attrName>
                                        </p:attrNameLst>
                                      </p:cBhvr>
                                      <p:to>
                                        <p:strVal val="visible"/>
                                      </p:to>
                                    </p:set>
                                    <p:animEffect transition="in" filter="fade">
                                      <p:cBhvr>
                                        <p:cTn id="78" dur="2000"/>
                                        <p:tgtEl>
                                          <p:spTgt spid="1536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366"/>
                                        </p:tgtEl>
                                        <p:attrNameLst>
                                          <p:attrName>style.visibility</p:attrName>
                                        </p:attrNameLst>
                                      </p:cBhvr>
                                      <p:to>
                                        <p:strVal val="visible"/>
                                      </p:to>
                                    </p:set>
                                    <p:animEffect transition="in" filter="fade">
                                      <p:cBhvr>
                                        <p:cTn id="81" dur="2000"/>
                                        <p:tgtEl>
                                          <p:spTgt spid="1536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2000"/>
                                        <p:tgtEl>
                                          <p:spTgt spid="2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20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2000"/>
                                        <p:tgtEl>
                                          <p:spTgt spid="3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2000"/>
                                        <p:tgtEl>
                                          <p:spTgt spid="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2000"/>
                                        <p:tgtEl>
                                          <p:spTgt spid="3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2000"/>
                                        <p:tgtEl>
                                          <p:spTgt spid="3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20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2000"/>
                                        <p:tgtEl>
                                          <p:spTgt spid="3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5406">
                                            <p:txEl>
                                              <p:pRg st="0" end="0"/>
                                            </p:txEl>
                                          </p:spTgt>
                                        </p:tgtEl>
                                        <p:attrNameLst>
                                          <p:attrName>style.visibility</p:attrName>
                                        </p:attrNameLst>
                                      </p:cBhvr>
                                      <p:to>
                                        <p:strVal val="visible"/>
                                      </p:to>
                                    </p:set>
                                    <p:animEffect transition="in" filter="fade">
                                      <p:cBhvr>
                                        <p:cTn id="110" dur="2000"/>
                                        <p:tgtEl>
                                          <p:spTgt spid="15406">
                                            <p:txEl>
                                              <p:pRg st="0" end="0"/>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5405">
                                            <p:txEl>
                                              <p:pRg st="0" end="0"/>
                                            </p:txEl>
                                          </p:spTgt>
                                        </p:tgtEl>
                                        <p:attrNameLst>
                                          <p:attrName>style.visibility</p:attrName>
                                        </p:attrNameLst>
                                      </p:cBhvr>
                                      <p:to>
                                        <p:strVal val="visible"/>
                                      </p:to>
                                    </p:set>
                                    <p:animEffect transition="in" filter="fade">
                                      <p:cBhvr>
                                        <p:cTn id="113" dur="2000"/>
                                        <p:tgtEl>
                                          <p:spTgt spid="154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5364" grpId="0" build="p"/>
      <p:bldP spid="15365" grpId="0"/>
      <p:bldP spid="15366" grpId="0"/>
      <p:bldP spid="15367"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9" grpId="0" animBg="1"/>
      <p:bldP spid="30" grpId="0" animBg="1"/>
      <p:bldP spid="31" grpId="0" animBg="1"/>
      <p:bldP spid="32" grpId="0" animBg="1"/>
      <p:bldP spid="34" grpId="0" animBg="1"/>
      <p:bldP spid="35" grpId="0" animBg="1"/>
      <p:bldP spid="37" grpId="0" animBg="1"/>
      <p:bldP spid="38" grpId="0" animBg="1"/>
      <p:bldP spid="15391" grpId="0"/>
      <p:bldP spid="41" grpId="0" animBg="1"/>
      <p:bldP spid="42" grpId="0" animBg="1"/>
      <p:bldP spid="15405" grpId="0" build="allAtOnce"/>
      <p:bldP spid="1540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a:extLst>
              <a:ext uri="{FF2B5EF4-FFF2-40B4-BE49-F238E27FC236}">
                <a16:creationId xmlns:a16="http://schemas.microsoft.com/office/drawing/2014/main" id="{29CE40D6-2935-4F54-9C78-7C0A3B397AF4}"/>
              </a:ext>
            </a:extLst>
          </p:cNvPr>
          <p:cNvSpPr txBox="1">
            <a:spLocks/>
          </p:cNvSpPr>
          <p:nvPr/>
        </p:nvSpPr>
        <p:spPr bwMode="auto">
          <a:xfrm>
            <a:off x="406400" y="1676400"/>
            <a:ext cx="3835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sz="3200">
                <a:solidFill>
                  <a:schemeClr val="tx1"/>
                </a:solidFill>
                <a:latin typeface="Arial" panose="020B0604020202020204" pitchFamily="34" charset="0"/>
                <a:ea typeface="MS PGothic" panose="020B0600070205080204" pitchFamily="34" charset="-128"/>
              </a:defRPr>
            </a:lvl1pPr>
            <a:lvl2pPr marL="822325" indent="-282575" eaLnBrk="0" hangingPunct="0">
              <a:defRPr sz="3200">
                <a:solidFill>
                  <a:schemeClr val="tx1"/>
                </a:solidFill>
                <a:latin typeface="Arial" panose="020B0604020202020204" pitchFamily="34" charset="0"/>
                <a:ea typeface="MS PGothic" panose="020B0600070205080204" pitchFamily="34" charset="-128"/>
              </a:defRPr>
            </a:lvl2pPr>
            <a:lvl3pPr marL="885825"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lvl="2" eaLnBrk="1" hangingPunct="1">
              <a:spcBef>
                <a:spcPct val="20000"/>
              </a:spcBef>
              <a:buClr>
                <a:schemeClr val="accent2"/>
              </a:buClr>
              <a:buFont typeface="Wingdings 2" panose="05020102010507070707" pitchFamily="18" charset="2"/>
              <a:buNone/>
            </a:pPr>
            <a:endParaRPr lang="en-US" altLang="en-US" sz="2400">
              <a:solidFill>
                <a:srgbClr val="FF0000"/>
              </a:solidFill>
              <a:cs typeface="Arial" panose="020B0604020202020204" pitchFamily="34" charset="0"/>
            </a:endParaRPr>
          </a:p>
          <a:p>
            <a:pPr eaLnBrk="1" hangingPunct="1">
              <a:spcBef>
                <a:spcPts val="600"/>
              </a:spcBef>
              <a:buClr>
                <a:schemeClr val="accent1"/>
              </a:buClr>
              <a:buSzPct val="80000"/>
              <a:buFont typeface="Wingdings 2" panose="05020102010507070707" pitchFamily="18" charset="2"/>
              <a:buChar char=""/>
            </a:pPr>
            <a:r>
              <a:rPr lang="en-US" altLang="en-US" sz="2400">
                <a:cs typeface="Arial" panose="020B0604020202020204" pitchFamily="34" charset="0"/>
              </a:rPr>
              <a:t>1</a:t>
            </a:r>
            <a:r>
              <a:rPr lang="en-US" altLang="en-US" sz="2400" baseline="30000">
                <a:cs typeface="Arial" panose="020B0604020202020204" pitchFamily="34" charset="0"/>
              </a:rPr>
              <a:t>st</a:t>
            </a:r>
            <a:r>
              <a:rPr lang="en-US" altLang="en-US" sz="2400">
                <a:cs typeface="Arial" panose="020B0604020202020204" pitchFamily="34" charset="0"/>
              </a:rPr>
              <a:t> </a:t>
            </a:r>
            <a:r>
              <a:rPr lang="en-US" altLang="en-US" sz="2400">
                <a:cs typeface="Arial" panose="020B0604020202020204" pitchFamily="34" charset="0"/>
                <a:sym typeface="Wingdings" panose="05000000000000000000" pitchFamily="2" charset="2"/>
              </a:rPr>
              <a:t> Disease that has different frequency in dissimilar populations</a:t>
            </a:r>
          </a:p>
          <a:p>
            <a:pPr eaLnBrk="1" hangingPunct="1">
              <a:spcBef>
                <a:spcPts val="600"/>
              </a:spcBef>
              <a:buClr>
                <a:schemeClr val="accent1"/>
              </a:buClr>
              <a:buSzPct val="80000"/>
              <a:buFont typeface="Wingdings 2" panose="05020102010507070707" pitchFamily="18" charset="2"/>
              <a:buChar char=""/>
            </a:pPr>
            <a:endParaRPr lang="en-US" altLang="en-US" sz="2400">
              <a:cs typeface="Arial" panose="020B0604020202020204" pitchFamily="34" charset="0"/>
              <a:sym typeface="Wingdings" panose="05000000000000000000" pitchFamily="2" charset="2"/>
            </a:endParaRPr>
          </a:p>
          <a:p>
            <a:pPr eaLnBrk="1" hangingPunct="1">
              <a:spcBef>
                <a:spcPts val="600"/>
              </a:spcBef>
              <a:buClr>
                <a:schemeClr val="accent1"/>
              </a:buClr>
              <a:buSzPct val="80000"/>
              <a:buFont typeface="Wingdings 2" panose="05020102010507070707" pitchFamily="18" charset="2"/>
              <a:buChar char=""/>
            </a:pPr>
            <a:endParaRPr lang="en-US" altLang="en-US" sz="2400">
              <a:cs typeface="Arial" panose="020B0604020202020204" pitchFamily="34" charset="0"/>
              <a:sym typeface="Wingdings" panose="05000000000000000000" pitchFamily="2" charset="2"/>
            </a:endParaRPr>
          </a:p>
          <a:p>
            <a:pPr eaLnBrk="1" hangingPunct="1">
              <a:spcBef>
                <a:spcPts val="600"/>
              </a:spcBef>
              <a:buClr>
                <a:schemeClr val="accent1"/>
              </a:buClr>
              <a:buSzPct val="80000"/>
              <a:buFont typeface="Wingdings 2" panose="05020102010507070707" pitchFamily="18" charset="2"/>
              <a:buChar char=""/>
            </a:pPr>
            <a:endParaRPr lang="en-US" altLang="en-US" sz="2400">
              <a:cs typeface="Arial" panose="020B0604020202020204" pitchFamily="34" charset="0"/>
              <a:sym typeface="Wingdings" panose="05000000000000000000" pitchFamily="2" charset="2"/>
            </a:endParaRPr>
          </a:p>
          <a:p>
            <a:pPr lvl="1" eaLnBrk="1" hangingPunct="1">
              <a:spcBef>
                <a:spcPts val="600"/>
              </a:spcBef>
              <a:buClr>
                <a:schemeClr val="accent1"/>
              </a:buClr>
              <a:buSzPct val="80000"/>
            </a:pPr>
            <a:endParaRPr lang="en-US" altLang="en-US" sz="2400">
              <a:cs typeface="Arial" panose="020B0604020202020204" pitchFamily="34" charset="0"/>
            </a:endParaRPr>
          </a:p>
          <a:p>
            <a:pPr eaLnBrk="1" hangingPunct="1">
              <a:spcBef>
                <a:spcPts val="600"/>
              </a:spcBef>
              <a:buClr>
                <a:schemeClr val="accent1"/>
              </a:buClr>
              <a:buSzPct val="80000"/>
              <a:buFont typeface="Wingdings 2" panose="05020102010507070707" pitchFamily="18" charset="2"/>
              <a:buNone/>
            </a:pPr>
            <a:endParaRPr lang="en-US" altLang="en-US" sz="2400">
              <a:cs typeface="Arial" panose="020B0604020202020204" pitchFamily="34" charset="0"/>
            </a:endParaRPr>
          </a:p>
        </p:txBody>
      </p:sp>
      <p:sp>
        <p:nvSpPr>
          <p:cNvPr id="51202" name="Content Placeholder 2">
            <a:extLst>
              <a:ext uri="{FF2B5EF4-FFF2-40B4-BE49-F238E27FC236}">
                <a16:creationId xmlns:a16="http://schemas.microsoft.com/office/drawing/2014/main" id="{D7C9E365-1BD0-475B-B66D-0A91657A52CB}"/>
              </a:ext>
            </a:extLst>
          </p:cNvPr>
          <p:cNvSpPr txBox="1">
            <a:spLocks/>
          </p:cNvSpPr>
          <p:nvPr/>
        </p:nvSpPr>
        <p:spPr bwMode="auto">
          <a:xfrm>
            <a:off x="1143000" y="5410200"/>
            <a:ext cx="7499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885825"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lvl="2" eaLnBrk="1" hangingPunct="1">
              <a:spcBef>
                <a:spcPct val="20000"/>
              </a:spcBef>
              <a:buClr>
                <a:schemeClr val="accent2"/>
              </a:buClr>
              <a:buFont typeface="Wingdings 2" panose="05020102010507070707" pitchFamily="18" charset="2"/>
              <a:buNone/>
            </a:pPr>
            <a:endParaRPr lang="en-US" altLang="en-US" sz="1800">
              <a:solidFill>
                <a:srgbClr val="FF0000"/>
              </a:solidFill>
              <a:latin typeface="Calibri" panose="020F0502020204030204" pitchFamily="34" charset="0"/>
            </a:endParaRPr>
          </a:p>
        </p:txBody>
      </p:sp>
      <p:sp>
        <p:nvSpPr>
          <p:cNvPr id="51203" name="Content Placeholder 2">
            <a:extLst>
              <a:ext uri="{FF2B5EF4-FFF2-40B4-BE49-F238E27FC236}">
                <a16:creationId xmlns:a16="http://schemas.microsoft.com/office/drawing/2014/main" id="{52084B7B-85E7-4E24-B70C-301AB873135E}"/>
              </a:ext>
            </a:extLst>
          </p:cNvPr>
          <p:cNvSpPr>
            <a:spLocks noGrp="1"/>
          </p:cNvSpPr>
          <p:nvPr>
            <p:ph idx="1"/>
          </p:nvPr>
        </p:nvSpPr>
        <p:spPr>
          <a:xfrm>
            <a:off x="304800" y="457200"/>
            <a:ext cx="8193088" cy="762000"/>
          </a:xfrm>
        </p:spPr>
        <p:txBody>
          <a:bodyPr/>
          <a:lstStyle/>
          <a:p>
            <a:pPr eaLnBrk="1" hangingPunct="1">
              <a:buFont typeface="Wingdings 2" panose="05020102010507070707" pitchFamily="18" charset="2"/>
              <a:buNone/>
            </a:pPr>
            <a:r>
              <a:rPr lang="en-US" altLang="en-US" sz="3600">
                <a:latin typeface="Arial" panose="020B0604020202020204" pitchFamily="34" charset="0"/>
                <a:cs typeface="Arial" panose="020B0604020202020204" pitchFamily="34" charset="0"/>
              </a:rPr>
              <a:t>Genetic Admixture: Unique opportunity to find disease predisposing genes</a:t>
            </a:r>
          </a:p>
          <a:p>
            <a:pPr eaLnBrk="1" hangingPunct="1">
              <a:buFont typeface="Wingdings 2" panose="05020102010507070707" pitchFamily="18" charset="2"/>
              <a:buNone/>
            </a:pPr>
            <a:endParaRPr lang="en-US" altLang="en-US" sz="3600">
              <a:latin typeface="Arial" panose="020B0604020202020204" pitchFamily="34" charset="0"/>
              <a:cs typeface="Arial" panose="020B0604020202020204" pitchFamily="34" charset="0"/>
            </a:endParaRPr>
          </a:p>
        </p:txBody>
      </p:sp>
      <p:grpSp>
        <p:nvGrpSpPr>
          <p:cNvPr id="2" name="Group 28">
            <a:extLst>
              <a:ext uri="{FF2B5EF4-FFF2-40B4-BE49-F238E27FC236}">
                <a16:creationId xmlns:a16="http://schemas.microsoft.com/office/drawing/2014/main" id="{E02F465D-7386-40A8-9AF4-2ADCAE14CC4F}"/>
              </a:ext>
            </a:extLst>
          </p:cNvPr>
          <p:cNvGrpSpPr>
            <a:grpSpLocks/>
          </p:cNvGrpSpPr>
          <p:nvPr/>
        </p:nvGrpSpPr>
        <p:grpSpPr bwMode="auto">
          <a:xfrm>
            <a:off x="4660900" y="3351213"/>
            <a:ext cx="3306763" cy="1722437"/>
            <a:chOff x="1354666" y="657769"/>
            <a:chExt cx="5537194" cy="5751490"/>
          </a:xfrm>
        </p:grpSpPr>
        <p:sp>
          <p:nvSpPr>
            <p:cNvPr id="14" name="Rectangle 13">
              <a:extLst>
                <a:ext uri="{FF2B5EF4-FFF2-40B4-BE49-F238E27FC236}">
                  <a16:creationId xmlns:a16="http://schemas.microsoft.com/office/drawing/2014/main" id="{239FDCF0-689A-469A-AEB5-CD94459B2A99}"/>
                </a:ext>
              </a:extLst>
            </p:cNvPr>
            <p:cNvSpPr/>
            <p:nvPr/>
          </p:nvSpPr>
          <p:spPr>
            <a:xfrm>
              <a:off x="1982020" y="2142025"/>
              <a:ext cx="74432" cy="396508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04AE736F-49B7-4D91-9B35-AEE969C92065}"/>
                </a:ext>
              </a:extLst>
            </p:cNvPr>
            <p:cNvSpPr/>
            <p:nvPr/>
          </p:nvSpPr>
          <p:spPr>
            <a:xfrm>
              <a:off x="2513675" y="2142025"/>
              <a:ext cx="77091" cy="190302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2DB0AF35-C308-47CF-B1E0-9381D55DFED2}"/>
                </a:ext>
              </a:extLst>
            </p:cNvPr>
            <p:cNvSpPr/>
            <p:nvPr/>
          </p:nvSpPr>
          <p:spPr>
            <a:xfrm>
              <a:off x="2513675" y="4045051"/>
              <a:ext cx="77091" cy="206205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9B105780-F1BF-4B3D-B72D-FC8E77A2C6F0}"/>
                </a:ext>
              </a:extLst>
            </p:cNvPr>
            <p:cNvSpPr/>
            <p:nvPr/>
          </p:nvSpPr>
          <p:spPr>
            <a:xfrm>
              <a:off x="4834353" y="2142025"/>
              <a:ext cx="77089" cy="39650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BF3BCD07-70F2-4633-BE6C-C7CC5672C79E}"/>
                </a:ext>
              </a:extLst>
            </p:cNvPr>
            <p:cNvSpPr/>
            <p:nvPr/>
          </p:nvSpPr>
          <p:spPr>
            <a:xfrm>
              <a:off x="3047990" y="2142025"/>
              <a:ext cx="77089" cy="32017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BDA8A0DA-5DAA-4101-9A44-F110DCE1E7EB}"/>
                </a:ext>
              </a:extLst>
            </p:cNvPr>
            <p:cNvSpPr/>
            <p:nvPr/>
          </p:nvSpPr>
          <p:spPr>
            <a:xfrm>
              <a:off x="3047990" y="5343777"/>
              <a:ext cx="77089" cy="7633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05965690-B898-4C65-BCE0-D3706148C0CC}"/>
                </a:ext>
              </a:extLst>
            </p:cNvPr>
            <p:cNvSpPr/>
            <p:nvPr/>
          </p:nvSpPr>
          <p:spPr>
            <a:xfrm>
              <a:off x="6206024" y="2142025"/>
              <a:ext cx="77089" cy="190302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CFF3D418-83AB-4EAB-8AB1-C21FCAA93F5B}"/>
                </a:ext>
              </a:extLst>
            </p:cNvPr>
            <p:cNvSpPr/>
            <p:nvPr/>
          </p:nvSpPr>
          <p:spPr>
            <a:xfrm>
              <a:off x="6206024" y="4045051"/>
              <a:ext cx="77089" cy="206205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0B5F4744-7C8A-44B9-ADFF-45F3A4D05BFA}"/>
                </a:ext>
              </a:extLst>
            </p:cNvPr>
            <p:cNvSpPr/>
            <p:nvPr/>
          </p:nvSpPr>
          <p:spPr>
            <a:xfrm>
              <a:off x="6814769" y="2142025"/>
              <a:ext cx="77091" cy="190302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BC277AE3-C70D-4D7F-92DF-D80D08847ED0}"/>
                </a:ext>
              </a:extLst>
            </p:cNvPr>
            <p:cNvSpPr/>
            <p:nvPr/>
          </p:nvSpPr>
          <p:spPr>
            <a:xfrm>
              <a:off x="6814769" y="4045051"/>
              <a:ext cx="77091" cy="206205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A03F8845-F589-4CAA-8982-43CC53701242}"/>
                </a:ext>
              </a:extLst>
            </p:cNvPr>
            <p:cNvSpPr/>
            <p:nvPr/>
          </p:nvSpPr>
          <p:spPr>
            <a:xfrm>
              <a:off x="5443098" y="2142025"/>
              <a:ext cx="77091" cy="39650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FC9F4774-523F-45D8-A1F0-B37CBD1C7418}"/>
                </a:ext>
              </a:extLst>
            </p:cNvPr>
            <p:cNvSpPr/>
            <p:nvPr/>
          </p:nvSpPr>
          <p:spPr>
            <a:xfrm>
              <a:off x="3733826" y="2142025"/>
              <a:ext cx="77089" cy="396508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Connector 26">
              <a:extLst>
                <a:ext uri="{FF2B5EF4-FFF2-40B4-BE49-F238E27FC236}">
                  <a16:creationId xmlns:a16="http://schemas.microsoft.com/office/drawing/2014/main" id="{5DB632A4-4F0C-4D24-BF2E-F941D5C1CB76}"/>
                </a:ext>
              </a:extLst>
            </p:cNvPr>
            <p:cNvSpPr>
              <a:spLocks noChangeArrowheads="1"/>
            </p:cNvSpPr>
            <p:nvPr/>
          </p:nvSpPr>
          <p:spPr bwMode="auto">
            <a:xfrm>
              <a:off x="1354666" y="1728554"/>
              <a:ext cx="3115502" cy="4680705"/>
            </a:xfrm>
            <a:prstGeom prst="flowChartConnector">
              <a:avLst/>
            </a:prstGeom>
            <a:solidFill>
              <a:srgbClr val="FF6600">
                <a:alpha val="16862"/>
              </a:srgbClr>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1220" name="TextBox 27">
              <a:extLst>
                <a:ext uri="{FF2B5EF4-FFF2-40B4-BE49-F238E27FC236}">
                  <a16:creationId xmlns:a16="http://schemas.microsoft.com/office/drawing/2014/main" id="{9CB810BB-0460-4ECD-96FE-705E4A1A5570}"/>
                </a:ext>
              </a:extLst>
            </p:cNvPr>
            <p:cNvSpPr txBox="1">
              <a:spLocks noChangeArrowheads="1"/>
            </p:cNvSpPr>
            <p:nvPr/>
          </p:nvSpPr>
          <p:spPr bwMode="auto">
            <a:xfrm>
              <a:off x="2065864" y="657769"/>
              <a:ext cx="1373226" cy="10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t>CASES</a:t>
              </a:r>
            </a:p>
          </p:txBody>
        </p:sp>
      </p:grpSp>
      <p:sp>
        <p:nvSpPr>
          <p:cNvPr id="23559" name="Rectangle 29">
            <a:extLst>
              <a:ext uri="{FF2B5EF4-FFF2-40B4-BE49-F238E27FC236}">
                <a16:creationId xmlns:a16="http://schemas.microsoft.com/office/drawing/2014/main" id="{C50072B3-8615-4E27-B4A8-EFD9C160DE86}"/>
              </a:ext>
            </a:extLst>
          </p:cNvPr>
          <p:cNvSpPr>
            <a:spLocks noChangeArrowheads="1"/>
          </p:cNvSpPr>
          <p:nvPr/>
        </p:nvSpPr>
        <p:spPr bwMode="auto">
          <a:xfrm>
            <a:off x="388938" y="3795713"/>
            <a:ext cx="3852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
                <a:schemeClr val="accent1"/>
              </a:buClr>
              <a:buSzPct val="80000"/>
              <a:buFont typeface="Wingdings 2" panose="05020102010507070707" pitchFamily="18" charset="2"/>
              <a:buChar char=""/>
            </a:pPr>
            <a:r>
              <a:rPr lang="en-US" altLang="en-US" sz="2400">
                <a:cs typeface="Arial" panose="020B0604020202020204" pitchFamily="34" charset="0"/>
              </a:rPr>
              <a:t>2</a:t>
            </a:r>
            <a:r>
              <a:rPr lang="en-US" altLang="en-US" sz="2400" baseline="30000">
                <a:cs typeface="Arial" panose="020B0604020202020204" pitchFamily="34" charset="0"/>
              </a:rPr>
              <a:t>nd</a:t>
            </a:r>
            <a:r>
              <a:rPr lang="en-US" altLang="en-US" sz="2400">
                <a:cs typeface="Arial" panose="020B0604020202020204" pitchFamily="34" charset="0"/>
              </a:rPr>
              <a:t> </a:t>
            </a:r>
            <a:r>
              <a:rPr lang="en-US" altLang="en-US" sz="2400">
                <a:cs typeface="Arial" panose="020B0604020202020204" pitchFamily="34" charset="0"/>
                <a:sym typeface="Wingdings" panose="05000000000000000000" pitchFamily="2" charset="2"/>
              </a:rPr>
              <a:t> </a:t>
            </a:r>
            <a:r>
              <a:rPr lang="en-US" altLang="en-US" sz="2400">
                <a:cs typeface="Arial" panose="020B0604020202020204" pitchFamily="34" charset="0"/>
              </a:rPr>
              <a:t>Do cases differ from controls in terms of genetic ancestry? If yes, strong basis for…</a:t>
            </a:r>
          </a:p>
        </p:txBody>
      </p:sp>
      <p:sp>
        <p:nvSpPr>
          <p:cNvPr id="23560" name="Rectangle 30">
            <a:extLst>
              <a:ext uri="{FF2B5EF4-FFF2-40B4-BE49-F238E27FC236}">
                <a16:creationId xmlns:a16="http://schemas.microsoft.com/office/drawing/2014/main" id="{7876D679-BEFF-43B1-BE3E-84AD3AAA9FDF}"/>
              </a:ext>
            </a:extLst>
          </p:cNvPr>
          <p:cNvSpPr>
            <a:spLocks noChangeArrowheads="1"/>
          </p:cNvSpPr>
          <p:nvPr/>
        </p:nvSpPr>
        <p:spPr bwMode="auto">
          <a:xfrm>
            <a:off x="388938" y="5295900"/>
            <a:ext cx="4572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
                <a:schemeClr val="accent1"/>
              </a:buClr>
              <a:buSzPct val="80000"/>
            </a:pPr>
            <a:endParaRPr lang="en-US" altLang="en-US" sz="2400">
              <a:cs typeface="Arial" panose="020B0604020202020204" pitchFamily="34" charset="0"/>
            </a:endParaRPr>
          </a:p>
          <a:p>
            <a:pPr eaLnBrk="1" hangingPunct="1">
              <a:spcBef>
                <a:spcPts val="600"/>
              </a:spcBef>
              <a:buClr>
                <a:schemeClr val="accent1"/>
              </a:buClr>
              <a:buSzPct val="80000"/>
              <a:buFont typeface="Wingdings 2" panose="05020102010507070707" pitchFamily="18" charset="2"/>
              <a:buChar char=""/>
            </a:pPr>
            <a:r>
              <a:rPr lang="en-US" altLang="en-US" sz="2400">
                <a:cs typeface="Arial" panose="020B0604020202020204" pitchFamily="34" charset="0"/>
              </a:rPr>
              <a:t>3</a:t>
            </a:r>
            <a:r>
              <a:rPr lang="en-US" altLang="en-US" sz="2400" baseline="30000">
                <a:cs typeface="Arial" panose="020B0604020202020204" pitchFamily="34" charset="0"/>
              </a:rPr>
              <a:t>rd</a:t>
            </a:r>
            <a:r>
              <a:rPr lang="en-US" altLang="en-US" sz="2400">
                <a:cs typeface="Arial" panose="020B0604020202020204" pitchFamily="34" charset="0"/>
              </a:rPr>
              <a:t> </a:t>
            </a:r>
            <a:r>
              <a:rPr lang="en-US" altLang="en-US" sz="2400">
                <a:cs typeface="Arial" panose="020B0604020202020204" pitchFamily="34" charset="0"/>
                <a:sym typeface="Wingdings" panose="05000000000000000000" pitchFamily="2" charset="2"/>
              </a:rPr>
              <a:t> </a:t>
            </a:r>
            <a:r>
              <a:rPr lang="en-US" altLang="en-US" sz="2400">
                <a:cs typeface="Arial" panose="020B0604020202020204" pitchFamily="34" charset="0"/>
              </a:rPr>
              <a:t>Admixture mapping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3559"/>
                                        </p:tgtEl>
                                        <p:attrNameLst>
                                          <p:attrName>style.visibility</p:attrName>
                                        </p:attrNameLst>
                                      </p:cBhvr>
                                      <p:to>
                                        <p:strVal val="visible"/>
                                      </p:to>
                                    </p:set>
                                    <p:anim calcmode="lin" valueType="num">
                                      <p:cBhvr additive="base">
                                        <p:cTn id="11" dur="500" fill="hold"/>
                                        <p:tgtEl>
                                          <p:spTgt spid="23559"/>
                                        </p:tgtEl>
                                        <p:attrNameLst>
                                          <p:attrName>ppt_x</p:attrName>
                                        </p:attrNameLst>
                                      </p:cBhvr>
                                      <p:tavLst>
                                        <p:tav tm="0">
                                          <p:val>
                                            <p:strVal val="#ppt_x"/>
                                          </p:val>
                                        </p:tav>
                                        <p:tav tm="100000">
                                          <p:val>
                                            <p:strVal val="#ppt_x"/>
                                          </p:val>
                                        </p:tav>
                                      </p:tavLst>
                                    </p:anim>
                                    <p:anim calcmode="lin" valueType="num">
                                      <p:cBhvr additive="base">
                                        <p:cTn id="12"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anim calcmode="lin" valueType="num">
                                      <p:cBhvr additive="base">
                                        <p:cTn id="17" dur="500" fill="hold"/>
                                        <p:tgtEl>
                                          <p:spTgt spid="23560"/>
                                        </p:tgtEl>
                                        <p:attrNameLst>
                                          <p:attrName>ppt_x</p:attrName>
                                        </p:attrNameLst>
                                      </p:cBhvr>
                                      <p:tavLst>
                                        <p:tav tm="0">
                                          <p:val>
                                            <p:strVal val="#ppt_x"/>
                                          </p:val>
                                        </p:tav>
                                        <p:tav tm="100000">
                                          <p:val>
                                            <p:strVal val="#ppt_x"/>
                                          </p:val>
                                        </p:tav>
                                      </p:tavLst>
                                    </p:anim>
                                    <p:anim calcmode="lin" valueType="num">
                                      <p:cBhvr additive="base">
                                        <p:cTn id="18"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Fig 1 full size">
            <a:extLst>
              <a:ext uri="{FF2B5EF4-FFF2-40B4-BE49-F238E27FC236}">
                <a16:creationId xmlns:a16="http://schemas.microsoft.com/office/drawing/2014/main" id="{13549CEF-E5D5-42D2-89AF-3DB78EC0B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56769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1">
            <a:extLst>
              <a:ext uri="{FF2B5EF4-FFF2-40B4-BE49-F238E27FC236}">
                <a16:creationId xmlns:a16="http://schemas.microsoft.com/office/drawing/2014/main" id="{3EEB695B-6E9F-4AD0-91AE-4E4553D72761}"/>
              </a:ext>
            </a:extLst>
          </p:cNvPr>
          <p:cNvSpPr>
            <a:spLocks noChangeArrowheads="1"/>
          </p:cNvSpPr>
          <p:nvPr/>
        </p:nvSpPr>
        <p:spPr bwMode="auto">
          <a:xfrm>
            <a:off x="304800" y="228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a:t>Admixture mapping</a:t>
            </a:r>
          </a:p>
        </p:txBody>
      </p:sp>
      <p:sp>
        <p:nvSpPr>
          <p:cNvPr id="53251" name="Rectangle 2">
            <a:extLst>
              <a:ext uri="{FF2B5EF4-FFF2-40B4-BE49-F238E27FC236}">
                <a16:creationId xmlns:a16="http://schemas.microsoft.com/office/drawing/2014/main" id="{53F38D53-C621-46D0-8141-3563D4535C76}"/>
              </a:ext>
            </a:extLst>
          </p:cNvPr>
          <p:cNvSpPr>
            <a:spLocks noChangeArrowheads="1"/>
          </p:cNvSpPr>
          <p:nvPr/>
        </p:nvSpPr>
        <p:spPr bwMode="auto">
          <a:xfrm>
            <a:off x="228600" y="9906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Specific genetic regions with ancestry difference between cases and controls might harbor disease predisposing or protective variants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Screen Shot 2016-02-15 at 4.47.22 PM.png">
            <a:extLst>
              <a:ext uri="{FF2B5EF4-FFF2-40B4-BE49-F238E27FC236}">
                <a16:creationId xmlns:a16="http://schemas.microsoft.com/office/drawing/2014/main" id="{E510B039-C2F9-4A9D-9217-CB179E3AD7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59777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a:extLst>
              <a:ext uri="{FF2B5EF4-FFF2-40B4-BE49-F238E27FC236}">
                <a16:creationId xmlns:a16="http://schemas.microsoft.com/office/drawing/2014/main" id="{A19D0218-5C6F-4B68-99D2-E5223A189380}"/>
              </a:ext>
            </a:extLst>
          </p:cNvPr>
          <p:cNvSpPr txBox="1">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32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32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32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32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32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a:t>Locus-Specific Ancestry</a:t>
            </a:r>
          </a:p>
        </p:txBody>
      </p:sp>
      <p:sp>
        <p:nvSpPr>
          <p:cNvPr id="54275" name="Rectangle 3">
            <a:extLst>
              <a:ext uri="{FF2B5EF4-FFF2-40B4-BE49-F238E27FC236}">
                <a16:creationId xmlns:a16="http://schemas.microsoft.com/office/drawing/2014/main" id="{5EC64D61-A5E2-4825-9888-483236922EDE}"/>
              </a:ext>
            </a:extLst>
          </p:cNvPr>
          <p:cNvSpPr>
            <a:spLocks noChangeArrowheads="1"/>
          </p:cNvSpPr>
          <p:nvPr/>
        </p:nvSpPr>
        <p:spPr bwMode="auto">
          <a:xfrm>
            <a:off x="5562600" y="6400800"/>
            <a:ext cx="345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Rishishwar et.al. </a:t>
            </a:r>
            <a:r>
              <a:rPr lang="en-US" altLang="en-US" sz="1800" i="1"/>
              <a:t> Sci Rep. </a:t>
            </a:r>
            <a:r>
              <a:rPr lang="en-US" altLang="en-US" sz="1800"/>
              <a:t>2015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9CA5972B-C887-40F4-B787-A3B517DCE2CF}"/>
              </a:ext>
            </a:extLst>
          </p:cNvPr>
          <p:cNvSpPr txBox="1">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32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32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32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32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32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a:t>Locus-Specific Ancestry</a:t>
            </a:r>
          </a:p>
        </p:txBody>
      </p:sp>
      <p:sp>
        <p:nvSpPr>
          <p:cNvPr id="3" name="TextBox 2">
            <a:extLst>
              <a:ext uri="{FF2B5EF4-FFF2-40B4-BE49-F238E27FC236}">
                <a16:creationId xmlns:a16="http://schemas.microsoft.com/office/drawing/2014/main" id="{13DAC428-0B8F-4586-8A56-80761C74CB2A}"/>
              </a:ext>
            </a:extLst>
          </p:cNvPr>
          <p:cNvSpPr txBox="1"/>
          <p:nvPr/>
        </p:nvSpPr>
        <p:spPr>
          <a:xfrm>
            <a:off x="457200" y="1163638"/>
            <a:ext cx="8001000" cy="5694362"/>
          </a:xfrm>
          <a:prstGeom prst="rect">
            <a:avLst/>
          </a:prstGeom>
          <a:noFill/>
        </p:spPr>
        <p:txBody>
          <a:bodyPr>
            <a:spAutoFit/>
          </a:bodyPr>
          <a:lstStyle/>
          <a:p>
            <a:pPr marL="457200" indent="-457200">
              <a:buFont typeface="Arial"/>
              <a:buChar char="•"/>
              <a:defRPr/>
            </a:pPr>
            <a:r>
              <a:rPr lang="en-US" sz="2800" dirty="0">
                <a:solidFill>
                  <a:srgbClr val="FFFFFF"/>
                </a:solidFill>
                <a:latin typeface="Arial" charset="0"/>
                <a:ea typeface="ＭＳ Ｐゴシック" charset="0"/>
                <a:cs typeface="ＭＳ Ｐゴシック" charset="0"/>
              </a:rPr>
              <a:t>LAMP</a:t>
            </a:r>
          </a:p>
          <a:p>
            <a:pPr>
              <a:defRPr/>
            </a:pPr>
            <a:r>
              <a:rPr lang="en-US" sz="2800" dirty="0">
                <a:solidFill>
                  <a:schemeClr val="accent2">
                    <a:lumMod val="20000"/>
                    <a:lumOff val="80000"/>
                  </a:schemeClr>
                </a:solidFill>
                <a:latin typeface="Arial" charset="0"/>
                <a:ea typeface="ＭＳ Ｐゴシック" charset="0"/>
                <a:cs typeface="ＭＳ Ｐゴシック" charset="0"/>
              </a:rPr>
              <a:t>http://</a:t>
            </a:r>
            <a:r>
              <a:rPr lang="en-US" sz="2800" dirty="0" err="1">
                <a:solidFill>
                  <a:schemeClr val="accent2">
                    <a:lumMod val="20000"/>
                    <a:lumOff val="80000"/>
                  </a:schemeClr>
                </a:solidFill>
                <a:latin typeface="Arial" charset="0"/>
                <a:ea typeface="ＭＳ Ｐゴシック" charset="0"/>
                <a:cs typeface="ＭＳ Ｐゴシック" charset="0"/>
              </a:rPr>
              <a:t>lamp.icsi.berkeley.edu</a:t>
            </a:r>
            <a:r>
              <a:rPr lang="en-US" sz="2800" dirty="0">
                <a:solidFill>
                  <a:schemeClr val="accent2">
                    <a:lumMod val="20000"/>
                    <a:lumOff val="80000"/>
                  </a:schemeClr>
                </a:solidFill>
                <a:latin typeface="Arial" charset="0"/>
                <a:ea typeface="ＭＳ Ｐゴシック" charset="0"/>
                <a:cs typeface="ＭＳ Ｐゴシック" charset="0"/>
              </a:rPr>
              <a:t>/lamp/</a:t>
            </a:r>
          </a:p>
          <a:p>
            <a:pPr>
              <a:defRPr/>
            </a:pPr>
            <a:endParaRPr lang="en-US" sz="2800" dirty="0">
              <a:solidFill>
                <a:srgbClr val="FFFFFF"/>
              </a:solidFill>
              <a:latin typeface="Arial" charset="0"/>
              <a:ea typeface="ＭＳ Ｐゴシック" charset="0"/>
              <a:cs typeface="ＭＳ Ｐゴシック" charset="0"/>
            </a:endParaRPr>
          </a:p>
          <a:p>
            <a:pPr marL="457200" indent="-457200">
              <a:buFont typeface="Arial"/>
              <a:buChar char="•"/>
              <a:defRPr/>
            </a:pPr>
            <a:r>
              <a:rPr lang="en-US" sz="2800" dirty="0">
                <a:solidFill>
                  <a:srgbClr val="FFFFFF"/>
                </a:solidFill>
                <a:latin typeface="Arial" charset="0"/>
                <a:ea typeface="ＭＳ Ｐゴシック" charset="0"/>
                <a:cs typeface="ＭＳ Ｐゴシック" charset="0"/>
              </a:rPr>
              <a:t>HAPMIX</a:t>
            </a:r>
          </a:p>
          <a:p>
            <a:pPr>
              <a:defRPr/>
            </a:pPr>
            <a:r>
              <a:rPr lang="en-US" sz="2800" dirty="0">
                <a:solidFill>
                  <a:srgbClr val="F2DCDB"/>
                </a:solidFill>
                <a:latin typeface="Arial" charset="0"/>
                <a:ea typeface="ＭＳ Ｐゴシック" charset="0"/>
                <a:cs typeface="ＭＳ Ｐゴシック" charset="0"/>
              </a:rPr>
              <a:t>http://</a:t>
            </a:r>
            <a:r>
              <a:rPr lang="en-US" sz="2800" dirty="0" err="1">
                <a:solidFill>
                  <a:srgbClr val="F2DCDB"/>
                </a:solidFill>
                <a:latin typeface="Arial" charset="0"/>
                <a:ea typeface="ＭＳ Ｐゴシック" charset="0"/>
                <a:cs typeface="ＭＳ Ｐゴシック" charset="0"/>
              </a:rPr>
              <a:t>www.stats.ox.ac.uk</a:t>
            </a:r>
            <a:r>
              <a:rPr lang="en-US" sz="2800" dirty="0">
                <a:solidFill>
                  <a:srgbClr val="F2DCDB"/>
                </a:solidFill>
                <a:latin typeface="Arial" charset="0"/>
                <a:ea typeface="ＭＳ Ｐゴシック" charset="0"/>
                <a:cs typeface="ＭＳ Ｐゴシック" charset="0"/>
              </a:rPr>
              <a:t>/~</a:t>
            </a:r>
            <a:r>
              <a:rPr lang="en-US" sz="2800" dirty="0" err="1">
                <a:solidFill>
                  <a:srgbClr val="F2DCDB"/>
                </a:solidFill>
                <a:latin typeface="Arial" charset="0"/>
                <a:ea typeface="ＭＳ Ｐゴシック" charset="0"/>
                <a:cs typeface="ＭＳ Ｐゴシック" charset="0"/>
              </a:rPr>
              <a:t>myers</a:t>
            </a:r>
            <a:r>
              <a:rPr lang="en-US" sz="2800" dirty="0">
                <a:solidFill>
                  <a:srgbClr val="F2DCDB"/>
                </a:solidFill>
                <a:latin typeface="Arial" charset="0"/>
                <a:ea typeface="ＭＳ Ｐゴシック" charset="0"/>
                <a:cs typeface="ＭＳ Ｐゴシック" charset="0"/>
              </a:rPr>
              <a:t>/</a:t>
            </a:r>
            <a:r>
              <a:rPr lang="en-US" sz="2800" dirty="0" err="1">
                <a:solidFill>
                  <a:srgbClr val="F2DCDB"/>
                </a:solidFill>
                <a:latin typeface="Arial" charset="0"/>
                <a:ea typeface="ＭＳ Ｐゴシック" charset="0"/>
                <a:cs typeface="ＭＳ Ｐゴシック" charset="0"/>
              </a:rPr>
              <a:t>software.html</a:t>
            </a:r>
            <a:endParaRPr lang="en-US" sz="2800" dirty="0">
              <a:solidFill>
                <a:srgbClr val="F2DCDB"/>
              </a:solidFill>
              <a:latin typeface="Arial" charset="0"/>
              <a:ea typeface="ＭＳ Ｐゴシック" charset="0"/>
              <a:cs typeface="ＭＳ Ｐゴシック" charset="0"/>
            </a:endParaRPr>
          </a:p>
          <a:p>
            <a:pPr>
              <a:defRPr/>
            </a:pPr>
            <a:endParaRPr lang="en-US" sz="2800" dirty="0">
              <a:solidFill>
                <a:srgbClr val="FFFFFF"/>
              </a:solidFill>
              <a:latin typeface="Arial" charset="0"/>
              <a:ea typeface="ＭＳ Ｐゴシック" charset="0"/>
              <a:cs typeface="ＭＳ Ｐゴシック" charset="0"/>
            </a:endParaRPr>
          </a:p>
          <a:p>
            <a:pPr marL="457200" indent="-457200">
              <a:buFont typeface="Arial"/>
              <a:buChar char="•"/>
              <a:defRPr/>
            </a:pPr>
            <a:r>
              <a:rPr lang="en-US" sz="2800" dirty="0">
                <a:solidFill>
                  <a:srgbClr val="FFFFFF"/>
                </a:solidFill>
                <a:latin typeface="Arial" charset="0"/>
                <a:ea typeface="ＭＳ Ｐゴシック" charset="0"/>
                <a:cs typeface="ＭＳ Ｐゴシック" charset="0"/>
              </a:rPr>
              <a:t>SABER</a:t>
            </a:r>
          </a:p>
          <a:p>
            <a:pPr>
              <a:defRPr/>
            </a:pPr>
            <a:r>
              <a:rPr lang="en-US" sz="2800" dirty="0">
                <a:solidFill>
                  <a:srgbClr val="F2DCDB"/>
                </a:solidFill>
                <a:latin typeface="Arial" charset="0"/>
                <a:ea typeface="ＭＳ Ｐゴシック" charset="0"/>
                <a:cs typeface="ＭＳ Ｐゴシック" charset="0"/>
              </a:rPr>
              <a:t>http://</a:t>
            </a:r>
            <a:r>
              <a:rPr lang="en-US" sz="2800" dirty="0" err="1">
                <a:solidFill>
                  <a:srgbClr val="F2DCDB"/>
                </a:solidFill>
                <a:latin typeface="Arial" charset="0"/>
                <a:ea typeface="ＭＳ Ｐゴシック" charset="0"/>
                <a:cs typeface="ＭＳ Ｐゴシック" charset="0"/>
              </a:rPr>
              <a:t>med.stanford.edu</a:t>
            </a:r>
            <a:r>
              <a:rPr lang="en-US" sz="2800" dirty="0">
                <a:solidFill>
                  <a:srgbClr val="F2DCDB"/>
                </a:solidFill>
                <a:latin typeface="Arial" charset="0"/>
                <a:ea typeface="ＭＳ Ｐゴシック" charset="0"/>
                <a:cs typeface="ＭＳ Ｐゴシック" charset="0"/>
              </a:rPr>
              <a:t>/</a:t>
            </a:r>
            <a:r>
              <a:rPr lang="en-US" sz="2800" dirty="0" err="1">
                <a:solidFill>
                  <a:srgbClr val="F2DCDB"/>
                </a:solidFill>
                <a:latin typeface="Arial" charset="0"/>
                <a:ea typeface="ＭＳ Ｐゴシック" charset="0"/>
                <a:cs typeface="ＭＳ Ｐゴシック" charset="0"/>
              </a:rPr>
              <a:t>tanglab</a:t>
            </a:r>
            <a:r>
              <a:rPr lang="en-US" sz="2800" dirty="0">
                <a:solidFill>
                  <a:srgbClr val="F2DCDB"/>
                </a:solidFill>
                <a:latin typeface="Arial" charset="0"/>
                <a:ea typeface="ＭＳ Ｐゴシック" charset="0"/>
                <a:cs typeface="ＭＳ Ｐゴシック" charset="0"/>
              </a:rPr>
              <a:t>/software/</a:t>
            </a:r>
            <a:r>
              <a:rPr lang="en-US" sz="2800" dirty="0" err="1">
                <a:solidFill>
                  <a:srgbClr val="F2DCDB"/>
                </a:solidFill>
                <a:latin typeface="Arial" charset="0"/>
                <a:ea typeface="ＭＳ Ｐゴシック" charset="0"/>
                <a:cs typeface="ＭＳ Ｐゴシック" charset="0"/>
              </a:rPr>
              <a:t>saber.html</a:t>
            </a:r>
            <a:endParaRPr lang="en-US" sz="2800" dirty="0">
              <a:solidFill>
                <a:srgbClr val="F2DCDB"/>
              </a:solidFill>
              <a:latin typeface="Arial" charset="0"/>
              <a:ea typeface="ＭＳ Ｐゴシック" charset="0"/>
              <a:cs typeface="ＭＳ Ｐゴシック" charset="0"/>
            </a:endParaRPr>
          </a:p>
          <a:p>
            <a:pPr>
              <a:defRPr/>
            </a:pPr>
            <a:endParaRPr lang="en-US" sz="2800" dirty="0">
              <a:solidFill>
                <a:srgbClr val="F2DCDB"/>
              </a:solidFill>
              <a:latin typeface="Arial" charset="0"/>
              <a:ea typeface="ＭＳ Ｐゴシック" charset="0"/>
              <a:cs typeface="ＭＳ Ｐゴシック" charset="0"/>
            </a:endParaRPr>
          </a:p>
          <a:p>
            <a:pPr marL="457200" indent="-457200">
              <a:buFont typeface="Arial"/>
              <a:buChar char="•"/>
              <a:defRPr/>
            </a:pPr>
            <a:r>
              <a:rPr lang="en-US" sz="2800" dirty="0" err="1">
                <a:solidFill>
                  <a:schemeClr val="tx2"/>
                </a:solidFill>
                <a:latin typeface="Arial" charset="0"/>
                <a:ea typeface="ＭＳ Ｐゴシック" charset="0"/>
                <a:cs typeface="ＭＳ Ｐゴシック" charset="0"/>
              </a:rPr>
              <a:t>RFMix</a:t>
            </a:r>
            <a:endParaRPr lang="en-US" sz="2800" dirty="0">
              <a:solidFill>
                <a:schemeClr val="tx2"/>
              </a:solidFill>
              <a:latin typeface="Arial" charset="0"/>
              <a:ea typeface="ＭＳ Ｐゴシック" charset="0"/>
              <a:cs typeface="ＭＳ Ｐゴシック" charset="0"/>
            </a:endParaRPr>
          </a:p>
          <a:p>
            <a:pPr>
              <a:defRPr/>
            </a:pPr>
            <a:r>
              <a:rPr lang="en-US" sz="2800" dirty="0">
                <a:solidFill>
                  <a:schemeClr val="accent2">
                    <a:lumMod val="20000"/>
                    <a:lumOff val="80000"/>
                  </a:schemeClr>
                </a:solidFill>
                <a:latin typeface="Arial" charset="0"/>
                <a:ea typeface="ＭＳ Ｐゴシック" charset="0"/>
                <a:cs typeface="ＭＳ Ｐゴシック" charset="0"/>
              </a:rPr>
              <a:t>http://</a:t>
            </a:r>
            <a:r>
              <a:rPr lang="en-US" sz="2800" dirty="0" err="1">
                <a:solidFill>
                  <a:schemeClr val="accent2">
                    <a:lumMod val="20000"/>
                    <a:lumOff val="80000"/>
                  </a:schemeClr>
                </a:solidFill>
                <a:latin typeface="Arial" charset="0"/>
                <a:ea typeface="ＭＳ Ｐゴシック" charset="0"/>
                <a:cs typeface="ＭＳ Ｐゴシック" charset="0"/>
              </a:rPr>
              <a:t>med.stanford.edu</a:t>
            </a:r>
            <a:r>
              <a:rPr lang="en-US" sz="2800" dirty="0">
                <a:solidFill>
                  <a:schemeClr val="accent2">
                    <a:lumMod val="20000"/>
                    <a:lumOff val="80000"/>
                  </a:schemeClr>
                </a:solidFill>
                <a:latin typeface="Arial" charset="0"/>
                <a:ea typeface="ＭＳ Ｐゴシック" charset="0"/>
                <a:cs typeface="ＭＳ Ｐゴシック" charset="0"/>
              </a:rPr>
              <a:t>/</a:t>
            </a:r>
            <a:r>
              <a:rPr lang="en-US" sz="2800" dirty="0" err="1">
                <a:solidFill>
                  <a:schemeClr val="accent2">
                    <a:lumMod val="20000"/>
                    <a:lumOff val="80000"/>
                  </a:schemeClr>
                </a:solidFill>
                <a:latin typeface="Arial" charset="0"/>
                <a:ea typeface="ＭＳ Ｐゴシック" charset="0"/>
                <a:cs typeface="ＭＳ Ｐゴシック" charset="0"/>
              </a:rPr>
              <a:t>bustamantelab</a:t>
            </a:r>
            <a:r>
              <a:rPr lang="en-US" sz="2800" dirty="0">
                <a:solidFill>
                  <a:schemeClr val="accent2">
                    <a:lumMod val="20000"/>
                    <a:lumOff val="80000"/>
                  </a:schemeClr>
                </a:solidFill>
                <a:latin typeface="Arial" charset="0"/>
                <a:ea typeface="ＭＳ Ｐゴシック" charset="0"/>
                <a:cs typeface="ＭＳ Ｐゴシック" charset="0"/>
              </a:rPr>
              <a:t>/</a:t>
            </a:r>
          </a:p>
          <a:p>
            <a:pPr>
              <a:defRPr/>
            </a:pPr>
            <a:endParaRPr lang="en-US" sz="2800" dirty="0">
              <a:solidFill>
                <a:srgbClr val="FFFFFF"/>
              </a:solidFill>
              <a:latin typeface="Arial" charset="0"/>
              <a:ea typeface="ＭＳ Ｐゴシック" charset="0"/>
              <a:cs typeface="ＭＳ Ｐゴシック"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3">
            <a:extLst>
              <a:ext uri="{FF2B5EF4-FFF2-40B4-BE49-F238E27FC236}">
                <a16:creationId xmlns:a16="http://schemas.microsoft.com/office/drawing/2014/main" id="{5DFB35B7-D7D3-46E3-8BE4-BA46A9478B90}"/>
              </a:ext>
            </a:extLst>
          </p:cNvPr>
          <p:cNvSpPr txBox="1">
            <a:spLocks noChangeArrowheads="1"/>
          </p:cNvSpPr>
          <p:nvPr/>
        </p:nvSpPr>
        <p:spPr bwMode="auto">
          <a:xfrm>
            <a:off x="457200" y="3048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solidFill>
                  <a:srgbClr val="FFFFFF"/>
                </a:solidFill>
              </a:rPr>
              <a:t>HAPMIX</a:t>
            </a:r>
            <a:endParaRPr lang="en-US" altLang="en-US" sz="2800">
              <a:solidFill>
                <a:schemeClr val="tx2"/>
              </a:solidFill>
            </a:endParaRPr>
          </a:p>
        </p:txBody>
      </p:sp>
      <p:sp>
        <p:nvSpPr>
          <p:cNvPr id="57346" name="TextBox 5">
            <a:extLst>
              <a:ext uri="{FF2B5EF4-FFF2-40B4-BE49-F238E27FC236}">
                <a16:creationId xmlns:a16="http://schemas.microsoft.com/office/drawing/2014/main" id="{70A947AF-6F06-46F6-81EF-E0725CA405F3}"/>
              </a:ext>
            </a:extLst>
          </p:cNvPr>
          <p:cNvSpPr txBox="1">
            <a:spLocks noChangeArrowheads="1"/>
          </p:cNvSpPr>
          <p:nvPr/>
        </p:nvSpPr>
        <p:spPr bwMode="auto">
          <a:xfrm>
            <a:off x="457200" y="3200400"/>
            <a:ext cx="609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800">
              <a:solidFill>
                <a:schemeClr val="tx2"/>
              </a:solidFill>
            </a:endParaRPr>
          </a:p>
          <a:p>
            <a:pPr eaLnBrk="1" hangingPunct="1"/>
            <a:r>
              <a:rPr lang="en-US" altLang="en-US" sz="2800">
                <a:solidFill>
                  <a:schemeClr val="tx2"/>
                </a:solidFill>
              </a:rPr>
              <a:t>RFMix</a:t>
            </a:r>
            <a:endParaRPr lang="en-US" altLang="en-US" sz="2800">
              <a:solidFill>
                <a:srgbClr val="FFFFFF"/>
              </a:solidFill>
            </a:endParaRPr>
          </a:p>
        </p:txBody>
      </p:sp>
      <p:pic>
        <p:nvPicPr>
          <p:cNvPr id="57347" name="Picture 6" descr="Screen Shot 2017-02-13 at 4.00.53 PM.png">
            <a:extLst>
              <a:ext uri="{FF2B5EF4-FFF2-40B4-BE49-F238E27FC236}">
                <a16:creationId xmlns:a16="http://schemas.microsoft.com/office/drawing/2014/main" id="{DC7F6C33-B6CB-4B09-BDB8-1037A3AE2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Screen Shot 2017-02-13 at 1.30.32 PM.png">
            <a:extLst>
              <a:ext uri="{FF2B5EF4-FFF2-40B4-BE49-F238E27FC236}">
                <a16:creationId xmlns:a16="http://schemas.microsoft.com/office/drawing/2014/main" id="{BF1ABAA8-079B-4CE6-96E7-87075778F7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91000"/>
            <a:ext cx="838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F9218D94-40F4-4345-92BC-DCD349DA9050}"/>
              </a:ext>
            </a:extLst>
          </p:cNvPr>
          <p:cNvSpPr>
            <a:spLocks noGrp="1"/>
          </p:cNvSpPr>
          <p:nvPr>
            <p:ph type="title"/>
          </p:nvPr>
        </p:nvSpPr>
        <p:spPr>
          <a:xfrm>
            <a:off x="0" y="325438"/>
            <a:ext cx="9104313" cy="1143000"/>
          </a:xfrm>
        </p:spPr>
        <p:txBody>
          <a:bodyPr/>
          <a:lstStyle/>
          <a:p>
            <a:r>
              <a:rPr lang="en-US" altLang="en-US"/>
              <a:t>Cancer/Hypertension/BMI/Tomato/etc.</a:t>
            </a:r>
          </a:p>
        </p:txBody>
      </p:sp>
      <p:pic>
        <p:nvPicPr>
          <p:cNvPr id="59394" name="Picture 3" descr="Screen shot 2013-10-18 at 4.24.07 PM.png">
            <a:extLst>
              <a:ext uri="{FF2B5EF4-FFF2-40B4-BE49-F238E27FC236}">
                <a16:creationId xmlns:a16="http://schemas.microsoft.com/office/drawing/2014/main" id="{B5AFECA4-2DFC-4EBF-9EE2-E96B597139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1673225"/>
            <a:ext cx="30988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descr="Screen shot 2013-10-18 at 4.29.09 PM.png">
            <a:extLst>
              <a:ext uri="{FF2B5EF4-FFF2-40B4-BE49-F238E27FC236}">
                <a16:creationId xmlns:a16="http://schemas.microsoft.com/office/drawing/2014/main" id="{F4DE783C-A924-40DE-B5DD-1F0C47CAA8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3521075"/>
            <a:ext cx="49244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descr="Screen shot 2013-10-18 at 4.26.37 PM.png">
            <a:extLst>
              <a:ext uri="{FF2B5EF4-FFF2-40B4-BE49-F238E27FC236}">
                <a16:creationId xmlns:a16="http://schemas.microsoft.com/office/drawing/2014/main" id="{A4334EDB-816A-4FDA-BEA8-989A27A0EA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1741488"/>
            <a:ext cx="316706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Screen shot 2013-10-18 at 4.27.10 PM.png">
            <a:extLst>
              <a:ext uri="{FF2B5EF4-FFF2-40B4-BE49-F238E27FC236}">
                <a16:creationId xmlns:a16="http://schemas.microsoft.com/office/drawing/2014/main" id="{72000F5E-AA8E-4A16-BE93-A7490A2F67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1130300"/>
            <a:ext cx="373538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8" descr="Screen shot 2013-10-18 at 4.35.55 PM.png">
            <a:extLst>
              <a:ext uri="{FF2B5EF4-FFF2-40B4-BE49-F238E27FC236}">
                <a16:creationId xmlns:a16="http://schemas.microsoft.com/office/drawing/2014/main" id="{746C3D70-A41C-42D1-89CE-85E26468BA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6625" y="3402013"/>
            <a:ext cx="33766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9" descr="Screen shot 2013-10-18 at 4.32.26 PM.png">
            <a:extLst>
              <a:ext uri="{FF2B5EF4-FFF2-40B4-BE49-F238E27FC236}">
                <a16:creationId xmlns:a16="http://schemas.microsoft.com/office/drawing/2014/main" id="{12F9487A-C291-4C65-87CE-34300C28BE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58975" y="4483100"/>
            <a:ext cx="27876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0" descr="Screen shot 2013-10-22 at 12.05.30 PM.png">
            <a:extLst>
              <a:ext uri="{FF2B5EF4-FFF2-40B4-BE49-F238E27FC236}">
                <a16:creationId xmlns:a16="http://schemas.microsoft.com/office/drawing/2014/main" id="{F5EE0737-7A2C-4FBA-9ACC-3FEBDAD36A3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063" y="2417763"/>
            <a:ext cx="2881312"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1" descr="Screen shot 2013-10-22 at 12.11.42 PM.png">
            <a:extLst>
              <a:ext uri="{FF2B5EF4-FFF2-40B4-BE49-F238E27FC236}">
                <a16:creationId xmlns:a16="http://schemas.microsoft.com/office/drawing/2014/main" id="{CF61178F-3133-4AE9-84B8-8CCE209C492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9588" y="5208588"/>
            <a:ext cx="36020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2" descr="Screen shot 2013-10-22 at 12.06.14 PM.png">
            <a:extLst>
              <a:ext uri="{FF2B5EF4-FFF2-40B4-BE49-F238E27FC236}">
                <a16:creationId xmlns:a16="http://schemas.microsoft.com/office/drawing/2014/main" id="{F7B96FC3-8505-4051-819C-E56A50B40F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24425" y="5033963"/>
            <a:ext cx="417988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D753FAD9-B477-4727-9C15-65387CA52D31}"/>
              </a:ext>
            </a:extLst>
          </p:cNvPr>
          <p:cNvSpPr>
            <a:spLocks noGrp="1"/>
          </p:cNvSpPr>
          <p:nvPr>
            <p:ph type="title"/>
          </p:nvPr>
        </p:nvSpPr>
        <p:spPr>
          <a:xfrm>
            <a:off x="457200" y="0"/>
            <a:ext cx="8229600" cy="1143000"/>
          </a:xfrm>
        </p:spPr>
        <p:txBody>
          <a:bodyPr/>
          <a:lstStyle/>
          <a:p>
            <a:r>
              <a:rPr lang="en-US" altLang="en-US"/>
              <a:t>Summary</a:t>
            </a:r>
          </a:p>
        </p:txBody>
      </p:sp>
      <p:sp>
        <p:nvSpPr>
          <p:cNvPr id="4" name="TextBox 3">
            <a:extLst>
              <a:ext uri="{FF2B5EF4-FFF2-40B4-BE49-F238E27FC236}">
                <a16:creationId xmlns:a16="http://schemas.microsoft.com/office/drawing/2014/main" id="{1278887B-AE79-4217-93DA-AE56C12DA40A}"/>
              </a:ext>
            </a:extLst>
          </p:cNvPr>
          <p:cNvSpPr txBox="1"/>
          <p:nvPr/>
        </p:nvSpPr>
        <p:spPr>
          <a:xfrm>
            <a:off x="1143000" y="1560513"/>
            <a:ext cx="6956425" cy="5754687"/>
          </a:xfrm>
          <a:prstGeom prst="rect">
            <a:avLst/>
          </a:prstGeom>
          <a:noFill/>
        </p:spPr>
        <p:txBody>
          <a:bodyPr wrap="none">
            <a:spAutoFit/>
          </a:bodyPr>
          <a:lstStyle/>
          <a:p>
            <a:pPr marL="457200" indent="-457200">
              <a:buFont typeface="Arial"/>
              <a:buChar char="•"/>
              <a:defRPr/>
            </a:pPr>
            <a:r>
              <a:rPr lang="en-US" dirty="0">
                <a:latin typeface="Arial" charset="0"/>
                <a:ea typeface="ＭＳ Ｐゴシック" charset="0"/>
                <a:cs typeface="ＭＳ Ｐゴシック" charset="0"/>
              </a:rPr>
              <a:t>Admixed populations</a:t>
            </a:r>
          </a:p>
          <a:p>
            <a:pPr marL="914400" lvl="1" indent="-457200">
              <a:buFont typeface="Arial"/>
              <a:buChar char="•"/>
              <a:defRPr/>
            </a:pPr>
            <a:r>
              <a:rPr lang="en-US" sz="2400" dirty="0">
                <a:latin typeface="Arial" charset="0"/>
                <a:ea typeface="ＭＳ Ｐゴシック" charset="0"/>
                <a:cs typeface="ＭＳ Ｐゴシック" charset="0"/>
              </a:rPr>
              <a:t>Latin Americans</a:t>
            </a:r>
          </a:p>
          <a:p>
            <a:pPr marL="914400" lvl="1" indent="-457200">
              <a:buFont typeface="Arial"/>
              <a:buChar char="•"/>
              <a:defRPr/>
            </a:pPr>
            <a:r>
              <a:rPr lang="en-US" sz="2400" dirty="0">
                <a:latin typeface="Arial" charset="0"/>
                <a:ea typeface="ＭＳ Ｐゴシック" charset="0"/>
                <a:cs typeface="ＭＳ Ｐゴシック" charset="0"/>
              </a:rPr>
              <a:t>African Americans</a:t>
            </a:r>
          </a:p>
          <a:p>
            <a:pPr marL="457200" indent="-457200">
              <a:buFont typeface="Arial"/>
              <a:buChar char="•"/>
              <a:defRPr/>
            </a:pPr>
            <a:endParaRPr lang="en-US" dirty="0">
              <a:latin typeface="Arial" charset="0"/>
              <a:ea typeface="ＭＳ Ｐゴシック" charset="0"/>
              <a:cs typeface="ＭＳ Ｐゴシック" charset="0"/>
            </a:endParaRPr>
          </a:p>
          <a:p>
            <a:pPr marL="457200" indent="-457200">
              <a:buFont typeface="Arial"/>
              <a:buChar char="•"/>
              <a:defRPr/>
            </a:pPr>
            <a:r>
              <a:rPr lang="en-US" dirty="0">
                <a:latin typeface="Arial" charset="0"/>
                <a:ea typeface="ＭＳ Ｐゴシック" charset="0"/>
                <a:cs typeface="ＭＳ Ｐゴシック" charset="0"/>
              </a:rPr>
              <a:t>Global genetic ancestry estimation</a:t>
            </a:r>
          </a:p>
          <a:p>
            <a:pPr marL="914400" lvl="1" indent="-457200">
              <a:buFont typeface="Arial"/>
              <a:buChar char="•"/>
              <a:defRPr/>
            </a:pPr>
            <a:r>
              <a:rPr lang="en-US" sz="2400" dirty="0">
                <a:latin typeface="Arial" charset="0"/>
                <a:ea typeface="ＭＳ Ｐゴシック" charset="0"/>
                <a:cs typeface="ＭＳ Ｐゴシック" charset="0"/>
              </a:rPr>
              <a:t>To adjust in genetic studies</a:t>
            </a:r>
          </a:p>
          <a:p>
            <a:pPr marL="914400" lvl="1" indent="-457200">
              <a:buFont typeface="Arial"/>
              <a:buChar char="•"/>
              <a:defRPr/>
            </a:pPr>
            <a:r>
              <a:rPr lang="en-US" sz="2400" dirty="0">
                <a:latin typeface="Arial" charset="0"/>
                <a:ea typeface="ＭＳ Ｐゴシック" charset="0"/>
                <a:cs typeface="ＭＳ Ｐゴシック" charset="0"/>
              </a:rPr>
              <a:t>As main predictor</a:t>
            </a:r>
          </a:p>
          <a:p>
            <a:pPr lvl="1">
              <a:defRPr/>
            </a:pPr>
            <a:endParaRPr lang="en-US" dirty="0">
              <a:latin typeface="Arial" charset="0"/>
              <a:ea typeface="ＭＳ Ｐゴシック" charset="0"/>
              <a:cs typeface="ＭＳ Ｐゴシック" charset="0"/>
            </a:endParaRPr>
          </a:p>
          <a:p>
            <a:pPr marL="457200" indent="-457200">
              <a:buFont typeface="Arial"/>
              <a:buChar char="•"/>
              <a:defRPr/>
            </a:pPr>
            <a:r>
              <a:rPr lang="en-US" dirty="0">
                <a:latin typeface="Arial" charset="0"/>
                <a:ea typeface="ＭＳ Ｐゴシック" charset="0"/>
                <a:cs typeface="ＭＳ Ｐゴシック" charset="0"/>
              </a:rPr>
              <a:t>Locus specific ancestry estimation: </a:t>
            </a:r>
          </a:p>
          <a:p>
            <a:pPr marL="914400" lvl="1" indent="-457200">
              <a:buFont typeface="Arial"/>
              <a:buChar char="•"/>
              <a:defRPr/>
            </a:pPr>
            <a:r>
              <a:rPr lang="en-US" sz="2400" dirty="0">
                <a:latin typeface="Arial" charset="0"/>
                <a:ea typeface="ＭＳ Ｐゴシック" charset="0"/>
                <a:cs typeface="ＭＳ Ｐゴシック" charset="0"/>
              </a:rPr>
              <a:t>Admixture mapping to find disease causing</a:t>
            </a:r>
          </a:p>
          <a:p>
            <a:pPr lvl="1">
              <a:defRPr/>
            </a:pPr>
            <a:r>
              <a:rPr lang="en-US" sz="2400" dirty="0">
                <a:latin typeface="Arial" charset="0"/>
                <a:ea typeface="ＭＳ Ｐゴシック" charset="0"/>
                <a:cs typeface="ＭＳ Ｐゴシック" charset="0"/>
              </a:rPr>
              <a:t>	genes</a:t>
            </a:r>
          </a:p>
          <a:p>
            <a:pPr>
              <a:defRPr/>
            </a:pPr>
            <a:endParaRPr lang="en-US" dirty="0">
              <a:latin typeface="Arial" charset="0"/>
              <a:ea typeface="ＭＳ Ｐゴシック" charset="0"/>
              <a:cs typeface="ＭＳ Ｐゴシック" charset="0"/>
            </a:endParaRPr>
          </a:p>
          <a:p>
            <a:pPr marL="457200" indent="-457200">
              <a:buFont typeface="Arial"/>
              <a:buChar char="•"/>
              <a:defRPr/>
            </a:pPr>
            <a:endParaRPr lang="en-US" dirty="0">
              <a:latin typeface="Arial" charset="0"/>
              <a:ea typeface="ＭＳ Ｐゴシック" charset="0"/>
              <a:cs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3A6C25D7-BAC4-47B0-AF43-807F93A0BD66}"/>
              </a:ext>
            </a:extLst>
          </p:cNvPr>
          <p:cNvSpPr>
            <a:spLocks noChangeArrowheads="1"/>
          </p:cNvSpPr>
          <p:nvPr/>
        </p:nvSpPr>
        <p:spPr bwMode="auto">
          <a:xfrm>
            <a:off x="457200" y="1600200"/>
            <a:ext cx="8305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u="sng"/>
              <a:t>Genetic diversity</a:t>
            </a:r>
            <a:r>
              <a:rPr lang="en-US" altLang="en-US"/>
              <a:t>: variation in the genomes of organisms within (or among) populations</a:t>
            </a:r>
          </a:p>
          <a:p>
            <a:pPr eaLnBrk="1" hangingPunct="1"/>
            <a:endParaRPr lang="en-US" altLang="en-US"/>
          </a:p>
          <a:p>
            <a:pPr eaLnBrk="1" hangingPunct="1"/>
            <a:endParaRPr lang="en-US" altLang="en-US"/>
          </a:p>
          <a:p>
            <a:pPr eaLnBrk="1" hangingPunct="1"/>
            <a:r>
              <a:rPr lang="en-US" altLang="en-US" u="sng"/>
              <a:t>Genetic structure</a:t>
            </a:r>
            <a:r>
              <a:rPr lang="en-US" altLang="en-US"/>
              <a:t>: Refers to the patterning of genetic diversity across multiple groups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42640A8-8A5A-4772-8122-195AF24A0D12}"/>
              </a:ext>
            </a:extLst>
          </p:cNvPr>
          <p:cNvSpPr>
            <a:spLocks noGrp="1" noChangeArrowheads="1"/>
          </p:cNvSpPr>
          <p:nvPr>
            <p:ph type="title"/>
          </p:nvPr>
        </p:nvSpPr>
        <p:spPr>
          <a:xfrm>
            <a:off x="457200" y="304800"/>
            <a:ext cx="8229600" cy="1143000"/>
          </a:xfrm>
        </p:spPr>
        <p:txBody>
          <a:bodyPr>
            <a:normAutofit fontScale="90000"/>
          </a:bodyPr>
          <a:lstStyle/>
          <a:p>
            <a:pPr eaLnBrk="1" hangingPunct="1"/>
            <a:br>
              <a:rPr lang="en-US" altLang="en-US" sz="4000">
                <a:latin typeface="Arial" panose="020B0604020202020204" pitchFamily="34" charset="0"/>
              </a:rPr>
            </a:br>
            <a:r>
              <a:rPr lang="en-US" altLang="en-US" sz="4000">
                <a:latin typeface="Arial" panose="020B0604020202020204" pitchFamily="34" charset="0"/>
              </a:rPr>
              <a:t>Illustrative example:</a:t>
            </a:r>
            <a:br>
              <a:rPr lang="en-US" altLang="en-US" sz="4000">
                <a:latin typeface="Arial" panose="020B0604020202020204" pitchFamily="34" charset="0"/>
              </a:rPr>
            </a:br>
            <a:r>
              <a:rPr lang="en-US" altLang="en-US" sz="4000">
                <a:latin typeface="Arial" panose="020B0604020202020204" pitchFamily="34" charset="0"/>
              </a:rPr>
              <a:t>Breast Cancer in Latinas</a:t>
            </a:r>
          </a:p>
        </p:txBody>
      </p:sp>
      <p:pic>
        <p:nvPicPr>
          <p:cNvPr id="61442" name="Picture 3">
            <a:extLst>
              <a:ext uri="{FF2B5EF4-FFF2-40B4-BE49-F238E27FC236}">
                <a16:creationId xmlns:a16="http://schemas.microsoft.com/office/drawing/2014/main" id="{3509AEF7-BEED-4A54-A2A7-A8EDC6EA01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79930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A4F8C4C-73C6-4516-BA15-8DE75A9AF7ED}"/>
              </a:ext>
            </a:extLst>
          </p:cNvPr>
          <p:cNvSpPr>
            <a:spLocks noGrp="1"/>
          </p:cNvSpPr>
          <p:nvPr>
            <p:ph type="title"/>
          </p:nvPr>
        </p:nvSpPr>
        <p:spPr>
          <a:xfrm>
            <a:off x="982663" y="384175"/>
            <a:ext cx="6908800" cy="1004888"/>
          </a:xfrm>
        </p:spPr>
        <p:txBody>
          <a:bodyPr/>
          <a:lstStyle/>
          <a:p>
            <a:pPr eaLnBrk="1" hangingPunct="1"/>
            <a:r>
              <a:rPr lang="en-US" altLang="en-US" sz="4000" b="1">
                <a:cs typeface="Arial" panose="020B0604020202020204" pitchFamily="34" charset="0"/>
              </a:rPr>
              <a:t>U.S. breast cancer incidence by population group</a:t>
            </a:r>
          </a:p>
        </p:txBody>
      </p:sp>
      <p:sp>
        <p:nvSpPr>
          <p:cNvPr id="62466" name="Rectangle 7">
            <a:extLst>
              <a:ext uri="{FF2B5EF4-FFF2-40B4-BE49-F238E27FC236}">
                <a16:creationId xmlns:a16="http://schemas.microsoft.com/office/drawing/2014/main" id="{DD991814-6B13-4C7D-A0A7-A4C3A8110FF9}"/>
              </a:ext>
            </a:extLst>
          </p:cNvPr>
          <p:cNvSpPr>
            <a:spLocks noChangeArrowheads="1"/>
          </p:cNvSpPr>
          <p:nvPr/>
        </p:nvSpPr>
        <p:spPr bwMode="auto">
          <a:xfrm>
            <a:off x="231775" y="6097588"/>
            <a:ext cx="8745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U.S. Cancer Statistics Working Group. United States Cancer Statistics (USCS): 1999–2008 Incidence and Mortality Web-based Report. Atlanta: U.S. Department of Health and Human Services, Centers for Disease Control and Prevention and National Cancer Institute; 2012. Available at: www.cdc.gov/uscs.</a:t>
            </a:r>
          </a:p>
        </p:txBody>
      </p:sp>
      <p:graphicFrame>
        <p:nvGraphicFramePr>
          <p:cNvPr id="9" name="Chart 8">
            <a:extLst>
              <a:ext uri="{FF2B5EF4-FFF2-40B4-BE49-F238E27FC236}">
                <a16:creationId xmlns:a16="http://schemas.microsoft.com/office/drawing/2014/main" id="{08033EAE-475B-49DF-B200-71B3798B63E1}"/>
              </a:ext>
            </a:extLst>
          </p:cNvPr>
          <p:cNvGraphicFramePr/>
          <p:nvPr/>
        </p:nvGraphicFramePr>
        <p:xfrm>
          <a:off x="232196" y="1615883"/>
          <a:ext cx="8229682" cy="44823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86061489-27DE-4F92-B7A4-BEB361E1174F}"/>
              </a:ext>
            </a:extLst>
          </p:cNvPr>
          <p:cNvSpPr>
            <a:spLocks noGrp="1"/>
          </p:cNvSpPr>
          <p:nvPr>
            <p:ph type="title"/>
          </p:nvPr>
        </p:nvSpPr>
        <p:spPr>
          <a:xfrm>
            <a:off x="515938" y="315913"/>
            <a:ext cx="7993062" cy="1282700"/>
          </a:xfrm>
        </p:spPr>
        <p:txBody>
          <a:bodyPr/>
          <a:lstStyle/>
          <a:p>
            <a:pPr eaLnBrk="1" hangingPunct="1"/>
            <a:r>
              <a:rPr lang="en-US" altLang="en-US" sz="3200" b="1">
                <a:cs typeface="Arial" panose="020B0604020202020204" pitchFamily="34" charset="0"/>
              </a:rPr>
              <a:t>European genetic ancestry is associated with increased risk of  breast cancer among Latinas</a:t>
            </a:r>
          </a:p>
        </p:txBody>
      </p:sp>
      <p:sp>
        <p:nvSpPr>
          <p:cNvPr id="19" name="Up Arrow 18">
            <a:extLst>
              <a:ext uri="{FF2B5EF4-FFF2-40B4-BE49-F238E27FC236}">
                <a16:creationId xmlns:a16="http://schemas.microsoft.com/office/drawing/2014/main" id="{D80ED719-5707-4C5B-8912-E56265C862D4}"/>
              </a:ext>
            </a:extLst>
          </p:cNvPr>
          <p:cNvSpPr>
            <a:spLocks noChangeArrowheads="1"/>
          </p:cNvSpPr>
          <p:nvPr/>
        </p:nvSpPr>
        <p:spPr bwMode="auto">
          <a:xfrm>
            <a:off x="7242175" y="2898775"/>
            <a:ext cx="823913" cy="823913"/>
          </a:xfrm>
          <a:prstGeom prst="upArrow">
            <a:avLst>
              <a:gd name="adj1" fmla="val 50000"/>
              <a:gd name="adj2" fmla="val 50000"/>
            </a:avLst>
          </a:prstGeom>
          <a:solidFill>
            <a:srgbClr val="FF89E0"/>
          </a:solidFill>
          <a:ln w="9525">
            <a:solidFill>
              <a:schemeClr val="tx1"/>
            </a:solidFill>
            <a:miter lim="800000"/>
            <a:headEnd/>
            <a:tailEnd/>
          </a:ln>
          <a:effectLst>
            <a:outerShdw blurRad="40000" dist="23000" dir="5400000" rotWithShape="0">
              <a:srgbClr val="808080">
                <a:alpha val="34999"/>
              </a:srgbClr>
            </a:outerShdw>
          </a:effectLst>
        </p:spPr>
        <p:txBody>
          <a:bodyPr/>
          <a:lstStyle/>
          <a:p>
            <a:endParaRPr lang="en-US"/>
          </a:p>
        </p:txBody>
      </p:sp>
      <p:sp>
        <p:nvSpPr>
          <p:cNvPr id="22" name="Down Arrow 21">
            <a:extLst>
              <a:ext uri="{FF2B5EF4-FFF2-40B4-BE49-F238E27FC236}">
                <a16:creationId xmlns:a16="http://schemas.microsoft.com/office/drawing/2014/main" id="{3DFA1A04-5119-40E5-BDFC-210E16681F87}"/>
              </a:ext>
            </a:extLst>
          </p:cNvPr>
          <p:cNvSpPr>
            <a:spLocks noChangeArrowheads="1"/>
          </p:cNvSpPr>
          <p:nvPr/>
        </p:nvSpPr>
        <p:spPr bwMode="auto">
          <a:xfrm>
            <a:off x="1077913" y="2898775"/>
            <a:ext cx="823912" cy="823913"/>
          </a:xfrm>
          <a:prstGeom prst="downArrow">
            <a:avLst>
              <a:gd name="adj1" fmla="val 50000"/>
              <a:gd name="adj2" fmla="val 50000"/>
            </a:avLst>
          </a:prstGeom>
          <a:solidFill>
            <a:srgbClr val="FF89E0"/>
          </a:solidFill>
          <a:ln w="9525">
            <a:solidFill>
              <a:schemeClr val="tx1"/>
            </a:solidFill>
            <a:miter lim="800000"/>
            <a:headEnd/>
            <a:tailEnd/>
          </a:ln>
          <a:effectLst>
            <a:outerShdw blurRad="40000" dist="23000" dir="5400000" rotWithShape="0">
              <a:srgbClr val="808080">
                <a:alpha val="34999"/>
              </a:srgbClr>
            </a:outerShdw>
          </a:effectLst>
        </p:spPr>
        <p:txBody>
          <a:bodyPr/>
          <a:lstStyle/>
          <a:p>
            <a:endParaRPr lang="en-US"/>
          </a:p>
        </p:txBody>
      </p:sp>
      <p:sp>
        <p:nvSpPr>
          <p:cNvPr id="64516" name="TextBox 23">
            <a:extLst>
              <a:ext uri="{FF2B5EF4-FFF2-40B4-BE49-F238E27FC236}">
                <a16:creationId xmlns:a16="http://schemas.microsoft.com/office/drawing/2014/main" id="{8EB5E8DA-4562-4C49-B526-60373BA52140}"/>
              </a:ext>
            </a:extLst>
          </p:cNvPr>
          <p:cNvSpPr txBox="1">
            <a:spLocks noChangeArrowheads="1"/>
          </p:cNvSpPr>
          <p:nvPr/>
        </p:nvSpPr>
        <p:spPr bwMode="auto">
          <a:xfrm>
            <a:off x="917575" y="2324100"/>
            <a:ext cx="1109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BC Risk</a:t>
            </a:r>
          </a:p>
        </p:txBody>
      </p:sp>
      <p:sp>
        <p:nvSpPr>
          <p:cNvPr id="64517" name="TextBox 10">
            <a:extLst>
              <a:ext uri="{FF2B5EF4-FFF2-40B4-BE49-F238E27FC236}">
                <a16:creationId xmlns:a16="http://schemas.microsoft.com/office/drawing/2014/main" id="{95DCE997-A4A9-4AA0-AEE4-5B96702F9616}"/>
              </a:ext>
            </a:extLst>
          </p:cNvPr>
          <p:cNvSpPr txBox="1">
            <a:spLocks noChangeArrowheads="1"/>
          </p:cNvSpPr>
          <p:nvPr/>
        </p:nvSpPr>
        <p:spPr bwMode="auto">
          <a:xfrm>
            <a:off x="3529013" y="6435725"/>
            <a:ext cx="6750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i="1">
                <a:cs typeface="Arial" panose="020B0604020202020204" pitchFamily="34" charset="0"/>
              </a:rPr>
              <a:t>Fejerman et al. Cancer Research 2008; Fejerman et al. CEBP 2010</a:t>
            </a:r>
          </a:p>
        </p:txBody>
      </p:sp>
      <p:sp>
        <p:nvSpPr>
          <p:cNvPr id="64518" name="TextBox 12">
            <a:extLst>
              <a:ext uri="{FF2B5EF4-FFF2-40B4-BE49-F238E27FC236}">
                <a16:creationId xmlns:a16="http://schemas.microsoft.com/office/drawing/2014/main" id="{376AC60B-CAB5-4F41-9881-E432C91DA897}"/>
              </a:ext>
            </a:extLst>
          </p:cNvPr>
          <p:cNvSpPr txBox="1">
            <a:spLocks noChangeArrowheads="1"/>
          </p:cNvSpPr>
          <p:nvPr/>
        </p:nvSpPr>
        <p:spPr bwMode="auto">
          <a:xfrm>
            <a:off x="7116763" y="2324100"/>
            <a:ext cx="1109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BC Risk</a:t>
            </a:r>
          </a:p>
        </p:txBody>
      </p:sp>
      <p:sp>
        <p:nvSpPr>
          <p:cNvPr id="64519" name="TextBox 15">
            <a:extLst>
              <a:ext uri="{FF2B5EF4-FFF2-40B4-BE49-F238E27FC236}">
                <a16:creationId xmlns:a16="http://schemas.microsoft.com/office/drawing/2014/main" id="{ED90849F-C3D7-48C8-B7DC-6AABAB38DE10}"/>
              </a:ext>
            </a:extLst>
          </p:cNvPr>
          <p:cNvSpPr txBox="1">
            <a:spLocks noChangeArrowheads="1"/>
          </p:cNvSpPr>
          <p:nvPr/>
        </p:nvSpPr>
        <p:spPr bwMode="auto">
          <a:xfrm>
            <a:off x="5010150" y="3733800"/>
            <a:ext cx="150177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a:solidFill>
                  <a:schemeClr val="bg1"/>
                </a:solidFill>
              </a:rPr>
              <a:t>0% IA</a:t>
            </a:r>
          </a:p>
        </p:txBody>
      </p:sp>
      <p:pic>
        <p:nvPicPr>
          <p:cNvPr id="64520" name="Picture 1" descr="Screen Shot 2016-02-02 at 12.45.20 PM.png">
            <a:extLst>
              <a:ext uri="{FF2B5EF4-FFF2-40B4-BE49-F238E27FC236}">
                <a16:creationId xmlns:a16="http://schemas.microsoft.com/office/drawing/2014/main" id="{E16A0934-1388-46B7-B89C-0905A1C3EB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144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Box 7">
            <a:extLst>
              <a:ext uri="{FF2B5EF4-FFF2-40B4-BE49-F238E27FC236}">
                <a16:creationId xmlns:a16="http://schemas.microsoft.com/office/drawing/2014/main" id="{EC1CA277-AD94-4D97-ABF5-CE37E10D6BA0}"/>
              </a:ext>
            </a:extLst>
          </p:cNvPr>
          <p:cNvSpPr txBox="1">
            <a:spLocks noChangeArrowheads="1"/>
          </p:cNvSpPr>
          <p:nvPr/>
        </p:nvSpPr>
        <p:spPr bwMode="auto">
          <a:xfrm>
            <a:off x="2590800" y="3714750"/>
            <a:ext cx="14478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a:solidFill>
                  <a:schemeClr val="bg1"/>
                </a:solidFill>
              </a:rPr>
              <a:t>25% IA</a:t>
            </a:r>
          </a:p>
        </p:txBody>
      </p:sp>
      <p:pic>
        <p:nvPicPr>
          <p:cNvPr id="64522" name="Picture 2" descr="Screen Shot 2016-02-02 at 12.52.52 PM.png">
            <a:extLst>
              <a:ext uri="{FF2B5EF4-FFF2-40B4-BE49-F238E27FC236}">
                <a16:creationId xmlns:a16="http://schemas.microsoft.com/office/drawing/2014/main" id="{CAFBAE74-D93D-49AB-AA6D-DC4FED8C51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14652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668F7B70-8A57-45AE-B38D-3E54590BE98A}"/>
              </a:ext>
            </a:extLst>
          </p:cNvPr>
          <p:cNvGraphicFramePr>
            <a:graphicFrameLocks noGrp="1"/>
          </p:cNvGraphicFramePr>
          <p:nvPr/>
        </p:nvGraphicFramePr>
        <p:xfrm>
          <a:off x="911225" y="4670425"/>
          <a:ext cx="7597775" cy="1022350"/>
        </p:xfrm>
        <a:graphic>
          <a:graphicData uri="http://schemas.openxmlformats.org/drawingml/2006/table">
            <a:tbl>
              <a:tblPr>
                <a:tableStyleId>{16D9F66E-5EB9-4882-86FB-DCBF35E3C3E4}</a:tableStyleId>
              </a:tblPr>
              <a:tblGrid>
                <a:gridCol w="2638921">
                  <a:extLst>
                    <a:ext uri="{9D8B030D-6E8A-4147-A177-3AD203B41FA5}">
                      <a16:colId xmlns:a16="http://schemas.microsoft.com/office/drawing/2014/main" val="20000"/>
                    </a:ext>
                  </a:extLst>
                </a:gridCol>
                <a:gridCol w="1678241">
                  <a:extLst>
                    <a:ext uri="{9D8B030D-6E8A-4147-A177-3AD203B41FA5}">
                      <a16:colId xmlns:a16="http://schemas.microsoft.com/office/drawing/2014/main" val="20001"/>
                    </a:ext>
                  </a:extLst>
                </a:gridCol>
                <a:gridCol w="1821210">
                  <a:extLst>
                    <a:ext uri="{9D8B030D-6E8A-4147-A177-3AD203B41FA5}">
                      <a16:colId xmlns:a16="http://schemas.microsoft.com/office/drawing/2014/main" val="20002"/>
                    </a:ext>
                  </a:extLst>
                </a:gridCol>
                <a:gridCol w="1459403">
                  <a:extLst>
                    <a:ext uri="{9D8B030D-6E8A-4147-A177-3AD203B41FA5}">
                      <a16:colId xmlns:a16="http://schemas.microsoft.com/office/drawing/2014/main" val="20003"/>
                    </a:ext>
                  </a:extLst>
                </a:gridCol>
              </a:tblGrid>
              <a:tr h="51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US Latinas </a:t>
                      </a:r>
                      <a:endParaRPr kumimoji="0" lang="en-US" sz="2400" b="1" i="0" u="none" strike="noStrike" cap="none" normalizeH="0" baseline="0" dirty="0">
                        <a:ln>
                          <a:noFill/>
                        </a:ln>
                        <a:solidFill>
                          <a:srgbClr val="FFFFFF"/>
                        </a:solidFill>
                        <a:effectLst/>
                        <a:latin typeface="+mn-lt"/>
                        <a:ea typeface="Times New Roman" charset="0"/>
                        <a:cs typeface="Times New Roman" charset="0"/>
                      </a:endParaRPr>
                    </a:p>
                  </a:txBody>
                  <a:tcPr marL="56305" marR="56305" marT="8359"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rPr>
                        <a:t>OR</a:t>
                      </a:r>
                      <a:endParaRPr kumimoji="0" lang="en-US" sz="2400" b="1" i="0" u="none" strike="noStrike" cap="none" normalizeH="0" baseline="0" dirty="0">
                        <a:ln>
                          <a:noFill/>
                        </a:ln>
                        <a:solidFill>
                          <a:srgbClr val="FFFFFF"/>
                        </a:solidFill>
                        <a:effectLst/>
                        <a:latin typeface="+mn-lt"/>
                        <a:ea typeface="Times New Roman" charset="0"/>
                        <a:cs typeface="Times New Roman" charset="0"/>
                      </a:endParaRPr>
                    </a:p>
                  </a:txBody>
                  <a:tcPr marL="56305" marR="56305" marT="8359"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95% CI </a:t>
                      </a:r>
                      <a:endParaRPr kumimoji="0" lang="en-US" sz="2400" b="1" i="0" u="none" strike="noStrike" cap="none" normalizeH="0" baseline="0" dirty="0">
                        <a:ln>
                          <a:noFill/>
                        </a:ln>
                        <a:solidFill>
                          <a:srgbClr val="FFFFFF"/>
                        </a:solidFill>
                        <a:effectLst/>
                        <a:latin typeface="+mn-lt"/>
                        <a:ea typeface="Times New Roman" charset="0"/>
                        <a:cs typeface="Times New Roman" charset="0"/>
                      </a:endParaRPr>
                    </a:p>
                  </a:txBody>
                  <a:tcPr marL="56305" marR="56305" marT="8359"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P value</a:t>
                      </a:r>
                      <a:endParaRPr kumimoji="0" lang="en-US" sz="2400" b="1" i="0" u="none" strike="noStrike" cap="none" normalizeH="0" baseline="0" dirty="0">
                        <a:ln>
                          <a:noFill/>
                        </a:ln>
                        <a:solidFill>
                          <a:srgbClr val="FFFFFF"/>
                        </a:solidFill>
                        <a:effectLst/>
                        <a:latin typeface="+mn-lt"/>
                        <a:ea typeface="Times New Roman" charset="0"/>
                        <a:cs typeface="Times New Roman" charset="0"/>
                      </a:endParaRPr>
                    </a:p>
                  </a:txBody>
                  <a:tcPr marL="56305" marR="56305" marT="8359" marB="0" horzOverflow="overflow"/>
                </a:tc>
                <a:extLst>
                  <a:ext uri="{0D108BD9-81ED-4DB2-BD59-A6C34878D82A}">
                    <a16:rowId xmlns:a16="http://schemas.microsoft.com/office/drawing/2014/main" val="10000"/>
                  </a:ext>
                </a:extLst>
              </a:tr>
              <a:tr h="51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Ind. Am. ancestry</a:t>
                      </a:r>
                      <a:endParaRPr kumimoji="0" lang="en-US" sz="2400" b="1" i="0" u="none" strike="noStrike" cap="none" normalizeH="0" baseline="0" dirty="0">
                        <a:ln>
                          <a:noFill/>
                        </a:ln>
                        <a:solidFill>
                          <a:srgbClr val="FFFFFF"/>
                        </a:solidFill>
                        <a:effectLst/>
                        <a:latin typeface="+mn-lt"/>
                        <a:ea typeface="Calibri" charset="0"/>
                        <a:cs typeface="Calibri" charset="0"/>
                      </a:endParaRPr>
                    </a:p>
                  </a:txBody>
                  <a:tcPr marL="56305" marR="56305" marT="8359"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0.56</a:t>
                      </a:r>
                      <a:endParaRPr kumimoji="0" lang="en-US" sz="2400" b="1" i="0" u="none" strike="noStrike" cap="none" normalizeH="0" baseline="0" dirty="0">
                        <a:ln>
                          <a:noFill/>
                        </a:ln>
                        <a:solidFill>
                          <a:srgbClr val="FFFFFF"/>
                        </a:solidFill>
                        <a:effectLst/>
                        <a:latin typeface="+mn-lt"/>
                        <a:ea typeface="Times New Roman" charset="0"/>
                        <a:cs typeface="Times New Roman" charset="0"/>
                      </a:endParaRPr>
                    </a:p>
                  </a:txBody>
                  <a:tcPr marL="56305" marR="56305" marT="8359"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0.36-0.78</a:t>
                      </a:r>
                      <a:endParaRPr kumimoji="0" lang="en-US" sz="2400" b="1" i="0" u="none" strike="noStrike" cap="none" normalizeH="0" baseline="0" dirty="0">
                        <a:ln>
                          <a:noFill/>
                        </a:ln>
                        <a:solidFill>
                          <a:srgbClr val="FFFFFF"/>
                        </a:solidFill>
                        <a:effectLst/>
                        <a:latin typeface="+mn-lt"/>
                        <a:ea typeface="Times New Roman" charset="0"/>
                        <a:cs typeface="Times New Roman" charset="0"/>
                      </a:endParaRPr>
                    </a:p>
                  </a:txBody>
                  <a:tcPr marL="56305" marR="56305" marT="8359"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&lt;0.001</a:t>
                      </a:r>
                      <a:endParaRPr kumimoji="0" lang="en-US" sz="2400" b="1" i="0" u="none" strike="noStrike" cap="none" normalizeH="0" baseline="0" dirty="0">
                        <a:ln>
                          <a:noFill/>
                        </a:ln>
                        <a:solidFill>
                          <a:srgbClr val="FFFFFF"/>
                        </a:solidFill>
                        <a:effectLst/>
                        <a:latin typeface="+mn-lt"/>
                        <a:ea typeface="Times New Roman" charset="0"/>
                        <a:cs typeface="Times New Roman" charset="0"/>
                      </a:endParaRPr>
                    </a:p>
                  </a:txBody>
                  <a:tcPr marL="56305" marR="56305" marT="8359" marB="0" anchor="b" horzOverflow="overflow"/>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Screen Shot 2016-02-15 at 5.14.10 PM.png">
            <a:extLst>
              <a:ext uri="{FF2B5EF4-FFF2-40B4-BE49-F238E27FC236}">
                <a16:creationId xmlns:a16="http://schemas.microsoft.com/office/drawing/2014/main" id="{68914447-583C-4A10-B696-DC400573BC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543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13A2D747-C9A0-4CE2-AEF7-15CCF3800CBA}"/>
              </a:ext>
            </a:extLst>
          </p:cNvPr>
          <p:cNvSpPr>
            <a:spLocks noChangeArrowheads="1"/>
          </p:cNvSpPr>
          <p:nvPr/>
        </p:nvSpPr>
        <p:spPr bwMode="auto">
          <a:xfrm>
            <a:off x="533400" y="3581400"/>
            <a:ext cx="5791200" cy="1295400"/>
          </a:xfrm>
          <a:prstGeom prst="ellipse">
            <a:avLst/>
          </a:prstGeom>
          <a:noFill/>
          <a:ln w="22225">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6563" name="Rectangle 5">
            <a:extLst>
              <a:ext uri="{FF2B5EF4-FFF2-40B4-BE49-F238E27FC236}">
                <a16:creationId xmlns:a16="http://schemas.microsoft.com/office/drawing/2014/main" id="{9AC6891B-C275-495C-924B-F0CF5C6A86CE}"/>
              </a:ext>
            </a:extLst>
          </p:cNvPr>
          <p:cNvSpPr>
            <a:spLocks noChangeArrowheads="1"/>
          </p:cNvSpPr>
          <p:nvPr/>
        </p:nvSpPr>
        <p:spPr bwMode="auto">
          <a:xfrm>
            <a:off x="838200" y="61722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a:t>http://ethnicelebs.com/jennifer-lopez</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FD08C956-D1D0-48F5-87B8-360D1C29F337}"/>
              </a:ext>
            </a:extLst>
          </p:cNvPr>
          <p:cNvSpPr>
            <a:spLocks noGrp="1"/>
          </p:cNvSpPr>
          <p:nvPr>
            <p:ph type="title"/>
          </p:nvPr>
        </p:nvSpPr>
        <p:spPr>
          <a:xfrm>
            <a:off x="685800" y="436563"/>
            <a:ext cx="7886700" cy="833437"/>
          </a:xfrm>
        </p:spPr>
        <p:txBody>
          <a:bodyPr/>
          <a:lstStyle/>
          <a:p>
            <a:pPr eaLnBrk="1" hangingPunct="1"/>
            <a:r>
              <a:rPr lang="en-US" altLang="en-US" sz="4000" b="1">
                <a:cs typeface="Arial" panose="020B0604020202020204" pitchFamily="34" charset="0"/>
              </a:rPr>
              <a:t>Risk factor exposure in Latinas and Non-Latina White women</a:t>
            </a:r>
          </a:p>
        </p:txBody>
      </p:sp>
      <p:sp>
        <p:nvSpPr>
          <p:cNvPr id="67586" name="TextBox 27">
            <a:extLst>
              <a:ext uri="{FF2B5EF4-FFF2-40B4-BE49-F238E27FC236}">
                <a16:creationId xmlns:a16="http://schemas.microsoft.com/office/drawing/2014/main" id="{9988D15B-91AD-41FF-B196-F32F60C9B6C7}"/>
              </a:ext>
            </a:extLst>
          </p:cNvPr>
          <p:cNvSpPr txBox="1">
            <a:spLocks noChangeArrowheads="1"/>
          </p:cNvSpPr>
          <p:nvPr/>
        </p:nvSpPr>
        <p:spPr bwMode="auto">
          <a:xfrm>
            <a:off x="1501775" y="1876425"/>
            <a:ext cx="2646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latin typeface="Calibri" panose="020F0502020204030204" pitchFamily="34" charset="0"/>
              </a:rPr>
              <a:t>Latin American women</a:t>
            </a:r>
          </a:p>
        </p:txBody>
      </p:sp>
      <p:sp>
        <p:nvSpPr>
          <p:cNvPr id="67587" name="TextBox 28">
            <a:extLst>
              <a:ext uri="{FF2B5EF4-FFF2-40B4-BE49-F238E27FC236}">
                <a16:creationId xmlns:a16="http://schemas.microsoft.com/office/drawing/2014/main" id="{1B91624C-84E9-4E38-93AD-00814925A6E2}"/>
              </a:ext>
            </a:extLst>
          </p:cNvPr>
          <p:cNvSpPr txBox="1">
            <a:spLocks noChangeArrowheads="1"/>
          </p:cNvSpPr>
          <p:nvPr/>
        </p:nvSpPr>
        <p:spPr bwMode="auto">
          <a:xfrm>
            <a:off x="4479925" y="1876425"/>
            <a:ext cx="3165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solidFill>
                  <a:srgbClr val="FFFFFF"/>
                </a:solidFill>
                <a:latin typeface="Calibri" panose="020F0502020204030204" pitchFamily="34" charset="0"/>
              </a:rPr>
              <a:t>Non-Latina White women</a:t>
            </a:r>
          </a:p>
        </p:txBody>
      </p:sp>
      <p:pic>
        <p:nvPicPr>
          <p:cNvPr id="67588" name="Picture 35" descr="Screen shot 2014-07-14 at 2.46.18 PM.png">
            <a:extLst>
              <a:ext uri="{FF2B5EF4-FFF2-40B4-BE49-F238E27FC236}">
                <a16:creationId xmlns:a16="http://schemas.microsoft.com/office/drawing/2014/main" id="{83A96982-76D9-4022-B6FE-60FD2CF8E2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379663"/>
            <a:ext cx="25701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6" descr="Screen shot 2014-07-14 at 2.52.09 PM.png">
            <a:extLst>
              <a:ext uri="{FF2B5EF4-FFF2-40B4-BE49-F238E27FC236}">
                <a16:creationId xmlns:a16="http://schemas.microsoft.com/office/drawing/2014/main" id="{2DBB5594-1DEC-479C-BC68-EA0F749CDB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2379663"/>
            <a:ext cx="25796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37" descr="Screen shot 2014-07-14 at 2.58.43 PM.png">
            <a:extLst>
              <a:ext uri="{FF2B5EF4-FFF2-40B4-BE49-F238E27FC236}">
                <a16:creationId xmlns:a16="http://schemas.microsoft.com/office/drawing/2014/main" id="{B66373A2-A573-4B14-93C0-90FC65009D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1775" y="3713163"/>
            <a:ext cx="257968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3">
            <a:extLst>
              <a:ext uri="{FF2B5EF4-FFF2-40B4-BE49-F238E27FC236}">
                <a16:creationId xmlns:a16="http://schemas.microsoft.com/office/drawing/2014/main" id="{EFDAE4FF-91A8-4145-8AB1-6214CFEB61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1850" y="3713163"/>
            <a:ext cx="100488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4" descr="images.jpg">
            <a:extLst>
              <a:ext uri="{FF2B5EF4-FFF2-40B4-BE49-F238E27FC236}">
                <a16:creationId xmlns:a16="http://schemas.microsoft.com/office/drawing/2014/main" id="{9F907FC5-7F54-4946-AB0F-8DB046F8183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46738" y="3713163"/>
            <a:ext cx="156527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20C672DE-213F-4EC1-BAF0-26B57B1DB963}"/>
              </a:ext>
            </a:extLst>
          </p:cNvPr>
          <p:cNvGraphicFramePr>
            <a:graphicFrameLocks noGrp="1"/>
          </p:cNvGraphicFramePr>
          <p:nvPr/>
        </p:nvGraphicFramePr>
        <p:xfrm>
          <a:off x="685800" y="5503863"/>
          <a:ext cx="7464425" cy="857250"/>
        </p:xfrm>
        <a:graphic>
          <a:graphicData uri="http://schemas.openxmlformats.org/drawingml/2006/table">
            <a:tbl>
              <a:tblPr>
                <a:tableStyleId>{16D9F66E-5EB9-4882-86FB-DCBF35E3C3E4}</a:tableStyleId>
              </a:tblPr>
              <a:tblGrid>
                <a:gridCol w="2592604">
                  <a:extLst>
                    <a:ext uri="{9D8B030D-6E8A-4147-A177-3AD203B41FA5}">
                      <a16:colId xmlns:a16="http://schemas.microsoft.com/office/drawing/2014/main" val="20000"/>
                    </a:ext>
                  </a:extLst>
                </a:gridCol>
                <a:gridCol w="1648786">
                  <a:extLst>
                    <a:ext uri="{9D8B030D-6E8A-4147-A177-3AD203B41FA5}">
                      <a16:colId xmlns:a16="http://schemas.microsoft.com/office/drawing/2014/main" val="20001"/>
                    </a:ext>
                  </a:extLst>
                </a:gridCol>
                <a:gridCol w="1789246">
                  <a:extLst>
                    <a:ext uri="{9D8B030D-6E8A-4147-A177-3AD203B41FA5}">
                      <a16:colId xmlns:a16="http://schemas.microsoft.com/office/drawing/2014/main" val="20002"/>
                    </a:ext>
                  </a:extLst>
                </a:gridCol>
                <a:gridCol w="1433789">
                  <a:extLst>
                    <a:ext uri="{9D8B030D-6E8A-4147-A177-3AD203B41FA5}">
                      <a16:colId xmlns:a16="http://schemas.microsoft.com/office/drawing/2014/main" val="20003"/>
                    </a:ext>
                  </a:extLst>
                </a:gridCol>
              </a:tblGrid>
              <a:tr h="4286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US Latinas</a:t>
                      </a:r>
                      <a:endParaRPr kumimoji="0" lang="en-US" sz="2400" b="1" i="0" u="none" strike="noStrike" cap="none" normalizeH="0" baseline="0" dirty="0">
                        <a:ln>
                          <a:noFill/>
                        </a:ln>
                        <a:solidFill>
                          <a:srgbClr val="000000"/>
                        </a:solidFill>
                        <a:effectLst/>
                        <a:latin typeface="+mn-lt"/>
                        <a:ea typeface="Times New Roman" charset="0"/>
                        <a:cs typeface="Times New Roman" charset="0"/>
                      </a:endParaRPr>
                    </a:p>
                  </a:txBody>
                  <a:tcPr marL="56308" marR="56308" marT="828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rPr>
                        <a:t>OR</a:t>
                      </a:r>
                      <a:endParaRPr kumimoji="0" lang="en-US" sz="2400" b="1" i="0" u="none" strike="noStrike" cap="none" normalizeH="0" baseline="0" dirty="0">
                        <a:ln>
                          <a:noFill/>
                        </a:ln>
                        <a:solidFill>
                          <a:srgbClr val="000000"/>
                        </a:solidFill>
                        <a:effectLst/>
                        <a:latin typeface="+mn-lt"/>
                        <a:ea typeface="Times New Roman" charset="0"/>
                        <a:cs typeface="Times New Roman" charset="0"/>
                      </a:endParaRPr>
                    </a:p>
                  </a:txBody>
                  <a:tcPr marL="56308" marR="56308" marT="828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95% CI </a:t>
                      </a:r>
                      <a:endParaRPr kumimoji="0" lang="en-US" sz="2400" b="1" i="0" u="none" strike="noStrike" cap="none" normalizeH="0" baseline="0" dirty="0">
                        <a:ln>
                          <a:noFill/>
                        </a:ln>
                        <a:solidFill>
                          <a:srgbClr val="000000"/>
                        </a:solidFill>
                        <a:effectLst/>
                        <a:latin typeface="+mn-lt"/>
                        <a:ea typeface="Times New Roman" charset="0"/>
                        <a:cs typeface="Times New Roman" charset="0"/>
                      </a:endParaRPr>
                    </a:p>
                  </a:txBody>
                  <a:tcPr marL="56308" marR="56308" marT="828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P value</a:t>
                      </a:r>
                      <a:endParaRPr kumimoji="0" lang="en-US" sz="2400" b="1" i="0" u="none" strike="noStrike" cap="none" normalizeH="0" baseline="0" dirty="0">
                        <a:ln>
                          <a:noFill/>
                        </a:ln>
                        <a:solidFill>
                          <a:srgbClr val="000000"/>
                        </a:solidFill>
                        <a:effectLst/>
                        <a:latin typeface="+mn-lt"/>
                        <a:ea typeface="Times New Roman" charset="0"/>
                        <a:cs typeface="Times New Roman" charset="0"/>
                      </a:endParaRPr>
                    </a:p>
                  </a:txBody>
                  <a:tcPr marL="56308" marR="56308" marT="8280" marB="0" horzOverflow="overflow"/>
                </a:tc>
                <a:extLst>
                  <a:ext uri="{0D108BD9-81ED-4DB2-BD59-A6C34878D82A}">
                    <a16:rowId xmlns:a16="http://schemas.microsoft.com/office/drawing/2014/main" val="10000"/>
                  </a:ext>
                </a:extLst>
              </a:tr>
              <a:tr h="4286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Ind. Am. ancestry</a:t>
                      </a:r>
                      <a:endParaRPr kumimoji="0" lang="en-US" sz="2400" b="1" i="0" u="none" strike="noStrike" cap="none" normalizeH="0" baseline="0" dirty="0">
                        <a:ln>
                          <a:noFill/>
                        </a:ln>
                        <a:solidFill>
                          <a:schemeClr val="tx1"/>
                        </a:solidFill>
                        <a:effectLst/>
                        <a:latin typeface="+mn-lt"/>
                        <a:ea typeface="Calibri" charset="0"/>
                        <a:cs typeface="Calibri" charset="0"/>
                      </a:endParaRPr>
                    </a:p>
                  </a:txBody>
                  <a:tcPr marL="56308" marR="56308" marT="828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a:ln>
                            <a:noFill/>
                          </a:ln>
                          <a:solidFill>
                            <a:schemeClr val="dk1"/>
                          </a:solidFill>
                          <a:effectLst/>
                          <a:latin typeface="+mn-lt"/>
                          <a:ea typeface="+mn-ea"/>
                          <a:cs typeface="+mn-cs"/>
                        </a:rPr>
                        <a:t>0.72</a:t>
                      </a:r>
                      <a:endParaRPr kumimoji="0" lang="en-US" sz="2400" b="1" i="0" u="none" strike="noStrike" cap="none" normalizeH="0" baseline="0" dirty="0">
                        <a:ln>
                          <a:noFill/>
                        </a:ln>
                        <a:solidFill>
                          <a:schemeClr val="tx1"/>
                        </a:solidFill>
                        <a:effectLst/>
                        <a:latin typeface="+mn-lt"/>
                        <a:ea typeface="Times New Roman" charset="0"/>
                        <a:cs typeface="Times New Roman" charset="0"/>
                      </a:endParaRPr>
                    </a:p>
                  </a:txBody>
                  <a:tcPr marL="56308" marR="56308" marT="828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0.47-0.94 </a:t>
                      </a:r>
                      <a:endParaRPr kumimoji="0" lang="en-US" sz="2400" b="1" i="0" u="none" strike="noStrike" cap="none" normalizeH="0" baseline="0" dirty="0">
                        <a:ln>
                          <a:noFill/>
                        </a:ln>
                        <a:solidFill>
                          <a:schemeClr val="tx1"/>
                        </a:solidFill>
                        <a:effectLst/>
                        <a:latin typeface="+mn-lt"/>
                        <a:ea typeface="Times New Roman" charset="0"/>
                        <a:cs typeface="Times New Roman" charset="0"/>
                      </a:endParaRPr>
                    </a:p>
                  </a:txBody>
                  <a:tcPr marL="56308" marR="56308" marT="828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u="none" strike="noStrike" cap="none" normalizeH="0" baseline="0" dirty="0">
                          <a:ln>
                            <a:noFill/>
                          </a:ln>
                          <a:effectLst/>
                        </a:rPr>
                        <a:t>0.013</a:t>
                      </a:r>
                      <a:endParaRPr kumimoji="0" lang="en-US" sz="2400" b="1" i="0" u="none" strike="noStrike" cap="none" normalizeH="0" baseline="0" dirty="0">
                        <a:ln>
                          <a:noFill/>
                        </a:ln>
                        <a:solidFill>
                          <a:schemeClr val="tx1"/>
                        </a:solidFill>
                        <a:effectLst/>
                        <a:latin typeface="+mn-lt"/>
                        <a:ea typeface="Times New Roman" charset="0"/>
                        <a:cs typeface="Times New Roman" charset="0"/>
                      </a:endParaRPr>
                    </a:p>
                  </a:txBody>
                  <a:tcPr marL="56308" marR="56308" marT="8280" marB="0" anchor="b" horzOverflow="overflow"/>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76C004B2-BB29-4A37-A0FE-519A5071E773}"/>
              </a:ext>
            </a:extLst>
          </p:cNvPr>
          <p:cNvSpPr>
            <a:spLocks noGrp="1"/>
          </p:cNvSpPr>
          <p:nvPr>
            <p:ph type="title"/>
          </p:nvPr>
        </p:nvSpPr>
        <p:spPr>
          <a:xfrm>
            <a:off x="457200" y="12700"/>
            <a:ext cx="8229600" cy="1143000"/>
          </a:xfrm>
        </p:spPr>
        <p:txBody>
          <a:bodyPr/>
          <a:lstStyle/>
          <a:p>
            <a:pPr eaLnBrk="1" hangingPunct="1"/>
            <a:r>
              <a:rPr lang="en-US" altLang="en-US" sz="4000" b="1">
                <a:cs typeface="Arial" panose="020B0604020202020204" pitchFamily="34" charset="0"/>
              </a:rPr>
              <a:t>Breast Cancer Admixture Mapping</a:t>
            </a:r>
          </a:p>
        </p:txBody>
      </p:sp>
      <p:sp>
        <p:nvSpPr>
          <p:cNvPr id="6" name="Content Placeholder 13">
            <a:extLst>
              <a:ext uri="{FF2B5EF4-FFF2-40B4-BE49-F238E27FC236}">
                <a16:creationId xmlns:a16="http://schemas.microsoft.com/office/drawing/2014/main" id="{E65E8E78-093E-4B80-B3A2-B3DD30AD27EC}"/>
              </a:ext>
            </a:extLst>
          </p:cNvPr>
          <p:cNvSpPr txBox="1">
            <a:spLocks/>
          </p:cNvSpPr>
          <p:nvPr/>
        </p:nvSpPr>
        <p:spPr>
          <a:xfrm>
            <a:off x="304800" y="1143000"/>
            <a:ext cx="6019800" cy="581025"/>
          </a:xfrm>
          <a:prstGeom prst="rect">
            <a:avLst/>
          </a:prstGeom>
        </p:spPr>
        <p:txBody>
          <a:bodyPr wrap="none"/>
          <a:lstStyle/>
          <a:p>
            <a:pPr marL="342900" indent="-342900" defTabSz="457200" fontAlgn="auto">
              <a:spcBef>
                <a:spcPct val="20000"/>
              </a:spcBef>
              <a:spcAft>
                <a:spcPts val="0"/>
              </a:spcAft>
              <a:buFont typeface="Arial"/>
              <a:buNone/>
              <a:defRPr/>
            </a:pPr>
            <a:r>
              <a:rPr lang="en-US" sz="2800" b="1" dirty="0">
                <a:latin typeface="Arial"/>
                <a:ea typeface="+mn-ea"/>
                <a:cs typeface="Arial"/>
              </a:rPr>
              <a:t>Samples</a:t>
            </a:r>
          </a:p>
          <a:p>
            <a:pPr marL="342900" indent="-342900" defTabSz="457200" fontAlgn="auto">
              <a:spcBef>
                <a:spcPct val="20000"/>
              </a:spcBef>
              <a:spcAft>
                <a:spcPts val="0"/>
              </a:spcAft>
              <a:buFont typeface="Arial"/>
              <a:buChar char="•"/>
              <a:defRPr/>
            </a:pPr>
            <a:r>
              <a:rPr lang="en-US" sz="2400" dirty="0">
                <a:latin typeface="Arial"/>
                <a:ea typeface="ＭＳ Ｐゴシック" charset="0"/>
                <a:cs typeface="Arial"/>
              </a:rPr>
              <a:t>US Latinas: </a:t>
            </a:r>
            <a:r>
              <a:rPr lang="en-US" sz="2400" dirty="0">
                <a:latin typeface="Arial"/>
                <a:ea typeface="+mn-ea"/>
                <a:cs typeface="Arial"/>
              </a:rPr>
              <a:t>1,461 cases and 1,280 controls</a:t>
            </a:r>
          </a:p>
        </p:txBody>
      </p:sp>
      <p:sp>
        <p:nvSpPr>
          <p:cNvPr id="69635" name="Content Placeholder 13">
            <a:extLst>
              <a:ext uri="{FF2B5EF4-FFF2-40B4-BE49-F238E27FC236}">
                <a16:creationId xmlns:a16="http://schemas.microsoft.com/office/drawing/2014/main" id="{AAB64C86-EF59-418C-B694-1FEEFDC72E9B}"/>
              </a:ext>
            </a:extLst>
          </p:cNvPr>
          <p:cNvSpPr txBox="1">
            <a:spLocks/>
          </p:cNvSpPr>
          <p:nvPr/>
        </p:nvSpPr>
        <p:spPr bwMode="auto">
          <a:xfrm>
            <a:off x="304800" y="2362200"/>
            <a:ext cx="8288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defTabSz="457200" eaLnBrk="0" hangingPunct="0">
              <a:defRPr sz="32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32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32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32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32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2800" b="1">
                <a:cs typeface="Arial" panose="020B0604020202020204" pitchFamily="34" charset="0"/>
              </a:rPr>
              <a:t>Genotyping</a:t>
            </a:r>
          </a:p>
          <a:p>
            <a:pPr eaLnBrk="1" hangingPunct="1">
              <a:spcBef>
                <a:spcPct val="20000"/>
              </a:spcBef>
              <a:buFont typeface="Arial" panose="020B0604020202020204" pitchFamily="34" charset="0"/>
              <a:buChar char="•"/>
            </a:pPr>
            <a:r>
              <a:rPr lang="en-US" altLang="en-US" sz="2400">
                <a:cs typeface="Arial" panose="020B0604020202020204" pitchFamily="34" charset="0"/>
              </a:rPr>
              <a:t>Genome wide array </a:t>
            </a:r>
          </a:p>
        </p:txBody>
      </p:sp>
      <p:sp>
        <p:nvSpPr>
          <p:cNvPr id="8" name="Rectangle 7">
            <a:extLst>
              <a:ext uri="{FF2B5EF4-FFF2-40B4-BE49-F238E27FC236}">
                <a16:creationId xmlns:a16="http://schemas.microsoft.com/office/drawing/2014/main" id="{E456D063-4F11-401F-B727-739607760927}"/>
              </a:ext>
            </a:extLst>
          </p:cNvPr>
          <p:cNvSpPr/>
          <p:nvPr/>
        </p:nvSpPr>
        <p:spPr>
          <a:xfrm>
            <a:off x="304800" y="3581400"/>
            <a:ext cx="8026400" cy="2000250"/>
          </a:xfrm>
          <a:prstGeom prst="rect">
            <a:avLst/>
          </a:prstGeom>
        </p:spPr>
        <p:txBody>
          <a:bodyPr>
            <a:spAutoFit/>
          </a:bodyPr>
          <a:lstStyle/>
          <a:p>
            <a:pPr>
              <a:defRPr/>
            </a:pPr>
            <a:r>
              <a:rPr lang="en-US" sz="2800" b="1" dirty="0">
                <a:latin typeface="Arial"/>
                <a:ea typeface="ＭＳ Ｐゴシック" charset="0"/>
                <a:cs typeface="Arial"/>
              </a:rPr>
              <a:t>LSA estimation </a:t>
            </a:r>
          </a:p>
          <a:p>
            <a:pPr marL="338138" indent="-338138">
              <a:buFont typeface="Arial"/>
              <a:buChar char="•"/>
              <a:defRPr/>
            </a:pPr>
            <a:r>
              <a:rPr lang="en-US" sz="2400" dirty="0">
                <a:latin typeface="Arial"/>
                <a:ea typeface="ＭＳ Ｐゴシック" charset="0"/>
                <a:cs typeface="Arial"/>
              </a:rPr>
              <a:t>~60,000 SNP</a:t>
            </a:r>
          </a:p>
          <a:p>
            <a:pPr marL="338138" indent="-338138">
              <a:buFont typeface="Arial"/>
              <a:buChar char="•"/>
              <a:defRPr/>
            </a:pPr>
            <a:r>
              <a:rPr lang="en-US" sz="2400" dirty="0">
                <a:latin typeface="Arial"/>
                <a:ea typeface="ＭＳ Ｐゴシック" charset="0"/>
                <a:cs typeface="Arial"/>
              </a:rPr>
              <a:t>Ancestral populations: African, Indigenous American and European</a:t>
            </a:r>
          </a:p>
          <a:p>
            <a:pPr marL="338138" indent="-338138">
              <a:buFont typeface="Arial"/>
              <a:buChar char="•"/>
              <a:defRPr/>
            </a:pPr>
            <a:endParaRPr lang="en-US" sz="2400" dirty="0">
              <a:latin typeface="Arial"/>
              <a:ea typeface="ＭＳ Ｐゴシック" charset="0"/>
              <a:cs typeface="Arial"/>
            </a:endParaRPr>
          </a:p>
        </p:txBody>
      </p:sp>
      <p:sp>
        <p:nvSpPr>
          <p:cNvPr id="69637" name="Content Placeholder 13">
            <a:extLst>
              <a:ext uri="{FF2B5EF4-FFF2-40B4-BE49-F238E27FC236}">
                <a16:creationId xmlns:a16="http://schemas.microsoft.com/office/drawing/2014/main" id="{1A3EEBB0-AF44-4C2D-BDAB-305E5DB7950D}"/>
              </a:ext>
            </a:extLst>
          </p:cNvPr>
          <p:cNvSpPr txBox="1">
            <a:spLocks/>
          </p:cNvSpPr>
          <p:nvPr/>
        </p:nvSpPr>
        <p:spPr bwMode="auto">
          <a:xfrm>
            <a:off x="381000" y="5410200"/>
            <a:ext cx="7543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defTabSz="457200" eaLnBrk="0" hangingPunct="0">
              <a:defRPr sz="32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32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32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32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32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2800" b="1">
                <a:cs typeface="Arial" panose="020B0604020202020204" pitchFamily="34" charset="0"/>
              </a:rPr>
              <a:t>Statistical analysis</a:t>
            </a:r>
          </a:p>
          <a:p>
            <a:pPr eaLnBrk="1" hangingPunct="1">
              <a:spcBef>
                <a:spcPct val="20000"/>
              </a:spcBef>
              <a:buFont typeface="Arial" panose="020B0604020202020204" pitchFamily="34" charset="0"/>
              <a:buChar char="•"/>
            </a:pPr>
            <a:r>
              <a:rPr lang="en-US" altLang="en-US" sz="2400">
                <a:cs typeface="Arial" panose="020B0604020202020204" pitchFamily="34" charset="0"/>
              </a:rPr>
              <a:t>Logistic regression: case/control, LSA, global ancestry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6FB1875C-71E0-48E5-A433-DE1BFF37DB9A}"/>
              </a:ext>
            </a:extLst>
          </p:cNvPr>
          <p:cNvSpPr>
            <a:spLocks noGrp="1"/>
          </p:cNvSpPr>
          <p:nvPr>
            <p:ph type="title"/>
          </p:nvPr>
        </p:nvSpPr>
        <p:spPr>
          <a:xfrm>
            <a:off x="304800" y="53975"/>
            <a:ext cx="8686800" cy="1143000"/>
          </a:xfrm>
        </p:spPr>
        <p:txBody>
          <a:bodyPr/>
          <a:lstStyle/>
          <a:p>
            <a:pPr eaLnBrk="1" hangingPunct="1"/>
            <a:r>
              <a:rPr lang="en-US" altLang="en-US" sz="3600" b="1">
                <a:latin typeface="Arial" panose="020B0604020202020204" pitchFamily="34" charset="0"/>
                <a:cs typeface="Arial" panose="020B0604020202020204" pitchFamily="34" charset="0"/>
              </a:rPr>
              <a:t>Admixture mapping results</a:t>
            </a:r>
            <a:br>
              <a:rPr lang="en-US" altLang="en-US" sz="3600" b="1">
                <a:latin typeface="Arial" panose="020B0604020202020204" pitchFamily="34" charset="0"/>
                <a:cs typeface="Arial" panose="020B0604020202020204" pitchFamily="34" charset="0"/>
              </a:rPr>
            </a:br>
            <a:r>
              <a:rPr lang="en-US" altLang="en-US" sz="3600" b="1">
                <a:latin typeface="Arial" panose="020B0604020202020204" pitchFamily="34" charset="0"/>
                <a:cs typeface="Arial" panose="020B0604020202020204" pitchFamily="34" charset="0"/>
              </a:rPr>
              <a:t>(Indigenous component)</a:t>
            </a:r>
          </a:p>
        </p:txBody>
      </p:sp>
      <p:pic>
        <p:nvPicPr>
          <p:cNvPr id="71682" name="Picture 14">
            <a:extLst>
              <a:ext uri="{FF2B5EF4-FFF2-40B4-BE49-F238E27FC236}">
                <a16:creationId xmlns:a16="http://schemas.microsoft.com/office/drawing/2014/main" id="{139AB48A-81BA-47D3-8E34-21743AF024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35100"/>
            <a:ext cx="9169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11">
            <a:extLst>
              <a:ext uri="{FF2B5EF4-FFF2-40B4-BE49-F238E27FC236}">
                <a16:creationId xmlns:a16="http://schemas.microsoft.com/office/drawing/2014/main" id="{969CF938-6EB4-413A-9CBB-6B9A91866AC2}"/>
              </a:ext>
            </a:extLst>
          </p:cNvPr>
          <p:cNvSpPr txBox="1">
            <a:spLocks noChangeArrowheads="1"/>
          </p:cNvSpPr>
          <p:nvPr/>
        </p:nvSpPr>
        <p:spPr bwMode="auto">
          <a:xfrm>
            <a:off x="0" y="5943600"/>
            <a:ext cx="6096000"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000000"/>
                </a:solidFill>
              </a:rPr>
              <a:t>OR ~0.75 per Indigenous American chromosome</a:t>
            </a:r>
          </a:p>
        </p:txBody>
      </p:sp>
      <p:sp>
        <p:nvSpPr>
          <p:cNvPr id="71684" name="TextBox 15">
            <a:extLst>
              <a:ext uri="{FF2B5EF4-FFF2-40B4-BE49-F238E27FC236}">
                <a16:creationId xmlns:a16="http://schemas.microsoft.com/office/drawing/2014/main" id="{2923556B-523F-4F7D-A541-31B145B30385}"/>
              </a:ext>
            </a:extLst>
          </p:cNvPr>
          <p:cNvSpPr txBox="1">
            <a:spLocks noChangeArrowheads="1"/>
          </p:cNvSpPr>
          <p:nvPr/>
        </p:nvSpPr>
        <p:spPr bwMode="auto">
          <a:xfrm>
            <a:off x="3098800" y="1439863"/>
            <a:ext cx="187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rPr>
              <a:t>6q25, p=1*10</a:t>
            </a:r>
            <a:r>
              <a:rPr lang="en-US" altLang="en-US" sz="2000" baseline="30000">
                <a:solidFill>
                  <a:srgbClr val="000000"/>
                </a:solidFill>
              </a:rPr>
              <a:t>-5</a:t>
            </a:r>
          </a:p>
          <a:p>
            <a:pPr eaLnBrk="1" hangingPunct="1"/>
            <a:r>
              <a:rPr lang="en-US" altLang="en-US" sz="2000">
                <a:solidFill>
                  <a:srgbClr val="000000"/>
                </a:solidFill>
              </a:rPr>
              <a:t>P</a:t>
            </a:r>
            <a:r>
              <a:rPr lang="en-US" altLang="en-US" sz="2000" baseline="-25000">
                <a:solidFill>
                  <a:srgbClr val="000000"/>
                </a:solidFill>
              </a:rPr>
              <a:t>corrected</a:t>
            </a:r>
            <a:r>
              <a:rPr lang="en-US" altLang="en-US" sz="2000">
                <a:solidFill>
                  <a:srgbClr val="000000"/>
                </a:solidFill>
              </a:rPr>
              <a:t>=0.02</a:t>
            </a:r>
          </a:p>
        </p:txBody>
      </p:sp>
      <p:sp>
        <p:nvSpPr>
          <p:cNvPr id="71685" name="TextBox 6">
            <a:extLst>
              <a:ext uri="{FF2B5EF4-FFF2-40B4-BE49-F238E27FC236}">
                <a16:creationId xmlns:a16="http://schemas.microsoft.com/office/drawing/2014/main" id="{71731B95-EF03-4469-A713-19C78E9B269B}"/>
              </a:ext>
            </a:extLst>
          </p:cNvPr>
          <p:cNvSpPr txBox="1">
            <a:spLocks noChangeArrowheads="1"/>
          </p:cNvSpPr>
          <p:nvPr/>
        </p:nvSpPr>
        <p:spPr bwMode="auto">
          <a:xfrm>
            <a:off x="4076700" y="6443663"/>
            <a:ext cx="5067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i="1"/>
              <a:t>Fejerman et al. Human Molecular Genetics (2012)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a:extLst>
              <a:ext uri="{FF2B5EF4-FFF2-40B4-BE49-F238E27FC236}">
                <a16:creationId xmlns:a16="http://schemas.microsoft.com/office/drawing/2014/main" id="{92E42EDD-E072-4C27-B84B-6A8701374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Box 5">
            <a:extLst>
              <a:ext uri="{FF2B5EF4-FFF2-40B4-BE49-F238E27FC236}">
                <a16:creationId xmlns:a16="http://schemas.microsoft.com/office/drawing/2014/main" id="{3A37D000-81F2-4B8D-9235-5AB65CF8D5AA}"/>
              </a:ext>
            </a:extLst>
          </p:cNvPr>
          <p:cNvSpPr txBox="1">
            <a:spLocks noChangeArrowheads="1"/>
          </p:cNvSpPr>
          <p:nvPr/>
        </p:nvSpPr>
        <p:spPr bwMode="auto">
          <a:xfrm>
            <a:off x="4572000" y="236220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chemeClr val="bg1"/>
                </a:solidFill>
              </a:rPr>
              <a:t>ESR1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93A4-348D-4321-9011-51F96672C759}"/>
              </a:ext>
            </a:extLst>
          </p:cNvPr>
          <p:cNvSpPr>
            <a:spLocks noGrp="1"/>
          </p:cNvSpPr>
          <p:nvPr>
            <p:ph type="title"/>
          </p:nvPr>
        </p:nvSpPr>
        <p:spPr/>
        <p:txBody>
          <a:bodyPr>
            <a:normAutofit fontScale="90000"/>
          </a:bodyPr>
          <a:lstStyle/>
          <a:p>
            <a:pPr>
              <a:defRPr/>
            </a:pPr>
            <a:r>
              <a:rPr lang="en-US" sz="4000" b="1" dirty="0">
                <a:latin typeface="Arial"/>
                <a:ea typeface="ＭＳ Ｐゴシック" charset="0"/>
                <a:cs typeface="Arial"/>
              </a:rPr>
              <a:t>Genome Wide Association Analysis</a:t>
            </a:r>
            <a:endParaRPr lang="en-US" sz="2400" b="1" dirty="0">
              <a:solidFill>
                <a:srgbClr val="800000"/>
              </a:solidFill>
              <a:ea typeface="ＭＳ Ｐゴシック" charset="0"/>
            </a:endParaRPr>
          </a:p>
        </p:txBody>
      </p:sp>
      <p:sp>
        <p:nvSpPr>
          <p:cNvPr id="29699" name="Content Placeholder 2">
            <a:extLst>
              <a:ext uri="{FF2B5EF4-FFF2-40B4-BE49-F238E27FC236}">
                <a16:creationId xmlns:a16="http://schemas.microsoft.com/office/drawing/2014/main" id="{8D74EBC2-47E8-47DD-ABA1-40D347CC6144}"/>
              </a:ext>
            </a:extLst>
          </p:cNvPr>
          <p:cNvSpPr>
            <a:spLocks noGrp="1"/>
          </p:cNvSpPr>
          <p:nvPr>
            <p:ph idx="1"/>
          </p:nvPr>
        </p:nvSpPr>
        <p:spPr>
          <a:xfrm>
            <a:off x="457200" y="1533525"/>
            <a:ext cx="8431213" cy="4800600"/>
          </a:xfrm>
        </p:spPr>
        <p:txBody>
          <a:bodyPr>
            <a:normAutofit/>
          </a:bodyPr>
          <a:lstStyle/>
          <a:p>
            <a:pPr>
              <a:buClr>
                <a:srgbClr val="800000"/>
              </a:buClr>
              <a:buFont typeface="Arial" panose="020B0604020202020204" pitchFamily="34" charset="0"/>
              <a:buNone/>
            </a:pPr>
            <a:r>
              <a:rPr lang="en-US" altLang="en-US" b="1">
                <a:solidFill>
                  <a:srgbClr val="F2DCDB"/>
                </a:solidFill>
              </a:rPr>
              <a:t>Discovery analysis: 1500 cases/3000 controls</a:t>
            </a:r>
          </a:p>
          <a:p>
            <a:pPr>
              <a:buClr>
                <a:srgbClr val="984807"/>
              </a:buClr>
            </a:pPr>
            <a:r>
              <a:rPr lang="en-US" altLang="en-US" b="1"/>
              <a:t>Northern California (SFBCS, NC-BCFR)</a:t>
            </a:r>
          </a:p>
          <a:p>
            <a:pPr>
              <a:buClr>
                <a:srgbClr val="984807"/>
              </a:buClr>
            </a:pPr>
            <a:r>
              <a:rPr lang="en-US" altLang="en-US" b="1"/>
              <a:t>Southern California (MEC)</a:t>
            </a:r>
          </a:p>
          <a:p>
            <a:pPr>
              <a:buClr>
                <a:srgbClr val="800000"/>
              </a:buClr>
              <a:buFont typeface="Arial" panose="020B0604020202020204" pitchFamily="34" charset="0"/>
              <a:buNone/>
            </a:pPr>
            <a:endParaRPr lang="en-US" altLang="en-US" sz="2800" b="1" u="sng">
              <a:solidFill>
                <a:srgbClr val="5B125A"/>
              </a:solidFill>
            </a:endParaRPr>
          </a:p>
          <a:p>
            <a:pPr>
              <a:buClr>
                <a:srgbClr val="800000"/>
              </a:buClr>
              <a:buFont typeface="Arial" panose="020B0604020202020204" pitchFamily="34" charset="0"/>
              <a:buNone/>
            </a:pPr>
            <a:r>
              <a:rPr lang="en-US" altLang="en-US" b="1">
                <a:solidFill>
                  <a:srgbClr val="F2DCDB"/>
                </a:solidFill>
              </a:rPr>
              <a:t>Replication analysis: 1700 cases/5000 controls</a:t>
            </a:r>
          </a:p>
          <a:p>
            <a:pPr>
              <a:buClr>
                <a:srgbClr val="984807"/>
              </a:buClr>
            </a:pPr>
            <a:r>
              <a:rPr lang="en-US" altLang="en-US" b="1"/>
              <a:t>Mexico</a:t>
            </a:r>
          </a:p>
          <a:p>
            <a:pPr>
              <a:buClr>
                <a:srgbClr val="984807"/>
              </a:buClr>
            </a:pPr>
            <a:r>
              <a:rPr lang="en-US" altLang="en-US" b="1"/>
              <a:t>Colombia (COLUMBUS consortium)</a:t>
            </a:r>
          </a:p>
          <a:p>
            <a:pPr>
              <a:buClr>
                <a:srgbClr val="984807"/>
              </a:buClr>
            </a:pPr>
            <a:r>
              <a:rPr lang="en-US" altLang="en-US" b="1"/>
              <a:t>Women’s Health Initiative (WHI)</a:t>
            </a:r>
          </a:p>
          <a:p>
            <a:pPr>
              <a:buClr>
                <a:srgbClr val="800000"/>
              </a:buClr>
              <a:buFont typeface="Wingdings" panose="05000000000000000000" pitchFamily="2" charset="2"/>
              <a:buChar char="§"/>
            </a:pPr>
            <a:endParaRPr lang="en-US" altLang="en-US" sz="2400" b="1"/>
          </a:p>
          <a:p>
            <a:pPr>
              <a:buClr>
                <a:srgbClr val="800000"/>
              </a:buClr>
              <a:buFont typeface="Wingdings" panose="05000000000000000000" pitchFamily="2" charset="2"/>
              <a:buChar char="§"/>
            </a:pPr>
            <a:endParaRPr lang="en-US" altLang="en-US" sz="2400"/>
          </a:p>
          <a:p>
            <a:pPr>
              <a:buClr>
                <a:srgbClr val="800000"/>
              </a:buClr>
              <a:buFont typeface="Wingdings" panose="05000000000000000000" pitchFamily="2" charset="2"/>
              <a:buChar char="§"/>
            </a:pPr>
            <a:endParaRPr lang="en-US"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C46DA1-994D-4BBF-B38E-35B863FBBA2A}"/>
              </a:ext>
            </a:extLst>
          </p:cNvPr>
          <p:cNvSpPr txBox="1"/>
          <p:nvPr/>
        </p:nvSpPr>
        <p:spPr>
          <a:xfrm>
            <a:off x="347663" y="106363"/>
            <a:ext cx="8556625" cy="769937"/>
          </a:xfrm>
          <a:prstGeom prst="rect">
            <a:avLst/>
          </a:prstGeom>
          <a:noFill/>
        </p:spPr>
        <p:txBody>
          <a:bodyPr>
            <a:spAutoFit/>
          </a:bodyPr>
          <a:lstStyle/>
          <a:p>
            <a:pPr algn="ctr">
              <a:defRPr/>
            </a:pPr>
            <a:r>
              <a:rPr lang="en-US" sz="4400" b="1" dirty="0">
                <a:latin typeface="+mj-lt"/>
                <a:ea typeface="ＭＳ Ｐゴシック" charset="0"/>
                <a:cs typeface="Arial"/>
              </a:rPr>
              <a:t>Latinas GWAS results</a:t>
            </a:r>
          </a:p>
        </p:txBody>
      </p:sp>
      <p:pic>
        <p:nvPicPr>
          <p:cNvPr id="75778" name="Picture 11">
            <a:extLst>
              <a:ext uri="{FF2B5EF4-FFF2-40B4-BE49-F238E27FC236}">
                <a16:creationId xmlns:a16="http://schemas.microsoft.com/office/drawing/2014/main" id="{92D2A758-CC32-47EA-9D21-87444DC13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025525"/>
            <a:ext cx="86217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762EE85B-59C3-4E76-A969-CBEE9D88625A}"/>
              </a:ext>
            </a:extLst>
          </p:cNvPr>
          <p:cNvSpPr>
            <a:spLocks noChangeArrowheads="1"/>
          </p:cNvSpPr>
          <p:nvPr/>
        </p:nvSpPr>
        <p:spPr bwMode="auto">
          <a:xfrm>
            <a:off x="3697288" y="1612900"/>
            <a:ext cx="1406525" cy="1136650"/>
          </a:xfrm>
          <a:prstGeom prst="ellipse">
            <a:avLst/>
          </a:prstGeom>
          <a:noFill/>
          <a:ln w="25400">
            <a:solidFill>
              <a:srgbClr val="98480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75780" name="TextBox 5">
            <a:extLst>
              <a:ext uri="{FF2B5EF4-FFF2-40B4-BE49-F238E27FC236}">
                <a16:creationId xmlns:a16="http://schemas.microsoft.com/office/drawing/2014/main" id="{5A9819DE-E839-49C6-B17C-CD5BF75F52B0}"/>
              </a:ext>
            </a:extLst>
          </p:cNvPr>
          <p:cNvSpPr txBox="1">
            <a:spLocks noChangeArrowheads="1"/>
          </p:cNvSpPr>
          <p:nvPr/>
        </p:nvSpPr>
        <p:spPr bwMode="auto">
          <a:xfrm>
            <a:off x="5307013" y="6499225"/>
            <a:ext cx="3916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i="1">
                <a:cs typeface="Arial" panose="020B0604020202020204" pitchFamily="34" charset="0"/>
              </a:rPr>
              <a:t>Fejerman et al. Nature Communications 2014</a:t>
            </a:r>
          </a:p>
        </p:txBody>
      </p:sp>
      <p:sp>
        <p:nvSpPr>
          <p:cNvPr id="75781" name="TextBox 9">
            <a:extLst>
              <a:ext uri="{FF2B5EF4-FFF2-40B4-BE49-F238E27FC236}">
                <a16:creationId xmlns:a16="http://schemas.microsoft.com/office/drawing/2014/main" id="{1C7B9F95-A776-44AB-AAB5-C72AA05E1616}"/>
              </a:ext>
            </a:extLst>
          </p:cNvPr>
          <p:cNvSpPr txBox="1">
            <a:spLocks noChangeArrowheads="1"/>
          </p:cNvSpPr>
          <p:nvPr/>
        </p:nvSpPr>
        <p:spPr bwMode="auto">
          <a:xfrm>
            <a:off x="942975" y="1841500"/>
            <a:ext cx="1019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5B125A"/>
                </a:solidFill>
              </a:rPr>
              <a:t>P =5*10-8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D11C27AE-EC9C-44CF-A6C6-CFAB830BC491}"/>
              </a:ext>
            </a:extLst>
          </p:cNvPr>
          <p:cNvSpPr>
            <a:spLocks noGrp="1"/>
          </p:cNvSpPr>
          <p:nvPr>
            <p:ph type="title"/>
          </p:nvPr>
        </p:nvSpPr>
        <p:spPr>
          <a:xfrm>
            <a:off x="304800" y="0"/>
            <a:ext cx="8229600" cy="1143000"/>
          </a:xfrm>
        </p:spPr>
        <p:txBody>
          <a:bodyPr/>
          <a:lstStyle/>
          <a:p>
            <a:pPr eaLnBrk="1" hangingPunct="1"/>
            <a:r>
              <a:rPr lang="en-US" altLang="en-US"/>
              <a:t>Genetic variation</a:t>
            </a:r>
          </a:p>
        </p:txBody>
      </p:sp>
      <p:sp>
        <p:nvSpPr>
          <p:cNvPr id="3" name="Content Placeholder 2">
            <a:extLst>
              <a:ext uri="{FF2B5EF4-FFF2-40B4-BE49-F238E27FC236}">
                <a16:creationId xmlns:a16="http://schemas.microsoft.com/office/drawing/2014/main" id="{A4B8423B-1693-4276-A7D2-FAE4530FBB92}"/>
              </a:ext>
            </a:extLst>
          </p:cNvPr>
          <p:cNvSpPr>
            <a:spLocks noGrp="1"/>
          </p:cNvSpPr>
          <p:nvPr>
            <p:ph idx="1"/>
          </p:nvPr>
        </p:nvSpPr>
        <p:spPr>
          <a:xfrm>
            <a:off x="457200" y="1371600"/>
            <a:ext cx="8229600" cy="5257800"/>
          </a:xfrm>
        </p:spPr>
        <p:txBody>
          <a:bodyPr rtlCol="0">
            <a:normAutofit fontScale="85000" lnSpcReduction="20000"/>
          </a:bodyPr>
          <a:lstStyle/>
          <a:p>
            <a:pPr marL="0" indent="0" eaLnBrk="1" fontAlgn="auto" hangingPunct="1">
              <a:spcAft>
                <a:spcPts val="0"/>
              </a:spcAft>
              <a:buFontTx/>
              <a:buNone/>
              <a:defRPr/>
            </a:pPr>
            <a:endParaRPr lang="en-US" dirty="0">
              <a:ea typeface="+mn-ea"/>
              <a:cs typeface="+mn-cs"/>
            </a:endParaRPr>
          </a:p>
          <a:p>
            <a:pPr eaLnBrk="1" fontAlgn="auto" hangingPunct="1">
              <a:spcAft>
                <a:spcPts val="0"/>
              </a:spcAft>
              <a:buFont typeface="Arial"/>
              <a:buChar char="•"/>
              <a:defRPr/>
            </a:pPr>
            <a:r>
              <a:rPr lang="en-US" sz="4100" dirty="0">
                <a:ea typeface="+mn-ea"/>
                <a:cs typeface="+mn-cs"/>
              </a:rPr>
              <a:t>Repeats</a:t>
            </a:r>
          </a:p>
          <a:p>
            <a:pPr eaLnBrk="1" fontAlgn="auto" hangingPunct="1">
              <a:spcAft>
                <a:spcPts val="0"/>
              </a:spcAft>
              <a:buFont typeface="Arial"/>
              <a:buChar char="•"/>
              <a:defRPr/>
            </a:pPr>
            <a:endParaRPr lang="en-US" sz="4100" dirty="0">
              <a:ea typeface="+mn-ea"/>
              <a:cs typeface="+mn-cs"/>
            </a:endParaRPr>
          </a:p>
          <a:p>
            <a:pPr eaLnBrk="1" fontAlgn="auto" hangingPunct="1">
              <a:spcAft>
                <a:spcPts val="0"/>
              </a:spcAft>
              <a:buFont typeface="Arial"/>
              <a:buChar char="•"/>
              <a:defRPr/>
            </a:pPr>
            <a:r>
              <a:rPr lang="en-US" sz="4100" dirty="0">
                <a:ea typeface="+mn-ea"/>
                <a:cs typeface="+mn-cs"/>
              </a:rPr>
              <a:t>Single nucleotide polymorphism (A/T)</a:t>
            </a:r>
          </a:p>
          <a:p>
            <a:pPr eaLnBrk="1" fontAlgn="auto" hangingPunct="1">
              <a:spcAft>
                <a:spcPts val="0"/>
              </a:spcAft>
              <a:buFont typeface="Arial"/>
              <a:buChar char="•"/>
              <a:defRPr/>
            </a:pPr>
            <a:endParaRPr lang="en-US" sz="4100" dirty="0">
              <a:ea typeface="+mn-ea"/>
              <a:cs typeface="+mn-cs"/>
            </a:endParaRPr>
          </a:p>
          <a:p>
            <a:pPr eaLnBrk="1" fontAlgn="auto" hangingPunct="1">
              <a:spcAft>
                <a:spcPts val="0"/>
              </a:spcAft>
              <a:buFont typeface="Arial"/>
              <a:buChar char="•"/>
              <a:defRPr/>
            </a:pPr>
            <a:r>
              <a:rPr lang="en-US" sz="4100" dirty="0" err="1">
                <a:ea typeface="+mn-ea"/>
                <a:cs typeface="+mn-cs"/>
              </a:rPr>
              <a:t>Indels</a:t>
            </a:r>
            <a:r>
              <a:rPr lang="en-US" sz="4100" dirty="0">
                <a:ea typeface="+mn-ea"/>
                <a:cs typeface="+mn-cs"/>
              </a:rPr>
              <a:t> (C/-)</a:t>
            </a:r>
          </a:p>
          <a:p>
            <a:pPr eaLnBrk="1" fontAlgn="auto" hangingPunct="1">
              <a:spcAft>
                <a:spcPts val="0"/>
              </a:spcAft>
              <a:buFont typeface="Arial"/>
              <a:buChar char="•"/>
              <a:defRPr/>
            </a:pPr>
            <a:endParaRPr lang="en-US" sz="4100" dirty="0">
              <a:ea typeface="+mn-ea"/>
              <a:cs typeface="+mn-cs"/>
            </a:endParaRPr>
          </a:p>
          <a:p>
            <a:pPr eaLnBrk="1" fontAlgn="auto" hangingPunct="1">
              <a:spcAft>
                <a:spcPts val="0"/>
              </a:spcAft>
              <a:buFont typeface="Arial"/>
              <a:buChar char="•"/>
              <a:defRPr/>
            </a:pPr>
            <a:r>
              <a:rPr lang="en-US" sz="4100" dirty="0">
                <a:ea typeface="+mn-ea"/>
                <a:cs typeface="+mn-cs"/>
              </a:rPr>
              <a:t>Structural variants</a:t>
            </a:r>
          </a:p>
          <a:p>
            <a:pPr lvl="1" eaLnBrk="1" fontAlgn="auto" hangingPunct="1">
              <a:spcAft>
                <a:spcPts val="0"/>
              </a:spcAft>
              <a:buFont typeface="Arial"/>
              <a:buChar char="•"/>
              <a:defRPr/>
            </a:pPr>
            <a:r>
              <a:rPr lang="en-US" sz="2300" dirty="0">
                <a:ea typeface="+mn-ea"/>
              </a:rPr>
              <a:t>Copy number variants</a:t>
            </a:r>
          </a:p>
          <a:p>
            <a:pPr lvl="1" eaLnBrk="1" fontAlgn="auto" hangingPunct="1">
              <a:spcAft>
                <a:spcPts val="0"/>
              </a:spcAft>
              <a:buFont typeface="Arial"/>
              <a:buChar char="•"/>
              <a:defRPr/>
            </a:pPr>
            <a:r>
              <a:rPr lang="en-US" sz="2300" dirty="0" err="1">
                <a:ea typeface="+mn-ea"/>
              </a:rPr>
              <a:t>Alu</a:t>
            </a:r>
            <a:r>
              <a:rPr lang="en-US" sz="2300" dirty="0">
                <a:ea typeface="+mn-ea"/>
              </a:rPr>
              <a:t> insertions</a:t>
            </a:r>
          </a:p>
          <a:p>
            <a:pPr lvl="1" eaLnBrk="1" fontAlgn="auto" hangingPunct="1">
              <a:spcAft>
                <a:spcPts val="0"/>
              </a:spcAft>
              <a:buFont typeface="Arial"/>
              <a:buChar char="•"/>
              <a:defRPr/>
            </a:pPr>
            <a:r>
              <a:rPr lang="en-US" sz="2300" dirty="0">
                <a:ea typeface="+mn-ea"/>
              </a:rPr>
              <a:t>Inversion</a:t>
            </a:r>
          </a:p>
          <a:p>
            <a:pPr eaLnBrk="1" fontAlgn="auto" hangingPunct="1">
              <a:spcAft>
                <a:spcPts val="0"/>
              </a:spcAft>
              <a:buFont typeface="Arial"/>
              <a:buChar char="•"/>
              <a:defRPr/>
            </a:pPr>
            <a:endParaRPr lang="en-US" dirty="0">
              <a:ea typeface="+mn-ea"/>
              <a:cs typeface="+mn-cs"/>
            </a:endParaRPr>
          </a:p>
        </p:txBody>
      </p:sp>
      <p:pic>
        <p:nvPicPr>
          <p:cNvPr id="18435" name="Picture 4" descr="Screen Shot 2016-02-02 at 3.49.45 PM.png">
            <a:extLst>
              <a:ext uri="{FF2B5EF4-FFF2-40B4-BE49-F238E27FC236}">
                <a16:creationId xmlns:a16="http://schemas.microsoft.com/office/drawing/2014/main" id="{2FD75A83-5C75-459A-BDA6-71124D39DC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43000"/>
            <a:ext cx="487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Screen Shot 2016-02-02 at 3.59.05 PM.png">
            <a:extLst>
              <a:ext uri="{FF2B5EF4-FFF2-40B4-BE49-F238E27FC236}">
                <a16:creationId xmlns:a16="http://schemas.microsoft.com/office/drawing/2014/main" id="{DCA1F95F-1140-41B4-A340-A9E24693A1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33800"/>
            <a:ext cx="32766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16F8-AE73-45DF-A52C-F6C9CCE21D5A}"/>
              </a:ext>
            </a:extLst>
          </p:cNvPr>
          <p:cNvSpPr>
            <a:spLocks noGrp="1"/>
          </p:cNvSpPr>
          <p:nvPr>
            <p:ph type="title"/>
          </p:nvPr>
        </p:nvSpPr>
        <p:spPr>
          <a:xfrm>
            <a:off x="257175" y="560388"/>
            <a:ext cx="8596313" cy="979487"/>
          </a:xfrm>
        </p:spPr>
        <p:txBody>
          <a:bodyPr rtlCol="0">
            <a:normAutofit fontScale="90000"/>
          </a:bodyPr>
          <a:lstStyle/>
          <a:p>
            <a:pPr eaLnBrk="1" fontAlgn="b" hangingPunct="1">
              <a:spcBef>
                <a:spcPts val="0"/>
              </a:spcBef>
              <a:spcAft>
                <a:spcPts val="0"/>
              </a:spcAft>
              <a:defRPr/>
            </a:pPr>
            <a:r>
              <a:rPr lang="en-US" b="1" dirty="0">
                <a:latin typeface="Arial"/>
                <a:ea typeface="+mj-ea"/>
                <a:cs typeface="Arial"/>
              </a:rPr>
              <a:t>ESR1 region: rs140068132/rs147157845</a:t>
            </a:r>
            <a:endParaRPr lang="en-US" b="1" dirty="0">
              <a:solidFill>
                <a:srgbClr val="800000"/>
              </a:solidFill>
              <a:latin typeface="Arial"/>
              <a:ea typeface="+mj-ea"/>
              <a:cs typeface="Arial"/>
            </a:endParaRPr>
          </a:p>
        </p:txBody>
      </p:sp>
      <p:graphicFrame>
        <p:nvGraphicFramePr>
          <p:cNvPr id="4" name="Table 3">
            <a:extLst>
              <a:ext uri="{FF2B5EF4-FFF2-40B4-BE49-F238E27FC236}">
                <a16:creationId xmlns:a16="http://schemas.microsoft.com/office/drawing/2014/main" id="{6B41BDD0-D787-4F74-ABCB-1D4268AA50C7}"/>
              </a:ext>
            </a:extLst>
          </p:cNvPr>
          <p:cNvGraphicFramePr>
            <a:graphicFrameLocks noGrp="1"/>
          </p:cNvGraphicFramePr>
          <p:nvPr/>
        </p:nvGraphicFramePr>
        <p:xfrm>
          <a:off x="627063" y="2119313"/>
          <a:ext cx="7975600" cy="3654425"/>
        </p:xfrm>
        <a:graphic>
          <a:graphicData uri="http://schemas.openxmlformats.org/drawingml/2006/table">
            <a:tbl>
              <a:tblPr>
                <a:tableStyleId>{16D9F66E-5EB9-4882-86FB-DCBF35E3C3E4}</a:tableStyleId>
              </a:tblPr>
              <a:tblGrid>
                <a:gridCol w="3875130">
                  <a:extLst>
                    <a:ext uri="{9D8B030D-6E8A-4147-A177-3AD203B41FA5}">
                      <a16:colId xmlns:a16="http://schemas.microsoft.com/office/drawing/2014/main" val="20000"/>
                    </a:ext>
                  </a:extLst>
                </a:gridCol>
                <a:gridCol w="884254">
                  <a:extLst>
                    <a:ext uri="{9D8B030D-6E8A-4147-A177-3AD203B41FA5}">
                      <a16:colId xmlns:a16="http://schemas.microsoft.com/office/drawing/2014/main" val="20001"/>
                    </a:ext>
                  </a:extLst>
                </a:gridCol>
                <a:gridCol w="1205803">
                  <a:extLst>
                    <a:ext uri="{9D8B030D-6E8A-4147-A177-3AD203B41FA5}">
                      <a16:colId xmlns:a16="http://schemas.microsoft.com/office/drawing/2014/main" val="20002"/>
                    </a:ext>
                  </a:extLst>
                </a:gridCol>
                <a:gridCol w="1173647">
                  <a:extLst>
                    <a:ext uri="{9D8B030D-6E8A-4147-A177-3AD203B41FA5}">
                      <a16:colId xmlns:a16="http://schemas.microsoft.com/office/drawing/2014/main" val="20003"/>
                    </a:ext>
                  </a:extLst>
                </a:gridCol>
                <a:gridCol w="836767">
                  <a:extLst>
                    <a:ext uri="{9D8B030D-6E8A-4147-A177-3AD203B41FA5}">
                      <a16:colId xmlns:a16="http://schemas.microsoft.com/office/drawing/2014/main" val="20004"/>
                    </a:ext>
                  </a:extLst>
                </a:gridCol>
              </a:tblGrid>
              <a:tr h="61855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800000"/>
                          </a:solidFill>
                          <a:latin typeface="Arial"/>
                          <a:cs typeface="Arial"/>
                        </a:rPr>
                        <a:t>Phase (N</a:t>
                      </a:r>
                      <a:r>
                        <a:rPr lang="en-US" sz="2000" b="1" i="0" u="none" strike="noStrike" baseline="0" dirty="0">
                          <a:solidFill>
                            <a:srgbClr val="800000"/>
                          </a:solidFill>
                          <a:latin typeface="Arial"/>
                          <a:cs typeface="Arial"/>
                        </a:rPr>
                        <a:t> cases/N controls)</a:t>
                      </a:r>
                      <a:endParaRPr lang="en-US" sz="2000" b="1" i="0" u="none" strike="noStrike" dirty="0">
                        <a:solidFill>
                          <a:srgbClr val="800000"/>
                        </a:solidFill>
                        <a:latin typeface="Arial"/>
                        <a:cs typeface="Arial"/>
                      </a:endParaRPr>
                    </a:p>
                  </a:txBody>
                  <a:tcPr marL="9279" marR="9279" marT="9278" marB="0" anchor="ctr"/>
                </a:tc>
                <a:tc>
                  <a:txBody>
                    <a:bodyPr/>
                    <a:lstStyle/>
                    <a:p>
                      <a:pPr algn="ctr" fontAlgn="b"/>
                      <a:r>
                        <a:rPr lang="en-US" sz="2000" b="1" i="0" u="none" strike="noStrike" dirty="0">
                          <a:solidFill>
                            <a:srgbClr val="800000"/>
                          </a:solidFill>
                          <a:latin typeface="Arial"/>
                          <a:cs typeface="Arial"/>
                        </a:rPr>
                        <a:t>OR</a:t>
                      </a:r>
                    </a:p>
                  </a:txBody>
                  <a:tcPr marL="9279" marR="9279" marT="9278" marB="0" anchor="ctr"/>
                </a:tc>
                <a:tc>
                  <a:txBody>
                    <a:bodyPr/>
                    <a:lstStyle/>
                    <a:p>
                      <a:pPr algn="ctr" fontAlgn="b"/>
                      <a:r>
                        <a:rPr lang="en-US" sz="2000" b="1" i="0" u="none" strike="noStrike" dirty="0">
                          <a:solidFill>
                            <a:srgbClr val="000000"/>
                          </a:solidFill>
                          <a:latin typeface="Arial"/>
                          <a:cs typeface="Arial"/>
                        </a:rPr>
                        <a:t>95%CI</a:t>
                      </a:r>
                    </a:p>
                  </a:txBody>
                  <a:tcPr marL="9279" marR="9279" marT="9278" marB="0" anchor="ctr"/>
                </a:tc>
                <a:tc>
                  <a:txBody>
                    <a:bodyPr/>
                    <a:lstStyle/>
                    <a:p>
                      <a:pPr algn="ctr" fontAlgn="b"/>
                      <a:r>
                        <a:rPr lang="en-US" sz="2000" b="1" i="0" u="none" strike="noStrike" dirty="0">
                          <a:solidFill>
                            <a:srgbClr val="800000"/>
                          </a:solidFill>
                          <a:latin typeface="Arial"/>
                          <a:cs typeface="Arial"/>
                        </a:rPr>
                        <a:t>P Value</a:t>
                      </a:r>
                    </a:p>
                  </a:txBody>
                  <a:tcPr marL="9279" marR="9279" marT="9278" marB="0" anchor="ctr"/>
                </a:tc>
                <a:tc>
                  <a:txBody>
                    <a:bodyPr/>
                    <a:lstStyle/>
                    <a:p>
                      <a:pPr algn="ctr" fontAlgn="b"/>
                      <a:r>
                        <a:rPr lang="en-US" sz="2000" b="1" i="0" u="none" strike="noStrike" dirty="0">
                          <a:solidFill>
                            <a:srgbClr val="000000"/>
                          </a:solidFill>
                          <a:latin typeface="Arial"/>
                          <a:cs typeface="Arial"/>
                        </a:rPr>
                        <a:t>MAF</a:t>
                      </a:r>
                    </a:p>
                  </a:txBody>
                  <a:tcPr marL="9279" marR="9279" marT="9278" marB="0" anchor="ctr"/>
                </a:tc>
                <a:extLst>
                  <a:ext uri="{0D108BD9-81ED-4DB2-BD59-A6C34878D82A}">
                    <a16:rowId xmlns:a16="http://schemas.microsoft.com/office/drawing/2014/main" val="10000"/>
                  </a:ext>
                </a:extLst>
              </a:tr>
              <a:tr h="618557">
                <a:tc>
                  <a:txBody>
                    <a:bodyPr/>
                    <a:lstStyle/>
                    <a:p>
                      <a:pPr algn="l" fontAlgn="b"/>
                      <a:r>
                        <a:rPr lang="en-US" sz="2000" u="none" strike="noStrike" dirty="0">
                          <a:latin typeface="Arial"/>
                          <a:cs typeface="Arial"/>
                        </a:rPr>
                        <a:t>Discovery (1500/3000)</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0.60</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0.49-0.72</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3x10</a:t>
                      </a:r>
                      <a:r>
                        <a:rPr lang="en-US" sz="2000" u="none" strike="noStrike" baseline="30000" dirty="0">
                          <a:solidFill>
                            <a:srgbClr val="881A87"/>
                          </a:solidFill>
                          <a:latin typeface="Arial"/>
                          <a:cs typeface="Arial"/>
                        </a:rPr>
                        <a:t>-7</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9%</a:t>
                      </a:r>
                      <a:endParaRPr lang="en-US" sz="2000" b="0" i="0" u="none" strike="noStrike" dirty="0">
                        <a:solidFill>
                          <a:srgbClr val="000000"/>
                        </a:solidFill>
                        <a:latin typeface="Arial"/>
                        <a:cs typeface="Arial"/>
                      </a:endParaRPr>
                    </a:p>
                  </a:txBody>
                  <a:tcPr marL="9279" marR="9279" marT="9278" marB="0" anchor="ctr"/>
                </a:tc>
                <a:extLst>
                  <a:ext uri="{0D108BD9-81ED-4DB2-BD59-A6C34878D82A}">
                    <a16:rowId xmlns:a16="http://schemas.microsoft.com/office/drawing/2014/main" val="10001"/>
                  </a:ext>
                </a:extLst>
              </a:tr>
              <a:tr h="604328">
                <a:tc>
                  <a:txBody>
                    <a:bodyPr/>
                    <a:lstStyle/>
                    <a:p>
                      <a:pPr algn="l" fontAlgn="b"/>
                      <a:r>
                        <a:rPr lang="en-US" sz="2000" u="none" strike="noStrike" dirty="0">
                          <a:latin typeface="Arial"/>
                          <a:cs typeface="Arial"/>
                        </a:rPr>
                        <a:t>Mexicans (1000/1100)</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0.63</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0.53-0.75</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3x10</a:t>
                      </a:r>
                      <a:r>
                        <a:rPr lang="en-US" sz="2000" u="none" strike="noStrike" baseline="30000" dirty="0">
                          <a:solidFill>
                            <a:srgbClr val="881A87"/>
                          </a:solidFill>
                          <a:latin typeface="Arial"/>
                          <a:cs typeface="Arial"/>
                        </a:rPr>
                        <a:t>-7</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15%</a:t>
                      </a:r>
                      <a:endParaRPr lang="en-US" sz="2000" b="0" i="0" u="none" strike="noStrike" dirty="0">
                        <a:solidFill>
                          <a:srgbClr val="000000"/>
                        </a:solidFill>
                        <a:latin typeface="Arial"/>
                        <a:cs typeface="Arial"/>
                      </a:endParaRPr>
                    </a:p>
                  </a:txBody>
                  <a:tcPr marL="9279" marR="9279" marT="9278" marB="0" anchor="ctr"/>
                </a:tc>
                <a:extLst>
                  <a:ext uri="{0D108BD9-81ED-4DB2-BD59-A6C34878D82A}">
                    <a16:rowId xmlns:a16="http://schemas.microsoft.com/office/drawing/2014/main" val="10002"/>
                  </a:ext>
                </a:extLst>
              </a:tr>
              <a:tr h="604328">
                <a:tc>
                  <a:txBody>
                    <a:bodyPr/>
                    <a:lstStyle/>
                    <a:p>
                      <a:pPr algn="l" fontAlgn="b"/>
                      <a:r>
                        <a:rPr lang="en-US" sz="2000" u="none" strike="noStrike" dirty="0">
                          <a:latin typeface="Arial"/>
                          <a:cs typeface="Arial"/>
                        </a:rPr>
                        <a:t>Colombia (540/440)</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0.54</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0.41-0.71</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1x10</a:t>
                      </a:r>
                      <a:r>
                        <a:rPr lang="en-US" sz="2000" u="none" strike="noStrike" baseline="30000" dirty="0">
                          <a:solidFill>
                            <a:srgbClr val="881A87"/>
                          </a:solidFill>
                          <a:latin typeface="Arial"/>
                          <a:cs typeface="Arial"/>
                        </a:rPr>
                        <a:t>-5</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10%</a:t>
                      </a:r>
                      <a:endParaRPr lang="en-US" sz="2000" b="0" i="0" u="none" strike="noStrike" dirty="0">
                        <a:solidFill>
                          <a:srgbClr val="000000"/>
                        </a:solidFill>
                        <a:latin typeface="Arial"/>
                        <a:cs typeface="Arial"/>
                      </a:endParaRPr>
                    </a:p>
                  </a:txBody>
                  <a:tcPr marL="9279" marR="9279" marT="9278" marB="0" anchor="ctr"/>
                </a:tc>
                <a:extLst>
                  <a:ext uri="{0D108BD9-81ED-4DB2-BD59-A6C34878D82A}">
                    <a16:rowId xmlns:a16="http://schemas.microsoft.com/office/drawing/2014/main" val="10003"/>
                  </a:ext>
                </a:extLst>
              </a:tr>
              <a:tr h="604328">
                <a:tc>
                  <a:txBody>
                    <a:bodyPr/>
                    <a:lstStyle/>
                    <a:p>
                      <a:pPr algn="l" fontAlgn="b"/>
                      <a:r>
                        <a:rPr lang="en-US" sz="2000" u="none" strike="noStrike" dirty="0">
                          <a:latin typeface="Arial"/>
                          <a:cs typeface="Arial"/>
                        </a:rPr>
                        <a:t>WHI (120/3000)</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0.61</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0.31-1.22</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0.16</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7%</a:t>
                      </a:r>
                      <a:endParaRPr lang="en-US" sz="2000" b="0" i="0" u="none" strike="noStrike" dirty="0">
                        <a:solidFill>
                          <a:srgbClr val="000000"/>
                        </a:solidFill>
                        <a:latin typeface="Arial"/>
                        <a:cs typeface="Arial"/>
                      </a:endParaRPr>
                    </a:p>
                  </a:txBody>
                  <a:tcPr marL="9279" marR="9279" marT="9278" marB="0" anchor="ctr"/>
                </a:tc>
                <a:extLst>
                  <a:ext uri="{0D108BD9-81ED-4DB2-BD59-A6C34878D82A}">
                    <a16:rowId xmlns:a16="http://schemas.microsoft.com/office/drawing/2014/main" val="10004"/>
                  </a:ext>
                </a:extLst>
              </a:tr>
              <a:tr h="604328">
                <a:tc>
                  <a:txBody>
                    <a:bodyPr/>
                    <a:lstStyle/>
                    <a:p>
                      <a:pPr algn="l" fontAlgn="b"/>
                      <a:r>
                        <a:rPr lang="en-US" sz="2000" u="none" strike="noStrike" dirty="0">
                          <a:latin typeface="Arial"/>
                          <a:cs typeface="Arial"/>
                        </a:rPr>
                        <a:t>Meta-Analysis (3000/8000)</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0.60</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r>
                        <a:rPr lang="en-US" sz="2000" u="none" strike="noStrike" dirty="0">
                          <a:latin typeface="Arial"/>
                          <a:cs typeface="Arial"/>
                        </a:rPr>
                        <a:t>0.53-0.67</a:t>
                      </a:r>
                      <a:endParaRPr lang="en-US" sz="2000" b="0" i="0" u="none" strike="noStrike" dirty="0">
                        <a:solidFill>
                          <a:srgbClr val="000000"/>
                        </a:solidFill>
                        <a:latin typeface="Arial"/>
                        <a:cs typeface="Arial"/>
                      </a:endParaRPr>
                    </a:p>
                  </a:txBody>
                  <a:tcPr marL="9279" marR="9279" marT="9278" marB="0" anchor="ctr"/>
                </a:tc>
                <a:tc>
                  <a:txBody>
                    <a:bodyPr/>
                    <a:lstStyle/>
                    <a:p>
                      <a:pPr algn="ctr" fontAlgn="b"/>
                      <a:r>
                        <a:rPr lang="en-US" sz="2000" u="none" strike="noStrike" dirty="0">
                          <a:solidFill>
                            <a:srgbClr val="881A87"/>
                          </a:solidFill>
                          <a:latin typeface="Arial"/>
                          <a:cs typeface="Arial"/>
                        </a:rPr>
                        <a:t>9x10</a:t>
                      </a:r>
                      <a:r>
                        <a:rPr lang="en-US" sz="2000" u="none" strike="noStrike" baseline="30000" dirty="0">
                          <a:solidFill>
                            <a:srgbClr val="881A87"/>
                          </a:solidFill>
                          <a:latin typeface="Arial"/>
                          <a:cs typeface="Arial"/>
                        </a:rPr>
                        <a:t>-18</a:t>
                      </a:r>
                      <a:endParaRPr lang="en-US" sz="2000" b="0" i="0" u="none" strike="noStrike" dirty="0">
                        <a:solidFill>
                          <a:srgbClr val="881A87"/>
                        </a:solidFill>
                        <a:latin typeface="Arial"/>
                        <a:cs typeface="Arial"/>
                      </a:endParaRPr>
                    </a:p>
                  </a:txBody>
                  <a:tcPr marL="9279" marR="9279" marT="9278" marB="0" anchor="ctr"/>
                </a:tc>
                <a:tc>
                  <a:txBody>
                    <a:bodyPr/>
                    <a:lstStyle/>
                    <a:p>
                      <a:pPr algn="ctr" fontAlgn="b"/>
                      <a:endParaRPr lang="en-US" sz="2000" b="0" i="0" u="none" strike="noStrike" dirty="0">
                        <a:solidFill>
                          <a:srgbClr val="000000"/>
                        </a:solidFill>
                        <a:latin typeface="Arial"/>
                        <a:cs typeface="Arial"/>
                      </a:endParaRPr>
                    </a:p>
                  </a:txBody>
                  <a:tcPr marL="9279" marR="9279" marT="9278" marB="0" anchor="ctr"/>
                </a:tc>
                <a:extLst>
                  <a:ext uri="{0D108BD9-81ED-4DB2-BD59-A6C34878D82A}">
                    <a16:rowId xmlns:a16="http://schemas.microsoft.com/office/drawing/2014/main" val="10005"/>
                  </a:ext>
                </a:extLst>
              </a:tr>
            </a:tbl>
          </a:graphicData>
        </a:graphic>
      </p:graphicFrame>
      <p:sp>
        <p:nvSpPr>
          <p:cNvPr id="77870" name="TextBox 4">
            <a:extLst>
              <a:ext uri="{FF2B5EF4-FFF2-40B4-BE49-F238E27FC236}">
                <a16:creationId xmlns:a16="http://schemas.microsoft.com/office/drawing/2014/main" id="{517C974E-4A88-47A0-A5BC-71B3BBB693F9}"/>
              </a:ext>
            </a:extLst>
          </p:cNvPr>
          <p:cNvSpPr txBox="1">
            <a:spLocks noChangeArrowheads="1"/>
          </p:cNvSpPr>
          <p:nvPr/>
        </p:nvSpPr>
        <p:spPr bwMode="auto">
          <a:xfrm>
            <a:off x="3776663" y="6457950"/>
            <a:ext cx="535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Fejerman et al. </a:t>
            </a:r>
            <a:r>
              <a:rPr lang="en-US" altLang="en-US" sz="2000" i="1"/>
              <a:t>Nature Communications </a:t>
            </a:r>
            <a:r>
              <a:rPr lang="en-US" altLang="en-US" sz="2000"/>
              <a:t>2014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62D3090-DA3E-4DA8-BED4-2E1CF6155F8B}"/>
              </a:ext>
            </a:extLst>
          </p:cNvPr>
          <p:cNvGrpSpPr>
            <a:grpSpLocks/>
          </p:cNvGrpSpPr>
          <p:nvPr/>
        </p:nvGrpSpPr>
        <p:grpSpPr bwMode="auto">
          <a:xfrm>
            <a:off x="442913" y="4587875"/>
            <a:ext cx="8362950" cy="1922463"/>
            <a:chOff x="404050" y="2070667"/>
            <a:chExt cx="8363043" cy="1835821"/>
          </a:xfrm>
        </p:grpSpPr>
        <p:pic>
          <p:nvPicPr>
            <p:cNvPr id="78855" name="Picture 28" descr="Screen Shot 2015-03-05 at 12.46.17 PM.png">
              <a:extLst>
                <a:ext uri="{FF2B5EF4-FFF2-40B4-BE49-F238E27FC236}">
                  <a16:creationId xmlns:a16="http://schemas.microsoft.com/office/drawing/2014/main" id="{B88BAF99-5F7E-42F3-B426-27672928CC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050" y="2070667"/>
              <a:ext cx="8363043" cy="183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B050D56-42D2-44CD-96C4-634BB7CB45D9}"/>
                </a:ext>
              </a:extLst>
            </p:cNvPr>
            <p:cNvSpPr txBox="1"/>
            <p:nvPr/>
          </p:nvSpPr>
          <p:spPr>
            <a:xfrm>
              <a:off x="443737" y="2104018"/>
              <a:ext cx="2019322" cy="462367"/>
            </a:xfrm>
            <a:prstGeom prst="rect">
              <a:avLst/>
            </a:prstGeom>
            <a:solidFill>
              <a:schemeClr val="accent6">
                <a:lumMod val="60000"/>
                <a:lumOff val="40000"/>
              </a:schemeClr>
            </a:solidFill>
          </p:spPr>
          <p:txBody>
            <a:bodyPr>
              <a:spAutoFit/>
            </a:bodyPr>
            <a:lstStyle/>
            <a:p>
              <a:pPr algn="ctr">
                <a:defRPr/>
              </a:pPr>
              <a:r>
                <a:rPr lang="en-US" sz="2400" b="1" dirty="0">
                  <a:latin typeface="Arial" charset="0"/>
                  <a:ea typeface="ＭＳ Ｐゴシック" charset="0"/>
                </a:rPr>
                <a:t>Colombia</a:t>
              </a:r>
            </a:p>
          </p:txBody>
        </p:sp>
        <p:sp>
          <p:nvSpPr>
            <p:cNvPr id="30" name="TextBox 29">
              <a:extLst>
                <a:ext uri="{FF2B5EF4-FFF2-40B4-BE49-F238E27FC236}">
                  <a16:creationId xmlns:a16="http://schemas.microsoft.com/office/drawing/2014/main" id="{66BB0F2A-7E4F-4875-A860-EC832967C950}"/>
                </a:ext>
              </a:extLst>
            </p:cNvPr>
            <p:cNvSpPr txBox="1"/>
            <p:nvPr/>
          </p:nvSpPr>
          <p:spPr>
            <a:xfrm>
              <a:off x="2463060" y="2104018"/>
              <a:ext cx="2019322" cy="462367"/>
            </a:xfrm>
            <a:prstGeom prst="rect">
              <a:avLst/>
            </a:prstGeom>
            <a:solidFill>
              <a:schemeClr val="accent6">
                <a:lumMod val="60000"/>
                <a:lumOff val="40000"/>
              </a:schemeClr>
            </a:solidFill>
          </p:spPr>
          <p:txBody>
            <a:bodyPr>
              <a:spAutoFit/>
            </a:bodyPr>
            <a:lstStyle/>
            <a:p>
              <a:pPr algn="ctr">
                <a:defRPr/>
              </a:pPr>
              <a:r>
                <a:rPr lang="en-US" sz="2400" b="1" dirty="0">
                  <a:latin typeface="Arial" charset="0"/>
                  <a:ea typeface="ＭＳ Ｐゴシック" charset="0"/>
                </a:rPr>
                <a:t>Mexico</a:t>
              </a:r>
            </a:p>
          </p:txBody>
        </p:sp>
        <p:sp>
          <p:nvSpPr>
            <p:cNvPr id="31" name="TextBox 30">
              <a:extLst>
                <a:ext uri="{FF2B5EF4-FFF2-40B4-BE49-F238E27FC236}">
                  <a16:creationId xmlns:a16="http://schemas.microsoft.com/office/drawing/2014/main" id="{7D22FF86-B0B5-40BD-8099-F44903A4678A}"/>
                </a:ext>
              </a:extLst>
            </p:cNvPr>
            <p:cNvSpPr txBox="1"/>
            <p:nvPr/>
          </p:nvSpPr>
          <p:spPr>
            <a:xfrm>
              <a:off x="4482382" y="2104018"/>
              <a:ext cx="2254275" cy="462367"/>
            </a:xfrm>
            <a:prstGeom prst="rect">
              <a:avLst/>
            </a:prstGeom>
            <a:solidFill>
              <a:schemeClr val="accent6">
                <a:lumMod val="60000"/>
                <a:lumOff val="40000"/>
              </a:schemeClr>
            </a:solidFill>
          </p:spPr>
          <p:txBody>
            <a:bodyPr>
              <a:spAutoFit/>
            </a:bodyPr>
            <a:lstStyle/>
            <a:p>
              <a:pPr algn="ctr">
                <a:defRPr/>
              </a:pPr>
              <a:r>
                <a:rPr lang="en-US" sz="2400" b="1" dirty="0">
                  <a:latin typeface="Arial" charset="0"/>
                  <a:ea typeface="ＭＳ Ｐゴシック" charset="0"/>
                </a:rPr>
                <a:t>Peru</a:t>
              </a:r>
            </a:p>
          </p:txBody>
        </p:sp>
        <p:sp>
          <p:nvSpPr>
            <p:cNvPr id="32" name="TextBox 31">
              <a:extLst>
                <a:ext uri="{FF2B5EF4-FFF2-40B4-BE49-F238E27FC236}">
                  <a16:creationId xmlns:a16="http://schemas.microsoft.com/office/drawing/2014/main" id="{96B0FD98-3802-417F-B241-51950620779B}"/>
                </a:ext>
              </a:extLst>
            </p:cNvPr>
            <p:cNvSpPr txBox="1"/>
            <p:nvPr/>
          </p:nvSpPr>
          <p:spPr>
            <a:xfrm>
              <a:off x="6489005" y="2108566"/>
              <a:ext cx="2254275" cy="462366"/>
            </a:xfrm>
            <a:prstGeom prst="rect">
              <a:avLst/>
            </a:prstGeom>
            <a:solidFill>
              <a:schemeClr val="accent6">
                <a:lumMod val="60000"/>
                <a:lumOff val="40000"/>
              </a:schemeClr>
            </a:solidFill>
          </p:spPr>
          <p:txBody>
            <a:bodyPr>
              <a:spAutoFit/>
            </a:bodyPr>
            <a:lstStyle/>
            <a:p>
              <a:pPr algn="ctr">
                <a:defRPr/>
              </a:pPr>
              <a:r>
                <a:rPr lang="en-US" sz="2400" b="1" dirty="0">
                  <a:latin typeface="Arial" charset="0"/>
                  <a:ea typeface="ＭＳ Ｐゴシック" charset="0"/>
                </a:rPr>
                <a:t>Puerto Rico</a:t>
              </a:r>
            </a:p>
          </p:txBody>
        </p:sp>
      </p:grpSp>
      <p:sp>
        <p:nvSpPr>
          <p:cNvPr id="35" name="Isosceles Triangle 34">
            <a:extLst>
              <a:ext uri="{FF2B5EF4-FFF2-40B4-BE49-F238E27FC236}">
                <a16:creationId xmlns:a16="http://schemas.microsoft.com/office/drawing/2014/main" id="{077B67A3-A1A2-4865-9676-32BC371A971B}"/>
              </a:ext>
            </a:extLst>
          </p:cNvPr>
          <p:cNvSpPr>
            <a:spLocks noChangeArrowheads="1"/>
          </p:cNvSpPr>
          <p:nvPr/>
        </p:nvSpPr>
        <p:spPr bwMode="auto">
          <a:xfrm>
            <a:off x="442913" y="3314700"/>
            <a:ext cx="8339137" cy="1216025"/>
          </a:xfrm>
          <a:prstGeom prst="triangle">
            <a:avLst>
              <a:gd name="adj" fmla="val 29630"/>
            </a:avLst>
          </a:prstGeom>
          <a:solidFill>
            <a:srgbClr val="FCD5B5"/>
          </a:solidFill>
          <a:ln w="9525">
            <a:solidFill>
              <a:schemeClr val="tx1"/>
            </a:solidFill>
            <a:miter lim="800000"/>
            <a:headEnd/>
            <a:tailEnd/>
          </a:ln>
          <a:effectLst>
            <a:outerShdw blurRad="40000"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sp>
        <p:nvSpPr>
          <p:cNvPr id="3" name="TextBox 2">
            <a:extLst>
              <a:ext uri="{FF2B5EF4-FFF2-40B4-BE49-F238E27FC236}">
                <a16:creationId xmlns:a16="http://schemas.microsoft.com/office/drawing/2014/main" id="{2649CC46-1C65-490F-833F-5ADEC29ECBB4}"/>
              </a:ext>
            </a:extLst>
          </p:cNvPr>
          <p:cNvSpPr txBox="1"/>
          <p:nvPr/>
        </p:nvSpPr>
        <p:spPr>
          <a:xfrm>
            <a:off x="211138" y="322263"/>
            <a:ext cx="8632825" cy="1200150"/>
          </a:xfrm>
          <a:prstGeom prst="rect">
            <a:avLst/>
          </a:prstGeom>
          <a:noFill/>
          <a:ln>
            <a:noFill/>
          </a:ln>
        </p:spPr>
        <p:txBody>
          <a:bodyPr>
            <a:spAutoFit/>
          </a:bodyPr>
          <a:lstStyle/>
          <a:p>
            <a:pPr algn="ctr">
              <a:defRPr/>
            </a:pPr>
            <a:r>
              <a:rPr lang="en-US" sz="3600" b="1" dirty="0">
                <a:latin typeface="+mj-lt"/>
                <a:ea typeface="ＭＳ Ｐゴシック" charset="0"/>
                <a:cs typeface="Arial"/>
              </a:rPr>
              <a:t>rs140068132-G allele </a:t>
            </a:r>
            <a:r>
              <a:rPr lang="en-US" sz="3600" b="1" dirty="0">
                <a:ln>
                  <a:solidFill>
                    <a:schemeClr val="tx1"/>
                  </a:solidFill>
                </a:ln>
                <a:latin typeface="+mj-lt"/>
                <a:ea typeface="ＭＳ Ｐゴシック" charset="0"/>
                <a:cs typeface="Arial"/>
              </a:rPr>
              <a:t>only</a:t>
            </a:r>
            <a:r>
              <a:rPr lang="en-US" sz="3600" b="1" dirty="0">
                <a:latin typeface="+mj-lt"/>
                <a:ea typeface="ＭＳ Ｐゴシック" charset="0"/>
                <a:cs typeface="Arial"/>
              </a:rPr>
              <a:t> observed in Latin American populations</a:t>
            </a:r>
          </a:p>
        </p:txBody>
      </p:sp>
      <p:grpSp>
        <p:nvGrpSpPr>
          <p:cNvPr id="78852" name="Group 41">
            <a:extLst>
              <a:ext uri="{FF2B5EF4-FFF2-40B4-BE49-F238E27FC236}">
                <a16:creationId xmlns:a16="http://schemas.microsoft.com/office/drawing/2014/main" id="{9CBD0459-4556-425A-9016-9D25284B13E4}"/>
              </a:ext>
            </a:extLst>
          </p:cNvPr>
          <p:cNvGrpSpPr>
            <a:grpSpLocks/>
          </p:cNvGrpSpPr>
          <p:nvPr/>
        </p:nvGrpSpPr>
        <p:grpSpPr bwMode="auto">
          <a:xfrm>
            <a:off x="460375" y="1998663"/>
            <a:ext cx="8305800" cy="1316037"/>
            <a:chOff x="423982" y="5014598"/>
            <a:chExt cx="8304631" cy="1316603"/>
          </a:xfrm>
        </p:grpSpPr>
        <p:pic>
          <p:nvPicPr>
            <p:cNvPr id="78853" name="Picture 25" descr="Screen Shot 2015-03-05 at 12.45.56 PM.png">
              <a:extLst>
                <a:ext uri="{FF2B5EF4-FFF2-40B4-BE49-F238E27FC236}">
                  <a16:creationId xmlns:a16="http://schemas.microsoft.com/office/drawing/2014/main" id="{2DEEE013-1B46-4A54-8028-0B7FF65E6D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982" y="5014598"/>
              <a:ext cx="8299850" cy="131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946AE36F-DC5E-486C-9CA5-09B82B01102C}"/>
                </a:ext>
              </a:extLst>
            </p:cNvPr>
            <p:cNvSpPr txBox="1"/>
            <p:nvPr/>
          </p:nvSpPr>
          <p:spPr>
            <a:xfrm>
              <a:off x="443029" y="5022538"/>
              <a:ext cx="8285584" cy="400222"/>
            </a:xfrm>
            <a:prstGeom prst="rect">
              <a:avLst/>
            </a:prstGeom>
            <a:solidFill>
              <a:schemeClr val="accent6">
                <a:lumMod val="60000"/>
                <a:lumOff val="40000"/>
              </a:schemeClr>
            </a:solidFill>
          </p:spPr>
          <p:txBody>
            <a:bodyPr>
              <a:spAutoFit/>
            </a:bodyPr>
            <a:lstStyle/>
            <a:p>
              <a:pPr>
                <a:defRPr/>
              </a:pPr>
              <a:r>
                <a:rPr lang="en-US" sz="2000" b="1" dirty="0">
                  <a:latin typeface="Arial" charset="0"/>
                  <a:ea typeface="ＭＳ Ｐゴシック" charset="0"/>
                </a:rPr>
                <a:t>African	        Latin American	 Asian         European	   South Asian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CB80-BA01-4930-A14C-14666D0476EB}"/>
              </a:ext>
            </a:extLst>
          </p:cNvPr>
          <p:cNvSpPr>
            <a:spLocks noGrp="1"/>
          </p:cNvSpPr>
          <p:nvPr>
            <p:ph type="title"/>
          </p:nvPr>
        </p:nvSpPr>
        <p:spPr>
          <a:xfrm>
            <a:off x="241300" y="468313"/>
            <a:ext cx="8729663" cy="1143000"/>
          </a:xfrm>
        </p:spPr>
        <p:txBody>
          <a:bodyPr rtlCol="0">
            <a:normAutofit fontScale="90000"/>
          </a:bodyPr>
          <a:lstStyle/>
          <a:p>
            <a:pPr eaLnBrk="1" fontAlgn="auto" hangingPunct="1">
              <a:spcAft>
                <a:spcPts val="0"/>
              </a:spcAft>
              <a:defRPr/>
            </a:pPr>
            <a:r>
              <a:rPr lang="en-US" dirty="0">
                <a:ea typeface="+mj-ea"/>
                <a:cs typeface="+mj-cs"/>
              </a:rPr>
              <a:t>Global Indigenous American (IA) ancestry, local IA ancestry and rs140068132</a:t>
            </a:r>
          </a:p>
        </p:txBody>
      </p:sp>
      <p:graphicFrame>
        <p:nvGraphicFramePr>
          <p:cNvPr id="4" name="Table 3">
            <a:extLst>
              <a:ext uri="{FF2B5EF4-FFF2-40B4-BE49-F238E27FC236}">
                <a16:creationId xmlns:a16="http://schemas.microsoft.com/office/drawing/2014/main" id="{0AA27558-BFF8-4776-B7DC-B9B681277E1E}"/>
              </a:ext>
            </a:extLst>
          </p:cNvPr>
          <p:cNvGraphicFramePr>
            <a:graphicFrameLocks noGrp="1"/>
          </p:cNvGraphicFramePr>
          <p:nvPr/>
        </p:nvGraphicFramePr>
        <p:xfrm>
          <a:off x="457200" y="2282825"/>
          <a:ext cx="8229600" cy="3857625"/>
        </p:xfrm>
        <a:graphic>
          <a:graphicData uri="http://schemas.openxmlformats.org/drawingml/2006/table">
            <a:tbl>
              <a:tblPr/>
              <a:tblGrid>
                <a:gridCol w="2357438">
                  <a:extLst>
                    <a:ext uri="{9D8B030D-6E8A-4147-A177-3AD203B41FA5}">
                      <a16:colId xmlns:a16="http://schemas.microsoft.com/office/drawing/2014/main" val="1889338366"/>
                    </a:ext>
                  </a:extLst>
                </a:gridCol>
                <a:gridCol w="2112962">
                  <a:extLst>
                    <a:ext uri="{9D8B030D-6E8A-4147-A177-3AD203B41FA5}">
                      <a16:colId xmlns:a16="http://schemas.microsoft.com/office/drawing/2014/main" val="2894430519"/>
                    </a:ext>
                  </a:extLst>
                </a:gridCol>
                <a:gridCol w="2312988">
                  <a:extLst>
                    <a:ext uri="{9D8B030D-6E8A-4147-A177-3AD203B41FA5}">
                      <a16:colId xmlns:a16="http://schemas.microsoft.com/office/drawing/2014/main" val="433271553"/>
                    </a:ext>
                  </a:extLst>
                </a:gridCol>
                <a:gridCol w="1446212">
                  <a:extLst>
                    <a:ext uri="{9D8B030D-6E8A-4147-A177-3AD203B41FA5}">
                      <a16:colId xmlns:a16="http://schemas.microsoft.com/office/drawing/2014/main" val="303753713"/>
                    </a:ext>
                  </a:extLst>
                </a:gridCol>
              </a:tblGrid>
              <a:tr h="317500">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881A87"/>
                          </a:solidFill>
                          <a:effectLst/>
                          <a:latin typeface="Calibri" panose="020F0502020204030204" pitchFamily="34" charset="0"/>
                          <a:ea typeface="MS PGothic" panose="020B0600070205080204" pitchFamily="34" charset="-128"/>
                        </a:rPr>
                        <a:t>OR</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881A87"/>
                          </a:solidFill>
                          <a:effectLst/>
                          <a:latin typeface="Calibri" panose="020F0502020204030204" pitchFamily="34" charset="0"/>
                          <a:ea typeface="MS PGothic" panose="020B0600070205080204" pitchFamily="34" charset="-128"/>
                        </a:rPr>
                        <a:t>95% CI</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rgbClr val="881A87"/>
                          </a:solidFill>
                          <a:effectLst/>
                          <a:latin typeface="Calibri" panose="020F0502020204030204" pitchFamily="34" charset="0"/>
                          <a:ea typeface="MS PGothic" panose="020B0600070205080204" pitchFamily="34" charset="-128"/>
                        </a:rPr>
                        <a:t>P</a:t>
                      </a:r>
                      <a:r>
                        <a:rPr kumimoji="0" lang="en-US" altLang="en-US" sz="2000" b="1" i="0" u="none" strike="noStrike" cap="none" normalizeH="0" baseline="0">
                          <a:ln>
                            <a:noFill/>
                          </a:ln>
                          <a:solidFill>
                            <a:srgbClr val="881A87"/>
                          </a:solidFill>
                          <a:effectLst/>
                          <a:latin typeface="Calibri" panose="020F0502020204030204" pitchFamily="34" charset="0"/>
                          <a:ea typeface="MS PGothic" panose="020B0600070205080204" pitchFamily="34" charset="-128"/>
                        </a:rPr>
                        <a:t> value</a:t>
                      </a:r>
                      <a:endParaRPr kumimoji="0" lang="en-US" altLang="en-US" sz="2000" b="1" i="1" u="none" strike="noStrike" cap="none" normalizeH="0" baseline="0">
                        <a:ln>
                          <a:noFill/>
                        </a:ln>
                        <a:solidFill>
                          <a:srgbClr val="881A87"/>
                        </a:solidFill>
                        <a:effectLst/>
                        <a:latin typeface="Calibri" panose="020F0502020204030204" pitchFamily="34" charset="0"/>
                        <a:ea typeface="MS PGothic" panose="020B0600070205080204" pitchFamily="34" charset="-128"/>
                      </a:endParaRP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extLst>
                  <a:ext uri="{0D108BD9-81ED-4DB2-BD59-A6C34878D82A}">
                    <a16:rowId xmlns:a16="http://schemas.microsoft.com/office/drawing/2014/main" val="1526960166"/>
                  </a:ext>
                </a:extLst>
              </a:tr>
              <a:tr h="317500">
                <a:tc gridSpan="4">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E46C0A"/>
                          </a:solidFill>
                          <a:effectLst/>
                          <a:latin typeface="Calibri" panose="020F0502020204030204" pitchFamily="34" charset="0"/>
                          <a:ea typeface="MS PGothic" panose="020B0600070205080204" pitchFamily="34" charset="-128"/>
                        </a:rPr>
                        <a:t>Model 1</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7838685"/>
                  </a:ext>
                </a:extLst>
              </a:tr>
              <a:tr h="544513">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 Global IA ancestry</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0.74</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0.65–0.86</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3.47 × 10</a:t>
                      </a:r>
                      <a:r>
                        <a:rPr kumimoji="0" lang="en-US" altLang="en-US" sz="2000" b="0" i="0" u="none" strike="noStrike" cap="none" normalizeH="0" baseline="30000">
                          <a:ln>
                            <a:noFill/>
                          </a:ln>
                          <a:solidFill>
                            <a:srgbClr val="000000"/>
                          </a:solidFill>
                          <a:effectLst/>
                          <a:latin typeface="Calibri" panose="020F0502020204030204" pitchFamily="34" charset="0"/>
                          <a:ea typeface="MS PGothic" panose="020B0600070205080204" pitchFamily="34" charset="-128"/>
                        </a:rPr>
                        <a:t>−5</a:t>
                      </a:r>
                      <a:endPar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extLst>
                  <a:ext uri="{0D108BD9-81ED-4DB2-BD59-A6C34878D82A}">
                    <a16:rowId xmlns:a16="http://schemas.microsoft.com/office/drawing/2014/main" val="1892702566"/>
                  </a:ext>
                </a:extLst>
              </a:tr>
              <a:tr h="317500">
                <a:tc gridSpan="4">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881A87"/>
                          </a:solidFill>
                          <a:effectLst/>
                          <a:latin typeface="Calibri" panose="020F0502020204030204" pitchFamily="34" charset="0"/>
                          <a:ea typeface="MS PGothic" panose="020B0600070205080204" pitchFamily="34" charset="-128"/>
                        </a:rPr>
                        <a:t>Model 2</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3205256"/>
                  </a:ext>
                </a:extLst>
              </a:tr>
              <a:tr h="544513">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 Global IA ancestry</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0.86</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0.74–1.00</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0.056</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extLst>
                  <a:ext uri="{0D108BD9-81ED-4DB2-BD59-A6C34878D82A}">
                    <a16:rowId xmlns:a16="http://schemas.microsoft.com/office/drawing/2014/main" val="2582479732"/>
                  </a:ext>
                </a:extLst>
              </a:tr>
              <a:tr h="317500">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 Local IA at 6q25</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0.74</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0.65–0.85</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1.87 × 10</a:t>
                      </a:r>
                      <a:r>
                        <a:rPr kumimoji="0" lang="en-US" altLang="en-US" sz="2000" b="0" i="0" u="none" strike="noStrike" cap="none" normalizeH="0" baseline="30000">
                          <a:ln>
                            <a:noFill/>
                          </a:ln>
                          <a:solidFill>
                            <a:srgbClr val="000000"/>
                          </a:solidFill>
                          <a:effectLst/>
                          <a:latin typeface="Calibri" panose="020F0502020204030204" pitchFamily="34" charset="0"/>
                          <a:ea typeface="MS PGothic" panose="020B0600070205080204" pitchFamily="34" charset="-128"/>
                        </a:rPr>
                        <a:t>−5</a:t>
                      </a:r>
                      <a:endPar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extLst>
                  <a:ext uri="{0D108BD9-81ED-4DB2-BD59-A6C34878D82A}">
                    <a16:rowId xmlns:a16="http://schemas.microsoft.com/office/drawing/2014/main" val="2325679213"/>
                  </a:ext>
                </a:extLst>
              </a:tr>
              <a:tr h="317500">
                <a:tc gridSpan="4">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881A87"/>
                          </a:solidFill>
                          <a:effectLst/>
                          <a:latin typeface="Calibri" panose="020F0502020204030204" pitchFamily="34" charset="0"/>
                          <a:ea typeface="MS PGothic" panose="020B0600070205080204" pitchFamily="34" charset="-128"/>
                        </a:rPr>
                        <a:t>Model 3</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2873741"/>
                  </a:ext>
                </a:extLst>
              </a:tr>
              <a:tr h="544513">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 Global IA ancestry</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0.86</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0.74–1.01</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0.06</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extLst>
                  <a:ext uri="{0D108BD9-81ED-4DB2-BD59-A6C34878D82A}">
                    <a16:rowId xmlns:a16="http://schemas.microsoft.com/office/drawing/2014/main" val="2573532470"/>
                  </a:ext>
                </a:extLst>
              </a:tr>
              <a:tr h="317500">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 Local IA at 6q25</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0.82</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0.71–0.95</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0.009</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extLst>
                  <a:ext uri="{0D108BD9-81ED-4DB2-BD59-A6C34878D82A}">
                    <a16:rowId xmlns:a16="http://schemas.microsoft.com/office/drawing/2014/main" val="1269291235"/>
                  </a:ext>
                </a:extLst>
              </a:tr>
              <a:tr h="317500">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 rs140068132</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0.63</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0.50–0.80</a:t>
                      </a: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tc>
                  <a:txBody>
                    <a:bodyPr/>
                    <a:lstStyle>
                      <a:lvl1pPr defTabSz="45720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rPr>
                        <a:t>1.6 × 10</a:t>
                      </a:r>
                      <a:r>
                        <a:rPr kumimoji="0" lang="en-US" altLang="en-US" sz="2000" b="0" i="0" u="none" strike="noStrike" cap="none" normalizeH="0" baseline="30000">
                          <a:ln>
                            <a:noFill/>
                          </a:ln>
                          <a:solidFill>
                            <a:srgbClr val="000000"/>
                          </a:solidFill>
                          <a:effectLst/>
                          <a:latin typeface="Calibri" panose="020F0502020204030204" pitchFamily="34" charset="0"/>
                          <a:ea typeface="MS PGothic" panose="020B0600070205080204" pitchFamily="34" charset="-128"/>
                        </a:rPr>
                        <a:t>−4</a:t>
                      </a:r>
                      <a:endPar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12700" marR="12700" marT="1269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8F5"/>
                    </a:solidFill>
                  </a:tcPr>
                </a:tc>
                <a:extLst>
                  <a:ext uri="{0D108BD9-81ED-4DB2-BD59-A6C34878D82A}">
                    <a16:rowId xmlns:a16="http://schemas.microsoft.com/office/drawing/2014/main" val="2689079068"/>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EC2AEF-BB8A-4929-A9B9-DD59580D2760}"/>
              </a:ext>
            </a:extLst>
          </p:cNvPr>
          <p:cNvSpPr txBox="1"/>
          <p:nvPr/>
        </p:nvSpPr>
        <p:spPr>
          <a:xfrm>
            <a:off x="685800" y="319088"/>
            <a:ext cx="8001000" cy="1323975"/>
          </a:xfrm>
          <a:prstGeom prst="rect">
            <a:avLst/>
          </a:prstGeom>
          <a:noFill/>
        </p:spPr>
        <p:txBody>
          <a:bodyPr>
            <a:spAutoFit/>
          </a:bodyPr>
          <a:lstStyle/>
          <a:p>
            <a:pPr algn="ctr">
              <a:defRPr sz="1800" b="1" i="0" u="none" strike="noStrike" kern="1200" baseline="0">
                <a:solidFill>
                  <a:prstClr val="black"/>
                </a:solidFill>
                <a:latin typeface="+mn-lt"/>
                <a:ea typeface="+mn-ea"/>
                <a:cs typeface="+mn-cs"/>
              </a:defRPr>
            </a:pPr>
            <a:r>
              <a:rPr lang="en-US" sz="4000" b="1" dirty="0">
                <a:solidFill>
                  <a:srgbClr val="FFFFFF"/>
                </a:solidFill>
                <a:latin typeface="+mn-lt"/>
                <a:ea typeface="+mn-ea"/>
              </a:rPr>
              <a:t>Breast Cancer Incidence and genetic ancestry in Latin America</a:t>
            </a:r>
          </a:p>
        </p:txBody>
      </p:sp>
      <p:graphicFrame>
        <p:nvGraphicFramePr>
          <p:cNvPr id="5" name="Chart 4">
            <a:extLst>
              <a:ext uri="{FF2B5EF4-FFF2-40B4-BE49-F238E27FC236}">
                <a16:creationId xmlns:a16="http://schemas.microsoft.com/office/drawing/2014/main" id="{EC8C2BB6-F92D-49C0-929E-C7FA9D33F28E}"/>
              </a:ext>
            </a:extLst>
          </p:cNvPr>
          <p:cNvGraphicFramePr>
            <a:graphicFrameLocks/>
          </p:cNvGraphicFramePr>
          <p:nvPr/>
        </p:nvGraphicFramePr>
        <p:xfrm>
          <a:off x="1250015" y="1791910"/>
          <a:ext cx="6604000" cy="4540250"/>
        </p:xfrm>
        <a:graphic>
          <a:graphicData uri="http://schemas.openxmlformats.org/drawingml/2006/chart">
            <c:chart xmlns:c="http://schemas.openxmlformats.org/drawingml/2006/chart" xmlns:r="http://schemas.openxmlformats.org/officeDocument/2006/relationships" r:id="rId3"/>
          </a:graphicData>
        </a:graphic>
      </p:graphicFrame>
      <p:sp>
        <p:nvSpPr>
          <p:cNvPr id="81923" name="TextBox 5">
            <a:extLst>
              <a:ext uri="{FF2B5EF4-FFF2-40B4-BE49-F238E27FC236}">
                <a16:creationId xmlns:a16="http://schemas.microsoft.com/office/drawing/2014/main" id="{0D3791C2-2E2E-460D-901F-7F83B286BE9F}"/>
              </a:ext>
            </a:extLst>
          </p:cNvPr>
          <p:cNvSpPr txBox="1">
            <a:spLocks noChangeArrowheads="1"/>
          </p:cNvSpPr>
          <p:nvPr/>
        </p:nvSpPr>
        <p:spPr bwMode="auto">
          <a:xfrm>
            <a:off x="2219325" y="1865313"/>
            <a:ext cx="115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Uruguay</a:t>
            </a:r>
          </a:p>
        </p:txBody>
      </p:sp>
      <p:sp>
        <p:nvSpPr>
          <p:cNvPr id="81924" name="TextBox 6">
            <a:extLst>
              <a:ext uri="{FF2B5EF4-FFF2-40B4-BE49-F238E27FC236}">
                <a16:creationId xmlns:a16="http://schemas.microsoft.com/office/drawing/2014/main" id="{F7CD86E4-722D-47E9-98E5-9B20B80E5E1D}"/>
              </a:ext>
            </a:extLst>
          </p:cNvPr>
          <p:cNvSpPr txBox="1">
            <a:spLocks noChangeArrowheads="1"/>
          </p:cNvSpPr>
          <p:nvPr/>
        </p:nvSpPr>
        <p:spPr bwMode="auto">
          <a:xfrm>
            <a:off x="2371725" y="21701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Argentina</a:t>
            </a:r>
          </a:p>
        </p:txBody>
      </p:sp>
      <p:sp>
        <p:nvSpPr>
          <p:cNvPr id="81925" name="TextBox 7">
            <a:extLst>
              <a:ext uri="{FF2B5EF4-FFF2-40B4-BE49-F238E27FC236}">
                <a16:creationId xmlns:a16="http://schemas.microsoft.com/office/drawing/2014/main" id="{EC29E13D-4294-4056-A45A-1BE2CACDEC94}"/>
              </a:ext>
            </a:extLst>
          </p:cNvPr>
          <p:cNvSpPr txBox="1">
            <a:spLocks noChangeArrowheads="1"/>
          </p:cNvSpPr>
          <p:nvPr/>
        </p:nvSpPr>
        <p:spPr bwMode="auto">
          <a:xfrm>
            <a:off x="2371725" y="2411413"/>
            <a:ext cx="200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Trinidad Tobago</a:t>
            </a:r>
          </a:p>
        </p:txBody>
      </p:sp>
      <p:sp>
        <p:nvSpPr>
          <p:cNvPr id="81926" name="TextBox 8">
            <a:extLst>
              <a:ext uri="{FF2B5EF4-FFF2-40B4-BE49-F238E27FC236}">
                <a16:creationId xmlns:a16="http://schemas.microsoft.com/office/drawing/2014/main" id="{A654D73A-06C3-455A-B82B-C7ADD211A7A7}"/>
              </a:ext>
            </a:extLst>
          </p:cNvPr>
          <p:cNvSpPr txBox="1">
            <a:spLocks noChangeArrowheads="1"/>
          </p:cNvSpPr>
          <p:nvPr/>
        </p:nvSpPr>
        <p:spPr bwMode="auto">
          <a:xfrm>
            <a:off x="3336925" y="2747963"/>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Puerto Rico</a:t>
            </a:r>
          </a:p>
        </p:txBody>
      </p:sp>
      <p:sp>
        <p:nvSpPr>
          <p:cNvPr id="81927" name="TextBox 9">
            <a:extLst>
              <a:ext uri="{FF2B5EF4-FFF2-40B4-BE49-F238E27FC236}">
                <a16:creationId xmlns:a16="http://schemas.microsoft.com/office/drawing/2014/main" id="{3DD24B68-CAC2-40B7-8D62-CE907CE71BFE}"/>
              </a:ext>
            </a:extLst>
          </p:cNvPr>
          <p:cNvSpPr txBox="1">
            <a:spLocks noChangeArrowheads="1"/>
          </p:cNvSpPr>
          <p:nvPr/>
        </p:nvSpPr>
        <p:spPr bwMode="auto">
          <a:xfrm>
            <a:off x="6350000" y="4178300"/>
            <a:ext cx="99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Mexico</a:t>
            </a:r>
          </a:p>
        </p:txBody>
      </p:sp>
      <p:sp>
        <p:nvSpPr>
          <p:cNvPr id="81928" name="TextBox 10">
            <a:extLst>
              <a:ext uri="{FF2B5EF4-FFF2-40B4-BE49-F238E27FC236}">
                <a16:creationId xmlns:a16="http://schemas.microsoft.com/office/drawing/2014/main" id="{2455C336-C91F-4E49-8F5F-B6C8927DDA95}"/>
              </a:ext>
            </a:extLst>
          </p:cNvPr>
          <p:cNvSpPr txBox="1">
            <a:spLocks noChangeArrowheads="1"/>
          </p:cNvSpPr>
          <p:nvPr/>
        </p:nvSpPr>
        <p:spPr bwMode="auto">
          <a:xfrm>
            <a:off x="6551613" y="3646488"/>
            <a:ext cx="72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Peru</a:t>
            </a:r>
          </a:p>
        </p:txBody>
      </p:sp>
      <p:sp>
        <p:nvSpPr>
          <p:cNvPr id="81929" name="TextBox 11">
            <a:extLst>
              <a:ext uri="{FF2B5EF4-FFF2-40B4-BE49-F238E27FC236}">
                <a16:creationId xmlns:a16="http://schemas.microsoft.com/office/drawing/2014/main" id="{DDCE8669-693C-467A-A723-54A49B0531D9}"/>
              </a:ext>
            </a:extLst>
          </p:cNvPr>
          <p:cNvSpPr txBox="1">
            <a:spLocks noChangeArrowheads="1"/>
          </p:cNvSpPr>
          <p:nvPr/>
        </p:nvSpPr>
        <p:spPr bwMode="auto">
          <a:xfrm>
            <a:off x="7267575" y="4362450"/>
            <a:ext cx="143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Guatemala</a:t>
            </a:r>
          </a:p>
        </p:txBody>
      </p:sp>
      <p:sp>
        <p:nvSpPr>
          <p:cNvPr id="81930" name="TextBox 12">
            <a:extLst>
              <a:ext uri="{FF2B5EF4-FFF2-40B4-BE49-F238E27FC236}">
                <a16:creationId xmlns:a16="http://schemas.microsoft.com/office/drawing/2014/main" id="{05405DBD-54B5-48FA-A76D-702DA3308911}"/>
              </a:ext>
            </a:extLst>
          </p:cNvPr>
          <p:cNvSpPr txBox="1">
            <a:spLocks noChangeArrowheads="1"/>
          </p:cNvSpPr>
          <p:nvPr/>
        </p:nvSpPr>
        <p:spPr bwMode="auto">
          <a:xfrm>
            <a:off x="7078663" y="4683125"/>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Bolivia</a:t>
            </a:r>
          </a:p>
        </p:txBody>
      </p:sp>
      <p:sp>
        <p:nvSpPr>
          <p:cNvPr id="81931" name="TextBox 13">
            <a:extLst>
              <a:ext uri="{FF2B5EF4-FFF2-40B4-BE49-F238E27FC236}">
                <a16:creationId xmlns:a16="http://schemas.microsoft.com/office/drawing/2014/main" id="{7013CFAE-FCD7-4DEA-AD8A-06E048AF0C19}"/>
              </a:ext>
            </a:extLst>
          </p:cNvPr>
          <p:cNvSpPr txBox="1">
            <a:spLocks noChangeArrowheads="1"/>
          </p:cNvSpPr>
          <p:nvPr/>
        </p:nvSpPr>
        <p:spPr bwMode="auto">
          <a:xfrm>
            <a:off x="6208713" y="4979988"/>
            <a:ext cx="114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Ecuador</a:t>
            </a:r>
          </a:p>
        </p:txBody>
      </p:sp>
      <p:sp>
        <p:nvSpPr>
          <p:cNvPr id="81932" name="TextBox 14">
            <a:extLst>
              <a:ext uri="{FF2B5EF4-FFF2-40B4-BE49-F238E27FC236}">
                <a16:creationId xmlns:a16="http://schemas.microsoft.com/office/drawing/2014/main" id="{239DDA00-56F7-4C99-8A72-98C7A6C247A8}"/>
              </a:ext>
            </a:extLst>
          </p:cNvPr>
          <p:cNvSpPr txBox="1">
            <a:spLocks noChangeArrowheads="1"/>
          </p:cNvSpPr>
          <p:nvPr/>
        </p:nvSpPr>
        <p:spPr bwMode="auto">
          <a:xfrm>
            <a:off x="5259388" y="5137150"/>
            <a:ext cx="150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El Salvador</a:t>
            </a:r>
          </a:p>
        </p:txBody>
      </p:sp>
      <p:sp>
        <p:nvSpPr>
          <p:cNvPr id="81933" name="TextBox 15">
            <a:extLst>
              <a:ext uri="{FF2B5EF4-FFF2-40B4-BE49-F238E27FC236}">
                <a16:creationId xmlns:a16="http://schemas.microsoft.com/office/drawing/2014/main" id="{1257A53A-AB13-41FE-9174-603BC3CE12FB}"/>
              </a:ext>
            </a:extLst>
          </p:cNvPr>
          <p:cNvSpPr txBox="1">
            <a:spLocks noChangeArrowheads="1"/>
          </p:cNvSpPr>
          <p:nvPr/>
        </p:nvSpPr>
        <p:spPr bwMode="auto">
          <a:xfrm>
            <a:off x="4678363" y="3116263"/>
            <a:ext cx="76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Chile</a:t>
            </a:r>
          </a:p>
        </p:txBody>
      </p:sp>
      <p:sp>
        <p:nvSpPr>
          <p:cNvPr id="81934" name="TextBox 16">
            <a:extLst>
              <a:ext uri="{FF2B5EF4-FFF2-40B4-BE49-F238E27FC236}">
                <a16:creationId xmlns:a16="http://schemas.microsoft.com/office/drawing/2014/main" id="{FA4FE2A3-5B7E-46ED-B916-97B010488066}"/>
              </a:ext>
            </a:extLst>
          </p:cNvPr>
          <p:cNvSpPr txBox="1">
            <a:spLocks noChangeArrowheads="1"/>
          </p:cNvSpPr>
          <p:nvPr/>
        </p:nvSpPr>
        <p:spPr bwMode="auto">
          <a:xfrm>
            <a:off x="5322888" y="3524250"/>
            <a:ext cx="1287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Paraguay</a:t>
            </a:r>
          </a:p>
        </p:txBody>
      </p:sp>
      <p:sp>
        <p:nvSpPr>
          <p:cNvPr id="81935" name="TextBox 17">
            <a:extLst>
              <a:ext uri="{FF2B5EF4-FFF2-40B4-BE49-F238E27FC236}">
                <a16:creationId xmlns:a16="http://schemas.microsoft.com/office/drawing/2014/main" id="{3D465F3B-527E-4A3B-9E85-9C9629A63CBC}"/>
              </a:ext>
            </a:extLst>
          </p:cNvPr>
          <p:cNvSpPr txBox="1">
            <a:spLocks noChangeArrowheads="1"/>
          </p:cNvSpPr>
          <p:nvPr/>
        </p:nvSpPr>
        <p:spPr bwMode="auto">
          <a:xfrm>
            <a:off x="4152900" y="4314825"/>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Colombia</a:t>
            </a:r>
          </a:p>
        </p:txBody>
      </p:sp>
      <p:sp>
        <p:nvSpPr>
          <p:cNvPr id="81936" name="TextBox 18">
            <a:extLst>
              <a:ext uri="{FF2B5EF4-FFF2-40B4-BE49-F238E27FC236}">
                <a16:creationId xmlns:a16="http://schemas.microsoft.com/office/drawing/2014/main" id="{D2D0B042-51DE-4F41-9541-6735465E8E7E}"/>
              </a:ext>
            </a:extLst>
          </p:cNvPr>
          <p:cNvSpPr txBox="1">
            <a:spLocks noChangeArrowheads="1"/>
          </p:cNvSpPr>
          <p:nvPr/>
        </p:nvSpPr>
        <p:spPr bwMode="auto">
          <a:xfrm>
            <a:off x="2157413" y="3862388"/>
            <a:ext cx="79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Cuba</a:t>
            </a:r>
          </a:p>
        </p:txBody>
      </p:sp>
      <p:sp>
        <p:nvSpPr>
          <p:cNvPr id="81937" name="TextBox 19">
            <a:extLst>
              <a:ext uri="{FF2B5EF4-FFF2-40B4-BE49-F238E27FC236}">
                <a16:creationId xmlns:a16="http://schemas.microsoft.com/office/drawing/2014/main" id="{B2E81834-31A6-49D3-8C9C-9ECA3FFF8917}"/>
              </a:ext>
            </a:extLst>
          </p:cNvPr>
          <p:cNvSpPr txBox="1">
            <a:spLocks noChangeArrowheads="1"/>
          </p:cNvSpPr>
          <p:nvPr/>
        </p:nvSpPr>
        <p:spPr bwMode="auto">
          <a:xfrm>
            <a:off x="2039938" y="3241675"/>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Jamaica</a:t>
            </a:r>
          </a:p>
        </p:txBody>
      </p:sp>
      <p:sp>
        <p:nvSpPr>
          <p:cNvPr id="81938" name="TextBox 20">
            <a:extLst>
              <a:ext uri="{FF2B5EF4-FFF2-40B4-BE49-F238E27FC236}">
                <a16:creationId xmlns:a16="http://schemas.microsoft.com/office/drawing/2014/main" id="{8FF9A8A5-96BF-4CB9-A841-E87D59C3EE87}"/>
              </a:ext>
            </a:extLst>
          </p:cNvPr>
          <p:cNvSpPr txBox="1">
            <a:spLocks noChangeArrowheads="1"/>
          </p:cNvSpPr>
          <p:nvPr/>
        </p:nvSpPr>
        <p:spPr bwMode="auto">
          <a:xfrm>
            <a:off x="144463" y="6364288"/>
            <a:ext cx="192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Globacan 2002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288F521F-1F04-4842-9BFC-84AB03DC1646}"/>
              </a:ext>
            </a:extLst>
          </p:cNvPr>
          <p:cNvSpPr>
            <a:spLocks noGrp="1"/>
          </p:cNvSpPr>
          <p:nvPr>
            <p:ph type="title"/>
          </p:nvPr>
        </p:nvSpPr>
        <p:spPr/>
        <p:txBody>
          <a:bodyPr/>
          <a:lstStyle/>
          <a:p>
            <a:pPr eaLnBrk="1" hangingPunct="1"/>
            <a:r>
              <a:rPr lang="en-US" altLang="en-US" sz="4000" b="1">
                <a:cs typeface="Arial" panose="020B0604020202020204" pitchFamily="34" charset="0"/>
              </a:rPr>
              <a:t>Main Implications</a:t>
            </a:r>
          </a:p>
        </p:txBody>
      </p:sp>
      <p:sp>
        <p:nvSpPr>
          <p:cNvPr id="83970" name="Content Placeholder 2">
            <a:extLst>
              <a:ext uri="{FF2B5EF4-FFF2-40B4-BE49-F238E27FC236}">
                <a16:creationId xmlns:a16="http://schemas.microsoft.com/office/drawing/2014/main" id="{64E96CA1-A432-4E3B-8720-8919C80AB1EB}"/>
              </a:ext>
            </a:extLst>
          </p:cNvPr>
          <p:cNvSpPr>
            <a:spLocks noGrp="1"/>
          </p:cNvSpPr>
          <p:nvPr>
            <p:ph idx="1"/>
          </p:nvPr>
        </p:nvSpPr>
        <p:spPr>
          <a:xfrm>
            <a:off x="677863" y="1903413"/>
            <a:ext cx="8229600" cy="4478337"/>
          </a:xfrm>
        </p:spPr>
        <p:txBody>
          <a:bodyPr/>
          <a:lstStyle/>
          <a:p>
            <a:pPr eaLnBrk="1" hangingPunct="1">
              <a:spcAft>
                <a:spcPts val="1800"/>
              </a:spcAft>
              <a:buClr>
                <a:srgbClr val="800000"/>
              </a:buClr>
              <a:buFont typeface="Wingdings" panose="05000000000000000000" pitchFamily="2" charset="2"/>
              <a:buChar char="§"/>
            </a:pPr>
            <a:r>
              <a:rPr lang="en-US" altLang="en-US" b="1"/>
              <a:t>Genetic studies need to include diverse populations</a:t>
            </a:r>
          </a:p>
          <a:p>
            <a:pPr eaLnBrk="1" hangingPunct="1">
              <a:spcAft>
                <a:spcPts val="1800"/>
              </a:spcAft>
              <a:buClr>
                <a:srgbClr val="800000"/>
              </a:buClr>
              <a:buFont typeface="Wingdings" panose="05000000000000000000" pitchFamily="2" charset="2"/>
              <a:buChar char="§"/>
            </a:pPr>
            <a:r>
              <a:rPr lang="en-US" altLang="en-US" b="1"/>
              <a:t>Risk prediction and stratification in Latinas cannot be based on European/Asian/African findings</a:t>
            </a:r>
          </a:p>
          <a:p>
            <a:pPr eaLnBrk="1" hangingPunct="1">
              <a:spcAft>
                <a:spcPts val="1800"/>
              </a:spcAft>
              <a:buClr>
                <a:srgbClr val="800000"/>
              </a:buClr>
              <a:buFont typeface="Wingdings" panose="05000000000000000000" pitchFamily="2" charset="2"/>
              <a:buChar char="§"/>
            </a:pPr>
            <a:r>
              <a:rPr lang="en-US" altLang="en-US" b="1"/>
              <a:t>6q25 region and tumor biology in Latinas (TCGA 29 Hispanic/Latinas, 1 heterozygous)</a:t>
            </a:r>
          </a:p>
          <a:p>
            <a:pPr eaLnBrk="1" hangingPunct="1">
              <a:spcAft>
                <a:spcPts val="1800"/>
              </a:spcAft>
              <a:buClr>
                <a:srgbClr val="800000"/>
              </a:buClr>
              <a:buFont typeface="Wingdings" panose="05000000000000000000" pitchFamily="2" charset="2"/>
              <a:buChar char="§"/>
            </a:pPr>
            <a:endParaRPr lang="en-US" altLang="en-US"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FD97F188-8779-4460-B704-E14B83C15C4C}"/>
              </a:ext>
            </a:extLst>
          </p:cNvPr>
          <p:cNvSpPr>
            <a:spLocks noGrp="1"/>
          </p:cNvSpPr>
          <p:nvPr>
            <p:ph type="title"/>
          </p:nvPr>
        </p:nvSpPr>
        <p:spPr/>
        <p:txBody>
          <a:bodyPr/>
          <a:lstStyle/>
          <a:p>
            <a:pPr eaLnBrk="1" hangingPunct="1"/>
            <a:r>
              <a:rPr lang="en-US" altLang="en-US"/>
              <a:t>Genetic ancestry and BC mortality</a:t>
            </a:r>
          </a:p>
        </p:txBody>
      </p:sp>
      <p:graphicFrame>
        <p:nvGraphicFramePr>
          <p:cNvPr id="4" name="Table 3">
            <a:extLst>
              <a:ext uri="{FF2B5EF4-FFF2-40B4-BE49-F238E27FC236}">
                <a16:creationId xmlns:a16="http://schemas.microsoft.com/office/drawing/2014/main" id="{272F0DBF-79B2-4D4F-ABA4-C8CD674498A4}"/>
              </a:ext>
            </a:extLst>
          </p:cNvPr>
          <p:cNvGraphicFramePr>
            <a:graphicFrameLocks noGrp="1"/>
          </p:cNvGraphicFramePr>
          <p:nvPr/>
        </p:nvGraphicFramePr>
        <p:xfrm>
          <a:off x="304800" y="1828800"/>
          <a:ext cx="8458200" cy="3965575"/>
        </p:xfrm>
        <a:graphic>
          <a:graphicData uri="http://schemas.openxmlformats.org/drawingml/2006/table">
            <a:tbl>
              <a:tblPr/>
              <a:tblGrid>
                <a:gridCol w="3088471">
                  <a:extLst>
                    <a:ext uri="{9D8B030D-6E8A-4147-A177-3AD203B41FA5}">
                      <a16:colId xmlns:a16="http://schemas.microsoft.com/office/drawing/2014/main" val="20000"/>
                    </a:ext>
                  </a:extLst>
                </a:gridCol>
                <a:gridCol w="2175969">
                  <a:extLst>
                    <a:ext uri="{9D8B030D-6E8A-4147-A177-3AD203B41FA5}">
                      <a16:colId xmlns:a16="http://schemas.microsoft.com/office/drawing/2014/main" val="20001"/>
                    </a:ext>
                  </a:extLst>
                </a:gridCol>
                <a:gridCol w="3193760">
                  <a:extLst>
                    <a:ext uri="{9D8B030D-6E8A-4147-A177-3AD203B41FA5}">
                      <a16:colId xmlns:a16="http://schemas.microsoft.com/office/drawing/2014/main" val="20002"/>
                    </a:ext>
                  </a:extLst>
                </a:gridCol>
              </a:tblGrid>
              <a:tr h="1005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Population </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BC Inc.</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HR*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(95%CI)</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6167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White</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124</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1 (ref.)</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515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Afr. Am.</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113</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1.5 (1.4-1.6)</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6316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Asian</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82</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0.9 (0.8-1)</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476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Latinas</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90</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1.3 (1.2-1.6)</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6123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Native</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67</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Bold"/>
                          <a:ea typeface="ＭＳ Ｐゴシック" charset="-128"/>
                          <a:cs typeface="Arial Bold"/>
                        </a:rPr>
                        <a:t>1.7 (1.3-2.3)</a:t>
                      </a:r>
                      <a:endParaRPr kumimoji="0" lang="en-US" sz="2000" b="1" i="0" u="none" strike="noStrike" cap="none" normalizeH="0" baseline="0" dirty="0">
                        <a:ln>
                          <a:noFill/>
                        </a:ln>
                        <a:solidFill>
                          <a:schemeClr val="bg1"/>
                        </a:solidFill>
                        <a:effectLst/>
                        <a:latin typeface="Arial Bold"/>
                        <a:ea typeface="Times New Roman" charset="0"/>
                        <a:cs typeface="Arial Bold"/>
                      </a:endParaRPr>
                    </a:p>
                  </a:txBody>
                  <a:tcPr marL="61295" marR="612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1353-A866-4A37-A840-B6FBD32F318D}"/>
              </a:ext>
            </a:extLst>
          </p:cNvPr>
          <p:cNvSpPr>
            <a:spLocks noGrp="1"/>
          </p:cNvSpPr>
          <p:nvPr>
            <p:ph type="title"/>
          </p:nvPr>
        </p:nvSpPr>
        <p:spPr>
          <a:xfrm>
            <a:off x="322263" y="322263"/>
            <a:ext cx="8483600" cy="863600"/>
          </a:xfrm>
        </p:spPr>
        <p:txBody>
          <a:bodyPr>
            <a:normAutofit fontScale="90000"/>
          </a:bodyPr>
          <a:lstStyle/>
          <a:p>
            <a:pPr eaLnBrk="1" hangingPunct="1">
              <a:defRPr/>
            </a:pPr>
            <a:r>
              <a:rPr lang="en-US" sz="3600" dirty="0">
                <a:latin typeface="Arial"/>
                <a:ea typeface="ＭＳ Ｐゴシック" charset="0"/>
                <a:cs typeface="Arial"/>
              </a:rPr>
              <a:t>Average ancestry by clinical characteristics</a:t>
            </a:r>
          </a:p>
        </p:txBody>
      </p:sp>
      <p:graphicFrame>
        <p:nvGraphicFramePr>
          <p:cNvPr id="6" name="Chart 5">
            <a:extLst>
              <a:ext uri="{FF2B5EF4-FFF2-40B4-BE49-F238E27FC236}">
                <a16:creationId xmlns:a16="http://schemas.microsoft.com/office/drawing/2014/main" id="{AA0BBC45-BBF5-4369-892D-E03AF1406C79}"/>
              </a:ext>
            </a:extLst>
          </p:cNvPr>
          <p:cNvGraphicFramePr/>
          <p:nvPr/>
        </p:nvGraphicFramePr>
        <p:xfrm>
          <a:off x="152400" y="1524000"/>
          <a:ext cx="8773584" cy="4605865"/>
        </p:xfrm>
        <a:graphic>
          <a:graphicData uri="http://schemas.openxmlformats.org/drawingml/2006/chart">
            <c:chart xmlns:c="http://schemas.openxmlformats.org/drawingml/2006/chart" xmlns:r="http://schemas.openxmlformats.org/officeDocument/2006/relationships" r:id="rId3"/>
          </a:graphicData>
        </a:graphic>
      </p:graphicFrame>
      <p:sp>
        <p:nvSpPr>
          <p:cNvPr id="86019" name="TextBox 6">
            <a:extLst>
              <a:ext uri="{FF2B5EF4-FFF2-40B4-BE49-F238E27FC236}">
                <a16:creationId xmlns:a16="http://schemas.microsoft.com/office/drawing/2014/main" id="{402EE43D-AE8D-4175-BFEE-85DBE8FF5A7F}"/>
              </a:ext>
            </a:extLst>
          </p:cNvPr>
          <p:cNvSpPr txBox="1">
            <a:spLocks noChangeArrowheads="1"/>
          </p:cNvSpPr>
          <p:nvPr/>
        </p:nvSpPr>
        <p:spPr bwMode="auto">
          <a:xfrm>
            <a:off x="6705600" y="4267200"/>
            <a:ext cx="977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31859C"/>
                </a:solidFill>
              </a:rPr>
              <a:t>Radiation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09FCF78B-7F7A-4868-BCD9-C210539B5D07}"/>
              </a:ext>
            </a:extLst>
          </p:cNvPr>
          <p:cNvSpPr>
            <a:spLocks noGrp="1"/>
          </p:cNvSpPr>
          <p:nvPr>
            <p:ph type="title"/>
          </p:nvPr>
        </p:nvSpPr>
        <p:spPr>
          <a:xfrm>
            <a:off x="304800" y="76200"/>
            <a:ext cx="8534400" cy="1143000"/>
          </a:xfrm>
        </p:spPr>
        <p:txBody>
          <a:bodyPr/>
          <a:lstStyle/>
          <a:p>
            <a:r>
              <a:rPr lang="en-US" altLang="en-US" sz="3200"/>
              <a:t>Average ancestry by socio-demographic characteristics</a:t>
            </a:r>
          </a:p>
        </p:txBody>
      </p:sp>
      <p:graphicFrame>
        <p:nvGraphicFramePr>
          <p:cNvPr id="4" name="Chart 3">
            <a:extLst>
              <a:ext uri="{FF2B5EF4-FFF2-40B4-BE49-F238E27FC236}">
                <a16:creationId xmlns:a16="http://schemas.microsoft.com/office/drawing/2014/main" id="{135B7FB8-D5CE-4868-8AF3-047BCB4686D1}"/>
              </a:ext>
            </a:extLst>
          </p:cNvPr>
          <p:cNvGraphicFramePr/>
          <p:nvPr/>
        </p:nvGraphicFramePr>
        <p:xfrm>
          <a:off x="228600" y="1371600"/>
          <a:ext cx="8686800" cy="5304891"/>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Box 4">
            <a:extLst>
              <a:ext uri="{FF2B5EF4-FFF2-40B4-BE49-F238E27FC236}">
                <a16:creationId xmlns:a16="http://schemas.microsoft.com/office/drawing/2014/main" id="{2E2666DF-9DFC-4097-880D-D2F22BF97032}"/>
              </a:ext>
            </a:extLst>
          </p:cNvPr>
          <p:cNvSpPr txBox="1">
            <a:spLocks noChangeArrowheads="1"/>
          </p:cNvSpPr>
          <p:nvPr/>
        </p:nvSpPr>
        <p:spPr bwMode="auto">
          <a:xfrm>
            <a:off x="1600200" y="1447800"/>
            <a:ext cx="7858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chemeClr val="bg1"/>
                </a:solidFill>
                <a:latin typeface="Calibri" panose="020F0502020204030204" pitchFamily="34" charset="0"/>
              </a:rPr>
              <a:t>Obese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F486AF6F-9FAA-4258-90A1-5AE306DEE1B0}"/>
              </a:ext>
            </a:extLst>
          </p:cNvPr>
          <p:cNvSpPr>
            <a:spLocks noGrp="1"/>
          </p:cNvSpPr>
          <p:nvPr>
            <p:ph type="title"/>
          </p:nvPr>
        </p:nvSpPr>
        <p:spPr>
          <a:xfrm>
            <a:off x="369888" y="244475"/>
            <a:ext cx="8382000" cy="1339850"/>
          </a:xfrm>
        </p:spPr>
        <p:txBody>
          <a:bodyPr/>
          <a:lstStyle/>
          <a:p>
            <a:pPr eaLnBrk="1" hangingPunct="1"/>
            <a:r>
              <a:rPr lang="en-US" altLang="en-US" sz="4200"/>
              <a:t>Does genetic ancestry contribute to disparities in mortality?</a:t>
            </a:r>
          </a:p>
        </p:txBody>
      </p:sp>
      <p:pic>
        <p:nvPicPr>
          <p:cNvPr id="89090" name="Picture 5" descr="Screen Shot 2016-02-01 at 1.49.28 PM.png">
            <a:extLst>
              <a:ext uri="{FF2B5EF4-FFF2-40B4-BE49-F238E27FC236}">
                <a16:creationId xmlns:a16="http://schemas.microsoft.com/office/drawing/2014/main" id="{B7D43D8F-70D1-46C5-B5E0-F4351AEA1E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1854200"/>
            <a:ext cx="707707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6" descr="Screen Shot 2016-02-01 at 1.50.11 PM.png">
            <a:extLst>
              <a:ext uri="{FF2B5EF4-FFF2-40B4-BE49-F238E27FC236}">
                <a16:creationId xmlns:a16="http://schemas.microsoft.com/office/drawing/2014/main" id="{E5B53675-31B1-4E48-9ABD-A0D29959D1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724400"/>
            <a:ext cx="49577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7">
            <a:extLst>
              <a:ext uri="{FF2B5EF4-FFF2-40B4-BE49-F238E27FC236}">
                <a16:creationId xmlns:a16="http://schemas.microsoft.com/office/drawing/2014/main" id="{58EBEE0D-9969-48C8-BC2B-D5A8E7454AD6}"/>
              </a:ext>
            </a:extLst>
          </p:cNvPr>
          <p:cNvSpPr txBox="1">
            <a:spLocks noChangeArrowheads="1"/>
          </p:cNvSpPr>
          <p:nvPr/>
        </p:nvSpPr>
        <p:spPr bwMode="auto">
          <a:xfrm>
            <a:off x="7023100" y="6338888"/>
            <a:ext cx="1949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500"/>
              <a:t>Fejerman et al. 2013</a:t>
            </a:r>
          </a:p>
        </p:txBody>
      </p:sp>
      <p:sp>
        <p:nvSpPr>
          <p:cNvPr id="89093" name="TextBox 8">
            <a:extLst>
              <a:ext uri="{FF2B5EF4-FFF2-40B4-BE49-F238E27FC236}">
                <a16:creationId xmlns:a16="http://schemas.microsoft.com/office/drawing/2014/main" id="{B1F9337D-6935-4650-A63F-100853C7EB8F}"/>
              </a:ext>
            </a:extLst>
          </p:cNvPr>
          <p:cNvSpPr txBox="1">
            <a:spLocks noChangeArrowheads="1"/>
          </p:cNvSpPr>
          <p:nvPr/>
        </p:nvSpPr>
        <p:spPr bwMode="auto">
          <a:xfrm>
            <a:off x="2633663" y="3219450"/>
            <a:ext cx="5108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u="sng">
                <a:solidFill>
                  <a:srgbClr val="000000"/>
                </a:solidFill>
              </a:rPr>
              <a:t>Adjusted </a:t>
            </a:r>
            <a:r>
              <a:rPr lang="en-US" altLang="en-US" sz="2000">
                <a:solidFill>
                  <a:srgbClr val="000000"/>
                </a:solidFill>
              </a:rPr>
              <a:t>		</a:t>
            </a:r>
          </a:p>
          <a:p>
            <a:pPr eaLnBrk="1" hangingPunct="1"/>
            <a:r>
              <a:rPr lang="en-US" altLang="en-US" sz="2000" u="sng">
                <a:solidFill>
                  <a:srgbClr val="000000"/>
                </a:solidFill>
              </a:rPr>
              <a:t>&gt;</a:t>
            </a:r>
            <a:r>
              <a:rPr lang="en-US" altLang="en-US" sz="2000">
                <a:solidFill>
                  <a:srgbClr val="000000"/>
                </a:solidFill>
              </a:rPr>
              <a:t>50% IA ancestry: HR: 1.91, p=0.018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14D1F12B-8327-437D-AD95-90563A09CCF2}"/>
              </a:ext>
            </a:extLst>
          </p:cNvPr>
          <p:cNvSpPr>
            <a:spLocks noGrp="1"/>
          </p:cNvSpPr>
          <p:nvPr>
            <p:ph type="title"/>
          </p:nvPr>
        </p:nvSpPr>
        <p:spPr>
          <a:xfrm>
            <a:off x="457200" y="2590800"/>
            <a:ext cx="8229600" cy="1143000"/>
          </a:xfrm>
        </p:spPr>
        <p:txBody>
          <a:bodyPr/>
          <a:lstStyle/>
          <a:p>
            <a:pPr eaLnBrk="1" hangingPunct="1"/>
            <a:r>
              <a:rPr lang="en-US" altLang="en-US"/>
              <a:t>Genetic or socioeconomic?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0D89B821-98D3-4D58-B4F2-37C059B72085}"/>
              </a:ext>
            </a:extLst>
          </p:cNvPr>
          <p:cNvSpPr>
            <a:spLocks noGrp="1" noChangeArrowheads="1"/>
          </p:cNvSpPr>
          <p:nvPr>
            <p:ph type="title"/>
          </p:nvPr>
        </p:nvSpPr>
        <p:spPr>
          <a:xfrm>
            <a:off x="457200" y="0"/>
            <a:ext cx="8272463" cy="1143000"/>
          </a:xfrm>
        </p:spPr>
        <p:txBody>
          <a:bodyPr/>
          <a:lstStyle/>
          <a:p>
            <a:pPr eaLnBrk="1" hangingPunct="1"/>
            <a:r>
              <a:rPr lang="en-US" altLang="en-US" sz="3200">
                <a:latin typeface="Arial" panose="020B0604020202020204" pitchFamily="34" charset="0"/>
                <a:cs typeface="Arial" panose="020B0604020202020204" pitchFamily="34" charset="0"/>
              </a:rPr>
              <a:t>Origins of population structure</a:t>
            </a:r>
            <a:endParaRPr lang="en-US" altLang="en-US" sz="2800">
              <a:solidFill>
                <a:srgbClr val="800000"/>
              </a:solidFill>
              <a:latin typeface="Arial" panose="020B0604020202020204" pitchFamily="34" charset="0"/>
              <a:cs typeface="Arial" panose="020B0604020202020204" pitchFamily="34" charset="0"/>
            </a:endParaRPr>
          </a:p>
        </p:txBody>
      </p:sp>
      <p:pic>
        <p:nvPicPr>
          <p:cNvPr id="20482" name="Picture 4" descr="Free world maps">
            <a:extLst>
              <a:ext uri="{FF2B5EF4-FFF2-40B4-BE49-F238E27FC236}">
                <a16:creationId xmlns:a16="http://schemas.microsoft.com/office/drawing/2014/main" id="{3F27B0CD-25A2-460A-990C-273633F12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0"/>
            <a:ext cx="9255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Interactive World Map and Country Profiles">
            <a:extLst>
              <a:ext uri="{FF2B5EF4-FFF2-40B4-BE49-F238E27FC236}">
                <a16:creationId xmlns:a16="http://schemas.microsoft.com/office/drawing/2014/main" id="{07D8AE11-B69B-4964-8495-D3741C195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0"/>
            <a:ext cx="388938"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World Maps from Hammond Atlas Corp and World Press Review">
            <a:extLst>
              <a:ext uri="{FF2B5EF4-FFF2-40B4-BE49-F238E27FC236}">
                <a16:creationId xmlns:a16="http://schemas.microsoft.com/office/drawing/2014/main" id="{AF080367-8ED8-4A82-90E7-58D73C707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13652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Interactive World Maps from Hammond Atlas Corp">
            <a:extLst>
              <a:ext uri="{FF2B5EF4-FFF2-40B4-BE49-F238E27FC236}">
                <a16:creationId xmlns:a16="http://schemas.microsoft.com/office/drawing/2014/main" id="{33ED5CDD-8898-433D-B8A9-A39DAAC2B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0"/>
            <a:ext cx="75406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spacer">
            <a:extLst>
              <a:ext uri="{FF2B5EF4-FFF2-40B4-BE49-F238E27FC236}">
                <a16:creationId xmlns:a16="http://schemas.microsoft.com/office/drawing/2014/main" id="{0242A4E1-6AAE-4E58-876E-6CA6DE04D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0"/>
            <a:ext cx="903288"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spacer">
            <a:extLst>
              <a:ext uri="{FF2B5EF4-FFF2-40B4-BE49-F238E27FC236}">
                <a16:creationId xmlns:a16="http://schemas.microsoft.com/office/drawing/2014/main" id="{FD9DE648-B3F5-4378-9188-BCC3844DA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0"/>
            <a:ext cx="960438"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8" name="Group 2">
            <a:extLst>
              <a:ext uri="{FF2B5EF4-FFF2-40B4-BE49-F238E27FC236}">
                <a16:creationId xmlns:a16="http://schemas.microsoft.com/office/drawing/2014/main" id="{A93F5552-DA0A-4037-BCDA-94E9D141DA72}"/>
              </a:ext>
            </a:extLst>
          </p:cNvPr>
          <p:cNvGrpSpPr>
            <a:grpSpLocks/>
          </p:cNvGrpSpPr>
          <p:nvPr/>
        </p:nvGrpSpPr>
        <p:grpSpPr bwMode="auto">
          <a:xfrm>
            <a:off x="609600" y="1143000"/>
            <a:ext cx="8001000" cy="4267200"/>
            <a:chOff x="847725" y="1676400"/>
            <a:chExt cx="7839075" cy="4371201"/>
          </a:xfrm>
        </p:grpSpPr>
        <p:pic>
          <p:nvPicPr>
            <p:cNvPr id="20490" name="Picture 32">
              <a:extLst>
                <a:ext uri="{FF2B5EF4-FFF2-40B4-BE49-F238E27FC236}">
                  <a16:creationId xmlns:a16="http://schemas.microsoft.com/office/drawing/2014/main" id="{88BA4DD2-D920-4A58-A601-32C365D29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593" y="1676400"/>
              <a:ext cx="7743207" cy="437120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0491" name="Group 1">
              <a:extLst>
                <a:ext uri="{FF2B5EF4-FFF2-40B4-BE49-F238E27FC236}">
                  <a16:creationId xmlns:a16="http://schemas.microsoft.com/office/drawing/2014/main" id="{47BAA22C-8934-4934-8945-84BC66D148E4}"/>
                </a:ext>
              </a:extLst>
            </p:cNvPr>
            <p:cNvGrpSpPr>
              <a:grpSpLocks/>
            </p:cNvGrpSpPr>
            <p:nvPr/>
          </p:nvGrpSpPr>
          <p:grpSpPr bwMode="auto">
            <a:xfrm>
              <a:off x="847725" y="1828800"/>
              <a:ext cx="7839075" cy="3962023"/>
              <a:chOff x="847725" y="1676400"/>
              <a:chExt cx="7839075" cy="3962023"/>
            </a:xfrm>
          </p:grpSpPr>
          <p:pic>
            <p:nvPicPr>
              <p:cNvPr id="20492" name="Picture 10" descr="spacer">
                <a:extLst>
                  <a:ext uri="{FF2B5EF4-FFF2-40B4-BE49-F238E27FC236}">
                    <a16:creationId xmlns:a16="http://schemas.microsoft.com/office/drawing/2014/main" id="{4CA33D2C-A6C7-44ED-A794-26F35D71B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2438400"/>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23">
                <a:extLst>
                  <a:ext uri="{FF2B5EF4-FFF2-40B4-BE49-F238E27FC236}">
                    <a16:creationId xmlns:a16="http://schemas.microsoft.com/office/drawing/2014/main" id="{09E5B3F8-39A1-42CB-8122-BAFF3A4F8A77}"/>
                  </a:ext>
                </a:extLst>
              </p:cNvPr>
              <p:cNvSpPr txBox="1">
                <a:spLocks noChangeArrowheads="1"/>
              </p:cNvSpPr>
              <p:nvPr/>
            </p:nvSpPr>
            <p:spPr bwMode="auto">
              <a:xfrm>
                <a:off x="5943600" y="2971800"/>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200">
                    <a:solidFill>
                      <a:srgbClr val="000000"/>
                    </a:solidFill>
                    <a:latin typeface="Arial Black" panose="020B0A04020102020204" pitchFamily="34" charset="0"/>
                  </a:rPr>
                  <a:t>~50,000yrs ago</a:t>
                </a:r>
              </a:p>
            </p:txBody>
          </p:sp>
          <p:cxnSp>
            <p:nvCxnSpPr>
              <p:cNvPr id="38" name="Curved Connector 37">
                <a:extLst>
                  <a:ext uri="{FF2B5EF4-FFF2-40B4-BE49-F238E27FC236}">
                    <a16:creationId xmlns:a16="http://schemas.microsoft.com/office/drawing/2014/main" id="{FE70F5D9-A0DD-4A0A-A1FF-B0708F88557B}"/>
                  </a:ext>
                </a:extLst>
              </p:cNvPr>
              <p:cNvCxnSpPr>
                <a:cxnSpLocks noChangeShapeType="1"/>
              </p:cNvCxnSpPr>
              <p:nvPr/>
            </p:nvCxnSpPr>
            <p:spPr bwMode="auto">
              <a:xfrm flipV="1">
                <a:off x="5257205" y="2820075"/>
                <a:ext cx="1754460" cy="1218017"/>
              </a:xfrm>
              <a:prstGeom prst="curvedConnector3">
                <a:avLst>
                  <a:gd name="adj1" fmla="val 8259"/>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57" name="Curved Connector 56">
                <a:extLst>
                  <a:ext uri="{FF2B5EF4-FFF2-40B4-BE49-F238E27FC236}">
                    <a16:creationId xmlns:a16="http://schemas.microsoft.com/office/drawing/2014/main" id="{0D886C97-76C8-4079-9150-300C51144952}"/>
                  </a:ext>
                </a:extLst>
              </p:cNvPr>
              <p:cNvCxnSpPr>
                <a:cxnSpLocks noChangeShapeType="1"/>
              </p:cNvCxnSpPr>
              <p:nvPr/>
            </p:nvCxnSpPr>
            <p:spPr bwMode="auto">
              <a:xfrm>
                <a:off x="5563613" y="3200603"/>
                <a:ext cx="2056202" cy="1523740"/>
              </a:xfrm>
              <a:prstGeom prst="curvedConnector3">
                <a:avLst>
                  <a:gd name="adj1" fmla="val 69829"/>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60" name="Curved Connector 59">
                <a:extLst>
                  <a:ext uri="{FF2B5EF4-FFF2-40B4-BE49-F238E27FC236}">
                    <a16:creationId xmlns:a16="http://schemas.microsoft.com/office/drawing/2014/main" id="{84ECB94A-78ED-48F1-B4C4-33FD8F4FAD8F}"/>
                  </a:ext>
                </a:extLst>
              </p:cNvPr>
              <p:cNvCxnSpPr>
                <a:cxnSpLocks noChangeShapeType="1"/>
              </p:cNvCxnSpPr>
              <p:nvPr/>
            </p:nvCxnSpPr>
            <p:spPr bwMode="auto">
              <a:xfrm rot="16200000" flipV="1">
                <a:off x="4418962" y="2819537"/>
                <a:ext cx="1066781" cy="762132"/>
              </a:xfrm>
              <a:prstGeom prst="curvedConnector3">
                <a:avLst>
                  <a:gd name="adj1" fmla="val 86921"/>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68" name="Curved Connector 67">
                <a:extLst>
                  <a:ext uri="{FF2B5EF4-FFF2-40B4-BE49-F238E27FC236}">
                    <a16:creationId xmlns:a16="http://schemas.microsoft.com/office/drawing/2014/main" id="{5A287FA8-8EF3-482B-A820-D90B3289246C}"/>
                  </a:ext>
                </a:extLst>
              </p:cNvPr>
              <p:cNvCxnSpPr>
                <a:cxnSpLocks noChangeShapeType="1"/>
              </p:cNvCxnSpPr>
              <p:nvPr/>
            </p:nvCxnSpPr>
            <p:spPr bwMode="auto">
              <a:xfrm rot="10800000">
                <a:off x="4571286" y="3657563"/>
                <a:ext cx="685920" cy="304098"/>
              </a:xfrm>
              <a:prstGeom prst="curvedConnector3">
                <a:avLst>
                  <a:gd name="adj1" fmla="val 50000"/>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70" name="Curved Connector 69">
                <a:extLst>
                  <a:ext uri="{FF2B5EF4-FFF2-40B4-BE49-F238E27FC236}">
                    <a16:creationId xmlns:a16="http://schemas.microsoft.com/office/drawing/2014/main" id="{ED0A17F1-8FBF-4FE8-94AB-E8D4E1AE50F1}"/>
                  </a:ext>
                </a:extLst>
              </p:cNvPr>
              <p:cNvCxnSpPr>
                <a:cxnSpLocks noChangeShapeType="1"/>
              </p:cNvCxnSpPr>
              <p:nvPr/>
            </p:nvCxnSpPr>
            <p:spPr bwMode="auto">
              <a:xfrm rot="5400000">
                <a:off x="4800646" y="4342442"/>
                <a:ext cx="609821" cy="153982"/>
              </a:xfrm>
              <a:prstGeom prst="curvedConnector3">
                <a:avLst>
                  <a:gd name="adj1" fmla="val 50000"/>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74" name="Curved Connector 73">
                <a:extLst>
                  <a:ext uri="{FF2B5EF4-FFF2-40B4-BE49-F238E27FC236}">
                    <a16:creationId xmlns:a16="http://schemas.microsoft.com/office/drawing/2014/main" id="{F6CC39C0-5911-4A6F-BC07-732E13E76E6C}"/>
                  </a:ext>
                </a:extLst>
              </p:cNvPr>
              <p:cNvCxnSpPr>
                <a:cxnSpLocks noChangeShapeType="1"/>
              </p:cNvCxnSpPr>
              <p:nvPr/>
            </p:nvCxnSpPr>
            <p:spPr bwMode="auto">
              <a:xfrm flipV="1">
                <a:off x="6476617" y="2210253"/>
                <a:ext cx="2210183" cy="609822"/>
              </a:xfrm>
              <a:prstGeom prst="curvedConnector3">
                <a:avLst>
                  <a:gd name="adj1" fmla="val 18171"/>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84" name="Curved Connector 83">
                <a:extLst>
                  <a:ext uri="{FF2B5EF4-FFF2-40B4-BE49-F238E27FC236}">
                    <a16:creationId xmlns:a16="http://schemas.microsoft.com/office/drawing/2014/main" id="{A5FD76E7-AA54-44DB-939A-21069EB9A036}"/>
                  </a:ext>
                </a:extLst>
              </p:cNvPr>
              <p:cNvCxnSpPr>
                <a:cxnSpLocks noChangeShapeType="1"/>
              </p:cNvCxnSpPr>
              <p:nvPr/>
            </p:nvCxnSpPr>
            <p:spPr bwMode="auto">
              <a:xfrm rot="16200000" flipH="1">
                <a:off x="1066734" y="2286764"/>
                <a:ext cx="1370880" cy="1217857"/>
              </a:xfrm>
              <a:prstGeom prst="curvedConnector3">
                <a:avLst>
                  <a:gd name="adj1" fmla="val -6412"/>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2" name="Curved Connector 91">
                <a:extLst>
                  <a:ext uri="{FF2B5EF4-FFF2-40B4-BE49-F238E27FC236}">
                    <a16:creationId xmlns:a16="http://schemas.microsoft.com/office/drawing/2014/main" id="{6396764B-FADB-4CD2-A209-A54DAA6B4607}"/>
                  </a:ext>
                </a:extLst>
              </p:cNvPr>
              <p:cNvCxnSpPr>
                <a:cxnSpLocks noChangeShapeType="1"/>
              </p:cNvCxnSpPr>
              <p:nvPr/>
            </p:nvCxnSpPr>
            <p:spPr bwMode="auto">
              <a:xfrm rot="16200000" flipH="1">
                <a:off x="1867025" y="4382053"/>
                <a:ext cx="1904269" cy="608151"/>
              </a:xfrm>
              <a:prstGeom prst="curvedConnector3">
                <a:avLst>
                  <a:gd name="adj1" fmla="val 38921"/>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7" name="Curved Connector 96">
                <a:extLst>
                  <a:ext uri="{FF2B5EF4-FFF2-40B4-BE49-F238E27FC236}">
                    <a16:creationId xmlns:a16="http://schemas.microsoft.com/office/drawing/2014/main" id="{4C772C40-1FB3-43C9-95FD-E7A1772138B1}"/>
                  </a:ext>
                </a:extLst>
              </p:cNvPr>
              <p:cNvCxnSpPr>
                <a:cxnSpLocks noChangeShapeType="1"/>
              </p:cNvCxnSpPr>
              <p:nvPr/>
            </p:nvCxnSpPr>
            <p:spPr bwMode="auto">
              <a:xfrm rot="16200000" flipH="1">
                <a:off x="2340207" y="3832440"/>
                <a:ext cx="1066781" cy="717027"/>
              </a:xfrm>
              <a:prstGeom prst="curvedConnector3">
                <a:avLst>
                  <a:gd name="adj1" fmla="val 50000"/>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100" name="Curved Connector 99">
                <a:extLst>
                  <a:ext uri="{FF2B5EF4-FFF2-40B4-BE49-F238E27FC236}">
                    <a16:creationId xmlns:a16="http://schemas.microsoft.com/office/drawing/2014/main" id="{A607BF23-7714-423E-A113-7A45AA2F5934}"/>
                  </a:ext>
                </a:extLst>
              </p:cNvPr>
              <p:cNvCxnSpPr>
                <a:cxnSpLocks noChangeShapeType="1"/>
              </p:cNvCxnSpPr>
              <p:nvPr/>
            </p:nvCxnSpPr>
            <p:spPr bwMode="auto">
              <a:xfrm>
                <a:off x="1980036" y="2133822"/>
                <a:ext cx="535048" cy="380529"/>
              </a:xfrm>
              <a:prstGeom prst="curvedConnector3">
                <a:avLst>
                  <a:gd name="adj1" fmla="val 50000"/>
                </a:avLst>
              </a:prstGeom>
              <a:noFill/>
              <a:ln w="38100">
                <a:solidFill>
                  <a:schemeClr val="bg1"/>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20504" name="Text Box 23">
                <a:extLst>
                  <a:ext uri="{FF2B5EF4-FFF2-40B4-BE49-F238E27FC236}">
                    <a16:creationId xmlns:a16="http://schemas.microsoft.com/office/drawing/2014/main" id="{A0A034AA-08C6-4ECB-BDFF-2CDB1E9E5DB4}"/>
                  </a:ext>
                </a:extLst>
              </p:cNvPr>
              <p:cNvSpPr txBox="1">
                <a:spLocks noChangeArrowheads="1"/>
              </p:cNvSpPr>
              <p:nvPr/>
            </p:nvSpPr>
            <p:spPr bwMode="auto">
              <a:xfrm>
                <a:off x="1066800" y="1676400"/>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200">
                    <a:solidFill>
                      <a:srgbClr val="000000"/>
                    </a:solidFill>
                    <a:latin typeface="Arial Black" panose="020B0A04020102020204" pitchFamily="34" charset="0"/>
                  </a:rPr>
                  <a:t>~30,000yrs ago</a:t>
                </a:r>
              </a:p>
            </p:txBody>
          </p:sp>
          <p:sp>
            <p:nvSpPr>
              <p:cNvPr id="20505" name="Text Box 23">
                <a:extLst>
                  <a:ext uri="{FF2B5EF4-FFF2-40B4-BE49-F238E27FC236}">
                    <a16:creationId xmlns:a16="http://schemas.microsoft.com/office/drawing/2014/main" id="{1A871256-39BE-4752-A2B1-87279C8C4773}"/>
                  </a:ext>
                </a:extLst>
              </p:cNvPr>
              <p:cNvSpPr txBox="1">
                <a:spLocks noChangeArrowheads="1"/>
              </p:cNvSpPr>
              <p:nvPr/>
            </p:nvSpPr>
            <p:spPr bwMode="auto">
              <a:xfrm>
                <a:off x="3657600" y="2362200"/>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200">
                    <a:solidFill>
                      <a:srgbClr val="000000"/>
                    </a:solidFill>
                    <a:latin typeface="Arial Black" panose="020B0A04020102020204" pitchFamily="34" charset="0"/>
                  </a:rPr>
                  <a:t>~40,000yrs ago</a:t>
                </a:r>
              </a:p>
            </p:txBody>
          </p:sp>
          <p:sp>
            <p:nvSpPr>
              <p:cNvPr id="20506" name="Text Box 23">
                <a:extLst>
                  <a:ext uri="{FF2B5EF4-FFF2-40B4-BE49-F238E27FC236}">
                    <a16:creationId xmlns:a16="http://schemas.microsoft.com/office/drawing/2014/main" id="{23BCD32B-48EC-420C-9B93-C139AAE0DF1D}"/>
                  </a:ext>
                </a:extLst>
              </p:cNvPr>
              <p:cNvSpPr txBox="1">
                <a:spLocks noChangeArrowheads="1"/>
              </p:cNvSpPr>
              <p:nvPr/>
            </p:nvSpPr>
            <p:spPr bwMode="auto">
              <a:xfrm>
                <a:off x="4730750" y="3914001"/>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200">
                    <a:solidFill>
                      <a:srgbClr val="000000"/>
                    </a:solidFill>
                    <a:latin typeface="Arial Black" panose="020B0A04020102020204" pitchFamily="34" charset="0"/>
                  </a:rPr>
                  <a:t>~100,000yrs ago</a:t>
                </a:r>
              </a:p>
            </p:txBody>
          </p:sp>
        </p:grpSp>
      </p:grpSp>
      <p:pic>
        <p:nvPicPr>
          <p:cNvPr id="20489" name="Picture 1" descr="Screen Shot 2016-02-11 at 9.50.05 PM.png">
            <a:extLst>
              <a:ext uri="{FF2B5EF4-FFF2-40B4-BE49-F238E27FC236}">
                <a16:creationId xmlns:a16="http://schemas.microsoft.com/office/drawing/2014/main" id="{BBD9A7B9-C348-4383-8126-8270A1B299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638800"/>
            <a:ext cx="60198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2EE3-5136-4572-A7D3-B2C5F1A72909}"/>
              </a:ext>
            </a:extLst>
          </p:cNvPr>
          <p:cNvSpPr>
            <a:spLocks noGrp="1"/>
          </p:cNvSpPr>
          <p:nvPr>
            <p:ph type="title"/>
          </p:nvPr>
        </p:nvSpPr>
        <p:spPr>
          <a:xfrm>
            <a:off x="473075" y="244475"/>
            <a:ext cx="8093075" cy="1339850"/>
          </a:xfrm>
        </p:spPr>
        <p:txBody>
          <a:bodyPr>
            <a:normAutofit fontScale="90000"/>
          </a:bodyPr>
          <a:lstStyle/>
          <a:p>
            <a:pPr eaLnBrk="1" hangingPunct="1">
              <a:defRPr/>
            </a:pPr>
            <a:r>
              <a:rPr lang="en-US" dirty="0">
                <a:ea typeface="ＭＳ Ｐゴシック" charset="0"/>
              </a:rPr>
              <a:t>Indigenous ancestry is not associated with study outcomes in Kaiser cohort</a:t>
            </a:r>
          </a:p>
        </p:txBody>
      </p:sp>
      <p:graphicFrame>
        <p:nvGraphicFramePr>
          <p:cNvPr id="5" name="Table 4">
            <a:extLst>
              <a:ext uri="{FF2B5EF4-FFF2-40B4-BE49-F238E27FC236}">
                <a16:creationId xmlns:a16="http://schemas.microsoft.com/office/drawing/2014/main" id="{E80AB3FB-AAF5-466E-B6E0-19F263713D5B}"/>
              </a:ext>
            </a:extLst>
          </p:cNvPr>
          <p:cNvGraphicFramePr>
            <a:graphicFrameLocks noGrp="1"/>
          </p:cNvGraphicFramePr>
          <p:nvPr/>
        </p:nvGraphicFramePr>
        <p:xfrm>
          <a:off x="473075" y="1978025"/>
          <a:ext cx="8229600" cy="3948113"/>
        </p:xfrm>
        <a:graphic>
          <a:graphicData uri="http://schemas.openxmlformats.org/drawingml/2006/table">
            <a:tbl>
              <a:tblPr>
                <a:tableStyleId>{2D5ABB26-0587-4C30-8999-92F81FD0307C}</a:tableStyleId>
              </a:tblPr>
              <a:tblGrid>
                <a:gridCol w="4350745">
                  <a:extLst>
                    <a:ext uri="{9D8B030D-6E8A-4147-A177-3AD203B41FA5}">
                      <a16:colId xmlns:a16="http://schemas.microsoft.com/office/drawing/2014/main" val="20000"/>
                    </a:ext>
                  </a:extLst>
                </a:gridCol>
                <a:gridCol w="1189023">
                  <a:extLst>
                    <a:ext uri="{9D8B030D-6E8A-4147-A177-3AD203B41FA5}">
                      <a16:colId xmlns:a16="http://schemas.microsoft.com/office/drawing/2014/main" val="20001"/>
                    </a:ext>
                  </a:extLst>
                </a:gridCol>
                <a:gridCol w="1513303">
                  <a:extLst>
                    <a:ext uri="{9D8B030D-6E8A-4147-A177-3AD203B41FA5}">
                      <a16:colId xmlns:a16="http://schemas.microsoft.com/office/drawing/2014/main" val="20002"/>
                    </a:ext>
                  </a:extLst>
                </a:gridCol>
                <a:gridCol w="1176529">
                  <a:extLst>
                    <a:ext uri="{9D8B030D-6E8A-4147-A177-3AD203B41FA5}">
                      <a16:colId xmlns:a16="http://schemas.microsoft.com/office/drawing/2014/main" val="20003"/>
                    </a:ext>
                  </a:extLst>
                </a:gridCol>
              </a:tblGrid>
              <a:tr h="417754">
                <a:tc>
                  <a:txBody>
                    <a:bodyPr/>
                    <a:lstStyle/>
                    <a:p>
                      <a:pPr algn="l" fontAlgn="b"/>
                      <a:r>
                        <a:rPr lang="en-US" sz="2400" b="1" u="none" strike="noStrike" dirty="0"/>
                        <a:t>Breast Cancer Recurrence</a:t>
                      </a:r>
                      <a:endParaRPr lang="en-US" sz="2400" b="1" i="0" u="none" strike="noStrike" dirty="0">
                        <a:latin typeface="Arial"/>
                      </a:endParaRPr>
                    </a:p>
                  </a:txBody>
                  <a:tcPr marL="12700" marR="12700" marT="12702" marB="0" anchor="b">
                    <a:solidFill>
                      <a:schemeClr val="accent5">
                        <a:lumMod val="75000"/>
                      </a:schemeClr>
                    </a:solidFill>
                  </a:tcPr>
                </a:tc>
                <a:tc>
                  <a:txBody>
                    <a:bodyPr/>
                    <a:lstStyle/>
                    <a:p>
                      <a:pPr algn="ctr" fontAlgn="b"/>
                      <a:r>
                        <a:rPr lang="en-US" sz="2400" b="1" u="none" strike="noStrike" dirty="0"/>
                        <a:t>HR</a:t>
                      </a:r>
                      <a:endParaRPr lang="en-US" sz="2400" b="1" i="0" u="none" strike="noStrike" dirty="0">
                        <a:latin typeface="Arial"/>
                      </a:endParaRPr>
                    </a:p>
                  </a:txBody>
                  <a:tcPr marL="12700" marR="12700" marT="12702" marB="0" anchor="b">
                    <a:solidFill>
                      <a:schemeClr val="accent5">
                        <a:lumMod val="75000"/>
                      </a:schemeClr>
                    </a:solidFill>
                  </a:tcPr>
                </a:tc>
                <a:tc>
                  <a:txBody>
                    <a:bodyPr/>
                    <a:lstStyle/>
                    <a:p>
                      <a:pPr algn="ctr" fontAlgn="b"/>
                      <a:r>
                        <a:rPr lang="en-US" sz="2400" b="1" u="none" strike="noStrike" dirty="0"/>
                        <a:t>95% CI</a:t>
                      </a:r>
                      <a:endParaRPr lang="en-US" sz="2400" b="1" i="0" u="none" strike="noStrike" dirty="0">
                        <a:latin typeface="Arial"/>
                      </a:endParaRPr>
                    </a:p>
                  </a:txBody>
                  <a:tcPr marL="12700" marR="12700" marT="12702" marB="0" anchor="b">
                    <a:solidFill>
                      <a:schemeClr val="accent5">
                        <a:lumMod val="75000"/>
                      </a:schemeClr>
                    </a:solidFill>
                  </a:tcPr>
                </a:tc>
                <a:tc>
                  <a:txBody>
                    <a:bodyPr/>
                    <a:lstStyle/>
                    <a:p>
                      <a:pPr algn="ctr" fontAlgn="b"/>
                      <a:r>
                        <a:rPr lang="en-US" sz="2400" b="1" u="none" strike="noStrike" dirty="0"/>
                        <a:t>P value</a:t>
                      </a:r>
                      <a:endParaRPr lang="en-US" sz="2400" b="1" i="0" u="none" strike="noStrike" dirty="0">
                        <a:latin typeface="Arial"/>
                      </a:endParaRPr>
                    </a:p>
                  </a:txBody>
                  <a:tcPr marL="12700" marR="12700" marT="12702" marB="0" anchor="b">
                    <a:solidFill>
                      <a:schemeClr val="accent5">
                        <a:lumMod val="75000"/>
                      </a:schemeClr>
                    </a:solidFill>
                  </a:tcPr>
                </a:tc>
                <a:extLst>
                  <a:ext uri="{0D108BD9-81ED-4DB2-BD59-A6C34878D82A}">
                    <a16:rowId xmlns:a16="http://schemas.microsoft.com/office/drawing/2014/main" val="10000"/>
                  </a:ext>
                </a:extLst>
              </a:tr>
              <a:tr h="74434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a:t>IA ancestry, Unadjusted</a:t>
                      </a:r>
                    </a:p>
                    <a:p>
                      <a:pPr algn="l" fontAlgn="b"/>
                      <a:r>
                        <a:rPr lang="en-US" sz="2400" u="none" strike="noStrike" dirty="0"/>
                        <a:t>(10% unit)</a:t>
                      </a:r>
                      <a:endParaRPr lang="en-US" sz="2400" b="0" i="0" u="none" strike="noStrike" dirty="0">
                        <a:latin typeface="Arial"/>
                      </a:endParaRPr>
                    </a:p>
                  </a:txBody>
                  <a:tcPr marL="12700" marR="12700" marT="12702" marB="0" anchor="ctr"/>
                </a:tc>
                <a:tc>
                  <a:txBody>
                    <a:bodyPr/>
                    <a:lstStyle/>
                    <a:p>
                      <a:pPr algn="ctr" fontAlgn="b"/>
                      <a:r>
                        <a:rPr lang="en-US" sz="2400" b="0" i="0" u="none" strike="noStrike" dirty="0">
                          <a:latin typeface="+mn-lt"/>
                        </a:rPr>
                        <a:t>0.99</a:t>
                      </a:r>
                    </a:p>
                  </a:txBody>
                  <a:tcPr marL="12700" marR="12700" marT="12702" marB="0" anchor="ctr"/>
                </a:tc>
                <a:tc>
                  <a:txBody>
                    <a:bodyPr/>
                    <a:lstStyle/>
                    <a:p>
                      <a:pPr algn="ctr" fontAlgn="b"/>
                      <a:r>
                        <a:rPr lang="en-US" sz="2400" b="0" i="0" u="none" strike="noStrike" dirty="0">
                          <a:latin typeface="+mn-lt"/>
                        </a:rPr>
                        <a:t>0.85, 1.16</a:t>
                      </a:r>
                    </a:p>
                  </a:txBody>
                  <a:tcPr marL="12700" marR="12700" marT="12702" marB="0" anchor="ctr"/>
                </a:tc>
                <a:tc>
                  <a:txBody>
                    <a:bodyPr/>
                    <a:lstStyle/>
                    <a:p>
                      <a:pPr algn="ctr" fontAlgn="b"/>
                      <a:r>
                        <a:rPr lang="en-US" sz="2400" b="0" i="0" u="none" strike="noStrike" dirty="0">
                          <a:latin typeface="+mn-lt"/>
                        </a:rPr>
                        <a:t>0.99</a:t>
                      </a:r>
                    </a:p>
                  </a:txBody>
                  <a:tcPr marL="12700" marR="12700" marT="12702" marB="0" anchor="ctr"/>
                </a:tc>
                <a:extLst>
                  <a:ext uri="{0D108BD9-81ED-4DB2-BD59-A6C34878D82A}">
                    <a16:rowId xmlns:a16="http://schemas.microsoft.com/office/drawing/2014/main" val="10001"/>
                  </a:ext>
                </a:extLst>
              </a:tr>
              <a:tr h="73807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a:t>IA Ancestry, Adjusted*</a:t>
                      </a:r>
                      <a:endParaRPr lang="en-US" sz="2400" b="1" i="1" u="none" strike="noStrike" dirty="0">
                        <a:latin typeface="Arial"/>
                      </a:endParaRPr>
                    </a:p>
                  </a:txBody>
                  <a:tcPr marL="12700" marR="12700" marT="12702" marB="0" anchor="ctr"/>
                </a:tc>
                <a:tc>
                  <a:txBody>
                    <a:bodyPr/>
                    <a:lstStyle/>
                    <a:p>
                      <a:pPr algn="ctr" fontAlgn="b"/>
                      <a:r>
                        <a:rPr lang="en-US" sz="2400" b="0" i="0" u="none" strike="noStrike" dirty="0">
                          <a:latin typeface="+mn-lt"/>
                        </a:rPr>
                        <a:t>0.98</a:t>
                      </a:r>
                    </a:p>
                  </a:txBody>
                  <a:tcPr marL="12700" marR="12700" marT="12702" marB="0" anchor="ctr"/>
                </a:tc>
                <a:tc>
                  <a:txBody>
                    <a:bodyPr/>
                    <a:lstStyle/>
                    <a:p>
                      <a:pPr algn="ctr" fontAlgn="b"/>
                      <a:r>
                        <a:rPr lang="en-US" sz="2400" b="0" i="0" u="none" strike="noStrike" dirty="0">
                          <a:latin typeface="+mn-lt"/>
                        </a:rPr>
                        <a:t>0.83, 1.15</a:t>
                      </a:r>
                    </a:p>
                  </a:txBody>
                  <a:tcPr marL="12700" marR="12700" marT="12702" marB="0" anchor="ctr"/>
                </a:tc>
                <a:tc>
                  <a:txBody>
                    <a:bodyPr/>
                    <a:lstStyle/>
                    <a:p>
                      <a:pPr algn="ctr" fontAlgn="b"/>
                      <a:r>
                        <a:rPr lang="en-US" sz="2400" b="0" i="0" u="none" strike="noStrike" dirty="0">
                          <a:latin typeface="+mn-lt"/>
                        </a:rPr>
                        <a:t>0.82</a:t>
                      </a:r>
                    </a:p>
                  </a:txBody>
                  <a:tcPr marL="12700" marR="12700" marT="12702" marB="0" anchor="ctr"/>
                </a:tc>
                <a:extLst>
                  <a:ext uri="{0D108BD9-81ED-4DB2-BD59-A6C34878D82A}">
                    <a16:rowId xmlns:a16="http://schemas.microsoft.com/office/drawing/2014/main" val="10002"/>
                  </a:ext>
                </a:extLst>
              </a:tr>
              <a:tr h="44805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b="1" u="none" strike="noStrike" dirty="0"/>
                        <a:t>Breast</a:t>
                      </a:r>
                      <a:r>
                        <a:rPr lang="en-US" sz="2400" b="1" u="none" strike="noStrike" baseline="0" dirty="0"/>
                        <a:t> Cancer-Specific Survival</a:t>
                      </a:r>
                      <a:endParaRPr lang="en-US" sz="2400" b="1" i="0" u="none" strike="noStrike" dirty="0">
                        <a:latin typeface="Arial"/>
                      </a:endParaRPr>
                    </a:p>
                  </a:txBody>
                  <a:tcPr marL="12700" marR="12700" marT="12702" marB="0" anchor="ctr">
                    <a:solidFill>
                      <a:srgbClr val="31859C"/>
                    </a:solidFill>
                  </a:tcPr>
                </a:tc>
                <a:tc>
                  <a:txBody>
                    <a:bodyPr/>
                    <a:lstStyle/>
                    <a:p>
                      <a:pPr algn="ctr" fontAlgn="b"/>
                      <a:r>
                        <a:rPr lang="en-US" sz="2400" b="1" u="none" strike="noStrike" dirty="0"/>
                        <a:t>HR</a:t>
                      </a:r>
                      <a:endParaRPr lang="en-US" sz="2400" b="1" i="0" u="none" strike="noStrike" dirty="0">
                        <a:latin typeface="Arial"/>
                      </a:endParaRPr>
                    </a:p>
                  </a:txBody>
                  <a:tcPr marL="12700" marR="12700" marT="12702" marB="0" anchor="ctr">
                    <a:solidFill>
                      <a:srgbClr val="31859C"/>
                    </a:solidFill>
                  </a:tcPr>
                </a:tc>
                <a:tc>
                  <a:txBody>
                    <a:bodyPr/>
                    <a:lstStyle/>
                    <a:p>
                      <a:pPr algn="ctr" fontAlgn="b"/>
                      <a:r>
                        <a:rPr lang="en-US" sz="2400" b="1" u="none" strike="noStrike" dirty="0"/>
                        <a:t>95% CI</a:t>
                      </a:r>
                      <a:endParaRPr lang="en-US" sz="2400" b="1" i="0" u="none" strike="noStrike" dirty="0">
                        <a:latin typeface="Arial"/>
                      </a:endParaRPr>
                    </a:p>
                  </a:txBody>
                  <a:tcPr marL="12700" marR="12700" marT="12702" marB="0" anchor="ctr">
                    <a:solidFill>
                      <a:srgbClr val="31859C"/>
                    </a:solidFill>
                  </a:tcPr>
                </a:tc>
                <a:tc>
                  <a:txBody>
                    <a:bodyPr/>
                    <a:lstStyle/>
                    <a:p>
                      <a:pPr algn="ctr" fontAlgn="b"/>
                      <a:r>
                        <a:rPr lang="en-US" sz="2400" b="1" u="none" strike="noStrike" dirty="0"/>
                        <a:t>P value</a:t>
                      </a:r>
                      <a:endParaRPr lang="en-US" sz="2400" b="1" i="0" u="none" strike="noStrike" dirty="0">
                        <a:latin typeface="Arial"/>
                      </a:endParaRPr>
                    </a:p>
                  </a:txBody>
                  <a:tcPr marL="12700" marR="12700" marT="12702" marB="0" anchor="ctr">
                    <a:solidFill>
                      <a:srgbClr val="31859C"/>
                    </a:solidFill>
                  </a:tcPr>
                </a:tc>
                <a:extLst>
                  <a:ext uri="{0D108BD9-81ED-4DB2-BD59-A6C34878D82A}">
                    <a16:rowId xmlns:a16="http://schemas.microsoft.com/office/drawing/2014/main" val="10003"/>
                  </a:ext>
                </a:extLst>
              </a:tr>
              <a:tr h="86182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b="0" i="0" u="none" strike="noStrike" dirty="0">
                          <a:latin typeface="+mn-lt"/>
                        </a:rPr>
                        <a:t>IA Ancestry, Unadjusted</a:t>
                      </a:r>
                    </a:p>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a:t>(10% unit)</a:t>
                      </a:r>
                      <a:endParaRPr lang="en-US" sz="2400" b="0" i="0" u="none" strike="noStrike" dirty="0">
                        <a:latin typeface="Arial"/>
                      </a:endParaRPr>
                    </a:p>
                  </a:txBody>
                  <a:tcPr marL="12700" marR="12700" marT="12702" marB="0" anchor="ctr"/>
                </a:tc>
                <a:tc>
                  <a:txBody>
                    <a:bodyPr/>
                    <a:lstStyle/>
                    <a:p>
                      <a:pPr algn="ctr" fontAlgn="b"/>
                      <a:r>
                        <a:rPr lang="en-US" sz="2400" b="0" i="0" u="none" strike="noStrike" dirty="0">
                          <a:latin typeface="+mn-lt"/>
                        </a:rPr>
                        <a:t>0.95</a:t>
                      </a:r>
                    </a:p>
                  </a:txBody>
                  <a:tcPr marL="12700" marR="12700" marT="12702" marB="0" anchor="ctr"/>
                </a:tc>
                <a:tc>
                  <a:txBody>
                    <a:bodyPr/>
                    <a:lstStyle/>
                    <a:p>
                      <a:pPr algn="ctr" fontAlgn="b"/>
                      <a:r>
                        <a:rPr lang="en-US" sz="2400" b="0" i="0" u="none" strike="noStrike" dirty="0">
                          <a:latin typeface="+mn-lt"/>
                        </a:rPr>
                        <a:t>0.77, 1.17</a:t>
                      </a:r>
                    </a:p>
                  </a:txBody>
                  <a:tcPr marL="12700" marR="12700" marT="12702" marB="0" anchor="ctr"/>
                </a:tc>
                <a:tc>
                  <a:txBody>
                    <a:bodyPr/>
                    <a:lstStyle/>
                    <a:p>
                      <a:pPr algn="ctr" fontAlgn="b"/>
                      <a:r>
                        <a:rPr lang="en-US" sz="2400" b="0" i="0" u="none" strike="noStrike" dirty="0">
                          <a:latin typeface="+mn-lt"/>
                        </a:rPr>
                        <a:t>0.65</a:t>
                      </a:r>
                    </a:p>
                  </a:txBody>
                  <a:tcPr marL="12700" marR="12700" marT="12702" marB="0" anchor="ctr"/>
                </a:tc>
                <a:extLst>
                  <a:ext uri="{0D108BD9-81ED-4DB2-BD59-A6C34878D82A}">
                    <a16:rowId xmlns:a16="http://schemas.microsoft.com/office/drawing/2014/main" val="10004"/>
                  </a:ext>
                </a:extLst>
              </a:tr>
              <a:tr h="73807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b="0" i="0" u="none" strike="noStrike" dirty="0">
                          <a:latin typeface="+mn-lt"/>
                        </a:rPr>
                        <a:t>IA Ancestry, Adjusted*</a:t>
                      </a:r>
                    </a:p>
                  </a:txBody>
                  <a:tcPr marL="12700" marR="12700" marT="12702" marB="0" anchor="ctr"/>
                </a:tc>
                <a:tc>
                  <a:txBody>
                    <a:bodyPr/>
                    <a:lstStyle/>
                    <a:p>
                      <a:pPr algn="ctr" fontAlgn="b"/>
                      <a:r>
                        <a:rPr lang="en-US" sz="2400" b="0" i="0" u="none" strike="noStrike" dirty="0">
                          <a:latin typeface="+mn-lt"/>
                        </a:rPr>
                        <a:t>0.99</a:t>
                      </a:r>
                    </a:p>
                  </a:txBody>
                  <a:tcPr marL="12700" marR="12700" marT="12702" marB="0" anchor="ctr"/>
                </a:tc>
                <a:tc>
                  <a:txBody>
                    <a:bodyPr/>
                    <a:lstStyle/>
                    <a:p>
                      <a:pPr algn="ctr" fontAlgn="b"/>
                      <a:r>
                        <a:rPr lang="en-US" sz="2400" b="0" i="0" u="none" strike="noStrike" dirty="0">
                          <a:latin typeface="+mn-lt"/>
                        </a:rPr>
                        <a:t>0.81, 1.22</a:t>
                      </a:r>
                    </a:p>
                  </a:txBody>
                  <a:tcPr marL="12700" marR="12700" marT="12702" marB="0" anchor="ctr"/>
                </a:tc>
                <a:tc>
                  <a:txBody>
                    <a:bodyPr/>
                    <a:lstStyle/>
                    <a:p>
                      <a:pPr algn="ctr" fontAlgn="b"/>
                      <a:r>
                        <a:rPr lang="en-US" sz="2400" b="0" i="0" u="none" strike="noStrike" dirty="0">
                          <a:latin typeface="+mn-lt"/>
                        </a:rPr>
                        <a:t>0.95</a:t>
                      </a:r>
                    </a:p>
                  </a:txBody>
                  <a:tcPr marL="12700" marR="12700" marT="12702" marB="0" anchor="ctr"/>
                </a:tc>
                <a:extLst>
                  <a:ext uri="{0D108BD9-81ED-4DB2-BD59-A6C34878D82A}">
                    <a16:rowId xmlns:a16="http://schemas.microsoft.com/office/drawing/2014/main" val="10005"/>
                  </a:ext>
                </a:extLst>
              </a:tr>
            </a:tbl>
          </a:graphicData>
        </a:graphic>
      </p:graphicFrame>
      <p:sp>
        <p:nvSpPr>
          <p:cNvPr id="92187" name="TextBox 5">
            <a:extLst>
              <a:ext uri="{FF2B5EF4-FFF2-40B4-BE49-F238E27FC236}">
                <a16:creationId xmlns:a16="http://schemas.microsoft.com/office/drawing/2014/main" id="{B3A8096F-B410-445D-B21B-32D0D597E1F4}"/>
              </a:ext>
            </a:extLst>
          </p:cNvPr>
          <p:cNvSpPr txBox="1">
            <a:spLocks noChangeArrowheads="1"/>
          </p:cNvSpPr>
          <p:nvPr/>
        </p:nvSpPr>
        <p:spPr bwMode="auto">
          <a:xfrm>
            <a:off x="269875" y="5926138"/>
            <a:ext cx="8580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a:t>*</a:t>
            </a:r>
            <a:r>
              <a:rPr lang="en-US" altLang="en-US" sz="1400"/>
              <a:t>Models adjusted for age at diagnosis, stage at presentation and treatment for hormone therapy. </a:t>
            </a:r>
            <a:endParaRPr lang="en-US" altLang="en-US"/>
          </a:p>
          <a:p>
            <a:pPr eaLnBrk="1" hangingPunct="1"/>
            <a:r>
              <a:rPr lang="en-US" altLang="en-US" sz="1400"/>
              <a:t> </a:t>
            </a:r>
          </a:p>
        </p:txBody>
      </p:sp>
      <p:sp>
        <p:nvSpPr>
          <p:cNvPr id="7" name="TextBox 6">
            <a:extLst>
              <a:ext uri="{FF2B5EF4-FFF2-40B4-BE49-F238E27FC236}">
                <a16:creationId xmlns:a16="http://schemas.microsoft.com/office/drawing/2014/main" id="{90963DF3-81BF-42FD-A6AA-E0DA8CD7FD69}"/>
              </a:ext>
            </a:extLst>
          </p:cNvPr>
          <p:cNvSpPr txBox="1"/>
          <p:nvPr/>
        </p:nvSpPr>
        <p:spPr>
          <a:xfrm>
            <a:off x="6172200" y="6480175"/>
            <a:ext cx="4191000" cy="338138"/>
          </a:xfrm>
          <a:prstGeom prst="rect">
            <a:avLst/>
          </a:prstGeom>
          <a:noFill/>
        </p:spPr>
        <p:txBody>
          <a:bodyPr>
            <a:spAutoFit/>
          </a:bodyPr>
          <a:lstStyle/>
          <a:p>
            <a:pPr>
              <a:defRPr/>
            </a:pPr>
            <a:r>
              <a:rPr lang="en-US" sz="1600" b="1" dirty="0">
                <a:latin typeface="+mn-lt"/>
                <a:ea typeface="ＭＳ Ｐゴシック" charset="0"/>
                <a:cs typeface="ＭＳ Ｐゴシック" charset="0"/>
              </a:rPr>
              <a:t>Natalie </a:t>
            </a:r>
            <a:r>
              <a:rPr lang="en-US" sz="1600" b="1" dirty="0" err="1">
                <a:latin typeface="+mn-lt"/>
                <a:ea typeface="ＭＳ Ｐゴシック" charset="0"/>
                <a:cs typeface="ＭＳ Ｐゴシック" charset="0"/>
              </a:rPr>
              <a:t>Engmann</a:t>
            </a:r>
            <a:r>
              <a:rPr lang="en-US" sz="1600" b="1" dirty="0">
                <a:latin typeface="+mn-lt"/>
                <a:ea typeface="ＭＳ Ｐゴシック" charset="0"/>
                <a:cs typeface="ＭＳ Ｐゴシック" charset="0"/>
              </a:rPr>
              <a:t> (unpublished)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0" descr="Screen Shot 2016-02-02 at 4.07.23 PM.png">
            <a:extLst>
              <a:ext uri="{FF2B5EF4-FFF2-40B4-BE49-F238E27FC236}">
                <a16:creationId xmlns:a16="http://schemas.microsoft.com/office/drawing/2014/main" id="{3ABA56C0-E138-415C-AF23-B9B1B6B107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1676400"/>
            <a:ext cx="40798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itle 1">
            <a:extLst>
              <a:ext uri="{FF2B5EF4-FFF2-40B4-BE49-F238E27FC236}">
                <a16:creationId xmlns:a16="http://schemas.microsoft.com/office/drawing/2014/main" id="{A407B1C7-4346-4E35-AA75-FFB1AD4A8630}"/>
              </a:ext>
            </a:extLst>
          </p:cNvPr>
          <p:cNvSpPr>
            <a:spLocks noGrp="1"/>
          </p:cNvSpPr>
          <p:nvPr>
            <p:ph type="title"/>
          </p:nvPr>
        </p:nvSpPr>
        <p:spPr>
          <a:xfrm>
            <a:off x="384175" y="244475"/>
            <a:ext cx="8548688" cy="1339850"/>
          </a:xfrm>
        </p:spPr>
        <p:txBody>
          <a:bodyPr/>
          <a:lstStyle/>
          <a:p>
            <a:pPr eaLnBrk="1" hangingPunct="1"/>
            <a:r>
              <a:rPr lang="en-US" altLang="en-US"/>
              <a:t>Limitations</a:t>
            </a:r>
          </a:p>
        </p:txBody>
      </p:sp>
      <p:pic>
        <p:nvPicPr>
          <p:cNvPr id="94211" name="Picture 4" descr="Screen Shot 2016-02-01 at 1.49.28 PM.png">
            <a:extLst>
              <a:ext uri="{FF2B5EF4-FFF2-40B4-BE49-F238E27FC236}">
                <a16:creationId xmlns:a16="http://schemas.microsoft.com/office/drawing/2014/main" id="{73E0DE18-47A5-4A2B-BA88-3D0D27113E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43973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FFDC91DC-072F-489D-8A9D-D113C948B5E4}"/>
              </a:ext>
            </a:extLst>
          </p:cNvPr>
          <p:cNvCxnSpPr>
            <a:cxnSpLocks noChangeShapeType="1"/>
          </p:cNvCxnSpPr>
          <p:nvPr/>
        </p:nvCxnSpPr>
        <p:spPr bwMode="auto">
          <a:xfrm>
            <a:off x="2514600" y="2133600"/>
            <a:ext cx="0" cy="2009775"/>
          </a:xfrm>
          <a:prstGeom prst="line">
            <a:avLst/>
          </a:prstGeom>
          <a:noFill/>
          <a:ln w="5715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7A880DAD-5BC4-41C3-AE26-63FFB6173202}"/>
              </a:ext>
            </a:extLst>
          </p:cNvPr>
          <p:cNvCxnSpPr>
            <a:cxnSpLocks noChangeShapeType="1"/>
          </p:cNvCxnSpPr>
          <p:nvPr/>
        </p:nvCxnSpPr>
        <p:spPr bwMode="auto">
          <a:xfrm>
            <a:off x="8534400" y="2133600"/>
            <a:ext cx="0" cy="2009775"/>
          </a:xfrm>
          <a:prstGeom prst="line">
            <a:avLst/>
          </a:prstGeom>
          <a:noFill/>
          <a:ln w="5715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4214" name="TextBox 15">
            <a:extLst>
              <a:ext uri="{FF2B5EF4-FFF2-40B4-BE49-F238E27FC236}">
                <a16:creationId xmlns:a16="http://schemas.microsoft.com/office/drawing/2014/main" id="{3AAF8DA0-B022-4C04-BE9C-1B57752D87C0}"/>
              </a:ext>
            </a:extLst>
          </p:cNvPr>
          <p:cNvSpPr txBox="1">
            <a:spLocks noChangeArrowheads="1"/>
          </p:cNvSpPr>
          <p:nvPr/>
        </p:nvSpPr>
        <p:spPr bwMode="auto">
          <a:xfrm>
            <a:off x="304800" y="5486400"/>
            <a:ext cx="5162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t>Previous study </a:t>
            </a:r>
          </a:p>
          <a:p>
            <a:pPr algn="ctr" eaLnBrk="1" hangingPunct="1"/>
            <a:r>
              <a:rPr lang="en-US" altLang="en-US" b="1"/>
              <a:t>(Fejerman 2013)</a:t>
            </a:r>
          </a:p>
        </p:txBody>
      </p:sp>
      <p:sp>
        <p:nvSpPr>
          <p:cNvPr id="94215" name="TextBox 21">
            <a:extLst>
              <a:ext uri="{FF2B5EF4-FFF2-40B4-BE49-F238E27FC236}">
                <a16:creationId xmlns:a16="http://schemas.microsoft.com/office/drawing/2014/main" id="{0BDC628B-726A-485B-8768-53D517520DF2}"/>
              </a:ext>
            </a:extLst>
          </p:cNvPr>
          <p:cNvSpPr txBox="1">
            <a:spLocks noChangeArrowheads="1"/>
          </p:cNvSpPr>
          <p:nvPr/>
        </p:nvSpPr>
        <p:spPr bwMode="auto">
          <a:xfrm>
            <a:off x="5297488" y="5486400"/>
            <a:ext cx="30845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t>Current study</a:t>
            </a:r>
          </a:p>
          <a:p>
            <a:pPr eaLnBrk="1" hangingPunct="1"/>
            <a:r>
              <a:rPr lang="en-US" altLang="en-US" b="1"/>
              <a:t>(Engmann …)</a:t>
            </a:r>
          </a:p>
        </p:txBody>
      </p:sp>
      <p:pic>
        <p:nvPicPr>
          <p:cNvPr id="94216" name="Picture 22" descr="Screen Shot 2016-02-02 at 4.05.23 PM.png">
            <a:extLst>
              <a:ext uri="{FF2B5EF4-FFF2-40B4-BE49-F238E27FC236}">
                <a16:creationId xmlns:a16="http://schemas.microsoft.com/office/drawing/2014/main" id="{57D11717-6AE9-4E6C-8F29-D95AFA5669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724400"/>
            <a:ext cx="65865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F05876E6-EE5B-4752-8E6E-2FC1D26DDA89}"/>
              </a:ext>
            </a:extLst>
          </p:cNvPr>
          <p:cNvSpPr>
            <a:spLocks noGrp="1" noChangeArrowheads="1"/>
          </p:cNvSpPr>
          <p:nvPr>
            <p:ph type="title"/>
          </p:nvPr>
        </p:nvSpPr>
        <p:spPr/>
        <p:txBody>
          <a:bodyPr/>
          <a:lstStyle/>
          <a:p>
            <a:pPr eaLnBrk="1" hangingPunct="1"/>
            <a:r>
              <a:rPr lang="en-US" altLang="en-US">
                <a:latin typeface="Arial" panose="020B0604020202020204" pitchFamily="34" charset="0"/>
              </a:rPr>
              <a:t>Conclusion</a:t>
            </a:r>
          </a:p>
        </p:txBody>
      </p:sp>
      <p:sp>
        <p:nvSpPr>
          <p:cNvPr id="96258" name="Rectangle 3">
            <a:extLst>
              <a:ext uri="{FF2B5EF4-FFF2-40B4-BE49-F238E27FC236}">
                <a16:creationId xmlns:a16="http://schemas.microsoft.com/office/drawing/2014/main" id="{6F4D8C22-AD51-4CE1-BB24-775A854569CA}"/>
              </a:ext>
            </a:extLst>
          </p:cNvPr>
          <p:cNvSpPr>
            <a:spLocks noGrp="1" noChangeArrowheads="1"/>
          </p:cNvSpPr>
          <p:nvPr>
            <p:ph idx="1"/>
          </p:nvPr>
        </p:nvSpPr>
        <p:spPr/>
        <p:txBody>
          <a:bodyPr/>
          <a:lstStyle/>
          <a:p>
            <a:pPr eaLnBrk="1" hangingPunct="1"/>
            <a:r>
              <a:rPr lang="en-US" altLang="en-US">
                <a:latin typeface="Arial" panose="020B0604020202020204" pitchFamily="34" charset="0"/>
              </a:rPr>
              <a:t>Population differences in disease prevalence are highly confounded between genes and environment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 group difference alone does not indicate a source for that difference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Locus specific ancestry results are likely to be less confounded</a:t>
            </a:r>
          </a:p>
          <a:p>
            <a:pPr eaLnBrk="1" hangingPunct="1"/>
            <a:endParaRPr lang="en-US" altLang="en-US">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E79B884A-ADD3-4A00-9A0D-814B7A3CD0AF}"/>
              </a:ext>
            </a:extLst>
          </p:cNvPr>
          <p:cNvSpPr>
            <a:spLocks noGrp="1"/>
          </p:cNvSpPr>
          <p:nvPr>
            <p:ph type="title"/>
          </p:nvPr>
        </p:nvSpPr>
        <p:spPr/>
        <p:txBody>
          <a:bodyPr/>
          <a:lstStyle/>
          <a:p>
            <a:r>
              <a:rPr lang="en-US" altLang="en-US"/>
              <a:t>Summary</a:t>
            </a:r>
          </a:p>
        </p:txBody>
      </p:sp>
      <p:sp>
        <p:nvSpPr>
          <p:cNvPr id="97282" name="Content Placeholder 2">
            <a:extLst>
              <a:ext uri="{FF2B5EF4-FFF2-40B4-BE49-F238E27FC236}">
                <a16:creationId xmlns:a16="http://schemas.microsoft.com/office/drawing/2014/main" id="{5F295896-D80C-4274-AB68-F5B5CFEC97A3}"/>
              </a:ext>
            </a:extLst>
          </p:cNvPr>
          <p:cNvSpPr>
            <a:spLocks noGrp="1"/>
          </p:cNvSpPr>
          <p:nvPr>
            <p:ph idx="1"/>
          </p:nvPr>
        </p:nvSpPr>
        <p:spPr/>
        <p:txBody>
          <a:bodyPr/>
          <a:lstStyle/>
          <a:p>
            <a:r>
              <a:rPr lang="en-US" altLang="en-US"/>
              <a:t>Population diversity &amp; population structure</a:t>
            </a:r>
          </a:p>
          <a:p>
            <a:r>
              <a:rPr lang="en-US" altLang="en-US"/>
              <a:t>Genetic structure and how it relates to the concepts of race and ethnicity</a:t>
            </a:r>
          </a:p>
          <a:p>
            <a:r>
              <a:rPr lang="en-US" altLang="en-US"/>
              <a:t>Genetic structure as a possible confounder and as an opportunity for gene discovery</a:t>
            </a:r>
          </a:p>
          <a:p>
            <a:r>
              <a:rPr lang="en-US" altLang="en-US"/>
              <a:t>Example: using genetic ancestry to explain observed differences in BC risk and mortality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B55F7894-41D9-4AC7-B2F3-91FEE0FA8068}"/>
              </a:ext>
            </a:extLst>
          </p:cNvPr>
          <p:cNvSpPr>
            <a:spLocks noGrp="1"/>
          </p:cNvSpPr>
          <p:nvPr>
            <p:ph type="title"/>
          </p:nvPr>
        </p:nvSpPr>
        <p:spPr>
          <a:xfrm>
            <a:off x="381000" y="3200400"/>
            <a:ext cx="8229600" cy="1143000"/>
          </a:xfrm>
        </p:spPr>
        <p:txBody>
          <a:bodyPr/>
          <a:lstStyle/>
          <a:p>
            <a:pPr eaLnBrk="1" hangingPunct="1"/>
            <a:r>
              <a:rPr lang="en-US" altLang="en-US"/>
              <a:t>Questions?</a:t>
            </a:r>
            <a:br>
              <a:rPr lang="en-US" altLang="en-US"/>
            </a:br>
            <a:r>
              <a:rPr lang="en-US" altLang="en-US"/>
              <a:t>Laura.fejerman@ucsf.edu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783D9F30-7C88-41E7-81F2-A420E1CF59CD}"/>
              </a:ext>
            </a:extLst>
          </p:cNvPr>
          <p:cNvGraphicFramePr>
            <a:graphicFrameLocks noGrp="1"/>
          </p:cNvGraphicFramePr>
          <p:nvPr/>
        </p:nvGraphicFramePr>
        <p:xfrm>
          <a:off x="685800" y="3001963"/>
          <a:ext cx="7848600" cy="3475037"/>
        </p:xfrm>
        <a:graphic>
          <a:graphicData uri="http://schemas.openxmlformats.org/drawingml/2006/table">
            <a:tbl>
              <a:tblPr firstRow="1" bandRow="1">
                <a:tableStyleId>{5C22544A-7EE6-4342-B048-85BDC9FD1C3A}</a:tableStyleId>
              </a:tblPr>
              <a:tblGrid>
                <a:gridCol w="1865014">
                  <a:extLst>
                    <a:ext uri="{9D8B030D-6E8A-4147-A177-3AD203B41FA5}">
                      <a16:colId xmlns:a16="http://schemas.microsoft.com/office/drawing/2014/main" val="20000"/>
                    </a:ext>
                  </a:extLst>
                </a:gridCol>
                <a:gridCol w="2528130">
                  <a:extLst>
                    <a:ext uri="{9D8B030D-6E8A-4147-A177-3AD203B41FA5}">
                      <a16:colId xmlns:a16="http://schemas.microsoft.com/office/drawing/2014/main" val="20001"/>
                    </a:ext>
                  </a:extLst>
                </a:gridCol>
                <a:gridCol w="3455456">
                  <a:extLst>
                    <a:ext uri="{9D8B030D-6E8A-4147-A177-3AD203B41FA5}">
                      <a16:colId xmlns:a16="http://schemas.microsoft.com/office/drawing/2014/main" val="20002"/>
                    </a:ext>
                  </a:extLst>
                </a:gridCol>
              </a:tblGrid>
              <a:tr h="579173">
                <a:tc>
                  <a:txBody>
                    <a:bodyPr/>
                    <a:lstStyle/>
                    <a:p>
                      <a:pPr algn="ctr"/>
                      <a:r>
                        <a:rPr lang="en-US" sz="3200" b="1" dirty="0">
                          <a:solidFill>
                            <a:schemeClr val="bg1"/>
                          </a:solidFill>
                        </a:rPr>
                        <a:t>SNP</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b="1" dirty="0">
                          <a:solidFill>
                            <a:schemeClr val="bg1"/>
                          </a:solidFill>
                        </a:rPr>
                        <a:t>Group</a:t>
                      </a:r>
                      <a:r>
                        <a:rPr lang="en-US" sz="3200" b="1" baseline="0" dirty="0">
                          <a:solidFill>
                            <a:schemeClr val="bg1"/>
                          </a:solidFill>
                        </a:rPr>
                        <a:t> A</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b="1" dirty="0">
                          <a:solidFill>
                            <a:schemeClr val="bg1"/>
                          </a:solidFill>
                        </a:rPr>
                        <a:t>Group</a:t>
                      </a:r>
                      <a:r>
                        <a:rPr lang="en-US" sz="3200" b="1" baseline="0" dirty="0">
                          <a:solidFill>
                            <a:schemeClr val="bg1"/>
                          </a:solidFill>
                        </a:rPr>
                        <a:t> B</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79173">
                <a:tc>
                  <a:txBody>
                    <a:bodyPr/>
                    <a:lstStyle/>
                    <a:p>
                      <a:pPr algn="ctr"/>
                      <a:endParaRPr lang="en-US" sz="3200" b="1" dirty="0">
                        <a:solidFill>
                          <a:schemeClr val="bg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a:r>
                        <a:rPr lang="en-US" sz="3200" b="1" dirty="0">
                          <a:solidFill>
                            <a:schemeClr val="bg1"/>
                          </a:solidFill>
                        </a:rPr>
                        <a:t>Allele</a:t>
                      </a:r>
                      <a:r>
                        <a:rPr lang="en-US" sz="3200" b="1" baseline="0" dirty="0">
                          <a:solidFill>
                            <a:schemeClr val="bg1"/>
                          </a:solidFill>
                        </a:rPr>
                        <a:t> Frequency</a:t>
                      </a:r>
                      <a:endParaRPr lang="en-US" sz="3200" b="1" dirty="0">
                        <a:solidFill>
                          <a:schemeClr val="bg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dirty="0"/>
                    </a:p>
                  </a:txBody>
                  <a:tcPr/>
                </a:tc>
                <a:extLst>
                  <a:ext uri="{0D108BD9-81ED-4DB2-BD59-A6C34878D82A}">
                    <a16:rowId xmlns:a16="http://schemas.microsoft.com/office/drawing/2014/main" val="10001"/>
                  </a:ext>
                </a:extLst>
              </a:tr>
              <a:tr h="579173">
                <a:tc>
                  <a:txBody>
                    <a:bodyPr/>
                    <a:lstStyle/>
                    <a:p>
                      <a:pPr algn="ctr"/>
                      <a:r>
                        <a:rPr lang="en-US" sz="3200" b="1" dirty="0">
                          <a:solidFill>
                            <a:schemeClr val="bg1"/>
                          </a:solidFill>
                        </a:rPr>
                        <a:t>1 (T/C) </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a:solidFill>
                            <a:schemeClr val="bg1"/>
                          </a:solidFill>
                        </a:rPr>
                        <a:t>0.25T</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a:solidFill>
                            <a:schemeClr val="bg1"/>
                          </a:solidFill>
                        </a:rPr>
                        <a:t>0.75T</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79173">
                <a:tc>
                  <a:txBody>
                    <a:bodyPr/>
                    <a:lstStyle/>
                    <a:p>
                      <a:pPr algn="ctr"/>
                      <a:r>
                        <a:rPr lang="en-US" sz="3200" b="1" dirty="0">
                          <a:solidFill>
                            <a:schemeClr val="bg1"/>
                          </a:solidFill>
                        </a:rPr>
                        <a:t>2 (G/A)</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b="1" dirty="0">
                          <a:solidFill>
                            <a:schemeClr val="bg1"/>
                          </a:solidFill>
                        </a:rPr>
                        <a:t>0.50A</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b="1" dirty="0">
                          <a:solidFill>
                            <a:schemeClr val="bg1"/>
                          </a:solidFill>
                        </a:rPr>
                        <a:t>0.55A</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9173">
                <a:tc>
                  <a:txBody>
                    <a:bodyPr/>
                    <a:lstStyle/>
                    <a:p>
                      <a:pPr algn="ctr"/>
                      <a:r>
                        <a:rPr lang="en-US" sz="3200" b="1" dirty="0">
                          <a:solidFill>
                            <a:schemeClr val="bg1"/>
                          </a:solidFill>
                        </a:rPr>
                        <a:t>3 (G/A)</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b="1" dirty="0">
                          <a:solidFill>
                            <a:schemeClr val="bg1"/>
                          </a:solidFill>
                        </a:rPr>
                        <a:t>0.90A</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b="1" dirty="0">
                          <a:solidFill>
                            <a:schemeClr val="bg1"/>
                          </a:solidFill>
                        </a:rPr>
                        <a:t>0.75A</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9173">
                <a:tc>
                  <a:txBody>
                    <a:bodyPr/>
                    <a:lstStyle/>
                    <a:p>
                      <a:pPr algn="ctr"/>
                      <a:r>
                        <a:rPr lang="en-US" sz="3200" b="1" dirty="0">
                          <a:solidFill>
                            <a:schemeClr val="bg1"/>
                          </a:solidFill>
                        </a:rPr>
                        <a:t>4 (C/T)</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a:solidFill>
                            <a:schemeClr val="bg1"/>
                          </a:solidFill>
                        </a:rPr>
                        <a:t>1.00T</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a:solidFill>
                            <a:schemeClr val="bg1"/>
                          </a:solidFill>
                        </a:rPr>
                        <a:t>0.00T</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22559" name="Content Placeholder 2">
            <a:extLst>
              <a:ext uri="{FF2B5EF4-FFF2-40B4-BE49-F238E27FC236}">
                <a16:creationId xmlns:a16="http://schemas.microsoft.com/office/drawing/2014/main" id="{6E37AEC5-D230-4F17-BB6B-D2ED7A55ED3E}"/>
              </a:ext>
            </a:extLst>
          </p:cNvPr>
          <p:cNvSpPr txBox="1">
            <a:spLocks/>
          </p:cNvSpPr>
          <p:nvPr/>
        </p:nvSpPr>
        <p:spPr bwMode="auto">
          <a:xfrm>
            <a:off x="1143000" y="4572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spcBef>
                <a:spcPts val="600"/>
              </a:spcBef>
              <a:buClr>
                <a:schemeClr val="accent1"/>
              </a:buClr>
              <a:buSzPct val="80000"/>
            </a:pPr>
            <a:r>
              <a:rPr lang="en-US" altLang="en-US" sz="4000">
                <a:latin typeface="Gill Sans MT" panose="020B0502020104020203" pitchFamily="34" charset="0"/>
              </a:rPr>
              <a:t>Allele frequency differences</a:t>
            </a:r>
          </a:p>
        </p:txBody>
      </p:sp>
      <p:sp>
        <p:nvSpPr>
          <p:cNvPr id="27" name="Content Placeholder 2">
            <a:extLst>
              <a:ext uri="{FF2B5EF4-FFF2-40B4-BE49-F238E27FC236}">
                <a16:creationId xmlns:a16="http://schemas.microsoft.com/office/drawing/2014/main" id="{E4889880-B6C7-4B5C-91D8-15F0A8C185FE}"/>
              </a:ext>
            </a:extLst>
          </p:cNvPr>
          <p:cNvSpPr txBox="1">
            <a:spLocks/>
          </p:cNvSpPr>
          <p:nvPr/>
        </p:nvSpPr>
        <p:spPr bwMode="auto">
          <a:xfrm>
            <a:off x="609600" y="1447800"/>
            <a:ext cx="7499350" cy="1447800"/>
          </a:xfrm>
          <a:prstGeom prst="rect">
            <a:avLst/>
          </a:prstGeom>
          <a:noFill/>
          <a:ln w="9525">
            <a:noFill/>
            <a:miter lim="800000"/>
            <a:headEnd/>
            <a:tailEnd/>
          </a:ln>
        </p:spPr>
        <p:txBody>
          <a:bodyPr/>
          <a:lstStyle/>
          <a:p>
            <a:pPr marL="1114425" lvl="2" indent="-457200">
              <a:spcBef>
                <a:spcPct val="20000"/>
              </a:spcBef>
              <a:buClr>
                <a:schemeClr val="tx1"/>
              </a:buClr>
              <a:buFont typeface="Arial"/>
              <a:buChar char="•"/>
              <a:defRPr/>
            </a:pPr>
            <a:r>
              <a:rPr lang="en-US" sz="2800" dirty="0">
                <a:latin typeface="+mn-lt"/>
                <a:ea typeface="+mn-ea"/>
              </a:rPr>
              <a:t>Mutation </a:t>
            </a:r>
            <a:r>
              <a:rPr lang="en-US" sz="2800" dirty="0">
                <a:latin typeface="+mn-lt"/>
                <a:ea typeface="+mn-ea"/>
                <a:sym typeface="Wingdings"/>
              </a:rPr>
              <a:t></a:t>
            </a:r>
            <a:r>
              <a:rPr lang="en-US" sz="2800" dirty="0">
                <a:latin typeface="+mn-lt"/>
                <a:ea typeface="+mn-ea"/>
              </a:rPr>
              <a:t> genetic drift (founder effect, population bottleneck), gene flow, </a:t>
            </a:r>
            <a:r>
              <a:rPr lang="en-US" sz="2800" dirty="0">
                <a:latin typeface="Arial" charset="0"/>
                <a:ea typeface="ＭＳ Ｐゴシック" charset="0"/>
                <a:cs typeface="ＭＳ Ｐゴシック" charset="0"/>
              </a:rPr>
              <a:t>selection</a:t>
            </a:r>
            <a:endParaRPr lang="en-US" sz="2800" dirty="0">
              <a:latin typeface="+mn-lt"/>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B39E159E-6E1B-43A6-9849-624AF6DBAB10}"/>
              </a:ext>
            </a:extLst>
          </p:cNvPr>
          <p:cNvSpPr>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000"/>
              <a:t>Human genetic diversity</a:t>
            </a:r>
          </a:p>
        </p:txBody>
      </p:sp>
      <p:pic>
        <p:nvPicPr>
          <p:cNvPr id="24578" name="Picture 2" descr="Screen Shot 2016-02-03 at 12.21.29 PM.png">
            <a:extLst>
              <a:ext uri="{FF2B5EF4-FFF2-40B4-BE49-F238E27FC236}">
                <a16:creationId xmlns:a16="http://schemas.microsoft.com/office/drawing/2014/main" id="{91F8274E-EFE6-4E7E-ACC9-CF46DAB54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30187C4B-44A3-47DD-B819-65F5D467443F}"/>
              </a:ext>
            </a:extLst>
          </p:cNvPr>
          <p:cNvSpPr>
            <a:spLocks noChangeArrowheads="1"/>
          </p:cNvSpPr>
          <p:nvPr/>
        </p:nvSpPr>
        <p:spPr bwMode="auto">
          <a:xfrm>
            <a:off x="228600" y="1076325"/>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2,504 individuals from 26 populations</a:t>
            </a:r>
          </a:p>
        </p:txBody>
      </p:sp>
      <p:sp>
        <p:nvSpPr>
          <p:cNvPr id="24580" name="Rectangle 4">
            <a:extLst>
              <a:ext uri="{FF2B5EF4-FFF2-40B4-BE49-F238E27FC236}">
                <a16:creationId xmlns:a16="http://schemas.microsoft.com/office/drawing/2014/main" id="{3CE92159-7D2A-412F-A5E2-1FF91802AD5C}"/>
              </a:ext>
            </a:extLst>
          </p:cNvPr>
          <p:cNvSpPr>
            <a:spLocks noChangeArrowheads="1"/>
          </p:cNvSpPr>
          <p:nvPr/>
        </p:nvSpPr>
        <p:spPr bwMode="auto">
          <a:xfrm>
            <a:off x="152400" y="5287963"/>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84.7 million SNPs</a:t>
            </a:r>
          </a:p>
          <a:p>
            <a:pPr eaLnBrk="1" hangingPunct="1"/>
            <a:r>
              <a:rPr lang="en-US" altLang="en-US" sz="2800"/>
              <a:t>3.6 million indels</a:t>
            </a:r>
          </a:p>
          <a:p>
            <a:pPr eaLnBrk="1" hangingPunct="1"/>
            <a:r>
              <a:rPr lang="en-US" altLang="en-US" sz="2800"/>
              <a:t>60,000 structural variants</a:t>
            </a:r>
          </a:p>
        </p:txBody>
      </p:sp>
      <p:sp>
        <p:nvSpPr>
          <p:cNvPr id="24581" name="TextBox 7">
            <a:extLst>
              <a:ext uri="{FF2B5EF4-FFF2-40B4-BE49-F238E27FC236}">
                <a16:creationId xmlns:a16="http://schemas.microsoft.com/office/drawing/2014/main" id="{6C2273E3-51CB-4124-8301-CFFD204F2AED}"/>
              </a:ext>
            </a:extLst>
          </p:cNvPr>
          <p:cNvSpPr txBox="1">
            <a:spLocks noChangeArrowheads="1"/>
          </p:cNvSpPr>
          <p:nvPr/>
        </p:nvSpPr>
        <p:spPr bwMode="auto">
          <a:xfrm>
            <a:off x="5067300" y="6519863"/>
            <a:ext cx="407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t>Nature 2015, 1000 Genomes Project Consortium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30499DC9-F6EA-4D2F-9910-2D42B0135227}"/>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tx2"/>
                </a:solidFill>
                <a:latin typeface="Arial" charset="0"/>
                <a:ea typeface="ＭＳ Ｐゴシック" charset="0"/>
              </a:rPr>
              <a:t>Relationships between populations based on genetic variation</a:t>
            </a:r>
          </a:p>
        </p:txBody>
      </p:sp>
      <p:sp>
        <p:nvSpPr>
          <p:cNvPr id="7171" name="Rectangle 5">
            <a:extLst>
              <a:ext uri="{FF2B5EF4-FFF2-40B4-BE49-F238E27FC236}">
                <a16:creationId xmlns:a16="http://schemas.microsoft.com/office/drawing/2014/main" id="{85806D95-DC93-4D5B-8C8A-19094FD406FE}"/>
              </a:ext>
            </a:extLst>
          </p:cNvPr>
          <p:cNvSpPr>
            <a:spLocks noChangeArrowheads="1"/>
          </p:cNvSpPr>
          <p:nvPr/>
        </p:nvSpPr>
        <p:spPr bwMode="auto">
          <a:xfrm>
            <a:off x="457200" y="13716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spcBef>
                <a:spcPct val="20000"/>
              </a:spcBef>
              <a:defRPr/>
            </a:pPr>
            <a:endParaRPr lang="en-US" dirty="0">
              <a:latin typeface="Arial" charset="0"/>
              <a:ea typeface="ＭＳ Ｐゴシック" charset="0"/>
            </a:endParaRPr>
          </a:p>
          <a:p>
            <a:pPr marL="342900" indent="-342900">
              <a:spcBef>
                <a:spcPct val="20000"/>
              </a:spcBef>
              <a:buFontTx/>
              <a:buChar char="•"/>
              <a:defRPr/>
            </a:pPr>
            <a:r>
              <a:rPr lang="en-US" dirty="0">
                <a:latin typeface="Arial" charset="0"/>
                <a:ea typeface="ＭＳ Ｐゴシック" charset="0"/>
              </a:rPr>
              <a:t>Tree diagrams can be created based on genetic distances between populations</a:t>
            </a:r>
          </a:p>
          <a:p>
            <a:pPr marL="342900" indent="-342900">
              <a:spcBef>
                <a:spcPct val="20000"/>
              </a:spcBef>
              <a:buFontTx/>
              <a:buChar char="•"/>
              <a:defRPr/>
            </a:pPr>
            <a:endParaRPr lang="en-US" dirty="0">
              <a:latin typeface="Arial" charset="0"/>
              <a:ea typeface="ＭＳ Ｐゴシック" charset="0"/>
            </a:endParaRPr>
          </a:p>
          <a:p>
            <a:pPr marL="1257300" lvl="2" indent="-342900">
              <a:spcBef>
                <a:spcPct val="20000"/>
              </a:spcBef>
              <a:buFontTx/>
              <a:buChar char="•"/>
              <a:defRPr/>
            </a:pPr>
            <a:r>
              <a:rPr lang="en-US" dirty="0">
                <a:latin typeface="Arial" charset="0"/>
                <a:ea typeface="ＭＳ Ｐゴシック" charset="0"/>
              </a:rPr>
              <a:t>Absence/presence of mutation</a:t>
            </a:r>
          </a:p>
          <a:p>
            <a:pPr lvl="2">
              <a:spcBef>
                <a:spcPct val="20000"/>
              </a:spcBef>
              <a:defRPr/>
            </a:pPr>
            <a:r>
              <a:rPr lang="en-US" dirty="0">
                <a:latin typeface="Arial" charset="0"/>
                <a:ea typeface="ＭＳ Ｐゴシック" charset="0"/>
                <a:cs typeface="ＭＳ Ｐゴシック" charset="0"/>
              </a:rPr>
              <a:t>AAA	 	ATA		 ATT		 TTT </a:t>
            </a:r>
            <a:endParaRPr lang="en-US" dirty="0">
              <a:latin typeface="Arial" charset="0"/>
              <a:ea typeface="ＭＳ Ｐゴシック" charset="0"/>
            </a:endParaRPr>
          </a:p>
          <a:p>
            <a:pPr marL="1257300" lvl="2" indent="-342900">
              <a:spcBef>
                <a:spcPct val="20000"/>
              </a:spcBef>
              <a:buFontTx/>
              <a:buChar char="•"/>
              <a:defRPr/>
            </a:pPr>
            <a:r>
              <a:rPr lang="en-US" dirty="0">
                <a:latin typeface="Arial" charset="0"/>
                <a:ea typeface="ＭＳ Ｐゴシック" charset="0"/>
              </a:rPr>
              <a:t>Distances based on population allele frequencies</a:t>
            </a:r>
          </a:p>
          <a:p>
            <a:pPr lvl="2">
              <a:spcBef>
                <a:spcPct val="20000"/>
              </a:spcBef>
              <a:defRPr/>
            </a:pPr>
            <a:r>
              <a:rPr lang="en-US" dirty="0">
                <a:latin typeface="Arial" charset="0"/>
                <a:ea typeface="ＭＳ Ｐゴシック" charset="0"/>
              </a:rPr>
              <a:t>0.1		0.15		0.50		0.60</a:t>
            </a:r>
          </a:p>
          <a:p>
            <a:pPr marL="342900" indent="-342900">
              <a:spcBef>
                <a:spcPct val="20000"/>
              </a:spcBef>
              <a:buFontTx/>
              <a:buChar char="•"/>
              <a:defRPr/>
            </a:pPr>
            <a:endParaRPr lang="en-US" dirty="0">
              <a:latin typeface="Arial" charset="0"/>
              <a:ea typeface="ＭＳ Ｐゴシック" charset="0"/>
            </a:endParaRPr>
          </a:p>
          <a:p>
            <a:pPr marL="342900" indent="-342900">
              <a:spcBef>
                <a:spcPct val="20000"/>
              </a:spcBef>
              <a:buFontTx/>
              <a:buChar char="•"/>
              <a:defRPr/>
            </a:pPr>
            <a:endParaRPr lang="en-US" dirty="0">
              <a:latin typeface="Arial" charset="0"/>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Screen Shot 2016-02-11 at 10.11.26 AM.png">
            <a:extLst>
              <a:ext uri="{FF2B5EF4-FFF2-40B4-BE49-F238E27FC236}">
                <a16:creationId xmlns:a16="http://schemas.microsoft.com/office/drawing/2014/main" id="{A7D52D72-3B39-485E-B95D-2785F12C33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305800"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3">
            <a:extLst>
              <a:ext uri="{FF2B5EF4-FFF2-40B4-BE49-F238E27FC236}">
                <a16:creationId xmlns:a16="http://schemas.microsoft.com/office/drawing/2014/main" id="{4C7ED17C-5C03-49FF-8A8E-DE95D1EE83BE}"/>
              </a:ext>
            </a:extLst>
          </p:cNvPr>
          <p:cNvSpPr>
            <a:spLocks noChangeArrowheads="1"/>
          </p:cNvSpPr>
          <p:nvPr/>
        </p:nvSpPr>
        <p:spPr bwMode="auto">
          <a:xfrm>
            <a:off x="457200" y="4572000"/>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solidFill>
                  <a:srgbClr val="000000"/>
                </a:solidFill>
              </a:rPr>
              <a:t>Neighbor-joining tree</a:t>
            </a:r>
          </a:p>
          <a:p>
            <a:pPr eaLnBrk="1" hangingPunct="1"/>
            <a:r>
              <a:rPr lang="en-US" altLang="en-US" sz="2000">
                <a:solidFill>
                  <a:srgbClr val="000000"/>
                </a:solidFill>
              </a:rPr>
              <a:t>182 autosomal microsatellite markers and 168 individuals  </a:t>
            </a:r>
          </a:p>
        </p:txBody>
      </p:sp>
      <p:sp>
        <p:nvSpPr>
          <p:cNvPr id="28675" name="Rectangle 4">
            <a:extLst>
              <a:ext uri="{FF2B5EF4-FFF2-40B4-BE49-F238E27FC236}">
                <a16:creationId xmlns:a16="http://schemas.microsoft.com/office/drawing/2014/main" id="{14BB1AB0-8533-4A24-9E28-3C018ED3918B}"/>
              </a:ext>
            </a:extLst>
          </p:cNvPr>
          <p:cNvSpPr>
            <a:spLocks noChangeArrowheads="1"/>
          </p:cNvSpPr>
          <p:nvPr/>
        </p:nvSpPr>
        <p:spPr bwMode="auto">
          <a:xfrm>
            <a:off x="4572000" y="6400800"/>
            <a:ext cx="4645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ea typeface="MS PGothic" panose="020B0600070205080204" pitchFamily="34" charset="-128"/>
              </a:defRPr>
            </a:lvl1pPr>
            <a:lvl2pPr marL="742950" indent="-285750" eaLnBrk="0" hangingPunct="0">
              <a:defRPr sz="3200">
                <a:solidFill>
                  <a:schemeClr val="tx1"/>
                </a:solidFill>
                <a:latin typeface="Arial" panose="020B0604020202020204" pitchFamily="34" charset="0"/>
                <a:ea typeface="MS PGothic" panose="020B0600070205080204" pitchFamily="34" charset="-128"/>
              </a:defRPr>
            </a:lvl2pPr>
            <a:lvl3pPr marL="1143000" indent="-228600" eaLnBrk="0" hangingPunct="0">
              <a:defRPr sz="3200">
                <a:solidFill>
                  <a:schemeClr val="tx1"/>
                </a:solidFill>
                <a:latin typeface="Arial" panose="020B0604020202020204" pitchFamily="34" charset="0"/>
                <a:ea typeface="MS PGothic" panose="020B0600070205080204" pitchFamily="34" charset="-128"/>
              </a:defRPr>
            </a:lvl3pPr>
            <a:lvl4pPr marL="1600200" indent="-228600" eaLnBrk="0" hangingPunct="0">
              <a:defRPr sz="3200">
                <a:solidFill>
                  <a:schemeClr val="tx1"/>
                </a:solidFill>
                <a:latin typeface="Arial" panose="020B0604020202020204" pitchFamily="34" charset="0"/>
                <a:ea typeface="MS PGothic" panose="020B0600070205080204" pitchFamily="34" charset="-128"/>
              </a:defRPr>
            </a:lvl4pPr>
            <a:lvl5pPr marL="2057400" indent="-228600" eaLnBrk="0" hangingPunct="0">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Ayub </a:t>
            </a:r>
            <a:r>
              <a:rPr lang="en-US" altLang="en-US" sz="1800" i="1"/>
              <a:t>et al.</a:t>
            </a:r>
            <a:r>
              <a:rPr lang="en-US" altLang="en-US" sz="1800"/>
              <a:t>  Am. J. Physical Anthrop. (2003)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5252</TotalTime>
  <Words>3646</Words>
  <Application>Microsoft Office PowerPoint</Application>
  <PresentationFormat>On-screen Show (4:3)</PresentationFormat>
  <Paragraphs>532</Paragraphs>
  <Slides>54</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MS PGothic</vt:lpstr>
      <vt:lpstr>Calibri</vt:lpstr>
      <vt:lpstr>Arial Black</vt:lpstr>
      <vt:lpstr>Gill Sans MT</vt:lpstr>
      <vt:lpstr>Wingdings</vt:lpstr>
      <vt:lpstr>SimSun</vt:lpstr>
      <vt:lpstr>Wingdings 2</vt:lpstr>
      <vt:lpstr>Times New Roman</vt:lpstr>
      <vt:lpstr>Arial Bold</vt:lpstr>
      <vt:lpstr>Office Theme</vt:lpstr>
      <vt:lpstr>Population Genetic Structure, Race/Ethnicity and Disease</vt:lpstr>
      <vt:lpstr>Outline</vt:lpstr>
      <vt:lpstr>PowerPoint Presentation</vt:lpstr>
      <vt:lpstr>Genetic variation</vt:lpstr>
      <vt:lpstr>Origins of population structure</vt:lpstr>
      <vt:lpstr>PowerPoint Presentation</vt:lpstr>
      <vt:lpstr>PowerPoint Presentation</vt:lpstr>
      <vt:lpstr>PowerPoint Presentation</vt:lpstr>
      <vt:lpstr>PowerPoint Presentation</vt:lpstr>
      <vt:lpstr>Principal Components Analysis</vt:lpstr>
      <vt:lpstr>PowerPoint Presentation</vt:lpstr>
      <vt:lpstr>Model-based clustering</vt:lpstr>
      <vt:lpstr>PowerPoint Presentation</vt:lpstr>
      <vt:lpstr>PowerPoint Presentation</vt:lpstr>
      <vt:lpstr>Summary</vt:lpstr>
      <vt:lpstr>Admixed populations</vt:lpstr>
      <vt:lpstr>PowerPoint Presentation</vt:lpstr>
      <vt:lpstr>Genetic Admixture Estimation</vt:lpstr>
      <vt:lpstr>Admixture estimation (model-based clustering approach) </vt:lpstr>
      <vt:lpstr>Race/ethnicity in admixed populations</vt:lpstr>
      <vt:lpstr>PowerPoint Presentation</vt:lpstr>
      <vt:lpstr>Why is genetic admixture important in medical research?</vt:lpstr>
      <vt:lpstr>PowerPoint Presentation</vt:lpstr>
      <vt:lpstr>PowerPoint Presentation</vt:lpstr>
      <vt:lpstr>PowerPoint Presentation</vt:lpstr>
      <vt:lpstr>PowerPoint Presentation</vt:lpstr>
      <vt:lpstr>PowerPoint Presentation</vt:lpstr>
      <vt:lpstr>Cancer/Hypertension/BMI/Tomato/etc.</vt:lpstr>
      <vt:lpstr>Summary</vt:lpstr>
      <vt:lpstr> Illustrative example: Breast Cancer in Latinas</vt:lpstr>
      <vt:lpstr>U.S. breast cancer incidence by population group</vt:lpstr>
      <vt:lpstr>European genetic ancestry is associated with increased risk of  breast cancer among Latinas</vt:lpstr>
      <vt:lpstr>PowerPoint Presentation</vt:lpstr>
      <vt:lpstr>Risk factor exposure in Latinas and Non-Latina White women</vt:lpstr>
      <vt:lpstr>Breast Cancer Admixture Mapping</vt:lpstr>
      <vt:lpstr>Admixture mapping results (Indigenous component)</vt:lpstr>
      <vt:lpstr>PowerPoint Presentation</vt:lpstr>
      <vt:lpstr>Genome Wide Association Analysis</vt:lpstr>
      <vt:lpstr>PowerPoint Presentation</vt:lpstr>
      <vt:lpstr>ESR1 region: rs140068132/rs147157845</vt:lpstr>
      <vt:lpstr>PowerPoint Presentation</vt:lpstr>
      <vt:lpstr>Global Indigenous American (IA) ancestry, local IA ancestry and rs140068132</vt:lpstr>
      <vt:lpstr>PowerPoint Presentation</vt:lpstr>
      <vt:lpstr>Main Implications</vt:lpstr>
      <vt:lpstr>Genetic ancestry and BC mortality</vt:lpstr>
      <vt:lpstr>Average ancestry by clinical characteristics</vt:lpstr>
      <vt:lpstr>Average ancestry by socio-demographic characteristics</vt:lpstr>
      <vt:lpstr>Does genetic ancestry contribute to disparities in mortality?</vt:lpstr>
      <vt:lpstr>Genetic or socioeconomic?</vt:lpstr>
      <vt:lpstr>Indigenous ancestry is not associated with study outcomes in Kaiser cohort</vt:lpstr>
      <vt:lpstr>Limitations</vt:lpstr>
      <vt:lpstr>Conclusion</vt:lpstr>
      <vt:lpstr>Summary</vt:lpstr>
      <vt:lpstr>Questions? Laura.fejerman@ucsf.edu</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 Risch</dc:creator>
  <cp:lastModifiedBy>Travis Meyers</cp:lastModifiedBy>
  <cp:revision>368</cp:revision>
  <dcterms:created xsi:type="dcterms:W3CDTF">2006-05-02T04:20:01Z</dcterms:created>
  <dcterms:modified xsi:type="dcterms:W3CDTF">2018-02-20T20:23:01Z</dcterms:modified>
</cp:coreProperties>
</file>