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5" r:id="rId5"/>
    <p:sldId id="286" r:id="rId6"/>
    <p:sldId id="270" r:id="rId7"/>
    <p:sldId id="269" r:id="rId8"/>
    <p:sldId id="268" r:id="rId9"/>
    <p:sldId id="260" r:id="rId10"/>
    <p:sldId id="277" r:id="rId11"/>
    <p:sldId id="278" r:id="rId12"/>
    <p:sldId id="279" r:id="rId13"/>
    <p:sldId id="280" r:id="rId14"/>
    <p:sldId id="281" r:id="rId15"/>
    <p:sldId id="282" r:id="rId16"/>
    <p:sldId id="271" r:id="rId17"/>
    <p:sldId id="275" r:id="rId18"/>
    <p:sldId id="276" r:id="rId19"/>
    <p:sldId id="274" r:id="rId20"/>
    <p:sldId id="273" r:id="rId21"/>
    <p:sldId id="272" r:id="rId22"/>
    <p:sldId id="287" r:id="rId23"/>
    <p:sldId id="28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21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lenie\Documents\ASQ\Columns\Moneyball\Table_Figure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728793516195097E-2"/>
          <c:y val="5.0462156678221577E-2"/>
          <c:w val="0.91119675532125899"/>
          <c:h val="0.8971988918051909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Correlation between Payroll &amp; Games_Won</c:v>
                </c:pt>
              </c:strCache>
            </c:strRef>
          </c:tx>
          <c:spPr>
            <a:ln w="34925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cat>
          <c:val>
            <c:numRef>
              <c:f>Sheet1!$B$2:$B$15</c:f>
              <c:numCache>
                <c:formatCode>####.000</c:formatCode>
                <c:ptCount val="14"/>
                <c:pt idx="0">
                  <c:v>0.65800639544797401</c:v>
                </c:pt>
                <c:pt idx="1">
                  <c:v>0.56393952032007133</c:v>
                </c:pt>
                <c:pt idx="2">
                  <c:v>0.33108973176566903</c:v>
                </c:pt>
                <c:pt idx="3">
                  <c:v>0.32064804188357354</c:v>
                </c:pt>
                <c:pt idx="4">
                  <c:v>0.44241552738517642</c:v>
                </c:pt>
                <c:pt idx="5">
                  <c:v>0.41870351423260987</c:v>
                </c:pt>
                <c:pt idx="6">
                  <c:v>0.52641249936193513</c:v>
                </c:pt>
                <c:pt idx="7">
                  <c:v>0.49106954663982871</c:v>
                </c:pt>
                <c:pt idx="8">
                  <c:v>0.53585348975002189</c:v>
                </c:pt>
                <c:pt idx="9">
                  <c:v>0.49105528279847149</c:v>
                </c:pt>
                <c:pt idx="10">
                  <c:v>0.32697333856047417</c:v>
                </c:pt>
                <c:pt idx="11">
                  <c:v>0.47600648200950441</c:v>
                </c:pt>
                <c:pt idx="12">
                  <c:v>0.36569043169592214</c:v>
                </c:pt>
                <c:pt idx="13">
                  <c:v>0.37171308662919067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Correlation between Payroll &amp; OBP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</c:spPr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cat>
          <c:val>
            <c:numRef>
              <c:f>Sheet1!$C$2:$C$15</c:f>
              <c:numCache>
                <c:formatCode>####.000</c:formatCode>
                <c:ptCount val="14"/>
                <c:pt idx="0">
                  <c:v>0.6586735615476762</c:v>
                </c:pt>
                <c:pt idx="1">
                  <c:v>0.4966492206684241</c:v>
                </c:pt>
                <c:pt idx="2">
                  <c:v>4.4865716012442776E-2</c:v>
                </c:pt>
                <c:pt idx="3">
                  <c:v>0.12294729616580809</c:v>
                </c:pt>
                <c:pt idx="4">
                  <c:v>-4.777957872393894E-2</c:v>
                </c:pt>
                <c:pt idx="5">
                  <c:v>-0.22855580583093404</c:v>
                </c:pt>
                <c:pt idx="6">
                  <c:v>0.46301253448332602</c:v>
                </c:pt>
                <c:pt idx="7">
                  <c:v>0.50431371101942635</c:v>
                </c:pt>
                <c:pt idx="8">
                  <c:v>0.49056341090918471</c:v>
                </c:pt>
                <c:pt idx="9">
                  <c:v>0.54763187181413042</c:v>
                </c:pt>
                <c:pt idx="10">
                  <c:v>0.41046436350435261</c:v>
                </c:pt>
                <c:pt idx="11">
                  <c:v>0.42889275464981758</c:v>
                </c:pt>
                <c:pt idx="12">
                  <c:v>0.37388349656961217</c:v>
                </c:pt>
                <c:pt idx="13">
                  <c:v>0.46926842186282575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455680"/>
        <c:axId val="71118848"/>
      </c:lineChart>
      <c:dateAx>
        <c:axId val="70455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3420000" vert="horz"/>
          <a:lstStyle/>
          <a:p>
            <a:pPr>
              <a:defRPr normalizeH="0"/>
            </a:pPr>
            <a:endParaRPr lang="en-US"/>
          </a:p>
        </c:txPr>
        <c:crossAx val="71118848"/>
        <c:crosses val="autoZero"/>
        <c:auto val="0"/>
        <c:lblOffset val="100"/>
        <c:baseTimeUnit val="days"/>
      </c:dateAx>
      <c:valAx>
        <c:axId val="71118848"/>
        <c:scaling>
          <c:orientation val="minMax"/>
          <c:max val="1"/>
        </c:scaling>
        <c:delete val="0"/>
        <c:axPos val="l"/>
        <c:majorGridlines/>
        <c:numFmt formatCode="####.000" sourceLinked="1"/>
        <c:majorTickMark val="out"/>
        <c:minorTickMark val="none"/>
        <c:tickLblPos val="nextTo"/>
        <c:crossAx val="7045568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6829286964129486"/>
          <c:y val="4.7225284339457572E-2"/>
          <c:w val="0.32300385981164098"/>
          <c:h val="0.161927993597865"/>
        </c:manualLayout>
      </c:layout>
      <c:overlay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dk1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EEA0164B-5B18-467F-8A42-5A1E5F3A49F3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EEA0164B-5B18-467F-8A42-5A1E5F3A49F3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EEA0164B-5B18-467F-8A42-5A1E5F3A49F3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sabel.allen@ucsf.ed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-958.ibm.com/software/analytics/labs/manyeyes/#vis=501453" TargetMode="External"/><Relationship Id="rId2" Type="http://schemas.openxmlformats.org/officeDocument/2006/relationships/hyperlink" Target="http://www-958.ibm.com/software/analytics/labs/manyeyes/#hom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-958.ibm.com/software/analytics/labs/manyeyes/#vis=501453" TargetMode="External"/><Relationship Id="rId2" Type="http://schemas.openxmlformats.org/officeDocument/2006/relationships/hyperlink" Target="http://www-958.ibm.com/software/analytics/labs/manyeyes/#hom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://www.wordle.net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y.infocaptor.com/dash/mt.php?pa=veteran_suicides_521b8c632d32b" TargetMode="External"/><Relationship Id="rId2" Type="http://schemas.openxmlformats.org/officeDocument/2006/relationships/hyperlink" Target="http://backhome.news21.com/interactive/suicide-interactive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le.net/" TargetMode="External"/><Relationship Id="rId7" Type="http://schemas.openxmlformats.org/officeDocument/2006/relationships/hyperlink" Target="http://www.tableausoftware.com/" TargetMode="External"/><Relationship Id="rId2" Type="http://schemas.openxmlformats.org/officeDocument/2006/relationships/hyperlink" Target="http://www-958.ibm.com/software/analytics/labs/manyeyes/#hom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healthymagination.com/projects/data-visualizations/" TargetMode="External"/><Relationship Id="rId5" Type="http://schemas.openxmlformats.org/officeDocument/2006/relationships/hyperlink" Target="http://www.bewitched.com/research.html" TargetMode="External"/><Relationship Id="rId4" Type="http://schemas.openxmlformats.org/officeDocument/2006/relationships/hyperlink" Target="http://www.spss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2" y="0"/>
            <a:ext cx="456485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685800"/>
            <a:ext cx="1917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Visualization: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1078578"/>
            <a:ext cx="1944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Telling Stories with</a:t>
            </a:r>
          </a:p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34200" y="358140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I. Elaine Allen, PhD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34200" y="3971247"/>
            <a:ext cx="2165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Biostatistics &amp; Epidemiology, </a:t>
            </a:r>
            <a:r>
              <a:rPr lang="en-US" dirty="0" smtClean="0"/>
              <a:t>UCSF</a:t>
            </a:r>
          </a:p>
          <a:p>
            <a:r>
              <a:rPr lang="en-US" dirty="0" smtClean="0">
                <a:hlinkClick r:id="rId3"/>
              </a:rPr>
              <a:t>isabel.allen@ucsf.edu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2511" y="6477000"/>
            <a:ext cx="15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12700">
                  <a:solidFill>
                    <a:schemeClr val="tx1"/>
                  </a:solidFill>
                </a:ln>
                <a:cs typeface="Arial" pitchFamily="34" charset="0"/>
              </a:rPr>
              <a:t>…where am I?</a:t>
            </a:r>
            <a:endParaRPr lang="en-US" dirty="0">
              <a:ln w="12700">
                <a:solidFill>
                  <a:schemeClr val="tx1"/>
                </a:solidFill>
              </a:ln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87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2" name="Picture 6" descr="C:\Users\allenie\Documents\ASQ\Columns\Moneyball\ScatterPlot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01" y="762000"/>
            <a:ext cx="8074752" cy="491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0901" y="5850041"/>
            <a:ext cx="294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Payroll vs. Games Won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542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C:\Users\allenie\Documents\ASQ\Columns\Moneyball\ScatterPlot2b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813509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57150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Overlay colors where </a:t>
            </a:r>
            <a:r>
              <a:rPr lang="en-US" sz="2400" b="1" dirty="0" smtClean="0">
                <a:solidFill>
                  <a:srgbClr val="CF21BA"/>
                </a:solidFill>
              </a:rPr>
              <a:t>Pink</a:t>
            </a:r>
            <a:r>
              <a:rPr lang="en-US" sz="2400" dirty="0" smtClean="0">
                <a:solidFill>
                  <a:srgbClr val="CF21BA"/>
                </a:solidFill>
              </a:rPr>
              <a:t> </a:t>
            </a:r>
            <a:r>
              <a:rPr lang="en-US" sz="2400" dirty="0" smtClean="0"/>
              <a:t>= </a:t>
            </a:r>
            <a:r>
              <a:rPr lang="en-US" sz="2400" dirty="0" err="1" smtClean="0"/>
              <a:t>PreMoneyball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0070C0"/>
                </a:solidFill>
              </a:rPr>
              <a:t>Blue</a:t>
            </a:r>
            <a:r>
              <a:rPr lang="en-US" sz="2400" dirty="0" smtClean="0"/>
              <a:t> = MoneyBall, and </a:t>
            </a:r>
            <a:r>
              <a:rPr lang="en-US" sz="2400" b="1" dirty="0" smtClean="0">
                <a:solidFill>
                  <a:srgbClr val="92D050"/>
                </a:solidFill>
              </a:rPr>
              <a:t>Green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smtClean="0"/>
              <a:t>is Post MoneyBall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445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C:\Users\allenie\Documents\ASQ\Columns\Moneyball\ScatterPlot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16" y="533400"/>
            <a:ext cx="8308887" cy="505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0016" y="5913873"/>
            <a:ext cx="831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Add Circles for Oakland so </a:t>
            </a:r>
            <a:r>
              <a:rPr lang="en-US" sz="2400" b="1" dirty="0" smtClean="0">
                <a:solidFill>
                  <a:srgbClr val="0070C0"/>
                </a:solidFill>
              </a:rPr>
              <a:t>BLUE</a:t>
            </a:r>
            <a:r>
              <a:rPr lang="en-US" sz="2400" dirty="0" smtClean="0"/>
              <a:t> Circles = Oakland &amp; MoneyBall</a:t>
            </a:r>
            <a:endParaRPr lang="en-US" sz="2400" dirty="0"/>
          </a:p>
        </p:txBody>
      </p:sp>
      <p:sp>
        <p:nvSpPr>
          <p:cNvPr id="2" name="Oval 1"/>
          <p:cNvSpPr/>
          <p:nvPr/>
        </p:nvSpPr>
        <p:spPr>
          <a:xfrm>
            <a:off x="1600200" y="1371600"/>
            <a:ext cx="1295400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3486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C:\Users\allenie\Documents\ASQ\Columns\Moneyball\ScatterPlot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981950" cy="485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1146" y="5667344"/>
            <a:ext cx="82266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Add size to indicate the OBP for a team . . . Oakland looking good!</a:t>
            </a:r>
          </a:p>
          <a:p>
            <a:r>
              <a:rPr lang="en-US" sz="2400" dirty="0" smtClean="0"/>
              <a:t>But did it help them get to the Post Season or the World Series?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1752600" y="1371600"/>
            <a:ext cx="1295400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40692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C:\Users\allenie\Documents\ASQ\Columns\Moneyball\3D Scatter Plot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8363376" cy="509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0788" y="5832231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Now in 3D – Look at Oakland during the MoneyBall era getting into the playoffs…but does using only one metric = success?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3505200" y="1600200"/>
            <a:ext cx="10668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14194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C:\Users\allenie\Documents\ASQ\Columns\Moneyball\3D Scatter Plot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42" y="609600"/>
            <a:ext cx="8077200" cy="491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5712069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Sadly no, analytics can get you to the party but maximizing only one metric (offense) will not win you everything. 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3352800" y="1752600"/>
            <a:ext cx="10668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45439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701040"/>
          </a:xfrm>
        </p:spPr>
        <p:txBody>
          <a:bodyPr>
            <a:noAutofit/>
          </a:bodyPr>
          <a:lstStyle/>
          <a:p>
            <a:r>
              <a:rPr lang="en-US" sz="2400" dirty="0" smtClean="0"/>
              <a:t>MLB &amp; the LA Dodgers:  The Injury Project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72662" y="1752600"/>
            <a:ext cx="59139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Increasing number of players injured per year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Increasing cost of injuries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Negative correlation to training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84" y="3276600"/>
            <a:ext cx="3745149" cy="320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276600"/>
            <a:ext cx="394943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63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701040"/>
          </a:xfrm>
        </p:spPr>
        <p:txBody>
          <a:bodyPr>
            <a:noAutofit/>
          </a:bodyPr>
          <a:lstStyle/>
          <a:p>
            <a:r>
              <a:rPr lang="en-US" sz="2400" dirty="0" smtClean="0"/>
              <a:t>MLB &amp; the LA Dodgers:  The Injury Project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676400"/>
            <a:ext cx="3072639" cy="4933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664980"/>
            <a:ext cx="3276600" cy="495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3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701040"/>
          </a:xfrm>
        </p:spPr>
        <p:txBody>
          <a:bodyPr>
            <a:noAutofit/>
          </a:bodyPr>
          <a:lstStyle/>
          <a:p>
            <a:r>
              <a:rPr lang="en-US" sz="2400" dirty="0" smtClean="0"/>
              <a:t>MLB &amp; the LA Dodgers:  The Injury Project</a:t>
            </a:r>
            <a:endParaRPr lang="en-US" sz="24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4237" y="1752601"/>
            <a:ext cx="345771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64744" y="3048000"/>
            <a:ext cx="386280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5029200" y="2012740"/>
            <a:ext cx="3110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It’s all about the pitchers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076092"/>
            <a:ext cx="4278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Need more detailed information about injuries by position 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5437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1600200"/>
            <a:ext cx="8686800" cy="45720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B0F0"/>
                </a:solidFill>
                <a:hlinkClick r:id="rId2"/>
              </a:rPr>
              <a:t>http</a:t>
            </a:r>
            <a:r>
              <a:rPr lang="en-US" sz="1600" b="1" dirty="0">
                <a:solidFill>
                  <a:srgbClr val="00B0F0"/>
                </a:solidFill>
                <a:hlinkClick r:id="rId2"/>
              </a:rPr>
              <a:t>://www-958.ibm.com/software/analytics/labs/manyeyes/#</a:t>
            </a:r>
            <a:r>
              <a:rPr lang="en-US" sz="1600" b="1" dirty="0" smtClean="0">
                <a:solidFill>
                  <a:srgbClr val="00B0F0"/>
                </a:solidFill>
                <a:hlinkClick r:id="rId2"/>
              </a:rPr>
              <a:t>home</a:t>
            </a:r>
            <a:endParaRPr lang="en-US" sz="1600" b="1" dirty="0">
              <a:solidFill>
                <a:srgbClr val="00B0F0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B0F0"/>
                </a:solidFill>
                <a:hlinkClick r:id="rId3"/>
              </a:rPr>
              <a:t>http</a:t>
            </a:r>
            <a:r>
              <a:rPr lang="en-US" sz="1600" b="1" dirty="0">
                <a:solidFill>
                  <a:srgbClr val="00B0F0"/>
                </a:solidFill>
                <a:hlinkClick r:id="rId3"/>
              </a:rPr>
              <a:t>://www-958.ibm.com/software/analytics/labs/manyeyes/#vis=501453</a:t>
            </a:r>
            <a:endParaRPr lang="en-US" sz="1600" b="1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701040"/>
          </a:xfrm>
        </p:spPr>
        <p:txBody>
          <a:bodyPr>
            <a:noAutofit/>
          </a:bodyPr>
          <a:lstStyle/>
          <a:p>
            <a:r>
              <a:rPr lang="en-US" sz="2400" dirty="0" smtClean="0"/>
              <a:t>What about age &amp; Position:  Using </a:t>
            </a:r>
            <a:r>
              <a:rPr lang="en-US" sz="2400" dirty="0" err="1" smtClean="0"/>
              <a:t>manyeyes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97724"/>
            <a:ext cx="79248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28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6172200" cy="5756666"/>
          </a:xfrm>
        </p:spPr>
      </p:pic>
      <p:sp>
        <p:nvSpPr>
          <p:cNvPr id="5" name="TextBox 4"/>
          <p:cNvSpPr txBox="1"/>
          <p:nvPr/>
        </p:nvSpPr>
        <p:spPr>
          <a:xfrm>
            <a:off x="6858001" y="1600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John Snow’s Cholera Map, 1854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51585" y="6304002"/>
            <a:ext cx="38674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*“Know </a:t>
            </a:r>
            <a:r>
              <a:rPr lang="en-US" sz="1000" dirty="0"/>
              <a:t>There Are </a:t>
            </a:r>
            <a:r>
              <a:rPr lang="en-US" sz="1000" dirty="0" smtClean="0"/>
              <a:t>Unknowns:  How </a:t>
            </a:r>
            <a:r>
              <a:rPr lang="en-US" sz="1000" dirty="0"/>
              <a:t>suspected confounding variables influence </a:t>
            </a:r>
            <a:r>
              <a:rPr lang="en-US" sz="1000" dirty="0" smtClean="0"/>
              <a:t>models,” I. Elaine Allen &amp; Julia E. Seaman, </a:t>
            </a:r>
            <a:r>
              <a:rPr lang="en-US" sz="1000" i="1" dirty="0" smtClean="0"/>
              <a:t>Journal of Quality Progress</a:t>
            </a:r>
            <a:r>
              <a:rPr lang="en-US" sz="1000" dirty="0" smtClean="0"/>
              <a:t>, February, 2011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638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1600200"/>
            <a:ext cx="8686800" cy="45720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B0F0"/>
                </a:solidFill>
                <a:hlinkClick r:id="rId2"/>
              </a:rPr>
              <a:t>http</a:t>
            </a:r>
            <a:r>
              <a:rPr lang="en-US" sz="1600" b="1" dirty="0">
                <a:solidFill>
                  <a:srgbClr val="00B0F0"/>
                </a:solidFill>
                <a:hlinkClick r:id="rId2"/>
              </a:rPr>
              <a:t>://www-958.ibm.com/software/analytics/labs/manyeyes/#</a:t>
            </a:r>
            <a:r>
              <a:rPr lang="en-US" sz="1600" b="1" dirty="0" smtClean="0">
                <a:solidFill>
                  <a:srgbClr val="00B0F0"/>
                </a:solidFill>
                <a:hlinkClick r:id="rId2"/>
              </a:rPr>
              <a:t>home</a:t>
            </a:r>
            <a:endParaRPr lang="en-US" sz="1600" b="1" dirty="0">
              <a:solidFill>
                <a:srgbClr val="00B0F0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B0F0"/>
                </a:solidFill>
                <a:hlinkClick r:id="rId3"/>
              </a:rPr>
              <a:t>http</a:t>
            </a:r>
            <a:r>
              <a:rPr lang="en-US" sz="1600" b="1" dirty="0">
                <a:solidFill>
                  <a:srgbClr val="00B0F0"/>
                </a:solidFill>
                <a:hlinkClick r:id="rId3"/>
              </a:rPr>
              <a:t>://www-958.ibm.com/software/analytics/labs/manyeyes/#vis=501453</a:t>
            </a:r>
            <a:endParaRPr lang="en-US" sz="1600" b="1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701040"/>
          </a:xfrm>
        </p:spPr>
        <p:txBody>
          <a:bodyPr>
            <a:noAutofit/>
          </a:bodyPr>
          <a:lstStyle/>
          <a:p>
            <a:r>
              <a:rPr lang="en-US" sz="2400" dirty="0" smtClean="0"/>
              <a:t>Creating your own Visualizations using free applications:  many eyes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62200"/>
            <a:ext cx="88392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02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81000" y="1371600"/>
            <a:ext cx="8229600" cy="4075176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B0F0"/>
                </a:solidFill>
                <a:hlinkClick r:id="rId2"/>
              </a:rPr>
              <a:t>www.wordle.net</a:t>
            </a:r>
            <a:endParaRPr lang="en-US" dirty="0" smtClean="0">
              <a:solidFill>
                <a:srgbClr val="00B0F0"/>
              </a:solidFill>
            </a:endParaRPr>
          </a:p>
          <a:p>
            <a:pPr algn="l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010400" cy="701040"/>
          </a:xfrm>
        </p:spPr>
        <p:txBody>
          <a:bodyPr>
            <a:noAutofit/>
          </a:bodyPr>
          <a:lstStyle/>
          <a:p>
            <a:r>
              <a:rPr lang="en-US" sz="2800" dirty="0" smtClean="0"/>
              <a:t>Simple Text Visualizations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84838"/>
            <a:ext cx="8305800" cy="477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40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endParaRPr lang="en-US" dirty="0"/>
          </a:p>
          <a:p>
            <a:r>
              <a:rPr lang="en-US" sz="2400" u="sng" dirty="0">
                <a:hlinkClick r:id="rId2"/>
              </a:rPr>
              <a:t>http://backhome.news21.com/interactive/suicide-interactive/</a:t>
            </a:r>
            <a:endParaRPr lang="en-US" sz="2400" dirty="0"/>
          </a:p>
          <a:p>
            <a:endParaRPr lang="en-US" sz="2400" u="sng" dirty="0" smtClean="0">
              <a:hlinkClick r:id="rId3"/>
            </a:endParaRPr>
          </a:p>
          <a:p>
            <a:r>
              <a:rPr lang="en-US" sz="2400" u="sng" dirty="0" smtClean="0">
                <a:hlinkClick r:id="rId3"/>
              </a:rPr>
              <a:t>https</a:t>
            </a:r>
            <a:r>
              <a:rPr lang="en-US" sz="2400" u="sng" dirty="0">
                <a:hlinkClick r:id="rId3"/>
              </a:rPr>
              <a:t>://my.infocaptor.com/dash/mt.php?pa=veteran_suicides_521b8c632d32b</a:t>
            </a:r>
            <a:endParaRPr lang="en-US" sz="24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701040"/>
          </a:xfrm>
        </p:spPr>
        <p:txBody>
          <a:bodyPr>
            <a:noAutofit/>
          </a:bodyPr>
          <a:lstStyle/>
          <a:p>
            <a:r>
              <a:rPr lang="en-US" sz="2400" dirty="0" smtClean="0"/>
              <a:t>Two different ways of examining </a:t>
            </a:r>
            <a:r>
              <a:rPr lang="en-US" sz="2400" dirty="0" smtClean="0"/>
              <a:t>the same dataset:  suicide rates in veterans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961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5105400" cy="701040"/>
          </a:xfrm>
        </p:spPr>
        <p:txBody>
          <a:bodyPr>
            <a:noAutofit/>
          </a:bodyPr>
          <a:lstStyle/>
          <a:p>
            <a:r>
              <a:rPr lang="en-US" sz="3200" dirty="0" smtClean="0"/>
              <a:t>Summary &amp; </a:t>
            </a:r>
            <a:r>
              <a:rPr lang="en-US" sz="3200" dirty="0" err="1" smtClean="0"/>
              <a:t>Wrap-UP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1600200"/>
            <a:ext cx="764792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Recommendations: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Always look at your data – bar graph, histogram, scatterplot to start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Don’t stop with just one visualization of the data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Ask yourself – what are you trying to show with this data?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Maybe go a level deeper than the analysis to validate your results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3383056"/>
            <a:ext cx="9067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Software and websites for making ‘interesting’ visualizations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err="1" smtClean="0"/>
              <a:t>Tibco</a:t>
            </a:r>
            <a:r>
              <a:rPr lang="en-US" sz="2000" dirty="0" smtClean="0"/>
              <a:t> </a:t>
            </a:r>
            <a:r>
              <a:rPr lang="en-US" sz="2000" dirty="0" err="1" smtClean="0"/>
              <a:t>Spotfire</a:t>
            </a:r>
            <a:r>
              <a:rPr lang="en-US" sz="2000" dirty="0" smtClean="0"/>
              <a:t> – e-mail me if you want to try it – academics a get free one-year license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IBM’s Many Eyes -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www-958.ibm.com/software/analytics/labs/manyeyes</a:t>
            </a:r>
            <a:r>
              <a:rPr lang="en-US" dirty="0">
                <a:hlinkClick r:id="rId2"/>
              </a:rPr>
              <a:t>/#home</a:t>
            </a:r>
            <a:r>
              <a:rPr lang="en-US" dirty="0" smtClean="0"/>
              <a:t>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Text clouds – </a:t>
            </a:r>
            <a:r>
              <a:rPr lang="en-US" sz="2000" dirty="0" smtClean="0">
                <a:hlinkClick r:id="rId3"/>
              </a:rPr>
              <a:t>www.wordle.net</a:t>
            </a:r>
            <a:endParaRPr lang="en-US" sz="20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Contrasting histograms:  </a:t>
            </a:r>
            <a:r>
              <a:rPr lang="en-US" sz="2000" dirty="0" smtClean="0">
                <a:hlinkClick r:id="rId4"/>
              </a:rPr>
              <a:t>www.spss.com</a:t>
            </a:r>
            <a:endParaRPr lang="en-US" sz="20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Other good websites - </a:t>
            </a:r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www.bewitched.com/research.html</a:t>
            </a:r>
            <a:r>
              <a:rPr lang="en-US" sz="2000" dirty="0" smtClean="0"/>
              <a:t>, </a:t>
            </a:r>
            <a:r>
              <a:rPr lang="en-US" sz="2000" dirty="0">
                <a:hlinkClick r:id="rId6"/>
              </a:rPr>
              <a:t>http://www.healthymagination.com/projects/data-visualizations</a:t>
            </a:r>
            <a:r>
              <a:rPr lang="en-US" sz="2000" dirty="0" smtClean="0">
                <a:hlinkClick r:id="rId6"/>
              </a:rPr>
              <a:t>/</a:t>
            </a:r>
            <a:r>
              <a:rPr lang="en-US" sz="2000" dirty="0" smtClean="0"/>
              <a:t>, </a:t>
            </a:r>
            <a:r>
              <a:rPr lang="en-US" sz="2000" dirty="0" smtClean="0">
                <a:hlinkClick r:id="rId7"/>
              </a:rPr>
              <a:t>http</a:t>
            </a:r>
            <a:r>
              <a:rPr lang="en-US" sz="2000" dirty="0">
                <a:hlinkClick r:id="rId7"/>
              </a:rPr>
              <a:t>://www.tableausoftware.com/</a:t>
            </a:r>
            <a:endParaRPr lang="en-US" sz="2000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1228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2526"/>
            <a:ext cx="6096000" cy="5951040"/>
          </a:xfrm>
        </p:spPr>
      </p:pic>
      <p:sp>
        <p:nvSpPr>
          <p:cNvPr id="5" name="TextBox 4"/>
          <p:cNvSpPr txBox="1"/>
          <p:nvPr/>
        </p:nvSpPr>
        <p:spPr>
          <a:xfrm>
            <a:off x="6629400" y="1371600"/>
            <a:ext cx="2514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John Snow’s Cholera Map, 2013</a:t>
            </a:r>
            <a:r>
              <a:rPr lang="en-US" dirty="0"/>
              <a:t>* from the London Daily Examiner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86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1371600"/>
            <a:ext cx="2057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Creating the grid to digitize John Snow’s original map.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26460"/>
            <a:ext cx="6631059" cy="536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99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49108" y="1389185"/>
            <a:ext cx="2866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Adding additional confounders &amp; variables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5562600" cy="6013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69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78569906"/>
              </p:ext>
            </p:extLst>
          </p:nvPr>
        </p:nvGraphicFramePr>
        <p:xfrm>
          <a:off x="1143000" y="4191000"/>
          <a:ext cx="7162800" cy="73152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193800"/>
                <a:gridCol w="1193800"/>
                <a:gridCol w="1193800"/>
                <a:gridCol w="1193800"/>
                <a:gridCol w="1193800"/>
                <a:gridCol w="1193800"/>
              </a:tblGrid>
              <a:tr h="1371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2-4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5-14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14+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Average Age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(Mean, 95% CI)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53 (</a:t>
                      </a:r>
                      <a:r>
                        <a:rPr lang="en-US" sz="1400" b="1" u="sng" dirty="0">
                          <a:effectLst/>
                        </a:rPr>
                        <a:t>+</a:t>
                      </a:r>
                      <a:r>
                        <a:rPr lang="en-US" sz="1400" b="1" dirty="0">
                          <a:effectLst/>
                        </a:rPr>
                        <a:t> 0.26) </a:t>
                      </a:r>
                      <a:endParaRPr lang="en-US" sz="1400" b="1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60 (</a:t>
                      </a:r>
                      <a:r>
                        <a:rPr lang="en-US" sz="1400" b="1" u="sng" dirty="0">
                          <a:effectLst/>
                        </a:rPr>
                        <a:t>+</a:t>
                      </a:r>
                      <a:r>
                        <a:rPr lang="en-US" sz="1400" b="1" dirty="0">
                          <a:effectLst/>
                        </a:rPr>
                        <a:t> 0.61)</a:t>
                      </a:r>
                      <a:endParaRPr lang="en-US" sz="1400" b="1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52 (</a:t>
                      </a:r>
                      <a:r>
                        <a:rPr lang="en-US" sz="1400" b="1" u="sng" dirty="0">
                          <a:effectLst/>
                        </a:rPr>
                        <a:t>+</a:t>
                      </a:r>
                      <a:r>
                        <a:rPr lang="en-US" sz="1400" b="1" dirty="0">
                          <a:effectLst/>
                        </a:rPr>
                        <a:t> 1.15)</a:t>
                      </a:r>
                      <a:endParaRPr lang="en-US" sz="1400" b="1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49 (</a:t>
                      </a:r>
                      <a:r>
                        <a:rPr lang="en-US" sz="1400" b="1" u="sng" dirty="0">
                          <a:effectLst/>
                        </a:rPr>
                        <a:t>+</a:t>
                      </a:r>
                      <a:r>
                        <a:rPr lang="en-US" sz="1400" b="1" dirty="0">
                          <a:effectLst/>
                        </a:rPr>
                        <a:t> 2.22)</a:t>
                      </a:r>
                      <a:endParaRPr lang="en-US" sz="1400" b="1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55 (</a:t>
                      </a:r>
                      <a:r>
                        <a:rPr lang="en-US" sz="1400" b="1" u="sng" dirty="0">
                          <a:effectLst/>
                        </a:rPr>
                        <a:t>+</a:t>
                      </a:r>
                      <a:r>
                        <a:rPr lang="en-US" sz="1400" b="1" dirty="0">
                          <a:effectLst/>
                        </a:rPr>
                        <a:t> 0.24)</a:t>
                      </a:r>
                      <a:endParaRPr lang="en-US" sz="1400" b="1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620000" cy="701040"/>
          </a:xfrm>
        </p:spPr>
        <p:txBody>
          <a:bodyPr>
            <a:noAutofit/>
          </a:bodyPr>
          <a:lstStyle/>
          <a:p>
            <a:r>
              <a:rPr lang="en-US" sz="2400" dirty="0" smtClean="0"/>
              <a:t>Graphs to uncover the message: </a:t>
            </a:r>
            <a:r>
              <a:rPr lang="en-US" sz="2400" dirty="0" smtClean="0"/>
              <a:t>Emergency </a:t>
            </a:r>
            <a:r>
              <a:rPr lang="en-US" sz="2400" dirty="0" smtClean="0"/>
              <a:t>Room </a:t>
            </a:r>
            <a:r>
              <a:rPr lang="en-US" sz="2400" dirty="0" smtClean="0"/>
              <a:t>visits*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591500"/>
              </p:ext>
            </p:extLst>
          </p:nvPr>
        </p:nvGraphicFramePr>
        <p:xfrm>
          <a:off x="228600" y="1828800"/>
          <a:ext cx="8610601" cy="207336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557605"/>
                <a:gridCol w="1252395"/>
                <a:gridCol w="1143000"/>
                <a:gridCol w="1219200"/>
                <a:gridCol w="1143000"/>
                <a:gridCol w="1295401"/>
              </a:tblGrid>
              <a:tr h="2897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Frequency groups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2-4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5-14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15+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46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Number (Percent) of people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26682 (84.8%)</a:t>
                      </a:r>
                      <a:endParaRPr lang="en-US" sz="14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4075 (13.0%)</a:t>
                      </a:r>
                      <a:endParaRPr lang="en-US" sz="14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605 (1.9%)</a:t>
                      </a:r>
                      <a:endParaRPr lang="en-US" sz="14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100 (0.3%)</a:t>
                      </a:r>
                      <a:endParaRPr lang="en-US" sz="14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31462 (100%)</a:t>
                      </a:r>
                      <a:endParaRPr lang="en-US" sz="14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9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Number (Percent) of Activations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26682  (61.2%)</a:t>
                      </a:r>
                      <a:endParaRPr lang="en-US" sz="14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9773 (22.4%)</a:t>
                      </a:r>
                      <a:endParaRPr lang="en-US" sz="14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4436 (10.2%)</a:t>
                      </a:r>
                      <a:endParaRPr lang="en-US" sz="14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2668 (6.1%)</a:t>
                      </a:r>
                      <a:endParaRPr lang="en-US" sz="14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43559 (100%)</a:t>
                      </a:r>
                      <a:endParaRPr lang="en-US" sz="14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9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Number (Percent) of Transports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23311 (59.6%)</a:t>
                      </a:r>
                      <a:endParaRPr lang="en-US" sz="14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8998 (23.0%)</a:t>
                      </a:r>
                      <a:endParaRPr lang="en-US" sz="14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4224 (10.8%)</a:t>
                      </a:r>
                      <a:endParaRPr lang="en-US" sz="14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2574 (6.6%)</a:t>
                      </a:r>
                      <a:endParaRPr lang="en-US" sz="14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39107 (100%)</a:t>
                      </a:r>
                      <a:endParaRPr lang="en-US" sz="14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0" y="5150729"/>
            <a:ext cx="6096000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This table of mean age seems to show little difference between age groups </a:t>
            </a:r>
            <a:r>
              <a:rPr lang="en-US" dirty="0" smtClean="0"/>
              <a:t>– can </a:t>
            </a:r>
            <a:r>
              <a:rPr lang="en-US" dirty="0" smtClean="0"/>
              <a:t>we refine this result?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057400" y="6324601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*”EMS-STARS</a:t>
            </a:r>
            <a:r>
              <a:rPr lang="en-US" sz="900" dirty="0"/>
              <a:t>: Emergency Medical Services </a:t>
            </a:r>
            <a:r>
              <a:rPr lang="en-US" sz="900" dirty="0" smtClean="0"/>
              <a:t>‘</a:t>
            </a:r>
            <a:r>
              <a:rPr lang="en-US" sz="900" dirty="0" err="1" smtClean="0"/>
              <a:t>Superuser</a:t>
            </a:r>
            <a:r>
              <a:rPr lang="en-US" sz="900" dirty="0" smtClean="0"/>
              <a:t>’ </a:t>
            </a:r>
            <a:r>
              <a:rPr lang="en-US" sz="900" dirty="0"/>
              <a:t>Transport Associations, a Retrospective </a:t>
            </a:r>
            <a:r>
              <a:rPr lang="en-US" sz="900" dirty="0" smtClean="0"/>
              <a:t>Study “M</a:t>
            </a:r>
            <a:r>
              <a:rPr lang="en-US" sz="900" dirty="0"/>
              <a:t>. Kennedy Hall MD*, Maria C. Raven MD MPH MSc FACEP*, Jane Yu, PhD**, Clement </a:t>
            </a:r>
            <a:r>
              <a:rPr lang="en-US" sz="900" dirty="0" err="1"/>
              <a:t>Yeh</a:t>
            </a:r>
            <a:r>
              <a:rPr lang="en-US" sz="900" dirty="0"/>
              <a:t> MD*</a:t>
            </a:r>
            <a:r>
              <a:rPr lang="en-US" sz="900" baseline="30000" dirty="0"/>
              <a:t>+</a:t>
            </a:r>
            <a:r>
              <a:rPr lang="en-US" sz="900" dirty="0"/>
              <a:t>, Elaine Allen PhD</a:t>
            </a:r>
            <a:r>
              <a:rPr lang="en-US" sz="900" baseline="30000" dirty="0"/>
              <a:t>++</a:t>
            </a:r>
            <a:r>
              <a:rPr lang="en-US" sz="900" dirty="0"/>
              <a:t>, Robert M. Rodriguez MD FAAEM*, </a:t>
            </a:r>
            <a:r>
              <a:rPr lang="en-US" sz="900" dirty="0" err="1"/>
              <a:t>Niels</a:t>
            </a:r>
            <a:r>
              <a:rPr lang="en-US" sz="900" dirty="0"/>
              <a:t> L </a:t>
            </a:r>
            <a:r>
              <a:rPr lang="en-US" sz="900" dirty="0" err="1"/>
              <a:t>Tangherlini</a:t>
            </a:r>
            <a:r>
              <a:rPr lang="en-US" sz="900" dirty="0"/>
              <a:t> NREMTP BA</a:t>
            </a:r>
            <a:r>
              <a:rPr lang="en-US" sz="900" baseline="30000" dirty="0"/>
              <a:t>+</a:t>
            </a:r>
            <a:r>
              <a:rPr lang="en-US" sz="900" dirty="0"/>
              <a:t>, Karl A. </a:t>
            </a:r>
            <a:r>
              <a:rPr lang="en-US" sz="900" dirty="0" err="1"/>
              <a:t>Sporer</a:t>
            </a:r>
            <a:r>
              <a:rPr lang="en-US" sz="900" dirty="0"/>
              <a:t> MD</a:t>
            </a:r>
            <a:r>
              <a:rPr lang="en-US" sz="900" baseline="30000" dirty="0"/>
              <a:t>+++</a:t>
            </a:r>
            <a:r>
              <a:rPr lang="en-US" sz="900" dirty="0"/>
              <a:t>, John F. Brown MD MPA FACEP</a:t>
            </a:r>
            <a:r>
              <a:rPr lang="en-US" sz="900" dirty="0" smtClean="0"/>
              <a:t>* to appear in </a:t>
            </a:r>
            <a:r>
              <a:rPr lang="en-US" sz="900" i="1" dirty="0" smtClean="0"/>
              <a:t>Annals of Emergency Medicine</a:t>
            </a:r>
            <a:endParaRPr lang="en-US" sz="900" i="1" dirty="0"/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66772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001000" cy="533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" y="228600"/>
            <a:ext cx="8771162" cy="70104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Examining the patterns of age </a:t>
            </a:r>
            <a:r>
              <a:rPr lang="en-US" sz="2400" dirty="0" smtClean="0"/>
              <a:t>was </a:t>
            </a:r>
            <a:r>
              <a:rPr lang="en-US" sz="2400" dirty="0" smtClean="0"/>
              <a:t>important*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543800" y="6513695"/>
            <a:ext cx="1303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*SPSS Graphics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0631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1676400"/>
            <a:ext cx="7315200" cy="33528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dirty="0" smtClean="0"/>
              <a:t>2004:  </a:t>
            </a:r>
            <a:r>
              <a:rPr lang="en-US" sz="2400" i="1" dirty="0" err="1" smtClean="0"/>
              <a:t>Moneyball</a:t>
            </a:r>
            <a:r>
              <a:rPr lang="en-US" sz="2400" dirty="0" smtClean="0"/>
              <a:t> published by Michael Lewis</a:t>
            </a:r>
          </a:p>
          <a:p>
            <a:pPr algn="l"/>
            <a:r>
              <a:rPr lang="en-US" sz="2400" dirty="0" smtClean="0"/>
              <a:t>2011:  The film ‘</a:t>
            </a:r>
            <a:r>
              <a:rPr lang="en-US" sz="2400" dirty="0" err="1" smtClean="0"/>
              <a:t>Moneyball</a:t>
            </a:r>
            <a:r>
              <a:rPr lang="en-US" sz="2400" dirty="0" smtClean="0"/>
              <a:t>’ released</a:t>
            </a:r>
          </a:p>
          <a:p>
            <a:pPr lvl="1" algn="l"/>
            <a:endParaRPr lang="en-US" sz="2000" dirty="0" smtClean="0"/>
          </a:p>
          <a:p>
            <a:pPr lvl="1" algn="l"/>
            <a:r>
              <a:rPr lang="en-US" sz="2000" dirty="0" smtClean="0"/>
              <a:t>The film ends </a:t>
            </a:r>
            <a:r>
              <a:rPr lang="en-US" sz="2000" dirty="0"/>
              <a:t>with the A’s winning their 20</a:t>
            </a:r>
            <a:r>
              <a:rPr lang="en-US" sz="2000" baseline="30000" dirty="0"/>
              <a:t>th</a:t>
            </a:r>
            <a:r>
              <a:rPr lang="en-US" sz="2000" dirty="0"/>
              <a:t> consecutive game in </a:t>
            </a:r>
            <a:r>
              <a:rPr lang="en-US" sz="2000" dirty="0" smtClean="0"/>
              <a:t>2002.</a:t>
            </a:r>
          </a:p>
          <a:p>
            <a:pPr lvl="1" algn="l"/>
            <a:r>
              <a:rPr lang="en-US" sz="2000" dirty="0" smtClean="0"/>
              <a:t>It’s now 2013:</a:t>
            </a:r>
            <a:endParaRPr lang="en-US" sz="2000" dirty="0"/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Did </a:t>
            </a:r>
            <a:r>
              <a:rPr lang="en-US" sz="2400" dirty="0" err="1" smtClean="0"/>
              <a:t>Moneyball</a:t>
            </a:r>
            <a:r>
              <a:rPr lang="en-US" sz="2400" dirty="0" smtClean="0"/>
              <a:t> work for the Oakland A’s?</a:t>
            </a:r>
          </a:p>
          <a:p>
            <a:pPr algn="l"/>
            <a:r>
              <a:rPr lang="en-US" sz="2400" dirty="0" smtClean="0"/>
              <a:t>Was </a:t>
            </a:r>
            <a:r>
              <a:rPr lang="en-US" sz="2400" dirty="0" err="1" smtClean="0"/>
              <a:t>Moneyball</a:t>
            </a:r>
            <a:r>
              <a:rPr lang="en-US" sz="2400" dirty="0" smtClean="0"/>
              <a:t> a sustainable practice?</a:t>
            </a:r>
          </a:p>
          <a:p>
            <a:pPr algn="l"/>
            <a:endParaRPr lang="en-US" sz="2000" dirty="0" smtClean="0"/>
          </a:p>
          <a:p>
            <a:pPr marL="457200" lvl="1" indent="0" algn="l">
              <a:buNone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70104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Graphics to tell a story: Oakland A’s*	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762500" y="62484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*“Fair </a:t>
            </a:r>
            <a:r>
              <a:rPr lang="en-US" sz="1000" dirty="0"/>
              <a:t>or Foul</a:t>
            </a:r>
            <a:r>
              <a:rPr lang="en-US" sz="1000" dirty="0" smtClean="0"/>
              <a:t>? The </a:t>
            </a:r>
            <a:r>
              <a:rPr lang="en-US" sz="1000" dirty="0"/>
              <a:t>innovative </a:t>
            </a:r>
            <a:r>
              <a:rPr lang="en-US" sz="1000" dirty="0" err="1"/>
              <a:t>Moneyball</a:t>
            </a:r>
            <a:r>
              <a:rPr lang="en-US" sz="1000" dirty="0"/>
              <a:t> management approach can make a difference—up to a </a:t>
            </a:r>
            <a:r>
              <a:rPr lang="en-US" sz="1000" dirty="0" smtClean="0"/>
              <a:t>point,” Julia E. Seaman &amp; I. Elaine Allen, </a:t>
            </a:r>
            <a:r>
              <a:rPr lang="en-US" sz="1000" i="1" dirty="0" smtClean="0"/>
              <a:t>Journal of Quality Progress</a:t>
            </a:r>
            <a:r>
              <a:rPr lang="en-US" sz="1000" dirty="0" smtClean="0"/>
              <a:t>, April, 2012.</a:t>
            </a:r>
            <a:endParaRPr lang="en-US" sz="1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6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9067800" cy="83820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Moneyball</a:t>
            </a:r>
            <a:r>
              <a:rPr lang="en-US" sz="2800" dirty="0" smtClean="0"/>
              <a:t> &amp; the Oakland A’s: Background*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0" y="6476999"/>
            <a:ext cx="97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*Excel plot</a:t>
            </a:r>
            <a:endParaRPr lang="en-US" sz="1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15197160"/>
              </p:ext>
            </p:extLst>
          </p:nvPr>
        </p:nvGraphicFramePr>
        <p:xfrm>
          <a:off x="362461" y="16764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61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327</TotalTime>
  <Words>773</Words>
  <Application>Microsoft Office PowerPoint</Application>
  <PresentationFormat>On-screen Show (4:3)</PresentationFormat>
  <Paragraphs>108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BlackTie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Graphs to uncover the message: Emergency Room visits*</vt:lpstr>
      <vt:lpstr>Examining the patterns of age was important*</vt:lpstr>
      <vt:lpstr>Graphics to tell a story: Oakland A’s* </vt:lpstr>
      <vt:lpstr>Moneyball &amp; the Oakland A’s: Background*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MLB &amp; the LA Dodgers:  The Injury Project</vt:lpstr>
      <vt:lpstr>MLB &amp; the LA Dodgers:  The Injury Project</vt:lpstr>
      <vt:lpstr>MLB &amp; the LA Dodgers:  The Injury Project</vt:lpstr>
      <vt:lpstr>What about age &amp; Position:  Using manyeyes</vt:lpstr>
      <vt:lpstr>Creating your own Visualizations using free applications:  many eyes</vt:lpstr>
      <vt:lpstr>Simple Text Visualizations</vt:lpstr>
      <vt:lpstr>Two different ways of examining the same dataset:  suicide rates in veterans</vt:lpstr>
      <vt:lpstr>Summary &amp; Wrap-UP</vt:lpstr>
    </vt:vector>
  </TitlesOfParts>
  <Company>Babson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</dc:creator>
  <cp:lastModifiedBy>Isabel</cp:lastModifiedBy>
  <cp:revision>50</cp:revision>
  <dcterms:created xsi:type="dcterms:W3CDTF">2013-08-31T21:21:48Z</dcterms:created>
  <dcterms:modified xsi:type="dcterms:W3CDTF">2013-09-03T03:51:01Z</dcterms:modified>
</cp:coreProperties>
</file>