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 id="2147483689" r:id="rId2"/>
    <p:sldMasterId id="2147483688" r:id="rId3"/>
    <p:sldMasterId id="2147483687" r:id="rId4"/>
  </p:sldMasterIdLst>
  <p:notesMasterIdLst>
    <p:notesMasterId r:id="rId71"/>
  </p:notesMasterIdLst>
  <p:handoutMasterIdLst>
    <p:handoutMasterId r:id="rId72"/>
  </p:handoutMasterIdLst>
  <p:sldIdLst>
    <p:sldId id="350" r:id="rId5"/>
    <p:sldId id="840" r:id="rId6"/>
    <p:sldId id="835" r:id="rId7"/>
    <p:sldId id="467" r:id="rId8"/>
    <p:sldId id="406" r:id="rId9"/>
    <p:sldId id="689" r:id="rId10"/>
    <p:sldId id="432" r:id="rId11"/>
    <p:sldId id="622" r:id="rId12"/>
    <p:sldId id="679" r:id="rId13"/>
    <p:sldId id="690" r:id="rId14"/>
    <p:sldId id="1272" r:id="rId15"/>
    <p:sldId id="1273" r:id="rId16"/>
    <p:sldId id="1387" r:id="rId17"/>
    <p:sldId id="1106" r:id="rId18"/>
    <p:sldId id="1109" r:id="rId19"/>
    <p:sldId id="1110" r:id="rId20"/>
    <p:sldId id="1033" r:id="rId21"/>
    <p:sldId id="609" r:id="rId22"/>
    <p:sldId id="691" r:id="rId23"/>
    <p:sldId id="610" r:id="rId24"/>
    <p:sldId id="728" r:id="rId25"/>
    <p:sldId id="1032" r:id="rId26"/>
    <p:sldId id="612" r:id="rId27"/>
    <p:sldId id="619" r:id="rId28"/>
    <p:sldId id="629" r:id="rId29"/>
    <p:sldId id="630" r:id="rId30"/>
    <p:sldId id="799" r:id="rId31"/>
    <p:sldId id="800" r:id="rId32"/>
    <p:sldId id="838" r:id="rId33"/>
    <p:sldId id="1034" r:id="rId34"/>
    <p:sldId id="1035" r:id="rId35"/>
    <p:sldId id="701" r:id="rId36"/>
    <p:sldId id="699" r:id="rId37"/>
    <p:sldId id="704" r:id="rId38"/>
    <p:sldId id="674" r:id="rId39"/>
    <p:sldId id="692" r:id="rId40"/>
    <p:sldId id="702" r:id="rId41"/>
    <p:sldId id="819" r:id="rId42"/>
    <p:sldId id="770" r:id="rId43"/>
    <p:sldId id="774" r:id="rId44"/>
    <p:sldId id="781" r:id="rId45"/>
    <p:sldId id="665" r:id="rId46"/>
    <p:sldId id="833" r:id="rId47"/>
    <p:sldId id="676" r:id="rId48"/>
    <p:sldId id="810" r:id="rId49"/>
    <p:sldId id="639" r:id="rId50"/>
    <p:sldId id="1037" r:id="rId51"/>
    <p:sldId id="823" r:id="rId52"/>
    <p:sldId id="828" r:id="rId53"/>
    <p:sldId id="829" r:id="rId54"/>
    <p:sldId id="830" r:id="rId55"/>
    <p:sldId id="832" r:id="rId56"/>
    <p:sldId id="839" r:id="rId57"/>
    <p:sldId id="1036" r:id="rId58"/>
    <p:sldId id="1152" r:id="rId59"/>
    <p:sldId id="836" r:id="rId60"/>
    <p:sldId id="811" r:id="rId61"/>
    <p:sldId id="813" r:id="rId62"/>
    <p:sldId id="837" r:id="rId63"/>
    <p:sldId id="812" r:id="rId64"/>
    <p:sldId id="814" r:id="rId65"/>
    <p:sldId id="816" r:id="rId66"/>
    <p:sldId id="817" r:id="rId67"/>
    <p:sldId id="818" r:id="rId68"/>
    <p:sldId id="834" r:id="rId69"/>
    <p:sldId id="795" r:id="rId70"/>
  </p:sldIdLst>
  <p:sldSz cx="9144000" cy="6858000" type="screen4x3"/>
  <p:notesSz cx="9296400" cy="7010400"/>
  <p:defaultTextStyle>
    <a:defPPr>
      <a:defRPr lang="en-US"/>
    </a:defPPr>
    <a:lvl1pPr algn="l" rtl="0" fontAlgn="base">
      <a:spcBef>
        <a:spcPct val="0"/>
      </a:spcBef>
      <a:spcAft>
        <a:spcPct val="0"/>
      </a:spcAft>
      <a:defRPr sz="2400" kern="1200">
        <a:solidFill>
          <a:schemeClr val="tx1"/>
        </a:solidFill>
        <a:latin typeface="Arial Narrow"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Arial Narrow"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Arial Narrow"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Narrow"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Narrow" pitchFamily="34" charset="0"/>
        <a:ea typeface="MS PGothic" pitchFamily="34" charset="-128"/>
        <a:cs typeface="+mn-cs"/>
      </a:defRPr>
    </a:lvl5pPr>
    <a:lvl6pPr marL="2286000" algn="l" defTabSz="914400" rtl="0" eaLnBrk="1" latinLnBrk="0" hangingPunct="1">
      <a:defRPr sz="2400" kern="1200">
        <a:solidFill>
          <a:schemeClr val="tx1"/>
        </a:solidFill>
        <a:latin typeface="Arial Narrow" pitchFamily="34" charset="0"/>
        <a:ea typeface="MS PGothic" pitchFamily="34" charset="-128"/>
        <a:cs typeface="+mn-cs"/>
      </a:defRPr>
    </a:lvl6pPr>
    <a:lvl7pPr marL="2743200" algn="l" defTabSz="914400" rtl="0" eaLnBrk="1" latinLnBrk="0" hangingPunct="1">
      <a:defRPr sz="2400" kern="1200">
        <a:solidFill>
          <a:schemeClr val="tx1"/>
        </a:solidFill>
        <a:latin typeface="Arial Narrow" pitchFamily="34" charset="0"/>
        <a:ea typeface="MS PGothic" pitchFamily="34" charset="-128"/>
        <a:cs typeface="+mn-cs"/>
      </a:defRPr>
    </a:lvl7pPr>
    <a:lvl8pPr marL="3200400" algn="l" defTabSz="914400" rtl="0" eaLnBrk="1" latinLnBrk="0" hangingPunct="1">
      <a:defRPr sz="2400" kern="1200">
        <a:solidFill>
          <a:schemeClr val="tx1"/>
        </a:solidFill>
        <a:latin typeface="Arial Narrow" pitchFamily="34" charset="0"/>
        <a:ea typeface="MS PGothic" pitchFamily="34" charset="-128"/>
        <a:cs typeface="+mn-cs"/>
      </a:defRPr>
    </a:lvl8pPr>
    <a:lvl9pPr marL="3657600" algn="l" defTabSz="914400" rtl="0" eaLnBrk="1" latinLnBrk="0" hangingPunct="1">
      <a:defRPr sz="2400" kern="1200">
        <a:solidFill>
          <a:schemeClr val="tx1"/>
        </a:solidFill>
        <a:latin typeface="Arial Narrow" pitchFamily="34" charset="0"/>
        <a:ea typeface="MS PGothic" pitchFamily="34" charset="-128"/>
        <a:cs typeface="+mn-cs"/>
      </a:defRPr>
    </a:lvl9pPr>
  </p:defaultTextStyle>
  <p:extLst>
    <p:ext uri="{EFAFB233-063F-42B5-8137-9DF3F51BA10A}">
      <p15:sldGuideLst xmlns:p15="http://schemas.microsoft.com/office/powerpoint/2012/main">
        <p15:guide id="1" orient="horz" pos="1152">
          <p15:clr>
            <a:srgbClr val="A4A3A4"/>
          </p15:clr>
        </p15:guide>
        <p15:guide id="2" orient="horz" pos="3744">
          <p15:clr>
            <a:srgbClr val="A4A3A4"/>
          </p15:clr>
        </p15:guide>
        <p15:guide id="3" pos="2880">
          <p15:clr>
            <a:srgbClr val="A4A3A4"/>
          </p15:clr>
        </p15:guide>
        <p15:guide id="4" pos="288">
          <p15:clr>
            <a:srgbClr val="A4A3A4"/>
          </p15:clr>
        </p15:guide>
        <p15:guide id="5" pos="5472">
          <p15:clr>
            <a:srgbClr val="A4A3A4"/>
          </p15:clr>
        </p15:guide>
      </p15:sldGuideLst>
    </p:ext>
    <p:ext uri="{2D200454-40CA-4A62-9FC3-DE9A4176ACB9}">
      <p15:notesGuideLst xmlns:p15="http://schemas.microsoft.com/office/powerpoint/2012/main">
        <p15:guide id="1" orient="horz" pos="2208">
          <p15:clr>
            <a:srgbClr val="A4A3A4"/>
          </p15:clr>
        </p15:guide>
        <p15:guide id="2" pos="29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216A8B"/>
    <a:srgbClr val="FFFF00"/>
    <a:srgbClr val="009FE3"/>
    <a:srgbClr val="C0C0C0"/>
    <a:srgbClr val="78BEDE"/>
    <a:srgbClr val="C7E0E7"/>
    <a:srgbClr val="006FA5"/>
    <a:srgbClr val="7D3815"/>
    <a:srgbClr val="395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435" autoAdjust="0"/>
    <p:restoredTop sz="85802" autoAdjust="0"/>
  </p:normalViewPr>
  <p:slideViewPr>
    <p:cSldViewPr snapToGrid="0" snapToObjects="1">
      <p:cViewPr varScale="1">
        <p:scale>
          <a:sx n="53" d="100"/>
          <a:sy n="53" d="100"/>
        </p:scale>
        <p:origin x="900" y="30"/>
      </p:cViewPr>
      <p:guideLst>
        <p:guide orient="horz" pos="1152"/>
        <p:guide orient="horz" pos="3744"/>
        <p:guide pos="2880"/>
        <p:guide pos="288"/>
        <p:guide pos="5472"/>
      </p:guideLst>
    </p:cSldViewPr>
  </p:slideViewPr>
  <p:outlineViewPr>
    <p:cViewPr>
      <p:scale>
        <a:sx n="33" d="100"/>
        <a:sy n="33" d="100"/>
      </p:scale>
      <p:origin x="0" y="6264"/>
    </p:cViewPr>
  </p:outlineViewPr>
  <p:notesTextViewPr>
    <p:cViewPr>
      <p:scale>
        <a:sx n="100" d="100"/>
        <a:sy n="100" d="100"/>
      </p:scale>
      <p:origin x="0" y="0"/>
    </p:cViewPr>
  </p:notesTextViewPr>
  <p:sorterViewPr>
    <p:cViewPr>
      <p:scale>
        <a:sx n="80" d="100"/>
        <a:sy n="80" d="100"/>
      </p:scale>
      <p:origin x="0" y="-10224"/>
    </p:cViewPr>
  </p:sorterViewPr>
  <p:notesViewPr>
    <p:cSldViewPr snapToGrid="0" snapToObjects="1">
      <p:cViewPr varScale="1">
        <p:scale>
          <a:sx n="96" d="100"/>
          <a:sy n="96" d="100"/>
        </p:scale>
        <p:origin x="-3606" y="-96"/>
      </p:cViewPr>
      <p:guideLst>
        <p:guide orient="horz" pos="2208"/>
        <p:guide pos="29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8834" name="Rectangle 2"/>
          <p:cNvSpPr>
            <a:spLocks noGrp="1" noChangeArrowheads="1"/>
          </p:cNvSpPr>
          <p:nvPr>
            <p:ph type="hdr" sz="quarter"/>
          </p:nvPr>
        </p:nvSpPr>
        <p:spPr bwMode="auto">
          <a:xfrm>
            <a:off x="0" y="1"/>
            <a:ext cx="4028440" cy="35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37" tIns="45718" rIns="91437" bIns="45718" numCol="1" anchor="t" anchorCtr="0" compatLnSpc="1">
            <a:prstTxWarp prst="textNoShape">
              <a:avLst/>
            </a:prstTxWarp>
          </a:bodyPr>
          <a:lstStyle>
            <a:lvl1pPr algn="l" defTabSz="914065">
              <a:defRPr sz="1000">
                <a:latin typeface="Arial" charset="0"/>
                <a:ea typeface="ＭＳ Ｐゴシック" charset="0"/>
                <a:cs typeface="+mn-cs"/>
              </a:defRPr>
            </a:lvl1pPr>
          </a:lstStyle>
          <a:p>
            <a:pPr>
              <a:defRPr/>
            </a:pPr>
            <a:endParaRPr lang="en-US"/>
          </a:p>
        </p:txBody>
      </p:sp>
      <p:sp>
        <p:nvSpPr>
          <p:cNvPr id="248835" name="Rectangle 3"/>
          <p:cNvSpPr>
            <a:spLocks noGrp="1" noChangeArrowheads="1"/>
          </p:cNvSpPr>
          <p:nvPr>
            <p:ph type="dt" sz="quarter" idx="1"/>
          </p:nvPr>
        </p:nvSpPr>
        <p:spPr bwMode="auto">
          <a:xfrm>
            <a:off x="5265809" y="1"/>
            <a:ext cx="4028440" cy="35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37" tIns="45718" rIns="91437" bIns="45718" numCol="1" anchor="t" anchorCtr="0" compatLnSpc="1">
            <a:prstTxWarp prst="textNoShape">
              <a:avLst/>
            </a:prstTxWarp>
          </a:bodyPr>
          <a:lstStyle>
            <a:lvl1pPr algn="r" defTabSz="914065">
              <a:defRPr sz="1000">
                <a:latin typeface="Arial" charset="0"/>
                <a:ea typeface="ＭＳ Ｐゴシック" charset="0"/>
                <a:cs typeface="+mn-cs"/>
              </a:defRPr>
            </a:lvl1pPr>
          </a:lstStyle>
          <a:p>
            <a:pPr>
              <a:defRPr/>
            </a:pPr>
            <a:endParaRPr lang="en-US"/>
          </a:p>
        </p:txBody>
      </p:sp>
      <p:sp>
        <p:nvSpPr>
          <p:cNvPr id="248836" name="Rectangle 4"/>
          <p:cNvSpPr>
            <a:spLocks noGrp="1" noChangeArrowheads="1"/>
          </p:cNvSpPr>
          <p:nvPr>
            <p:ph type="ftr" sz="quarter" idx="2"/>
          </p:nvPr>
        </p:nvSpPr>
        <p:spPr bwMode="auto">
          <a:xfrm>
            <a:off x="0" y="6658369"/>
            <a:ext cx="4028440" cy="35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37" tIns="45718" rIns="91437" bIns="45718" numCol="1" anchor="b" anchorCtr="0" compatLnSpc="1">
            <a:prstTxWarp prst="textNoShape">
              <a:avLst/>
            </a:prstTxWarp>
          </a:bodyPr>
          <a:lstStyle>
            <a:lvl1pPr algn="l" defTabSz="914065">
              <a:defRPr sz="1000">
                <a:latin typeface="Arial" charset="0"/>
                <a:ea typeface="ＭＳ Ｐゴシック" charset="0"/>
                <a:cs typeface="+mn-cs"/>
              </a:defRPr>
            </a:lvl1pPr>
          </a:lstStyle>
          <a:p>
            <a:pPr>
              <a:defRPr/>
            </a:pPr>
            <a:endParaRPr lang="en-US"/>
          </a:p>
        </p:txBody>
      </p:sp>
      <p:sp>
        <p:nvSpPr>
          <p:cNvPr id="248837" name="Rectangle 5"/>
          <p:cNvSpPr>
            <a:spLocks noGrp="1" noChangeArrowheads="1"/>
          </p:cNvSpPr>
          <p:nvPr>
            <p:ph type="sldNum" sz="quarter" idx="3"/>
          </p:nvPr>
        </p:nvSpPr>
        <p:spPr bwMode="auto">
          <a:xfrm>
            <a:off x="5265809" y="6658369"/>
            <a:ext cx="4028440" cy="35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37" tIns="45718" rIns="91437" bIns="45718" numCol="1" anchor="b" anchorCtr="0" compatLnSpc="1">
            <a:prstTxWarp prst="textNoShape">
              <a:avLst/>
            </a:prstTxWarp>
          </a:bodyPr>
          <a:lstStyle>
            <a:lvl1pPr algn="r" defTabSz="914065">
              <a:defRPr sz="1000">
                <a:latin typeface="Arial" pitchFamily="34" charset="0"/>
              </a:defRPr>
            </a:lvl1pPr>
          </a:lstStyle>
          <a:p>
            <a:pPr>
              <a:defRPr/>
            </a:pPr>
            <a:fld id="{6D8583B1-1C10-43CE-B9A8-4E33DB9E08C1}" type="slidenum">
              <a:rPr lang="en-US"/>
              <a:pPr>
                <a:defRPr/>
              </a:pPr>
              <a:t>‹#›</a:t>
            </a:fld>
            <a:endParaRPr lang="en-US"/>
          </a:p>
        </p:txBody>
      </p:sp>
    </p:spTree>
    <p:extLst>
      <p:ext uri="{BB962C8B-B14F-4D97-AF65-F5344CB8AC3E}">
        <p14:creationId xmlns:p14="http://schemas.microsoft.com/office/powerpoint/2010/main" val="27933294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1"/>
            <a:ext cx="4028440" cy="35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543" tIns="46271" rIns="92543" bIns="46271" numCol="1" anchor="t" anchorCtr="0" compatLnSpc="1">
            <a:prstTxWarp prst="textNoShape">
              <a:avLst/>
            </a:prstTxWarp>
          </a:bodyPr>
          <a:lstStyle>
            <a:lvl1pPr algn="l" defTabSz="925349">
              <a:defRPr sz="1000">
                <a:latin typeface="Arial" charset="0"/>
                <a:ea typeface="ＭＳ Ｐゴシック" charset="0"/>
                <a:cs typeface="+mn-cs"/>
              </a:defRPr>
            </a:lvl1pPr>
          </a:lstStyle>
          <a:p>
            <a:pPr>
              <a:defRPr/>
            </a:pPr>
            <a:endParaRPr lang="en-US"/>
          </a:p>
        </p:txBody>
      </p:sp>
      <p:sp>
        <p:nvSpPr>
          <p:cNvPr id="7171" name="Rectangle 3"/>
          <p:cNvSpPr>
            <a:spLocks noGrp="1" noChangeArrowheads="1"/>
          </p:cNvSpPr>
          <p:nvPr>
            <p:ph type="dt" idx="1"/>
          </p:nvPr>
        </p:nvSpPr>
        <p:spPr bwMode="auto">
          <a:xfrm>
            <a:off x="5265809" y="1"/>
            <a:ext cx="4028440" cy="35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543" tIns="46271" rIns="92543" bIns="46271" numCol="1" anchor="t" anchorCtr="0" compatLnSpc="1">
            <a:prstTxWarp prst="textNoShape">
              <a:avLst/>
            </a:prstTxWarp>
          </a:bodyPr>
          <a:lstStyle>
            <a:lvl1pPr algn="r" defTabSz="925349">
              <a:defRPr sz="1000">
                <a:latin typeface="Arial" charset="0"/>
                <a:ea typeface="ＭＳ Ｐゴシック"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2895600" y="525463"/>
            <a:ext cx="3506788" cy="26289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929641" y="3330394"/>
            <a:ext cx="7437120" cy="3153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543" tIns="46271" rIns="92543" bIns="4627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6658369"/>
            <a:ext cx="4028440" cy="35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543" tIns="46271" rIns="92543" bIns="46271" numCol="1" anchor="b" anchorCtr="0" compatLnSpc="1">
            <a:prstTxWarp prst="textNoShape">
              <a:avLst/>
            </a:prstTxWarp>
          </a:bodyPr>
          <a:lstStyle>
            <a:lvl1pPr algn="l" defTabSz="925349">
              <a:defRPr sz="1000">
                <a:latin typeface="Arial" charset="0"/>
                <a:ea typeface="ＭＳ Ｐゴシック" charset="0"/>
                <a:cs typeface="+mn-cs"/>
              </a:defRPr>
            </a:lvl1pPr>
          </a:lstStyle>
          <a:p>
            <a:pPr>
              <a:defRPr/>
            </a:pPr>
            <a:endParaRPr lang="en-US"/>
          </a:p>
        </p:txBody>
      </p:sp>
      <p:sp>
        <p:nvSpPr>
          <p:cNvPr id="7175" name="Rectangle 7"/>
          <p:cNvSpPr>
            <a:spLocks noGrp="1" noChangeArrowheads="1"/>
          </p:cNvSpPr>
          <p:nvPr>
            <p:ph type="sldNum" sz="quarter" idx="5"/>
          </p:nvPr>
        </p:nvSpPr>
        <p:spPr bwMode="auto">
          <a:xfrm>
            <a:off x="5265809" y="6658369"/>
            <a:ext cx="4028440" cy="35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543" tIns="46271" rIns="92543" bIns="46271" numCol="1" anchor="b" anchorCtr="0" compatLnSpc="1">
            <a:prstTxWarp prst="textNoShape">
              <a:avLst/>
            </a:prstTxWarp>
          </a:bodyPr>
          <a:lstStyle>
            <a:lvl1pPr algn="r" defTabSz="925349">
              <a:defRPr sz="1000">
                <a:latin typeface="Arial" pitchFamily="34" charset="0"/>
              </a:defRPr>
            </a:lvl1pPr>
          </a:lstStyle>
          <a:p>
            <a:pPr>
              <a:defRPr/>
            </a:pPr>
            <a:fld id="{3C164B47-FB3E-417F-8C29-4E0E87414AB9}" type="slidenum">
              <a:rPr lang="en-US"/>
              <a:pPr>
                <a:defRPr/>
              </a:pPr>
              <a:t>‹#›</a:t>
            </a:fld>
            <a:endParaRPr lang="en-US"/>
          </a:p>
        </p:txBody>
      </p:sp>
    </p:spTree>
    <p:extLst>
      <p:ext uri="{BB962C8B-B14F-4D97-AF65-F5344CB8AC3E}">
        <p14:creationId xmlns:p14="http://schemas.microsoft.com/office/powerpoint/2010/main" val="3950209644"/>
      </p:ext>
    </p:extLst>
  </p:cSld>
  <p:clrMap bg1="lt1" tx1="dk1" bg2="lt2" tx2="dk2" accent1="accent1" accent2="accent2" accent3="accent3" accent4="accent4" accent5="accent5" accent6="accent6" hlink="hlink" folHlink="folHlink"/>
  <p:notesStyle>
    <a:lvl1pPr algn="l" rtl="0" eaLnBrk="0" fontAlgn="base" hangingPunct="0">
      <a:lnSpc>
        <a:spcPct val="95000"/>
      </a:lnSpc>
      <a:spcBef>
        <a:spcPct val="35000"/>
      </a:spcBef>
      <a:spcAft>
        <a:spcPct val="0"/>
      </a:spcAft>
      <a:defRPr sz="1200" kern="1200">
        <a:solidFill>
          <a:schemeClr val="tx1"/>
        </a:solidFill>
        <a:latin typeface="Arial" charset="0"/>
        <a:ea typeface="MS PGothic" pitchFamily="34" charset="-128"/>
        <a:cs typeface="Arial" charset="0"/>
      </a:defRPr>
    </a:lvl1pPr>
    <a:lvl2pPr marL="457200" algn="l" rtl="0" eaLnBrk="0" fontAlgn="base" hangingPunct="0">
      <a:lnSpc>
        <a:spcPct val="95000"/>
      </a:lnSpc>
      <a:spcBef>
        <a:spcPct val="35000"/>
      </a:spcBef>
      <a:spcAft>
        <a:spcPct val="0"/>
      </a:spcAft>
      <a:defRPr sz="1200" kern="1200">
        <a:solidFill>
          <a:schemeClr val="tx1"/>
        </a:solidFill>
        <a:latin typeface="Arial" charset="0"/>
        <a:ea typeface="Arial" charset="0"/>
        <a:cs typeface="Arial" charset="0"/>
      </a:defRPr>
    </a:lvl2pPr>
    <a:lvl3pPr marL="914400" algn="l" rtl="0" eaLnBrk="0" fontAlgn="base" hangingPunct="0">
      <a:lnSpc>
        <a:spcPct val="95000"/>
      </a:lnSpc>
      <a:spcBef>
        <a:spcPct val="35000"/>
      </a:spcBef>
      <a:spcAft>
        <a:spcPct val="0"/>
      </a:spcAft>
      <a:defRPr sz="1200" kern="1200">
        <a:solidFill>
          <a:schemeClr val="tx1"/>
        </a:solidFill>
        <a:latin typeface="Arial" charset="0"/>
        <a:ea typeface="Arial" charset="0"/>
        <a:cs typeface="Arial" charset="0"/>
      </a:defRPr>
    </a:lvl3pPr>
    <a:lvl4pPr marL="1371600" algn="l" rtl="0" eaLnBrk="0" fontAlgn="base" hangingPunct="0">
      <a:lnSpc>
        <a:spcPct val="95000"/>
      </a:lnSpc>
      <a:spcBef>
        <a:spcPct val="35000"/>
      </a:spcBef>
      <a:spcAft>
        <a:spcPct val="0"/>
      </a:spcAft>
      <a:defRPr sz="1200" kern="1200">
        <a:solidFill>
          <a:schemeClr val="tx1"/>
        </a:solidFill>
        <a:latin typeface="Arial" charset="0"/>
        <a:ea typeface="Arial" charset="0"/>
        <a:cs typeface="Arial" charset="0"/>
      </a:defRPr>
    </a:lvl4pPr>
    <a:lvl5pPr marL="1828800" algn="l" rtl="0" eaLnBrk="0" fontAlgn="base" hangingPunct="0">
      <a:lnSpc>
        <a:spcPct val="95000"/>
      </a:lnSpc>
      <a:spcBef>
        <a:spcPct val="35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5349" eaLnBrk="0" hangingPunct="0">
              <a:defRPr sz="2400">
                <a:solidFill>
                  <a:schemeClr val="tx1"/>
                </a:solidFill>
                <a:latin typeface="Arial Narrow" pitchFamily="34" charset="0"/>
                <a:ea typeface="MS PGothic" pitchFamily="34" charset="-128"/>
              </a:defRPr>
            </a:lvl1pPr>
            <a:lvl2pPr marL="754466" indent="-290179" defTabSz="925349" eaLnBrk="0" hangingPunct="0">
              <a:defRPr sz="2400">
                <a:solidFill>
                  <a:schemeClr val="tx1"/>
                </a:solidFill>
                <a:latin typeface="Arial Narrow" pitchFamily="34" charset="0"/>
                <a:ea typeface="MS PGothic" pitchFamily="34" charset="-128"/>
              </a:defRPr>
            </a:lvl2pPr>
            <a:lvl3pPr marL="1160717" indent="-232143" defTabSz="925349" eaLnBrk="0" hangingPunct="0">
              <a:defRPr sz="2400">
                <a:solidFill>
                  <a:schemeClr val="tx1"/>
                </a:solidFill>
                <a:latin typeface="Arial Narrow" pitchFamily="34" charset="0"/>
                <a:ea typeface="MS PGothic" pitchFamily="34" charset="-128"/>
              </a:defRPr>
            </a:lvl3pPr>
            <a:lvl4pPr marL="1625003" indent="-232143" defTabSz="925349" eaLnBrk="0" hangingPunct="0">
              <a:defRPr sz="2400">
                <a:solidFill>
                  <a:schemeClr val="tx1"/>
                </a:solidFill>
                <a:latin typeface="Arial Narrow" pitchFamily="34" charset="0"/>
                <a:ea typeface="MS PGothic" pitchFamily="34" charset="-128"/>
              </a:defRPr>
            </a:lvl4pPr>
            <a:lvl5pPr marL="2089290" indent="-232143" defTabSz="925349" eaLnBrk="0" hangingPunct="0">
              <a:defRPr sz="2400">
                <a:solidFill>
                  <a:schemeClr val="tx1"/>
                </a:solidFill>
                <a:latin typeface="Arial Narrow" pitchFamily="34" charset="0"/>
                <a:ea typeface="MS PGothic" pitchFamily="34" charset="-128"/>
              </a:defRPr>
            </a:lvl5pPr>
            <a:lvl6pPr marL="2553576"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6pPr>
            <a:lvl7pPr marL="3017863"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7pPr>
            <a:lvl8pPr marL="3482150"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8pPr>
            <a:lvl9pPr marL="3946436"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9pPr>
          </a:lstStyle>
          <a:p>
            <a:pPr eaLnBrk="1" hangingPunct="1">
              <a:defRPr/>
            </a:pPr>
            <a:fld id="{E47CC66C-14E5-4C18-A6BF-4019AD0BFDB7}" type="slidenum">
              <a:rPr lang="en-US" sz="1000">
                <a:latin typeface="Arial" pitchFamily="34" charset="0"/>
              </a:rPr>
              <a:pPr eaLnBrk="1" hangingPunct="1">
                <a:defRPr/>
              </a:pPr>
              <a:t>1</a:t>
            </a:fld>
            <a:endParaRPr lang="en-US" sz="1000">
              <a:latin typeface="Arial" pitchFamily="34" charset="0"/>
            </a:endParaRPr>
          </a:p>
        </p:txBody>
      </p:sp>
      <p:sp>
        <p:nvSpPr>
          <p:cNvPr id="1472514" name="Rectangle 2"/>
          <p:cNvSpPr>
            <a:spLocks noGrp="1" noRot="1" noChangeAspect="1" noChangeArrowheads="1" noTextEdit="1"/>
          </p:cNvSpPr>
          <p:nvPr>
            <p:ph type="sldImg"/>
          </p:nvPr>
        </p:nvSpPr>
        <p:spPr>
          <a:ln/>
          <a:extLst>
            <a:ext uri="{FAA26D3D-D897-4be2-8F04-BA451C77F1D7}"/>
          </a:extLst>
        </p:spPr>
      </p:sp>
      <p:sp>
        <p:nvSpPr>
          <p:cNvPr id="1472515" name="Rectangle 3"/>
          <p:cNvSpPr>
            <a:spLocks noGrp="1" noChangeArrowheads="1"/>
          </p:cNvSpPr>
          <p:nvPr>
            <p:ph type="body" idx="1"/>
          </p:nvPr>
        </p:nvSpPr>
        <p:spPr/>
        <p:txBody>
          <a:bodyPr/>
          <a:lstStyle/>
          <a:p>
            <a:pPr eaLnBrk="1" hangingPunct="1">
              <a:defRPr/>
            </a:pPr>
            <a:endParaRPr lang="en-US" baseline="0" dirty="0">
              <a:ea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0" i="0" u="none" strike="noStrike" kern="1200" dirty="0">
                <a:solidFill>
                  <a:schemeClr val="tx1"/>
                </a:solidFill>
                <a:effectLst/>
                <a:latin typeface="Arial" charset="0"/>
                <a:ea typeface="MS PGothic" pitchFamily="34" charset="-128"/>
                <a:cs typeface="Arial" charset="0"/>
              </a:rPr>
              <a:t>Hernia Type</a:t>
            </a:r>
          </a:p>
          <a:p>
            <a:pPr rtl="0" eaLnBrk="1" fontAlgn="t" latinLnBrk="0" hangingPunct="1"/>
            <a:r>
              <a:rPr lang="en-US" sz="1200" b="0" i="0" u="none" strike="noStrike" kern="1200" dirty="0">
                <a:solidFill>
                  <a:schemeClr val="tx1"/>
                </a:solidFill>
                <a:effectLst/>
                <a:latin typeface="Arial" charset="0"/>
                <a:ea typeface="MS PGothic" pitchFamily="34" charset="-128"/>
                <a:cs typeface="Arial" charset="0"/>
              </a:rPr>
              <a:t>ICD9 Diagnosis Codes</a:t>
            </a:r>
          </a:p>
          <a:p>
            <a:pPr rtl="0" eaLnBrk="1" fontAlgn="t" latinLnBrk="0" hangingPunct="1"/>
            <a:r>
              <a:rPr lang="en-US" sz="1200" b="0" i="0" u="none" strike="noStrike" kern="1200" dirty="0">
                <a:solidFill>
                  <a:schemeClr val="tx1"/>
                </a:solidFill>
                <a:effectLst/>
                <a:latin typeface="Arial" charset="0"/>
                <a:ea typeface="MS PGothic" pitchFamily="34" charset="-128"/>
                <a:cs typeface="Arial" charset="0"/>
              </a:rPr>
              <a:t>ICD9 Procedure Codes</a:t>
            </a:r>
          </a:p>
          <a:p>
            <a:pPr rtl="0" eaLnBrk="1" fontAlgn="t" latinLnBrk="0" hangingPunct="1"/>
            <a:r>
              <a:rPr lang="en-US" sz="1200" b="0" i="0" u="none" strike="noStrike" kern="1200" dirty="0">
                <a:solidFill>
                  <a:schemeClr val="tx1"/>
                </a:solidFill>
                <a:effectLst/>
                <a:latin typeface="Arial" charset="0"/>
                <a:ea typeface="MS PGothic" pitchFamily="34" charset="-128"/>
                <a:cs typeface="Arial" charset="0"/>
              </a:rPr>
              <a:t>CPT4 Codes</a:t>
            </a:r>
          </a:p>
          <a:p>
            <a:pPr rtl="0" eaLnBrk="1" fontAlgn="t" latinLnBrk="0" hangingPunct="1"/>
            <a:r>
              <a:rPr lang="en-US" sz="1200" b="0" i="0" u="none" strike="noStrike" kern="1200" dirty="0">
                <a:solidFill>
                  <a:schemeClr val="tx1"/>
                </a:solidFill>
                <a:effectLst/>
                <a:latin typeface="Arial" charset="0"/>
                <a:ea typeface="MS PGothic" pitchFamily="34" charset="-128"/>
                <a:cs typeface="Arial" charset="0"/>
              </a:rPr>
              <a:t>Inguinal Hernia</a:t>
            </a:r>
          </a:p>
          <a:p>
            <a:pPr rtl="0" eaLnBrk="1" fontAlgn="t" latinLnBrk="0" hangingPunct="1"/>
            <a:r>
              <a:rPr lang="en-US" sz="1200" b="0" i="0" u="none" strike="noStrike" kern="1200" dirty="0">
                <a:solidFill>
                  <a:schemeClr val="tx1"/>
                </a:solidFill>
                <a:effectLst/>
                <a:latin typeface="Arial" charset="0"/>
                <a:ea typeface="MS PGothic" pitchFamily="34" charset="-128"/>
                <a:cs typeface="Arial" charset="0"/>
              </a:rPr>
              <a:t>550.x</a:t>
            </a:r>
          </a:p>
          <a:p>
            <a:pPr rtl="0" eaLnBrk="1" fontAlgn="t" latinLnBrk="0" hangingPunct="1"/>
            <a:r>
              <a:rPr lang="en-US" sz="1200" b="0" i="0" u="none" strike="noStrike" kern="1200" dirty="0">
                <a:solidFill>
                  <a:schemeClr val="tx1"/>
                </a:solidFill>
                <a:effectLst/>
                <a:latin typeface="Arial" charset="0"/>
                <a:ea typeface="MS PGothic" pitchFamily="34" charset="-128"/>
                <a:cs typeface="Arial" charset="0"/>
              </a:rPr>
              <a:t>17.x, 53.0x, 53.1x</a:t>
            </a:r>
          </a:p>
          <a:p>
            <a:pPr rtl="0" eaLnBrk="1" fontAlgn="t" latinLnBrk="0" hangingPunct="1"/>
            <a:r>
              <a:rPr lang="en-US" sz="1200" b="0" i="0" u="none" strike="noStrike" kern="1200" dirty="0">
                <a:solidFill>
                  <a:schemeClr val="tx1"/>
                </a:solidFill>
                <a:effectLst/>
                <a:latin typeface="Arial" charset="0"/>
                <a:ea typeface="MS PGothic" pitchFamily="34" charset="-128"/>
                <a:cs typeface="Arial" charset="0"/>
              </a:rPr>
              <a:t>49491, 49492, 49495, 49496, 49500, 49501, 49505, 49507, 49520, 49521, 49525, 49650, 49651, 49659</a:t>
            </a:r>
          </a:p>
          <a:p>
            <a:pPr rtl="0" eaLnBrk="1" fontAlgn="t" latinLnBrk="0" hangingPunct="1"/>
            <a:r>
              <a:rPr lang="en-US" sz="1200" b="0" i="0" u="none" strike="noStrike" kern="1200" dirty="0">
                <a:solidFill>
                  <a:schemeClr val="tx1"/>
                </a:solidFill>
                <a:effectLst/>
                <a:latin typeface="Arial" charset="0"/>
                <a:ea typeface="MS PGothic" pitchFamily="34" charset="-128"/>
                <a:cs typeface="Arial" charset="0"/>
              </a:rPr>
              <a:t>Direct Inguinal</a:t>
            </a:r>
          </a:p>
          <a:p>
            <a:pPr rtl="0" eaLnBrk="1" fontAlgn="t" latinLnBrk="0" hangingPunct="1"/>
            <a:r>
              <a:rPr lang="en-US" sz="1200" b="0" i="0" u="none" strike="noStrike" kern="1200" dirty="0">
                <a:solidFill>
                  <a:schemeClr val="tx1"/>
                </a:solidFill>
                <a:effectLst/>
                <a:latin typeface="Arial" charset="0"/>
                <a:ea typeface="MS PGothic" pitchFamily="34" charset="-128"/>
                <a:cs typeface="Arial" charset="0"/>
              </a:rPr>
              <a:t> </a:t>
            </a:r>
          </a:p>
          <a:p>
            <a:pPr rtl="0" eaLnBrk="1" fontAlgn="t" latinLnBrk="0" hangingPunct="1"/>
            <a:r>
              <a:rPr lang="en-US" sz="1200" b="0" i="0" u="none" strike="noStrike" kern="1200" dirty="0">
                <a:solidFill>
                  <a:schemeClr val="tx1"/>
                </a:solidFill>
                <a:effectLst/>
                <a:latin typeface="Arial" charset="0"/>
                <a:ea typeface="MS PGothic" pitchFamily="34" charset="-128"/>
                <a:cs typeface="Arial" charset="0"/>
              </a:rPr>
              <a:t>17.11, 17.21, 17.23, 53.01, 53.03, 53.11, 53.14, 53.13, 53.16, 53.17</a:t>
            </a:r>
          </a:p>
          <a:p>
            <a:pPr rtl="0" eaLnBrk="1" fontAlgn="t" latinLnBrk="0" hangingPunct="1"/>
            <a:r>
              <a:rPr lang="en-US" sz="1200" b="0" i="0" u="none" strike="noStrike" kern="1200" dirty="0">
                <a:solidFill>
                  <a:schemeClr val="tx1"/>
                </a:solidFill>
                <a:effectLst/>
                <a:latin typeface="Arial" charset="0"/>
                <a:ea typeface="MS PGothic" pitchFamily="34" charset="-128"/>
                <a:cs typeface="Arial" charset="0"/>
              </a:rPr>
              <a:t> </a:t>
            </a:r>
          </a:p>
          <a:p>
            <a:pPr rtl="0" eaLnBrk="1" fontAlgn="t" latinLnBrk="0" hangingPunct="1"/>
            <a:r>
              <a:rPr lang="en-US" sz="1200" b="0" i="0" u="none" strike="noStrike" kern="1200" dirty="0">
                <a:solidFill>
                  <a:schemeClr val="tx1"/>
                </a:solidFill>
                <a:effectLst/>
                <a:latin typeface="Arial" charset="0"/>
                <a:ea typeface="MS PGothic" pitchFamily="34" charset="-128"/>
                <a:cs typeface="Arial" charset="0"/>
              </a:rPr>
              <a:t>Indirect Inguinal</a:t>
            </a:r>
          </a:p>
          <a:p>
            <a:pPr rtl="0" eaLnBrk="1" fontAlgn="t" latinLnBrk="0" hangingPunct="1"/>
            <a:r>
              <a:rPr lang="en-US" sz="1200" b="0" i="0" u="none" strike="noStrike" kern="1200" dirty="0">
                <a:solidFill>
                  <a:schemeClr val="tx1"/>
                </a:solidFill>
                <a:effectLst/>
                <a:latin typeface="Arial" charset="0"/>
                <a:ea typeface="MS PGothic" pitchFamily="34" charset="-128"/>
                <a:cs typeface="Arial" charset="0"/>
              </a:rPr>
              <a:t> </a:t>
            </a:r>
          </a:p>
          <a:p>
            <a:pPr rtl="0" eaLnBrk="1" fontAlgn="t" latinLnBrk="0" hangingPunct="1"/>
            <a:r>
              <a:rPr lang="en-US" sz="1200" b="0" i="0" u="none" strike="noStrike" kern="1200" dirty="0">
                <a:solidFill>
                  <a:schemeClr val="tx1"/>
                </a:solidFill>
                <a:effectLst/>
                <a:latin typeface="Arial" charset="0"/>
                <a:ea typeface="MS PGothic" pitchFamily="34" charset="-128"/>
                <a:cs typeface="Arial" charset="0"/>
              </a:rPr>
              <a:t>17.12, 17.22, 17.23, 53.02, 53.04, 53.12, 53.15,  53.13, 53.16, 53.17</a:t>
            </a:r>
          </a:p>
          <a:p>
            <a:pPr rtl="0" eaLnBrk="1" fontAlgn="t" latinLnBrk="0" hangingPunct="1"/>
            <a:r>
              <a:rPr lang="en-US" sz="1200" b="0" i="0" u="none" strike="noStrike" kern="1200" dirty="0">
                <a:solidFill>
                  <a:schemeClr val="tx1"/>
                </a:solidFill>
                <a:effectLst/>
                <a:latin typeface="Arial" charset="0"/>
                <a:ea typeface="MS PGothic" pitchFamily="34" charset="-128"/>
                <a:cs typeface="Arial" charset="0"/>
              </a:rPr>
              <a:t> </a:t>
            </a:r>
          </a:p>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10</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11</a:t>
            </a:fld>
            <a:endParaRPr lang="en-US"/>
          </a:p>
        </p:txBody>
      </p:sp>
    </p:spTree>
    <p:extLst>
      <p:ext uri="{BB962C8B-B14F-4D97-AF65-F5344CB8AC3E}">
        <p14:creationId xmlns:p14="http://schemas.microsoft.com/office/powerpoint/2010/main" val="3423519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846388" y="519113"/>
            <a:ext cx="3533775" cy="2651125"/>
          </a:xfrm>
          <a:solidFill>
            <a:srgbClr val="FFFFFF"/>
          </a:solidFill>
          <a:ln/>
        </p:spPr>
      </p:sp>
      <p:sp>
        <p:nvSpPr>
          <p:cNvPr id="56323" name="Rectangle 3"/>
          <p:cNvSpPr>
            <a:spLocks noGrp="1" noChangeArrowheads="1"/>
          </p:cNvSpPr>
          <p:nvPr>
            <p:ph type="body" idx="1"/>
          </p:nvPr>
        </p:nvSpPr>
        <p:spPr>
          <a:xfrm>
            <a:off x="1219201" y="3341689"/>
            <a:ext cx="6792914" cy="3170237"/>
          </a:xfrm>
          <a:solidFill>
            <a:srgbClr val="FFFFFF"/>
          </a:solidFill>
          <a:ln>
            <a:solidFill>
              <a:srgbClr val="000000"/>
            </a:solidFill>
          </a:ln>
        </p:spPr>
        <p:txBody>
          <a:bodyPr/>
          <a:lstStyle/>
          <a:p>
            <a:endParaRPr lang="en-US" altLang="en-US" dirty="0">
              <a:latin typeface="Arial"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aseline="0" dirty="0">
              <a:latin typeface="Arial"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17</a:t>
            </a:fld>
            <a:endParaRPr lang="en-US"/>
          </a:p>
        </p:txBody>
      </p:sp>
    </p:spTree>
    <p:extLst>
      <p:ext uri="{BB962C8B-B14F-4D97-AF65-F5344CB8AC3E}">
        <p14:creationId xmlns:p14="http://schemas.microsoft.com/office/powerpoint/2010/main" val="3288102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1. Manhattan plot of GWAS findings in the GERA discovery cohort. </a:t>
            </a:r>
            <a:r>
              <a:rPr lang="en-US" dirty="0"/>
              <a:t>Four novel inguinal hernia risk loci with genome-wide significant associations were identified in the regions of </a:t>
            </a:r>
            <a:r>
              <a:rPr lang="en-US" i="1" dirty="0"/>
              <a:t>EFEMP1 </a:t>
            </a:r>
            <a:r>
              <a:rPr lang="en-US" dirty="0"/>
              <a:t>(chromosome 2), </a:t>
            </a:r>
            <a:r>
              <a:rPr lang="en-US" i="1" dirty="0"/>
              <a:t>ADAMTS6 </a:t>
            </a:r>
            <a:r>
              <a:rPr lang="en-US" dirty="0"/>
              <a:t>(chromosome 5), </a:t>
            </a:r>
            <a:r>
              <a:rPr lang="en-US" i="1" dirty="0"/>
              <a:t>EBF2 </a:t>
            </a:r>
            <a:r>
              <a:rPr lang="en-US" dirty="0"/>
              <a:t>(chromosome 8), and </a:t>
            </a:r>
            <a:r>
              <a:rPr lang="en-US" i="1" dirty="0"/>
              <a:t>WT1 </a:t>
            </a:r>
            <a:r>
              <a:rPr lang="en-US" dirty="0"/>
              <a:t>(chromosome 11).  The dotted red line represents a significance threshold of </a:t>
            </a:r>
            <a:r>
              <a:rPr lang="en-US" i="1" dirty="0"/>
              <a:t>P</a:t>
            </a:r>
            <a:r>
              <a:rPr lang="en-US" dirty="0"/>
              <a:t>=5.0x10</a:t>
            </a:r>
            <a:r>
              <a:rPr lang="en-US" baseline="30000" dirty="0"/>
              <a:t>-8</a:t>
            </a:r>
            <a:r>
              <a:rPr lang="en-US" dirty="0"/>
              <a:t>.</a:t>
            </a:r>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18</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 ever had any of the following gastrointestinal surgeries (Hernia repair)?”</a:t>
            </a:r>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19</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a:t>
            </a:r>
            <a:r>
              <a:rPr lang="en-US" baseline="0" dirty="0"/>
              <a:t> associated SNPs at four loci replicate in an independent sample</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20</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charset="0"/>
                <a:ea typeface="MS PGothic" pitchFamily="34" charset="-128"/>
                <a:cs typeface="Arial" charset="0"/>
              </a:rPr>
              <a:t>Supplementary Figure 1: (A-D) Locus Zoom plots of the top four loci associated with inguinal hernia in the GERA discovery cohort.</a:t>
            </a:r>
            <a:r>
              <a:rPr lang="en-US" sz="1200" kern="1200" dirty="0">
                <a:solidFill>
                  <a:schemeClr val="tx1"/>
                </a:solidFill>
                <a:effectLst/>
                <a:latin typeface="Arial" charset="0"/>
                <a:ea typeface="MS PGothic" pitchFamily="34" charset="-128"/>
                <a:cs typeface="Arial" charset="0"/>
              </a:rPr>
              <a:t>  Plots show association results of SNPs in the GWAS of the GERA cohort samples and recombination rates. Each circle represents the -log</a:t>
            </a:r>
            <a:r>
              <a:rPr lang="en-US" sz="1200" kern="1200" baseline="-25000" dirty="0">
                <a:solidFill>
                  <a:schemeClr val="tx1"/>
                </a:solidFill>
                <a:effectLst/>
                <a:latin typeface="Arial" charset="0"/>
                <a:ea typeface="MS PGothic" pitchFamily="34" charset="-128"/>
                <a:cs typeface="Arial" charset="0"/>
              </a:rPr>
              <a:t>10</a:t>
            </a:r>
            <a:r>
              <a:rPr lang="en-US" sz="1200" kern="1200" dirty="0">
                <a:solidFill>
                  <a:schemeClr val="tx1"/>
                </a:solidFill>
                <a:effectLst/>
                <a:latin typeface="Arial" charset="0"/>
                <a:ea typeface="MS PGothic" pitchFamily="34" charset="-128"/>
                <a:cs typeface="Arial" charset="0"/>
              </a:rPr>
              <a:t> </a:t>
            </a:r>
            <a:r>
              <a:rPr lang="en-US" sz="1200" i="1" kern="1200" dirty="0">
                <a:solidFill>
                  <a:schemeClr val="tx1"/>
                </a:solidFill>
                <a:effectLst/>
                <a:latin typeface="Arial" charset="0"/>
                <a:ea typeface="MS PGothic" pitchFamily="34" charset="-128"/>
                <a:cs typeface="Arial" charset="0"/>
              </a:rPr>
              <a:t>P</a:t>
            </a:r>
            <a:r>
              <a:rPr lang="en-US" sz="1200" kern="1200" dirty="0">
                <a:solidFill>
                  <a:schemeClr val="tx1"/>
                </a:solidFill>
                <a:effectLst/>
                <a:latin typeface="Arial" charset="0"/>
                <a:ea typeface="MS PGothic" pitchFamily="34" charset="-128"/>
                <a:cs typeface="Arial" charset="0"/>
              </a:rPr>
              <a:t> value (y axes) and chromosomal position (x axes) of SNPs tested for association. The top associated SNP in each region is identified by its </a:t>
            </a:r>
            <a:r>
              <a:rPr lang="en-US" sz="1200" kern="1200" dirty="0" err="1">
                <a:solidFill>
                  <a:schemeClr val="tx1"/>
                </a:solidFill>
                <a:effectLst/>
                <a:latin typeface="Arial" charset="0"/>
                <a:ea typeface="MS PGothic" pitchFamily="34" charset="-128"/>
                <a:cs typeface="Arial" charset="0"/>
              </a:rPr>
              <a:t>rsID</a:t>
            </a:r>
            <a:r>
              <a:rPr lang="en-US" sz="1200" kern="1200" dirty="0">
                <a:solidFill>
                  <a:schemeClr val="tx1"/>
                </a:solidFill>
                <a:effectLst/>
                <a:latin typeface="Arial" charset="0"/>
                <a:ea typeface="MS PGothic" pitchFamily="34" charset="-128"/>
                <a:cs typeface="Arial" charset="0"/>
              </a:rPr>
              <a:t>. The color of each circle reflects the extent of LD with the top SNP.  Physical positions are based on NCBI build 37 of the human genome.  The relative position of genes and transcripts are displayed below the association plot.</a:t>
            </a:r>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21</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22</a:t>
            </a:fld>
            <a:endParaRPr lang="en-US"/>
          </a:p>
        </p:txBody>
      </p:sp>
    </p:spTree>
    <p:extLst>
      <p:ext uri="{BB962C8B-B14F-4D97-AF65-F5344CB8AC3E}">
        <p14:creationId xmlns:p14="http://schemas.microsoft.com/office/powerpoint/2010/main" val="10778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5349" eaLnBrk="0" hangingPunct="0">
              <a:defRPr sz="2400">
                <a:solidFill>
                  <a:schemeClr val="tx1"/>
                </a:solidFill>
                <a:latin typeface="Arial Narrow" pitchFamily="34" charset="0"/>
                <a:ea typeface="MS PGothic" pitchFamily="34" charset="-128"/>
              </a:defRPr>
            </a:lvl1pPr>
            <a:lvl2pPr marL="754466" indent="-290179" defTabSz="925349" eaLnBrk="0" hangingPunct="0">
              <a:defRPr sz="2400">
                <a:solidFill>
                  <a:schemeClr val="tx1"/>
                </a:solidFill>
                <a:latin typeface="Arial Narrow" pitchFamily="34" charset="0"/>
                <a:ea typeface="MS PGothic" pitchFamily="34" charset="-128"/>
              </a:defRPr>
            </a:lvl2pPr>
            <a:lvl3pPr marL="1160717" indent="-232143" defTabSz="925349" eaLnBrk="0" hangingPunct="0">
              <a:defRPr sz="2400">
                <a:solidFill>
                  <a:schemeClr val="tx1"/>
                </a:solidFill>
                <a:latin typeface="Arial Narrow" pitchFamily="34" charset="0"/>
                <a:ea typeface="MS PGothic" pitchFamily="34" charset="-128"/>
              </a:defRPr>
            </a:lvl3pPr>
            <a:lvl4pPr marL="1625003" indent="-232143" defTabSz="925349" eaLnBrk="0" hangingPunct="0">
              <a:defRPr sz="2400">
                <a:solidFill>
                  <a:schemeClr val="tx1"/>
                </a:solidFill>
                <a:latin typeface="Arial Narrow" pitchFamily="34" charset="0"/>
                <a:ea typeface="MS PGothic" pitchFamily="34" charset="-128"/>
              </a:defRPr>
            </a:lvl4pPr>
            <a:lvl5pPr marL="2089290" indent="-232143" defTabSz="925349" eaLnBrk="0" hangingPunct="0">
              <a:defRPr sz="2400">
                <a:solidFill>
                  <a:schemeClr val="tx1"/>
                </a:solidFill>
                <a:latin typeface="Arial Narrow" pitchFamily="34" charset="0"/>
                <a:ea typeface="MS PGothic" pitchFamily="34" charset="-128"/>
              </a:defRPr>
            </a:lvl5pPr>
            <a:lvl6pPr marL="2553576"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6pPr>
            <a:lvl7pPr marL="3017863"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7pPr>
            <a:lvl8pPr marL="3482150"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8pPr>
            <a:lvl9pPr marL="3946436"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9pPr>
          </a:lstStyle>
          <a:p>
            <a:pPr eaLnBrk="1" hangingPunct="1">
              <a:defRPr/>
            </a:pPr>
            <a:fld id="{E47CC66C-14E5-4C18-A6BF-4019AD0BFDB7}" type="slidenum">
              <a:rPr lang="en-US" sz="1000">
                <a:latin typeface="Arial" pitchFamily="34" charset="0"/>
              </a:rPr>
              <a:pPr eaLnBrk="1" hangingPunct="1">
                <a:defRPr/>
              </a:pPr>
              <a:t>2</a:t>
            </a:fld>
            <a:endParaRPr lang="en-US" sz="1000">
              <a:latin typeface="Arial" pitchFamily="34" charset="0"/>
            </a:endParaRPr>
          </a:p>
        </p:txBody>
      </p:sp>
      <p:sp>
        <p:nvSpPr>
          <p:cNvPr id="1472514" name="Rectangle 2"/>
          <p:cNvSpPr>
            <a:spLocks noGrp="1" noRot="1" noChangeAspect="1" noChangeArrowheads="1" noTextEdit="1"/>
          </p:cNvSpPr>
          <p:nvPr>
            <p:ph type="sldImg"/>
          </p:nvPr>
        </p:nvSpPr>
        <p:spPr>
          <a:ln/>
          <a:extLst>
            <a:ext uri="{FAA26D3D-D897-4be2-8F04-BA451C77F1D7}"/>
          </a:extLst>
        </p:spPr>
      </p:sp>
      <p:sp>
        <p:nvSpPr>
          <p:cNvPr id="1472515" name="Rectangle 3"/>
          <p:cNvSpPr>
            <a:spLocks noGrp="1" noChangeArrowheads="1"/>
          </p:cNvSpPr>
          <p:nvPr>
            <p:ph type="body" idx="1"/>
          </p:nvPr>
        </p:nvSpPr>
        <p:spPr/>
        <p:txBody>
          <a:bodyPr/>
          <a:lstStyle/>
          <a:p>
            <a:pPr eaLnBrk="1" hangingPunct="1">
              <a:defRPr/>
            </a:pPr>
            <a:endParaRPr lang="en-US" baseline="0" dirty="0">
              <a:ea typeface="ＭＳ Ｐゴシック" charset="0"/>
            </a:endParaRPr>
          </a:p>
        </p:txBody>
      </p:sp>
    </p:spTree>
    <p:extLst>
      <p:ext uri="{BB962C8B-B14F-4D97-AF65-F5344CB8AC3E}">
        <p14:creationId xmlns:p14="http://schemas.microsoft.com/office/powerpoint/2010/main" val="2080665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it</a:t>
            </a:r>
            <a:r>
              <a:rPr lang="en-US" baseline="0" dirty="0"/>
              <a:t> is not proven that these are the causal genes</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23</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24</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25</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26</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27</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28</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29</a:t>
            </a:fld>
            <a:endParaRPr lang="en-US"/>
          </a:p>
        </p:txBody>
      </p:sp>
    </p:spTree>
    <p:extLst>
      <p:ext uri="{BB962C8B-B14F-4D97-AF65-F5344CB8AC3E}">
        <p14:creationId xmlns:p14="http://schemas.microsoft.com/office/powerpoint/2010/main" val="665517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30</a:t>
            </a:fld>
            <a:endParaRPr lang="en-US"/>
          </a:p>
        </p:txBody>
      </p:sp>
    </p:spTree>
    <p:extLst>
      <p:ext uri="{BB962C8B-B14F-4D97-AF65-F5344CB8AC3E}">
        <p14:creationId xmlns:p14="http://schemas.microsoft.com/office/powerpoint/2010/main" val="17786447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31</a:t>
            </a:fld>
            <a:endParaRPr lang="en-US"/>
          </a:p>
        </p:txBody>
      </p:sp>
    </p:spTree>
    <p:extLst>
      <p:ext uri="{BB962C8B-B14F-4D97-AF65-F5344CB8AC3E}">
        <p14:creationId xmlns:p14="http://schemas.microsoft.com/office/powerpoint/2010/main" val="32899201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32</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p:cNvSpPr>
            <a:spLocks noGrp="1" noRot="1" noChangeAspect="1" noChangeArrowheads="1" noTextEdit="1"/>
          </p:cNvSpPr>
          <p:nvPr>
            <p:ph type="sldImg"/>
          </p:nvPr>
        </p:nvSpPr>
        <p:spPr>
          <a:solidFill>
            <a:srgbClr val="FFFFFF"/>
          </a:solidFill>
          <a:ln/>
        </p:spPr>
      </p:sp>
      <p:sp>
        <p:nvSpPr>
          <p:cNvPr id="78851" name="Rectangle 1027"/>
          <p:cNvSpPr>
            <a:spLocks noGrp="1" noChangeArrowheads="1"/>
          </p:cNvSpPr>
          <p:nvPr>
            <p:ph type="body" idx="1"/>
          </p:nvPr>
        </p:nvSpPr>
        <p:spPr>
          <a:solidFill>
            <a:srgbClr val="FFFFFF"/>
          </a:solidFill>
          <a:ln>
            <a:solidFill>
              <a:srgbClr val="000000"/>
            </a:solidFill>
          </a:ln>
        </p:spPr>
        <p:txBody>
          <a:bodyPr/>
          <a:lstStyle/>
          <a:p>
            <a:endParaRPr lang="en-US">
              <a:ea typeface="ＭＳ Ｐゴシック" pitchFamily="34" charset="-128"/>
            </a:endParaRPr>
          </a:p>
        </p:txBody>
      </p:sp>
    </p:spTree>
    <p:extLst>
      <p:ext uri="{BB962C8B-B14F-4D97-AF65-F5344CB8AC3E}">
        <p14:creationId xmlns:p14="http://schemas.microsoft.com/office/powerpoint/2010/main" val="34694633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33</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34</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35</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36</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37</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p:cNvSpPr>
            <a:spLocks noGrp="1" noRot="1" noChangeAspect="1" noChangeArrowheads="1" noTextEdit="1"/>
          </p:cNvSpPr>
          <p:nvPr>
            <p:ph type="sldImg"/>
          </p:nvPr>
        </p:nvSpPr>
        <p:spPr>
          <a:solidFill>
            <a:srgbClr val="FFFFFF"/>
          </a:solidFill>
          <a:ln/>
        </p:spPr>
      </p:sp>
      <p:sp>
        <p:nvSpPr>
          <p:cNvPr id="78851" name="Rectangle 1027"/>
          <p:cNvSpPr>
            <a:spLocks noGrp="1" noChangeArrowheads="1"/>
          </p:cNvSpPr>
          <p:nvPr>
            <p:ph type="body" idx="1"/>
          </p:nvPr>
        </p:nvSpPr>
        <p:spPr>
          <a:solidFill>
            <a:srgbClr val="FFFFFF"/>
          </a:solidFill>
          <a:ln>
            <a:solidFill>
              <a:srgbClr val="000000"/>
            </a:solidFill>
          </a:ln>
        </p:spPr>
        <p:txBody>
          <a:bodyPr/>
          <a:lstStyle/>
          <a:p>
            <a:endParaRPr lang="en-US">
              <a:ea typeface="ＭＳ Ｐゴシック" pitchFamily="34" charset="-128"/>
            </a:endParaRPr>
          </a:p>
        </p:txBody>
      </p:sp>
    </p:spTree>
    <p:extLst>
      <p:ext uri="{BB962C8B-B14F-4D97-AF65-F5344CB8AC3E}">
        <p14:creationId xmlns:p14="http://schemas.microsoft.com/office/powerpoint/2010/main" val="19754948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95000"/>
              </a:lnSpc>
              <a:spcBef>
                <a:spcPct val="35000"/>
              </a:spcBef>
              <a:spcAft>
                <a:spcPct val="0"/>
              </a:spcAft>
              <a:buClrTx/>
              <a:buSzTx/>
              <a:buFontTx/>
              <a:buNone/>
              <a:tabLst/>
              <a:defRPr/>
            </a:pPr>
            <a:r>
              <a:rPr lang="en-US" sz="1200" b="0" dirty="0">
                <a:latin typeface="Calibri" pitchFamily="34" charset="0"/>
                <a:cs typeface="Tahoma" pitchFamily="34" charset="0"/>
              </a:rPr>
              <a:t>DNA Methylation occurs predominantly at CpG dinucleotides in mammals</a:t>
            </a:r>
            <a:endParaRPr lang="en-US" b="0" dirty="0"/>
          </a:p>
          <a:p>
            <a:pPr marL="0" marR="0" indent="0" algn="l" defTabSz="914400" rtl="0" eaLnBrk="0" fontAlgn="base" latinLnBrk="0" hangingPunct="0">
              <a:lnSpc>
                <a:spcPct val="95000"/>
              </a:lnSpc>
              <a:spcBef>
                <a:spcPct val="35000"/>
              </a:spcBef>
              <a:spcAft>
                <a:spcPct val="0"/>
              </a:spcAft>
              <a:buClrTx/>
              <a:buSzTx/>
              <a:buFontTx/>
              <a:buNone/>
              <a:tabLst/>
              <a:defRPr/>
            </a:pPr>
            <a:r>
              <a:rPr lang="en-US" sz="1200" b="0" dirty="0"/>
              <a:t>Different molecules can attach to the tails of proteins called “histones”</a:t>
            </a:r>
          </a:p>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39</a:t>
            </a:fld>
            <a:endParaRPr lang="en-US"/>
          </a:p>
        </p:txBody>
      </p:sp>
    </p:spTree>
    <p:extLst>
      <p:ext uri="{BB962C8B-B14F-4D97-AF65-F5344CB8AC3E}">
        <p14:creationId xmlns:p14="http://schemas.microsoft.com/office/powerpoint/2010/main" val="25612838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effectLst>
                  <a:outerShdw blurRad="38100" dist="38100" dir="2700000" algn="tl">
                    <a:srgbClr val="000000">
                      <a:alpha val="43137"/>
                    </a:srgbClr>
                  </a:outerShdw>
                </a:effectLst>
                <a:latin typeface="Tahoma" pitchFamily="34" charset="0"/>
                <a:ea typeface="Tahoma" pitchFamily="34" charset="0"/>
                <a:cs typeface="Tahoma" pitchFamily="34" charset="0"/>
              </a:rPr>
              <a:t>Histones are proteins; they combine</a:t>
            </a:r>
            <a:r>
              <a:rPr lang="en-US" sz="1200" baseline="0" dirty="0">
                <a:effectLst>
                  <a:outerShdw blurRad="38100" dist="38100" dir="2700000" algn="tl">
                    <a:srgbClr val="000000">
                      <a:alpha val="43137"/>
                    </a:srgbClr>
                  </a:outerShdw>
                </a:effectLst>
                <a:latin typeface="Tahoma" pitchFamily="34" charset="0"/>
                <a:ea typeface="Tahoma" pitchFamily="34" charset="0"/>
                <a:cs typeface="Tahoma" pitchFamily="34" charset="0"/>
              </a:rPr>
              <a:t> to form an </a:t>
            </a:r>
            <a:r>
              <a:rPr lang="en-US" sz="1200" baseline="0" dirty="0" err="1">
                <a:effectLst>
                  <a:outerShdw blurRad="38100" dist="38100" dir="2700000" algn="tl">
                    <a:srgbClr val="000000">
                      <a:alpha val="43137"/>
                    </a:srgbClr>
                  </a:outerShdw>
                </a:effectLst>
                <a:latin typeface="Tahoma" pitchFamily="34" charset="0"/>
                <a:ea typeface="Tahoma" pitchFamily="34" charset="0"/>
                <a:cs typeface="Tahoma" pitchFamily="34" charset="0"/>
              </a:rPr>
              <a:t>octamer</a:t>
            </a:r>
            <a:r>
              <a:rPr lang="en-US" sz="1200" baseline="0" dirty="0">
                <a:effectLst>
                  <a:outerShdw blurRad="38100" dist="38100" dir="2700000" algn="tl">
                    <a:srgbClr val="000000">
                      <a:alpha val="43137"/>
                    </a:srgbClr>
                  </a:outerShdw>
                </a:effectLst>
                <a:latin typeface="Tahoma" pitchFamily="34" charset="0"/>
                <a:ea typeface="Tahoma" pitchFamily="34" charset="0"/>
                <a:cs typeface="Tahoma" pitchFamily="34" charset="0"/>
              </a:rPr>
              <a:t> (8 subunits)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a:effectLst>
                  <a:outerShdw blurRad="38100" dist="38100" dir="2700000" algn="tl">
                    <a:srgbClr val="000000">
                      <a:alpha val="43137"/>
                    </a:srgbClr>
                  </a:outerShdw>
                </a:effectLst>
                <a:latin typeface="Tahoma" pitchFamily="34" charset="0"/>
                <a:ea typeface="Tahoma" pitchFamily="34" charset="0"/>
                <a:cs typeface="Tahoma" pitchFamily="34" charset="0"/>
              </a:rPr>
              <a:t>DNA wraps around the histone </a:t>
            </a:r>
            <a:r>
              <a:rPr lang="en-US" sz="1200" baseline="0" dirty="0" err="1">
                <a:effectLst>
                  <a:outerShdw blurRad="38100" dist="38100" dir="2700000" algn="tl">
                    <a:srgbClr val="000000">
                      <a:alpha val="43137"/>
                    </a:srgbClr>
                  </a:outerShdw>
                </a:effectLst>
                <a:latin typeface="Tahoma" pitchFamily="34" charset="0"/>
                <a:ea typeface="Tahoma" pitchFamily="34" charset="0"/>
                <a:cs typeface="Tahoma" pitchFamily="34" charset="0"/>
              </a:rPr>
              <a:t>octamer</a:t>
            </a:r>
            <a:r>
              <a:rPr lang="en-US" sz="1200" baseline="0" dirty="0">
                <a:effectLst>
                  <a:outerShdw blurRad="38100" dist="38100" dir="2700000" algn="tl">
                    <a:srgbClr val="000000">
                      <a:alpha val="43137"/>
                    </a:srgbClr>
                  </a:outerShdw>
                </a:effectLst>
                <a:latin typeface="Tahoma" pitchFamily="34" charset="0"/>
                <a:ea typeface="Tahoma" pitchFamily="34" charset="0"/>
                <a:cs typeface="Tahoma" pitchFamily="34" charset="0"/>
              </a:rPr>
              <a:t> twice to form a nucleosome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a:effectLst>
                  <a:outerShdw blurRad="38100" dist="38100" dir="2700000" algn="tl">
                    <a:srgbClr val="000000">
                      <a:alpha val="43137"/>
                    </a:srgbClr>
                  </a:outerShdw>
                </a:effectLst>
                <a:latin typeface="Tahoma" pitchFamily="34" charset="0"/>
                <a:ea typeface="Tahoma" pitchFamily="34" charset="0"/>
                <a:cs typeface="Tahoma" pitchFamily="34" charset="0"/>
              </a:rPr>
              <a:t>The resulting structured DNA and protein complex is called chromatin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a:effectLst>
                  <a:outerShdw blurRad="38100" dist="38100" dir="2700000" algn="tl">
                    <a:srgbClr val="000000">
                      <a:alpha val="43137"/>
                    </a:srgbClr>
                  </a:outerShdw>
                </a:effectLst>
                <a:latin typeface="Tahoma" pitchFamily="34" charset="0"/>
                <a:ea typeface="Tahoma" pitchFamily="34" charset="0"/>
                <a:cs typeface="Tahoma" pitchFamily="34" charset="0"/>
              </a:rPr>
              <a:t>Changes in chromatin lead to changes in gene regulation</a:t>
            </a:r>
            <a:endParaRPr lang="en-US" sz="12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effectLst>
                  <a:outerShdw blurRad="38100" dist="38100" dir="2700000" algn="tl">
                    <a:srgbClr val="000000">
                      <a:alpha val="43137"/>
                    </a:srgbClr>
                  </a:outerShdw>
                </a:effectLst>
                <a:latin typeface="Tahoma" pitchFamily="34" charset="0"/>
                <a:ea typeface="Tahoma" pitchFamily="34" charset="0"/>
                <a:cs typeface="Tahoma" pitchFamily="34" charset="0"/>
              </a:rPr>
              <a:t>in eukaryotes</a:t>
            </a:r>
            <a:endParaRPr lang="en-US" sz="1200" dirty="0">
              <a:solidFill>
                <a:srgbClr val="6800D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defRPr/>
            </a:pPr>
            <a:r>
              <a:rPr lang="en-US" sz="1200" dirty="0">
                <a:solidFill>
                  <a:srgbClr val="6800D0"/>
                </a:solidFill>
                <a:effectLst>
                  <a:outerShdw blurRad="38100" dist="38100" dir="2700000" algn="tl">
                    <a:srgbClr val="000000">
                      <a:alpha val="43137"/>
                    </a:srgbClr>
                  </a:outerShdw>
                </a:effectLst>
                <a:latin typeface="Tahoma" pitchFamily="34" charset="0"/>
                <a:ea typeface="Tahoma" pitchFamily="34" charset="0"/>
                <a:cs typeface="Tahoma" pitchFamily="34" charset="0"/>
              </a:rPr>
              <a:t>80bp DNA = 1 turn</a:t>
            </a:r>
          </a:p>
          <a:p>
            <a:pPr marL="0" indent="0">
              <a:buFontTx/>
              <a:buNone/>
              <a:defRPr/>
            </a:pPr>
            <a:r>
              <a:rPr lang="en-US" sz="1200" dirty="0">
                <a:solidFill>
                  <a:srgbClr val="6800D0"/>
                </a:solidFill>
                <a:effectLst>
                  <a:outerShdw blurRad="38100" dist="38100" dir="2700000" algn="tl">
                    <a:srgbClr val="000000">
                      <a:alpha val="43137"/>
                    </a:srgbClr>
                  </a:outerShdw>
                </a:effectLst>
                <a:latin typeface="Tahoma" pitchFamily="34" charset="0"/>
                <a:ea typeface="Tahoma" pitchFamily="34" charset="0"/>
                <a:cs typeface="Tahoma" pitchFamily="34" charset="0"/>
              </a:rPr>
              <a:t>DNA wraps two times  and 145bp DNA associates with each core</a:t>
            </a:r>
          </a:p>
          <a:p>
            <a:pPr marL="0" indent="0">
              <a:buFontTx/>
              <a:buNone/>
              <a:defRPr/>
            </a:pPr>
            <a:r>
              <a:rPr lang="en-US" sz="1200" dirty="0">
                <a:solidFill>
                  <a:srgbClr val="6800D0"/>
                </a:solidFill>
                <a:effectLst>
                  <a:outerShdw blurRad="38100" dist="38100" dir="2700000" algn="tl">
                    <a:srgbClr val="000000">
                      <a:alpha val="43137"/>
                    </a:srgbClr>
                  </a:outerShdw>
                </a:effectLst>
                <a:latin typeface="Tahoma" pitchFamily="34" charset="0"/>
                <a:ea typeface="Tahoma" pitchFamily="34" charset="0"/>
                <a:cs typeface="Tahoma" pitchFamily="34" charset="0"/>
              </a:rPr>
              <a:t>Linker DNA = 55bp</a:t>
            </a:r>
          </a:p>
          <a:p>
            <a:pPr marL="0" indent="0">
              <a:buFontTx/>
              <a:buNone/>
              <a:defRPr/>
            </a:pPr>
            <a:r>
              <a:rPr lang="en-US" sz="1200" dirty="0">
                <a:solidFill>
                  <a:srgbClr val="6800D0"/>
                </a:solidFill>
                <a:effectLst>
                  <a:outerShdw blurRad="38100" dist="38100" dir="2700000" algn="tl">
                    <a:srgbClr val="000000">
                      <a:alpha val="43137"/>
                    </a:srgbClr>
                  </a:outerShdw>
                </a:effectLst>
                <a:latin typeface="Tahoma" pitchFamily="34" charset="0"/>
                <a:ea typeface="Tahoma" pitchFamily="34" charset="0"/>
                <a:cs typeface="Tahoma" pitchFamily="34" charset="0"/>
              </a:rPr>
              <a:t>Human nucleus = 15-30 x 10</a:t>
            </a:r>
            <a:r>
              <a:rPr lang="en-US" sz="1200" baseline="30000" dirty="0">
                <a:solidFill>
                  <a:srgbClr val="6800D0"/>
                </a:solidFill>
                <a:effectLst>
                  <a:outerShdw blurRad="38100" dist="38100" dir="2700000" algn="tl">
                    <a:srgbClr val="000000">
                      <a:alpha val="43137"/>
                    </a:srgbClr>
                  </a:outerShdw>
                </a:effectLst>
                <a:latin typeface="Tahoma" pitchFamily="34" charset="0"/>
                <a:ea typeface="Tahoma" pitchFamily="34" charset="0"/>
                <a:cs typeface="Tahoma" pitchFamily="34" charset="0"/>
              </a:rPr>
              <a:t>6</a:t>
            </a:r>
            <a:r>
              <a:rPr lang="en-US" sz="1200" dirty="0">
                <a:solidFill>
                  <a:srgbClr val="6800D0"/>
                </a:solidFill>
                <a:effectLst>
                  <a:outerShdw blurRad="38100" dist="38100" dir="2700000" algn="tl">
                    <a:srgbClr val="000000">
                      <a:alpha val="43137"/>
                    </a:srgbClr>
                  </a:outerShdw>
                </a:effectLst>
                <a:latin typeface="Tahoma" pitchFamily="34" charset="0"/>
                <a:ea typeface="Tahoma" pitchFamily="34" charset="0"/>
                <a:cs typeface="Tahoma" pitchFamily="34" charset="0"/>
              </a:rPr>
              <a:t> nucleosomes</a:t>
            </a:r>
          </a:p>
          <a:p>
            <a:endParaRPr lang="en-US" dirty="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Neutralization of positively charged </a:t>
            </a:r>
            <a:r>
              <a:rPr lang="en-US" dirty="0" err="1">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lysines</a:t>
            </a:r>
            <a:r>
              <a:rPr lang="en-US" dirty="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 by acetylation reduces the strength of binding of the histones to the negatively charged DNA and thus opens DNA binding sites.</a:t>
            </a:r>
          </a:p>
          <a:p>
            <a:endParaRPr lang="en-US" dirty="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42</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GERA</a:t>
            </a:r>
            <a:r>
              <a:rPr lang="en-US" baseline="0" dirty="0"/>
              <a:t> participants live in Northern California</a:t>
            </a:r>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4</a:t>
            </a:fld>
            <a:endParaRPr lang="en-US"/>
          </a:p>
        </p:txBody>
      </p:sp>
    </p:spTree>
    <p:extLst>
      <p:ext uri="{BB962C8B-B14F-4D97-AF65-F5344CB8AC3E}">
        <p14:creationId xmlns:p14="http://schemas.microsoft.com/office/powerpoint/2010/main" val="17220002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43</a:t>
            </a:fld>
            <a:endParaRPr lang="en-US"/>
          </a:p>
        </p:txBody>
      </p:sp>
    </p:spTree>
    <p:extLst>
      <p:ext uri="{BB962C8B-B14F-4D97-AF65-F5344CB8AC3E}">
        <p14:creationId xmlns:p14="http://schemas.microsoft.com/office/powerpoint/2010/main" val="19604476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44</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Arial" charset="0"/>
                <a:ea typeface="MS PGothic" pitchFamily="34" charset="-128"/>
                <a:cs typeface="Arial" charset="0"/>
              </a:rPr>
              <a:t>We did</a:t>
            </a:r>
            <a:r>
              <a:rPr lang="en-US" sz="1200" b="0" kern="1200" baseline="0" dirty="0">
                <a:solidFill>
                  <a:schemeClr val="tx1"/>
                </a:solidFill>
                <a:effectLst/>
                <a:latin typeface="Arial" charset="0"/>
                <a:ea typeface="MS PGothic" pitchFamily="34" charset="-128"/>
                <a:cs typeface="Arial" charset="0"/>
              </a:rPr>
              <a:t> </a:t>
            </a:r>
            <a:r>
              <a:rPr lang="en-US" sz="1200" b="0" kern="1200" baseline="0" dirty="0" err="1">
                <a:solidFill>
                  <a:schemeClr val="tx1"/>
                </a:solidFill>
                <a:effectLst/>
                <a:latin typeface="Arial" charset="0"/>
                <a:ea typeface="MS PGothic" pitchFamily="34" charset="-128"/>
                <a:cs typeface="Arial" charset="0"/>
              </a:rPr>
              <a:t>ChIP-seq</a:t>
            </a:r>
            <a:r>
              <a:rPr lang="en-US" sz="1200" b="0" kern="1200" baseline="0" dirty="0">
                <a:solidFill>
                  <a:schemeClr val="tx1"/>
                </a:solidFill>
                <a:effectLst/>
                <a:latin typeface="Arial" charset="0"/>
                <a:ea typeface="MS PGothic" pitchFamily="34" charset="-128"/>
                <a:cs typeface="Arial" charset="0"/>
              </a:rPr>
              <a:t> in mouse connective tissue</a:t>
            </a:r>
          </a:p>
          <a:p>
            <a:r>
              <a:rPr lang="en-US" sz="1200" b="0" kern="1200" baseline="0" dirty="0">
                <a:solidFill>
                  <a:schemeClr val="tx1"/>
                </a:solidFill>
                <a:effectLst/>
                <a:latin typeface="Arial" charset="0"/>
                <a:ea typeface="MS PGothic" pitchFamily="34" charset="-128"/>
                <a:cs typeface="Arial" charset="0"/>
              </a:rPr>
              <a:t>Blue peaks indicated potential enhancer locations</a:t>
            </a:r>
          </a:p>
          <a:p>
            <a:r>
              <a:rPr lang="en-US" sz="1200" b="0" kern="1200" baseline="0" dirty="0">
                <a:solidFill>
                  <a:schemeClr val="tx1"/>
                </a:solidFill>
                <a:effectLst/>
                <a:latin typeface="Arial" charset="0"/>
                <a:ea typeface="MS PGothic" pitchFamily="34" charset="-128"/>
                <a:cs typeface="Arial" charset="0"/>
              </a:rPr>
              <a:t>Top SNP rs2009262 not in an enhancer</a:t>
            </a:r>
          </a:p>
          <a:p>
            <a:r>
              <a:rPr lang="en-US" sz="1200" b="0" kern="1200" baseline="0" dirty="0">
                <a:solidFill>
                  <a:schemeClr val="tx1"/>
                </a:solidFill>
                <a:effectLst/>
                <a:latin typeface="Arial" charset="0"/>
                <a:ea typeface="MS PGothic" pitchFamily="34" charset="-128"/>
                <a:cs typeface="Arial" charset="0"/>
              </a:rPr>
              <a:t>3 SNPs in LD</a:t>
            </a:r>
          </a:p>
          <a:p>
            <a:r>
              <a:rPr lang="en-US" sz="1200" b="0" kern="1200" baseline="0" dirty="0">
                <a:solidFill>
                  <a:schemeClr val="tx1"/>
                </a:solidFill>
                <a:effectLst/>
                <a:latin typeface="Arial" charset="0"/>
                <a:ea typeface="MS PGothic" pitchFamily="34" charset="-128"/>
                <a:cs typeface="Arial" charset="0"/>
              </a:rPr>
              <a:t>May alter enhancer function and consequently hernia risk</a:t>
            </a:r>
            <a:endParaRPr lang="en-US" sz="1200" b="0" kern="1200" dirty="0">
              <a:solidFill>
                <a:schemeClr val="tx1"/>
              </a:solidFill>
              <a:effectLst/>
              <a:latin typeface="Arial" charset="0"/>
              <a:ea typeface="MS PGothic" pitchFamily="34" charset="-128"/>
              <a:cs typeface="Arial" charset="0"/>
            </a:endParaRPr>
          </a:p>
          <a:p>
            <a:r>
              <a:rPr lang="en-US" sz="1200" b="1" kern="1200" dirty="0">
                <a:solidFill>
                  <a:schemeClr val="tx1"/>
                </a:solidFill>
                <a:effectLst/>
                <a:latin typeface="Arial" charset="0"/>
                <a:ea typeface="MS PGothic" pitchFamily="34" charset="-128"/>
                <a:cs typeface="Arial" charset="0"/>
              </a:rPr>
              <a:t>Connective Tissue H3K27ac </a:t>
            </a:r>
            <a:r>
              <a:rPr lang="en-US" sz="1200" b="1" kern="1200" dirty="0" err="1">
                <a:solidFill>
                  <a:schemeClr val="tx1"/>
                </a:solidFill>
                <a:effectLst/>
                <a:latin typeface="Arial" charset="0"/>
                <a:ea typeface="MS PGothic" pitchFamily="34" charset="-128"/>
                <a:cs typeface="Arial" charset="0"/>
              </a:rPr>
              <a:t>ChIP-seq</a:t>
            </a:r>
            <a:r>
              <a:rPr lang="en-US" sz="1200" b="1" kern="1200" dirty="0">
                <a:solidFill>
                  <a:schemeClr val="tx1"/>
                </a:solidFill>
                <a:effectLst/>
                <a:latin typeface="Arial" charset="0"/>
                <a:ea typeface="MS PGothic" pitchFamily="34" charset="-128"/>
                <a:cs typeface="Arial" charset="0"/>
              </a:rPr>
              <a:t> </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45</a:t>
            </a:fld>
            <a:endParaRPr lang="en-US"/>
          </a:p>
        </p:txBody>
      </p:sp>
    </p:spTree>
    <p:extLst>
      <p:ext uri="{BB962C8B-B14F-4D97-AF65-F5344CB8AC3E}">
        <p14:creationId xmlns:p14="http://schemas.microsoft.com/office/powerpoint/2010/main" val="21677861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S PGothic" pitchFamily="34" charset="-128"/>
                <a:cs typeface="Arial" charset="0"/>
              </a:rPr>
              <a:t>CRISPR/Cas9</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46</a:t>
            </a:fld>
            <a:endParaRPr lang="en-US"/>
          </a:p>
        </p:txBody>
      </p:sp>
    </p:spTree>
    <p:extLst>
      <p:ext uri="{BB962C8B-B14F-4D97-AF65-F5344CB8AC3E}">
        <p14:creationId xmlns:p14="http://schemas.microsoft.com/office/powerpoint/2010/main" val="5922981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p:cNvSpPr>
            <a:spLocks noGrp="1" noRot="1" noChangeAspect="1" noChangeArrowheads="1" noTextEdit="1"/>
          </p:cNvSpPr>
          <p:nvPr>
            <p:ph type="sldImg"/>
          </p:nvPr>
        </p:nvSpPr>
        <p:spPr>
          <a:solidFill>
            <a:srgbClr val="FFFFFF"/>
          </a:solidFill>
          <a:ln/>
        </p:spPr>
      </p:sp>
      <p:sp>
        <p:nvSpPr>
          <p:cNvPr id="78851" name="Rectangle 1027"/>
          <p:cNvSpPr>
            <a:spLocks noGrp="1" noChangeArrowheads="1"/>
          </p:cNvSpPr>
          <p:nvPr>
            <p:ph type="body" idx="1"/>
          </p:nvPr>
        </p:nvSpPr>
        <p:spPr>
          <a:solidFill>
            <a:srgbClr val="FFFFFF"/>
          </a:solidFill>
          <a:ln>
            <a:solidFill>
              <a:srgbClr val="000000"/>
            </a:solidFill>
          </a:ln>
        </p:spPr>
        <p:txBody>
          <a:bodyPr/>
          <a:lstStyle/>
          <a:p>
            <a:endParaRPr lang="en-US">
              <a:ea typeface="ＭＳ Ｐゴシック" pitchFamily="34" charset="-128"/>
            </a:endParaRPr>
          </a:p>
        </p:txBody>
      </p:sp>
    </p:spTree>
    <p:extLst>
      <p:ext uri="{BB962C8B-B14F-4D97-AF65-F5344CB8AC3E}">
        <p14:creationId xmlns:p14="http://schemas.microsoft.com/office/powerpoint/2010/main" val="5816589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40949-A125-4389-A53E-717951B5A1CA}" type="slidenum">
              <a:rPr lang="en-US" altLang="en-US" smtClean="0"/>
              <a:pPr/>
              <a:t>50</a:t>
            </a:fld>
            <a:endParaRPr lang="en-US" altLang="en-US"/>
          </a:p>
        </p:txBody>
      </p:sp>
    </p:spTree>
    <p:extLst>
      <p:ext uri="{BB962C8B-B14F-4D97-AF65-F5344CB8AC3E}">
        <p14:creationId xmlns:p14="http://schemas.microsoft.com/office/powerpoint/2010/main" val="6632468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840949-A125-4389-A53E-717951B5A1CA}" type="slidenum">
              <a:rPr lang="en-US" altLang="en-US" smtClean="0"/>
              <a:pPr/>
              <a:t>51</a:t>
            </a:fld>
            <a:endParaRPr lang="en-US" altLang="en-US"/>
          </a:p>
        </p:txBody>
      </p:sp>
    </p:spTree>
    <p:extLst>
      <p:ext uri="{BB962C8B-B14F-4D97-AF65-F5344CB8AC3E}">
        <p14:creationId xmlns:p14="http://schemas.microsoft.com/office/powerpoint/2010/main" val="26622945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52</a:t>
            </a:fld>
            <a:endParaRPr lang="en-US"/>
          </a:p>
        </p:txBody>
      </p:sp>
    </p:spTree>
    <p:extLst>
      <p:ext uri="{BB962C8B-B14F-4D97-AF65-F5344CB8AC3E}">
        <p14:creationId xmlns:p14="http://schemas.microsoft.com/office/powerpoint/2010/main" val="9192056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53</a:t>
            </a:fld>
            <a:endParaRPr lang="en-US"/>
          </a:p>
        </p:txBody>
      </p:sp>
    </p:spTree>
    <p:extLst>
      <p:ext uri="{BB962C8B-B14F-4D97-AF65-F5344CB8AC3E}">
        <p14:creationId xmlns:p14="http://schemas.microsoft.com/office/powerpoint/2010/main" val="31879259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54</a:t>
            </a:fld>
            <a:endParaRPr lang="en-US"/>
          </a:p>
        </p:txBody>
      </p:sp>
    </p:spTree>
    <p:extLst>
      <p:ext uri="{BB962C8B-B14F-4D97-AF65-F5344CB8AC3E}">
        <p14:creationId xmlns:p14="http://schemas.microsoft.com/office/powerpoint/2010/main" val="501582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eaLnBrk="1" fontAlgn="auto" hangingPunct="1">
              <a:spcBef>
                <a:spcPts val="0"/>
              </a:spcBef>
              <a:spcAft>
                <a:spcPts val="0"/>
              </a:spcAft>
              <a:defRPr/>
            </a:pPr>
            <a:r>
              <a:rPr lang="en-US" sz="1200" b="1" kern="0" dirty="0">
                <a:solidFill>
                  <a:srgbClr val="000000"/>
                </a:solidFill>
                <a:latin typeface="Arial" charset="0"/>
                <a:ea typeface="MS PGothic" pitchFamily="34" charset="-128"/>
                <a:cs typeface="Arial" charset="0"/>
              </a:rPr>
              <a:t>A resource for studies of the genetic and environmental influences</a:t>
            </a:r>
          </a:p>
          <a:p>
            <a:pPr algn="ctr" eaLnBrk="1" fontAlgn="auto" hangingPunct="1">
              <a:spcBef>
                <a:spcPts val="0"/>
              </a:spcBef>
              <a:spcAft>
                <a:spcPts val="0"/>
              </a:spcAft>
              <a:defRPr/>
            </a:pPr>
            <a:r>
              <a:rPr lang="en-US" sz="1200" b="1" kern="0" dirty="0">
                <a:solidFill>
                  <a:srgbClr val="000000"/>
                </a:solidFill>
                <a:latin typeface="Arial" charset="0"/>
                <a:ea typeface="MS PGothic" pitchFamily="34" charset="-128"/>
                <a:cs typeface="Arial" charset="0"/>
              </a:rPr>
              <a:t>on health, disease, and aging (2007)</a:t>
            </a:r>
          </a:p>
          <a:p>
            <a:pPr>
              <a:spcAft>
                <a:spcPct val="20000"/>
              </a:spcAft>
              <a:buFont typeface="Wingdings" pitchFamily="2" charset="2"/>
              <a:buNone/>
              <a:defRPr/>
            </a:pPr>
            <a:endParaRPr lang="en-US" b="1" kern="0" dirty="0"/>
          </a:p>
          <a:p>
            <a:pPr>
              <a:spcAft>
                <a:spcPct val="20000"/>
              </a:spcAft>
              <a:buFont typeface="Wingdings" pitchFamily="2" charset="2"/>
              <a:buNone/>
              <a:defRPr/>
            </a:pPr>
            <a:r>
              <a:rPr lang="en-US" b="1" kern="0" dirty="0"/>
              <a:t>RPGEH developed</a:t>
            </a:r>
            <a:r>
              <a:rPr lang="en-US" b="1" kern="0" baseline="0" dirty="0"/>
              <a:t> by Cathy and Neil</a:t>
            </a:r>
          </a:p>
          <a:p>
            <a:pPr>
              <a:spcAft>
                <a:spcPct val="20000"/>
              </a:spcAft>
              <a:buFont typeface="Wingdings" pitchFamily="2" charset="2"/>
              <a:buNone/>
              <a:defRPr/>
            </a:pPr>
            <a:r>
              <a:rPr lang="en-US" b="1" kern="0" baseline="0" dirty="0"/>
              <a:t>Build a resource</a:t>
            </a:r>
          </a:p>
          <a:p>
            <a:pPr>
              <a:spcAft>
                <a:spcPct val="20000"/>
              </a:spcAft>
              <a:buFont typeface="Wingdings" pitchFamily="2" charset="2"/>
              <a:buNone/>
              <a:defRPr/>
            </a:pPr>
            <a:r>
              <a:rPr lang="en-US" b="1" kern="0" baseline="0" dirty="0"/>
              <a:t>430K</a:t>
            </a:r>
          </a:p>
          <a:p>
            <a:pPr>
              <a:spcAft>
                <a:spcPct val="20000"/>
              </a:spcAft>
              <a:buFont typeface="Wingdings" pitchFamily="2" charset="2"/>
              <a:buNone/>
              <a:defRPr/>
            </a:pPr>
            <a:r>
              <a:rPr lang="en-US" b="1" kern="0" baseline="0" dirty="0"/>
              <a:t>Combines…</a:t>
            </a:r>
          </a:p>
          <a:p>
            <a:pPr>
              <a:spcAft>
                <a:spcPct val="20000"/>
              </a:spcAft>
              <a:buFont typeface="Wingdings" pitchFamily="2" charset="2"/>
              <a:buNone/>
              <a:defRPr/>
            </a:pPr>
            <a:endParaRPr lang="en-US" b="1" kern="0" dirty="0"/>
          </a:p>
          <a:p>
            <a:pPr marL="812502" lvl="1" indent="-348215">
              <a:spcAft>
                <a:spcPct val="20000"/>
              </a:spcAft>
              <a:buFont typeface="Wingdings" pitchFamily="2" charset="2"/>
              <a:buChar char="§"/>
              <a:defRPr/>
            </a:pPr>
            <a:r>
              <a:rPr lang="en-US" sz="2400" b="1" kern="0" dirty="0"/>
              <a:t>Initially funded by:</a:t>
            </a:r>
          </a:p>
          <a:p>
            <a:pPr marL="812502" lvl="1" indent="-348215">
              <a:spcAft>
                <a:spcPct val="20000"/>
              </a:spcAft>
              <a:buFont typeface="Wingdings" pitchFamily="2" charset="2"/>
              <a:buChar char="§"/>
              <a:defRPr/>
            </a:pPr>
            <a:r>
              <a:rPr lang="en-US" sz="2400" b="1" kern="0" dirty="0"/>
              <a:t>The</a:t>
            </a:r>
            <a:r>
              <a:rPr lang="en-US" sz="2400" b="1" kern="0" baseline="0" dirty="0"/>
              <a:t> Robert Wood Johnson Foundation</a:t>
            </a:r>
          </a:p>
          <a:p>
            <a:pPr marL="812502" lvl="1" indent="-348215">
              <a:spcAft>
                <a:spcPct val="20000"/>
              </a:spcAft>
              <a:buFont typeface="Wingdings" pitchFamily="2" charset="2"/>
              <a:buChar char="§"/>
              <a:defRPr/>
            </a:pPr>
            <a:r>
              <a:rPr lang="en-US" sz="2400" b="1" kern="0" baseline="0" dirty="0"/>
              <a:t>The Wayne and Gladys Valley Foundation</a:t>
            </a:r>
          </a:p>
          <a:p>
            <a:pPr marL="812502" lvl="1" indent="-348215">
              <a:spcAft>
                <a:spcPct val="20000"/>
              </a:spcAft>
              <a:buFont typeface="Wingdings" pitchFamily="2" charset="2"/>
              <a:buChar char="§"/>
              <a:defRPr/>
            </a:pPr>
            <a:r>
              <a:rPr lang="en-US" sz="2400" b="1" kern="0" baseline="0" dirty="0"/>
              <a:t>The Ellison Medical Foundation</a:t>
            </a:r>
          </a:p>
          <a:p>
            <a:pPr marL="812502" lvl="1" indent="-348215">
              <a:spcAft>
                <a:spcPct val="20000"/>
              </a:spcAft>
              <a:buFont typeface="Wingdings" pitchFamily="2" charset="2"/>
              <a:buChar char="§"/>
              <a:defRPr/>
            </a:pPr>
            <a:r>
              <a:rPr lang="en-US" sz="2400" b="1" kern="0" baseline="0" dirty="0"/>
              <a:t>Kaiser Permanente’s Community Benefit Program</a:t>
            </a:r>
            <a:endParaRPr lang="en-US" sz="2400" b="1" kern="0" dirty="0"/>
          </a:p>
          <a:p>
            <a:pPr>
              <a:defRPr/>
            </a:pPr>
            <a:endParaRPr lang="en-US" dirty="0"/>
          </a:p>
        </p:txBody>
      </p:sp>
      <p:sp>
        <p:nvSpPr>
          <p:cNvPr id="4" name="Slide Number Placeholder 3"/>
          <p:cNvSpPr>
            <a:spLocks noGrp="1"/>
          </p:cNvSpPr>
          <p:nvPr>
            <p:ph type="sldNum" sz="quarter" idx="5"/>
          </p:nvPr>
        </p:nvSpPr>
        <p:spPr/>
        <p:txBody>
          <a:bodyPr/>
          <a:lstStyle/>
          <a:p>
            <a:pPr>
              <a:defRPr/>
            </a:pPr>
            <a:fld id="{47DB1603-2F4B-45CA-98B9-EBC0D44FED2F}"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p:cNvSpPr>
            <a:spLocks noGrp="1" noRot="1" noChangeAspect="1" noChangeArrowheads="1" noTextEdit="1"/>
          </p:cNvSpPr>
          <p:nvPr>
            <p:ph type="sldImg"/>
          </p:nvPr>
        </p:nvSpPr>
        <p:spPr>
          <a:solidFill>
            <a:srgbClr val="FFFFFF"/>
          </a:solidFill>
          <a:ln/>
        </p:spPr>
      </p:sp>
      <p:sp>
        <p:nvSpPr>
          <p:cNvPr id="78851" name="Rectangle 1027"/>
          <p:cNvSpPr>
            <a:spLocks noGrp="1" noChangeArrowheads="1"/>
          </p:cNvSpPr>
          <p:nvPr>
            <p:ph type="body" idx="1"/>
          </p:nvPr>
        </p:nvSpPr>
        <p:spPr>
          <a:solidFill>
            <a:srgbClr val="FFFFFF"/>
          </a:solidFill>
          <a:ln>
            <a:solidFill>
              <a:srgbClr val="000000"/>
            </a:solidFill>
          </a:ln>
        </p:spPr>
        <p:txBody>
          <a:bodyPr/>
          <a:lstStyle/>
          <a:p>
            <a:endParaRPr lang="en-US">
              <a:ea typeface="ＭＳ Ｐゴシック" pitchFamily="34" charset="-128"/>
            </a:endParaRPr>
          </a:p>
        </p:txBody>
      </p:sp>
    </p:spTree>
    <p:extLst>
      <p:ext uri="{BB962C8B-B14F-4D97-AF65-F5344CB8AC3E}">
        <p14:creationId xmlns:p14="http://schemas.microsoft.com/office/powerpoint/2010/main" val="31523856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00638" cy="3825875"/>
          </a:xfrm>
        </p:spPr>
      </p:sp>
      <p:sp>
        <p:nvSpPr>
          <p:cNvPr id="3" name="Notes Placeholder 2"/>
          <p:cNvSpPr>
            <a:spLocks noGrp="1"/>
          </p:cNvSpPr>
          <p:nvPr>
            <p:ph type="body" idx="1"/>
          </p:nvPr>
        </p:nvSpPr>
        <p:spPr/>
        <p:txBody>
          <a:bodyPr/>
          <a:lstStyle/>
          <a:p>
            <a:r>
              <a:rPr lang="en-US" dirty="0"/>
              <a:t>. The SNP in ABO is *not* blood type.</a:t>
            </a:r>
          </a:p>
        </p:txBody>
      </p:sp>
      <p:sp>
        <p:nvSpPr>
          <p:cNvPr id="4" name="Slide Number Placeholder 3"/>
          <p:cNvSpPr>
            <a:spLocks noGrp="1"/>
          </p:cNvSpPr>
          <p:nvPr>
            <p:ph type="sldNum" sz="quarter" idx="10"/>
          </p:nvPr>
        </p:nvSpPr>
        <p:spPr/>
        <p:txBody>
          <a:bodyPr/>
          <a:lstStyle/>
          <a:p>
            <a:fld id="{792D9C8D-313F-408F-B220-AFFFB359EC11}"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12330817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00638" cy="3825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2D9C8D-313F-408F-B220-AFFFB359EC11}"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19574370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26"/>
          <p:cNvSpPr>
            <a:spLocks noGrp="1" noRot="1" noChangeAspect="1" noChangeArrowheads="1" noTextEdit="1"/>
          </p:cNvSpPr>
          <p:nvPr>
            <p:ph type="sldImg"/>
          </p:nvPr>
        </p:nvSpPr>
        <p:spPr>
          <a:solidFill>
            <a:srgbClr val="FFFFFF"/>
          </a:solidFill>
          <a:ln/>
        </p:spPr>
      </p:sp>
      <p:sp>
        <p:nvSpPr>
          <p:cNvPr id="94211" name="Rectangle 1027"/>
          <p:cNvSpPr>
            <a:spLocks noGrp="1" noChangeArrowheads="1"/>
          </p:cNvSpPr>
          <p:nvPr>
            <p:ph type="body" idx="1"/>
          </p:nvPr>
        </p:nvSpPr>
        <p:spPr>
          <a:solidFill>
            <a:srgbClr val="FFFFFF"/>
          </a:solidFill>
          <a:ln>
            <a:solidFill>
              <a:srgbClr val="000000"/>
            </a:solidFill>
          </a:ln>
        </p:spPr>
        <p:txBody>
          <a:bodyPr/>
          <a:lstStyle/>
          <a:p>
            <a:endParaRPr lang="en-US">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total, 430K, &gt;190K,</a:t>
            </a:r>
          </a:p>
          <a:p>
            <a:r>
              <a:rPr lang="en-US" dirty="0"/>
              <a:t>GERA</a:t>
            </a:r>
            <a:r>
              <a:rPr lang="en-US" baseline="0" dirty="0"/>
              <a:t> includes 110,266</a:t>
            </a:r>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6</a:t>
            </a:fld>
            <a:endParaRPr lang="en-US"/>
          </a:p>
        </p:txBody>
      </p:sp>
    </p:spTree>
    <p:extLst>
      <p:ext uri="{BB962C8B-B14F-4D97-AF65-F5344CB8AC3E}">
        <p14:creationId xmlns:p14="http://schemas.microsoft.com/office/powerpoint/2010/main" val="312137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Baseline</a:t>
            </a:r>
            <a:r>
              <a:rPr lang="en-US" baseline="0" dirty="0"/>
              <a:t> characteristics</a:t>
            </a:r>
          </a:p>
          <a:p>
            <a:r>
              <a:rPr lang="en-US" baseline="0" dirty="0"/>
              <a:t>More women than men</a:t>
            </a:r>
          </a:p>
          <a:p>
            <a:r>
              <a:rPr lang="en-US" baseline="0" dirty="0"/>
              <a:t>Broad age range: average 62</a:t>
            </a:r>
          </a:p>
          <a:p>
            <a:r>
              <a:rPr lang="en-US" baseline="0" dirty="0"/>
              <a:t>Diverse</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7</a:t>
            </a:fld>
            <a:endParaRPr lang="en-US"/>
          </a:p>
        </p:txBody>
      </p:sp>
    </p:spTree>
    <p:extLst>
      <p:ext uri="{BB962C8B-B14F-4D97-AF65-F5344CB8AC3E}">
        <p14:creationId xmlns:p14="http://schemas.microsoft.com/office/powerpoint/2010/main" val="1005584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8</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9</a:t>
            </a:fld>
            <a:endParaRPr lang="en-US"/>
          </a:p>
        </p:txBody>
      </p:sp>
    </p:spTree>
    <p:extLst>
      <p:ext uri="{BB962C8B-B14F-4D97-AF65-F5344CB8AC3E}">
        <p14:creationId xmlns:p14="http://schemas.microsoft.com/office/powerpoint/2010/main" val="3882145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674546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9138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8475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217531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4615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74729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2875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5461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1404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183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13870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44230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13959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6103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49325"/>
            <a:ext cx="2057400" cy="5176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613" y="949325"/>
            <a:ext cx="6021387" cy="5176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6863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D688AAAD-B6CD-4043-AF9D-D8739C1835FF}" type="slidenum">
              <a:rPr lang="en-US"/>
              <a:pPr>
                <a:defRPr/>
              </a:pPr>
              <a:t>‹#›</a:t>
            </a:fld>
            <a:endParaRPr lang="en-US"/>
          </a:p>
        </p:txBody>
      </p:sp>
      <p:sp>
        <p:nvSpPr>
          <p:cNvPr id="5"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6" name="Rectangle 51"/>
          <p:cNvSpPr>
            <a:spLocks noGrp="1" noChangeArrowheads="1"/>
          </p:cNvSpPr>
          <p:nvPr>
            <p:ph type="dt" sz="half" idx="12"/>
          </p:nvPr>
        </p:nvSpPr>
        <p:spPr>
          <a:ln/>
        </p:spPr>
        <p:txBody>
          <a:bodyPr/>
          <a:lstStyle>
            <a:lvl1pPr>
              <a:defRPr/>
            </a:lvl1pPr>
          </a:lstStyle>
          <a:p>
            <a:pPr>
              <a:defRPr/>
            </a:pPr>
            <a:fld id="{F463B3BE-24FF-49F0-B5CF-AA015E1DAD0F}" type="datetime4">
              <a:rPr lang="en-US"/>
              <a:pPr>
                <a:defRPr/>
              </a:pPr>
              <a:t>February 25, 2019</a:t>
            </a:fld>
            <a:endParaRPr lang="en-US"/>
          </a:p>
        </p:txBody>
      </p:sp>
    </p:spTree>
    <p:extLst>
      <p:ext uri="{BB962C8B-B14F-4D97-AF65-F5344CB8AC3E}">
        <p14:creationId xmlns:p14="http://schemas.microsoft.com/office/powerpoint/2010/main" val="1586264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768A485F-9B75-46AD-97A1-E8DA9DD60780}" type="slidenum">
              <a:rPr lang="en-US"/>
              <a:pPr>
                <a:defRPr/>
              </a:pPr>
              <a:t>‹#›</a:t>
            </a:fld>
            <a:endParaRPr lang="en-US"/>
          </a:p>
        </p:txBody>
      </p:sp>
      <p:sp>
        <p:nvSpPr>
          <p:cNvPr id="5"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6" name="Rectangle 51"/>
          <p:cNvSpPr>
            <a:spLocks noGrp="1" noChangeArrowheads="1"/>
          </p:cNvSpPr>
          <p:nvPr>
            <p:ph type="dt" sz="half" idx="12"/>
          </p:nvPr>
        </p:nvSpPr>
        <p:spPr>
          <a:ln/>
        </p:spPr>
        <p:txBody>
          <a:bodyPr/>
          <a:lstStyle>
            <a:lvl1pPr>
              <a:defRPr/>
            </a:lvl1pPr>
          </a:lstStyle>
          <a:p>
            <a:pPr>
              <a:defRPr/>
            </a:pPr>
            <a:fld id="{856F48D1-8CCE-4E5F-B7B8-8F8DD03CC19C}" type="datetime4">
              <a:rPr lang="en-US"/>
              <a:pPr>
                <a:defRPr/>
              </a:pPr>
              <a:t>February 25, 2019</a:t>
            </a:fld>
            <a:endParaRPr lang="en-US"/>
          </a:p>
        </p:txBody>
      </p:sp>
    </p:spTree>
    <p:extLst>
      <p:ext uri="{BB962C8B-B14F-4D97-AF65-F5344CB8AC3E}">
        <p14:creationId xmlns:p14="http://schemas.microsoft.com/office/powerpoint/2010/main" val="3327043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1C73B4FA-B06C-4067-AA33-9250366B3116}" type="slidenum">
              <a:rPr lang="en-US"/>
              <a:pPr>
                <a:defRPr/>
              </a:pPr>
              <a:t>‹#›</a:t>
            </a:fld>
            <a:endParaRPr lang="en-US"/>
          </a:p>
        </p:txBody>
      </p:sp>
      <p:sp>
        <p:nvSpPr>
          <p:cNvPr id="5"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6" name="Rectangle 51"/>
          <p:cNvSpPr>
            <a:spLocks noGrp="1" noChangeArrowheads="1"/>
          </p:cNvSpPr>
          <p:nvPr>
            <p:ph type="dt" sz="half" idx="12"/>
          </p:nvPr>
        </p:nvSpPr>
        <p:spPr>
          <a:ln/>
        </p:spPr>
        <p:txBody>
          <a:bodyPr/>
          <a:lstStyle>
            <a:lvl1pPr>
              <a:defRPr/>
            </a:lvl1pPr>
          </a:lstStyle>
          <a:p>
            <a:pPr>
              <a:defRPr/>
            </a:pPr>
            <a:fld id="{C1CBF2FE-742A-4ECA-A6C1-C2B450542804}" type="datetime4">
              <a:rPr lang="en-US"/>
              <a:pPr>
                <a:defRPr/>
              </a:pPr>
              <a:t>February 25, 2019</a:t>
            </a:fld>
            <a:endParaRPr lang="en-US"/>
          </a:p>
        </p:txBody>
      </p:sp>
    </p:spTree>
    <p:extLst>
      <p:ext uri="{BB962C8B-B14F-4D97-AF65-F5344CB8AC3E}">
        <p14:creationId xmlns:p14="http://schemas.microsoft.com/office/powerpoint/2010/main" val="15232723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36725"/>
            <a:ext cx="4038600" cy="1827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36725"/>
            <a:ext cx="4038600" cy="1827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AEBA3A3B-3A39-4D61-9F6A-0AA85C97C8A6}" type="slidenum">
              <a:rPr lang="en-US"/>
              <a:pPr>
                <a:defRPr/>
              </a:pPr>
              <a:t>‹#›</a:t>
            </a:fld>
            <a:endParaRPr lang="en-US"/>
          </a:p>
        </p:txBody>
      </p:sp>
      <p:sp>
        <p:nvSpPr>
          <p:cNvPr id="6"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7" name="Rectangle 51"/>
          <p:cNvSpPr>
            <a:spLocks noGrp="1" noChangeArrowheads="1"/>
          </p:cNvSpPr>
          <p:nvPr>
            <p:ph type="dt" sz="half" idx="12"/>
          </p:nvPr>
        </p:nvSpPr>
        <p:spPr>
          <a:ln/>
        </p:spPr>
        <p:txBody>
          <a:bodyPr/>
          <a:lstStyle>
            <a:lvl1pPr>
              <a:defRPr/>
            </a:lvl1pPr>
          </a:lstStyle>
          <a:p>
            <a:pPr>
              <a:defRPr/>
            </a:pPr>
            <a:fld id="{D993CE90-698A-439D-9D9A-73C21BE1CAF3}" type="datetime4">
              <a:rPr lang="en-US"/>
              <a:pPr>
                <a:defRPr/>
              </a:pPr>
              <a:t>February 25, 2019</a:t>
            </a:fld>
            <a:endParaRPr lang="en-US"/>
          </a:p>
        </p:txBody>
      </p:sp>
    </p:spTree>
    <p:extLst>
      <p:ext uri="{BB962C8B-B14F-4D97-AF65-F5344CB8AC3E}">
        <p14:creationId xmlns:p14="http://schemas.microsoft.com/office/powerpoint/2010/main" val="8156342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8DC1B031-A7C9-4742-B77F-B60A5620343B}" type="slidenum">
              <a:rPr lang="en-US"/>
              <a:pPr>
                <a:defRPr/>
              </a:pPr>
              <a:t>‹#›</a:t>
            </a:fld>
            <a:endParaRPr lang="en-US"/>
          </a:p>
        </p:txBody>
      </p:sp>
      <p:sp>
        <p:nvSpPr>
          <p:cNvPr id="8"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9" name="Rectangle 51"/>
          <p:cNvSpPr>
            <a:spLocks noGrp="1" noChangeArrowheads="1"/>
          </p:cNvSpPr>
          <p:nvPr>
            <p:ph type="dt" sz="half" idx="12"/>
          </p:nvPr>
        </p:nvSpPr>
        <p:spPr>
          <a:ln/>
        </p:spPr>
        <p:txBody>
          <a:bodyPr/>
          <a:lstStyle>
            <a:lvl1pPr>
              <a:defRPr/>
            </a:lvl1pPr>
          </a:lstStyle>
          <a:p>
            <a:pPr>
              <a:defRPr/>
            </a:pPr>
            <a:fld id="{CA35CA98-2099-46BE-BBE7-9E1396EB3265}" type="datetime4">
              <a:rPr lang="en-US"/>
              <a:pPr>
                <a:defRPr/>
              </a:pPr>
              <a:t>February 25, 2019</a:t>
            </a:fld>
            <a:endParaRPr lang="en-US"/>
          </a:p>
        </p:txBody>
      </p:sp>
    </p:spTree>
    <p:extLst>
      <p:ext uri="{BB962C8B-B14F-4D97-AF65-F5344CB8AC3E}">
        <p14:creationId xmlns:p14="http://schemas.microsoft.com/office/powerpoint/2010/main" val="11318391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248D1B0D-4FC0-43C5-8C2E-15B509ABB5B3}" type="slidenum">
              <a:rPr lang="en-US"/>
              <a:pPr>
                <a:defRPr/>
              </a:pPr>
              <a:t>‹#›</a:t>
            </a:fld>
            <a:endParaRPr lang="en-US"/>
          </a:p>
        </p:txBody>
      </p:sp>
      <p:sp>
        <p:nvSpPr>
          <p:cNvPr id="4"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5" name="Rectangle 51"/>
          <p:cNvSpPr>
            <a:spLocks noGrp="1" noChangeArrowheads="1"/>
          </p:cNvSpPr>
          <p:nvPr>
            <p:ph type="dt" sz="half" idx="12"/>
          </p:nvPr>
        </p:nvSpPr>
        <p:spPr>
          <a:ln/>
        </p:spPr>
        <p:txBody>
          <a:bodyPr/>
          <a:lstStyle>
            <a:lvl1pPr>
              <a:defRPr/>
            </a:lvl1pPr>
          </a:lstStyle>
          <a:p>
            <a:pPr>
              <a:defRPr/>
            </a:pPr>
            <a:fld id="{0CE49F24-36D8-4F3E-9188-E6D822E76F93}" type="datetime4">
              <a:rPr lang="en-US"/>
              <a:pPr>
                <a:defRPr/>
              </a:pPr>
              <a:t>February 25, 2019</a:t>
            </a:fld>
            <a:endParaRPr lang="en-US"/>
          </a:p>
        </p:txBody>
      </p:sp>
    </p:spTree>
    <p:extLst>
      <p:ext uri="{BB962C8B-B14F-4D97-AF65-F5344CB8AC3E}">
        <p14:creationId xmlns:p14="http://schemas.microsoft.com/office/powerpoint/2010/main" val="29224331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41AC384-97D1-4674-9FC7-DFBB9E559127}" type="slidenum">
              <a:rPr lang="en-US"/>
              <a:pPr>
                <a:defRPr/>
              </a:pPr>
              <a:t>‹#›</a:t>
            </a:fld>
            <a:endParaRPr lang="en-US"/>
          </a:p>
        </p:txBody>
      </p:sp>
      <p:sp>
        <p:nvSpPr>
          <p:cNvPr id="3"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4" name="Rectangle 51"/>
          <p:cNvSpPr>
            <a:spLocks noGrp="1" noChangeArrowheads="1"/>
          </p:cNvSpPr>
          <p:nvPr>
            <p:ph type="dt" sz="half" idx="12"/>
          </p:nvPr>
        </p:nvSpPr>
        <p:spPr>
          <a:ln/>
        </p:spPr>
        <p:txBody>
          <a:bodyPr/>
          <a:lstStyle>
            <a:lvl1pPr>
              <a:defRPr/>
            </a:lvl1pPr>
          </a:lstStyle>
          <a:p>
            <a:pPr>
              <a:defRPr/>
            </a:pPr>
            <a:fld id="{E0D3804A-548F-4AEB-9420-C744037E748C}" type="datetime4">
              <a:rPr lang="en-US"/>
              <a:pPr>
                <a:defRPr/>
              </a:pPr>
              <a:t>February 25, 2019</a:t>
            </a:fld>
            <a:endParaRPr lang="en-US"/>
          </a:p>
        </p:txBody>
      </p:sp>
    </p:spTree>
    <p:extLst>
      <p:ext uri="{BB962C8B-B14F-4D97-AF65-F5344CB8AC3E}">
        <p14:creationId xmlns:p14="http://schemas.microsoft.com/office/powerpoint/2010/main" val="217282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23310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469C9F5-71CD-47E8-A906-72B22743B9C5}" type="slidenum">
              <a:rPr lang="en-US"/>
              <a:pPr>
                <a:defRPr/>
              </a:pPr>
              <a:t>‹#›</a:t>
            </a:fld>
            <a:endParaRPr lang="en-US"/>
          </a:p>
        </p:txBody>
      </p:sp>
      <p:sp>
        <p:nvSpPr>
          <p:cNvPr id="6"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7" name="Rectangle 51"/>
          <p:cNvSpPr>
            <a:spLocks noGrp="1" noChangeArrowheads="1"/>
          </p:cNvSpPr>
          <p:nvPr>
            <p:ph type="dt" sz="half" idx="12"/>
          </p:nvPr>
        </p:nvSpPr>
        <p:spPr>
          <a:ln/>
        </p:spPr>
        <p:txBody>
          <a:bodyPr/>
          <a:lstStyle>
            <a:lvl1pPr>
              <a:defRPr/>
            </a:lvl1pPr>
          </a:lstStyle>
          <a:p>
            <a:pPr>
              <a:defRPr/>
            </a:pPr>
            <a:fld id="{82E1244A-CC18-478A-A43F-3567A99BC8E6}" type="datetime4">
              <a:rPr lang="en-US"/>
              <a:pPr>
                <a:defRPr/>
              </a:pPr>
              <a:t>February 25, 2019</a:t>
            </a:fld>
            <a:endParaRPr lang="en-US"/>
          </a:p>
        </p:txBody>
      </p:sp>
    </p:spTree>
    <p:extLst>
      <p:ext uri="{BB962C8B-B14F-4D97-AF65-F5344CB8AC3E}">
        <p14:creationId xmlns:p14="http://schemas.microsoft.com/office/powerpoint/2010/main" val="12845060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33E24F4-5886-4920-AD98-37946240C398}" type="slidenum">
              <a:rPr lang="en-US"/>
              <a:pPr>
                <a:defRPr/>
              </a:pPr>
              <a:t>‹#›</a:t>
            </a:fld>
            <a:endParaRPr lang="en-US"/>
          </a:p>
        </p:txBody>
      </p:sp>
      <p:sp>
        <p:nvSpPr>
          <p:cNvPr id="6"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7" name="Rectangle 51"/>
          <p:cNvSpPr>
            <a:spLocks noGrp="1" noChangeArrowheads="1"/>
          </p:cNvSpPr>
          <p:nvPr>
            <p:ph type="dt" sz="half" idx="12"/>
          </p:nvPr>
        </p:nvSpPr>
        <p:spPr>
          <a:ln/>
        </p:spPr>
        <p:txBody>
          <a:bodyPr/>
          <a:lstStyle>
            <a:lvl1pPr>
              <a:defRPr/>
            </a:lvl1pPr>
          </a:lstStyle>
          <a:p>
            <a:pPr>
              <a:defRPr/>
            </a:pPr>
            <a:fld id="{D20977B3-B048-43C2-BCDC-267F112436D7}" type="datetime4">
              <a:rPr lang="en-US"/>
              <a:pPr>
                <a:defRPr/>
              </a:pPr>
              <a:t>February 25, 2019</a:t>
            </a:fld>
            <a:endParaRPr lang="en-US"/>
          </a:p>
        </p:txBody>
      </p:sp>
    </p:spTree>
    <p:extLst>
      <p:ext uri="{BB962C8B-B14F-4D97-AF65-F5344CB8AC3E}">
        <p14:creationId xmlns:p14="http://schemas.microsoft.com/office/powerpoint/2010/main" val="911831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6BCBF7C-EDE8-436A-9423-C63AE1E4441B}" type="slidenum">
              <a:rPr lang="en-US"/>
              <a:pPr>
                <a:defRPr/>
              </a:pPr>
              <a:t>‹#›</a:t>
            </a:fld>
            <a:endParaRPr lang="en-US"/>
          </a:p>
        </p:txBody>
      </p:sp>
      <p:sp>
        <p:nvSpPr>
          <p:cNvPr id="5"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6" name="Rectangle 51"/>
          <p:cNvSpPr>
            <a:spLocks noGrp="1" noChangeArrowheads="1"/>
          </p:cNvSpPr>
          <p:nvPr>
            <p:ph type="dt" sz="half" idx="12"/>
          </p:nvPr>
        </p:nvSpPr>
        <p:spPr>
          <a:ln/>
        </p:spPr>
        <p:txBody>
          <a:bodyPr/>
          <a:lstStyle>
            <a:lvl1pPr>
              <a:defRPr/>
            </a:lvl1pPr>
          </a:lstStyle>
          <a:p>
            <a:pPr>
              <a:defRPr/>
            </a:pPr>
            <a:fld id="{B3517624-C05C-44D9-AF99-9E3C52AF558B}" type="datetime4">
              <a:rPr lang="en-US"/>
              <a:pPr>
                <a:defRPr/>
              </a:pPr>
              <a:t>February 25, 2019</a:t>
            </a:fld>
            <a:endParaRPr lang="en-US"/>
          </a:p>
        </p:txBody>
      </p:sp>
    </p:spTree>
    <p:extLst>
      <p:ext uri="{BB962C8B-B14F-4D97-AF65-F5344CB8AC3E}">
        <p14:creationId xmlns:p14="http://schemas.microsoft.com/office/powerpoint/2010/main" val="17776735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4213"/>
            <a:ext cx="2057400" cy="2879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84213"/>
            <a:ext cx="6019800" cy="2879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F09BAA34-42A4-4A49-AED6-D6C22E8DBAD8}" type="slidenum">
              <a:rPr lang="en-US"/>
              <a:pPr>
                <a:defRPr/>
              </a:pPr>
              <a:t>‹#›</a:t>
            </a:fld>
            <a:endParaRPr lang="en-US"/>
          </a:p>
        </p:txBody>
      </p:sp>
      <p:sp>
        <p:nvSpPr>
          <p:cNvPr id="5"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6" name="Rectangle 51"/>
          <p:cNvSpPr>
            <a:spLocks noGrp="1" noChangeArrowheads="1"/>
          </p:cNvSpPr>
          <p:nvPr>
            <p:ph type="dt" sz="half" idx="12"/>
          </p:nvPr>
        </p:nvSpPr>
        <p:spPr>
          <a:ln/>
        </p:spPr>
        <p:txBody>
          <a:bodyPr/>
          <a:lstStyle>
            <a:lvl1pPr>
              <a:defRPr/>
            </a:lvl1pPr>
          </a:lstStyle>
          <a:p>
            <a:pPr>
              <a:defRPr/>
            </a:pPr>
            <a:fld id="{55133FA8-04EB-4A83-9539-D7647CA5F58E}" type="datetime4">
              <a:rPr lang="en-US"/>
              <a:pPr>
                <a:defRPr/>
              </a:pPr>
              <a:t>February 25, 2019</a:t>
            </a:fld>
            <a:endParaRPr lang="en-US"/>
          </a:p>
        </p:txBody>
      </p:sp>
    </p:spTree>
    <p:extLst>
      <p:ext uri="{BB962C8B-B14F-4D97-AF65-F5344CB8AC3E}">
        <p14:creationId xmlns:p14="http://schemas.microsoft.com/office/powerpoint/2010/main" val="1122722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7246024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75669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012867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13257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51918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43429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85146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02482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431941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489606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45922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600200"/>
            <a:ext cx="2286000" cy="4525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600200"/>
            <a:ext cx="6705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7845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4619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44027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5408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48981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4875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descr="1478795_Veer_RF_PPT_150dpi.jpg"/>
          <p:cNvPicPr>
            <a:picLocks noChangeAspect="1"/>
          </p:cNvPicPr>
          <p:nvPr/>
        </p:nvPicPr>
        <p:blipFill>
          <a:blip r:embed="rId13">
            <a:extLst>
              <a:ext uri="{28A0092B-C50C-407E-A947-70E740481C1C}">
                <a14:useLocalDpi xmlns:a14="http://schemas.microsoft.com/office/drawing/2010/main" val="0"/>
              </a:ext>
            </a:extLst>
          </a:blip>
          <a:srcRect l="11102" t="24033" r="31470" b="18781"/>
          <a:stretch>
            <a:fillRect/>
          </a:stretch>
        </p:blipFill>
        <p:spPr bwMode="auto">
          <a:xfrm>
            <a:off x="0" y="138113"/>
            <a:ext cx="9144000"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87952" name="Group 80"/>
          <p:cNvGrpSpPr>
            <a:grpSpLocks/>
          </p:cNvGrpSpPr>
          <p:nvPr/>
        </p:nvGrpSpPr>
        <p:grpSpPr bwMode="auto">
          <a:xfrm>
            <a:off x="0" y="4513263"/>
            <a:ext cx="9144000" cy="2232025"/>
            <a:chOff x="0" y="2598"/>
            <a:chExt cx="5760" cy="1290"/>
          </a:xfrm>
          <a:solidFill>
            <a:srgbClr val="006FA5"/>
          </a:solidFill>
        </p:grpSpPr>
        <p:sp>
          <p:nvSpPr>
            <p:cNvPr id="1487875" name="Rectangle 3"/>
            <p:cNvSpPr>
              <a:spLocks noChangeArrowheads="1"/>
            </p:cNvSpPr>
            <p:nvPr/>
          </p:nvSpPr>
          <p:spPr bwMode="gray">
            <a:xfrm>
              <a:off x="0" y="2598"/>
              <a:ext cx="5760" cy="1290"/>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800">
                <a:latin typeface="Arial Narrow" charset="0"/>
                <a:ea typeface="ＭＳ Ｐゴシック" charset="0"/>
              </a:endParaRPr>
            </a:p>
          </p:txBody>
        </p:sp>
        <p:sp>
          <p:nvSpPr>
            <p:cNvPr id="1487877" name="Line 5"/>
            <p:cNvSpPr>
              <a:spLocks noChangeShapeType="1"/>
            </p:cNvSpPr>
            <p:nvPr/>
          </p:nvSpPr>
          <p:spPr bwMode="gray">
            <a:xfrm>
              <a:off x="0" y="2598"/>
              <a:ext cx="5760" cy="0"/>
            </a:xfrm>
            <a:prstGeom prst="line">
              <a:avLst/>
            </a:prstGeom>
            <a:grpFill/>
            <a:ln w="1905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defRPr/>
              </a:pPr>
              <a:endParaRPr lang="en-US" sz="1800">
                <a:latin typeface="Arial Narrow" charset="0"/>
                <a:ea typeface="ＭＳ Ｐゴシック" charset="0"/>
              </a:endParaRPr>
            </a:p>
          </p:txBody>
        </p:sp>
        <p:sp>
          <p:nvSpPr>
            <p:cNvPr id="1487951" name="Line 79"/>
            <p:cNvSpPr>
              <a:spLocks noChangeShapeType="1"/>
            </p:cNvSpPr>
            <p:nvPr/>
          </p:nvSpPr>
          <p:spPr bwMode="gray">
            <a:xfrm>
              <a:off x="0" y="3888"/>
              <a:ext cx="5760" cy="0"/>
            </a:xfrm>
            <a:prstGeom prst="line">
              <a:avLst/>
            </a:prstGeom>
            <a:grpFill/>
            <a:ln w="1905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defRPr/>
              </a:pPr>
              <a:endParaRPr lang="en-US" sz="1800">
                <a:latin typeface="Arial Narrow" charset="0"/>
                <a:ea typeface="ＭＳ Ｐゴシック" charset="0"/>
              </a:endParaRPr>
            </a:p>
          </p:txBody>
        </p:sp>
      </p:grpSp>
      <p:sp>
        <p:nvSpPr>
          <p:cNvPr id="1487876" name="Rectangle 4"/>
          <p:cNvSpPr>
            <a:spLocks noGrp="1" noChangeArrowheads="1"/>
          </p:cNvSpPr>
          <p:nvPr>
            <p:ph type="title"/>
          </p:nvPr>
        </p:nvSpPr>
        <p:spPr bwMode="gray">
          <a:xfrm>
            <a:off x="457200" y="3619500"/>
            <a:ext cx="7543800"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spAutoFit/>
          </a:bodyPr>
          <a:lstStyle/>
          <a:p>
            <a:pPr lvl="0"/>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0" fontAlgn="base" hangingPunct="0">
        <a:lnSpc>
          <a:spcPct val="90000"/>
        </a:lnSpc>
        <a:spcBef>
          <a:spcPct val="0"/>
        </a:spcBef>
        <a:spcAft>
          <a:spcPct val="0"/>
        </a:spcAft>
        <a:defRPr sz="3400" b="1">
          <a:solidFill>
            <a:schemeClr val="bg1"/>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chemeClr val="bg1"/>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chemeClr val="bg1"/>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chemeClr val="bg1"/>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chemeClr val="bg1"/>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chemeClr val="bg1"/>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chemeClr val="bg1"/>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chemeClr val="bg1"/>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chemeClr val="bg1"/>
          </a:solidFill>
          <a:latin typeface="Arial Narrow"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descr="1478795_Veer_RF_PPT_150dpi.jpg"/>
          <p:cNvPicPr>
            <a:picLocks noChangeAspect="1"/>
          </p:cNvPicPr>
          <p:nvPr/>
        </p:nvPicPr>
        <p:blipFill>
          <a:blip r:embed="rId13">
            <a:extLst>
              <a:ext uri="{28A0092B-C50C-407E-A947-70E740481C1C}">
                <a14:useLocalDpi xmlns:a14="http://schemas.microsoft.com/office/drawing/2010/main" val="0"/>
              </a:ext>
            </a:extLst>
          </a:blip>
          <a:srcRect l="11102" t="39211" r="31470" b="34087"/>
          <a:stretch>
            <a:fillRect/>
          </a:stretch>
        </p:blipFill>
        <p:spPr bwMode="auto">
          <a:xfrm>
            <a:off x="0" y="123825"/>
            <a:ext cx="91440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4308" name="Rectangle 4"/>
          <p:cNvSpPr>
            <a:spLocks noGrp="1" noChangeArrowheads="1"/>
          </p:cNvSpPr>
          <p:nvPr>
            <p:ph type="title"/>
          </p:nvPr>
        </p:nvSpPr>
        <p:spPr bwMode="gray">
          <a:xfrm>
            <a:off x="455613" y="949325"/>
            <a:ext cx="7545387"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1634309" name="Line 5"/>
          <p:cNvSpPr>
            <a:spLocks noChangeShapeType="1"/>
          </p:cNvSpPr>
          <p:nvPr/>
        </p:nvSpPr>
        <p:spPr bwMode="gray">
          <a:xfrm>
            <a:off x="0" y="2166938"/>
            <a:ext cx="9144000"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defRPr/>
            </a:pPr>
            <a:endParaRPr lang="en-US" sz="1800">
              <a:latin typeface="Arial Narrow" charset="0"/>
              <a:ea typeface="ＭＳ Ｐゴシック" charset="0"/>
            </a:endParaRPr>
          </a:p>
        </p:txBody>
      </p:sp>
      <p:pic>
        <p:nvPicPr>
          <p:cNvPr id="1634311" name="Picture 7" descr="ADM10d004_9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2205038"/>
            <a:ext cx="9140825" cy="45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withEffect">
                                  <p:stCondLst>
                                    <p:cond delay="0"/>
                                  </p:stCondLst>
                                  <p:childTnLst>
                                    <p:set>
                                      <p:cBhvr>
                                        <p:cTn id="6" dur="1" fill="hold">
                                          <p:stCondLst>
                                            <p:cond delay="0"/>
                                          </p:stCondLst>
                                        </p:cTn>
                                        <p:tgtEl>
                                          <p:spTgt spid="1634311"/>
                                        </p:tgtEl>
                                        <p:attrNameLst>
                                          <p:attrName>style.visibility</p:attrName>
                                        </p:attrNameLst>
                                      </p:cBhvr>
                                      <p:to>
                                        <p:strVal val="visible"/>
                                      </p:to>
                                    </p:set>
                                    <p:animEffect transition="in" filter="wipe(right)">
                                      <p:cBhvr>
                                        <p:cTn id="7" dur="1000"/>
                                        <p:tgtEl>
                                          <p:spTgt spid="163431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634308"/>
                                        </p:tgtEl>
                                        <p:attrNameLst>
                                          <p:attrName>style.visibility</p:attrName>
                                        </p:attrNameLst>
                                      </p:cBhvr>
                                      <p:to>
                                        <p:strVal val="visible"/>
                                      </p:to>
                                    </p:set>
                                    <p:animEffect transition="in" filter="fade">
                                      <p:cBhvr>
                                        <p:cTn id="10" dur="500"/>
                                        <p:tgtEl>
                                          <p:spTgt spid="1634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4308" grpId="0"/>
    </p:bldLst>
  </p:timing>
  <p:txStyles>
    <p:titleStyle>
      <a:lvl1pPr algn="l" rtl="0" eaLnBrk="0" fontAlgn="base" hangingPunct="0">
        <a:lnSpc>
          <a:spcPct val="90000"/>
        </a:lnSpc>
        <a:spcBef>
          <a:spcPct val="0"/>
        </a:spcBef>
        <a:spcAft>
          <a:spcPct val="0"/>
        </a:spcAft>
        <a:defRPr sz="3400" b="1">
          <a:solidFill>
            <a:schemeClr val="bg1"/>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chemeClr val="bg1"/>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chemeClr val="bg1"/>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chemeClr val="bg1"/>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chemeClr val="bg1"/>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chemeClr val="bg1"/>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chemeClr val="bg1"/>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chemeClr val="bg1"/>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chemeClr val="bg1"/>
          </a:solidFill>
          <a:latin typeface="Arial Narrow"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544195" name="Rectangle 3"/>
          <p:cNvSpPr>
            <a:spLocks noGrp="1" noChangeArrowheads="1"/>
          </p:cNvSpPr>
          <p:nvPr>
            <p:ph type="title"/>
          </p:nvPr>
        </p:nvSpPr>
        <p:spPr bwMode="gray">
          <a:xfrm>
            <a:off x="457200" y="684213"/>
            <a:ext cx="8229600" cy="55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1544196" name="Rectangle 4"/>
          <p:cNvSpPr>
            <a:spLocks noGrp="1" noChangeArrowheads="1"/>
          </p:cNvSpPr>
          <p:nvPr>
            <p:ph type="body" idx="1"/>
          </p:nvPr>
        </p:nvSpPr>
        <p:spPr bwMode="gray">
          <a:xfrm>
            <a:off x="457200" y="1736725"/>
            <a:ext cx="8229600" cy="182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44198" name="Rectangle 6"/>
          <p:cNvSpPr>
            <a:spLocks noGrp="1" noChangeArrowheads="1"/>
          </p:cNvSpPr>
          <p:nvPr>
            <p:ph type="sldNum" sz="quarter" idx="4"/>
          </p:nvPr>
        </p:nvSpPr>
        <p:spPr bwMode="gray">
          <a:xfrm>
            <a:off x="76200" y="6477000"/>
            <a:ext cx="4667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lvl1pPr algn="r">
              <a:defRPr sz="900">
                <a:solidFill>
                  <a:srgbClr val="414636"/>
                </a:solidFill>
              </a:defRPr>
            </a:lvl1pPr>
          </a:lstStyle>
          <a:p>
            <a:pPr>
              <a:defRPr/>
            </a:pPr>
            <a:fld id="{74F4F3CB-EFDD-455B-9C0D-0EE13970B0B5}" type="slidenum">
              <a:rPr lang="en-US"/>
              <a:pPr>
                <a:defRPr/>
              </a:pPr>
              <a:t>‹#›</a:t>
            </a:fld>
            <a:endParaRPr lang="en-US"/>
          </a:p>
        </p:txBody>
      </p:sp>
      <p:grpSp>
        <p:nvGrpSpPr>
          <p:cNvPr id="3077" name="Group 8"/>
          <p:cNvGrpSpPr>
            <a:grpSpLocks/>
          </p:cNvGrpSpPr>
          <p:nvPr/>
        </p:nvGrpSpPr>
        <p:grpSpPr bwMode="auto">
          <a:xfrm>
            <a:off x="6669088" y="6400800"/>
            <a:ext cx="1989137" cy="223838"/>
            <a:chOff x="2205" y="2084"/>
            <a:chExt cx="1349" cy="152"/>
          </a:xfrm>
        </p:grpSpPr>
        <p:sp>
          <p:nvSpPr>
            <p:cNvPr id="1544201" name="Freeform 9"/>
            <p:cNvSpPr>
              <a:spLocks/>
            </p:cNvSpPr>
            <p:nvPr/>
          </p:nvSpPr>
          <p:spPr bwMode="black">
            <a:xfrm>
              <a:off x="2295" y="2127"/>
              <a:ext cx="15" cy="71"/>
            </a:xfrm>
            <a:custGeom>
              <a:avLst/>
              <a:gdLst>
                <a:gd name="T0" fmla="*/ 8 w 9"/>
                <a:gd name="T1" fmla="*/ 2 h 30"/>
                <a:gd name="T2" fmla="*/ 4 w 9"/>
                <a:gd name="T3" fmla="*/ 0 h 30"/>
                <a:gd name="T4" fmla="*/ 0 w 9"/>
                <a:gd name="T5" fmla="*/ 71 h 30"/>
                <a:gd name="T6" fmla="*/ 15 w 9"/>
                <a:gd name="T7" fmla="*/ 21 h 30"/>
                <a:gd name="T8" fmla="*/ 8 w 9"/>
                <a:gd name="T9" fmla="*/ 2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0">
                  <a:moveTo>
                    <a:pt x="4" y="1"/>
                  </a:moveTo>
                  <a:cubicBezTo>
                    <a:pt x="4" y="1"/>
                    <a:pt x="3" y="0"/>
                    <a:pt x="2" y="0"/>
                  </a:cubicBezTo>
                  <a:cubicBezTo>
                    <a:pt x="0" y="30"/>
                    <a:pt x="0" y="30"/>
                    <a:pt x="0" y="30"/>
                  </a:cubicBezTo>
                  <a:cubicBezTo>
                    <a:pt x="8" y="9"/>
                    <a:pt x="8" y="9"/>
                    <a:pt x="8" y="9"/>
                  </a:cubicBezTo>
                  <a:cubicBezTo>
                    <a:pt x="9" y="6"/>
                    <a:pt x="7" y="3"/>
                    <a:pt x="4"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02" name="Freeform 10"/>
            <p:cNvSpPr>
              <a:spLocks/>
            </p:cNvSpPr>
            <p:nvPr/>
          </p:nvSpPr>
          <p:spPr bwMode="black">
            <a:xfrm>
              <a:off x="2276" y="2122"/>
              <a:ext cx="20" cy="80"/>
            </a:xfrm>
            <a:custGeom>
              <a:avLst/>
              <a:gdLst>
                <a:gd name="T0" fmla="*/ 0 w 9"/>
                <a:gd name="T1" fmla="*/ 3 h 32"/>
                <a:gd name="T2" fmla="*/ 9 w 9"/>
                <a:gd name="T3" fmla="*/ 80 h 32"/>
                <a:gd name="T4" fmla="*/ 20 w 9"/>
                <a:gd name="T5" fmla="*/ 3 h 32"/>
                <a:gd name="T6" fmla="*/ 0 w 9"/>
                <a:gd name="T7" fmla="*/ 3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32">
                  <a:moveTo>
                    <a:pt x="0" y="1"/>
                  </a:moveTo>
                  <a:cubicBezTo>
                    <a:pt x="4" y="32"/>
                    <a:pt x="4" y="32"/>
                    <a:pt x="4" y="32"/>
                  </a:cubicBezTo>
                  <a:cubicBezTo>
                    <a:pt x="9" y="1"/>
                    <a:pt x="9" y="1"/>
                    <a:pt x="9" y="1"/>
                  </a:cubicBezTo>
                  <a:cubicBezTo>
                    <a:pt x="6" y="1"/>
                    <a:pt x="3" y="0"/>
                    <a:pt x="0"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03" name="Freeform 11"/>
            <p:cNvSpPr>
              <a:spLocks/>
            </p:cNvSpPr>
            <p:nvPr/>
          </p:nvSpPr>
          <p:spPr bwMode="black">
            <a:xfrm>
              <a:off x="2257" y="2127"/>
              <a:ext cx="26" cy="71"/>
            </a:xfrm>
            <a:custGeom>
              <a:avLst/>
              <a:gdLst>
                <a:gd name="T0" fmla="*/ 11 w 9"/>
                <a:gd name="T1" fmla="*/ 2 h 30"/>
                <a:gd name="T2" fmla="*/ 3 w 9"/>
                <a:gd name="T3" fmla="*/ 21 h 30"/>
                <a:gd name="T4" fmla="*/ 25 w 9"/>
                <a:gd name="T5" fmla="*/ 71 h 30"/>
                <a:gd name="T6" fmla="*/ 19 w 9"/>
                <a:gd name="T7" fmla="*/ 0 h 30"/>
                <a:gd name="T8" fmla="*/ 11 w 9"/>
                <a:gd name="T9" fmla="*/ 2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0">
                  <a:moveTo>
                    <a:pt x="4" y="1"/>
                  </a:moveTo>
                  <a:cubicBezTo>
                    <a:pt x="2" y="3"/>
                    <a:pt x="0" y="6"/>
                    <a:pt x="1" y="9"/>
                  </a:cubicBezTo>
                  <a:cubicBezTo>
                    <a:pt x="9" y="30"/>
                    <a:pt x="9" y="30"/>
                    <a:pt x="9" y="30"/>
                  </a:cubicBezTo>
                  <a:cubicBezTo>
                    <a:pt x="7" y="0"/>
                    <a:pt x="7" y="0"/>
                    <a:pt x="7" y="0"/>
                  </a:cubicBezTo>
                  <a:cubicBezTo>
                    <a:pt x="6" y="0"/>
                    <a:pt x="5" y="1"/>
                    <a:pt x="4"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04" name="Freeform 12"/>
            <p:cNvSpPr>
              <a:spLocks/>
            </p:cNvSpPr>
            <p:nvPr/>
          </p:nvSpPr>
          <p:spPr bwMode="black">
            <a:xfrm>
              <a:off x="2231" y="2136"/>
              <a:ext cx="38" cy="66"/>
            </a:xfrm>
            <a:custGeom>
              <a:avLst/>
              <a:gdLst>
                <a:gd name="T0" fmla="*/ 0 w 15"/>
                <a:gd name="T1" fmla="*/ 0 h 27"/>
                <a:gd name="T2" fmla="*/ 38 w 15"/>
                <a:gd name="T3" fmla="*/ 66 h 27"/>
                <a:gd name="T4" fmla="*/ 23 w 15"/>
                <a:gd name="T5" fmla="*/ 10 h 27"/>
                <a:gd name="T6" fmla="*/ 0 w 15"/>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7">
                  <a:moveTo>
                    <a:pt x="0" y="0"/>
                  </a:moveTo>
                  <a:cubicBezTo>
                    <a:pt x="5" y="9"/>
                    <a:pt x="10" y="18"/>
                    <a:pt x="15" y="27"/>
                  </a:cubicBezTo>
                  <a:cubicBezTo>
                    <a:pt x="14" y="19"/>
                    <a:pt x="12" y="7"/>
                    <a:pt x="9" y="4"/>
                  </a:cubicBezTo>
                  <a:cubicBezTo>
                    <a:pt x="6" y="0"/>
                    <a:pt x="0" y="0"/>
                    <a:pt x="0" y="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05" name="Freeform 13"/>
            <p:cNvSpPr>
              <a:spLocks/>
            </p:cNvSpPr>
            <p:nvPr/>
          </p:nvSpPr>
          <p:spPr bwMode="black">
            <a:xfrm>
              <a:off x="2210" y="2136"/>
              <a:ext cx="50" cy="67"/>
            </a:xfrm>
            <a:custGeom>
              <a:avLst/>
              <a:gdLst>
                <a:gd name="T0" fmla="*/ 0 w 21"/>
                <a:gd name="T1" fmla="*/ 12 h 28"/>
                <a:gd name="T2" fmla="*/ 50 w 21"/>
                <a:gd name="T3" fmla="*/ 67 h 28"/>
                <a:gd name="T4" fmla="*/ 19 w 21"/>
                <a:gd name="T5" fmla="*/ 0 h 28"/>
                <a:gd name="T6" fmla="*/ 0 w 21"/>
                <a:gd name="T7" fmla="*/ 12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8">
                  <a:moveTo>
                    <a:pt x="0" y="5"/>
                  </a:moveTo>
                  <a:cubicBezTo>
                    <a:pt x="21" y="28"/>
                    <a:pt x="21" y="28"/>
                    <a:pt x="21" y="28"/>
                  </a:cubicBezTo>
                  <a:cubicBezTo>
                    <a:pt x="8" y="0"/>
                    <a:pt x="8" y="0"/>
                    <a:pt x="8" y="0"/>
                  </a:cubicBezTo>
                  <a:cubicBezTo>
                    <a:pt x="5" y="0"/>
                    <a:pt x="2" y="2"/>
                    <a:pt x="0" y="5"/>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06" name="Freeform 14"/>
            <p:cNvSpPr>
              <a:spLocks/>
            </p:cNvSpPr>
            <p:nvPr/>
          </p:nvSpPr>
          <p:spPr bwMode="black">
            <a:xfrm>
              <a:off x="2304" y="2148"/>
              <a:ext cx="31" cy="54"/>
            </a:xfrm>
            <a:custGeom>
              <a:avLst/>
              <a:gdLst>
                <a:gd name="T0" fmla="*/ 7 w 13"/>
                <a:gd name="T1" fmla="*/ 15 h 22"/>
                <a:gd name="T2" fmla="*/ 0 w 13"/>
                <a:gd name="T3" fmla="*/ 54 h 22"/>
                <a:gd name="T4" fmla="*/ 31 w 13"/>
                <a:gd name="T5" fmla="*/ 0 h 22"/>
                <a:gd name="T6" fmla="*/ 7 w 13"/>
                <a:gd name="T7" fmla="*/ 15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2">
                  <a:moveTo>
                    <a:pt x="3" y="6"/>
                  </a:moveTo>
                  <a:cubicBezTo>
                    <a:pt x="0" y="22"/>
                    <a:pt x="0" y="22"/>
                    <a:pt x="0" y="22"/>
                  </a:cubicBezTo>
                  <a:cubicBezTo>
                    <a:pt x="4" y="15"/>
                    <a:pt x="9" y="7"/>
                    <a:pt x="13" y="0"/>
                  </a:cubicBezTo>
                  <a:cubicBezTo>
                    <a:pt x="9" y="0"/>
                    <a:pt x="5" y="1"/>
                    <a:pt x="3" y="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07" name="Freeform 15"/>
            <p:cNvSpPr>
              <a:spLocks/>
            </p:cNvSpPr>
            <p:nvPr/>
          </p:nvSpPr>
          <p:spPr bwMode="black">
            <a:xfrm>
              <a:off x="2312" y="2148"/>
              <a:ext cx="44" cy="57"/>
            </a:xfrm>
            <a:custGeom>
              <a:avLst/>
              <a:gdLst>
                <a:gd name="T0" fmla="*/ 25 w 19"/>
                <a:gd name="T1" fmla="*/ 0 h 24"/>
                <a:gd name="T2" fmla="*/ 0 w 19"/>
                <a:gd name="T3" fmla="*/ 57 h 24"/>
                <a:gd name="T4" fmla="*/ 44 w 19"/>
                <a:gd name="T5" fmla="*/ 7 h 24"/>
                <a:gd name="T6" fmla="*/ 25 w 19"/>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4">
                  <a:moveTo>
                    <a:pt x="11" y="0"/>
                  </a:moveTo>
                  <a:cubicBezTo>
                    <a:pt x="0" y="24"/>
                    <a:pt x="0" y="24"/>
                    <a:pt x="0" y="24"/>
                  </a:cubicBezTo>
                  <a:cubicBezTo>
                    <a:pt x="19" y="3"/>
                    <a:pt x="19" y="3"/>
                    <a:pt x="19" y="3"/>
                  </a:cubicBezTo>
                  <a:cubicBezTo>
                    <a:pt x="17" y="1"/>
                    <a:pt x="14" y="0"/>
                    <a:pt x="11" y="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08" name="Freeform 16"/>
            <p:cNvSpPr>
              <a:spLocks/>
            </p:cNvSpPr>
            <p:nvPr/>
          </p:nvSpPr>
          <p:spPr bwMode="black">
            <a:xfrm>
              <a:off x="2205" y="2148"/>
              <a:ext cx="47" cy="68"/>
            </a:xfrm>
            <a:custGeom>
              <a:avLst/>
              <a:gdLst>
                <a:gd name="T0" fmla="*/ 0 w 20"/>
                <a:gd name="T1" fmla="*/ 25 h 26"/>
                <a:gd name="T2" fmla="*/ 47 w 20"/>
                <a:gd name="T3" fmla="*/ 66 h 26"/>
                <a:gd name="T4" fmla="*/ 5 w 20"/>
                <a:gd name="T5" fmla="*/ 0 h 26"/>
                <a:gd name="T6" fmla="*/ 0 w 20"/>
                <a:gd name="T7" fmla="*/ 25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6">
                  <a:moveTo>
                    <a:pt x="0" y="10"/>
                  </a:moveTo>
                  <a:cubicBezTo>
                    <a:pt x="6" y="15"/>
                    <a:pt x="13" y="21"/>
                    <a:pt x="20" y="26"/>
                  </a:cubicBezTo>
                  <a:cubicBezTo>
                    <a:pt x="2" y="0"/>
                    <a:pt x="2" y="0"/>
                    <a:pt x="2" y="0"/>
                  </a:cubicBezTo>
                  <a:cubicBezTo>
                    <a:pt x="0" y="3"/>
                    <a:pt x="0" y="7"/>
                    <a:pt x="0" y="1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09" name="Freeform 17"/>
            <p:cNvSpPr>
              <a:spLocks/>
            </p:cNvSpPr>
            <p:nvPr/>
          </p:nvSpPr>
          <p:spPr bwMode="black">
            <a:xfrm>
              <a:off x="2321" y="2158"/>
              <a:ext cx="45" cy="52"/>
            </a:xfrm>
            <a:custGeom>
              <a:avLst/>
              <a:gdLst>
                <a:gd name="T0" fmla="*/ 43 w 19"/>
                <a:gd name="T1" fmla="*/ 5 h 22"/>
                <a:gd name="T2" fmla="*/ 38 w 19"/>
                <a:gd name="T3" fmla="*/ 0 h 22"/>
                <a:gd name="T4" fmla="*/ 0 w 19"/>
                <a:gd name="T5" fmla="*/ 52 h 22"/>
                <a:gd name="T6" fmla="*/ 45 w 19"/>
                <a:gd name="T7" fmla="*/ 17 h 22"/>
                <a:gd name="T8" fmla="*/ 43 w 19"/>
                <a:gd name="T9" fmla="*/ 5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2">
                  <a:moveTo>
                    <a:pt x="18" y="2"/>
                  </a:moveTo>
                  <a:cubicBezTo>
                    <a:pt x="17" y="1"/>
                    <a:pt x="17" y="0"/>
                    <a:pt x="16" y="0"/>
                  </a:cubicBezTo>
                  <a:cubicBezTo>
                    <a:pt x="0" y="22"/>
                    <a:pt x="0" y="22"/>
                    <a:pt x="0" y="22"/>
                  </a:cubicBezTo>
                  <a:cubicBezTo>
                    <a:pt x="6" y="17"/>
                    <a:pt x="12" y="12"/>
                    <a:pt x="19" y="7"/>
                  </a:cubicBezTo>
                  <a:cubicBezTo>
                    <a:pt x="19" y="5"/>
                    <a:pt x="18" y="3"/>
                    <a:pt x="18" y="2"/>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0" name="Freeform 18"/>
            <p:cNvSpPr>
              <a:spLocks/>
            </p:cNvSpPr>
            <p:nvPr/>
          </p:nvSpPr>
          <p:spPr bwMode="black">
            <a:xfrm>
              <a:off x="2205" y="2177"/>
              <a:ext cx="40" cy="40"/>
            </a:xfrm>
            <a:custGeom>
              <a:avLst/>
              <a:gdLst>
                <a:gd name="T0" fmla="*/ 0 w 17"/>
                <a:gd name="T1" fmla="*/ 21 h 17"/>
                <a:gd name="T2" fmla="*/ 40 w 17"/>
                <a:gd name="T3" fmla="*/ 40 h 17"/>
                <a:gd name="T4" fmla="*/ 0 w 17"/>
                <a:gd name="T5" fmla="*/ 0 h 17"/>
                <a:gd name="T6" fmla="*/ 0 w 17"/>
                <a:gd name="T7" fmla="*/ 21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9"/>
                  </a:moveTo>
                  <a:cubicBezTo>
                    <a:pt x="17" y="17"/>
                    <a:pt x="17" y="17"/>
                    <a:pt x="17" y="17"/>
                  </a:cubicBezTo>
                  <a:cubicBezTo>
                    <a:pt x="12" y="11"/>
                    <a:pt x="6" y="5"/>
                    <a:pt x="0" y="0"/>
                  </a:cubicBezTo>
                  <a:lnTo>
                    <a:pt x="0" y="9"/>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1" name="Freeform 19"/>
            <p:cNvSpPr>
              <a:spLocks/>
            </p:cNvSpPr>
            <p:nvPr/>
          </p:nvSpPr>
          <p:spPr bwMode="black">
            <a:xfrm>
              <a:off x="2326" y="2179"/>
              <a:ext cx="41" cy="38"/>
            </a:xfrm>
            <a:custGeom>
              <a:avLst/>
              <a:gdLst>
                <a:gd name="T0" fmla="*/ 41 w 17"/>
                <a:gd name="T1" fmla="*/ 19 h 16"/>
                <a:gd name="T2" fmla="*/ 41 w 17"/>
                <a:gd name="T3" fmla="*/ 0 h 16"/>
                <a:gd name="T4" fmla="*/ 0 w 17"/>
                <a:gd name="T5" fmla="*/ 38 h 16"/>
                <a:gd name="T6" fmla="*/ 41 w 17"/>
                <a:gd name="T7" fmla="*/ 19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6">
                  <a:moveTo>
                    <a:pt x="17" y="8"/>
                  </a:moveTo>
                  <a:cubicBezTo>
                    <a:pt x="17" y="0"/>
                    <a:pt x="17" y="0"/>
                    <a:pt x="17" y="0"/>
                  </a:cubicBezTo>
                  <a:cubicBezTo>
                    <a:pt x="0" y="16"/>
                    <a:pt x="0" y="16"/>
                    <a:pt x="0" y="16"/>
                  </a:cubicBezTo>
                  <a:cubicBezTo>
                    <a:pt x="6" y="13"/>
                    <a:pt x="11" y="11"/>
                    <a:pt x="17" y="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2" name="Freeform 20"/>
            <p:cNvSpPr>
              <a:spLocks/>
            </p:cNvSpPr>
            <p:nvPr/>
          </p:nvSpPr>
          <p:spPr bwMode="black">
            <a:xfrm>
              <a:off x="2205" y="2200"/>
              <a:ext cx="38" cy="24"/>
            </a:xfrm>
            <a:custGeom>
              <a:avLst/>
              <a:gdLst>
                <a:gd name="T0" fmla="*/ 0 w 16"/>
                <a:gd name="T1" fmla="*/ 17 h 10"/>
                <a:gd name="T2" fmla="*/ 38 w 16"/>
                <a:gd name="T3" fmla="*/ 24 h 10"/>
                <a:gd name="T4" fmla="*/ 0 w 16"/>
                <a:gd name="T5" fmla="*/ 0 h 10"/>
                <a:gd name="T6" fmla="*/ 0 w 16"/>
                <a:gd name="T7" fmla="*/ 1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0">
                  <a:moveTo>
                    <a:pt x="0" y="7"/>
                  </a:moveTo>
                  <a:cubicBezTo>
                    <a:pt x="5" y="8"/>
                    <a:pt x="11" y="9"/>
                    <a:pt x="16" y="10"/>
                  </a:cubicBezTo>
                  <a:cubicBezTo>
                    <a:pt x="0" y="0"/>
                    <a:pt x="0" y="0"/>
                    <a:pt x="0" y="0"/>
                  </a:cubicBezTo>
                  <a:lnTo>
                    <a:pt x="0" y="7"/>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3" name="Freeform 21"/>
            <p:cNvSpPr>
              <a:spLocks/>
            </p:cNvSpPr>
            <p:nvPr/>
          </p:nvSpPr>
          <p:spPr bwMode="black">
            <a:xfrm>
              <a:off x="2330" y="2203"/>
              <a:ext cx="37" cy="27"/>
            </a:xfrm>
            <a:custGeom>
              <a:avLst/>
              <a:gdLst>
                <a:gd name="T0" fmla="*/ 37 w 15"/>
                <a:gd name="T1" fmla="*/ 17 h 9"/>
                <a:gd name="T2" fmla="*/ 37 w 15"/>
                <a:gd name="T3" fmla="*/ 0 h 9"/>
                <a:gd name="T4" fmla="*/ 0 w 15"/>
                <a:gd name="T5" fmla="*/ 25 h 9"/>
                <a:gd name="T6" fmla="*/ 37 w 15"/>
                <a:gd name="T7" fmla="*/ 1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9">
                  <a:moveTo>
                    <a:pt x="15" y="6"/>
                  </a:moveTo>
                  <a:cubicBezTo>
                    <a:pt x="15" y="0"/>
                    <a:pt x="15" y="0"/>
                    <a:pt x="15" y="0"/>
                  </a:cubicBezTo>
                  <a:cubicBezTo>
                    <a:pt x="10" y="3"/>
                    <a:pt x="5" y="6"/>
                    <a:pt x="0" y="9"/>
                  </a:cubicBezTo>
                  <a:lnTo>
                    <a:pt x="15" y="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4" name="Freeform 22"/>
            <p:cNvSpPr>
              <a:spLocks/>
            </p:cNvSpPr>
            <p:nvPr/>
          </p:nvSpPr>
          <p:spPr bwMode="black">
            <a:xfrm>
              <a:off x="2205" y="2219"/>
              <a:ext cx="36" cy="14"/>
            </a:xfrm>
            <a:custGeom>
              <a:avLst/>
              <a:gdLst>
                <a:gd name="T0" fmla="*/ 0 w 36"/>
                <a:gd name="T1" fmla="*/ 14 h 14"/>
                <a:gd name="T2" fmla="*/ 36 w 36"/>
                <a:gd name="T3" fmla="*/ 14 h 14"/>
                <a:gd name="T4" fmla="*/ 0 w 36"/>
                <a:gd name="T5" fmla="*/ 0 h 14"/>
                <a:gd name="T6" fmla="*/ 0 w 36"/>
                <a:gd name="T7" fmla="*/ 14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4">
                  <a:moveTo>
                    <a:pt x="0" y="14"/>
                  </a:moveTo>
                  <a:lnTo>
                    <a:pt x="36" y="14"/>
                  </a:lnTo>
                  <a:lnTo>
                    <a:pt x="0" y="0"/>
                  </a:lnTo>
                  <a:lnTo>
                    <a:pt x="0" y="14"/>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5" name="Freeform 23"/>
            <p:cNvSpPr>
              <a:spLocks/>
            </p:cNvSpPr>
            <p:nvPr/>
          </p:nvSpPr>
          <p:spPr bwMode="black">
            <a:xfrm>
              <a:off x="2330" y="2219"/>
              <a:ext cx="37" cy="14"/>
            </a:xfrm>
            <a:custGeom>
              <a:avLst/>
              <a:gdLst>
                <a:gd name="T0" fmla="*/ 37 w 15"/>
                <a:gd name="T1" fmla="*/ 14 h 6"/>
                <a:gd name="T2" fmla="*/ 37 w 15"/>
                <a:gd name="T3" fmla="*/ 0 h 6"/>
                <a:gd name="T4" fmla="*/ 0 w 15"/>
                <a:gd name="T5" fmla="*/ 14 h 6"/>
                <a:gd name="T6" fmla="*/ 37 w 15"/>
                <a:gd name="T7" fmla="*/ 14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6">
                  <a:moveTo>
                    <a:pt x="15" y="6"/>
                  </a:moveTo>
                  <a:cubicBezTo>
                    <a:pt x="15" y="0"/>
                    <a:pt x="15" y="0"/>
                    <a:pt x="15" y="0"/>
                  </a:cubicBezTo>
                  <a:cubicBezTo>
                    <a:pt x="10" y="3"/>
                    <a:pt x="5" y="4"/>
                    <a:pt x="0" y="6"/>
                  </a:cubicBezTo>
                  <a:lnTo>
                    <a:pt x="15" y="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6" name="Freeform 24"/>
            <p:cNvSpPr>
              <a:spLocks/>
            </p:cNvSpPr>
            <p:nvPr/>
          </p:nvSpPr>
          <p:spPr bwMode="black">
            <a:xfrm>
              <a:off x="2321" y="2106"/>
              <a:ext cx="31" cy="42"/>
            </a:xfrm>
            <a:custGeom>
              <a:avLst/>
              <a:gdLst>
                <a:gd name="T0" fmla="*/ 29 w 14"/>
                <a:gd name="T1" fmla="*/ 23 h 18"/>
                <a:gd name="T2" fmla="*/ 0 w 14"/>
                <a:gd name="T3" fmla="*/ 21 h 18"/>
                <a:gd name="T4" fmla="*/ 29 w 14"/>
                <a:gd name="T5" fmla="*/ 23 h 18"/>
                <a:gd name="T6" fmla="*/ 0 60000 65536"/>
                <a:gd name="T7" fmla="*/ 0 60000 65536"/>
                <a:gd name="T8" fmla="*/ 0 60000 65536"/>
              </a:gdLst>
              <a:ahLst/>
              <a:cxnLst>
                <a:cxn ang="T6">
                  <a:pos x="T0" y="T1"/>
                </a:cxn>
                <a:cxn ang="T7">
                  <a:pos x="T2" y="T3"/>
                </a:cxn>
                <a:cxn ang="T8">
                  <a:pos x="T4" y="T5"/>
                </a:cxn>
              </a:cxnLst>
              <a:rect l="0" t="0" r="r" b="b"/>
              <a:pathLst>
                <a:path w="14" h="18">
                  <a:moveTo>
                    <a:pt x="13" y="10"/>
                  </a:moveTo>
                  <a:cubicBezTo>
                    <a:pt x="13" y="0"/>
                    <a:pt x="0" y="0"/>
                    <a:pt x="0" y="9"/>
                  </a:cubicBezTo>
                  <a:cubicBezTo>
                    <a:pt x="0" y="18"/>
                    <a:pt x="14" y="18"/>
                    <a:pt x="13" y="1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7" name="Freeform 25"/>
            <p:cNvSpPr>
              <a:spLocks/>
            </p:cNvSpPr>
            <p:nvPr/>
          </p:nvSpPr>
          <p:spPr bwMode="black">
            <a:xfrm>
              <a:off x="2352" y="2127"/>
              <a:ext cx="0" cy="2"/>
            </a:xfrm>
            <a:custGeom>
              <a:avLst/>
              <a:gdLst>
                <a:gd name="T0" fmla="*/ 0 h 1"/>
                <a:gd name="T1" fmla="*/ 2 h 1"/>
                <a:gd name="T2" fmla="*/ 2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0"/>
                    <a:pt x="0" y="1"/>
                    <a:pt x="0" y="1"/>
                  </a:cubicBezTo>
                  <a:cubicBezTo>
                    <a:pt x="0" y="1"/>
                    <a:pt x="0" y="1"/>
                    <a:pt x="0" y="1"/>
                  </a:cubicBezTo>
                  <a:lnTo>
                    <a:pt x="0"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8" name="Freeform 26"/>
            <p:cNvSpPr>
              <a:spLocks/>
            </p:cNvSpPr>
            <p:nvPr/>
          </p:nvSpPr>
          <p:spPr bwMode="black">
            <a:xfrm>
              <a:off x="2217" y="2096"/>
              <a:ext cx="33" cy="43"/>
            </a:xfrm>
            <a:custGeom>
              <a:avLst/>
              <a:gdLst>
                <a:gd name="T0" fmla="*/ 33 w 14"/>
                <a:gd name="T1" fmla="*/ 22 h 18"/>
                <a:gd name="T2" fmla="*/ 0 w 14"/>
                <a:gd name="T3" fmla="*/ 22 h 18"/>
                <a:gd name="T4" fmla="*/ 33 w 14"/>
                <a:gd name="T5" fmla="*/ 22 h 18"/>
                <a:gd name="T6" fmla="*/ 0 60000 65536"/>
                <a:gd name="T7" fmla="*/ 0 60000 65536"/>
                <a:gd name="T8" fmla="*/ 0 60000 65536"/>
              </a:gdLst>
              <a:ahLst/>
              <a:cxnLst>
                <a:cxn ang="T6">
                  <a:pos x="T0" y="T1"/>
                </a:cxn>
                <a:cxn ang="T7">
                  <a:pos x="T2" y="T3"/>
                </a:cxn>
                <a:cxn ang="T8">
                  <a:pos x="T4" y="T5"/>
                </a:cxn>
              </a:cxnLst>
              <a:rect l="0" t="0" r="r" b="b"/>
              <a:pathLst>
                <a:path w="14" h="18">
                  <a:moveTo>
                    <a:pt x="14" y="9"/>
                  </a:moveTo>
                  <a:cubicBezTo>
                    <a:pt x="14" y="0"/>
                    <a:pt x="0" y="0"/>
                    <a:pt x="0" y="9"/>
                  </a:cubicBezTo>
                  <a:cubicBezTo>
                    <a:pt x="0" y="18"/>
                    <a:pt x="14" y="18"/>
                    <a:pt x="14" y="9"/>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9" name="Freeform 27"/>
            <p:cNvSpPr>
              <a:spLocks/>
            </p:cNvSpPr>
            <p:nvPr/>
          </p:nvSpPr>
          <p:spPr bwMode="black">
            <a:xfrm>
              <a:off x="2269" y="2084"/>
              <a:ext cx="42" cy="38"/>
            </a:xfrm>
            <a:custGeom>
              <a:avLst/>
              <a:gdLst>
                <a:gd name="T0" fmla="*/ 18 w 15"/>
                <a:gd name="T1" fmla="*/ 38 h 16"/>
                <a:gd name="T2" fmla="*/ 39 w 15"/>
                <a:gd name="T3" fmla="*/ 19 h 16"/>
                <a:gd name="T4" fmla="*/ 18 w 15"/>
                <a:gd name="T5" fmla="*/ 0 h 16"/>
                <a:gd name="T6" fmla="*/ 0 w 15"/>
                <a:gd name="T7" fmla="*/ 19 h 16"/>
                <a:gd name="T8" fmla="*/ 18 w 15"/>
                <a:gd name="T9" fmla="*/ 38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7" y="16"/>
                  </a:moveTo>
                  <a:cubicBezTo>
                    <a:pt x="13" y="16"/>
                    <a:pt x="15" y="12"/>
                    <a:pt x="15" y="8"/>
                  </a:cubicBezTo>
                  <a:cubicBezTo>
                    <a:pt x="15" y="2"/>
                    <a:pt x="12" y="0"/>
                    <a:pt x="7" y="0"/>
                  </a:cubicBezTo>
                  <a:cubicBezTo>
                    <a:pt x="3" y="0"/>
                    <a:pt x="0" y="3"/>
                    <a:pt x="0" y="8"/>
                  </a:cubicBezTo>
                  <a:cubicBezTo>
                    <a:pt x="0" y="11"/>
                    <a:pt x="1" y="15"/>
                    <a:pt x="7" y="1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20" name="Rectangle 28"/>
            <p:cNvSpPr>
              <a:spLocks noChangeArrowheads="1"/>
            </p:cNvSpPr>
            <p:nvPr/>
          </p:nvSpPr>
          <p:spPr bwMode="black">
            <a:xfrm>
              <a:off x="2552" y="2148"/>
              <a:ext cx="15" cy="85"/>
            </a:xfrm>
            <a:prstGeom prst="rect">
              <a:avLst/>
            </a:prstGeom>
            <a:solidFill>
              <a:srgbClr val="216A8B"/>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800">
                <a:latin typeface="Arial Narrow" charset="0"/>
                <a:ea typeface="ＭＳ Ｐゴシック" charset="0"/>
              </a:endParaRPr>
            </a:p>
          </p:txBody>
        </p:sp>
        <p:sp>
          <p:nvSpPr>
            <p:cNvPr id="1544221" name="Freeform 29"/>
            <p:cNvSpPr>
              <a:spLocks noEditPoints="1"/>
            </p:cNvSpPr>
            <p:nvPr/>
          </p:nvSpPr>
          <p:spPr bwMode="black">
            <a:xfrm>
              <a:off x="2422" y="2148"/>
              <a:ext cx="126" cy="85"/>
            </a:xfrm>
            <a:custGeom>
              <a:avLst/>
              <a:gdLst>
                <a:gd name="T0" fmla="*/ 76 w 125"/>
                <a:gd name="T1" fmla="*/ 50 h 85"/>
                <a:gd name="T2" fmla="*/ 88 w 125"/>
                <a:gd name="T3" fmla="*/ 14 h 85"/>
                <a:gd name="T4" fmla="*/ 88 w 125"/>
                <a:gd name="T5" fmla="*/ 14 h 85"/>
                <a:gd name="T6" fmla="*/ 100 w 125"/>
                <a:gd name="T7" fmla="*/ 50 h 85"/>
                <a:gd name="T8" fmla="*/ 76 w 125"/>
                <a:gd name="T9" fmla="*/ 50 h 85"/>
                <a:gd name="T10" fmla="*/ 78 w 125"/>
                <a:gd name="T11" fmla="*/ 0 h 85"/>
                <a:gd name="T12" fmla="*/ 54 w 125"/>
                <a:gd name="T13" fmla="*/ 74 h 85"/>
                <a:gd name="T14" fmla="*/ 28 w 125"/>
                <a:gd name="T15" fmla="*/ 43 h 85"/>
                <a:gd name="T16" fmla="*/ 61 w 125"/>
                <a:gd name="T17" fmla="*/ 0 h 85"/>
                <a:gd name="T18" fmla="*/ 44 w 125"/>
                <a:gd name="T19" fmla="*/ 0 h 85"/>
                <a:gd name="T20" fmla="*/ 14 w 125"/>
                <a:gd name="T21" fmla="*/ 40 h 85"/>
                <a:gd name="T22" fmla="*/ 14 w 125"/>
                <a:gd name="T23" fmla="*/ 0 h 85"/>
                <a:gd name="T24" fmla="*/ 0 w 125"/>
                <a:gd name="T25" fmla="*/ 0 h 85"/>
                <a:gd name="T26" fmla="*/ 0 w 125"/>
                <a:gd name="T27" fmla="*/ 85 h 85"/>
                <a:gd name="T28" fmla="*/ 14 w 125"/>
                <a:gd name="T29" fmla="*/ 85 h 85"/>
                <a:gd name="T30" fmla="*/ 14 w 125"/>
                <a:gd name="T31" fmla="*/ 43 h 85"/>
                <a:gd name="T32" fmla="*/ 44 w 125"/>
                <a:gd name="T33" fmla="*/ 85 h 85"/>
                <a:gd name="T34" fmla="*/ 49 w 125"/>
                <a:gd name="T35" fmla="*/ 85 h 85"/>
                <a:gd name="T36" fmla="*/ 49 w 125"/>
                <a:gd name="T37" fmla="*/ 85 h 85"/>
                <a:gd name="T38" fmla="*/ 64 w 125"/>
                <a:gd name="T39" fmla="*/ 85 h 85"/>
                <a:gd name="T40" fmla="*/ 71 w 125"/>
                <a:gd name="T41" fmla="*/ 62 h 85"/>
                <a:gd name="T42" fmla="*/ 102 w 125"/>
                <a:gd name="T43" fmla="*/ 62 h 85"/>
                <a:gd name="T44" fmla="*/ 111 w 125"/>
                <a:gd name="T45" fmla="*/ 85 h 85"/>
                <a:gd name="T46" fmla="*/ 126 w 125"/>
                <a:gd name="T47" fmla="*/ 85 h 85"/>
                <a:gd name="T48" fmla="*/ 97 w 125"/>
                <a:gd name="T49" fmla="*/ 0 h 85"/>
                <a:gd name="T50" fmla="*/ 78 w 125"/>
                <a:gd name="T51" fmla="*/ 0 h 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5">
                  <a:moveTo>
                    <a:pt x="75" y="50"/>
                  </a:moveTo>
                  <a:lnTo>
                    <a:pt x="87" y="14"/>
                  </a:lnTo>
                  <a:lnTo>
                    <a:pt x="99" y="50"/>
                  </a:lnTo>
                  <a:lnTo>
                    <a:pt x="75" y="50"/>
                  </a:lnTo>
                  <a:close/>
                  <a:moveTo>
                    <a:pt x="77" y="0"/>
                  </a:moveTo>
                  <a:lnTo>
                    <a:pt x="54" y="74"/>
                  </a:lnTo>
                  <a:lnTo>
                    <a:pt x="28" y="43"/>
                  </a:lnTo>
                  <a:lnTo>
                    <a:pt x="61" y="0"/>
                  </a:lnTo>
                  <a:lnTo>
                    <a:pt x="44" y="0"/>
                  </a:lnTo>
                  <a:lnTo>
                    <a:pt x="14" y="40"/>
                  </a:lnTo>
                  <a:lnTo>
                    <a:pt x="14" y="0"/>
                  </a:lnTo>
                  <a:lnTo>
                    <a:pt x="0" y="0"/>
                  </a:lnTo>
                  <a:lnTo>
                    <a:pt x="0" y="85"/>
                  </a:lnTo>
                  <a:lnTo>
                    <a:pt x="14" y="85"/>
                  </a:lnTo>
                  <a:lnTo>
                    <a:pt x="14" y="43"/>
                  </a:lnTo>
                  <a:lnTo>
                    <a:pt x="44" y="85"/>
                  </a:lnTo>
                  <a:lnTo>
                    <a:pt x="49" y="85"/>
                  </a:lnTo>
                  <a:lnTo>
                    <a:pt x="63" y="85"/>
                  </a:lnTo>
                  <a:lnTo>
                    <a:pt x="70" y="62"/>
                  </a:lnTo>
                  <a:lnTo>
                    <a:pt x="101" y="62"/>
                  </a:lnTo>
                  <a:lnTo>
                    <a:pt x="110" y="85"/>
                  </a:lnTo>
                  <a:lnTo>
                    <a:pt x="125" y="85"/>
                  </a:lnTo>
                  <a:lnTo>
                    <a:pt x="96" y="0"/>
                  </a:lnTo>
                  <a:lnTo>
                    <a:pt x="77"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22" name="Freeform 30"/>
            <p:cNvSpPr>
              <a:spLocks/>
            </p:cNvSpPr>
            <p:nvPr/>
          </p:nvSpPr>
          <p:spPr bwMode="black">
            <a:xfrm>
              <a:off x="3006" y="2148"/>
              <a:ext cx="80" cy="85"/>
            </a:xfrm>
            <a:custGeom>
              <a:avLst/>
              <a:gdLst>
                <a:gd name="T0" fmla="*/ 40 w 34"/>
                <a:gd name="T1" fmla="*/ 61 h 36"/>
                <a:gd name="T2" fmla="*/ 24 w 34"/>
                <a:gd name="T3" fmla="*/ 0 h 36"/>
                <a:gd name="T4" fmla="*/ 0 w 34"/>
                <a:gd name="T5" fmla="*/ 0 h 36"/>
                <a:gd name="T6" fmla="*/ 0 w 34"/>
                <a:gd name="T7" fmla="*/ 85 h 36"/>
                <a:gd name="T8" fmla="*/ 14 w 34"/>
                <a:gd name="T9" fmla="*/ 85 h 36"/>
                <a:gd name="T10" fmla="*/ 14 w 34"/>
                <a:gd name="T11" fmla="*/ 12 h 36"/>
                <a:gd name="T12" fmla="*/ 33 w 34"/>
                <a:gd name="T13" fmla="*/ 85 h 36"/>
                <a:gd name="T14" fmla="*/ 47 w 34"/>
                <a:gd name="T15" fmla="*/ 85 h 36"/>
                <a:gd name="T16" fmla="*/ 66 w 34"/>
                <a:gd name="T17" fmla="*/ 12 h 36"/>
                <a:gd name="T18" fmla="*/ 66 w 34"/>
                <a:gd name="T19" fmla="*/ 85 h 36"/>
                <a:gd name="T20" fmla="*/ 80 w 34"/>
                <a:gd name="T21" fmla="*/ 85 h 36"/>
                <a:gd name="T22" fmla="*/ 80 w 34"/>
                <a:gd name="T23" fmla="*/ 0 h 36"/>
                <a:gd name="T24" fmla="*/ 54 w 34"/>
                <a:gd name="T25" fmla="*/ 0 h 36"/>
                <a:gd name="T26" fmla="*/ 40 w 34"/>
                <a:gd name="T27" fmla="*/ 61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36">
                  <a:moveTo>
                    <a:pt x="17" y="26"/>
                  </a:moveTo>
                  <a:cubicBezTo>
                    <a:pt x="10" y="0"/>
                    <a:pt x="10" y="0"/>
                    <a:pt x="10" y="0"/>
                  </a:cubicBezTo>
                  <a:cubicBezTo>
                    <a:pt x="0" y="0"/>
                    <a:pt x="0" y="0"/>
                    <a:pt x="0" y="0"/>
                  </a:cubicBezTo>
                  <a:cubicBezTo>
                    <a:pt x="0" y="36"/>
                    <a:pt x="0" y="36"/>
                    <a:pt x="0" y="36"/>
                  </a:cubicBezTo>
                  <a:cubicBezTo>
                    <a:pt x="3" y="36"/>
                    <a:pt x="6" y="36"/>
                    <a:pt x="6" y="36"/>
                  </a:cubicBezTo>
                  <a:cubicBezTo>
                    <a:pt x="6" y="5"/>
                    <a:pt x="6" y="5"/>
                    <a:pt x="6" y="5"/>
                  </a:cubicBezTo>
                  <a:cubicBezTo>
                    <a:pt x="14" y="36"/>
                    <a:pt x="14" y="36"/>
                    <a:pt x="14" y="36"/>
                  </a:cubicBezTo>
                  <a:cubicBezTo>
                    <a:pt x="14" y="36"/>
                    <a:pt x="16" y="36"/>
                    <a:pt x="20" y="36"/>
                  </a:cubicBezTo>
                  <a:cubicBezTo>
                    <a:pt x="20" y="36"/>
                    <a:pt x="28" y="5"/>
                    <a:pt x="28" y="5"/>
                  </a:cubicBezTo>
                  <a:cubicBezTo>
                    <a:pt x="28" y="36"/>
                    <a:pt x="28" y="36"/>
                    <a:pt x="28" y="36"/>
                  </a:cubicBezTo>
                  <a:cubicBezTo>
                    <a:pt x="34" y="36"/>
                    <a:pt x="34" y="36"/>
                    <a:pt x="34" y="36"/>
                  </a:cubicBezTo>
                  <a:cubicBezTo>
                    <a:pt x="34" y="0"/>
                    <a:pt x="34" y="0"/>
                    <a:pt x="34" y="0"/>
                  </a:cubicBezTo>
                  <a:cubicBezTo>
                    <a:pt x="23" y="0"/>
                    <a:pt x="23" y="0"/>
                    <a:pt x="23" y="0"/>
                  </a:cubicBezTo>
                  <a:lnTo>
                    <a:pt x="17" y="2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23" name="Freeform 31"/>
            <p:cNvSpPr>
              <a:spLocks noEditPoints="1"/>
            </p:cNvSpPr>
            <p:nvPr/>
          </p:nvSpPr>
          <p:spPr bwMode="black">
            <a:xfrm>
              <a:off x="3093" y="2148"/>
              <a:ext cx="78" cy="85"/>
            </a:xfrm>
            <a:custGeom>
              <a:avLst/>
              <a:gdLst>
                <a:gd name="T0" fmla="*/ 26 w 78"/>
                <a:gd name="T1" fmla="*/ 50 h 85"/>
                <a:gd name="T2" fmla="*/ 38 w 78"/>
                <a:gd name="T3" fmla="*/ 14 h 85"/>
                <a:gd name="T4" fmla="*/ 38 w 78"/>
                <a:gd name="T5" fmla="*/ 14 h 85"/>
                <a:gd name="T6" fmla="*/ 50 w 78"/>
                <a:gd name="T7" fmla="*/ 50 h 85"/>
                <a:gd name="T8" fmla="*/ 26 w 78"/>
                <a:gd name="T9" fmla="*/ 50 h 85"/>
                <a:gd name="T10" fmla="*/ 29 w 78"/>
                <a:gd name="T11" fmla="*/ 0 h 85"/>
                <a:gd name="T12" fmla="*/ 0 w 78"/>
                <a:gd name="T13" fmla="*/ 85 h 85"/>
                <a:gd name="T14" fmla="*/ 14 w 78"/>
                <a:gd name="T15" fmla="*/ 85 h 85"/>
                <a:gd name="T16" fmla="*/ 21 w 78"/>
                <a:gd name="T17" fmla="*/ 62 h 85"/>
                <a:gd name="T18" fmla="*/ 55 w 78"/>
                <a:gd name="T19" fmla="*/ 62 h 85"/>
                <a:gd name="T20" fmla="*/ 62 w 78"/>
                <a:gd name="T21" fmla="*/ 85 h 85"/>
                <a:gd name="T22" fmla="*/ 78 w 78"/>
                <a:gd name="T23" fmla="*/ 85 h 85"/>
                <a:gd name="T24" fmla="*/ 47 w 78"/>
                <a:gd name="T25" fmla="*/ 0 h 85"/>
                <a:gd name="T26" fmla="*/ 29 w 78"/>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8" h="85">
                  <a:moveTo>
                    <a:pt x="26" y="50"/>
                  </a:moveTo>
                  <a:lnTo>
                    <a:pt x="38" y="14"/>
                  </a:lnTo>
                  <a:lnTo>
                    <a:pt x="50" y="50"/>
                  </a:lnTo>
                  <a:lnTo>
                    <a:pt x="26" y="50"/>
                  </a:lnTo>
                  <a:close/>
                  <a:moveTo>
                    <a:pt x="29" y="0"/>
                  </a:moveTo>
                  <a:lnTo>
                    <a:pt x="0" y="85"/>
                  </a:lnTo>
                  <a:lnTo>
                    <a:pt x="14" y="85"/>
                  </a:lnTo>
                  <a:lnTo>
                    <a:pt x="21" y="62"/>
                  </a:lnTo>
                  <a:lnTo>
                    <a:pt x="55" y="62"/>
                  </a:lnTo>
                  <a:lnTo>
                    <a:pt x="62" y="85"/>
                  </a:lnTo>
                  <a:lnTo>
                    <a:pt x="78" y="85"/>
                  </a:lnTo>
                  <a:lnTo>
                    <a:pt x="47" y="0"/>
                  </a:lnTo>
                  <a:lnTo>
                    <a:pt x="29"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24" name="Freeform 32"/>
            <p:cNvSpPr>
              <a:spLocks/>
            </p:cNvSpPr>
            <p:nvPr/>
          </p:nvSpPr>
          <p:spPr bwMode="black">
            <a:xfrm>
              <a:off x="3176" y="2148"/>
              <a:ext cx="68" cy="85"/>
            </a:xfrm>
            <a:custGeom>
              <a:avLst/>
              <a:gdLst>
                <a:gd name="T0" fmla="*/ 54 w 29"/>
                <a:gd name="T1" fmla="*/ 66 h 36"/>
                <a:gd name="T2" fmla="*/ 21 w 29"/>
                <a:gd name="T3" fmla="*/ 0 h 36"/>
                <a:gd name="T4" fmla="*/ 0 w 29"/>
                <a:gd name="T5" fmla="*/ 0 h 36"/>
                <a:gd name="T6" fmla="*/ 0 w 29"/>
                <a:gd name="T7" fmla="*/ 85 h 36"/>
                <a:gd name="T8" fmla="*/ 14 w 29"/>
                <a:gd name="T9" fmla="*/ 85 h 36"/>
                <a:gd name="T10" fmla="*/ 14 w 29"/>
                <a:gd name="T11" fmla="*/ 21 h 36"/>
                <a:gd name="T12" fmla="*/ 47 w 29"/>
                <a:gd name="T13" fmla="*/ 85 h 36"/>
                <a:gd name="T14" fmla="*/ 68 w 29"/>
                <a:gd name="T15" fmla="*/ 85 h 36"/>
                <a:gd name="T16" fmla="*/ 68 w 29"/>
                <a:gd name="T17" fmla="*/ 0 h 36"/>
                <a:gd name="T18" fmla="*/ 54 w 29"/>
                <a:gd name="T19" fmla="*/ 0 h 36"/>
                <a:gd name="T20" fmla="*/ 54 w 29"/>
                <a:gd name="T21" fmla="*/ 66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36">
                  <a:moveTo>
                    <a:pt x="23" y="28"/>
                  </a:moveTo>
                  <a:cubicBezTo>
                    <a:pt x="9" y="0"/>
                    <a:pt x="9" y="0"/>
                    <a:pt x="9" y="0"/>
                  </a:cubicBezTo>
                  <a:cubicBezTo>
                    <a:pt x="0" y="0"/>
                    <a:pt x="0" y="0"/>
                    <a:pt x="0" y="0"/>
                  </a:cubicBezTo>
                  <a:cubicBezTo>
                    <a:pt x="0" y="36"/>
                    <a:pt x="0" y="36"/>
                    <a:pt x="0" y="36"/>
                  </a:cubicBezTo>
                  <a:cubicBezTo>
                    <a:pt x="3" y="36"/>
                    <a:pt x="6" y="36"/>
                    <a:pt x="6" y="36"/>
                  </a:cubicBezTo>
                  <a:cubicBezTo>
                    <a:pt x="6" y="9"/>
                    <a:pt x="6" y="9"/>
                    <a:pt x="6" y="9"/>
                  </a:cubicBezTo>
                  <a:cubicBezTo>
                    <a:pt x="20" y="36"/>
                    <a:pt x="20" y="36"/>
                    <a:pt x="20" y="36"/>
                  </a:cubicBezTo>
                  <a:cubicBezTo>
                    <a:pt x="29" y="36"/>
                    <a:pt x="29" y="36"/>
                    <a:pt x="29" y="36"/>
                  </a:cubicBezTo>
                  <a:cubicBezTo>
                    <a:pt x="29" y="0"/>
                    <a:pt x="29" y="0"/>
                    <a:pt x="29" y="0"/>
                  </a:cubicBezTo>
                  <a:cubicBezTo>
                    <a:pt x="23" y="0"/>
                    <a:pt x="23" y="0"/>
                    <a:pt x="23" y="0"/>
                  </a:cubicBezTo>
                  <a:lnTo>
                    <a:pt x="23" y="28"/>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25" name="Freeform 33"/>
            <p:cNvSpPr>
              <a:spLocks/>
            </p:cNvSpPr>
            <p:nvPr/>
          </p:nvSpPr>
          <p:spPr bwMode="black">
            <a:xfrm>
              <a:off x="3459" y="2148"/>
              <a:ext cx="50" cy="85"/>
            </a:xfrm>
            <a:custGeom>
              <a:avLst/>
              <a:gdLst>
                <a:gd name="T0" fmla="*/ 50 w 21"/>
                <a:gd name="T1" fmla="*/ 73 h 36"/>
                <a:gd name="T2" fmla="*/ 14 w 21"/>
                <a:gd name="T3" fmla="*/ 73 h 36"/>
                <a:gd name="T4" fmla="*/ 14 w 21"/>
                <a:gd name="T5" fmla="*/ 50 h 36"/>
                <a:gd name="T6" fmla="*/ 40 w 21"/>
                <a:gd name="T7" fmla="*/ 50 h 36"/>
                <a:gd name="T8" fmla="*/ 40 w 21"/>
                <a:gd name="T9" fmla="*/ 35 h 36"/>
                <a:gd name="T10" fmla="*/ 14 w 21"/>
                <a:gd name="T11" fmla="*/ 35 h 36"/>
                <a:gd name="T12" fmla="*/ 14 w 21"/>
                <a:gd name="T13" fmla="*/ 12 h 36"/>
                <a:gd name="T14" fmla="*/ 48 w 21"/>
                <a:gd name="T15" fmla="*/ 12 h 36"/>
                <a:gd name="T16" fmla="*/ 48 w 21"/>
                <a:gd name="T17" fmla="*/ 0 h 36"/>
                <a:gd name="T18" fmla="*/ 0 w 21"/>
                <a:gd name="T19" fmla="*/ 0 h 36"/>
                <a:gd name="T20" fmla="*/ 0 w 21"/>
                <a:gd name="T21" fmla="*/ 85 h 36"/>
                <a:gd name="T22" fmla="*/ 50 w 21"/>
                <a:gd name="T23" fmla="*/ 85 h 36"/>
                <a:gd name="T24" fmla="*/ 50 w 21"/>
                <a:gd name="T25" fmla="*/ 73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 h="36">
                  <a:moveTo>
                    <a:pt x="21" y="31"/>
                  </a:move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21" y="36"/>
                    <a:pt x="21" y="36"/>
                    <a:pt x="21" y="36"/>
                  </a:cubicBezTo>
                  <a:lnTo>
                    <a:pt x="21" y="31"/>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26" name="Freeform 34"/>
            <p:cNvSpPr>
              <a:spLocks/>
            </p:cNvSpPr>
            <p:nvPr/>
          </p:nvSpPr>
          <p:spPr bwMode="black">
            <a:xfrm>
              <a:off x="3258" y="2148"/>
              <a:ext cx="194" cy="85"/>
            </a:xfrm>
            <a:custGeom>
              <a:avLst/>
              <a:gdLst>
                <a:gd name="T0" fmla="*/ 116 w 82"/>
                <a:gd name="T1" fmla="*/ 0 h 36"/>
                <a:gd name="T2" fmla="*/ 116 w 82"/>
                <a:gd name="T3" fmla="*/ 0 h 36"/>
                <a:gd name="T4" fmla="*/ 114 w 82"/>
                <a:gd name="T5" fmla="*/ 0 h 36"/>
                <a:gd name="T6" fmla="*/ 114 w 82"/>
                <a:gd name="T7" fmla="*/ 66 h 36"/>
                <a:gd name="T8" fmla="*/ 80 w 82"/>
                <a:gd name="T9" fmla="*/ 0 h 36"/>
                <a:gd name="T10" fmla="*/ 62 w 82"/>
                <a:gd name="T11" fmla="*/ 0 h 36"/>
                <a:gd name="T12" fmla="*/ 62 w 82"/>
                <a:gd name="T13" fmla="*/ 73 h 36"/>
                <a:gd name="T14" fmla="*/ 17 w 82"/>
                <a:gd name="T15" fmla="*/ 73 h 36"/>
                <a:gd name="T16" fmla="*/ 17 w 82"/>
                <a:gd name="T17" fmla="*/ 50 h 36"/>
                <a:gd name="T18" fmla="*/ 43 w 82"/>
                <a:gd name="T19" fmla="*/ 50 h 36"/>
                <a:gd name="T20" fmla="*/ 43 w 82"/>
                <a:gd name="T21" fmla="*/ 35 h 36"/>
                <a:gd name="T22" fmla="*/ 17 w 82"/>
                <a:gd name="T23" fmla="*/ 35 h 36"/>
                <a:gd name="T24" fmla="*/ 17 w 82"/>
                <a:gd name="T25" fmla="*/ 12 h 36"/>
                <a:gd name="T26" fmla="*/ 47 w 82"/>
                <a:gd name="T27" fmla="*/ 12 h 36"/>
                <a:gd name="T28" fmla="*/ 47 w 82"/>
                <a:gd name="T29" fmla="*/ 0 h 36"/>
                <a:gd name="T30" fmla="*/ 0 w 82"/>
                <a:gd name="T31" fmla="*/ 0 h 36"/>
                <a:gd name="T32" fmla="*/ 0 w 82"/>
                <a:gd name="T33" fmla="*/ 85 h 36"/>
                <a:gd name="T34" fmla="*/ 73 w 82"/>
                <a:gd name="T35" fmla="*/ 85 h 36"/>
                <a:gd name="T36" fmla="*/ 73 w 82"/>
                <a:gd name="T37" fmla="*/ 85 h 36"/>
                <a:gd name="T38" fmla="*/ 73 w 82"/>
                <a:gd name="T39" fmla="*/ 21 h 36"/>
                <a:gd name="T40" fmla="*/ 109 w 82"/>
                <a:gd name="T41" fmla="*/ 85 h 36"/>
                <a:gd name="T42" fmla="*/ 128 w 82"/>
                <a:gd name="T43" fmla="*/ 85 h 36"/>
                <a:gd name="T44" fmla="*/ 128 w 82"/>
                <a:gd name="T45" fmla="*/ 12 h 36"/>
                <a:gd name="T46" fmla="*/ 154 w 82"/>
                <a:gd name="T47" fmla="*/ 12 h 36"/>
                <a:gd name="T48" fmla="*/ 154 w 82"/>
                <a:gd name="T49" fmla="*/ 85 h 36"/>
                <a:gd name="T50" fmla="*/ 168 w 82"/>
                <a:gd name="T51" fmla="*/ 85 h 36"/>
                <a:gd name="T52" fmla="*/ 168 w 82"/>
                <a:gd name="T53" fmla="*/ 12 h 36"/>
                <a:gd name="T54" fmla="*/ 194 w 82"/>
                <a:gd name="T55" fmla="*/ 12 h 36"/>
                <a:gd name="T56" fmla="*/ 194 w 82"/>
                <a:gd name="T57" fmla="*/ 0 h 36"/>
                <a:gd name="T58" fmla="*/ 116 w 82"/>
                <a:gd name="T59" fmla="*/ 0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2" h="36">
                  <a:moveTo>
                    <a:pt x="49" y="0"/>
                  </a:moveTo>
                  <a:cubicBezTo>
                    <a:pt x="49" y="0"/>
                    <a:pt x="49" y="0"/>
                    <a:pt x="49" y="0"/>
                  </a:cubicBezTo>
                  <a:cubicBezTo>
                    <a:pt x="48" y="0"/>
                    <a:pt x="48" y="0"/>
                    <a:pt x="48" y="0"/>
                  </a:cubicBezTo>
                  <a:cubicBezTo>
                    <a:pt x="48" y="28"/>
                    <a:pt x="48" y="28"/>
                    <a:pt x="48" y="28"/>
                  </a:cubicBezTo>
                  <a:cubicBezTo>
                    <a:pt x="34" y="0"/>
                    <a:pt x="34" y="0"/>
                    <a:pt x="34" y="0"/>
                  </a:cubicBezTo>
                  <a:cubicBezTo>
                    <a:pt x="26" y="0"/>
                    <a:pt x="26" y="0"/>
                    <a:pt x="26" y="0"/>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1" y="36"/>
                    <a:pt x="31" y="36"/>
                    <a:pt x="31" y="36"/>
                  </a:cubicBezTo>
                  <a:cubicBezTo>
                    <a:pt x="31" y="36"/>
                    <a:pt x="31" y="36"/>
                    <a:pt x="31" y="36"/>
                  </a:cubicBezTo>
                  <a:cubicBezTo>
                    <a:pt x="31" y="9"/>
                    <a:pt x="31" y="9"/>
                    <a:pt x="31" y="9"/>
                  </a:cubicBezTo>
                  <a:cubicBezTo>
                    <a:pt x="46" y="36"/>
                    <a:pt x="46" y="36"/>
                    <a:pt x="46" y="36"/>
                  </a:cubicBezTo>
                  <a:cubicBezTo>
                    <a:pt x="54" y="36"/>
                    <a:pt x="54" y="36"/>
                    <a:pt x="54" y="36"/>
                  </a:cubicBezTo>
                  <a:cubicBezTo>
                    <a:pt x="54" y="5"/>
                    <a:pt x="54" y="5"/>
                    <a:pt x="54" y="5"/>
                  </a:cubicBezTo>
                  <a:cubicBezTo>
                    <a:pt x="58" y="5"/>
                    <a:pt x="62" y="5"/>
                    <a:pt x="65" y="5"/>
                  </a:cubicBezTo>
                  <a:cubicBezTo>
                    <a:pt x="65" y="36"/>
                    <a:pt x="65" y="36"/>
                    <a:pt x="65" y="36"/>
                  </a:cubicBezTo>
                  <a:cubicBezTo>
                    <a:pt x="71" y="36"/>
                    <a:pt x="71" y="36"/>
                    <a:pt x="71" y="36"/>
                  </a:cubicBezTo>
                  <a:cubicBezTo>
                    <a:pt x="71" y="5"/>
                    <a:pt x="71" y="5"/>
                    <a:pt x="71" y="5"/>
                  </a:cubicBezTo>
                  <a:cubicBezTo>
                    <a:pt x="82" y="5"/>
                    <a:pt x="82" y="5"/>
                    <a:pt x="82" y="5"/>
                  </a:cubicBezTo>
                  <a:cubicBezTo>
                    <a:pt x="82" y="0"/>
                    <a:pt x="82" y="0"/>
                    <a:pt x="82" y="0"/>
                  </a:cubicBezTo>
                  <a:lnTo>
                    <a:pt x="49"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27" name="Freeform 35"/>
            <p:cNvSpPr>
              <a:spLocks noEditPoints="1"/>
            </p:cNvSpPr>
            <p:nvPr/>
          </p:nvSpPr>
          <p:spPr bwMode="black">
            <a:xfrm>
              <a:off x="2874" y="2148"/>
              <a:ext cx="125" cy="85"/>
            </a:xfrm>
            <a:custGeom>
              <a:avLst/>
              <a:gdLst>
                <a:gd name="T0" fmla="*/ 78 w 51"/>
                <a:gd name="T1" fmla="*/ 35 h 36"/>
                <a:gd name="T2" fmla="*/ 78 w 51"/>
                <a:gd name="T3" fmla="*/ 35 h 36"/>
                <a:gd name="T4" fmla="*/ 78 w 51"/>
                <a:gd name="T5" fmla="*/ 12 h 36"/>
                <a:gd name="T6" fmla="*/ 90 w 51"/>
                <a:gd name="T7" fmla="*/ 12 h 36"/>
                <a:gd name="T8" fmla="*/ 107 w 51"/>
                <a:gd name="T9" fmla="*/ 24 h 36"/>
                <a:gd name="T10" fmla="*/ 90 w 51"/>
                <a:gd name="T11" fmla="*/ 35 h 36"/>
                <a:gd name="T12" fmla="*/ 78 w 51"/>
                <a:gd name="T13" fmla="*/ 35 h 36"/>
                <a:gd name="T14" fmla="*/ 114 w 51"/>
                <a:gd name="T15" fmla="*/ 43 h 36"/>
                <a:gd name="T16" fmla="*/ 122 w 51"/>
                <a:gd name="T17" fmla="*/ 24 h 36"/>
                <a:gd name="T18" fmla="*/ 114 w 51"/>
                <a:gd name="T19" fmla="*/ 7 h 36"/>
                <a:gd name="T20" fmla="*/ 88 w 51"/>
                <a:gd name="T21" fmla="*/ 0 h 36"/>
                <a:gd name="T22" fmla="*/ 63 w 51"/>
                <a:gd name="T23" fmla="*/ 0 h 36"/>
                <a:gd name="T24" fmla="*/ 63 w 51"/>
                <a:gd name="T25" fmla="*/ 35 h 36"/>
                <a:gd name="T26" fmla="*/ 63 w 51"/>
                <a:gd name="T27" fmla="*/ 35 h 36"/>
                <a:gd name="T28" fmla="*/ 63 w 51"/>
                <a:gd name="T29" fmla="*/ 73 h 36"/>
                <a:gd name="T30" fmla="*/ 17 w 51"/>
                <a:gd name="T31" fmla="*/ 73 h 36"/>
                <a:gd name="T32" fmla="*/ 17 w 51"/>
                <a:gd name="T33" fmla="*/ 50 h 36"/>
                <a:gd name="T34" fmla="*/ 44 w 51"/>
                <a:gd name="T35" fmla="*/ 50 h 36"/>
                <a:gd name="T36" fmla="*/ 44 w 51"/>
                <a:gd name="T37" fmla="*/ 35 h 36"/>
                <a:gd name="T38" fmla="*/ 17 w 51"/>
                <a:gd name="T39" fmla="*/ 35 h 36"/>
                <a:gd name="T40" fmla="*/ 17 w 51"/>
                <a:gd name="T41" fmla="*/ 12 h 36"/>
                <a:gd name="T42" fmla="*/ 49 w 51"/>
                <a:gd name="T43" fmla="*/ 12 h 36"/>
                <a:gd name="T44" fmla="*/ 49 w 51"/>
                <a:gd name="T45" fmla="*/ 0 h 36"/>
                <a:gd name="T46" fmla="*/ 0 w 51"/>
                <a:gd name="T47" fmla="*/ 0 h 36"/>
                <a:gd name="T48" fmla="*/ 0 w 51"/>
                <a:gd name="T49" fmla="*/ 85 h 36"/>
                <a:gd name="T50" fmla="*/ 78 w 51"/>
                <a:gd name="T51" fmla="*/ 85 h 36"/>
                <a:gd name="T52" fmla="*/ 78 w 51"/>
                <a:gd name="T53" fmla="*/ 50 h 36"/>
                <a:gd name="T54" fmla="*/ 85 w 51"/>
                <a:gd name="T55" fmla="*/ 50 h 36"/>
                <a:gd name="T56" fmla="*/ 107 w 51"/>
                <a:gd name="T57" fmla="*/ 85 h 36"/>
                <a:gd name="T58" fmla="*/ 124 w 51"/>
                <a:gd name="T59" fmla="*/ 85 h 36"/>
                <a:gd name="T60" fmla="*/ 102 w 51"/>
                <a:gd name="T61" fmla="*/ 47 h 36"/>
                <a:gd name="T62" fmla="*/ 114 w 51"/>
                <a:gd name="T63" fmla="*/ 43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4" y="7"/>
                    <a:pt x="44" y="10"/>
                  </a:cubicBezTo>
                  <a:cubicBezTo>
                    <a:pt x="44" y="14"/>
                    <a:pt x="42" y="15"/>
                    <a:pt x="37" y="15"/>
                  </a:cubicBezTo>
                  <a:lnTo>
                    <a:pt x="32" y="15"/>
                  </a:lnTo>
                  <a:close/>
                  <a:moveTo>
                    <a:pt x="47" y="18"/>
                  </a:moveTo>
                  <a:cubicBezTo>
                    <a:pt x="49" y="16"/>
                    <a:pt x="50" y="14"/>
                    <a:pt x="50" y="10"/>
                  </a:cubicBezTo>
                  <a:cubicBezTo>
                    <a:pt x="50" y="7"/>
                    <a:pt x="49" y="4"/>
                    <a:pt x="47" y="3"/>
                  </a:cubicBezTo>
                  <a:cubicBezTo>
                    <a:pt x="44" y="1"/>
                    <a:pt x="41" y="0"/>
                    <a:pt x="36" y="0"/>
                  </a:cubicBezTo>
                  <a:cubicBezTo>
                    <a:pt x="26" y="0"/>
                    <a:pt x="26" y="0"/>
                    <a:pt x="26" y="0"/>
                  </a:cubicBezTo>
                  <a:cubicBezTo>
                    <a:pt x="26" y="15"/>
                    <a:pt x="26" y="15"/>
                    <a:pt x="26" y="15"/>
                  </a:cubicBezTo>
                  <a:cubicBezTo>
                    <a:pt x="26" y="15"/>
                    <a:pt x="26" y="15"/>
                    <a:pt x="26" y="15"/>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2" y="20"/>
                    <a:pt x="42" y="20"/>
                    <a:pt x="42" y="20"/>
                  </a:cubicBezTo>
                  <a:cubicBezTo>
                    <a:pt x="44" y="20"/>
                    <a:pt x="45" y="19"/>
                    <a:pt x="47" y="1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28" name="Freeform 36"/>
            <p:cNvSpPr>
              <a:spLocks noEditPoints="1"/>
            </p:cNvSpPr>
            <p:nvPr/>
          </p:nvSpPr>
          <p:spPr bwMode="black">
            <a:xfrm>
              <a:off x="2642" y="2148"/>
              <a:ext cx="121" cy="85"/>
            </a:xfrm>
            <a:custGeom>
              <a:avLst/>
              <a:gdLst>
                <a:gd name="T0" fmla="*/ 76 w 51"/>
                <a:gd name="T1" fmla="*/ 35 h 36"/>
                <a:gd name="T2" fmla="*/ 76 w 51"/>
                <a:gd name="T3" fmla="*/ 35 h 36"/>
                <a:gd name="T4" fmla="*/ 76 w 51"/>
                <a:gd name="T5" fmla="*/ 12 h 36"/>
                <a:gd name="T6" fmla="*/ 88 w 51"/>
                <a:gd name="T7" fmla="*/ 12 h 36"/>
                <a:gd name="T8" fmla="*/ 102 w 51"/>
                <a:gd name="T9" fmla="*/ 24 h 36"/>
                <a:gd name="T10" fmla="*/ 88 w 51"/>
                <a:gd name="T11" fmla="*/ 35 h 36"/>
                <a:gd name="T12" fmla="*/ 76 w 51"/>
                <a:gd name="T13" fmla="*/ 35 h 36"/>
                <a:gd name="T14" fmla="*/ 109 w 51"/>
                <a:gd name="T15" fmla="*/ 43 h 36"/>
                <a:gd name="T16" fmla="*/ 119 w 51"/>
                <a:gd name="T17" fmla="*/ 24 h 36"/>
                <a:gd name="T18" fmla="*/ 109 w 51"/>
                <a:gd name="T19" fmla="*/ 7 h 36"/>
                <a:gd name="T20" fmla="*/ 85 w 51"/>
                <a:gd name="T21" fmla="*/ 0 h 36"/>
                <a:gd name="T22" fmla="*/ 59 w 51"/>
                <a:gd name="T23" fmla="*/ 0 h 36"/>
                <a:gd name="T24" fmla="*/ 59 w 51"/>
                <a:gd name="T25" fmla="*/ 35 h 36"/>
                <a:gd name="T26" fmla="*/ 59 w 51"/>
                <a:gd name="T27" fmla="*/ 35 h 36"/>
                <a:gd name="T28" fmla="*/ 59 w 51"/>
                <a:gd name="T29" fmla="*/ 73 h 36"/>
                <a:gd name="T30" fmla="*/ 14 w 51"/>
                <a:gd name="T31" fmla="*/ 73 h 36"/>
                <a:gd name="T32" fmla="*/ 14 w 51"/>
                <a:gd name="T33" fmla="*/ 50 h 36"/>
                <a:gd name="T34" fmla="*/ 40 w 51"/>
                <a:gd name="T35" fmla="*/ 50 h 36"/>
                <a:gd name="T36" fmla="*/ 40 w 51"/>
                <a:gd name="T37" fmla="*/ 35 h 36"/>
                <a:gd name="T38" fmla="*/ 14 w 51"/>
                <a:gd name="T39" fmla="*/ 35 h 36"/>
                <a:gd name="T40" fmla="*/ 14 w 51"/>
                <a:gd name="T41" fmla="*/ 12 h 36"/>
                <a:gd name="T42" fmla="*/ 47 w 51"/>
                <a:gd name="T43" fmla="*/ 12 h 36"/>
                <a:gd name="T44" fmla="*/ 47 w 51"/>
                <a:gd name="T45" fmla="*/ 0 h 36"/>
                <a:gd name="T46" fmla="*/ 0 w 51"/>
                <a:gd name="T47" fmla="*/ 0 h 36"/>
                <a:gd name="T48" fmla="*/ 0 w 51"/>
                <a:gd name="T49" fmla="*/ 85 h 36"/>
                <a:gd name="T50" fmla="*/ 76 w 51"/>
                <a:gd name="T51" fmla="*/ 85 h 36"/>
                <a:gd name="T52" fmla="*/ 76 w 51"/>
                <a:gd name="T53" fmla="*/ 50 h 36"/>
                <a:gd name="T54" fmla="*/ 83 w 51"/>
                <a:gd name="T55" fmla="*/ 50 h 36"/>
                <a:gd name="T56" fmla="*/ 104 w 51"/>
                <a:gd name="T57" fmla="*/ 85 h 36"/>
                <a:gd name="T58" fmla="*/ 121 w 51"/>
                <a:gd name="T59" fmla="*/ 85 h 36"/>
                <a:gd name="T60" fmla="*/ 97 w 51"/>
                <a:gd name="T61" fmla="*/ 47 h 36"/>
                <a:gd name="T62" fmla="*/ 109 w 51"/>
                <a:gd name="T63" fmla="*/ 43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3" y="7"/>
                    <a:pt x="43" y="10"/>
                  </a:cubicBezTo>
                  <a:cubicBezTo>
                    <a:pt x="43" y="14"/>
                    <a:pt x="42" y="15"/>
                    <a:pt x="37" y="15"/>
                  </a:cubicBezTo>
                  <a:lnTo>
                    <a:pt x="32" y="15"/>
                  </a:lnTo>
                  <a:close/>
                  <a:moveTo>
                    <a:pt x="46" y="18"/>
                  </a:moveTo>
                  <a:cubicBezTo>
                    <a:pt x="48" y="16"/>
                    <a:pt x="50" y="14"/>
                    <a:pt x="50" y="10"/>
                  </a:cubicBezTo>
                  <a:cubicBezTo>
                    <a:pt x="50" y="7"/>
                    <a:pt x="48" y="4"/>
                    <a:pt x="46" y="3"/>
                  </a:cubicBezTo>
                  <a:cubicBezTo>
                    <a:pt x="44" y="1"/>
                    <a:pt x="41" y="0"/>
                    <a:pt x="36" y="0"/>
                  </a:cubicBezTo>
                  <a:cubicBezTo>
                    <a:pt x="25" y="0"/>
                    <a:pt x="25" y="0"/>
                    <a:pt x="25" y="0"/>
                  </a:cubicBezTo>
                  <a:cubicBezTo>
                    <a:pt x="25" y="15"/>
                    <a:pt x="25" y="15"/>
                    <a:pt x="25" y="15"/>
                  </a:cubicBezTo>
                  <a:cubicBezTo>
                    <a:pt x="25" y="15"/>
                    <a:pt x="25" y="15"/>
                    <a:pt x="25" y="15"/>
                  </a:cubicBezTo>
                  <a:cubicBezTo>
                    <a:pt x="25" y="31"/>
                    <a:pt x="25" y="31"/>
                    <a:pt x="25" y="31"/>
                  </a:cubicBez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1" y="20"/>
                    <a:pt x="41" y="20"/>
                    <a:pt x="41" y="20"/>
                  </a:cubicBezTo>
                  <a:cubicBezTo>
                    <a:pt x="43" y="20"/>
                    <a:pt x="45" y="19"/>
                    <a:pt x="46" y="1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29" name="Freeform 37"/>
            <p:cNvSpPr>
              <a:spLocks noEditPoints="1"/>
            </p:cNvSpPr>
            <p:nvPr/>
          </p:nvSpPr>
          <p:spPr bwMode="black">
            <a:xfrm>
              <a:off x="2807" y="2148"/>
              <a:ext cx="59" cy="85"/>
            </a:xfrm>
            <a:custGeom>
              <a:avLst/>
              <a:gdLst>
                <a:gd name="T0" fmla="*/ 28 w 25"/>
                <a:gd name="T1" fmla="*/ 38 h 36"/>
                <a:gd name="T2" fmla="*/ 17 w 25"/>
                <a:gd name="T3" fmla="*/ 38 h 36"/>
                <a:gd name="T4" fmla="*/ 17 w 25"/>
                <a:gd name="T5" fmla="*/ 12 h 36"/>
                <a:gd name="T6" fmla="*/ 28 w 25"/>
                <a:gd name="T7" fmla="*/ 12 h 36"/>
                <a:gd name="T8" fmla="*/ 42 w 25"/>
                <a:gd name="T9" fmla="*/ 26 h 36"/>
                <a:gd name="T10" fmla="*/ 28 w 25"/>
                <a:gd name="T11" fmla="*/ 38 h 36"/>
                <a:gd name="T12" fmla="*/ 50 w 25"/>
                <a:gd name="T13" fmla="*/ 7 h 36"/>
                <a:gd name="T14" fmla="*/ 26 w 25"/>
                <a:gd name="T15" fmla="*/ 0 h 36"/>
                <a:gd name="T16" fmla="*/ 0 w 25"/>
                <a:gd name="T17" fmla="*/ 0 h 36"/>
                <a:gd name="T18" fmla="*/ 0 w 25"/>
                <a:gd name="T19" fmla="*/ 50 h 36"/>
                <a:gd name="T20" fmla="*/ 0 w 25"/>
                <a:gd name="T21" fmla="*/ 85 h 36"/>
                <a:gd name="T22" fmla="*/ 17 w 25"/>
                <a:gd name="T23" fmla="*/ 85 h 36"/>
                <a:gd name="T24" fmla="*/ 17 w 25"/>
                <a:gd name="T25" fmla="*/ 50 h 36"/>
                <a:gd name="T26" fmla="*/ 26 w 25"/>
                <a:gd name="T27" fmla="*/ 50 h 36"/>
                <a:gd name="T28" fmla="*/ 50 w 25"/>
                <a:gd name="T29" fmla="*/ 43 h 36"/>
                <a:gd name="T30" fmla="*/ 59 w 25"/>
                <a:gd name="T31" fmla="*/ 26 h 36"/>
                <a:gd name="T32" fmla="*/ 50 w 25"/>
                <a:gd name="T33" fmla="*/ 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6">
                  <a:moveTo>
                    <a:pt x="12" y="16"/>
                  </a:moveTo>
                  <a:cubicBezTo>
                    <a:pt x="7" y="16"/>
                    <a:pt x="7" y="16"/>
                    <a:pt x="7" y="16"/>
                  </a:cubicBezTo>
                  <a:cubicBezTo>
                    <a:pt x="7" y="5"/>
                    <a:pt x="7" y="5"/>
                    <a:pt x="7" y="5"/>
                  </a:cubicBezTo>
                  <a:cubicBezTo>
                    <a:pt x="12" y="5"/>
                    <a:pt x="12" y="5"/>
                    <a:pt x="12" y="5"/>
                  </a:cubicBezTo>
                  <a:cubicBezTo>
                    <a:pt x="17" y="5"/>
                    <a:pt x="18" y="7"/>
                    <a:pt x="18" y="11"/>
                  </a:cubicBezTo>
                  <a:cubicBezTo>
                    <a:pt x="18" y="14"/>
                    <a:pt x="16" y="16"/>
                    <a:pt x="12" y="16"/>
                  </a:cubicBezTo>
                  <a:close/>
                  <a:moveTo>
                    <a:pt x="21" y="3"/>
                  </a:moveTo>
                  <a:cubicBezTo>
                    <a:pt x="19" y="1"/>
                    <a:pt x="16" y="0"/>
                    <a:pt x="11" y="0"/>
                  </a:cubicBezTo>
                  <a:cubicBezTo>
                    <a:pt x="0" y="0"/>
                    <a:pt x="0" y="0"/>
                    <a:pt x="0" y="0"/>
                  </a:cubicBezTo>
                  <a:cubicBezTo>
                    <a:pt x="0" y="21"/>
                    <a:pt x="0" y="21"/>
                    <a:pt x="0" y="21"/>
                  </a:cubicBezTo>
                  <a:cubicBezTo>
                    <a:pt x="0" y="36"/>
                    <a:pt x="0" y="36"/>
                    <a:pt x="0" y="36"/>
                  </a:cubicBezTo>
                  <a:cubicBezTo>
                    <a:pt x="7" y="36"/>
                    <a:pt x="7" y="36"/>
                    <a:pt x="7" y="36"/>
                  </a:cubicBezTo>
                  <a:cubicBezTo>
                    <a:pt x="7" y="21"/>
                    <a:pt x="7" y="21"/>
                    <a:pt x="7" y="21"/>
                  </a:cubicBezTo>
                  <a:cubicBezTo>
                    <a:pt x="11" y="21"/>
                    <a:pt x="11" y="21"/>
                    <a:pt x="11" y="21"/>
                  </a:cubicBezTo>
                  <a:cubicBezTo>
                    <a:pt x="16" y="21"/>
                    <a:pt x="19" y="20"/>
                    <a:pt x="21" y="18"/>
                  </a:cubicBezTo>
                  <a:cubicBezTo>
                    <a:pt x="23" y="17"/>
                    <a:pt x="25" y="14"/>
                    <a:pt x="25" y="11"/>
                  </a:cubicBezTo>
                  <a:cubicBezTo>
                    <a:pt x="25" y="7"/>
                    <a:pt x="23" y="4"/>
                    <a:pt x="21" y="3"/>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30" name="Freeform 38"/>
            <p:cNvSpPr>
              <a:spLocks/>
            </p:cNvSpPr>
            <p:nvPr/>
          </p:nvSpPr>
          <p:spPr bwMode="black">
            <a:xfrm>
              <a:off x="2578" y="2147"/>
              <a:ext cx="56" cy="86"/>
            </a:xfrm>
            <a:custGeom>
              <a:avLst/>
              <a:gdLst>
                <a:gd name="T0" fmla="*/ 34 w 23"/>
                <a:gd name="T1" fmla="*/ 37 h 37"/>
                <a:gd name="T2" fmla="*/ 15 w 23"/>
                <a:gd name="T3" fmla="*/ 23 h 37"/>
                <a:gd name="T4" fmla="*/ 32 w 23"/>
                <a:gd name="T5" fmla="*/ 12 h 37"/>
                <a:gd name="T6" fmla="*/ 51 w 23"/>
                <a:gd name="T7" fmla="*/ 16 h 37"/>
                <a:gd name="T8" fmla="*/ 51 w 23"/>
                <a:gd name="T9" fmla="*/ 5 h 37"/>
                <a:gd name="T10" fmla="*/ 32 w 23"/>
                <a:gd name="T11" fmla="*/ 0 h 37"/>
                <a:gd name="T12" fmla="*/ 0 w 23"/>
                <a:gd name="T13" fmla="*/ 26 h 37"/>
                <a:gd name="T14" fmla="*/ 24 w 23"/>
                <a:gd name="T15" fmla="*/ 49 h 37"/>
                <a:gd name="T16" fmla="*/ 41 w 23"/>
                <a:gd name="T17" fmla="*/ 63 h 37"/>
                <a:gd name="T18" fmla="*/ 24 w 23"/>
                <a:gd name="T19" fmla="*/ 74 h 37"/>
                <a:gd name="T20" fmla="*/ 0 w 23"/>
                <a:gd name="T21" fmla="*/ 70 h 37"/>
                <a:gd name="T22" fmla="*/ 0 w 23"/>
                <a:gd name="T23" fmla="*/ 81 h 37"/>
                <a:gd name="T24" fmla="*/ 22 w 23"/>
                <a:gd name="T25" fmla="*/ 86 h 37"/>
                <a:gd name="T26" fmla="*/ 56 w 23"/>
                <a:gd name="T27" fmla="*/ 63 h 37"/>
                <a:gd name="T28" fmla="*/ 34 w 23"/>
                <a:gd name="T29" fmla="*/ 37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 h="37">
                  <a:moveTo>
                    <a:pt x="14" y="16"/>
                  </a:moveTo>
                  <a:cubicBezTo>
                    <a:pt x="9" y="14"/>
                    <a:pt x="6" y="13"/>
                    <a:pt x="6" y="10"/>
                  </a:cubicBezTo>
                  <a:cubicBezTo>
                    <a:pt x="6" y="8"/>
                    <a:pt x="9" y="5"/>
                    <a:pt x="13" y="5"/>
                  </a:cubicBezTo>
                  <a:cubicBezTo>
                    <a:pt x="16" y="5"/>
                    <a:pt x="19" y="6"/>
                    <a:pt x="21" y="7"/>
                  </a:cubicBezTo>
                  <a:cubicBezTo>
                    <a:pt x="21" y="2"/>
                    <a:pt x="21" y="2"/>
                    <a:pt x="21" y="2"/>
                  </a:cubicBezTo>
                  <a:cubicBezTo>
                    <a:pt x="19" y="1"/>
                    <a:pt x="16" y="0"/>
                    <a:pt x="13" y="0"/>
                  </a:cubicBezTo>
                  <a:cubicBezTo>
                    <a:pt x="5" y="0"/>
                    <a:pt x="0" y="5"/>
                    <a:pt x="0" y="11"/>
                  </a:cubicBezTo>
                  <a:cubicBezTo>
                    <a:pt x="0" y="16"/>
                    <a:pt x="4" y="19"/>
                    <a:pt x="10" y="21"/>
                  </a:cubicBezTo>
                  <a:cubicBezTo>
                    <a:pt x="15" y="23"/>
                    <a:pt x="17" y="24"/>
                    <a:pt x="17" y="27"/>
                  </a:cubicBezTo>
                  <a:cubicBezTo>
                    <a:pt x="17" y="30"/>
                    <a:pt x="14" y="32"/>
                    <a:pt x="10" y="32"/>
                  </a:cubicBezTo>
                  <a:cubicBezTo>
                    <a:pt x="6" y="32"/>
                    <a:pt x="2" y="31"/>
                    <a:pt x="0" y="30"/>
                  </a:cubicBezTo>
                  <a:cubicBezTo>
                    <a:pt x="0" y="35"/>
                    <a:pt x="0" y="35"/>
                    <a:pt x="0" y="35"/>
                  </a:cubicBezTo>
                  <a:cubicBezTo>
                    <a:pt x="2" y="37"/>
                    <a:pt x="6" y="37"/>
                    <a:pt x="9" y="37"/>
                  </a:cubicBezTo>
                  <a:cubicBezTo>
                    <a:pt x="19" y="37"/>
                    <a:pt x="23" y="32"/>
                    <a:pt x="23" y="27"/>
                  </a:cubicBezTo>
                  <a:cubicBezTo>
                    <a:pt x="23" y="21"/>
                    <a:pt x="20" y="18"/>
                    <a:pt x="14" y="1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31" name="Freeform 39"/>
            <p:cNvSpPr>
              <a:spLocks noEditPoints="1"/>
            </p:cNvSpPr>
            <p:nvPr/>
          </p:nvSpPr>
          <p:spPr bwMode="black">
            <a:xfrm>
              <a:off x="3518" y="2200"/>
              <a:ext cx="36" cy="36"/>
            </a:xfrm>
            <a:custGeom>
              <a:avLst/>
              <a:gdLst>
                <a:gd name="T0" fmla="*/ 14 w 15"/>
                <a:gd name="T1" fmla="*/ 17 h 15"/>
                <a:gd name="T2" fmla="*/ 14 w 15"/>
                <a:gd name="T3" fmla="*/ 12 h 15"/>
                <a:gd name="T4" fmla="*/ 19 w 15"/>
                <a:gd name="T5" fmla="*/ 12 h 15"/>
                <a:gd name="T6" fmla="*/ 24 w 15"/>
                <a:gd name="T7" fmla="*/ 14 h 15"/>
                <a:gd name="T8" fmla="*/ 19 w 15"/>
                <a:gd name="T9" fmla="*/ 17 h 15"/>
                <a:gd name="T10" fmla="*/ 14 w 15"/>
                <a:gd name="T11" fmla="*/ 17 h 15"/>
                <a:gd name="T12" fmla="*/ 14 w 15"/>
                <a:gd name="T13" fmla="*/ 19 h 15"/>
                <a:gd name="T14" fmla="*/ 19 w 15"/>
                <a:gd name="T15" fmla="*/ 19 h 15"/>
                <a:gd name="T16" fmla="*/ 24 w 15"/>
                <a:gd name="T17" fmla="*/ 29 h 15"/>
                <a:gd name="T18" fmla="*/ 26 w 15"/>
                <a:gd name="T19" fmla="*/ 29 h 15"/>
                <a:gd name="T20" fmla="*/ 22 w 15"/>
                <a:gd name="T21" fmla="*/ 19 h 15"/>
                <a:gd name="T22" fmla="*/ 26 w 15"/>
                <a:gd name="T23" fmla="*/ 14 h 15"/>
                <a:gd name="T24" fmla="*/ 19 w 15"/>
                <a:gd name="T25" fmla="*/ 10 h 15"/>
                <a:gd name="T26" fmla="*/ 12 w 15"/>
                <a:gd name="T27" fmla="*/ 10 h 15"/>
                <a:gd name="T28" fmla="*/ 12 w 15"/>
                <a:gd name="T29" fmla="*/ 29 h 15"/>
                <a:gd name="T30" fmla="*/ 14 w 15"/>
                <a:gd name="T31" fmla="*/ 29 h 15"/>
                <a:gd name="T32" fmla="*/ 14 w 15"/>
                <a:gd name="T33" fmla="*/ 19 h 15"/>
                <a:gd name="T34" fmla="*/ 19 w 15"/>
                <a:gd name="T35" fmla="*/ 36 h 15"/>
                <a:gd name="T36" fmla="*/ 36 w 15"/>
                <a:gd name="T37" fmla="*/ 19 h 15"/>
                <a:gd name="T38" fmla="*/ 19 w 15"/>
                <a:gd name="T39" fmla="*/ 0 h 15"/>
                <a:gd name="T40" fmla="*/ 0 w 15"/>
                <a:gd name="T41" fmla="*/ 19 h 15"/>
                <a:gd name="T42" fmla="*/ 19 w 15"/>
                <a:gd name="T43" fmla="*/ 36 h 15"/>
                <a:gd name="T44" fmla="*/ 5 w 15"/>
                <a:gd name="T45" fmla="*/ 19 h 15"/>
                <a:gd name="T46" fmla="*/ 19 w 15"/>
                <a:gd name="T47" fmla="*/ 5 h 15"/>
                <a:gd name="T48" fmla="*/ 34 w 15"/>
                <a:gd name="T49" fmla="*/ 19 h 15"/>
                <a:gd name="T50" fmla="*/ 19 w 15"/>
                <a:gd name="T51" fmla="*/ 34 h 15"/>
                <a:gd name="T52" fmla="*/ 5 w 15"/>
                <a:gd name="T53" fmla="*/ 19 h 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 h="15">
                  <a:moveTo>
                    <a:pt x="6" y="7"/>
                  </a:moveTo>
                  <a:cubicBezTo>
                    <a:pt x="6" y="5"/>
                    <a:pt x="6" y="5"/>
                    <a:pt x="6" y="5"/>
                  </a:cubicBezTo>
                  <a:cubicBezTo>
                    <a:pt x="8" y="5"/>
                    <a:pt x="8" y="5"/>
                    <a:pt x="8" y="5"/>
                  </a:cubicBezTo>
                  <a:cubicBezTo>
                    <a:pt x="9" y="5"/>
                    <a:pt x="10" y="5"/>
                    <a:pt x="10" y="6"/>
                  </a:cubicBezTo>
                  <a:cubicBezTo>
                    <a:pt x="10" y="7"/>
                    <a:pt x="9" y="7"/>
                    <a:pt x="8" y="7"/>
                  </a:cubicBezTo>
                  <a:lnTo>
                    <a:pt x="6" y="7"/>
                  </a:lnTo>
                  <a:close/>
                  <a:moveTo>
                    <a:pt x="6" y="8"/>
                  </a:moveTo>
                  <a:cubicBezTo>
                    <a:pt x="8" y="8"/>
                    <a:pt x="8" y="8"/>
                    <a:pt x="8" y="8"/>
                  </a:cubicBezTo>
                  <a:cubicBezTo>
                    <a:pt x="10" y="12"/>
                    <a:pt x="10" y="12"/>
                    <a:pt x="10" y="12"/>
                  </a:cubicBezTo>
                  <a:cubicBezTo>
                    <a:pt x="11" y="12"/>
                    <a:pt x="11" y="12"/>
                    <a:pt x="11" y="12"/>
                  </a:cubicBezTo>
                  <a:cubicBezTo>
                    <a:pt x="9" y="8"/>
                    <a:pt x="9" y="8"/>
                    <a:pt x="9" y="8"/>
                  </a:cubicBezTo>
                  <a:cubicBezTo>
                    <a:pt x="10" y="8"/>
                    <a:pt x="11" y="7"/>
                    <a:pt x="11" y="6"/>
                  </a:cubicBezTo>
                  <a:cubicBezTo>
                    <a:pt x="11" y="4"/>
                    <a:pt x="10" y="4"/>
                    <a:pt x="8" y="4"/>
                  </a:cubicBezTo>
                  <a:cubicBezTo>
                    <a:pt x="5" y="4"/>
                    <a:pt x="5" y="4"/>
                    <a:pt x="5" y="4"/>
                  </a:cubicBezTo>
                  <a:cubicBezTo>
                    <a:pt x="5" y="12"/>
                    <a:pt x="5" y="12"/>
                    <a:pt x="5" y="12"/>
                  </a:cubicBezTo>
                  <a:cubicBezTo>
                    <a:pt x="6" y="12"/>
                    <a:pt x="6" y="12"/>
                    <a:pt x="6" y="12"/>
                  </a:cubicBezTo>
                  <a:lnTo>
                    <a:pt x="6" y="8"/>
                  </a:lnTo>
                  <a:close/>
                  <a:moveTo>
                    <a:pt x="8" y="15"/>
                  </a:moveTo>
                  <a:cubicBezTo>
                    <a:pt x="12" y="15"/>
                    <a:pt x="15" y="12"/>
                    <a:pt x="15" y="8"/>
                  </a:cubicBezTo>
                  <a:cubicBezTo>
                    <a:pt x="15" y="4"/>
                    <a:pt x="12" y="0"/>
                    <a:pt x="8" y="0"/>
                  </a:cubicBezTo>
                  <a:cubicBezTo>
                    <a:pt x="4" y="0"/>
                    <a:pt x="0" y="4"/>
                    <a:pt x="0" y="8"/>
                  </a:cubicBezTo>
                  <a:cubicBezTo>
                    <a:pt x="0" y="12"/>
                    <a:pt x="4" y="15"/>
                    <a:pt x="8" y="15"/>
                  </a:cubicBezTo>
                  <a:close/>
                  <a:moveTo>
                    <a:pt x="2" y="8"/>
                  </a:moveTo>
                  <a:cubicBezTo>
                    <a:pt x="2" y="4"/>
                    <a:pt x="4" y="2"/>
                    <a:pt x="8" y="2"/>
                  </a:cubicBezTo>
                  <a:cubicBezTo>
                    <a:pt x="11" y="2"/>
                    <a:pt x="14" y="4"/>
                    <a:pt x="14" y="8"/>
                  </a:cubicBezTo>
                  <a:cubicBezTo>
                    <a:pt x="14" y="11"/>
                    <a:pt x="11" y="14"/>
                    <a:pt x="8" y="14"/>
                  </a:cubicBezTo>
                  <a:cubicBezTo>
                    <a:pt x="4" y="14"/>
                    <a:pt x="2" y="11"/>
                    <a:pt x="2" y="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grpSp>
      <p:sp>
        <p:nvSpPr>
          <p:cNvPr id="1544242" name="Rectangle 50"/>
          <p:cNvSpPr>
            <a:spLocks noGrp="1" noChangeArrowheads="1"/>
          </p:cNvSpPr>
          <p:nvPr>
            <p:ph type="ftr" sz="quarter" idx="3"/>
          </p:nvPr>
        </p:nvSpPr>
        <p:spPr bwMode="gray">
          <a:xfrm>
            <a:off x="1428750" y="6477000"/>
            <a:ext cx="44672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lvl1pPr algn="l">
              <a:defRPr sz="900">
                <a:solidFill>
                  <a:schemeClr val="bg2"/>
                </a:solidFill>
              </a:defRPr>
            </a:lvl1pPr>
          </a:lstStyle>
          <a:p>
            <a:pPr>
              <a:defRPr/>
            </a:pPr>
            <a:r>
              <a:rPr lang="en-US"/>
              <a:t>|     © 2011 Kaiser Foundation Health Plan, Inc. For internal use only.</a:t>
            </a:r>
          </a:p>
        </p:txBody>
      </p:sp>
      <p:sp>
        <p:nvSpPr>
          <p:cNvPr id="1544243" name="Rectangle 51"/>
          <p:cNvSpPr>
            <a:spLocks noGrp="1" noChangeArrowheads="1"/>
          </p:cNvSpPr>
          <p:nvPr>
            <p:ph type="dt" sz="half" idx="2"/>
          </p:nvPr>
        </p:nvSpPr>
        <p:spPr bwMode="gray">
          <a:xfrm>
            <a:off x="457200" y="6477000"/>
            <a:ext cx="1276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lvl1pPr algn="l">
              <a:defRPr sz="900">
                <a:solidFill>
                  <a:schemeClr val="bg2"/>
                </a:solidFill>
              </a:defRPr>
            </a:lvl1pPr>
          </a:lstStyle>
          <a:p>
            <a:pPr>
              <a:defRPr/>
            </a:pPr>
            <a:fld id="{99D61DF3-C7EA-4CA5-8BA9-98D3F51A6A09}" type="datetime4">
              <a:rPr lang="en-US"/>
              <a:pPr>
                <a:defRPr/>
              </a:pPr>
              <a:t>February 25, 2019</a:t>
            </a:fld>
            <a:endParaRPr lang="en-US"/>
          </a:p>
        </p:txBody>
      </p:sp>
      <p:pic>
        <p:nvPicPr>
          <p:cNvPr id="3080" name="Picture 63" descr="1478795_BLUE_18%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p:txStyles>
    <p:titleStyle>
      <a:lvl1pPr algn="l" rtl="0" eaLnBrk="0" fontAlgn="base" hangingPunct="0">
        <a:lnSpc>
          <a:spcPct val="90000"/>
        </a:lnSpc>
        <a:spcBef>
          <a:spcPct val="0"/>
        </a:spcBef>
        <a:spcAft>
          <a:spcPct val="0"/>
        </a:spcAft>
        <a:defRPr sz="3400" b="1">
          <a:solidFill>
            <a:srgbClr val="216A8B"/>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9pPr>
    </p:titleStyle>
    <p:bodyStyle>
      <a:lvl1pPr marL="285750" indent="-285750" algn="l" rtl="0" eaLnBrk="0" fontAlgn="base" hangingPunct="0">
        <a:lnSpc>
          <a:spcPct val="95000"/>
        </a:lnSpc>
        <a:spcBef>
          <a:spcPct val="35000"/>
        </a:spcBef>
        <a:spcAft>
          <a:spcPct val="0"/>
        </a:spcAft>
        <a:buClr>
          <a:schemeClr val="tx2"/>
        </a:buClr>
        <a:buFont typeface="Wingdings" pitchFamily="2" charset="2"/>
        <a:buChar char="§"/>
        <a:defRPr sz="2400">
          <a:solidFill>
            <a:schemeClr val="tx1"/>
          </a:solidFill>
          <a:latin typeface="+mn-lt"/>
          <a:ea typeface="MS PGothic" pitchFamily="34" charset="-128"/>
          <a:cs typeface="+mn-cs"/>
        </a:defRPr>
      </a:lvl1pPr>
      <a:lvl2pPr marL="742950" indent="-285750" algn="l" rtl="0" eaLnBrk="0" fontAlgn="base" hangingPunct="0">
        <a:lnSpc>
          <a:spcPct val="95000"/>
        </a:lnSpc>
        <a:spcBef>
          <a:spcPct val="35000"/>
        </a:spcBef>
        <a:spcAft>
          <a:spcPct val="0"/>
        </a:spcAft>
        <a:buClr>
          <a:schemeClr val="tx2"/>
        </a:buClr>
        <a:buFont typeface="Arial" charset="0"/>
        <a:buChar char="–"/>
        <a:defRPr sz="2000">
          <a:solidFill>
            <a:schemeClr val="tx1"/>
          </a:solidFill>
          <a:latin typeface="+mn-lt"/>
          <a:ea typeface="Arial" charset="0"/>
          <a:cs typeface="+mn-cs"/>
        </a:defRPr>
      </a:lvl2pPr>
      <a:lvl3pPr marL="1143000" indent="-228600" algn="l" rtl="0" eaLnBrk="0" fontAlgn="base" hangingPunct="0">
        <a:lnSpc>
          <a:spcPct val="95000"/>
        </a:lnSpc>
        <a:spcBef>
          <a:spcPct val="35000"/>
        </a:spcBef>
        <a:spcAft>
          <a:spcPct val="0"/>
        </a:spcAft>
        <a:buClr>
          <a:schemeClr val="tx2"/>
        </a:buClr>
        <a:buFont typeface="Wingdings" pitchFamily="2" charset="2"/>
        <a:buChar char="§"/>
        <a:defRPr>
          <a:solidFill>
            <a:schemeClr val="tx1"/>
          </a:solidFill>
          <a:latin typeface="+mn-lt"/>
          <a:ea typeface="Arial" charset="0"/>
          <a:cs typeface="+mn-cs"/>
        </a:defRPr>
      </a:lvl3pPr>
      <a:lvl4pPr marL="16002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4pPr>
      <a:lvl5pPr marL="20574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5pPr>
      <a:lvl6pPr marL="25146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6pPr>
      <a:lvl7pPr marL="29718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7pPr>
      <a:lvl8pPr marL="34290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8pPr>
      <a:lvl9pPr marL="38862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542146" name="Rectangle 2"/>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defRPr/>
            </a:pPr>
            <a:endParaRPr lang="en-US" sz="1800">
              <a:latin typeface="Arial Narrow" charset="0"/>
              <a:ea typeface="ＭＳ Ｐゴシック" charset="0"/>
            </a:endParaRPr>
          </a:p>
        </p:txBody>
      </p:sp>
      <p:sp>
        <p:nvSpPr>
          <p:cNvPr id="1542147" name="Rectangle 3"/>
          <p:cNvSpPr>
            <a:spLocks noGrp="1" noChangeArrowheads="1"/>
          </p:cNvSpPr>
          <p:nvPr>
            <p:ph type="title"/>
          </p:nvPr>
        </p:nvSpPr>
        <p:spPr bwMode="gray">
          <a:xfrm>
            <a:off x="0" y="3121025"/>
            <a:ext cx="9144000"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rtl="0" eaLnBrk="0" fontAlgn="base" hangingPunct="0">
        <a:lnSpc>
          <a:spcPct val="90000"/>
        </a:lnSpc>
        <a:spcBef>
          <a:spcPct val="0"/>
        </a:spcBef>
        <a:spcAft>
          <a:spcPct val="0"/>
        </a:spcAft>
        <a:defRPr sz="4800" b="1">
          <a:solidFill>
            <a:srgbClr val="216A8B"/>
          </a:solidFill>
          <a:latin typeface="+mj-lt"/>
          <a:ea typeface="MS PGothic" pitchFamily="34" charset="-128"/>
          <a:cs typeface="+mj-cs"/>
        </a:defRPr>
      </a:lvl1pPr>
      <a:lvl2pPr algn="l" rtl="0" eaLnBrk="0" fontAlgn="base" hangingPunct="0">
        <a:lnSpc>
          <a:spcPct val="90000"/>
        </a:lnSpc>
        <a:spcBef>
          <a:spcPct val="0"/>
        </a:spcBef>
        <a:spcAft>
          <a:spcPct val="0"/>
        </a:spcAft>
        <a:defRPr sz="4800" b="1">
          <a:solidFill>
            <a:srgbClr val="216A8B"/>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4800" b="1">
          <a:solidFill>
            <a:srgbClr val="216A8B"/>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4800" b="1">
          <a:solidFill>
            <a:srgbClr val="216A8B"/>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4800" b="1">
          <a:solidFill>
            <a:srgbClr val="216A8B"/>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4800" b="1">
          <a:solidFill>
            <a:srgbClr val="216A8B"/>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4800" b="1">
          <a:solidFill>
            <a:srgbClr val="216A8B"/>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4800" b="1">
          <a:solidFill>
            <a:srgbClr val="216A8B"/>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4800" b="1">
          <a:solidFill>
            <a:srgbClr val="216A8B"/>
          </a:solidFill>
          <a:latin typeface="Arial Narrow" charset="0"/>
          <a:ea typeface="ＭＳ Ｐゴシック" charset="0"/>
          <a:cs typeface="Arial" charset="0"/>
        </a:defRPr>
      </a:lvl9pPr>
    </p:titleStyle>
    <p:bodyStyle>
      <a:lvl1pPr marL="342900" indent="-342900" algn="l" rtl="0" eaLnBrk="0" fontAlgn="base" hangingPunct="0">
        <a:lnSpc>
          <a:spcPct val="90000"/>
        </a:lnSpc>
        <a:spcBef>
          <a:spcPct val="0"/>
        </a:spcBef>
        <a:spcAft>
          <a:spcPct val="0"/>
        </a:spcAft>
        <a:buClr>
          <a:srgbClr val="216A8B"/>
        </a:buClr>
        <a:defRPr sz="2000">
          <a:solidFill>
            <a:schemeClr val="bg1"/>
          </a:solidFill>
          <a:latin typeface="+mn-lt"/>
          <a:ea typeface="MS PGothic" pitchFamily="34" charset="-128"/>
          <a:cs typeface="+mn-cs"/>
        </a:defRPr>
      </a:lvl1pPr>
      <a:lvl2pPr marL="457200" algn="l" rtl="0" eaLnBrk="0" fontAlgn="base" hangingPunct="0">
        <a:lnSpc>
          <a:spcPct val="90000"/>
        </a:lnSpc>
        <a:spcBef>
          <a:spcPct val="0"/>
        </a:spcBef>
        <a:spcAft>
          <a:spcPct val="0"/>
        </a:spcAft>
        <a:buClr>
          <a:srgbClr val="216A8B"/>
        </a:buClr>
        <a:defRPr sz="2000">
          <a:solidFill>
            <a:schemeClr val="bg2"/>
          </a:solidFill>
          <a:latin typeface="+mn-lt"/>
          <a:ea typeface="Arial" charset="0"/>
          <a:cs typeface="+mn-cs"/>
        </a:defRPr>
      </a:lvl2pPr>
      <a:lvl3pPr marL="914400" algn="l" rtl="0" eaLnBrk="0" fontAlgn="base" hangingPunct="0">
        <a:lnSpc>
          <a:spcPct val="90000"/>
        </a:lnSpc>
        <a:spcBef>
          <a:spcPct val="0"/>
        </a:spcBef>
        <a:spcAft>
          <a:spcPct val="0"/>
        </a:spcAft>
        <a:buClr>
          <a:srgbClr val="216A8B"/>
        </a:buClr>
        <a:defRPr sz="2000">
          <a:solidFill>
            <a:schemeClr val="bg2"/>
          </a:solidFill>
          <a:latin typeface="+mn-lt"/>
          <a:ea typeface="Arial" charset="0"/>
          <a:cs typeface="+mn-cs"/>
        </a:defRPr>
      </a:lvl3pPr>
      <a:lvl4pPr marL="1371600" algn="l" rtl="0" eaLnBrk="0" fontAlgn="base" hangingPunct="0">
        <a:lnSpc>
          <a:spcPct val="90000"/>
        </a:lnSpc>
        <a:spcBef>
          <a:spcPct val="0"/>
        </a:spcBef>
        <a:spcAft>
          <a:spcPct val="0"/>
        </a:spcAft>
        <a:buClr>
          <a:srgbClr val="216A8B"/>
        </a:buClr>
        <a:defRPr sz="2000">
          <a:solidFill>
            <a:schemeClr val="bg2"/>
          </a:solidFill>
          <a:latin typeface="+mn-lt"/>
          <a:ea typeface="Arial" charset="0"/>
          <a:cs typeface="+mn-cs"/>
        </a:defRPr>
      </a:lvl4pPr>
      <a:lvl5pPr marL="1828800" algn="l" rtl="0" eaLnBrk="0" fontAlgn="base" hangingPunct="0">
        <a:lnSpc>
          <a:spcPct val="90000"/>
        </a:lnSpc>
        <a:spcBef>
          <a:spcPct val="0"/>
        </a:spcBef>
        <a:spcAft>
          <a:spcPct val="0"/>
        </a:spcAft>
        <a:buClr>
          <a:srgbClr val="216A8B"/>
        </a:buClr>
        <a:defRPr sz="2000">
          <a:solidFill>
            <a:schemeClr val="bg2"/>
          </a:solidFill>
          <a:latin typeface="+mn-lt"/>
          <a:ea typeface="Arial" charset="0"/>
          <a:cs typeface="+mn-cs"/>
        </a:defRPr>
      </a:lvl5pPr>
      <a:lvl6pPr marL="2286000" algn="l" rtl="0" fontAlgn="base">
        <a:lnSpc>
          <a:spcPct val="90000"/>
        </a:lnSpc>
        <a:spcBef>
          <a:spcPct val="0"/>
        </a:spcBef>
        <a:spcAft>
          <a:spcPct val="0"/>
        </a:spcAft>
        <a:buClr>
          <a:srgbClr val="216A8B"/>
        </a:buClr>
        <a:defRPr sz="2000">
          <a:solidFill>
            <a:schemeClr val="bg2"/>
          </a:solidFill>
          <a:latin typeface="+mn-lt"/>
          <a:ea typeface="Arial" charset="0"/>
          <a:cs typeface="+mn-cs"/>
        </a:defRPr>
      </a:lvl6pPr>
      <a:lvl7pPr marL="2743200" algn="l" rtl="0" fontAlgn="base">
        <a:lnSpc>
          <a:spcPct val="90000"/>
        </a:lnSpc>
        <a:spcBef>
          <a:spcPct val="0"/>
        </a:spcBef>
        <a:spcAft>
          <a:spcPct val="0"/>
        </a:spcAft>
        <a:buClr>
          <a:srgbClr val="216A8B"/>
        </a:buClr>
        <a:defRPr sz="2000">
          <a:solidFill>
            <a:schemeClr val="bg2"/>
          </a:solidFill>
          <a:latin typeface="+mn-lt"/>
          <a:ea typeface="Arial" charset="0"/>
          <a:cs typeface="+mn-cs"/>
        </a:defRPr>
      </a:lvl7pPr>
      <a:lvl8pPr marL="3200400" algn="l" rtl="0" fontAlgn="base">
        <a:lnSpc>
          <a:spcPct val="90000"/>
        </a:lnSpc>
        <a:spcBef>
          <a:spcPct val="0"/>
        </a:spcBef>
        <a:spcAft>
          <a:spcPct val="0"/>
        </a:spcAft>
        <a:buClr>
          <a:srgbClr val="216A8B"/>
        </a:buClr>
        <a:defRPr sz="2000">
          <a:solidFill>
            <a:schemeClr val="bg2"/>
          </a:solidFill>
          <a:latin typeface="+mn-lt"/>
          <a:ea typeface="Arial" charset="0"/>
          <a:cs typeface="+mn-cs"/>
        </a:defRPr>
      </a:lvl8pPr>
      <a:lvl9pPr marL="3657600" algn="l" rtl="0" fontAlgn="base">
        <a:lnSpc>
          <a:spcPct val="90000"/>
        </a:lnSpc>
        <a:spcBef>
          <a:spcPct val="0"/>
        </a:spcBef>
        <a:spcAft>
          <a:spcPct val="0"/>
        </a:spcAft>
        <a:buClr>
          <a:srgbClr val="216A8B"/>
        </a:buClr>
        <a:defRPr sz="2000">
          <a:solidFill>
            <a:schemeClr val="bg2"/>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hyperlink" Target="//upload.wikimedia.org/wikipedia/commons/b/b2/Karyotype.png" TargetMode="External"/><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0.xml"/><Relationship Id="rId1" Type="http://schemas.openxmlformats.org/officeDocument/2006/relationships/slideLayout" Target="../slideLayouts/slideLayout24.xml"/><Relationship Id="rId5" Type="http://schemas.openxmlformats.org/officeDocument/2006/relationships/image" Target="../media/image21.jp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2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22.jpg"/></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29.xml"/><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image" Target="../media/image5.gif"/><Relationship Id="rId4" Type="http://schemas.openxmlformats.org/officeDocument/2006/relationships/hyperlink" Target="http://www.netstate.com/states/geography/mapcom/ca_mapscom.htm"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9.xml"/><Relationship Id="rId4" Type="http://schemas.openxmlformats.org/officeDocument/2006/relationships/image" Target="../media/image29.jpeg"/></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2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2" Type="http://schemas.openxmlformats.org/officeDocument/2006/relationships/image" Target="../media/image37.tiff"/><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9.xml"/><Relationship Id="rId5" Type="http://schemas.openxmlformats.org/officeDocument/2006/relationships/image" Target="../media/image37.tiff"/><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47.xml"/><Relationship Id="rId1" Type="http://schemas.openxmlformats.org/officeDocument/2006/relationships/slideLayout" Target="../slideLayouts/slideLayout24.xml"/><Relationship Id="rId4" Type="http://schemas.openxmlformats.org/officeDocument/2006/relationships/image" Target="../media/image44.png"/></Relationships>
</file>

<file path=ppt/slides/_rels/slide5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48.xml"/><Relationship Id="rId1" Type="http://schemas.openxmlformats.org/officeDocument/2006/relationships/slideLayout" Target="../slideLayouts/slideLayout24.xml"/><Relationship Id="rId4" Type="http://schemas.openxmlformats.org/officeDocument/2006/relationships/image" Target="../media/image44.png"/></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24.xml"/><Relationship Id="rId4" Type="http://schemas.openxmlformats.org/officeDocument/2006/relationships/image" Target="../media/image45.png"/></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gtexportal.org/home" TargetMode="Externa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1.xml"/><Relationship Id="rId1" Type="http://schemas.openxmlformats.org/officeDocument/2006/relationships/slideLayout" Target="../slideLayouts/slideLayout24.xml"/><Relationship Id="rId4" Type="http://schemas.openxmlformats.org/officeDocument/2006/relationships/image" Target="../media/image48.png"/></Relationships>
</file>

<file path=ppt/slides/_rels/slide58.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53.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1500" name="Rectangle 12"/>
          <p:cNvSpPr>
            <a:spLocks noGrp="1" noChangeArrowheads="1"/>
          </p:cNvSpPr>
          <p:nvPr>
            <p:ph type="title"/>
          </p:nvPr>
        </p:nvSpPr>
        <p:spPr>
          <a:xfrm>
            <a:off x="457200" y="3264822"/>
            <a:ext cx="8461375" cy="1034129"/>
          </a:xfrm>
        </p:spPr>
        <p:txBody>
          <a:bodyPr/>
          <a:lstStyle/>
          <a:p>
            <a:pPr eaLnBrk="1" hangingPunct="1">
              <a:defRPr/>
            </a:pPr>
            <a:r>
              <a:rPr lang="en-US" dirty="0"/>
              <a:t>Non-Mendelian Genetics</a:t>
            </a:r>
            <a:br>
              <a:rPr lang="en-US" dirty="0"/>
            </a:br>
            <a:r>
              <a:rPr lang="en-US" b="0" dirty="0"/>
              <a:t>Epidemiology 217: Lecture 8</a:t>
            </a:r>
            <a:endParaRPr lang="en-US" sz="4000" b="0" dirty="0"/>
          </a:p>
        </p:txBody>
      </p:sp>
      <p:sp>
        <p:nvSpPr>
          <p:cNvPr id="1471501" name="Rectangle 13"/>
          <p:cNvSpPr>
            <a:spLocks noGrp="1" noChangeArrowheads="1"/>
          </p:cNvSpPr>
          <p:nvPr>
            <p:ph idx="1"/>
          </p:nvPr>
        </p:nvSpPr>
        <p:spPr>
          <a:xfrm>
            <a:off x="457200" y="4981575"/>
            <a:ext cx="7543800" cy="528638"/>
          </a:xfrm>
        </p:spPr>
        <p:txBody>
          <a:bodyPr/>
          <a:lstStyle/>
          <a:p>
            <a:pPr eaLnBrk="1" hangingPunct="1">
              <a:buFont typeface="Wingdings" charset="0"/>
              <a:buNone/>
              <a:defRPr/>
            </a:pPr>
            <a:r>
              <a:rPr lang="en-US" dirty="0">
                <a:solidFill>
                  <a:schemeClr val="bg1"/>
                </a:solidFill>
                <a:ea typeface="+mn-ea"/>
              </a:rPr>
              <a:t>Eric Jorgenson, </a:t>
            </a:r>
            <a:r>
              <a:rPr lang="en-US" sz="2800" dirty="0">
                <a:solidFill>
                  <a:schemeClr val="bg1"/>
                </a:solidFill>
                <a:ea typeface="+mn-ea"/>
              </a:rPr>
              <a:t>PhD</a:t>
            </a:r>
            <a:endParaRPr lang="en-US" dirty="0">
              <a:solidFill>
                <a:schemeClr val="bg1"/>
              </a:solidFill>
              <a:ea typeface="+mn-ea"/>
            </a:endParaRPr>
          </a:p>
          <a:p>
            <a:pPr eaLnBrk="1" hangingPunct="1">
              <a:buFont typeface="Wingdings" charset="0"/>
              <a:buNone/>
              <a:defRPr/>
            </a:pPr>
            <a:r>
              <a:rPr lang="en-US" sz="2800" dirty="0">
                <a:solidFill>
                  <a:schemeClr val="bg1"/>
                </a:solidFill>
                <a:ea typeface="+mn-ea"/>
              </a:rPr>
              <a:t>February 26</a:t>
            </a:r>
            <a:r>
              <a:rPr lang="en-US" sz="2800" baseline="30000" dirty="0">
                <a:solidFill>
                  <a:schemeClr val="bg1"/>
                </a:solidFill>
                <a:ea typeface="+mn-ea"/>
              </a:rPr>
              <a:t>th</a:t>
            </a:r>
            <a:r>
              <a:rPr lang="en-US" sz="2800" dirty="0">
                <a:solidFill>
                  <a:schemeClr val="bg1"/>
                </a:solidFill>
                <a:ea typeface="+mn-ea"/>
              </a:rPr>
              <a:t>, 2019</a:t>
            </a:r>
          </a:p>
        </p:txBody>
      </p:sp>
      <p:sp>
        <p:nvSpPr>
          <p:cNvPr id="1471504" name="Text Box 16"/>
          <p:cNvSpPr txBox="1">
            <a:spLocks noChangeArrowheads="1"/>
          </p:cNvSpPr>
          <p:nvPr/>
        </p:nvSpPr>
        <p:spPr bwMode="gray">
          <a:xfrm>
            <a:off x="457200" y="6442075"/>
            <a:ext cx="54864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Ins="0" anchor="b">
            <a:spAutoFit/>
          </a:bodyPr>
          <a:lstStyle/>
          <a:p>
            <a:pPr>
              <a:lnSpc>
                <a:spcPct val="90000"/>
              </a:lnSpc>
              <a:buClr>
                <a:schemeClr val="tx2"/>
              </a:buClr>
              <a:defRPr/>
            </a:pPr>
            <a:r>
              <a:rPr lang="en-US" sz="1200" b="1" dirty="0">
                <a:solidFill>
                  <a:srgbClr val="006FA5"/>
                </a:solidFill>
                <a:latin typeface="Arial Narrow" charset="0"/>
                <a:ea typeface="ＭＳ Ｐゴシック" charset="0"/>
              </a:rPr>
              <a:t>Kaiser Permanente Research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Inguinal Hernias Are Common in GERA</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10</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pic>
        <p:nvPicPr>
          <p:cNvPr id="11266" name="Picture 2" descr="https://edc2.healthtap.com/ht-staging/user_answer/avatars/423061/large/open-uri20120930-15991-z3dxhe.jpeg?13866007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090238"/>
            <a:ext cx="3200400" cy="27432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2280984395"/>
              </p:ext>
            </p:extLst>
          </p:nvPr>
        </p:nvGraphicFramePr>
        <p:xfrm>
          <a:off x="320040" y="4016320"/>
          <a:ext cx="8525192" cy="1927749"/>
        </p:xfrm>
        <a:graphic>
          <a:graphicData uri="http://schemas.openxmlformats.org/drawingml/2006/table">
            <a:tbl>
              <a:tblPr firstRow="1" bandRow="1">
                <a:tableStyleId>{0660B408-B3CF-4A94-85FC-2B1E0A45F4A2}</a:tableStyleId>
              </a:tblPr>
              <a:tblGrid>
                <a:gridCol w="2087880">
                  <a:extLst>
                    <a:ext uri="{9D8B030D-6E8A-4147-A177-3AD203B41FA5}">
                      <a16:colId xmlns:a16="http://schemas.microsoft.com/office/drawing/2014/main" val="20000"/>
                    </a:ext>
                  </a:extLst>
                </a:gridCol>
                <a:gridCol w="804664">
                  <a:extLst>
                    <a:ext uri="{9D8B030D-6E8A-4147-A177-3AD203B41FA5}">
                      <a16:colId xmlns:a16="http://schemas.microsoft.com/office/drawing/2014/main" val="20001"/>
                    </a:ext>
                  </a:extLst>
                </a:gridCol>
                <a:gridCol w="804664">
                  <a:extLst>
                    <a:ext uri="{9D8B030D-6E8A-4147-A177-3AD203B41FA5}">
                      <a16:colId xmlns:a16="http://schemas.microsoft.com/office/drawing/2014/main" val="20002"/>
                    </a:ext>
                  </a:extLst>
                </a:gridCol>
                <a:gridCol w="804664">
                  <a:extLst>
                    <a:ext uri="{9D8B030D-6E8A-4147-A177-3AD203B41FA5}">
                      <a16:colId xmlns:a16="http://schemas.microsoft.com/office/drawing/2014/main" val="20003"/>
                    </a:ext>
                  </a:extLst>
                </a:gridCol>
                <a:gridCol w="804664">
                  <a:extLst>
                    <a:ext uri="{9D8B030D-6E8A-4147-A177-3AD203B41FA5}">
                      <a16:colId xmlns:a16="http://schemas.microsoft.com/office/drawing/2014/main" val="20004"/>
                    </a:ext>
                  </a:extLst>
                </a:gridCol>
                <a:gridCol w="804664">
                  <a:extLst>
                    <a:ext uri="{9D8B030D-6E8A-4147-A177-3AD203B41FA5}">
                      <a16:colId xmlns:a16="http://schemas.microsoft.com/office/drawing/2014/main" val="20005"/>
                    </a:ext>
                  </a:extLst>
                </a:gridCol>
                <a:gridCol w="804664">
                  <a:extLst>
                    <a:ext uri="{9D8B030D-6E8A-4147-A177-3AD203B41FA5}">
                      <a16:colId xmlns:a16="http://schemas.microsoft.com/office/drawing/2014/main" val="20006"/>
                    </a:ext>
                  </a:extLst>
                </a:gridCol>
                <a:gridCol w="804664">
                  <a:extLst>
                    <a:ext uri="{9D8B030D-6E8A-4147-A177-3AD203B41FA5}">
                      <a16:colId xmlns:a16="http://schemas.microsoft.com/office/drawing/2014/main" val="20007"/>
                    </a:ext>
                  </a:extLst>
                </a:gridCol>
                <a:gridCol w="804664">
                  <a:extLst>
                    <a:ext uri="{9D8B030D-6E8A-4147-A177-3AD203B41FA5}">
                      <a16:colId xmlns:a16="http://schemas.microsoft.com/office/drawing/2014/main" val="20008"/>
                    </a:ext>
                  </a:extLst>
                </a:gridCol>
              </a:tblGrid>
              <a:tr h="449543">
                <a:tc>
                  <a:txBody>
                    <a:bodyPr/>
                    <a:lstStyle/>
                    <a:p>
                      <a:r>
                        <a:rPr lang="en-US" sz="1600" dirty="0">
                          <a:latin typeface="Arial" panose="020B0604020202020204" pitchFamily="34" charset="0"/>
                          <a:cs typeface="Arial" panose="020B0604020202020204" pitchFamily="34" charset="0"/>
                        </a:rPr>
                        <a:t>GERA Cohort</a:t>
                      </a:r>
                    </a:p>
                  </a:txBody>
                  <a:tcPr/>
                </a:tc>
                <a:tc gridSpan="6">
                  <a:txBody>
                    <a:bodyPr/>
                    <a:lstStyle/>
                    <a:p>
                      <a:pPr algn="ctr"/>
                      <a:r>
                        <a:rPr lang="en-US" sz="1600" dirty="0">
                          <a:latin typeface="Arial" panose="020B0604020202020204" pitchFamily="34" charset="0"/>
                          <a:cs typeface="Arial" panose="020B0604020202020204" pitchFamily="34" charset="0"/>
                        </a:rPr>
                        <a:t>Inguinal Hernia Cases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2">
                  <a:txBody>
                    <a:bodyPr/>
                    <a:lstStyle/>
                    <a:p>
                      <a:pPr algn="ctr"/>
                      <a:r>
                        <a:rPr lang="en-US" sz="1600" dirty="0">
                          <a:latin typeface="Arial" panose="020B0604020202020204" pitchFamily="34" charset="0"/>
                          <a:cs typeface="Arial" panose="020B0604020202020204" pitchFamily="34" charset="0"/>
                        </a:rPr>
                        <a:t>Controls</a:t>
                      </a:r>
                    </a:p>
                  </a:txBody>
                  <a:tcPr/>
                </a:tc>
                <a:tc hMerge="1">
                  <a:txBody>
                    <a:bodyPr/>
                    <a:lstStyle/>
                    <a:p>
                      <a:endParaRPr lang="en-US" dirty="0"/>
                    </a:p>
                  </a:txBody>
                  <a:tcPr/>
                </a:tc>
                <a:extLst>
                  <a:ext uri="{0D108BD9-81ED-4DB2-BD59-A6C34878D82A}">
                    <a16:rowId xmlns:a16="http://schemas.microsoft.com/office/drawing/2014/main" val="10000"/>
                  </a:ext>
                </a:extLst>
              </a:tr>
              <a:tr h="449543">
                <a:tc>
                  <a:txBody>
                    <a:bodyPr/>
                    <a:lstStyle/>
                    <a:p>
                      <a:r>
                        <a:rPr lang="en-US" sz="1600" dirty="0">
                          <a:latin typeface="Arial" panose="020B0604020202020204" pitchFamily="34" charset="0"/>
                          <a:cs typeface="Arial" panose="020B0604020202020204" pitchFamily="34" charset="0"/>
                        </a:rPr>
                        <a:t>Non-Hispanic whites</a:t>
                      </a:r>
                    </a:p>
                  </a:txBody>
                  <a:tcPr>
                    <a:solidFill>
                      <a:schemeClr val="accent5">
                        <a:lumMod val="60000"/>
                        <a:lumOff val="40000"/>
                      </a:schemeClr>
                    </a:solidFill>
                  </a:tcPr>
                </a:tc>
                <a:tc gridSpan="2">
                  <a:txBody>
                    <a:bodyPr/>
                    <a:lstStyle/>
                    <a:p>
                      <a:pPr algn="ctr"/>
                      <a:r>
                        <a:rPr lang="en-US" sz="1600" dirty="0">
                          <a:latin typeface="Arial" panose="020B0604020202020204" pitchFamily="34" charset="0"/>
                          <a:cs typeface="Arial" panose="020B0604020202020204" pitchFamily="34" charset="0"/>
                        </a:rPr>
                        <a:t>All </a:t>
                      </a:r>
                    </a:p>
                    <a:p>
                      <a:pPr algn="ctr"/>
                      <a:r>
                        <a:rPr lang="en-US" sz="1600" dirty="0">
                          <a:latin typeface="Arial" panose="020B0604020202020204" pitchFamily="34" charset="0"/>
                          <a:cs typeface="Arial" panose="020B0604020202020204" pitchFamily="34" charset="0"/>
                        </a:rPr>
                        <a:t>(n=5,295)</a:t>
                      </a:r>
                    </a:p>
                  </a:txBody>
                  <a:tcPr>
                    <a:solidFill>
                      <a:schemeClr val="accent5">
                        <a:lumMod val="60000"/>
                        <a:lumOff val="40000"/>
                      </a:schemeClr>
                    </a:solidFill>
                  </a:tcPr>
                </a:tc>
                <a:tc hMerge="1">
                  <a:txBody>
                    <a:bodyPr/>
                    <a:lstStyle/>
                    <a:p>
                      <a:endParaRPr lang="en-US" dirty="0"/>
                    </a:p>
                  </a:txBody>
                  <a:tcPr/>
                </a:tc>
                <a:tc gridSpan="2">
                  <a:txBody>
                    <a:bodyPr/>
                    <a:lstStyle/>
                    <a:p>
                      <a:pPr algn="ctr"/>
                      <a:r>
                        <a:rPr lang="en-US" sz="1600" dirty="0">
                          <a:latin typeface="Arial" panose="020B0604020202020204" pitchFamily="34" charset="0"/>
                          <a:cs typeface="Arial" panose="020B0604020202020204" pitchFamily="34" charset="0"/>
                        </a:rPr>
                        <a:t>Direct (n=2,335)</a:t>
                      </a:r>
                    </a:p>
                  </a:txBody>
                  <a:tcPr>
                    <a:solidFill>
                      <a:schemeClr val="accent5">
                        <a:lumMod val="60000"/>
                        <a:lumOff val="40000"/>
                      </a:schemeClr>
                    </a:solidFill>
                  </a:tcPr>
                </a:tc>
                <a:tc hMerge="1">
                  <a:txBody>
                    <a:bodyPr/>
                    <a:lstStyle/>
                    <a:p>
                      <a:endParaRPr lang="en-US" dirty="0"/>
                    </a:p>
                  </a:txBody>
                  <a:tcPr/>
                </a:tc>
                <a:tc gridSpan="2">
                  <a:txBody>
                    <a:bodyPr/>
                    <a:lstStyle/>
                    <a:p>
                      <a:pPr algn="ctr"/>
                      <a:r>
                        <a:rPr lang="en-US" sz="1600" dirty="0">
                          <a:latin typeface="Arial" panose="020B0604020202020204" pitchFamily="34" charset="0"/>
                          <a:cs typeface="Arial" panose="020B0604020202020204" pitchFamily="34" charset="0"/>
                        </a:rPr>
                        <a:t>Indirect (n=2,647)</a:t>
                      </a:r>
                    </a:p>
                  </a:txBody>
                  <a:tcPr>
                    <a:solidFill>
                      <a:schemeClr val="accent5">
                        <a:lumMod val="60000"/>
                        <a:lumOff val="40000"/>
                      </a:schemeClr>
                    </a:solidFill>
                  </a:tcPr>
                </a:tc>
                <a:tc hMerge="1">
                  <a:txBody>
                    <a:bodyPr/>
                    <a:lstStyle/>
                    <a:p>
                      <a:endParaRPr lang="en-US" dirty="0"/>
                    </a:p>
                  </a:txBody>
                  <a:tcPr/>
                </a:tc>
                <a:tc gridSpan="2">
                  <a:txBody>
                    <a:bodyPr/>
                    <a:lstStyle/>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(n=67,510)</a:t>
                      </a:r>
                    </a:p>
                  </a:txBody>
                  <a:tcPr>
                    <a:solidFill>
                      <a:schemeClr val="accent5">
                        <a:lumMod val="60000"/>
                        <a:lumOff val="40000"/>
                      </a:schemeClr>
                    </a:solidFill>
                  </a:tcPr>
                </a:tc>
                <a:tc hMerge="1">
                  <a:txBody>
                    <a:bodyPr/>
                    <a:lstStyle/>
                    <a:p>
                      <a:endParaRPr lang="en-US" dirty="0"/>
                    </a:p>
                  </a:txBody>
                  <a:tcPr/>
                </a:tc>
                <a:extLst>
                  <a:ext uri="{0D108BD9-81ED-4DB2-BD59-A6C34878D82A}">
                    <a16:rowId xmlns:a16="http://schemas.microsoft.com/office/drawing/2014/main" val="10001"/>
                  </a:ext>
                </a:extLst>
              </a:tr>
              <a:tr h="449543">
                <a:tc>
                  <a:txBody>
                    <a:bodyPr/>
                    <a:lstStyle/>
                    <a:p>
                      <a:r>
                        <a:rPr lang="en-US" sz="1600" dirty="0">
                          <a:latin typeface="Arial" panose="020B0604020202020204" pitchFamily="34" charset="0"/>
                          <a:cs typeface="Arial" panose="020B0604020202020204" pitchFamily="34" charset="0"/>
                        </a:rPr>
                        <a:t>Men</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4,746</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89.6%</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2,193</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93.9%</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2,408</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91.0%</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25,011</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37.1%</a:t>
                      </a:r>
                    </a:p>
                  </a:txBody>
                  <a:tcPr>
                    <a:solidFill>
                      <a:schemeClr val="accent5">
                        <a:lumMod val="20000"/>
                        <a:lumOff val="80000"/>
                      </a:schemeClr>
                    </a:solidFill>
                  </a:tcPr>
                </a:tc>
                <a:extLst>
                  <a:ext uri="{0D108BD9-81ED-4DB2-BD59-A6C34878D82A}">
                    <a16:rowId xmlns:a16="http://schemas.microsoft.com/office/drawing/2014/main" val="10002"/>
                  </a:ext>
                </a:extLst>
              </a:tr>
              <a:tr h="449543">
                <a:tc>
                  <a:txBody>
                    <a:bodyPr/>
                    <a:lstStyle/>
                    <a:p>
                      <a:r>
                        <a:rPr lang="en-US" sz="1600" dirty="0">
                          <a:latin typeface="Arial" panose="020B0604020202020204" pitchFamily="34" charset="0"/>
                          <a:cs typeface="Arial" panose="020B0604020202020204" pitchFamily="34" charset="0"/>
                        </a:rPr>
                        <a:t>Women</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549</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10.4%</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142</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6.1%</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239</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9.0%</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42,499</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63.0%</a:t>
                      </a:r>
                    </a:p>
                  </a:txBody>
                  <a:tcP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11" name="TextBox 3"/>
          <p:cNvSpPr txBox="1">
            <a:spLocks noChangeArrowheads="1"/>
          </p:cNvSpPr>
          <p:nvPr/>
        </p:nvSpPr>
        <p:spPr bwMode="auto">
          <a:xfrm>
            <a:off x="274321" y="6169322"/>
            <a:ext cx="543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a:t>Jorgenson </a:t>
            </a:r>
            <a:r>
              <a:rPr lang="en-US" sz="1600" i="1" dirty="0"/>
              <a:t>et al</a:t>
            </a:r>
            <a:r>
              <a:rPr lang="en-US" sz="1600" dirty="0"/>
              <a:t>. Nature Communications 2015</a:t>
            </a:r>
            <a:endParaRPr lang="en-US" sz="1600" i="1"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t="7772"/>
          <a:stretch/>
        </p:blipFill>
        <p:spPr>
          <a:xfrm>
            <a:off x="460021" y="1594110"/>
            <a:ext cx="5032764" cy="2192655"/>
          </a:xfrm>
          <a:prstGeom prst="rect">
            <a:avLst/>
          </a:prstGeom>
        </p:spPr>
      </p:pic>
      <p:sp>
        <p:nvSpPr>
          <p:cNvPr id="13" name="TextBox 12"/>
          <p:cNvSpPr txBox="1"/>
          <p:nvPr/>
        </p:nvSpPr>
        <p:spPr>
          <a:xfrm>
            <a:off x="304800" y="1213314"/>
            <a:ext cx="4943475" cy="369332"/>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            Hernia		   Repair Surgery</a:t>
            </a:r>
          </a:p>
        </p:txBody>
      </p:sp>
    </p:spTree>
    <p:extLst>
      <p:ext uri="{BB962C8B-B14F-4D97-AF65-F5344CB8AC3E}">
        <p14:creationId xmlns:p14="http://schemas.microsoft.com/office/powerpoint/2010/main" val="2103401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ile:Karyotype.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290637"/>
            <a:ext cx="4480560" cy="481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bwMode="auto">
          <a:xfrm>
            <a:off x="457200" y="365760"/>
            <a:ext cx="7772400" cy="67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ea typeface="Osaka" charset="-128"/>
                <a:cs typeface="Osaka" charset="-128"/>
              </a:defRPr>
            </a:lvl2pPr>
            <a:lvl3pPr algn="l" rtl="0" eaLnBrk="0" fontAlgn="base" hangingPunct="0">
              <a:spcBef>
                <a:spcPct val="0"/>
              </a:spcBef>
              <a:spcAft>
                <a:spcPct val="0"/>
              </a:spcAft>
              <a:defRPr sz="4000">
                <a:solidFill>
                  <a:schemeClr val="tx2"/>
                </a:solidFill>
                <a:latin typeface="Arial" charset="0"/>
                <a:ea typeface="Osaka" charset="-128"/>
                <a:cs typeface="Osaka" charset="-128"/>
              </a:defRPr>
            </a:lvl3pPr>
            <a:lvl4pPr algn="l" rtl="0" eaLnBrk="0" fontAlgn="base" hangingPunct="0">
              <a:spcBef>
                <a:spcPct val="0"/>
              </a:spcBef>
              <a:spcAft>
                <a:spcPct val="0"/>
              </a:spcAft>
              <a:defRPr sz="4000">
                <a:solidFill>
                  <a:schemeClr val="tx2"/>
                </a:solidFill>
                <a:latin typeface="Arial" charset="0"/>
                <a:ea typeface="Osaka" charset="-128"/>
                <a:cs typeface="Osaka" charset="-128"/>
              </a:defRPr>
            </a:lvl4pPr>
            <a:lvl5pPr algn="l" rtl="0" eaLnBrk="0" fontAlgn="base" hangingPunct="0">
              <a:spcBef>
                <a:spcPct val="0"/>
              </a:spcBef>
              <a:spcAft>
                <a:spcPct val="0"/>
              </a:spcAft>
              <a:defRPr sz="4000">
                <a:solidFill>
                  <a:schemeClr val="tx2"/>
                </a:solidFill>
                <a:latin typeface="Arial" charset="0"/>
                <a:ea typeface="Osaka" charset="-128"/>
                <a:cs typeface="Osaka" charset="-128"/>
              </a:defRPr>
            </a:lvl5pPr>
            <a:lvl6pPr marL="457200" algn="l" rtl="0" fontAlgn="base">
              <a:spcBef>
                <a:spcPct val="0"/>
              </a:spcBef>
              <a:spcAft>
                <a:spcPct val="0"/>
              </a:spcAft>
              <a:defRPr sz="4000">
                <a:solidFill>
                  <a:schemeClr val="tx2"/>
                </a:solidFill>
                <a:latin typeface="Arial" charset="0"/>
                <a:ea typeface="Osaka" charset="-128"/>
                <a:cs typeface="Osaka" charset="-128"/>
              </a:defRPr>
            </a:lvl6pPr>
            <a:lvl7pPr marL="914400" algn="l" rtl="0" fontAlgn="base">
              <a:spcBef>
                <a:spcPct val="0"/>
              </a:spcBef>
              <a:spcAft>
                <a:spcPct val="0"/>
              </a:spcAft>
              <a:defRPr sz="4000">
                <a:solidFill>
                  <a:schemeClr val="tx2"/>
                </a:solidFill>
                <a:latin typeface="Arial" charset="0"/>
                <a:ea typeface="Osaka" charset="-128"/>
                <a:cs typeface="Osaka" charset="-128"/>
              </a:defRPr>
            </a:lvl7pPr>
            <a:lvl8pPr marL="1371600" algn="l" rtl="0" fontAlgn="base">
              <a:spcBef>
                <a:spcPct val="0"/>
              </a:spcBef>
              <a:spcAft>
                <a:spcPct val="0"/>
              </a:spcAft>
              <a:defRPr sz="4000">
                <a:solidFill>
                  <a:schemeClr val="tx2"/>
                </a:solidFill>
                <a:latin typeface="Arial" charset="0"/>
                <a:ea typeface="Osaka" charset="-128"/>
                <a:cs typeface="Osaka" charset="-128"/>
              </a:defRPr>
            </a:lvl8pPr>
            <a:lvl9pPr marL="1828800" algn="l" rtl="0" fontAlgn="base">
              <a:spcBef>
                <a:spcPct val="0"/>
              </a:spcBef>
              <a:spcAft>
                <a:spcPct val="0"/>
              </a:spcAft>
              <a:defRPr sz="4000">
                <a:solidFill>
                  <a:schemeClr val="tx2"/>
                </a:solidFill>
                <a:latin typeface="Arial" charset="0"/>
                <a:ea typeface="Osaka" charset="-128"/>
                <a:cs typeface="Osaka" charset="-128"/>
              </a:defRPr>
            </a:lvl9pPr>
          </a:lstStyle>
          <a:p>
            <a:pPr eaLnBrk="1" hangingPunct="1">
              <a:defRPr/>
            </a:pPr>
            <a:r>
              <a:rPr lang="en-US" sz="2800" b="1" kern="0" dirty="0">
                <a:solidFill>
                  <a:srgbClr val="216A8B"/>
                </a:solidFill>
              </a:rPr>
              <a:t>The Human Genome Is 3.2 Billion </a:t>
            </a:r>
            <a:r>
              <a:rPr lang="en-US" sz="2800" b="1" kern="0" dirty="0" err="1">
                <a:solidFill>
                  <a:srgbClr val="216A8B"/>
                </a:solidFill>
              </a:rPr>
              <a:t>Basepairs</a:t>
            </a:r>
            <a:r>
              <a:rPr lang="en-US" sz="2800" b="1" kern="0" dirty="0">
                <a:solidFill>
                  <a:srgbClr val="216A8B"/>
                </a:solidFill>
              </a:rPr>
              <a:t> Long</a:t>
            </a:r>
          </a:p>
        </p:txBody>
      </p:sp>
      <p:sp>
        <p:nvSpPr>
          <p:cNvPr id="4" name="Slide Number Placeholder 3"/>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11</a:t>
            </a:fld>
            <a:endParaRPr lang="en-US"/>
          </a:p>
        </p:txBody>
      </p:sp>
      <p:sp>
        <p:nvSpPr>
          <p:cNvPr id="6" name="Date Placeholder 5"/>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25, 2019</a:t>
            </a:fld>
            <a:endParaRPr lang="en-US"/>
          </a:p>
        </p:txBody>
      </p:sp>
    </p:spTree>
    <p:extLst>
      <p:ext uri="{BB962C8B-B14F-4D97-AF65-F5344CB8AC3E}">
        <p14:creationId xmlns:p14="http://schemas.microsoft.com/office/powerpoint/2010/main" val="2598676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65760"/>
            <a:ext cx="8458200" cy="480131"/>
          </a:xfrm>
        </p:spPr>
        <p:txBody>
          <a:bodyPr/>
          <a:lstStyle/>
          <a:p>
            <a:pPr eaLnBrk="1" hangingPunct="1"/>
            <a:r>
              <a:rPr lang="en-US" altLang="en-US" sz="2800" dirty="0"/>
              <a:t>Single Nucleotide Polymorphism (SNP)</a:t>
            </a:r>
          </a:p>
        </p:txBody>
      </p:sp>
      <p:pic>
        <p:nvPicPr>
          <p:cNvPr id="12291" name="Picture 3" descr="416px-Dna-SNP_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0" y="1134242"/>
            <a:ext cx="4014788" cy="5030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12</a:t>
            </a:fld>
            <a:endParaRPr lang="en-US"/>
          </a:p>
        </p:txBody>
      </p:sp>
      <p:sp>
        <p:nvSpPr>
          <p:cNvPr id="6" name="Date Placeholder 5"/>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25, 2019</a:t>
            </a:fld>
            <a:endParaRPr lang="en-US"/>
          </a:p>
        </p:txBody>
      </p:sp>
    </p:spTree>
    <p:extLst>
      <p:ext uri="{BB962C8B-B14F-4D97-AF65-F5344CB8AC3E}">
        <p14:creationId xmlns:p14="http://schemas.microsoft.com/office/powerpoint/2010/main" val="224249489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65760"/>
            <a:ext cx="8229600" cy="480131"/>
          </a:xfrm>
        </p:spPr>
        <p:txBody>
          <a:bodyPr/>
          <a:lstStyle/>
          <a:p>
            <a:pPr eaLnBrk="1" hangingPunct="1">
              <a:defRPr/>
            </a:pPr>
            <a:r>
              <a:rPr lang="en-US" sz="2800" dirty="0"/>
              <a:t>Genotyping Arrays Measure Millions of SNPs in Parallel</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170" y="1143000"/>
            <a:ext cx="6596944" cy="5029200"/>
          </a:xfrm>
          <a:prstGeom prst="rect">
            <a:avLst/>
          </a:prstGeom>
        </p:spPr>
      </p:pic>
      <p:sp>
        <p:nvSpPr>
          <p:cNvPr id="4" name="Slide Number Placeholder 3">
            <a:extLst>
              <a:ext uri="{FF2B5EF4-FFF2-40B4-BE49-F238E27FC236}">
                <a16:creationId xmlns:a16="http://schemas.microsoft.com/office/drawing/2014/main" id="{1A0690EB-E4E7-4100-B306-BD74ED858C1B}"/>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13</a:t>
            </a:fld>
            <a:endParaRPr lang="en-US" dirty="0"/>
          </a:p>
        </p:txBody>
      </p:sp>
      <p:sp>
        <p:nvSpPr>
          <p:cNvPr id="5" name="Date Placeholder 5">
            <a:extLst>
              <a:ext uri="{FF2B5EF4-FFF2-40B4-BE49-F238E27FC236}">
                <a16:creationId xmlns:a16="http://schemas.microsoft.com/office/drawing/2014/main" id="{E3D9EA6B-0877-4762-891E-7173B21DCB0E}"/>
              </a:ext>
            </a:extLst>
          </p:cNvPr>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25, 2019</a:t>
            </a:fld>
            <a:endParaRPr lang="en-US" dirty="0"/>
          </a:p>
        </p:txBody>
      </p:sp>
    </p:spTree>
    <p:extLst>
      <p:ext uri="{BB962C8B-B14F-4D97-AF65-F5344CB8AC3E}">
        <p14:creationId xmlns:p14="http://schemas.microsoft.com/office/powerpoint/2010/main" val="1883401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Sample QC Workflow</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14</a:t>
            </a:fld>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163" y="1216343"/>
            <a:ext cx="6543675" cy="494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4"/>
          <p:cNvSpPr txBox="1">
            <a:spLocks noChangeArrowheads="1"/>
          </p:cNvSpPr>
          <p:nvPr/>
        </p:nvSpPr>
        <p:spPr bwMode="auto">
          <a:xfrm>
            <a:off x="228600" y="6170027"/>
            <a:ext cx="43053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Osaka" charset="-128"/>
              </a:defRPr>
            </a:lvl1pPr>
            <a:lvl2pPr marL="742950" indent="-285750">
              <a:spcBef>
                <a:spcPct val="20000"/>
              </a:spcBef>
              <a:buChar char="–"/>
              <a:defRPr sz="2800">
                <a:solidFill>
                  <a:schemeClr val="tx1"/>
                </a:solidFill>
                <a:latin typeface="Arial" charset="0"/>
                <a:ea typeface="Osaka" charset="-128"/>
              </a:defRPr>
            </a:lvl2pPr>
            <a:lvl3pPr marL="1143000" indent="-228600">
              <a:spcBef>
                <a:spcPct val="20000"/>
              </a:spcBef>
              <a:buChar char="•"/>
              <a:defRPr sz="2400">
                <a:solidFill>
                  <a:schemeClr val="tx1"/>
                </a:solidFill>
                <a:latin typeface="Arial" charset="0"/>
                <a:ea typeface="Osaka" charset="-128"/>
              </a:defRPr>
            </a:lvl3pPr>
            <a:lvl4pPr marL="1600200" indent="-228600">
              <a:spcBef>
                <a:spcPct val="20000"/>
              </a:spcBef>
              <a:buChar char="–"/>
              <a:defRPr sz="2000">
                <a:solidFill>
                  <a:schemeClr val="tx1"/>
                </a:solidFill>
                <a:latin typeface="Arial" charset="0"/>
                <a:ea typeface="Osaka" charset="-128"/>
              </a:defRPr>
            </a:lvl4pPr>
            <a:lvl5pPr marL="2057400" indent="-228600">
              <a:spcBef>
                <a:spcPct val="20000"/>
              </a:spcBef>
              <a:buChar char="»"/>
              <a:defRPr sz="2000">
                <a:solidFill>
                  <a:schemeClr val="tx1"/>
                </a:solidFill>
                <a:latin typeface="Arial" charset="0"/>
                <a:ea typeface="Osaka" charset="-128"/>
              </a:defRPr>
            </a:lvl5pPr>
            <a:lvl6pPr marL="2514600" indent="-228600" eaLnBrk="0" fontAlgn="base" hangingPunct="0">
              <a:spcBef>
                <a:spcPct val="20000"/>
              </a:spcBef>
              <a:spcAft>
                <a:spcPct val="0"/>
              </a:spcAft>
              <a:buChar char="»"/>
              <a:defRPr sz="2000">
                <a:solidFill>
                  <a:schemeClr val="tx1"/>
                </a:solidFill>
                <a:latin typeface="Arial" charset="0"/>
                <a:ea typeface="Osaka" charset="-128"/>
              </a:defRPr>
            </a:lvl6pPr>
            <a:lvl7pPr marL="2971800" indent="-228600" eaLnBrk="0" fontAlgn="base" hangingPunct="0">
              <a:spcBef>
                <a:spcPct val="20000"/>
              </a:spcBef>
              <a:spcAft>
                <a:spcPct val="0"/>
              </a:spcAft>
              <a:buChar char="»"/>
              <a:defRPr sz="2000">
                <a:solidFill>
                  <a:schemeClr val="tx1"/>
                </a:solidFill>
                <a:latin typeface="Arial" charset="0"/>
                <a:ea typeface="Osaka" charset="-128"/>
              </a:defRPr>
            </a:lvl7pPr>
            <a:lvl8pPr marL="3429000" indent="-228600" eaLnBrk="0" fontAlgn="base" hangingPunct="0">
              <a:spcBef>
                <a:spcPct val="20000"/>
              </a:spcBef>
              <a:spcAft>
                <a:spcPct val="0"/>
              </a:spcAft>
              <a:buChar char="»"/>
              <a:defRPr sz="2000">
                <a:solidFill>
                  <a:schemeClr val="tx1"/>
                </a:solidFill>
                <a:latin typeface="Arial" charset="0"/>
                <a:ea typeface="Osaka" charset="-128"/>
              </a:defRPr>
            </a:lvl8pPr>
            <a:lvl9pPr marL="3886200" indent="-228600" eaLnBrk="0" fontAlgn="base" hangingPunct="0">
              <a:spcBef>
                <a:spcPct val="20000"/>
              </a:spcBef>
              <a:spcAft>
                <a:spcPct val="0"/>
              </a:spcAft>
              <a:buChar char="»"/>
              <a:defRPr sz="2000">
                <a:solidFill>
                  <a:schemeClr val="tx1"/>
                </a:solidFill>
                <a:latin typeface="Arial" charset="0"/>
                <a:ea typeface="Osaka" charset="-128"/>
              </a:defRPr>
            </a:lvl9pPr>
          </a:lstStyle>
          <a:p>
            <a:pPr>
              <a:spcBef>
                <a:spcPct val="0"/>
              </a:spcBef>
              <a:buFontTx/>
              <a:buNone/>
            </a:pPr>
            <a:r>
              <a:rPr lang="en-US" altLang="en-US" sz="1600" dirty="0">
                <a:latin typeface="Arial" panose="020B0604020202020204" pitchFamily="34" charset="0"/>
                <a:cs typeface="Arial" panose="020B0604020202020204" pitchFamily="34" charset="0"/>
              </a:rPr>
              <a:t>Kvale </a:t>
            </a:r>
            <a:r>
              <a:rPr lang="en-US" altLang="en-US" sz="1600" i="1" dirty="0">
                <a:latin typeface="Arial" panose="020B0604020202020204" pitchFamily="34" charset="0"/>
                <a:cs typeface="Arial" panose="020B0604020202020204" pitchFamily="34" charset="0"/>
              </a:rPr>
              <a:t>et al</a:t>
            </a:r>
            <a:r>
              <a:rPr lang="en-US" altLang="en-US" sz="1600" dirty="0">
                <a:latin typeface="Arial" panose="020B0604020202020204" pitchFamily="34" charset="0"/>
                <a:cs typeface="Arial" panose="020B0604020202020204" pitchFamily="34" charset="0"/>
              </a:rPr>
              <a:t>. Genetics 2015</a:t>
            </a:r>
          </a:p>
        </p:txBody>
      </p:sp>
    </p:spTree>
    <p:extLst>
      <p:ext uri="{BB962C8B-B14F-4D97-AF65-F5344CB8AC3E}">
        <p14:creationId xmlns:p14="http://schemas.microsoft.com/office/powerpoint/2010/main" val="2524263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Genotyping Performance Was Tracked in Real Time</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15</a:t>
            </a:fld>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dirty="0"/>
          </a:p>
        </p:txBody>
      </p:sp>
      <p:sp>
        <p:nvSpPr>
          <p:cNvPr id="8" name="Text Box 4"/>
          <p:cNvSpPr txBox="1">
            <a:spLocks noChangeArrowheads="1"/>
          </p:cNvSpPr>
          <p:nvPr/>
        </p:nvSpPr>
        <p:spPr bwMode="auto">
          <a:xfrm>
            <a:off x="228600" y="6170027"/>
            <a:ext cx="43053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Osaka" charset="-128"/>
              </a:defRPr>
            </a:lvl1pPr>
            <a:lvl2pPr marL="742950" indent="-285750">
              <a:spcBef>
                <a:spcPct val="20000"/>
              </a:spcBef>
              <a:buChar char="–"/>
              <a:defRPr sz="2800">
                <a:solidFill>
                  <a:schemeClr val="tx1"/>
                </a:solidFill>
                <a:latin typeface="Arial" charset="0"/>
                <a:ea typeface="Osaka" charset="-128"/>
              </a:defRPr>
            </a:lvl2pPr>
            <a:lvl3pPr marL="1143000" indent="-228600">
              <a:spcBef>
                <a:spcPct val="20000"/>
              </a:spcBef>
              <a:buChar char="•"/>
              <a:defRPr sz="2400">
                <a:solidFill>
                  <a:schemeClr val="tx1"/>
                </a:solidFill>
                <a:latin typeface="Arial" charset="0"/>
                <a:ea typeface="Osaka" charset="-128"/>
              </a:defRPr>
            </a:lvl3pPr>
            <a:lvl4pPr marL="1600200" indent="-228600">
              <a:spcBef>
                <a:spcPct val="20000"/>
              </a:spcBef>
              <a:buChar char="–"/>
              <a:defRPr sz="2000">
                <a:solidFill>
                  <a:schemeClr val="tx1"/>
                </a:solidFill>
                <a:latin typeface="Arial" charset="0"/>
                <a:ea typeface="Osaka" charset="-128"/>
              </a:defRPr>
            </a:lvl4pPr>
            <a:lvl5pPr marL="2057400" indent="-228600">
              <a:spcBef>
                <a:spcPct val="20000"/>
              </a:spcBef>
              <a:buChar char="»"/>
              <a:defRPr sz="2000">
                <a:solidFill>
                  <a:schemeClr val="tx1"/>
                </a:solidFill>
                <a:latin typeface="Arial" charset="0"/>
                <a:ea typeface="Osaka" charset="-128"/>
              </a:defRPr>
            </a:lvl5pPr>
            <a:lvl6pPr marL="2514600" indent="-228600" eaLnBrk="0" fontAlgn="base" hangingPunct="0">
              <a:spcBef>
                <a:spcPct val="20000"/>
              </a:spcBef>
              <a:spcAft>
                <a:spcPct val="0"/>
              </a:spcAft>
              <a:buChar char="»"/>
              <a:defRPr sz="2000">
                <a:solidFill>
                  <a:schemeClr val="tx1"/>
                </a:solidFill>
                <a:latin typeface="Arial" charset="0"/>
                <a:ea typeface="Osaka" charset="-128"/>
              </a:defRPr>
            </a:lvl6pPr>
            <a:lvl7pPr marL="2971800" indent="-228600" eaLnBrk="0" fontAlgn="base" hangingPunct="0">
              <a:spcBef>
                <a:spcPct val="20000"/>
              </a:spcBef>
              <a:spcAft>
                <a:spcPct val="0"/>
              </a:spcAft>
              <a:buChar char="»"/>
              <a:defRPr sz="2000">
                <a:solidFill>
                  <a:schemeClr val="tx1"/>
                </a:solidFill>
                <a:latin typeface="Arial" charset="0"/>
                <a:ea typeface="Osaka" charset="-128"/>
              </a:defRPr>
            </a:lvl7pPr>
            <a:lvl8pPr marL="3429000" indent="-228600" eaLnBrk="0" fontAlgn="base" hangingPunct="0">
              <a:spcBef>
                <a:spcPct val="20000"/>
              </a:spcBef>
              <a:spcAft>
                <a:spcPct val="0"/>
              </a:spcAft>
              <a:buChar char="»"/>
              <a:defRPr sz="2000">
                <a:solidFill>
                  <a:schemeClr val="tx1"/>
                </a:solidFill>
                <a:latin typeface="Arial" charset="0"/>
                <a:ea typeface="Osaka" charset="-128"/>
              </a:defRPr>
            </a:lvl8pPr>
            <a:lvl9pPr marL="3886200" indent="-228600" eaLnBrk="0" fontAlgn="base" hangingPunct="0">
              <a:spcBef>
                <a:spcPct val="20000"/>
              </a:spcBef>
              <a:spcAft>
                <a:spcPct val="0"/>
              </a:spcAft>
              <a:buChar char="»"/>
              <a:defRPr sz="2000">
                <a:solidFill>
                  <a:schemeClr val="tx1"/>
                </a:solidFill>
                <a:latin typeface="Arial" charset="0"/>
                <a:ea typeface="Osaka" charset="-128"/>
              </a:defRPr>
            </a:lvl9pPr>
          </a:lstStyle>
          <a:p>
            <a:pPr>
              <a:spcBef>
                <a:spcPct val="0"/>
              </a:spcBef>
              <a:buFontTx/>
              <a:buNone/>
            </a:pPr>
            <a:r>
              <a:rPr lang="en-US" altLang="en-US" sz="1600" dirty="0">
                <a:latin typeface="Arial" panose="020B0604020202020204" pitchFamily="34" charset="0"/>
                <a:cs typeface="Arial" panose="020B0604020202020204" pitchFamily="34" charset="0"/>
              </a:rPr>
              <a:t>Kvale </a:t>
            </a:r>
            <a:r>
              <a:rPr lang="en-US" altLang="en-US" sz="1600" i="1" dirty="0">
                <a:latin typeface="Arial" panose="020B0604020202020204" pitchFamily="34" charset="0"/>
                <a:cs typeface="Arial" panose="020B0604020202020204" pitchFamily="34" charset="0"/>
              </a:rPr>
              <a:t>et al</a:t>
            </a:r>
            <a:r>
              <a:rPr lang="en-US" altLang="en-US" sz="1600" dirty="0">
                <a:latin typeface="Arial" panose="020B0604020202020204" pitchFamily="34" charset="0"/>
                <a:cs typeface="Arial" panose="020B0604020202020204" pitchFamily="34" charset="0"/>
              </a:rPr>
              <a:t>. Genetics 2015</a:t>
            </a:r>
          </a:p>
        </p:txBody>
      </p:sp>
      <p:pic>
        <p:nvPicPr>
          <p:cNvPr id="35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93" y="916305"/>
            <a:ext cx="749617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663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SNP Quality Control</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16</a:t>
            </a:fld>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dirty="0"/>
          </a:p>
        </p:txBody>
      </p:sp>
      <p:pic>
        <p:nvPicPr>
          <p:cNvPr id="327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802" r="30129"/>
          <a:stretch/>
        </p:blipFill>
        <p:spPr bwMode="auto">
          <a:xfrm>
            <a:off x="370743" y="2709160"/>
            <a:ext cx="6918153" cy="1612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4"/>
          <p:cNvSpPr txBox="1">
            <a:spLocks noChangeArrowheads="1"/>
          </p:cNvSpPr>
          <p:nvPr/>
        </p:nvSpPr>
        <p:spPr bwMode="auto">
          <a:xfrm>
            <a:off x="228600" y="6170027"/>
            <a:ext cx="43053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Osaka" charset="-128"/>
              </a:defRPr>
            </a:lvl1pPr>
            <a:lvl2pPr marL="742950" indent="-285750">
              <a:spcBef>
                <a:spcPct val="20000"/>
              </a:spcBef>
              <a:buChar char="–"/>
              <a:defRPr sz="2800">
                <a:solidFill>
                  <a:schemeClr val="tx1"/>
                </a:solidFill>
                <a:latin typeface="Arial" charset="0"/>
                <a:ea typeface="Osaka" charset="-128"/>
              </a:defRPr>
            </a:lvl2pPr>
            <a:lvl3pPr marL="1143000" indent="-228600">
              <a:spcBef>
                <a:spcPct val="20000"/>
              </a:spcBef>
              <a:buChar char="•"/>
              <a:defRPr sz="2400">
                <a:solidFill>
                  <a:schemeClr val="tx1"/>
                </a:solidFill>
                <a:latin typeface="Arial" charset="0"/>
                <a:ea typeface="Osaka" charset="-128"/>
              </a:defRPr>
            </a:lvl3pPr>
            <a:lvl4pPr marL="1600200" indent="-228600">
              <a:spcBef>
                <a:spcPct val="20000"/>
              </a:spcBef>
              <a:buChar char="–"/>
              <a:defRPr sz="2000">
                <a:solidFill>
                  <a:schemeClr val="tx1"/>
                </a:solidFill>
                <a:latin typeface="Arial" charset="0"/>
                <a:ea typeface="Osaka" charset="-128"/>
              </a:defRPr>
            </a:lvl4pPr>
            <a:lvl5pPr marL="2057400" indent="-228600">
              <a:spcBef>
                <a:spcPct val="20000"/>
              </a:spcBef>
              <a:buChar char="»"/>
              <a:defRPr sz="2000">
                <a:solidFill>
                  <a:schemeClr val="tx1"/>
                </a:solidFill>
                <a:latin typeface="Arial" charset="0"/>
                <a:ea typeface="Osaka" charset="-128"/>
              </a:defRPr>
            </a:lvl5pPr>
            <a:lvl6pPr marL="2514600" indent="-228600" eaLnBrk="0" fontAlgn="base" hangingPunct="0">
              <a:spcBef>
                <a:spcPct val="20000"/>
              </a:spcBef>
              <a:spcAft>
                <a:spcPct val="0"/>
              </a:spcAft>
              <a:buChar char="»"/>
              <a:defRPr sz="2000">
                <a:solidFill>
                  <a:schemeClr val="tx1"/>
                </a:solidFill>
                <a:latin typeface="Arial" charset="0"/>
                <a:ea typeface="Osaka" charset="-128"/>
              </a:defRPr>
            </a:lvl6pPr>
            <a:lvl7pPr marL="2971800" indent="-228600" eaLnBrk="0" fontAlgn="base" hangingPunct="0">
              <a:spcBef>
                <a:spcPct val="20000"/>
              </a:spcBef>
              <a:spcAft>
                <a:spcPct val="0"/>
              </a:spcAft>
              <a:buChar char="»"/>
              <a:defRPr sz="2000">
                <a:solidFill>
                  <a:schemeClr val="tx1"/>
                </a:solidFill>
                <a:latin typeface="Arial" charset="0"/>
                <a:ea typeface="Osaka" charset="-128"/>
              </a:defRPr>
            </a:lvl7pPr>
            <a:lvl8pPr marL="3429000" indent="-228600" eaLnBrk="0" fontAlgn="base" hangingPunct="0">
              <a:spcBef>
                <a:spcPct val="20000"/>
              </a:spcBef>
              <a:spcAft>
                <a:spcPct val="0"/>
              </a:spcAft>
              <a:buChar char="»"/>
              <a:defRPr sz="2000">
                <a:solidFill>
                  <a:schemeClr val="tx1"/>
                </a:solidFill>
                <a:latin typeface="Arial" charset="0"/>
                <a:ea typeface="Osaka" charset="-128"/>
              </a:defRPr>
            </a:lvl8pPr>
            <a:lvl9pPr marL="3886200" indent="-228600" eaLnBrk="0" fontAlgn="base" hangingPunct="0">
              <a:spcBef>
                <a:spcPct val="20000"/>
              </a:spcBef>
              <a:spcAft>
                <a:spcPct val="0"/>
              </a:spcAft>
              <a:buChar char="»"/>
              <a:defRPr sz="2000">
                <a:solidFill>
                  <a:schemeClr val="tx1"/>
                </a:solidFill>
                <a:latin typeface="Arial" charset="0"/>
                <a:ea typeface="Osaka" charset="-128"/>
              </a:defRPr>
            </a:lvl9pPr>
          </a:lstStyle>
          <a:p>
            <a:pPr>
              <a:spcBef>
                <a:spcPct val="0"/>
              </a:spcBef>
              <a:buFontTx/>
              <a:buNone/>
            </a:pPr>
            <a:r>
              <a:rPr lang="en-US" altLang="en-US" sz="1600" dirty="0">
                <a:latin typeface="Arial" panose="020B0604020202020204" pitchFamily="34" charset="0"/>
                <a:cs typeface="Arial" panose="020B0604020202020204" pitchFamily="34" charset="0"/>
              </a:rPr>
              <a:t>Kvale </a:t>
            </a:r>
            <a:r>
              <a:rPr lang="en-US" altLang="en-US" sz="1600" i="1" dirty="0">
                <a:latin typeface="Arial" panose="020B0604020202020204" pitchFamily="34" charset="0"/>
                <a:cs typeface="Arial" panose="020B0604020202020204" pitchFamily="34" charset="0"/>
              </a:rPr>
              <a:t>et al</a:t>
            </a:r>
            <a:r>
              <a:rPr lang="en-US" altLang="en-US" sz="1600" dirty="0">
                <a:latin typeface="Arial" panose="020B0604020202020204" pitchFamily="34" charset="0"/>
                <a:cs typeface="Arial" panose="020B0604020202020204" pitchFamily="34" charset="0"/>
              </a:rPr>
              <a:t>. Genetics 2015</a:t>
            </a:r>
          </a:p>
        </p:txBody>
      </p:sp>
      <p:pic>
        <p:nvPicPr>
          <p:cNvPr id="7" name="Picture 2">
            <a:extLst>
              <a:ext uri="{FF2B5EF4-FFF2-40B4-BE49-F238E27FC236}">
                <a16:creationId xmlns:a16="http://schemas.microsoft.com/office/drawing/2014/main" id="{82F76439-10D9-480E-9155-67FCC689E3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542" t="10937"/>
          <a:stretch/>
        </p:blipFill>
        <p:spPr bwMode="auto">
          <a:xfrm>
            <a:off x="2304635" y="2614664"/>
            <a:ext cx="6382165" cy="1705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3636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Process 15"/>
          <p:cNvSpPr/>
          <p:nvPr/>
        </p:nvSpPr>
        <p:spPr>
          <a:xfrm>
            <a:off x="3343243" y="2214578"/>
            <a:ext cx="2465683" cy="713696"/>
          </a:xfrm>
          <a:prstGeom prst="flowChartProcess">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Genetic Analysis of Hernia Risk</a:t>
            </a:r>
          </a:p>
        </p:txBody>
      </p:sp>
      <p:sp>
        <p:nvSpPr>
          <p:cNvPr id="20" name="Flowchart: Alternate Process 19"/>
          <p:cNvSpPr/>
          <p:nvPr/>
        </p:nvSpPr>
        <p:spPr>
          <a:xfrm>
            <a:off x="1948305" y="3300428"/>
            <a:ext cx="2465683" cy="628650"/>
          </a:xfrm>
          <a:prstGeom prst="flowChartAlternateProcess">
            <a:avLst/>
          </a:prstGeom>
          <a:solidFill>
            <a:schemeClr val="tx2">
              <a:lumMod val="75000"/>
            </a:schemeClr>
          </a:solidFill>
          <a:ln>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Hernia Genetic Risk Loci</a:t>
            </a:r>
          </a:p>
        </p:txBody>
      </p:sp>
      <p:cxnSp>
        <p:nvCxnSpPr>
          <p:cNvPr id="40" name="Straight Arrow Connector 39"/>
          <p:cNvCxnSpPr/>
          <p:nvPr/>
        </p:nvCxnSpPr>
        <p:spPr>
          <a:xfrm flipH="1">
            <a:off x="3176243" y="3014678"/>
            <a:ext cx="298547" cy="1928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3" name="Flowchart: Process 42"/>
          <p:cNvSpPr/>
          <p:nvPr/>
        </p:nvSpPr>
        <p:spPr>
          <a:xfrm>
            <a:off x="1514447" y="1128728"/>
            <a:ext cx="2465683" cy="713696"/>
          </a:xfrm>
          <a:prstGeom prst="flowChartProcess">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Hernia Phenotype Development</a:t>
            </a:r>
          </a:p>
        </p:txBody>
      </p:sp>
      <p:sp>
        <p:nvSpPr>
          <p:cNvPr id="28" name="Title 1"/>
          <p:cNvSpPr>
            <a:spLocks noGrp="1"/>
          </p:cNvSpPr>
          <p:nvPr>
            <p:ph type="title"/>
          </p:nvPr>
        </p:nvSpPr>
        <p:spPr>
          <a:xfrm>
            <a:off x="457200" y="448860"/>
            <a:ext cx="8229600" cy="480131"/>
          </a:xfrm>
        </p:spPr>
        <p:txBody>
          <a:bodyPr/>
          <a:lstStyle/>
          <a:p>
            <a:r>
              <a:rPr lang="en-US" sz="2800" dirty="0"/>
              <a:t>GWAS Can Identify Loci, Not Genes</a:t>
            </a:r>
          </a:p>
        </p:txBody>
      </p:sp>
      <p:cxnSp>
        <p:nvCxnSpPr>
          <p:cNvPr id="22" name="Straight Arrow Connector 21"/>
          <p:cNvCxnSpPr/>
          <p:nvPr/>
        </p:nvCxnSpPr>
        <p:spPr>
          <a:xfrm>
            <a:off x="5437285" y="3014678"/>
            <a:ext cx="308270" cy="1928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4" name="Flowchart: Alternate Process 23"/>
          <p:cNvSpPr/>
          <p:nvPr/>
        </p:nvSpPr>
        <p:spPr>
          <a:xfrm>
            <a:off x="4758067" y="3300428"/>
            <a:ext cx="2465683" cy="628650"/>
          </a:xfrm>
          <a:prstGeom prst="flowChartAlternateProcess">
            <a:avLst/>
          </a:prstGeom>
          <a:solidFill>
            <a:schemeClr val="tx2">
              <a:lumMod val="75000"/>
            </a:schemeClr>
          </a:solidFill>
          <a:ln>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Hernia Risk Alleles</a:t>
            </a:r>
          </a:p>
        </p:txBody>
      </p:sp>
      <p:sp>
        <p:nvSpPr>
          <p:cNvPr id="34" name="Slide Number Placeholder 3"/>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17</a:t>
            </a:fld>
            <a:endParaRPr lang="en-US"/>
          </a:p>
        </p:txBody>
      </p:sp>
      <p:sp>
        <p:nvSpPr>
          <p:cNvPr id="36" name="Date Placeholder 5"/>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25, 2019</a:t>
            </a:fld>
            <a:endParaRPr lang="en-US"/>
          </a:p>
        </p:txBody>
      </p:sp>
      <p:sp>
        <p:nvSpPr>
          <p:cNvPr id="33" name="Flowchart: Process 32">
            <a:extLst>
              <a:ext uri="{FF2B5EF4-FFF2-40B4-BE49-F238E27FC236}">
                <a16:creationId xmlns:a16="http://schemas.microsoft.com/office/drawing/2014/main" id="{A5C0B8B1-351E-42C4-A35D-95094F8F9AE7}"/>
              </a:ext>
            </a:extLst>
          </p:cNvPr>
          <p:cNvSpPr/>
          <p:nvPr/>
        </p:nvSpPr>
        <p:spPr>
          <a:xfrm>
            <a:off x="5170529" y="1136274"/>
            <a:ext cx="2465683" cy="713696"/>
          </a:xfrm>
          <a:prstGeom prst="flowChartProcess">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Genetic Data </a:t>
            </a:r>
          </a:p>
          <a:p>
            <a:pPr algn="ctr"/>
            <a:r>
              <a:rPr lang="en-US" sz="1400" dirty="0">
                <a:latin typeface="Arial" panose="020B0604020202020204" pitchFamily="34" charset="0"/>
                <a:cs typeface="Arial" panose="020B0604020202020204" pitchFamily="34" charset="0"/>
              </a:rPr>
              <a:t>Development</a:t>
            </a:r>
          </a:p>
        </p:txBody>
      </p:sp>
      <p:cxnSp>
        <p:nvCxnSpPr>
          <p:cNvPr id="37" name="Straight Arrow Connector 36">
            <a:extLst>
              <a:ext uri="{FF2B5EF4-FFF2-40B4-BE49-F238E27FC236}">
                <a16:creationId xmlns:a16="http://schemas.microsoft.com/office/drawing/2014/main" id="{C5AFEF33-8859-456B-AB5A-8901FD5B01E3}"/>
              </a:ext>
            </a:extLst>
          </p:cNvPr>
          <p:cNvCxnSpPr/>
          <p:nvPr/>
        </p:nvCxnSpPr>
        <p:spPr>
          <a:xfrm>
            <a:off x="2891748" y="1944868"/>
            <a:ext cx="308270" cy="1928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A86B75CC-B9BC-40B3-8772-19DCD22F64F5}"/>
              </a:ext>
            </a:extLst>
          </p:cNvPr>
          <p:cNvCxnSpPr/>
          <p:nvPr/>
        </p:nvCxnSpPr>
        <p:spPr>
          <a:xfrm flipH="1">
            <a:off x="5809297" y="1944858"/>
            <a:ext cx="298547" cy="1928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30713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Manhattan Plot of Inguinal Hernia GWAS Results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18</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pic>
        <p:nvPicPr>
          <p:cNvPr id="1026" name="Picture 2" descr="I:\Papers\Drafts\Hernia\1-revisions\Figure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413" y="1112542"/>
            <a:ext cx="8179549" cy="50491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94511" y="922558"/>
            <a:ext cx="1131570" cy="338554"/>
          </a:xfrm>
          <a:prstGeom prst="rect">
            <a:avLst/>
          </a:prstGeom>
          <a:noFill/>
        </p:spPr>
        <p:txBody>
          <a:bodyPr wrap="square" rtlCol="0">
            <a:spAutoFit/>
          </a:bodyPr>
          <a:lstStyle/>
          <a:p>
            <a:r>
              <a:rPr lang="en-US" sz="1600" i="1" dirty="0">
                <a:latin typeface="Arial" panose="020B0604020202020204" pitchFamily="34" charset="0"/>
                <a:cs typeface="Arial" panose="020B0604020202020204" pitchFamily="34" charset="0"/>
              </a:rPr>
              <a:t>EFEMP1</a:t>
            </a:r>
          </a:p>
        </p:txBody>
      </p:sp>
      <p:sp>
        <p:nvSpPr>
          <p:cNvPr id="9" name="TextBox 8"/>
          <p:cNvSpPr txBox="1"/>
          <p:nvPr/>
        </p:nvSpPr>
        <p:spPr>
          <a:xfrm>
            <a:off x="3166797" y="2368022"/>
            <a:ext cx="1315468" cy="338554"/>
          </a:xfrm>
          <a:prstGeom prst="rect">
            <a:avLst/>
          </a:prstGeom>
          <a:noFill/>
        </p:spPr>
        <p:txBody>
          <a:bodyPr wrap="square" rtlCol="0">
            <a:spAutoFit/>
          </a:bodyPr>
          <a:lstStyle/>
          <a:p>
            <a:r>
              <a:rPr lang="en-US" sz="1600" i="1" dirty="0">
                <a:latin typeface="Arial" panose="020B0604020202020204" pitchFamily="34" charset="0"/>
                <a:cs typeface="Arial" panose="020B0604020202020204" pitchFamily="34" charset="0"/>
              </a:rPr>
              <a:t>ADAMTS6</a:t>
            </a:r>
          </a:p>
        </p:txBody>
      </p:sp>
      <p:sp>
        <p:nvSpPr>
          <p:cNvPr id="10" name="TextBox 9"/>
          <p:cNvSpPr txBox="1"/>
          <p:nvPr/>
        </p:nvSpPr>
        <p:spPr>
          <a:xfrm>
            <a:off x="4442923" y="1970334"/>
            <a:ext cx="824067" cy="338554"/>
          </a:xfrm>
          <a:prstGeom prst="rect">
            <a:avLst/>
          </a:prstGeom>
          <a:noFill/>
        </p:spPr>
        <p:txBody>
          <a:bodyPr wrap="square" rtlCol="0">
            <a:spAutoFit/>
          </a:bodyPr>
          <a:lstStyle/>
          <a:p>
            <a:r>
              <a:rPr lang="en-US" sz="1600" i="1" dirty="0">
                <a:latin typeface="Arial" panose="020B0604020202020204" pitchFamily="34" charset="0"/>
                <a:cs typeface="Arial" panose="020B0604020202020204" pitchFamily="34" charset="0"/>
              </a:rPr>
              <a:t>EBF2</a:t>
            </a:r>
          </a:p>
        </p:txBody>
      </p:sp>
      <p:sp>
        <p:nvSpPr>
          <p:cNvPr id="11" name="TextBox 10"/>
          <p:cNvSpPr txBox="1"/>
          <p:nvPr/>
        </p:nvSpPr>
        <p:spPr>
          <a:xfrm>
            <a:off x="5431765" y="936830"/>
            <a:ext cx="763793" cy="338554"/>
          </a:xfrm>
          <a:prstGeom prst="rect">
            <a:avLst/>
          </a:prstGeom>
          <a:noFill/>
        </p:spPr>
        <p:txBody>
          <a:bodyPr wrap="square" rtlCol="0">
            <a:spAutoFit/>
          </a:bodyPr>
          <a:lstStyle/>
          <a:p>
            <a:r>
              <a:rPr lang="en-US" sz="1600" i="1" dirty="0">
                <a:latin typeface="Arial" panose="020B0604020202020204" pitchFamily="34" charset="0"/>
                <a:cs typeface="Arial" panose="020B0604020202020204" pitchFamily="34" charset="0"/>
              </a:rPr>
              <a:t>WT1</a:t>
            </a:r>
          </a:p>
        </p:txBody>
      </p:sp>
      <p:sp>
        <p:nvSpPr>
          <p:cNvPr id="12" name="TextBox 3"/>
          <p:cNvSpPr txBox="1">
            <a:spLocks noChangeArrowheads="1"/>
          </p:cNvSpPr>
          <p:nvPr/>
        </p:nvSpPr>
        <p:spPr bwMode="auto">
          <a:xfrm>
            <a:off x="274321" y="6169322"/>
            <a:ext cx="543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a:t>Jorgenson </a:t>
            </a:r>
            <a:r>
              <a:rPr lang="en-US" sz="1600" i="1" dirty="0"/>
              <a:t>et al</a:t>
            </a:r>
            <a:r>
              <a:rPr lang="en-US" sz="1600" dirty="0"/>
              <a:t>. Nature Communications 2015</a:t>
            </a:r>
            <a:endParaRPr lang="en-US" sz="1600" i="1" dirty="0"/>
          </a:p>
        </p:txBody>
      </p:sp>
    </p:spTree>
    <p:extLst>
      <p:ext uri="{BB962C8B-B14F-4D97-AF65-F5344CB8AC3E}">
        <p14:creationId xmlns:p14="http://schemas.microsoft.com/office/powerpoint/2010/main" val="2602885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Hernia Repair Replication Sample: 23&amp;Me Subjects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19</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sp>
        <p:nvSpPr>
          <p:cNvPr id="8" name="Rectangle 7"/>
          <p:cNvSpPr/>
          <p:nvPr/>
        </p:nvSpPr>
        <p:spPr>
          <a:xfrm>
            <a:off x="304802" y="1263799"/>
            <a:ext cx="8412478" cy="338554"/>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“Have you ever had any of the following gastrointestinal surgeries (Hernia repair)?”</a:t>
            </a:r>
          </a:p>
        </p:txBody>
      </p:sp>
      <p:graphicFrame>
        <p:nvGraphicFramePr>
          <p:cNvPr id="3" name="Table 2"/>
          <p:cNvGraphicFramePr>
            <a:graphicFrameLocks noGrp="1"/>
          </p:cNvGraphicFramePr>
          <p:nvPr>
            <p:extLst>
              <p:ext uri="{D42A27DB-BD31-4B8C-83A1-F6EECF244321}">
                <p14:modId xmlns:p14="http://schemas.microsoft.com/office/powerpoint/2010/main" val="930392956"/>
              </p:ext>
            </p:extLst>
          </p:nvPr>
        </p:nvGraphicFramePr>
        <p:xfrm>
          <a:off x="487680" y="1908646"/>
          <a:ext cx="7887718" cy="3773834"/>
        </p:xfrm>
        <a:graphic>
          <a:graphicData uri="http://schemas.openxmlformats.org/drawingml/2006/table">
            <a:tbl>
              <a:tblPr firstRow="1" bandRow="1">
                <a:tableStyleId>{0660B408-B3CF-4A94-85FC-2B1E0A45F4A2}</a:tableStyleId>
              </a:tblPr>
              <a:tblGrid>
                <a:gridCol w="1797368">
                  <a:extLst>
                    <a:ext uri="{9D8B030D-6E8A-4147-A177-3AD203B41FA5}">
                      <a16:colId xmlns:a16="http://schemas.microsoft.com/office/drawing/2014/main" val="20000"/>
                    </a:ext>
                  </a:extLst>
                </a:gridCol>
                <a:gridCol w="1616392">
                  <a:extLst>
                    <a:ext uri="{9D8B030D-6E8A-4147-A177-3AD203B41FA5}">
                      <a16:colId xmlns:a16="http://schemas.microsoft.com/office/drawing/2014/main" val="20001"/>
                    </a:ext>
                  </a:extLst>
                </a:gridCol>
                <a:gridCol w="1543051">
                  <a:extLst>
                    <a:ext uri="{9D8B030D-6E8A-4147-A177-3AD203B41FA5}">
                      <a16:colId xmlns:a16="http://schemas.microsoft.com/office/drawing/2014/main" val="20002"/>
                    </a:ext>
                  </a:extLst>
                </a:gridCol>
                <a:gridCol w="1489709">
                  <a:extLst>
                    <a:ext uri="{9D8B030D-6E8A-4147-A177-3AD203B41FA5}">
                      <a16:colId xmlns:a16="http://schemas.microsoft.com/office/drawing/2014/main" val="20003"/>
                    </a:ext>
                  </a:extLst>
                </a:gridCol>
                <a:gridCol w="1441198">
                  <a:extLst>
                    <a:ext uri="{9D8B030D-6E8A-4147-A177-3AD203B41FA5}">
                      <a16:colId xmlns:a16="http://schemas.microsoft.com/office/drawing/2014/main" val="20004"/>
                    </a:ext>
                  </a:extLst>
                </a:gridCol>
              </a:tblGrid>
              <a:tr h="421034">
                <a:tc>
                  <a:txBody>
                    <a:bodyPr/>
                    <a:lstStyle/>
                    <a:p>
                      <a:r>
                        <a:rPr lang="en-US" sz="1600" dirty="0">
                          <a:latin typeface="Arial" panose="020B0604020202020204" pitchFamily="34" charset="0"/>
                          <a:cs typeface="Arial" panose="020B0604020202020204" pitchFamily="34" charset="0"/>
                        </a:rPr>
                        <a:t>23&amp;Me Subjects</a:t>
                      </a:r>
                    </a:p>
                  </a:txBody>
                  <a:tcPr/>
                </a:tc>
                <a:tc gridSpan="2">
                  <a:txBody>
                    <a:bodyPr/>
                    <a:lstStyle/>
                    <a:p>
                      <a:pPr algn="ctr"/>
                      <a:r>
                        <a:rPr lang="en-US" sz="1600" dirty="0">
                          <a:latin typeface="Arial" panose="020B0604020202020204" pitchFamily="34" charset="0"/>
                          <a:cs typeface="Arial" panose="020B0604020202020204" pitchFamily="34" charset="0"/>
                        </a:rPr>
                        <a:t>Hernia</a:t>
                      </a:r>
                      <a:r>
                        <a:rPr lang="en-US" sz="1600" baseline="0" dirty="0">
                          <a:latin typeface="Arial" panose="020B0604020202020204" pitchFamily="34" charset="0"/>
                          <a:cs typeface="Arial" panose="020B0604020202020204" pitchFamily="34" charset="0"/>
                        </a:rPr>
                        <a:t> Repair Cases (n=9,701)</a:t>
                      </a:r>
                      <a:endParaRPr lang="en-US" sz="1600" dirty="0">
                        <a:latin typeface="Arial" panose="020B0604020202020204" pitchFamily="34" charset="0"/>
                        <a:cs typeface="Arial" panose="020B0604020202020204" pitchFamily="34" charset="0"/>
                      </a:endParaRPr>
                    </a:p>
                  </a:txBody>
                  <a:tcPr/>
                </a:tc>
                <a:tc hMerge="1">
                  <a:txBody>
                    <a:bodyPr/>
                    <a:lstStyle/>
                    <a:p>
                      <a:endParaRPr lang="en-US" dirty="0"/>
                    </a:p>
                  </a:txBody>
                  <a:tcPr/>
                </a:tc>
                <a:tc gridSpan="2">
                  <a:txBody>
                    <a:bodyPr/>
                    <a:lstStyle/>
                    <a:p>
                      <a:pPr algn="ctr"/>
                      <a:r>
                        <a:rPr lang="en-US" sz="1600" dirty="0">
                          <a:latin typeface="Arial" panose="020B0604020202020204" pitchFamily="34" charset="0"/>
                          <a:cs typeface="Arial" panose="020B0604020202020204" pitchFamily="34" charset="0"/>
                        </a:rPr>
                        <a:t>Controls (n=82,743)</a:t>
                      </a:r>
                    </a:p>
                  </a:txBody>
                  <a:tcPr/>
                </a:tc>
                <a:tc hMerge="1">
                  <a:txBody>
                    <a:bodyPr/>
                    <a:lstStyle/>
                    <a:p>
                      <a:endParaRPr lang="en-US" dirty="0"/>
                    </a:p>
                  </a:txBody>
                  <a:tcPr/>
                </a:tc>
                <a:extLst>
                  <a:ext uri="{0D108BD9-81ED-4DB2-BD59-A6C34878D82A}">
                    <a16:rowId xmlns:a16="http://schemas.microsoft.com/office/drawing/2014/main" val="10000"/>
                  </a:ext>
                </a:extLst>
              </a:tr>
              <a:tr h="32669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Men</a:t>
                      </a:r>
                    </a:p>
                  </a:txBody>
                  <a:tcPr>
                    <a:solidFill>
                      <a:schemeClr val="accent5">
                        <a:lumMod val="60000"/>
                        <a:lumOff val="40000"/>
                      </a:schemeClr>
                    </a:solidFill>
                  </a:tcPr>
                </a:tc>
                <a:tc>
                  <a:txBody>
                    <a:bodyPr/>
                    <a:lstStyle/>
                    <a:p>
                      <a:pPr algn="ctr"/>
                      <a:r>
                        <a:rPr lang="en-US" sz="1600" dirty="0">
                          <a:latin typeface="Arial" panose="020B0604020202020204" pitchFamily="34" charset="0"/>
                          <a:cs typeface="Arial" panose="020B0604020202020204" pitchFamily="34" charset="0"/>
                        </a:rPr>
                        <a:t>6,812</a:t>
                      </a:r>
                    </a:p>
                  </a:txBody>
                  <a:tcPr>
                    <a:solidFill>
                      <a:schemeClr val="accent5">
                        <a:lumMod val="60000"/>
                        <a:lumOff val="40000"/>
                      </a:schemeClr>
                    </a:solidFill>
                  </a:tcPr>
                </a:tc>
                <a:tc>
                  <a:txBody>
                    <a:bodyPr/>
                    <a:lstStyle/>
                    <a:p>
                      <a:pPr algn="ctr"/>
                      <a:r>
                        <a:rPr lang="en-US" sz="1600" dirty="0">
                          <a:latin typeface="Arial" panose="020B0604020202020204" pitchFamily="34" charset="0"/>
                          <a:cs typeface="Arial" panose="020B0604020202020204" pitchFamily="34" charset="0"/>
                        </a:rPr>
                        <a:t>70.2%</a:t>
                      </a:r>
                    </a:p>
                  </a:txBody>
                  <a:tcPr>
                    <a:solidFill>
                      <a:schemeClr val="accent5">
                        <a:lumMod val="60000"/>
                        <a:lumOff val="40000"/>
                      </a:schemeClr>
                    </a:solidFill>
                  </a:tcPr>
                </a:tc>
                <a:tc>
                  <a:txBody>
                    <a:bodyPr/>
                    <a:lstStyle/>
                    <a:p>
                      <a:pPr algn="ctr"/>
                      <a:r>
                        <a:rPr lang="en-US" sz="1600" dirty="0">
                          <a:latin typeface="Arial" panose="020B0604020202020204" pitchFamily="34" charset="0"/>
                          <a:cs typeface="Arial" panose="020B0604020202020204" pitchFamily="34" charset="0"/>
                        </a:rPr>
                        <a:t>41,611</a:t>
                      </a:r>
                    </a:p>
                  </a:txBody>
                  <a:tcPr>
                    <a:solidFill>
                      <a:schemeClr val="accent5">
                        <a:lumMod val="60000"/>
                        <a:lumOff val="40000"/>
                      </a:schemeClr>
                    </a:solidFill>
                  </a:tcPr>
                </a:tc>
                <a:tc>
                  <a:txBody>
                    <a:bodyPr/>
                    <a:lstStyle/>
                    <a:p>
                      <a:pPr algn="ctr"/>
                      <a:r>
                        <a:rPr lang="en-US" sz="1600" dirty="0">
                          <a:latin typeface="Arial" panose="020B0604020202020204" pitchFamily="34" charset="0"/>
                          <a:cs typeface="Arial" panose="020B0604020202020204" pitchFamily="34" charset="0"/>
                        </a:rPr>
                        <a:t>50.2%</a:t>
                      </a:r>
                    </a:p>
                  </a:txBody>
                  <a:tcPr>
                    <a:solidFill>
                      <a:schemeClr val="accent5">
                        <a:lumMod val="60000"/>
                        <a:lumOff val="40000"/>
                      </a:schemeClr>
                    </a:solidFill>
                  </a:tcPr>
                </a:tc>
                <a:extLst>
                  <a:ext uri="{0D108BD9-81ED-4DB2-BD59-A6C34878D82A}">
                    <a16:rowId xmlns:a16="http://schemas.microsoft.com/office/drawing/2014/main" val="10001"/>
                  </a:ext>
                </a:extLst>
              </a:tr>
              <a:tr h="299469">
                <a:tc>
                  <a:txBody>
                    <a:bodyPr/>
                    <a:lstStyle/>
                    <a:p>
                      <a:pPr algn="ctr"/>
                      <a:r>
                        <a:rPr lang="en-US" sz="1600" dirty="0">
                          <a:latin typeface="Arial" panose="020B0604020202020204" pitchFamily="34" charset="0"/>
                          <a:cs typeface="Arial" panose="020B0604020202020204" pitchFamily="34" charset="0"/>
                        </a:rPr>
                        <a:t>   &lt;30</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246</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3.6%</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5,147</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12.4%</a:t>
                      </a:r>
                    </a:p>
                  </a:txBody>
                  <a:tcPr>
                    <a:solidFill>
                      <a:schemeClr val="accent5">
                        <a:lumMod val="20000"/>
                        <a:lumOff val="80000"/>
                      </a:schemeClr>
                    </a:solidFill>
                  </a:tcPr>
                </a:tc>
                <a:extLst>
                  <a:ext uri="{0D108BD9-81ED-4DB2-BD59-A6C34878D82A}">
                    <a16:rowId xmlns:a16="http://schemas.microsoft.com/office/drawing/2014/main" val="10002"/>
                  </a:ext>
                </a:extLst>
              </a:tr>
              <a:tr h="299469">
                <a:tc>
                  <a:txBody>
                    <a:bodyPr/>
                    <a:lstStyle/>
                    <a:p>
                      <a:pPr algn="ctr"/>
                      <a:r>
                        <a:rPr lang="en-US" sz="1600" dirty="0">
                          <a:latin typeface="Arial" panose="020B0604020202020204" pitchFamily="34" charset="0"/>
                          <a:cs typeface="Arial" panose="020B0604020202020204" pitchFamily="34" charset="0"/>
                        </a:rPr>
                        <a:t>31-45</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1,087</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16.0%</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14,109</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33.9%</a:t>
                      </a:r>
                    </a:p>
                  </a:txBody>
                  <a:tcPr>
                    <a:solidFill>
                      <a:schemeClr val="accent5">
                        <a:lumMod val="20000"/>
                        <a:lumOff val="80000"/>
                      </a:schemeClr>
                    </a:solidFill>
                  </a:tcPr>
                </a:tc>
                <a:extLst>
                  <a:ext uri="{0D108BD9-81ED-4DB2-BD59-A6C34878D82A}">
                    <a16:rowId xmlns:a16="http://schemas.microsoft.com/office/drawing/2014/main" val="10003"/>
                  </a:ext>
                </a:extLst>
              </a:tr>
              <a:tr h="299469">
                <a:tc>
                  <a:txBody>
                    <a:bodyPr/>
                    <a:lstStyle/>
                    <a:p>
                      <a:pPr algn="ctr"/>
                      <a:r>
                        <a:rPr lang="en-US" sz="1600" dirty="0">
                          <a:latin typeface="Arial" panose="020B0604020202020204" pitchFamily="34" charset="0"/>
                          <a:cs typeface="Arial" panose="020B0604020202020204" pitchFamily="34" charset="0"/>
                        </a:rPr>
                        <a:t>46-60</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1,605</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23.6%</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10,259</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24.7%</a:t>
                      </a:r>
                    </a:p>
                  </a:txBody>
                  <a:tcPr>
                    <a:solidFill>
                      <a:schemeClr val="accent5">
                        <a:lumMod val="20000"/>
                        <a:lumOff val="80000"/>
                      </a:schemeClr>
                    </a:solidFill>
                  </a:tcPr>
                </a:tc>
                <a:extLst>
                  <a:ext uri="{0D108BD9-81ED-4DB2-BD59-A6C34878D82A}">
                    <a16:rowId xmlns:a16="http://schemas.microsoft.com/office/drawing/2014/main" val="10004"/>
                  </a:ext>
                </a:extLst>
              </a:tr>
              <a:tr h="299469">
                <a:tc>
                  <a:txBody>
                    <a:bodyPr/>
                    <a:lstStyle/>
                    <a:p>
                      <a:pPr algn="ctr"/>
                      <a:r>
                        <a:rPr lang="en-US" sz="1600" dirty="0">
                          <a:latin typeface="Arial" panose="020B0604020202020204" pitchFamily="34" charset="0"/>
                          <a:cs typeface="Arial" panose="020B0604020202020204" pitchFamily="34" charset="0"/>
                        </a:rPr>
                        <a:t>   &gt;60</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3,874</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56.9%</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12.096</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29.1%</a:t>
                      </a:r>
                    </a:p>
                  </a:txBody>
                  <a:tcPr>
                    <a:solidFill>
                      <a:schemeClr val="accent5">
                        <a:lumMod val="20000"/>
                        <a:lumOff val="80000"/>
                      </a:schemeClr>
                    </a:solidFill>
                  </a:tcPr>
                </a:tc>
                <a:extLst>
                  <a:ext uri="{0D108BD9-81ED-4DB2-BD59-A6C34878D82A}">
                    <a16:rowId xmlns:a16="http://schemas.microsoft.com/office/drawing/2014/main" val="10005"/>
                  </a:ext>
                </a:extLst>
              </a:tr>
              <a:tr h="299469">
                <a:tc>
                  <a:txBody>
                    <a:bodyPr/>
                    <a:lstStyle/>
                    <a:p>
                      <a:r>
                        <a:rPr lang="en-US" sz="1600" dirty="0">
                          <a:latin typeface="Arial" panose="020B0604020202020204" pitchFamily="34" charset="0"/>
                          <a:cs typeface="Arial" panose="020B0604020202020204" pitchFamily="34" charset="0"/>
                        </a:rPr>
                        <a:t>Women</a:t>
                      </a:r>
                    </a:p>
                  </a:txBody>
                  <a:tcPr>
                    <a:solidFill>
                      <a:schemeClr val="accent5">
                        <a:lumMod val="60000"/>
                        <a:lumOff val="40000"/>
                      </a:schemeClr>
                    </a:solidFill>
                  </a:tcPr>
                </a:tc>
                <a:tc>
                  <a:txBody>
                    <a:bodyPr/>
                    <a:lstStyle/>
                    <a:p>
                      <a:pPr algn="ctr"/>
                      <a:r>
                        <a:rPr lang="en-US" sz="1600" dirty="0">
                          <a:latin typeface="Arial" panose="020B0604020202020204" pitchFamily="34" charset="0"/>
                          <a:cs typeface="Arial" panose="020B0604020202020204" pitchFamily="34" charset="0"/>
                        </a:rPr>
                        <a:t>1,889</a:t>
                      </a:r>
                    </a:p>
                  </a:txBody>
                  <a:tcPr>
                    <a:solidFill>
                      <a:schemeClr val="accent5">
                        <a:lumMod val="60000"/>
                        <a:lumOff val="40000"/>
                      </a:schemeClr>
                    </a:solidFill>
                  </a:tcPr>
                </a:tc>
                <a:tc>
                  <a:txBody>
                    <a:bodyPr/>
                    <a:lstStyle/>
                    <a:p>
                      <a:pPr algn="ctr"/>
                      <a:r>
                        <a:rPr lang="en-US" sz="1600" dirty="0">
                          <a:latin typeface="Arial" panose="020B0604020202020204" pitchFamily="34" charset="0"/>
                          <a:cs typeface="Arial" panose="020B0604020202020204" pitchFamily="34" charset="0"/>
                        </a:rPr>
                        <a:t>29.8%</a:t>
                      </a:r>
                    </a:p>
                  </a:txBody>
                  <a:tcPr>
                    <a:solidFill>
                      <a:schemeClr val="accent5">
                        <a:lumMod val="60000"/>
                        <a:lumOff val="40000"/>
                      </a:schemeClr>
                    </a:solidFill>
                  </a:tcPr>
                </a:tc>
                <a:tc>
                  <a:txBody>
                    <a:bodyPr/>
                    <a:lstStyle/>
                    <a:p>
                      <a:pPr algn="ctr"/>
                      <a:r>
                        <a:rPr lang="en-US" sz="1600" dirty="0">
                          <a:latin typeface="Arial" panose="020B0604020202020204" pitchFamily="34" charset="0"/>
                          <a:cs typeface="Arial" panose="020B0604020202020204" pitchFamily="34" charset="0"/>
                        </a:rPr>
                        <a:t>41,132</a:t>
                      </a:r>
                    </a:p>
                  </a:txBody>
                  <a:tcPr>
                    <a:solidFill>
                      <a:schemeClr val="accent5">
                        <a:lumMod val="60000"/>
                        <a:lumOff val="40000"/>
                      </a:schemeClr>
                    </a:solidFill>
                  </a:tcPr>
                </a:tc>
                <a:tc>
                  <a:txBody>
                    <a:bodyPr/>
                    <a:lstStyle/>
                    <a:p>
                      <a:pPr algn="ctr"/>
                      <a:r>
                        <a:rPr lang="en-US" sz="1600" dirty="0">
                          <a:latin typeface="Arial" panose="020B0604020202020204" pitchFamily="34" charset="0"/>
                          <a:cs typeface="Arial" panose="020B0604020202020204" pitchFamily="34" charset="0"/>
                        </a:rPr>
                        <a:t>49.8%</a:t>
                      </a:r>
                    </a:p>
                  </a:txBody>
                  <a:tcPr>
                    <a:solidFill>
                      <a:schemeClr val="accent5">
                        <a:lumMod val="60000"/>
                        <a:lumOff val="40000"/>
                      </a:schemeClr>
                    </a:solidFill>
                  </a:tcPr>
                </a:tc>
                <a:extLst>
                  <a:ext uri="{0D108BD9-81ED-4DB2-BD59-A6C34878D82A}">
                    <a16:rowId xmlns:a16="http://schemas.microsoft.com/office/drawing/2014/main" val="10006"/>
                  </a:ext>
                </a:extLst>
              </a:tr>
              <a:tr h="299469">
                <a:tc>
                  <a:txBody>
                    <a:bodyPr/>
                    <a:lstStyle/>
                    <a:p>
                      <a:pPr algn="ctr"/>
                      <a:r>
                        <a:rPr lang="en-US" sz="1600" dirty="0">
                          <a:latin typeface="Arial" panose="020B0604020202020204" pitchFamily="34" charset="0"/>
                          <a:cs typeface="Arial" panose="020B0604020202020204" pitchFamily="34" charset="0"/>
                        </a:rPr>
                        <a:t>   &lt;30</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63</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3.3%</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4,252</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10.3%</a:t>
                      </a:r>
                    </a:p>
                  </a:txBody>
                  <a:tcPr>
                    <a:solidFill>
                      <a:schemeClr val="accent5">
                        <a:lumMod val="20000"/>
                        <a:lumOff val="80000"/>
                      </a:schemeClr>
                    </a:solidFill>
                  </a:tcPr>
                </a:tc>
                <a:extLst>
                  <a:ext uri="{0D108BD9-81ED-4DB2-BD59-A6C34878D82A}">
                    <a16:rowId xmlns:a16="http://schemas.microsoft.com/office/drawing/2014/main" val="10007"/>
                  </a:ext>
                </a:extLst>
              </a:tr>
              <a:tr h="299469">
                <a:tc>
                  <a:txBody>
                    <a:bodyPr/>
                    <a:lstStyle/>
                    <a:p>
                      <a:pPr algn="ctr"/>
                      <a:r>
                        <a:rPr lang="en-US" sz="1600" dirty="0">
                          <a:latin typeface="Arial" panose="020B0604020202020204" pitchFamily="34" charset="0"/>
                          <a:cs typeface="Arial" panose="020B0604020202020204" pitchFamily="34" charset="0"/>
                        </a:rPr>
                        <a:t>31-45</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317</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16.8%</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11,099</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27.0%</a:t>
                      </a:r>
                    </a:p>
                  </a:txBody>
                  <a:tcPr>
                    <a:solidFill>
                      <a:schemeClr val="accent5">
                        <a:lumMod val="20000"/>
                        <a:lumOff val="80000"/>
                      </a:schemeClr>
                    </a:solidFill>
                  </a:tcPr>
                </a:tc>
                <a:extLst>
                  <a:ext uri="{0D108BD9-81ED-4DB2-BD59-A6C34878D82A}">
                    <a16:rowId xmlns:a16="http://schemas.microsoft.com/office/drawing/2014/main" val="10008"/>
                  </a:ext>
                </a:extLst>
              </a:tr>
              <a:tr h="299469">
                <a:tc>
                  <a:txBody>
                    <a:bodyPr/>
                    <a:lstStyle/>
                    <a:p>
                      <a:pPr algn="ctr"/>
                      <a:r>
                        <a:rPr lang="en-US" sz="1600" dirty="0">
                          <a:latin typeface="Arial" panose="020B0604020202020204" pitchFamily="34" charset="0"/>
                          <a:cs typeface="Arial" panose="020B0604020202020204" pitchFamily="34" charset="0"/>
                        </a:rPr>
                        <a:t>46-60</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603</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31.9%</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11,431</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27.8%</a:t>
                      </a:r>
                    </a:p>
                  </a:txBody>
                  <a:tcPr>
                    <a:solidFill>
                      <a:schemeClr val="accent5">
                        <a:lumMod val="20000"/>
                        <a:lumOff val="80000"/>
                      </a:schemeClr>
                    </a:solidFill>
                  </a:tcPr>
                </a:tc>
                <a:extLst>
                  <a:ext uri="{0D108BD9-81ED-4DB2-BD59-A6C34878D82A}">
                    <a16:rowId xmlns:a16="http://schemas.microsoft.com/office/drawing/2014/main" val="10009"/>
                  </a:ext>
                </a:extLst>
              </a:tr>
              <a:tr h="299469">
                <a:tc>
                  <a:txBody>
                    <a:bodyPr/>
                    <a:lstStyle/>
                    <a:p>
                      <a:pPr algn="ctr"/>
                      <a:r>
                        <a:rPr lang="en-US" sz="1600" dirty="0">
                          <a:latin typeface="Arial" panose="020B0604020202020204" pitchFamily="34" charset="0"/>
                          <a:cs typeface="Arial" panose="020B0604020202020204" pitchFamily="34" charset="0"/>
                        </a:rPr>
                        <a:t>   &gt;60</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906</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48.0%</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14,350</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34.9%</a:t>
                      </a:r>
                    </a:p>
                  </a:txBody>
                  <a:tcPr>
                    <a:solidFill>
                      <a:schemeClr val="accent5">
                        <a:lumMod val="20000"/>
                        <a:lumOff val="80000"/>
                      </a:schemeClr>
                    </a:solidFill>
                  </a:tcPr>
                </a:tc>
                <a:extLst>
                  <a:ext uri="{0D108BD9-81ED-4DB2-BD59-A6C34878D82A}">
                    <a16:rowId xmlns:a16="http://schemas.microsoft.com/office/drawing/2014/main" val="10010"/>
                  </a:ext>
                </a:extLst>
              </a:tr>
            </a:tbl>
          </a:graphicData>
        </a:graphic>
      </p:graphicFrame>
      <p:sp>
        <p:nvSpPr>
          <p:cNvPr id="9" name="TextBox 3"/>
          <p:cNvSpPr txBox="1">
            <a:spLocks noChangeArrowheads="1"/>
          </p:cNvSpPr>
          <p:nvPr/>
        </p:nvSpPr>
        <p:spPr bwMode="auto">
          <a:xfrm>
            <a:off x="274321" y="6169322"/>
            <a:ext cx="543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a:t>Jorgenson </a:t>
            </a:r>
            <a:r>
              <a:rPr lang="en-US" sz="1600" i="1" dirty="0"/>
              <a:t>et al</a:t>
            </a:r>
            <a:r>
              <a:rPr lang="en-US" sz="1600" dirty="0"/>
              <a:t>. Nature Communications 2015</a:t>
            </a:r>
            <a:endParaRPr lang="en-US" sz="1600" i="1" dirty="0"/>
          </a:p>
        </p:txBody>
      </p:sp>
    </p:spTree>
    <p:extLst>
      <p:ext uri="{BB962C8B-B14F-4D97-AF65-F5344CB8AC3E}">
        <p14:creationId xmlns:p14="http://schemas.microsoft.com/office/powerpoint/2010/main" val="676191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1500" name="Rectangle 12"/>
          <p:cNvSpPr>
            <a:spLocks noGrp="1" noChangeArrowheads="1"/>
          </p:cNvSpPr>
          <p:nvPr>
            <p:ph type="title"/>
          </p:nvPr>
        </p:nvSpPr>
        <p:spPr>
          <a:xfrm>
            <a:off x="457200" y="2323025"/>
            <a:ext cx="8461375" cy="1975926"/>
          </a:xfrm>
        </p:spPr>
        <p:txBody>
          <a:bodyPr/>
          <a:lstStyle/>
          <a:p>
            <a:pPr eaLnBrk="1" hangingPunct="1">
              <a:defRPr/>
            </a:pPr>
            <a:r>
              <a:rPr lang="en-US" dirty="0"/>
              <a:t>Epigenetics, Epistasis, and </a:t>
            </a:r>
            <a:br>
              <a:rPr lang="en-US" dirty="0"/>
            </a:br>
            <a:r>
              <a:rPr lang="en-US" dirty="0"/>
              <a:t>Linking GWAS Findings to Function </a:t>
            </a:r>
            <a:br>
              <a:rPr lang="en-US" dirty="0"/>
            </a:br>
            <a:r>
              <a:rPr lang="en-US" strike="sngStrike" dirty="0"/>
              <a:t>Non-Mendelian Genetics</a:t>
            </a:r>
            <a:br>
              <a:rPr lang="en-US" dirty="0"/>
            </a:br>
            <a:r>
              <a:rPr lang="en-US" b="0" dirty="0"/>
              <a:t>Epidemiology 217: Lecture 8</a:t>
            </a:r>
            <a:endParaRPr lang="en-US" sz="4000" b="0" dirty="0"/>
          </a:p>
        </p:txBody>
      </p:sp>
      <p:sp>
        <p:nvSpPr>
          <p:cNvPr id="1471501" name="Rectangle 13"/>
          <p:cNvSpPr>
            <a:spLocks noGrp="1" noChangeArrowheads="1"/>
          </p:cNvSpPr>
          <p:nvPr>
            <p:ph idx="1"/>
          </p:nvPr>
        </p:nvSpPr>
        <p:spPr>
          <a:xfrm>
            <a:off x="457200" y="4981575"/>
            <a:ext cx="7543800" cy="528638"/>
          </a:xfrm>
        </p:spPr>
        <p:txBody>
          <a:bodyPr/>
          <a:lstStyle/>
          <a:p>
            <a:pPr eaLnBrk="1" hangingPunct="1">
              <a:buFont typeface="Wingdings" charset="0"/>
              <a:buNone/>
              <a:defRPr/>
            </a:pPr>
            <a:r>
              <a:rPr lang="en-US" dirty="0">
                <a:solidFill>
                  <a:schemeClr val="bg1"/>
                </a:solidFill>
                <a:ea typeface="+mn-ea"/>
              </a:rPr>
              <a:t>Eric Jorgenson, </a:t>
            </a:r>
            <a:r>
              <a:rPr lang="en-US" sz="2800" dirty="0">
                <a:solidFill>
                  <a:schemeClr val="bg1"/>
                </a:solidFill>
                <a:ea typeface="+mn-ea"/>
              </a:rPr>
              <a:t>PhD</a:t>
            </a:r>
            <a:endParaRPr lang="en-US" dirty="0">
              <a:solidFill>
                <a:schemeClr val="bg1"/>
              </a:solidFill>
              <a:ea typeface="+mn-ea"/>
            </a:endParaRPr>
          </a:p>
          <a:p>
            <a:pPr eaLnBrk="1" hangingPunct="1">
              <a:buFont typeface="Wingdings" charset="0"/>
              <a:buNone/>
              <a:defRPr/>
            </a:pPr>
            <a:r>
              <a:rPr lang="en-US" sz="2800" dirty="0">
                <a:solidFill>
                  <a:schemeClr val="bg1"/>
                </a:solidFill>
                <a:ea typeface="+mn-ea"/>
              </a:rPr>
              <a:t>February 26</a:t>
            </a:r>
            <a:r>
              <a:rPr lang="en-US" sz="2800" baseline="30000" dirty="0">
                <a:solidFill>
                  <a:schemeClr val="bg1"/>
                </a:solidFill>
                <a:ea typeface="+mn-ea"/>
              </a:rPr>
              <a:t>th</a:t>
            </a:r>
            <a:r>
              <a:rPr lang="en-US" sz="2800" dirty="0">
                <a:solidFill>
                  <a:schemeClr val="bg1"/>
                </a:solidFill>
                <a:ea typeface="+mn-ea"/>
              </a:rPr>
              <a:t>, 2019</a:t>
            </a:r>
          </a:p>
        </p:txBody>
      </p:sp>
      <p:sp>
        <p:nvSpPr>
          <p:cNvPr id="1471504" name="Text Box 16"/>
          <p:cNvSpPr txBox="1">
            <a:spLocks noChangeArrowheads="1"/>
          </p:cNvSpPr>
          <p:nvPr/>
        </p:nvSpPr>
        <p:spPr bwMode="gray">
          <a:xfrm>
            <a:off x="457200" y="6442075"/>
            <a:ext cx="54864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Ins="0" anchor="b">
            <a:spAutoFit/>
          </a:bodyPr>
          <a:lstStyle/>
          <a:p>
            <a:pPr>
              <a:lnSpc>
                <a:spcPct val="90000"/>
              </a:lnSpc>
              <a:buClr>
                <a:schemeClr val="tx2"/>
              </a:buClr>
              <a:defRPr/>
            </a:pPr>
            <a:r>
              <a:rPr lang="en-US" sz="1200" b="1" dirty="0">
                <a:solidFill>
                  <a:srgbClr val="006FA5"/>
                </a:solidFill>
                <a:latin typeface="Arial Narrow" charset="0"/>
                <a:ea typeface="ＭＳ Ｐゴシック" charset="0"/>
              </a:rPr>
              <a:t>Kaiser Permanente Research</a:t>
            </a:r>
          </a:p>
        </p:txBody>
      </p:sp>
    </p:spTree>
    <p:extLst>
      <p:ext uri="{BB962C8B-B14F-4D97-AF65-F5344CB8AC3E}">
        <p14:creationId xmlns:p14="http://schemas.microsoft.com/office/powerpoint/2010/main" val="4055737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Replication of Inguinal Hernia Significant Associations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20</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037" y="2098673"/>
            <a:ext cx="8468083" cy="198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3"/>
          <p:cNvSpPr txBox="1">
            <a:spLocks noChangeArrowheads="1"/>
          </p:cNvSpPr>
          <p:nvPr/>
        </p:nvSpPr>
        <p:spPr bwMode="auto">
          <a:xfrm>
            <a:off x="274321" y="6169322"/>
            <a:ext cx="543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a:t>Jorgenson </a:t>
            </a:r>
            <a:r>
              <a:rPr lang="en-US" sz="1600" i="1" dirty="0"/>
              <a:t>et al</a:t>
            </a:r>
            <a:r>
              <a:rPr lang="en-US" sz="1600" dirty="0"/>
              <a:t>. Nature Communications 2015</a:t>
            </a:r>
            <a:endParaRPr lang="en-US" sz="1600" i="1" dirty="0"/>
          </a:p>
        </p:txBody>
      </p:sp>
    </p:spTree>
    <p:extLst>
      <p:ext uri="{BB962C8B-B14F-4D97-AF65-F5344CB8AC3E}">
        <p14:creationId xmlns:p14="http://schemas.microsoft.com/office/powerpoint/2010/main" val="2602885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Each Inguinal Hernia Risk Locus Includes Many SNPs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21</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sp>
        <p:nvSpPr>
          <p:cNvPr id="9" name="TextBox 3"/>
          <p:cNvSpPr txBox="1">
            <a:spLocks noChangeArrowheads="1"/>
          </p:cNvSpPr>
          <p:nvPr/>
        </p:nvSpPr>
        <p:spPr bwMode="auto">
          <a:xfrm>
            <a:off x="274321" y="6169322"/>
            <a:ext cx="543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a:t>Jorgenson </a:t>
            </a:r>
            <a:r>
              <a:rPr lang="en-US" sz="1600" i="1" dirty="0"/>
              <a:t>et al</a:t>
            </a:r>
            <a:r>
              <a:rPr lang="en-US" sz="1600" dirty="0"/>
              <a:t>. Nature Communications 2015</a:t>
            </a:r>
            <a:endParaRPr lang="en-US" sz="1600" i="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1256581"/>
            <a:ext cx="7955280" cy="489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4015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Process 15"/>
          <p:cNvSpPr/>
          <p:nvPr/>
        </p:nvSpPr>
        <p:spPr>
          <a:xfrm>
            <a:off x="3343243" y="2214578"/>
            <a:ext cx="2465683" cy="713696"/>
          </a:xfrm>
          <a:prstGeom prst="flowChartProcess">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Genetic Analysis of Hernia Risk</a:t>
            </a:r>
          </a:p>
        </p:txBody>
      </p:sp>
      <p:sp>
        <p:nvSpPr>
          <p:cNvPr id="20" name="Flowchart: Alternate Process 19"/>
          <p:cNvSpPr/>
          <p:nvPr/>
        </p:nvSpPr>
        <p:spPr>
          <a:xfrm>
            <a:off x="1948305" y="3300428"/>
            <a:ext cx="2465683" cy="628650"/>
          </a:xfrm>
          <a:prstGeom prst="flowChartAlternateProcess">
            <a:avLst/>
          </a:prstGeom>
          <a:solidFill>
            <a:schemeClr val="tx2">
              <a:lumMod val="75000"/>
            </a:schemeClr>
          </a:solidFill>
          <a:ln>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Hernia Genetic Risk Loci</a:t>
            </a:r>
          </a:p>
        </p:txBody>
      </p:sp>
      <p:cxnSp>
        <p:nvCxnSpPr>
          <p:cNvPr id="40" name="Straight Arrow Connector 39"/>
          <p:cNvCxnSpPr/>
          <p:nvPr/>
        </p:nvCxnSpPr>
        <p:spPr>
          <a:xfrm flipH="1">
            <a:off x="3176243" y="3014678"/>
            <a:ext cx="298547" cy="1928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7" name="Straight Arrow Connector 66"/>
          <p:cNvCxnSpPr/>
          <p:nvPr/>
        </p:nvCxnSpPr>
        <p:spPr>
          <a:xfrm>
            <a:off x="1727200" y="5322114"/>
            <a:ext cx="0" cy="2476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82" name="Straight Arrow Connector 81"/>
          <p:cNvCxnSpPr/>
          <p:nvPr/>
        </p:nvCxnSpPr>
        <p:spPr>
          <a:xfrm>
            <a:off x="1783787" y="4179114"/>
            <a:ext cx="0" cy="247650"/>
          </a:xfrm>
          <a:prstGeom prst="straightConnector1">
            <a:avLst/>
          </a:prstGeom>
          <a:ln w="38100">
            <a:prstDash val="solid"/>
            <a:tailEnd type="triangle"/>
          </a:ln>
        </p:spPr>
        <p:style>
          <a:lnRef idx="1">
            <a:schemeClr val="dk1"/>
          </a:lnRef>
          <a:fillRef idx="0">
            <a:schemeClr val="dk1"/>
          </a:fillRef>
          <a:effectRef idx="0">
            <a:schemeClr val="dk1"/>
          </a:effectRef>
          <a:fontRef idx="minor">
            <a:schemeClr val="tx1"/>
          </a:fontRef>
        </p:style>
      </p:cxnSp>
      <p:sp>
        <p:nvSpPr>
          <p:cNvPr id="43" name="Flowchart: Process 42"/>
          <p:cNvSpPr/>
          <p:nvPr/>
        </p:nvSpPr>
        <p:spPr>
          <a:xfrm>
            <a:off x="1514447" y="1128728"/>
            <a:ext cx="2465683" cy="713696"/>
          </a:xfrm>
          <a:prstGeom prst="flowChartProcess">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Hernia Phenotype Development</a:t>
            </a:r>
          </a:p>
        </p:txBody>
      </p:sp>
      <p:sp>
        <p:nvSpPr>
          <p:cNvPr id="53" name="Flowchart: Process 52"/>
          <p:cNvSpPr/>
          <p:nvPr/>
        </p:nvSpPr>
        <p:spPr>
          <a:xfrm>
            <a:off x="471788" y="4508105"/>
            <a:ext cx="2465683" cy="713696"/>
          </a:xfrm>
          <a:prstGeom prst="flowChartProcess">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latin typeface="Arial" panose="020B0604020202020204" pitchFamily="34" charset="0"/>
                <a:cs typeface="Arial" panose="020B0604020202020204" pitchFamily="34" charset="0"/>
              </a:rPr>
              <a:t>qRT</a:t>
            </a:r>
            <a:r>
              <a:rPr lang="en-US" sz="1400" dirty="0">
                <a:latin typeface="Arial" panose="020B0604020202020204" pitchFamily="34" charset="0"/>
                <a:cs typeface="Arial" panose="020B0604020202020204" pitchFamily="34" charset="0"/>
              </a:rPr>
              <a:t>-PCR and RNA-</a:t>
            </a:r>
            <a:r>
              <a:rPr lang="en-US" sz="1400" dirty="0" err="1">
                <a:latin typeface="Arial" panose="020B0604020202020204" pitchFamily="34" charset="0"/>
                <a:cs typeface="Arial" panose="020B0604020202020204" pitchFamily="34" charset="0"/>
              </a:rPr>
              <a:t>seq</a:t>
            </a:r>
            <a:r>
              <a:rPr lang="en-US" sz="1400" dirty="0">
                <a:latin typeface="Arial" panose="020B0604020202020204" pitchFamily="34" charset="0"/>
                <a:cs typeface="Arial" panose="020B0604020202020204" pitchFamily="34" charset="0"/>
              </a:rPr>
              <a:t> of Genes in Hernia Risk Loci</a:t>
            </a:r>
          </a:p>
        </p:txBody>
      </p:sp>
      <p:sp>
        <p:nvSpPr>
          <p:cNvPr id="71" name="Flowchart: Alternate Process 70"/>
          <p:cNvSpPr/>
          <p:nvPr/>
        </p:nvSpPr>
        <p:spPr>
          <a:xfrm>
            <a:off x="480841" y="5665014"/>
            <a:ext cx="2465683" cy="628650"/>
          </a:xfrm>
          <a:prstGeom prst="flowChartAlternateProcess">
            <a:avLst/>
          </a:prstGeom>
          <a:solidFill>
            <a:schemeClr val="tx2">
              <a:lumMod val="75000"/>
            </a:schemeClr>
          </a:solidFill>
          <a:ln>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Tissue Specific Expression of Putative Risk Genes</a:t>
            </a:r>
          </a:p>
        </p:txBody>
      </p:sp>
      <p:sp>
        <p:nvSpPr>
          <p:cNvPr id="28" name="Title 1"/>
          <p:cNvSpPr>
            <a:spLocks noGrp="1"/>
          </p:cNvSpPr>
          <p:nvPr>
            <p:ph type="title"/>
          </p:nvPr>
        </p:nvSpPr>
        <p:spPr>
          <a:xfrm>
            <a:off x="457200" y="448860"/>
            <a:ext cx="8229600" cy="480131"/>
          </a:xfrm>
        </p:spPr>
        <p:txBody>
          <a:bodyPr/>
          <a:lstStyle/>
          <a:p>
            <a:r>
              <a:rPr lang="en-US" sz="2800" dirty="0"/>
              <a:t>Can We Link Hernia Risk Loci to Specific Genes?</a:t>
            </a:r>
          </a:p>
        </p:txBody>
      </p:sp>
      <p:cxnSp>
        <p:nvCxnSpPr>
          <p:cNvPr id="22" name="Straight Arrow Connector 21"/>
          <p:cNvCxnSpPr/>
          <p:nvPr/>
        </p:nvCxnSpPr>
        <p:spPr>
          <a:xfrm>
            <a:off x="5437285" y="3014678"/>
            <a:ext cx="308270" cy="1928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4" name="Flowchart: Alternate Process 23"/>
          <p:cNvSpPr/>
          <p:nvPr/>
        </p:nvSpPr>
        <p:spPr>
          <a:xfrm>
            <a:off x="4758067" y="3300428"/>
            <a:ext cx="2465683" cy="628650"/>
          </a:xfrm>
          <a:prstGeom prst="flowChartAlternateProcess">
            <a:avLst/>
          </a:prstGeom>
          <a:solidFill>
            <a:schemeClr val="tx2">
              <a:lumMod val="75000"/>
            </a:schemeClr>
          </a:solidFill>
          <a:ln>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Hernia Risk Alleles</a:t>
            </a:r>
          </a:p>
        </p:txBody>
      </p:sp>
      <p:cxnSp>
        <p:nvCxnSpPr>
          <p:cNvPr id="32" name="Straight Arrow Connector 31"/>
          <p:cNvCxnSpPr/>
          <p:nvPr/>
        </p:nvCxnSpPr>
        <p:spPr>
          <a:xfrm>
            <a:off x="3215518" y="3931464"/>
            <a:ext cx="0" cy="247650"/>
          </a:xfrm>
          <a:prstGeom prst="straightConnector1">
            <a:avLst/>
          </a:prstGeom>
          <a:ln w="38100">
            <a:prstDash val="solid"/>
            <a:tailEnd type="none"/>
          </a:ln>
        </p:spPr>
        <p:style>
          <a:lnRef idx="1">
            <a:schemeClr val="dk1"/>
          </a:lnRef>
          <a:fillRef idx="0">
            <a:schemeClr val="dk1"/>
          </a:fillRef>
          <a:effectRef idx="0">
            <a:schemeClr val="dk1"/>
          </a:effectRef>
          <a:fontRef idx="minor">
            <a:schemeClr val="tx1"/>
          </a:fontRef>
        </p:style>
      </p:cxnSp>
      <p:sp>
        <p:nvSpPr>
          <p:cNvPr id="34" name="Slide Number Placeholder 3"/>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22</a:t>
            </a:fld>
            <a:endParaRPr lang="en-US"/>
          </a:p>
        </p:txBody>
      </p:sp>
      <p:sp>
        <p:nvSpPr>
          <p:cNvPr id="36" name="Date Placeholder 5"/>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25, 2019</a:t>
            </a:fld>
            <a:endParaRPr lang="en-US"/>
          </a:p>
        </p:txBody>
      </p:sp>
      <p:sp>
        <p:nvSpPr>
          <p:cNvPr id="33" name="Flowchart: Process 32">
            <a:extLst>
              <a:ext uri="{FF2B5EF4-FFF2-40B4-BE49-F238E27FC236}">
                <a16:creationId xmlns:a16="http://schemas.microsoft.com/office/drawing/2014/main" id="{A5C0B8B1-351E-42C4-A35D-95094F8F9AE7}"/>
              </a:ext>
            </a:extLst>
          </p:cNvPr>
          <p:cNvSpPr/>
          <p:nvPr/>
        </p:nvSpPr>
        <p:spPr>
          <a:xfrm>
            <a:off x="5170529" y="1136274"/>
            <a:ext cx="2465683" cy="713696"/>
          </a:xfrm>
          <a:prstGeom prst="flowChartProcess">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Genetic Data </a:t>
            </a:r>
          </a:p>
          <a:p>
            <a:pPr algn="ctr"/>
            <a:r>
              <a:rPr lang="en-US" sz="1400" dirty="0">
                <a:latin typeface="Arial" panose="020B0604020202020204" pitchFamily="34" charset="0"/>
                <a:cs typeface="Arial" panose="020B0604020202020204" pitchFamily="34" charset="0"/>
              </a:rPr>
              <a:t>Development</a:t>
            </a:r>
          </a:p>
        </p:txBody>
      </p:sp>
      <p:cxnSp>
        <p:nvCxnSpPr>
          <p:cNvPr id="37" name="Straight Arrow Connector 36">
            <a:extLst>
              <a:ext uri="{FF2B5EF4-FFF2-40B4-BE49-F238E27FC236}">
                <a16:creationId xmlns:a16="http://schemas.microsoft.com/office/drawing/2014/main" id="{C5AFEF33-8859-456B-AB5A-8901FD5B01E3}"/>
              </a:ext>
            </a:extLst>
          </p:cNvPr>
          <p:cNvCxnSpPr/>
          <p:nvPr/>
        </p:nvCxnSpPr>
        <p:spPr>
          <a:xfrm>
            <a:off x="2891748" y="1944868"/>
            <a:ext cx="308270" cy="1928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A86B75CC-B9BC-40B3-8772-19DCD22F64F5}"/>
              </a:ext>
            </a:extLst>
          </p:cNvPr>
          <p:cNvCxnSpPr/>
          <p:nvPr/>
        </p:nvCxnSpPr>
        <p:spPr>
          <a:xfrm flipH="1">
            <a:off x="5809297" y="1944858"/>
            <a:ext cx="298547" cy="1928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2224EE37-4D3F-434C-804A-E7E8A1170FEF}"/>
              </a:ext>
            </a:extLst>
          </p:cNvPr>
          <p:cNvCxnSpPr/>
          <p:nvPr/>
        </p:nvCxnSpPr>
        <p:spPr>
          <a:xfrm>
            <a:off x="1765681" y="4179114"/>
            <a:ext cx="1464880" cy="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0140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061"/>
            <a:ext cx="8229600" cy="867930"/>
          </a:xfrm>
        </p:spPr>
        <p:txBody>
          <a:bodyPr/>
          <a:lstStyle/>
          <a:p>
            <a:r>
              <a:rPr lang="en-US" sz="2800" dirty="0"/>
              <a:t>Genes at Inguinal Hernia Risk Loci are Expressed </a:t>
            </a:r>
            <a:br>
              <a:rPr lang="en-US" sz="2800" dirty="0"/>
            </a:br>
            <a:r>
              <a:rPr lang="en-US" sz="2800" dirty="0"/>
              <a:t>in Mouse Connective Tissue</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23</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pic>
        <p:nvPicPr>
          <p:cNvPr id="4098" name="Picture 2" descr="I:\Papers\Drafts\Hernia\1-revisions\Figure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34065"/>
            <a:ext cx="8190582" cy="34308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3"/>
          <p:cNvSpPr txBox="1">
            <a:spLocks noChangeArrowheads="1"/>
          </p:cNvSpPr>
          <p:nvPr/>
        </p:nvSpPr>
        <p:spPr bwMode="auto">
          <a:xfrm>
            <a:off x="274321" y="6169322"/>
            <a:ext cx="543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a:t>Jorgenson </a:t>
            </a:r>
            <a:r>
              <a:rPr lang="en-US" sz="1600" i="1" dirty="0"/>
              <a:t>et al</a:t>
            </a:r>
            <a:r>
              <a:rPr lang="en-US" sz="1600" dirty="0"/>
              <a:t>. Nature Communications 2015</a:t>
            </a:r>
            <a:endParaRPr lang="en-US" sz="1600" i="1" dirty="0"/>
          </a:p>
        </p:txBody>
      </p:sp>
    </p:spTree>
    <p:extLst>
      <p:ext uri="{BB962C8B-B14F-4D97-AF65-F5344CB8AC3E}">
        <p14:creationId xmlns:p14="http://schemas.microsoft.com/office/powerpoint/2010/main" val="2602885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What Have We Learned about Inguinal Hernia Genetics?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24</a:t>
            </a:fld>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sp>
        <p:nvSpPr>
          <p:cNvPr id="7" name="Rectangle 3"/>
          <p:cNvSpPr txBox="1">
            <a:spLocks noChangeArrowheads="1"/>
          </p:cNvSpPr>
          <p:nvPr/>
        </p:nvSpPr>
        <p:spPr bwMode="gray">
          <a:xfrm>
            <a:off x="198438" y="1119011"/>
            <a:ext cx="8794750" cy="5222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lvl1pPr marL="285750" indent="-285750" algn="l" rtl="0" eaLnBrk="0" fontAlgn="base" hangingPunct="0">
              <a:lnSpc>
                <a:spcPct val="95000"/>
              </a:lnSpc>
              <a:spcBef>
                <a:spcPct val="35000"/>
              </a:spcBef>
              <a:spcAft>
                <a:spcPct val="0"/>
              </a:spcAft>
              <a:buClr>
                <a:schemeClr val="tx2"/>
              </a:buClr>
              <a:buFont typeface="Wingdings" pitchFamily="2" charset="2"/>
              <a:buChar char="§"/>
              <a:defRPr sz="2400">
                <a:solidFill>
                  <a:schemeClr val="tx1"/>
                </a:solidFill>
                <a:latin typeface="+mn-lt"/>
                <a:ea typeface="MS PGothic" pitchFamily="34" charset="-128"/>
                <a:cs typeface="+mn-cs"/>
              </a:defRPr>
            </a:lvl1pPr>
            <a:lvl2pPr marL="742950" indent="-285750" algn="l" rtl="0" eaLnBrk="0" fontAlgn="base" hangingPunct="0">
              <a:lnSpc>
                <a:spcPct val="95000"/>
              </a:lnSpc>
              <a:spcBef>
                <a:spcPct val="35000"/>
              </a:spcBef>
              <a:spcAft>
                <a:spcPct val="0"/>
              </a:spcAft>
              <a:buClr>
                <a:schemeClr val="tx2"/>
              </a:buClr>
              <a:buFont typeface="Arial" charset="0"/>
              <a:buChar char="–"/>
              <a:defRPr sz="2000">
                <a:solidFill>
                  <a:schemeClr val="tx1"/>
                </a:solidFill>
                <a:latin typeface="+mn-lt"/>
                <a:ea typeface="Arial" charset="0"/>
                <a:cs typeface="+mn-cs"/>
              </a:defRPr>
            </a:lvl2pPr>
            <a:lvl3pPr marL="1143000" indent="-228600" algn="l" rtl="0" eaLnBrk="0" fontAlgn="base" hangingPunct="0">
              <a:lnSpc>
                <a:spcPct val="95000"/>
              </a:lnSpc>
              <a:spcBef>
                <a:spcPct val="35000"/>
              </a:spcBef>
              <a:spcAft>
                <a:spcPct val="0"/>
              </a:spcAft>
              <a:buClr>
                <a:schemeClr val="tx2"/>
              </a:buClr>
              <a:buFont typeface="Wingdings" pitchFamily="2" charset="2"/>
              <a:buChar char="§"/>
              <a:defRPr>
                <a:solidFill>
                  <a:schemeClr val="tx1"/>
                </a:solidFill>
                <a:latin typeface="+mn-lt"/>
                <a:ea typeface="Arial" charset="0"/>
                <a:cs typeface="+mn-cs"/>
              </a:defRPr>
            </a:lvl3pPr>
            <a:lvl4pPr marL="16002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4pPr>
            <a:lvl5pPr marL="20574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5pPr>
            <a:lvl6pPr marL="25146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6pPr>
            <a:lvl7pPr marL="29718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7pPr>
            <a:lvl8pPr marL="34290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8pPr>
            <a:lvl9pPr marL="38862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9pPr>
          </a:lstStyle>
          <a:p>
            <a:pPr eaLnBrk="1" hangingPunct="1">
              <a:buClr>
                <a:srgbClr val="009FE3"/>
              </a:buClr>
              <a:defRPr/>
            </a:pPr>
            <a:r>
              <a:rPr lang="en-US" sz="2800" b="1" kern="0" dirty="0"/>
              <a:t>4 Inguinal Hernia Risk Loci</a:t>
            </a:r>
          </a:p>
          <a:p>
            <a:pPr lvl="1" eaLnBrk="1" hangingPunct="1">
              <a:buClr>
                <a:srgbClr val="009FE3"/>
              </a:buClr>
              <a:defRPr/>
            </a:pPr>
            <a:r>
              <a:rPr lang="en-US" kern="0" dirty="0"/>
              <a:t>Confirmed through replication in an independent cohort</a:t>
            </a:r>
          </a:p>
          <a:p>
            <a:pPr lvl="1" eaLnBrk="1" hangingPunct="1">
              <a:buClr>
                <a:srgbClr val="009FE3"/>
              </a:buClr>
              <a:defRPr/>
            </a:pPr>
            <a:r>
              <a:rPr lang="en-US" kern="0" dirty="0"/>
              <a:t>Genes in the loci are expressed in equivalent mouse tissue</a:t>
            </a:r>
          </a:p>
          <a:p>
            <a:pPr eaLnBrk="1" hangingPunct="1">
              <a:buClr>
                <a:srgbClr val="009FE3"/>
              </a:buClr>
              <a:defRPr/>
            </a:pPr>
            <a:r>
              <a:rPr lang="en-US" sz="2800" b="1" kern="0" dirty="0">
                <a:solidFill>
                  <a:schemeClr val="bg1">
                    <a:lumMod val="85000"/>
                  </a:schemeClr>
                </a:solidFill>
              </a:rPr>
              <a:t>Hernia Loci Show Evidence of Pleiotropy</a:t>
            </a:r>
          </a:p>
          <a:p>
            <a:pPr lvl="1" eaLnBrk="1" hangingPunct="1">
              <a:buClr>
                <a:srgbClr val="009FE3"/>
              </a:buClr>
              <a:defRPr/>
            </a:pPr>
            <a:r>
              <a:rPr lang="en-US" i="1" kern="0" dirty="0">
                <a:solidFill>
                  <a:schemeClr val="bg1">
                    <a:lumMod val="85000"/>
                  </a:schemeClr>
                </a:solidFill>
              </a:rPr>
              <a:t>EFEMP1</a:t>
            </a:r>
            <a:r>
              <a:rPr lang="en-US" kern="0" dirty="0">
                <a:solidFill>
                  <a:schemeClr val="bg1">
                    <a:lumMod val="85000"/>
                  </a:schemeClr>
                </a:solidFill>
              </a:rPr>
              <a:t>: Height, Forced Vital Capacity, Multiple Cancers</a:t>
            </a:r>
          </a:p>
          <a:p>
            <a:pPr lvl="1" eaLnBrk="1" hangingPunct="1">
              <a:buClr>
                <a:srgbClr val="009FE3"/>
              </a:buClr>
              <a:defRPr/>
            </a:pPr>
            <a:r>
              <a:rPr lang="en-US" i="1" kern="0" dirty="0">
                <a:solidFill>
                  <a:schemeClr val="bg1">
                    <a:lumMod val="85000"/>
                  </a:schemeClr>
                </a:solidFill>
              </a:rPr>
              <a:t>WT1</a:t>
            </a:r>
            <a:r>
              <a:rPr lang="en-US" kern="0" dirty="0">
                <a:solidFill>
                  <a:schemeClr val="bg1">
                    <a:lumMod val="85000"/>
                  </a:schemeClr>
                </a:solidFill>
              </a:rPr>
              <a:t>: Wilms’ Tumor, Tuberculosis</a:t>
            </a:r>
          </a:p>
          <a:p>
            <a:pPr lvl="1" eaLnBrk="1" hangingPunct="1">
              <a:buClr>
                <a:srgbClr val="009FE3"/>
              </a:buClr>
              <a:defRPr/>
            </a:pPr>
            <a:r>
              <a:rPr lang="en-US" i="1" kern="0" dirty="0">
                <a:solidFill>
                  <a:schemeClr val="bg1">
                    <a:lumMod val="85000"/>
                  </a:schemeClr>
                </a:solidFill>
              </a:rPr>
              <a:t>EBF2</a:t>
            </a:r>
            <a:r>
              <a:rPr lang="en-US" kern="0" dirty="0">
                <a:solidFill>
                  <a:schemeClr val="bg1">
                    <a:lumMod val="85000"/>
                  </a:schemeClr>
                </a:solidFill>
              </a:rPr>
              <a:t>: Prostate Cancer (different area in the gene)</a:t>
            </a:r>
          </a:p>
          <a:p>
            <a:pPr lvl="1" eaLnBrk="1" hangingPunct="1">
              <a:buClr>
                <a:srgbClr val="009FE3"/>
              </a:buClr>
              <a:defRPr/>
            </a:pPr>
            <a:r>
              <a:rPr lang="en-US" i="1" kern="0" dirty="0">
                <a:solidFill>
                  <a:schemeClr val="bg1">
                    <a:lumMod val="85000"/>
                  </a:schemeClr>
                </a:solidFill>
              </a:rPr>
              <a:t>ADAMTS6</a:t>
            </a:r>
            <a:r>
              <a:rPr lang="en-US" kern="0" dirty="0">
                <a:solidFill>
                  <a:schemeClr val="bg1">
                    <a:lumMod val="85000"/>
                  </a:schemeClr>
                </a:solidFill>
              </a:rPr>
              <a:t>: Central Corneal Thickness, Osteosarcoma</a:t>
            </a:r>
          </a:p>
          <a:p>
            <a:pPr eaLnBrk="1" hangingPunct="1">
              <a:buClr>
                <a:srgbClr val="009FE3"/>
              </a:buClr>
              <a:defRPr/>
            </a:pPr>
            <a:r>
              <a:rPr lang="en-US" sz="2800" b="1" kern="0" dirty="0">
                <a:solidFill>
                  <a:schemeClr val="bg1">
                    <a:lumMod val="85000"/>
                  </a:schemeClr>
                </a:solidFill>
              </a:rPr>
              <a:t>Moving Toward Mechanism</a:t>
            </a:r>
          </a:p>
          <a:p>
            <a:pPr lvl="1" eaLnBrk="1" hangingPunct="1">
              <a:buClr>
                <a:srgbClr val="009FE3"/>
              </a:buClr>
              <a:defRPr/>
            </a:pPr>
            <a:r>
              <a:rPr lang="en-US" kern="0" dirty="0">
                <a:solidFill>
                  <a:schemeClr val="bg1">
                    <a:lumMod val="85000"/>
                  </a:schemeClr>
                </a:solidFill>
              </a:rPr>
              <a:t>Collagen homeostasis</a:t>
            </a:r>
          </a:p>
          <a:p>
            <a:pPr lvl="1" eaLnBrk="1" hangingPunct="1">
              <a:buClr>
                <a:srgbClr val="009FE3"/>
              </a:buClr>
              <a:defRPr/>
            </a:pPr>
            <a:r>
              <a:rPr lang="en-US" kern="0" dirty="0">
                <a:solidFill>
                  <a:schemeClr val="bg1">
                    <a:lumMod val="85000"/>
                  </a:schemeClr>
                </a:solidFill>
              </a:rPr>
              <a:t>Matrix metalloproteinases and their inhibitors (</a:t>
            </a:r>
            <a:r>
              <a:rPr lang="en-US" i="1" kern="0" dirty="0">
                <a:solidFill>
                  <a:schemeClr val="bg1">
                    <a:lumMod val="85000"/>
                  </a:schemeClr>
                </a:solidFill>
              </a:rPr>
              <a:t>WT1</a:t>
            </a:r>
            <a:r>
              <a:rPr lang="en-US" kern="0" dirty="0">
                <a:solidFill>
                  <a:schemeClr val="bg1">
                    <a:lumMod val="85000"/>
                  </a:schemeClr>
                </a:solidFill>
              </a:rPr>
              <a:t> and </a:t>
            </a:r>
            <a:r>
              <a:rPr lang="en-US" i="1" kern="0" dirty="0">
                <a:solidFill>
                  <a:schemeClr val="bg1">
                    <a:lumMod val="85000"/>
                  </a:schemeClr>
                </a:solidFill>
              </a:rPr>
              <a:t>ADAMTS6</a:t>
            </a:r>
            <a:r>
              <a:rPr lang="en-US" kern="0" dirty="0">
                <a:solidFill>
                  <a:schemeClr val="bg1">
                    <a:lumMod val="85000"/>
                  </a:schemeClr>
                </a:solidFill>
              </a:rPr>
              <a:t>)</a:t>
            </a:r>
          </a:p>
          <a:p>
            <a:pPr lvl="1" eaLnBrk="1" hangingPunct="1">
              <a:buClr>
                <a:srgbClr val="009FE3"/>
              </a:buClr>
              <a:defRPr/>
            </a:pPr>
            <a:r>
              <a:rPr lang="en-US" kern="0" dirty="0">
                <a:solidFill>
                  <a:schemeClr val="bg1">
                    <a:lumMod val="85000"/>
                  </a:schemeClr>
                </a:solidFill>
              </a:rPr>
              <a:t>Elastin and chronic obstructive pulmonary disease (</a:t>
            </a:r>
            <a:r>
              <a:rPr lang="en-US" i="1" kern="0" dirty="0">
                <a:solidFill>
                  <a:schemeClr val="bg1">
                    <a:lumMod val="85000"/>
                  </a:schemeClr>
                </a:solidFill>
              </a:rPr>
              <a:t>EFEMP1</a:t>
            </a:r>
            <a:r>
              <a:rPr lang="en-US" kern="0" dirty="0">
                <a:solidFill>
                  <a:schemeClr val="bg1">
                    <a:lumMod val="85000"/>
                  </a:schemeClr>
                </a:solidFill>
              </a:rPr>
              <a:t>)</a:t>
            </a:r>
            <a:endParaRPr lang="en-US" sz="1800" kern="0" dirty="0">
              <a:solidFill>
                <a:schemeClr val="bg1">
                  <a:lumMod val="85000"/>
                </a:schemeClr>
              </a:solidFill>
            </a:endParaRPr>
          </a:p>
        </p:txBody>
      </p:sp>
    </p:spTree>
    <p:extLst>
      <p:ext uri="{BB962C8B-B14F-4D97-AF65-F5344CB8AC3E}">
        <p14:creationId xmlns:p14="http://schemas.microsoft.com/office/powerpoint/2010/main" val="1117955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What Have We Learned about Inguinal Hernia Genetics?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25</a:t>
            </a:fld>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sp>
        <p:nvSpPr>
          <p:cNvPr id="7" name="Rectangle 3"/>
          <p:cNvSpPr txBox="1">
            <a:spLocks noChangeArrowheads="1"/>
          </p:cNvSpPr>
          <p:nvPr/>
        </p:nvSpPr>
        <p:spPr bwMode="gray">
          <a:xfrm>
            <a:off x="198438" y="1119011"/>
            <a:ext cx="8794750" cy="5222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lvl1pPr marL="285750" indent="-285750" algn="l" rtl="0" eaLnBrk="0" fontAlgn="base" hangingPunct="0">
              <a:lnSpc>
                <a:spcPct val="95000"/>
              </a:lnSpc>
              <a:spcBef>
                <a:spcPct val="35000"/>
              </a:spcBef>
              <a:spcAft>
                <a:spcPct val="0"/>
              </a:spcAft>
              <a:buClr>
                <a:schemeClr val="tx2"/>
              </a:buClr>
              <a:buFont typeface="Wingdings" pitchFamily="2" charset="2"/>
              <a:buChar char="§"/>
              <a:defRPr sz="2400">
                <a:solidFill>
                  <a:schemeClr val="tx1"/>
                </a:solidFill>
                <a:latin typeface="+mn-lt"/>
                <a:ea typeface="MS PGothic" pitchFamily="34" charset="-128"/>
                <a:cs typeface="+mn-cs"/>
              </a:defRPr>
            </a:lvl1pPr>
            <a:lvl2pPr marL="742950" indent="-285750" algn="l" rtl="0" eaLnBrk="0" fontAlgn="base" hangingPunct="0">
              <a:lnSpc>
                <a:spcPct val="95000"/>
              </a:lnSpc>
              <a:spcBef>
                <a:spcPct val="35000"/>
              </a:spcBef>
              <a:spcAft>
                <a:spcPct val="0"/>
              </a:spcAft>
              <a:buClr>
                <a:schemeClr val="tx2"/>
              </a:buClr>
              <a:buFont typeface="Arial" charset="0"/>
              <a:buChar char="–"/>
              <a:defRPr sz="2000">
                <a:solidFill>
                  <a:schemeClr val="tx1"/>
                </a:solidFill>
                <a:latin typeface="+mn-lt"/>
                <a:ea typeface="Arial" charset="0"/>
                <a:cs typeface="+mn-cs"/>
              </a:defRPr>
            </a:lvl2pPr>
            <a:lvl3pPr marL="1143000" indent="-228600" algn="l" rtl="0" eaLnBrk="0" fontAlgn="base" hangingPunct="0">
              <a:lnSpc>
                <a:spcPct val="95000"/>
              </a:lnSpc>
              <a:spcBef>
                <a:spcPct val="35000"/>
              </a:spcBef>
              <a:spcAft>
                <a:spcPct val="0"/>
              </a:spcAft>
              <a:buClr>
                <a:schemeClr val="tx2"/>
              </a:buClr>
              <a:buFont typeface="Wingdings" pitchFamily="2" charset="2"/>
              <a:buChar char="§"/>
              <a:defRPr>
                <a:solidFill>
                  <a:schemeClr val="tx1"/>
                </a:solidFill>
                <a:latin typeface="+mn-lt"/>
                <a:ea typeface="Arial" charset="0"/>
                <a:cs typeface="+mn-cs"/>
              </a:defRPr>
            </a:lvl3pPr>
            <a:lvl4pPr marL="16002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4pPr>
            <a:lvl5pPr marL="20574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5pPr>
            <a:lvl6pPr marL="25146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6pPr>
            <a:lvl7pPr marL="29718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7pPr>
            <a:lvl8pPr marL="34290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8pPr>
            <a:lvl9pPr marL="38862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9pPr>
          </a:lstStyle>
          <a:p>
            <a:pPr eaLnBrk="1" hangingPunct="1">
              <a:buClr>
                <a:srgbClr val="009FE3"/>
              </a:buClr>
              <a:defRPr/>
            </a:pPr>
            <a:r>
              <a:rPr lang="en-US" sz="2800" b="1" kern="0" dirty="0"/>
              <a:t>4 Inguinal Hernia Risk Loci</a:t>
            </a:r>
          </a:p>
          <a:p>
            <a:pPr lvl="1" eaLnBrk="1" hangingPunct="1">
              <a:buClr>
                <a:srgbClr val="009FE3"/>
              </a:buClr>
              <a:defRPr/>
            </a:pPr>
            <a:r>
              <a:rPr lang="en-US" kern="0" dirty="0"/>
              <a:t>Confirmed through replication in an independent cohort</a:t>
            </a:r>
          </a:p>
          <a:p>
            <a:pPr lvl="1" eaLnBrk="1" hangingPunct="1">
              <a:buClr>
                <a:srgbClr val="009FE3"/>
              </a:buClr>
              <a:defRPr/>
            </a:pPr>
            <a:r>
              <a:rPr lang="en-US" kern="0" dirty="0"/>
              <a:t>Genes in the loci are expressed in equivalent mouse tissue</a:t>
            </a:r>
          </a:p>
          <a:p>
            <a:pPr eaLnBrk="1" hangingPunct="1">
              <a:buClr>
                <a:srgbClr val="009FE3"/>
              </a:buClr>
              <a:defRPr/>
            </a:pPr>
            <a:r>
              <a:rPr lang="en-US" sz="2800" b="1" kern="0" dirty="0"/>
              <a:t>Hernia Loci Show Evidence of Pleiotropy</a:t>
            </a:r>
          </a:p>
          <a:p>
            <a:pPr lvl="1" eaLnBrk="1" hangingPunct="1">
              <a:buClr>
                <a:srgbClr val="009FE3"/>
              </a:buClr>
              <a:defRPr/>
            </a:pPr>
            <a:r>
              <a:rPr lang="en-US" i="1" kern="0" dirty="0"/>
              <a:t>EFEMP1</a:t>
            </a:r>
            <a:r>
              <a:rPr lang="en-US" kern="0" dirty="0"/>
              <a:t>: Height, Forced Vital Capacity, Multiple Cancers</a:t>
            </a:r>
          </a:p>
          <a:p>
            <a:pPr lvl="1" eaLnBrk="1" hangingPunct="1">
              <a:buClr>
                <a:srgbClr val="009FE3"/>
              </a:buClr>
              <a:defRPr/>
            </a:pPr>
            <a:r>
              <a:rPr lang="en-US" i="1" kern="0" dirty="0"/>
              <a:t>WT1</a:t>
            </a:r>
            <a:r>
              <a:rPr lang="en-US" kern="0" dirty="0"/>
              <a:t>: Wilms’ Tumor, Tuberculosis</a:t>
            </a:r>
          </a:p>
          <a:p>
            <a:pPr lvl="1" eaLnBrk="1" hangingPunct="1">
              <a:buClr>
                <a:srgbClr val="009FE3"/>
              </a:buClr>
              <a:defRPr/>
            </a:pPr>
            <a:r>
              <a:rPr lang="en-US" i="1" kern="0" dirty="0"/>
              <a:t>EBF2</a:t>
            </a:r>
            <a:r>
              <a:rPr lang="en-US" kern="0" dirty="0"/>
              <a:t>: Prostate Cancer (different area in the gene)</a:t>
            </a:r>
          </a:p>
          <a:p>
            <a:pPr lvl="1" eaLnBrk="1" hangingPunct="1">
              <a:buClr>
                <a:srgbClr val="009FE3"/>
              </a:buClr>
              <a:defRPr/>
            </a:pPr>
            <a:r>
              <a:rPr lang="en-US" i="1" kern="0" dirty="0"/>
              <a:t>ADAMTS6</a:t>
            </a:r>
            <a:r>
              <a:rPr lang="en-US" kern="0" dirty="0"/>
              <a:t>: Central Corneal Thickness, Osteosarcoma</a:t>
            </a:r>
          </a:p>
          <a:p>
            <a:pPr eaLnBrk="1" hangingPunct="1">
              <a:buClr>
                <a:srgbClr val="009FE3"/>
              </a:buClr>
              <a:defRPr/>
            </a:pPr>
            <a:r>
              <a:rPr lang="en-US" sz="2800" b="1" kern="0" dirty="0">
                <a:solidFill>
                  <a:schemeClr val="bg1">
                    <a:lumMod val="85000"/>
                  </a:schemeClr>
                </a:solidFill>
              </a:rPr>
              <a:t>Moving Toward Mechanism</a:t>
            </a:r>
          </a:p>
          <a:p>
            <a:pPr lvl="1" eaLnBrk="1" hangingPunct="1">
              <a:buClr>
                <a:srgbClr val="009FE3"/>
              </a:buClr>
              <a:defRPr/>
            </a:pPr>
            <a:r>
              <a:rPr lang="en-US" kern="0" dirty="0">
                <a:solidFill>
                  <a:schemeClr val="bg1">
                    <a:lumMod val="85000"/>
                  </a:schemeClr>
                </a:solidFill>
              </a:rPr>
              <a:t>Collagen homeostasis</a:t>
            </a:r>
          </a:p>
          <a:p>
            <a:pPr lvl="1" eaLnBrk="1" hangingPunct="1">
              <a:buClr>
                <a:srgbClr val="009FE3"/>
              </a:buClr>
              <a:defRPr/>
            </a:pPr>
            <a:r>
              <a:rPr lang="en-US" kern="0" dirty="0">
                <a:solidFill>
                  <a:schemeClr val="bg1">
                    <a:lumMod val="85000"/>
                  </a:schemeClr>
                </a:solidFill>
              </a:rPr>
              <a:t>Matrix metalloproteinases and their inhibitors (</a:t>
            </a:r>
            <a:r>
              <a:rPr lang="en-US" i="1" kern="0" dirty="0">
                <a:solidFill>
                  <a:schemeClr val="bg1">
                    <a:lumMod val="85000"/>
                  </a:schemeClr>
                </a:solidFill>
              </a:rPr>
              <a:t>WT1</a:t>
            </a:r>
            <a:r>
              <a:rPr lang="en-US" kern="0" dirty="0">
                <a:solidFill>
                  <a:schemeClr val="bg1">
                    <a:lumMod val="85000"/>
                  </a:schemeClr>
                </a:solidFill>
              </a:rPr>
              <a:t> and </a:t>
            </a:r>
            <a:r>
              <a:rPr lang="en-US" i="1" kern="0" dirty="0">
                <a:solidFill>
                  <a:schemeClr val="bg1">
                    <a:lumMod val="85000"/>
                  </a:schemeClr>
                </a:solidFill>
              </a:rPr>
              <a:t>ADAMTS6</a:t>
            </a:r>
            <a:r>
              <a:rPr lang="en-US" kern="0" dirty="0">
                <a:solidFill>
                  <a:schemeClr val="bg1">
                    <a:lumMod val="85000"/>
                  </a:schemeClr>
                </a:solidFill>
              </a:rPr>
              <a:t>)</a:t>
            </a:r>
          </a:p>
          <a:p>
            <a:pPr lvl="1" eaLnBrk="1" hangingPunct="1">
              <a:buClr>
                <a:srgbClr val="009FE3"/>
              </a:buClr>
              <a:defRPr/>
            </a:pPr>
            <a:r>
              <a:rPr lang="en-US" kern="0" dirty="0">
                <a:solidFill>
                  <a:schemeClr val="bg1">
                    <a:lumMod val="85000"/>
                  </a:schemeClr>
                </a:solidFill>
              </a:rPr>
              <a:t>Elastin and chronic obstructive pulmonary disease (</a:t>
            </a:r>
            <a:r>
              <a:rPr lang="en-US" i="1" kern="0" dirty="0">
                <a:solidFill>
                  <a:schemeClr val="bg1">
                    <a:lumMod val="85000"/>
                  </a:schemeClr>
                </a:solidFill>
              </a:rPr>
              <a:t>EFEMP1</a:t>
            </a:r>
            <a:r>
              <a:rPr lang="en-US" kern="0" dirty="0">
                <a:solidFill>
                  <a:schemeClr val="bg1">
                    <a:lumMod val="85000"/>
                  </a:schemeClr>
                </a:solidFill>
              </a:rPr>
              <a:t>)</a:t>
            </a:r>
            <a:endParaRPr lang="en-US" sz="1800" kern="0" dirty="0">
              <a:solidFill>
                <a:schemeClr val="bg1">
                  <a:lumMod val="85000"/>
                </a:schemeClr>
              </a:solidFill>
            </a:endParaRPr>
          </a:p>
        </p:txBody>
      </p:sp>
    </p:spTree>
    <p:extLst>
      <p:ext uri="{BB962C8B-B14F-4D97-AF65-F5344CB8AC3E}">
        <p14:creationId xmlns:p14="http://schemas.microsoft.com/office/powerpoint/2010/main" val="4079121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What Have We Learned about Inguinal Hernia Genetics?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26</a:t>
            </a:fld>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sp>
        <p:nvSpPr>
          <p:cNvPr id="7" name="Rectangle 3"/>
          <p:cNvSpPr txBox="1">
            <a:spLocks noChangeArrowheads="1"/>
          </p:cNvSpPr>
          <p:nvPr/>
        </p:nvSpPr>
        <p:spPr bwMode="gray">
          <a:xfrm>
            <a:off x="198438" y="1119011"/>
            <a:ext cx="8794750" cy="5222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lvl1pPr marL="285750" indent="-285750" algn="l" rtl="0" eaLnBrk="0" fontAlgn="base" hangingPunct="0">
              <a:lnSpc>
                <a:spcPct val="95000"/>
              </a:lnSpc>
              <a:spcBef>
                <a:spcPct val="35000"/>
              </a:spcBef>
              <a:spcAft>
                <a:spcPct val="0"/>
              </a:spcAft>
              <a:buClr>
                <a:schemeClr val="tx2"/>
              </a:buClr>
              <a:buFont typeface="Wingdings" pitchFamily="2" charset="2"/>
              <a:buChar char="§"/>
              <a:defRPr sz="2400">
                <a:solidFill>
                  <a:schemeClr val="tx1"/>
                </a:solidFill>
                <a:latin typeface="+mn-lt"/>
                <a:ea typeface="MS PGothic" pitchFamily="34" charset="-128"/>
                <a:cs typeface="+mn-cs"/>
              </a:defRPr>
            </a:lvl1pPr>
            <a:lvl2pPr marL="742950" indent="-285750" algn="l" rtl="0" eaLnBrk="0" fontAlgn="base" hangingPunct="0">
              <a:lnSpc>
                <a:spcPct val="95000"/>
              </a:lnSpc>
              <a:spcBef>
                <a:spcPct val="35000"/>
              </a:spcBef>
              <a:spcAft>
                <a:spcPct val="0"/>
              </a:spcAft>
              <a:buClr>
                <a:schemeClr val="tx2"/>
              </a:buClr>
              <a:buFont typeface="Arial" charset="0"/>
              <a:buChar char="–"/>
              <a:defRPr sz="2000">
                <a:solidFill>
                  <a:schemeClr val="tx1"/>
                </a:solidFill>
                <a:latin typeface="+mn-lt"/>
                <a:ea typeface="Arial" charset="0"/>
                <a:cs typeface="+mn-cs"/>
              </a:defRPr>
            </a:lvl2pPr>
            <a:lvl3pPr marL="1143000" indent="-228600" algn="l" rtl="0" eaLnBrk="0" fontAlgn="base" hangingPunct="0">
              <a:lnSpc>
                <a:spcPct val="95000"/>
              </a:lnSpc>
              <a:spcBef>
                <a:spcPct val="35000"/>
              </a:spcBef>
              <a:spcAft>
                <a:spcPct val="0"/>
              </a:spcAft>
              <a:buClr>
                <a:schemeClr val="tx2"/>
              </a:buClr>
              <a:buFont typeface="Wingdings" pitchFamily="2" charset="2"/>
              <a:buChar char="§"/>
              <a:defRPr>
                <a:solidFill>
                  <a:schemeClr val="tx1"/>
                </a:solidFill>
                <a:latin typeface="+mn-lt"/>
                <a:ea typeface="Arial" charset="0"/>
                <a:cs typeface="+mn-cs"/>
              </a:defRPr>
            </a:lvl3pPr>
            <a:lvl4pPr marL="16002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4pPr>
            <a:lvl5pPr marL="20574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5pPr>
            <a:lvl6pPr marL="25146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6pPr>
            <a:lvl7pPr marL="29718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7pPr>
            <a:lvl8pPr marL="34290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8pPr>
            <a:lvl9pPr marL="38862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9pPr>
          </a:lstStyle>
          <a:p>
            <a:pPr eaLnBrk="1" hangingPunct="1">
              <a:buClr>
                <a:srgbClr val="009FE3"/>
              </a:buClr>
              <a:defRPr/>
            </a:pPr>
            <a:r>
              <a:rPr lang="en-US" sz="2800" b="1" kern="0" dirty="0"/>
              <a:t>4 Inguinal Hernia Risk Loci</a:t>
            </a:r>
          </a:p>
          <a:p>
            <a:pPr lvl="1" eaLnBrk="1" hangingPunct="1">
              <a:buClr>
                <a:srgbClr val="009FE3"/>
              </a:buClr>
              <a:defRPr/>
            </a:pPr>
            <a:r>
              <a:rPr lang="en-US" kern="0" dirty="0"/>
              <a:t>Confirmed through replication in an independent cohort</a:t>
            </a:r>
          </a:p>
          <a:p>
            <a:pPr lvl="1" eaLnBrk="1" hangingPunct="1">
              <a:buClr>
                <a:srgbClr val="009FE3"/>
              </a:buClr>
              <a:defRPr/>
            </a:pPr>
            <a:r>
              <a:rPr lang="en-US" kern="0" dirty="0"/>
              <a:t>Genes in the loci are expressed in equivalent mouse tissue</a:t>
            </a:r>
          </a:p>
          <a:p>
            <a:pPr eaLnBrk="1" hangingPunct="1">
              <a:buClr>
                <a:srgbClr val="009FE3"/>
              </a:buClr>
              <a:defRPr/>
            </a:pPr>
            <a:r>
              <a:rPr lang="en-US" sz="2800" b="1" kern="0" dirty="0"/>
              <a:t>Hernia Loci Show Evidence of Pleiotropy</a:t>
            </a:r>
          </a:p>
          <a:p>
            <a:pPr lvl="1" eaLnBrk="1" hangingPunct="1">
              <a:buClr>
                <a:srgbClr val="009FE3"/>
              </a:buClr>
              <a:defRPr/>
            </a:pPr>
            <a:r>
              <a:rPr lang="en-US" i="1" kern="0" dirty="0"/>
              <a:t>EFEMP1</a:t>
            </a:r>
            <a:r>
              <a:rPr lang="en-US" kern="0" dirty="0"/>
              <a:t>: Height, Forced Vital Capacity, Multiple Cancers</a:t>
            </a:r>
          </a:p>
          <a:p>
            <a:pPr lvl="1" eaLnBrk="1" hangingPunct="1">
              <a:buClr>
                <a:srgbClr val="009FE3"/>
              </a:buClr>
              <a:defRPr/>
            </a:pPr>
            <a:r>
              <a:rPr lang="en-US" i="1" kern="0" dirty="0"/>
              <a:t>WT1</a:t>
            </a:r>
            <a:r>
              <a:rPr lang="en-US" kern="0" dirty="0"/>
              <a:t>: Wilms’ Tumor, Tuberculosis</a:t>
            </a:r>
          </a:p>
          <a:p>
            <a:pPr lvl="1" eaLnBrk="1" hangingPunct="1">
              <a:buClr>
                <a:srgbClr val="009FE3"/>
              </a:buClr>
              <a:defRPr/>
            </a:pPr>
            <a:r>
              <a:rPr lang="en-US" i="1" kern="0" dirty="0"/>
              <a:t>EBF2</a:t>
            </a:r>
            <a:r>
              <a:rPr lang="en-US" kern="0" dirty="0"/>
              <a:t>: Prostate Cancer (different area in the gene)</a:t>
            </a:r>
          </a:p>
          <a:p>
            <a:pPr lvl="1" eaLnBrk="1" hangingPunct="1">
              <a:buClr>
                <a:srgbClr val="009FE3"/>
              </a:buClr>
              <a:defRPr/>
            </a:pPr>
            <a:r>
              <a:rPr lang="en-US" i="1" kern="0" dirty="0"/>
              <a:t>ADAMTS6</a:t>
            </a:r>
            <a:r>
              <a:rPr lang="en-US" kern="0" dirty="0"/>
              <a:t>: Central Corneal Thickness, Osteosarcoma</a:t>
            </a:r>
          </a:p>
          <a:p>
            <a:pPr eaLnBrk="1" hangingPunct="1">
              <a:buClr>
                <a:srgbClr val="009FE3"/>
              </a:buClr>
              <a:defRPr/>
            </a:pPr>
            <a:r>
              <a:rPr lang="en-US" sz="2800" b="1" kern="0" dirty="0"/>
              <a:t>Moving Toward Mechanism</a:t>
            </a:r>
          </a:p>
          <a:p>
            <a:pPr lvl="1" eaLnBrk="1" hangingPunct="1">
              <a:buClr>
                <a:srgbClr val="009FE3"/>
              </a:buClr>
              <a:defRPr/>
            </a:pPr>
            <a:r>
              <a:rPr lang="en-US" kern="0" dirty="0"/>
              <a:t>Collagen homeostasis</a:t>
            </a:r>
          </a:p>
          <a:p>
            <a:pPr lvl="1" eaLnBrk="1" hangingPunct="1">
              <a:buClr>
                <a:srgbClr val="009FE3"/>
              </a:buClr>
              <a:defRPr/>
            </a:pPr>
            <a:r>
              <a:rPr lang="en-US" kern="0" dirty="0"/>
              <a:t>Matrix metalloproteinases and their inhibitors</a:t>
            </a:r>
          </a:p>
          <a:p>
            <a:pPr lvl="1" eaLnBrk="1" hangingPunct="1">
              <a:buClr>
                <a:srgbClr val="009FE3"/>
              </a:buClr>
              <a:defRPr/>
            </a:pPr>
            <a:r>
              <a:rPr lang="en-US" kern="0" dirty="0"/>
              <a:t>Elastin and chronic obstructive pulmonary disease</a:t>
            </a:r>
          </a:p>
        </p:txBody>
      </p:sp>
    </p:spTree>
    <p:extLst>
      <p:ext uri="{BB962C8B-B14F-4D97-AF65-F5344CB8AC3E}">
        <p14:creationId xmlns:p14="http://schemas.microsoft.com/office/powerpoint/2010/main" val="4079121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What Do We Still Need to Learn about Hernia Genetics?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27</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spTree>
    <p:extLst>
      <p:ext uri="{BB962C8B-B14F-4D97-AF65-F5344CB8AC3E}">
        <p14:creationId xmlns:p14="http://schemas.microsoft.com/office/powerpoint/2010/main" val="2862382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What Do We Still Need to Learn about Hernia Genetics?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28</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sp>
        <p:nvSpPr>
          <p:cNvPr id="7" name="Rectangle 3"/>
          <p:cNvSpPr txBox="1">
            <a:spLocks noChangeArrowheads="1"/>
          </p:cNvSpPr>
          <p:nvPr/>
        </p:nvSpPr>
        <p:spPr bwMode="gray">
          <a:xfrm>
            <a:off x="305118" y="1606691"/>
            <a:ext cx="8794750"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lvl1pPr marL="285750" indent="-285750" algn="l" rtl="0" eaLnBrk="0" fontAlgn="base" hangingPunct="0">
              <a:lnSpc>
                <a:spcPct val="95000"/>
              </a:lnSpc>
              <a:spcBef>
                <a:spcPct val="35000"/>
              </a:spcBef>
              <a:spcAft>
                <a:spcPct val="0"/>
              </a:spcAft>
              <a:buClr>
                <a:schemeClr val="tx2"/>
              </a:buClr>
              <a:buFont typeface="Wingdings" pitchFamily="2" charset="2"/>
              <a:buChar char="§"/>
              <a:defRPr sz="2400">
                <a:solidFill>
                  <a:schemeClr val="tx1"/>
                </a:solidFill>
                <a:latin typeface="+mn-lt"/>
                <a:ea typeface="MS PGothic" pitchFamily="34" charset="-128"/>
                <a:cs typeface="+mn-cs"/>
              </a:defRPr>
            </a:lvl1pPr>
            <a:lvl2pPr marL="742950" indent="-285750" algn="l" rtl="0" eaLnBrk="0" fontAlgn="base" hangingPunct="0">
              <a:lnSpc>
                <a:spcPct val="95000"/>
              </a:lnSpc>
              <a:spcBef>
                <a:spcPct val="35000"/>
              </a:spcBef>
              <a:spcAft>
                <a:spcPct val="0"/>
              </a:spcAft>
              <a:buClr>
                <a:schemeClr val="tx2"/>
              </a:buClr>
              <a:buFont typeface="Arial" charset="0"/>
              <a:buChar char="–"/>
              <a:defRPr sz="2000">
                <a:solidFill>
                  <a:schemeClr val="tx1"/>
                </a:solidFill>
                <a:latin typeface="+mn-lt"/>
                <a:ea typeface="Arial" charset="0"/>
                <a:cs typeface="+mn-cs"/>
              </a:defRPr>
            </a:lvl2pPr>
            <a:lvl3pPr marL="1143000" indent="-228600" algn="l" rtl="0" eaLnBrk="0" fontAlgn="base" hangingPunct="0">
              <a:lnSpc>
                <a:spcPct val="95000"/>
              </a:lnSpc>
              <a:spcBef>
                <a:spcPct val="35000"/>
              </a:spcBef>
              <a:spcAft>
                <a:spcPct val="0"/>
              </a:spcAft>
              <a:buClr>
                <a:schemeClr val="tx2"/>
              </a:buClr>
              <a:buFont typeface="Wingdings" pitchFamily="2" charset="2"/>
              <a:buChar char="§"/>
              <a:defRPr>
                <a:solidFill>
                  <a:schemeClr val="tx1"/>
                </a:solidFill>
                <a:latin typeface="+mn-lt"/>
                <a:ea typeface="Arial" charset="0"/>
                <a:cs typeface="+mn-cs"/>
              </a:defRPr>
            </a:lvl3pPr>
            <a:lvl4pPr marL="16002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4pPr>
            <a:lvl5pPr marL="20574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5pPr>
            <a:lvl6pPr marL="25146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6pPr>
            <a:lvl7pPr marL="29718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7pPr>
            <a:lvl8pPr marL="34290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8pPr>
            <a:lvl9pPr marL="38862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9pPr>
          </a:lstStyle>
          <a:p>
            <a:pPr eaLnBrk="1" hangingPunct="1">
              <a:buClrTx/>
              <a:defRPr/>
            </a:pPr>
            <a:r>
              <a:rPr lang="en-US" sz="2800" b="1" kern="0" dirty="0"/>
              <a:t>Where are the Regulatory Elements in Hernia Risk Loci?</a:t>
            </a:r>
          </a:p>
          <a:p>
            <a:pPr eaLnBrk="1" hangingPunct="1">
              <a:buClrTx/>
              <a:defRPr/>
            </a:pPr>
            <a:endParaRPr lang="en-US" sz="2800" b="1" kern="0" dirty="0"/>
          </a:p>
        </p:txBody>
      </p:sp>
    </p:spTree>
    <p:extLst>
      <p:ext uri="{BB962C8B-B14F-4D97-AF65-F5344CB8AC3E}">
        <p14:creationId xmlns:p14="http://schemas.microsoft.com/office/powerpoint/2010/main" val="170261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Genomic Context of Hernia SNPs in the </a:t>
            </a:r>
            <a:r>
              <a:rPr lang="en-US" sz="2800" i="1" dirty="0"/>
              <a:t>EFEMP1</a:t>
            </a:r>
            <a:r>
              <a:rPr lang="en-US" sz="2800" dirty="0"/>
              <a:t> Region</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29</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pic>
        <p:nvPicPr>
          <p:cNvPr id="8" name="Picture 7">
            <a:extLst>
              <a:ext uri="{FF2B5EF4-FFF2-40B4-BE49-F238E27FC236}">
                <a16:creationId xmlns:a16="http://schemas.microsoft.com/office/drawing/2014/main" id="{94164149-686C-4B69-A07A-A2CBB7C6C81B}"/>
              </a:ext>
            </a:extLst>
          </p:cNvPr>
          <p:cNvPicPr>
            <a:picLocks noChangeAspect="1"/>
          </p:cNvPicPr>
          <p:nvPr/>
        </p:nvPicPr>
        <p:blipFill rotWithShape="1">
          <a:blip r:embed="rId3"/>
          <a:srcRect b="58916"/>
          <a:stretch/>
        </p:blipFill>
        <p:spPr>
          <a:xfrm>
            <a:off x="0" y="1616277"/>
            <a:ext cx="9144000" cy="1545666"/>
          </a:xfrm>
          <a:prstGeom prst="rect">
            <a:avLst/>
          </a:prstGeom>
        </p:spPr>
      </p:pic>
    </p:spTree>
    <p:extLst>
      <p:ext uri="{BB962C8B-B14F-4D97-AF65-F5344CB8AC3E}">
        <p14:creationId xmlns:p14="http://schemas.microsoft.com/office/powerpoint/2010/main" val="4048153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457200" y="387137"/>
            <a:ext cx="8229600" cy="480131"/>
          </a:xfrm>
        </p:spPr>
        <p:txBody>
          <a:bodyPr/>
          <a:lstStyle/>
          <a:p>
            <a:pPr eaLnBrk="1" hangingPunct="1"/>
            <a:r>
              <a:rPr lang="en-US" sz="2800" dirty="0"/>
              <a:t>Outline</a:t>
            </a:r>
          </a:p>
        </p:txBody>
      </p:sp>
      <p:sp>
        <p:nvSpPr>
          <p:cNvPr id="4099" name="Content Placeholder 2"/>
          <p:cNvSpPr>
            <a:spLocks noGrp="1"/>
          </p:cNvSpPr>
          <p:nvPr>
            <p:ph idx="4294967295"/>
          </p:nvPr>
        </p:nvSpPr>
        <p:spPr>
          <a:xfrm>
            <a:off x="457200" y="1154266"/>
            <a:ext cx="8229600" cy="3302443"/>
          </a:xfrm>
        </p:spPr>
        <p:txBody>
          <a:bodyPr/>
          <a:lstStyle/>
          <a:p>
            <a:pPr eaLnBrk="1" hangingPunct="1"/>
            <a:r>
              <a:rPr lang="en-US" sz="2800" dirty="0"/>
              <a:t>A GWAS Example: Inguinal Hernia</a:t>
            </a:r>
            <a:endParaRPr lang="en-US" sz="2800" b="1" dirty="0"/>
          </a:p>
          <a:p>
            <a:pPr eaLnBrk="1" hangingPunct="1"/>
            <a:endParaRPr lang="en-US" sz="2800" b="1" dirty="0"/>
          </a:p>
          <a:p>
            <a:pPr eaLnBrk="1" hangingPunct="1"/>
            <a:r>
              <a:rPr lang="en-US" sz="2800" dirty="0"/>
              <a:t>Epigenetics: DNA Methylation and Histone Modification</a:t>
            </a:r>
          </a:p>
          <a:p>
            <a:pPr marL="0" indent="0" eaLnBrk="1" hangingPunct="1">
              <a:buNone/>
            </a:pPr>
            <a:endParaRPr lang="en-US" sz="2800" dirty="0"/>
          </a:p>
          <a:p>
            <a:pPr eaLnBrk="1" hangingPunct="1"/>
            <a:r>
              <a:rPr lang="en-US" sz="2800" dirty="0"/>
              <a:t>Epistasis: Cutaneous Squamous Cell Carcinoma</a:t>
            </a:r>
          </a:p>
          <a:p>
            <a:pPr eaLnBrk="1" hangingPunct="1"/>
            <a:endParaRPr lang="en-US" sz="2800" dirty="0"/>
          </a:p>
        </p:txBody>
      </p:sp>
      <p:sp>
        <p:nvSpPr>
          <p:cNvPr id="4" name="Slide Number Placeholder 3">
            <a:extLst>
              <a:ext uri="{FF2B5EF4-FFF2-40B4-BE49-F238E27FC236}">
                <a16:creationId xmlns:a16="http://schemas.microsoft.com/office/drawing/2014/main" id="{DF5F8D28-6A41-452F-8B76-EF9D1BEF441A}"/>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3</a:t>
            </a:fld>
            <a:endParaRPr lang="en-US"/>
          </a:p>
        </p:txBody>
      </p:sp>
      <p:sp>
        <p:nvSpPr>
          <p:cNvPr id="5" name="Date Placeholder 5">
            <a:extLst>
              <a:ext uri="{FF2B5EF4-FFF2-40B4-BE49-F238E27FC236}">
                <a16:creationId xmlns:a16="http://schemas.microsoft.com/office/drawing/2014/main" id="{8F799D48-871E-4143-9DB9-9FBB0DC1C25C}"/>
              </a:ext>
            </a:extLst>
          </p:cNvPr>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25, 2019</a:t>
            </a:fld>
            <a:endParaRPr lang="en-US"/>
          </a:p>
        </p:txBody>
      </p:sp>
    </p:spTree>
    <p:extLst>
      <p:ext uri="{BB962C8B-B14F-4D97-AF65-F5344CB8AC3E}">
        <p14:creationId xmlns:p14="http://schemas.microsoft.com/office/powerpoint/2010/main" val="2150527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Genomic Context of Hernia SNPs in the </a:t>
            </a:r>
            <a:r>
              <a:rPr lang="en-US" sz="2800" i="1" dirty="0"/>
              <a:t>EFEMP1</a:t>
            </a:r>
            <a:r>
              <a:rPr lang="en-US" sz="2800" dirty="0"/>
              <a:t> Region</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30</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pic>
        <p:nvPicPr>
          <p:cNvPr id="8" name="Picture 7">
            <a:extLst>
              <a:ext uri="{FF2B5EF4-FFF2-40B4-BE49-F238E27FC236}">
                <a16:creationId xmlns:a16="http://schemas.microsoft.com/office/drawing/2014/main" id="{94164149-686C-4B69-A07A-A2CBB7C6C81B}"/>
              </a:ext>
            </a:extLst>
          </p:cNvPr>
          <p:cNvPicPr>
            <a:picLocks noChangeAspect="1"/>
          </p:cNvPicPr>
          <p:nvPr/>
        </p:nvPicPr>
        <p:blipFill rotWithShape="1">
          <a:blip r:embed="rId3"/>
          <a:srcRect b="58916"/>
          <a:stretch/>
        </p:blipFill>
        <p:spPr>
          <a:xfrm>
            <a:off x="0" y="1616277"/>
            <a:ext cx="9144000" cy="1545666"/>
          </a:xfrm>
          <a:prstGeom prst="rect">
            <a:avLst/>
          </a:prstGeom>
        </p:spPr>
      </p:pic>
      <p:sp>
        <p:nvSpPr>
          <p:cNvPr id="7" name="Oval 6">
            <a:extLst>
              <a:ext uri="{FF2B5EF4-FFF2-40B4-BE49-F238E27FC236}">
                <a16:creationId xmlns:a16="http://schemas.microsoft.com/office/drawing/2014/main" id="{9108A670-F652-4820-81CF-5E2E5121C1CD}"/>
              </a:ext>
            </a:extLst>
          </p:cNvPr>
          <p:cNvSpPr/>
          <p:nvPr/>
        </p:nvSpPr>
        <p:spPr bwMode="auto">
          <a:xfrm>
            <a:off x="363980" y="2291814"/>
            <a:ext cx="1235677" cy="355812"/>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Tree>
    <p:extLst>
      <p:ext uri="{BB962C8B-B14F-4D97-AF65-F5344CB8AC3E}">
        <p14:creationId xmlns:p14="http://schemas.microsoft.com/office/powerpoint/2010/main" val="22889353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Genomic Context of Hernia SNPs in the </a:t>
            </a:r>
            <a:r>
              <a:rPr lang="en-US" sz="2800" i="1" dirty="0"/>
              <a:t>EFEMP1</a:t>
            </a:r>
            <a:r>
              <a:rPr lang="en-US" sz="2800" dirty="0"/>
              <a:t> Region</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31</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pic>
        <p:nvPicPr>
          <p:cNvPr id="8" name="Picture 7">
            <a:extLst>
              <a:ext uri="{FF2B5EF4-FFF2-40B4-BE49-F238E27FC236}">
                <a16:creationId xmlns:a16="http://schemas.microsoft.com/office/drawing/2014/main" id="{94164149-686C-4B69-A07A-A2CBB7C6C81B}"/>
              </a:ext>
            </a:extLst>
          </p:cNvPr>
          <p:cNvPicPr>
            <a:picLocks noChangeAspect="1"/>
          </p:cNvPicPr>
          <p:nvPr/>
        </p:nvPicPr>
        <p:blipFill rotWithShape="1">
          <a:blip r:embed="rId3"/>
          <a:srcRect b="58916"/>
          <a:stretch/>
        </p:blipFill>
        <p:spPr>
          <a:xfrm>
            <a:off x="0" y="1616277"/>
            <a:ext cx="9144000" cy="1545666"/>
          </a:xfrm>
          <a:prstGeom prst="rect">
            <a:avLst/>
          </a:prstGeom>
        </p:spPr>
      </p:pic>
      <p:sp>
        <p:nvSpPr>
          <p:cNvPr id="7" name="Oval 6">
            <a:extLst>
              <a:ext uri="{FF2B5EF4-FFF2-40B4-BE49-F238E27FC236}">
                <a16:creationId xmlns:a16="http://schemas.microsoft.com/office/drawing/2014/main" id="{9108A670-F652-4820-81CF-5E2E5121C1CD}"/>
              </a:ext>
            </a:extLst>
          </p:cNvPr>
          <p:cNvSpPr/>
          <p:nvPr/>
        </p:nvSpPr>
        <p:spPr bwMode="auto">
          <a:xfrm>
            <a:off x="363980" y="2291814"/>
            <a:ext cx="1235677" cy="355812"/>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
        <p:nvSpPr>
          <p:cNvPr id="9" name="TextBox 8">
            <a:extLst>
              <a:ext uri="{FF2B5EF4-FFF2-40B4-BE49-F238E27FC236}">
                <a16:creationId xmlns:a16="http://schemas.microsoft.com/office/drawing/2014/main" id="{395FB1E2-3DC2-4225-871B-0011160252A3}"/>
              </a:ext>
            </a:extLst>
          </p:cNvPr>
          <p:cNvSpPr txBox="1"/>
          <p:nvPr/>
        </p:nvSpPr>
        <p:spPr>
          <a:xfrm>
            <a:off x="3038908" y="3190097"/>
            <a:ext cx="1219200" cy="253916"/>
          </a:xfrm>
          <a:prstGeom prst="rect">
            <a:avLst/>
          </a:prstGeom>
          <a:noFill/>
        </p:spPr>
        <p:txBody>
          <a:bodyPr wrap="square" rtlCol="0">
            <a:spAutoFit/>
          </a:bodyPr>
          <a:lstStyle/>
          <a:p>
            <a:r>
              <a:rPr lang="en-US" sz="1050" dirty="0">
                <a:solidFill>
                  <a:srgbClr val="FF0000"/>
                </a:solidFill>
                <a:latin typeface="Arial" panose="020B0604020202020204" pitchFamily="34" charset="0"/>
                <a:cs typeface="Arial" panose="020B0604020202020204" pitchFamily="34" charset="0"/>
              </a:rPr>
              <a:t>rs2009262</a:t>
            </a:r>
          </a:p>
        </p:txBody>
      </p:sp>
    </p:spTree>
    <p:extLst>
      <p:ext uri="{BB962C8B-B14F-4D97-AF65-F5344CB8AC3E}">
        <p14:creationId xmlns:p14="http://schemas.microsoft.com/office/powerpoint/2010/main" val="2527770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Genes Are Like Lightbulbs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32</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latin typeface="Arial" panose="020B0604020202020204" pitchFamily="34" charset="0"/>
                <a:cs typeface="Arial" panose="020B0604020202020204" pitchFamily="34" charset="0"/>
              </a:rPr>
              <a:pPr>
                <a:defRPr/>
              </a:pPr>
              <a:t>February 25, 2019</a:t>
            </a:fld>
            <a:endParaRPr lang="en-US">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9802" b="10829"/>
          <a:stretch/>
        </p:blipFill>
        <p:spPr>
          <a:xfrm>
            <a:off x="5788815" y="3340100"/>
            <a:ext cx="2426208" cy="1080316"/>
          </a:xfrm>
          <a:prstGeom prst="rect">
            <a:avLst/>
          </a:prstGeom>
        </p:spPr>
      </p:pic>
      <p:sp>
        <p:nvSpPr>
          <p:cNvPr id="38" name="TextBox 37"/>
          <p:cNvSpPr txBox="1"/>
          <p:nvPr/>
        </p:nvSpPr>
        <p:spPr>
          <a:xfrm>
            <a:off x="6436519" y="5211817"/>
            <a:ext cx="1364455" cy="461665"/>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Genes</a:t>
            </a:r>
          </a:p>
        </p:txBody>
      </p:sp>
    </p:spTree>
    <p:extLst>
      <p:ext uri="{BB962C8B-B14F-4D97-AF65-F5344CB8AC3E}">
        <p14:creationId xmlns:p14="http://schemas.microsoft.com/office/powerpoint/2010/main" val="3162977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Genes Are Like Lightbulbs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33</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latin typeface="Arial" panose="020B0604020202020204" pitchFamily="34" charset="0"/>
                <a:cs typeface="Arial" panose="020B0604020202020204" pitchFamily="34" charset="0"/>
              </a:rPr>
              <a:pPr>
                <a:defRPr/>
              </a:pPr>
              <a:t>February 25, 2019</a:t>
            </a:fld>
            <a:endParaRPr lang="en-US">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9802" b="10829"/>
          <a:stretch/>
        </p:blipFill>
        <p:spPr>
          <a:xfrm>
            <a:off x="5788815" y="3340100"/>
            <a:ext cx="2426208" cy="1080316"/>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9023" t="2818" r="18591" b="3830"/>
          <a:stretch/>
        </p:blipFill>
        <p:spPr>
          <a:xfrm>
            <a:off x="3543298" y="1723332"/>
            <a:ext cx="1143000" cy="1710342"/>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14819" t="6545" r="17603" b="9062"/>
          <a:stretch/>
        </p:blipFill>
        <p:spPr>
          <a:xfrm>
            <a:off x="3543298" y="3999302"/>
            <a:ext cx="1143000" cy="1905516"/>
          </a:xfrm>
          <a:prstGeom prst="rect">
            <a:avLst/>
          </a:prstGeom>
        </p:spPr>
      </p:pic>
      <p:cxnSp>
        <p:nvCxnSpPr>
          <p:cNvPr id="24" name="Straight Connector 23"/>
          <p:cNvCxnSpPr>
            <a:stCxn id="8" idx="3"/>
          </p:cNvCxnSpPr>
          <p:nvPr/>
        </p:nvCxnSpPr>
        <p:spPr bwMode="auto">
          <a:xfrm>
            <a:off x="4686298" y="2578503"/>
            <a:ext cx="2331720" cy="0"/>
          </a:xfrm>
          <a:prstGeom prst="line">
            <a:avLst/>
          </a:prstGeom>
          <a:solidFill>
            <a:schemeClr val="tx2"/>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Straight Connector 27"/>
          <p:cNvCxnSpPr/>
          <p:nvPr/>
        </p:nvCxnSpPr>
        <p:spPr bwMode="auto">
          <a:xfrm flipV="1">
            <a:off x="4667245" y="4952060"/>
            <a:ext cx="2955136" cy="9134"/>
          </a:xfrm>
          <a:prstGeom prst="line">
            <a:avLst/>
          </a:prstGeom>
          <a:solidFill>
            <a:schemeClr val="tx2"/>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Straight Arrow Connector 28"/>
          <p:cNvCxnSpPr/>
          <p:nvPr/>
        </p:nvCxnSpPr>
        <p:spPr bwMode="auto">
          <a:xfrm>
            <a:off x="7008269" y="2587750"/>
            <a:ext cx="0" cy="75235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2" name="Straight Arrow Connector 31"/>
          <p:cNvCxnSpPr/>
          <p:nvPr/>
        </p:nvCxnSpPr>
        <p:spPr bwMode="auto">
          <a:xfrm flipV="1">
            <a:off x="7610475" y="4420416"/>
            <a:ext cx="0" cy="531644"/>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7" name="TextBox 36"/>
          <p:cNvSpPr txBox="1"/>
          <p:nvPr/>
        </p:nvSpPr>
        <p:spPr>
          <a:xfrm>
            <a:off x="3276600" y="6008200"/>
            <a:ext cx="1722120" cy="461665"/>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Promoters</a:t>
            </a:r>
          </a:p>
        </p:txBody>
      </p:sp>
      <p:sp>
        <p:nvSpPr>
          <p:cNvPr id="38" name="TextBox 37"/>
          <p:cNvSpPr txBox="1"/>
          <p:nvPr/>
        </p:nvSpPr>
        <p:spPr>
          <a:xfrm>
            <a:off x="6436519" y="5211817"/>
            <a:ext cx="1364455" cy="461665"/>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Genes</a:t>
            </a:r>
          </a:p>
        </p:txBody>
      </p:sp>
    </p:spTree>
    <p:extLst>
      <p:ext uri="{BB962C8B-B14F-4D97-AF65-F5344CB8AC3E}">
        <p14:creationId xmlns:p14="http://schemas.microsoft.com/office/powerpoint/2010/main" val="2095374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Genes Are Like Lightbulbs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34</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latin typeface="Arial" panose="020B0604020202020204" pitchFamily="34" charset="0"/>
                <a:cs typeface="Arial" panose="020B0604020202020204" pitchFamily="34" charset="0"/>
              </a:rPr>
              <a:pPr>
                <a:defRPr/>
              </a:pPr>
              <a:t>February 25, 2019</a:t>
            </a:fld>
            <a:endParaRPr lang="en-US">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9802" b="10829"/>
          <a:stretch/>
        </p:blipFill>
        <p:spPr>
          <a:xfrm>
            <a:off x="5788815" y="3340100"/>
            <a:ext cx="2426208" cy="108031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134" y="2188369"/>
            <a:ext cx="1853232" cy="3065142"/>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9023" t="2818" r="18591" b="3830"/>
          <a:stretch/>
        </p:blipFill>
        <p:spPr>
          <a:xfrm>
            <a:off x="3543298" y="1723332"/>
            <a:ext cx="1143000" cy="1710342"/>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14819" t="6545" r="17603" b="9062"/>
          <a:stretch/>
        </p:blipFill>
        <p:spPr>
          <a:xfrm>
            <a:off x="3543298" y="3999302"/>
            <a:ext cx="1143000" cy="1905516"/>
          </a:xfrm>
          <a:prstGeom prst="rect">
            <a:avLst/>
          </a:prstGeom>
        </p:spPr>
      </p:pic>
      <p:cxnSp>
        <p:nvCxnSpPr>
          <p:cNvPr id="11" name="Elbow Connector 10"/>
          <p:cNvCxnSpPr/>
          <p:nvPr/>
        </p:nvCxnSpPr>
        <p:spPr bwMode="auto">
          <a:xfrm flipV="1">
            <a:off x="2355366" y="2608983"/>
            <a:ext cx="1187932" cy="1142437"/>
          </a:xfrm>
          <a:prstGeom prst="bentConnector3">
            <a:avLst>
              <a:gd name="adj1" fmla="val 50000"/>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Elbow Connector 15"/>
          <p:cNvCxnSpPr/>
          <p:nvPr/>
        </p:nvCxnSpPr>
        <p:spPr bwMode="auto">
          <a:xfrm>
            <a:off x="2355366" y="3743098"/>
            <a:ext cx="1187932" cy="1102282"/>
          </a:xfrm>
          <a:prstGeom prst="bentConnector3">
            <a:avLst>
              <a:gd name="adj1" fmla="val 50000"/>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Straight Connector 23"/>
          <p:cNvCxnSpPr>
            <a:stCxn id="8" idx="3"/>
          </p:cNvCxnSpPr>
          <p:nvPr/>
        </p:nvCxnSpPr>
        <p:spPr bwMode="auto">
          <a:xfrm>
            <a:off x="4686298" y="2578503"/>
            <a:ext cx="2331720" cy="0"/>
          </a:xfrm>
          <a:prstGeom prst="line">
            <a:avLst/>
          </a:prstGeom>
          <a:solidFill>
            <a:schemeClr val="tx2"/>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Straight Connector 27"/>
          <p:cNvCxnSpPr/>
          <p:nvPr/>
        </p:nvCxnSpPr>
        <p:spPr bwMode="auto">
          <a:xfrm flipV="1">
            <a:off x="4667245" y="4952060"/>
            <a:ext cx="2955136" cy="9134"/>
          </a:xfrm>
          <a:prstGeom prst="line">
            <a:avLst/>
          </a:prstGeom>
          <a:solidFill>
            <a:schemeClr val="tx2"/>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Straight Arrow Connector 28"/>
          <p:cNvCxnSpPr/>
          <p:nvPr/>
        </p:nvCxnSpPr>
        <p:spPr bwMode="auto">
          <a:xfrm>
            <a:off x="7008269" y="2587750"/>
            <a:ext cx="0" cy="75235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2" name="Straight Arrow Connector 31"/>
          <p:cNvCxnSpPr/>
          <p:nvPr/>
        </p:nvCxnSpPr>
        <p:spPr bwMode="auto">
          <a:xfrm flipV="1">
            <a:off x="7610475" y="4420416"/>
            <a:ext cx="0" cy="531644"/>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4" name="TextBox 33"/>
          <p:cNvSpPr txBox="1"/>
          <p:nvPr/>
        </p:nvSpPr>
        <p:spPr>
          <a:xfrm>
            <a:off x="674853" y="5464594"/>
            <a:ext cx="1619553" cy="461665"/>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Enhancer</a:t>
            </a:r>
          </a:p>
        </p:txBody>
      </p:sp>
      <p:sp>
        <p:nvSpPr>
          <p:cNvPr id="37" name="TextBox 36"/>
          <p:cNvSpPr txBox="1"/>
          <p:nvPr/>
        </p:nvSpPr>
        <p:spPr>
          <a:xfrm>
            <a:off x="3276600" y="6008200"/>
            <a:ext cx="1722120" cy="461665"/>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Promoters</a:t>
            </a:r>
          </a:p>
        </p:txBody>
      </p:sp>
      <p:sp>
        <p:nvSpPr>
          <p:cNvPr id="38" name="TextBox 37"/>
          <p:cNvSpPr txBox="1"/>
          <p:nvPr/>
        </p:nvSpPr>
        <p:spPr>
          <a:xfrm>
            <a:off x="6436519" y="5211817"/>
            <a:ext cx="1364455" cy="461665"/>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Genes</a:t>
            </a:r>
          </a:p>
        </p:txBody>
      </p:sp>
    </p:spTree>
    <p:extLst>
      <p:ext uri="{BB962C8B-B14F-4D97-AF65-F5344CB8AC3E}">
        <p14:creationId xmlns:p14="http://schemas.microsoft.com/office/powerpoint/2010/main" val="1258318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Proteins Bind Regulatory Elements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35</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72170"/>
          <a:stretch/>
        </p:blipFill>
        <p:spPr>
          <a:xfrm>
            <a:off x="1246632" y="1082040"/>
            <a:ext cx="6650736" cy="1306306"/>
          </a:xfrm>
          <a:prstGeom prst="rect">
            <a:avLst/>
          </a:prstGeom>
        </p:spPr>
      </p:pic>
      <p:sp>
        <p:nvSpPr>
          <p:cNvPr id="8" name="TextBox 7"/>
          <p:cNvSpPr txBox="1"/>
          <p:nvPr/>
        </p:nvSpPr>
        <p:spPr>
          <a:xfrm>
            <a:off x="1216152" y="2157514"/>
            <a:ext cx="7089648" cy="461665"/>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Enhancer		         Promoter	Gene</a:t>
            </a:r>
          </a:p>
        </p:txBody>
      </p:sp>
      <p:cxnSp>
        <p:nvCxnSpPr>
          <p:cNvPr id="9" name="Straight Arrow Connector 8"/>
          <p:cNvCxnSpPr/>
          <p:nvPr/>
        </p:nvCxnSpPr>
        <p:spPr bwMode="auto">
          <a:xfrm flipV="1">
            <a:off x="1950720" y="1737360"/>
            <a:ext cx="0" cy="45720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 name="Straight Arrow Connector 9"/>
          <p:cNvCxnSpPr/>
          <p:nvPr/>
        </p:nvCxnSpPr>
        <p:spPr bwMode="auto">
          <a:xfrm flipV="1">
            <a:off x="5486400" y="1737360"/>
            <a:ext cx="0" cy="45720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Straight Arrow Connector 10"/>
          <p:cNvCxnSpPr/>
          <p:nvPr/>
        </p:nvCxnSpPr>
        <p:spPr bwMode="auto">
          <a:xfrm flipV="1">
            <a:off x="7193280" y="1737360"/>
            <a:ext cx="0" cy="45720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32455586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Proteins Bind Regulatory Elements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36</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67253"/>
          <a:stretch/>
        </p:blipFill>
        <p:spPr>
          <a:xfrm>
            <a:off x="1246632" y="1082040"/>
            <a:ext cx="6650736" cy="1537139"/>
          </a:xfrm>
          <a:prstGeom prst="rect">
            <a:avLst/>
          </a:prstGeom>
        </p:spPr>
      </p:pic>
      <p:sp>
        <p:nvSpPr>
          <p:cNvPr id="8" name="TextBox 7"/>
          <p:cNvSpPr txBox="1"/>
          <p:nvPr/>
        </p:nvSpPr>
        <p:spPr>
          <a:xfrm>
            <a:off x="1216152" y="2157514"/>
            <a:ext cx="7089648" cy="461665"/>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Enhancer		         Promoter	Gene</a:t>
            </a:r>
          </a:p>
        </p:txBody>
      </p:sp>
      <p:cxnSp>
        <p:nvCxnSpPr>
          <p:cNvPr id="9" name="Straight Arrow Connector 8"/>
          <p:cNvCxnSpPr/>
          <p:nvPr/>
        </p:nvCxnSpPr>
        <p:spPr bwMode="auto">
          <a:xfrm flipV="1">
            <a:off x="1950720" y="1737360"/>
            <a:ext cx="0" cy="45720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Straight Arrow Connector 10"/>
          <p:cNvCxnSpPr/>
          <p:nvPr/>
        </p:nvCxnSpPr>
        <p:spPr bwMode="auto">
          <a:xfrm flipV="1">
            <a:off x="5486400" y="1737360"/>
            <a:ext cx="0" cy="45720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Straight Arrow Connector 11"/>
          <p:cNvCxnSpPr/>
          <p:nvPr/>
        </p:nvCxnSpPr>
        <p:spPr bwMode="auto">
          <a:xfrm flipV="1">
            <a:off x="7193280" y="1737360"/>
            <a:ext cx="0" cy="45720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3" name="TextBox 12"/>
          <p:cNvSpPr txBox="1"/>
          <p:nvPr/>
        </p:nvSpPr>
        <p:spPr>
          <a:xfrm>
            <a:off x="2225802" y="1103414"/>
            <a:ext cx="1520698" cy="461665"/>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Activator</a:t>
            </a:r>
          </a:p>
        </p:txBody>
      </p:sp>
    </p:spTree>
    <p:extLst>
      <p:ext uri="{BB962C8B-B14F-4D97-AF65-F5344CB8AC3E}">
        <p14:creationId xmlns:p14="http://schemas.microsoft.com/office/powerpoint/2010/main" val="2339367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Proteins Bind Regulatory Elements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37</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632" y="1082040"/>
            <a:ext cx="6650736" cy="4693920"/>
          </a:xfrm>
          <a:prstGeom prst="rect">
            <a:avLst/>
          </a:prstGeom>
        </p:spPr>
      </p:pic>
      <p:sp>
        <p:nvSpPr>
          <p:cNvPr id="8" name="TextBox 7"/>
          <p:cNvSpPr txBox="1"/>
          <p:nvPr/>
        </p:nvSpPr>
        <p:spPr>
          <a:xfrm>
            <a:off x="1216152" y="2157514"/>
            <a:ext cx="7089648" cy="461665"/>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Enhancer		         Promoter	Gene</a:t>
            </a:r>
          </a:p>
        </p:txBody>
      </p:sp>
      <p:cxnSp>
        <p:nvCxnSpPr>
          <p:cNvPr id="9" name="Straight Arrow Connector 8"/>
          <p:cNvCxnSpPr/>
          <p:nvPr/>
        </p:nvCxnSpPr>
        <p:spPr bwMode="auto">
          <a:xfrm flipV="1">
            <a:off x="1950720" y="1737360"/>
            <a:ext cx="0" cy="45720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Straight Arrow Connector 10"/>
          <p:cNvCxnSpPr/>
          <p:nvPr/>
        </p:nvCxnSpPr>
        <p:spPr bwMode="auto">
          <a:xfrm flipV="1">
            <a:off x="5486400" y="1737360"/>
            <a:ext cx="0" cy="45720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Straight Arrow Connector 11"/>
          <p:cNvCxnSpPr/>
          <p:nvPr/>
        </p:nvCxnSpPr>
        <p:spPr bwMode="auto">
          <a:xfrm flipV="1">
            <a:off x="7193280" y="1737360"/>
            <a:ext cx="0" cy="45720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3" name="TextBox 12"/>
          <p:cNvSpPr txBox="1"/>
          <p:nvPr/>
        </p:nvSpPr>
        <p:spPr>
          <a:xfrm>
            <a:off x="2225802" y="1103414"/>
            <a:ext cx="1520698" cy="461665"/>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Activator</a:t>
            </a:r>
          </a:p>
        </p:txBody>
      </p:sp>
    </p:spTree>
    <p:extLst>
      <p:ext uri="{BB962C8B-B14F-4D97-AF65-F5344CB8AC3E}">
        <p14:creationId xmlns:p14="http://schemas.microsoft.com/office/powerpoint/2010/main" val="17178371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457200" y="387137"/>
            <a:ext cx="8229600" cy="480131"/>
          </a:xfrm>
        </p:spPr>
        <p:txBody>
          <a:bodyPr/>
          <a:lstStyle/>
          <a:p>
            <a:pPr eaLnBrk="1" hangingPunct="1"/>
            <a:r>
              <a:rPr lang="en-US" sz="2800" dirty="0"/>
              <a:t>Outline</a:t>
            </a:r>
          </a:p>
        </p:txBody>
      </p:sp>
      <p:sp>
        <p:nvSpPr>
          <p:cNvPr id="4099" name="Content Placeholder 2"/>
          <p:cNvSpPr>
            <a:spLocks noGrp="1"/>
          </p:cNvSpPr>
          <p:nvPr>
            <p:ph idx="4294967295"/>
          </p:nvPr>
        </p:nvSpPr>
        <p:spPr>
          <a:xfrm>
            <a:off x="457200" y="1154266"/>
            <a:ext cx="8229600" cy="3302443"/>
          </a:xfrm>
        </p:spPr>
        <p:txBody>
          <a:bodyPr/>
          <a:lstStyle/>
          <a:p>
            <a:pPr eaLnBrk="1" hangingPunct="1"/>
            <a:r>
              <a:rPr lang="en-US" sz="2800" dirty="0"/>
              <a:t>A GWAS Example: Inguinal Hernia</a:t>
            </a:r>
            <a:endParaRPr lang="en-US" sz="2800" b="1" dirty="0"/>
          </a:p>
          <a:p>
            <a:pPr eaLnBrk="1" hangingPunct="1"/>
            <a:endParaRPr lang="en-US" sz="2800" b="1" dirty="0"/>
          </a:p>
          <a:p>
            <a:pPr eaLnBrk="1" hangingPunct="1"/>
            <a:r>
              <a:rPr lang="en-US" sz="2800" b="1" dirty="0"/>
              <a:t>Epigenetics: DNA Methylation and Histone Modification</a:t>
            </a:r>
          </a:p>
          <a:p>
            <a:pPr marL="0" indent="0" eaLnBrk="1" hangingPunct="1">
              <a:buNone/>
            </a:pPr>
            <a:endParaRPr lang="en-US" sz="2800" dirty="0"/>
          </a:p>
          <a:p>
            <a:pPr eaLnBrk="1" hangingPunct="1"/>
            <a:r>
              <a:rPr lang="en-US" sz="2800" dirty="0"/>
              <a:t>Epistasis: Cutaneous Squamous Cell Carcinoma</a:t>
            </a:r>
          </a:p>
          <a:p>
            <a:pPr eaLnBrk="1" hangingPunct="1"/>
            <a:endParaRPr lang="en-US" sz="2800" dirty="0"/>
          </a:p>
        </p:txBody>
      </p:sp>
      <p:sp>
        <p:nvSpPr>
          <p:cNvPr id="4" name="Slide Number Placeholder 3">
            <a:extLst>
              <a:ext uri="{FF2B5EF4-FFF2-40B4-BE49-F238E27FC236}">
                <a16:creationId xmlns:a16="http://schemas.microsoft.com/office/drawing/2014/main" id="{DA7F283E-3DE4-4696-B0AF-BF3730871EC2}"/>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38</a:t>
            </a:fld>
            <a:endParaRPr lang="en-US"/>
          </a:p>
        </p:txBody>
      </p:sp>
      <p:sp>
        <p:nvSpPr>
          <p:cNvPr id="5" name="Date Placeholder 5">
            <a:extLst>
              <a:ext uri="{FF2B5EF4-FFF2-40B4-BE49-F238E27FC236}">
                <a16:creationId xmlns:a16="http://schemas.microsoft.com/office/drawing/2014/main" id="{E6BFF36C-F39C-4D52-8EF9-032A45DAA4A4}"/>
              </a:ext>
            </a:extLst>
          </p:cNvPr>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25, 2019</a:t>
            </a:fld>
            <a:endParaRPr lang="en-US"/>
          </a:p>
        </p:txBody>
      </p:sp>
    </p:spTree>
    <p:extLst>
      <p:ext uri="{BB962C8B-B14F-4D97-AF65-F5344CB8AC3E}">
        <p14:creationId xmlns:p14="http://schemas.microsoft.com/office/powerpoint/2010/main" val="1393756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0c27c68e09fb2c469f20aaad3f1955b9-epigenetic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43005"/>
            <a:ext cx="3779520" cy="516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spect="1"/>
          </p:cNvSpPr>
          <p:nvPr/>
        </p:nvSpPr>
        <p:spPr>
          <a:xfrm>
            <a:off x="3276600" y="1447800"/>
            <a:ext cx="1645920" cy="426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a:spLocks noChangeAspect="1"/>
          </p:cNvSpPr>
          <p:nvPr/>
        </p:nvSpPr>
        <p:spPr>
          <a:xfrm>
            <a:off x="3352800" y="2286000"/>
            <a:ext cx="1341120" cy="487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5" name="Group 14"/>
          <p:cNvGrpSpPr>
            <a:grpSpLocks noChangeAspect="1"/>
          </p:cNvGrpSpPr>
          <p:nvPr/>
        </p:nvGrpSpPr>
        <p:grpSpPr bwMode="auto">
          <a:xfrm>
            <a:off x="2818453" y="1502694"/>
            <a:ext cx="4751639" cy="981433"/>
            <a:chOff x="3061727" y="1676400"/>
            <a:chExt cx="5939572" cy="1227225"/>
          </a:xfrm>
        </p:grpSpPr>
        <p:pic>
          <p:nvPicPr>
            <p:cNvPr id="33805" name="Picture 2" descr="http://www.fda.gov/ucm/groups/fdagov-public/documents/image/ucm124808.gif"/>
            <p:cNvPicPr>
              <a:picLocks noChangeAspect="1" noChangeArrowheads="1"/>
            </p:cNvPicPr>
            <p:nvPr/>
          </p:nvPicPr>
          <p:blipFill>
            <a:blip r:embed="rId4">
              <a:extLst>
                <a:ext uri="{28A0092B-C50C-407E-A947-70E740481C1C}">
                  <a14:useLocalDpi xmlns:a14="http://schemas.microsoft.com/office/drawing/2010/main" val="0"/>
                </a:ext>
              </a:extLst>
            </a:blip>
            <a:srcRect r="9862" b="17242"/>
            <a:stretch>
              <a:fillRect/>
            </a:stretch>
          </p:blipFill>
          <p:spPr bwMode="auto">
            <a:xfrm>
              <a:off x="3061727" y="1676400"/>
              <a:ext cx="2673304" cy="12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6" name="TextBox 7"/>
            <p:cNvSpPr txBox="1">
              <a:spLocks noChangeArrowheads="1"/>
            </p:cNvSpPr>
            <p:nvPr/>
          </p:nvSpPr>
          <p:spPr bwMode="auto">
            <a:xfrm>
              <a:off x="5724699" y="1676401"/>
              <a:ext cx="3276600" cy="4618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endParaRPr lang="en-US" sz="1800" b="1" dirty="0">
                <a:latin typeface="Calibri" pitchFamily="34" charset="0"/>
              </a:endParaRPr>
            </a:p>
          </p:txBody>
        </p:sp>
        <p:sp>
          <p:nvSpPr>
            <p:cNvPr id="11" name="Oval 10"/>
            <p:cNvSpPr/>
            <p:nvPr/>
          </p:nvSpPr>
          <p:spPr>
            <a:xfrm>
              <a:off x="5181047" y="1980963"/>
              <a:ext cx="477840" cy="3096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4" name="Rectangle 13"/>
          <p:cNvSpPr>
            <a:spLocks noChangeAspect="1"/>
          </p:cNvSpPr>
          <p:nvPr/>
        </p:nvSpPr>
        <p:spPr>
          <a:xfrm>
            <a:off x="3408367" y="4878388"/>
            <a:ext cx="1418589" cy="7302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3802" name="Picture 2"/>
          <p:cNvPicPr>
            <a:picLocks noChangeAspect="1" noChangeArrowheads="1"/>
          </p:cNvPicPr>
          <p:nvPr/>
        </p:nvPicPr>
        <p:blipFill>
          <a:blip r:embed="rId5">
            <a:extLst>
              <a:ext uri="{28A0092B-C50C-407E-A947-70E740481C1C}">
                <a14:useLocalDpi xmlns:a14="http://schemas.microsoft.com/office/drawing/2010/main" val="0"/>
              </a:ext>
            </a:extLst>
          </a:blip>
          <a:srcRect l="63313" t="15572" r="4944"/>
          <a:stretch>
            <a:fillRect/>
          </a:stretch>
        </p:blipFill>
        <p:spPr bwMode="auto">
          <a:xfrm rot="1067670">
            <a:off x="2870594" y="3394874"/>
            <a:ext cx="1928736" cy="173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itle 1"/>
          <p:cNvSpPr txBox="1">
            <a:spLocks/>
          </p:cNvSpPr>
          <p:nvPr/>
        </p:nvSpPr>
        <p:spPr bwMode="gray">
          <a:xfrm>
            <a:off x="304800" y="452208"/>
            <a:ext cx="82296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spAutoFit/>
          </a:bodyPr>
          <a:lstStyle>
            <a:lvl1pPr algn="l" rtl="0" eaLnBrk="0" fontAlgn="base" hangingPunct="0">
              <a:lnSpc>
                <a:spcPct val="90000"/>
              </a:lnSpc>
              <a:spcBef>
                <a:spcPct val="0"/>
              </a:spcBef>
              <a:spcAft>
                <a:spcPct val="0"/>
              </a:spcAft>
              <a:defRPr sz="3400" b="1">
                <a:solidFill>
                  <a:srgbClr val="216A8B"/>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9pPr>
          </a:lstStyle>
          <a:p>
            <a:pPr eaLnBrk="1" hangingPunct="1"/>
            <a:r>
              <a:rPr lang="en-US" sz="2800" kern="0" dirty="0"/>
              <a:t>The Two Main Components of the Epigenetic Code</a:t>
            </a:r>
          </a:p>
        </p:txBody>
      </p:sp>
      <p:sp>
        <p:nvSpPr>
          <p:cNvPr id="17" name="TextBox 26"/>
          <p:cNvSpPr txBox="1">
            <a:spLocks noChangeArrowheads="1"/>
          </p:cNvSpPr>
          <p:nvPr/>
        </p:nvSpPr>
        <p:spPr bwMode="auto">
          <a:xfrm>
            <a:off x="5181600" y="3992880"/>
            <a:ext cx="2850315" cy="4616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b="1" dirty="0"/>
              <a:t>Histone modification</a:t>
            </a:r>
          </a:p>
        </p:txBody>
      </p:sp>
      <p:sp>
        <p:nvSpPr>
          <p:cNvPr id="18" name="TextBox 8"/>
          <p:cNvSpPr txBox="1">
            <a:spLocks noChangeArrowheads="1"/>
          </p:cNvSpPr>
          <p:nvPr/>
        </p:nvSpPr>
        <p:spPr bwMode="auto">
          <a:xfrm>
            <a:off x="5358373" y="1870084"/>
            <a:ext cx="1911542" cy="369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b="1" dirty="0"/>
              <a:t>DNA methylation</a:t>
            </a:r>
          </a:p>
        </p:txBody>
      </p:sp>
      <p:sp>
        <p:nvSpPr>
          <p:cNvPr id="19" name="Slide Number Placeholder 3">
            <a:extLst>
              <a:ext uri="{FF2B5EF4-FFF2-40B4-BE49-F238E27FC236}">
                <a16:creationId xmlns:a16="http://schemas.microsoft.com/office/drawing/2014/main" id="{0994DE8C-D5B8-43C6-A468-DD0117DC6062}"/>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39</a:t>
            </a:fld>
            <a:endParaRPr lang="en-US"/>
          </a:p>
        </p:txBody>
      </p:sp>
      <p:sp>
        <p:nvSpPr>
          <p:cNvPr id="20" name="Date Placeholder 5">
            <a:extLst>
              <a:ext uri="{FF2B5EF4-FFF2-40B4-BE49-F238E27FC236}">
                <a16:creationId xmlns:a16="http://schemas.microsoft.com/office/drawing/2014/main" id="{7BDDA43A-C3B0-4678-AD77-9F9FE6DBE45F}"/>
              </a:ext>
            </a:extLst>
          </p:cNvPr>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25, 2019</a:t>
            </a:fld>
            <a:endParaRPr lang="en-US"/>
          </a:p>
        </p:txBody>
      </p:sp>
    </p:spTree>
    <p:extLst>
      <p:ext uri="{BB962C8B-B14F-4D97-AF65-F5344CB8AC3E}">
        <p14:creationId xmlns:p14="http://schemas.microsoft.com/office/powerpoint/2010/main" val="3343187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p:cNvPicPr>
          <p:nvPr/>
        </p:nvPicPr>
        <p:blipFill rotWithShape="1">
          <a:blip r:embed="rId3">
            <a:extLst>
              <a:ext uri="{28A0092B-C50C-407E-A947-70E740481C1C}">
                <a14:useLocalDpi xmlns:a14="http://schemas.microsoft.com/office/drawing/2010/main" val="0"/>
              </a:ext>
            </a:extLst>
          </a:blip>
          <a:srcRect l="28824" t="18441" r="19325" b="18354"/>
          <a:stretch/>
        </p:blipFill>
        <p:spPr bwMode="auto">
          <a:xfrm>
            <a:off x="365760" y="1119349"/>
            <a:ext cx="6051092" cy="514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itle 1"/>
          <p:cNvSpPr>
            <a:spLocks noGrp="1"/>
          </p:cNvSpPr>
          <p:nvPr>
            <p:ph type="title" idx="4294967295"/>
          </p:nvPr>
        </p:nvSpPr>
        <p:spPr>
          <a:xfrm>
            <a:off x="457200" y="365760"/>
            <a:ext cx="8229600" cy="480131"/>
          </a:xfrm>
        </p:spPr>
        <p:txBody>
          <a:bodyPr/>
          <a:lstStyle/>
          <a:p>
            <a:r>
              <a:rPr lang="en-US" sz="2800" dirty="0"/>
              <a:t>Kaiser Permanente Northern California Members</a:t>
            </a:r>
            <a:endParaRPr lang="en-US" dirty="0"/>
          </a:p>
        </p:txBody>
      </p:sp>
      <p:sp>
        <p:nvSpPr>
          <p:cNvPr id="34820" name="Slide Number Placeholder 3"/>
          <p:cNvSpPr txBox="1">
            <a:spLocks noGrp="1"/>
          </p:cNvSpPr>
          <p:nvPr/>
        </p:nvSpPr>
        <p:spPr bwMode="auto">
          <a:xfrm>
            <a:off x="4072738" y="6394798"/>
            <a:ext cx="532645" cy="291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7" tIns="45709" rIns="91417" bIns="45709"/>
          <a:lstStyle>
            <a:lvl1pPr defTabSz="987425" eaLnBrk="0" hangingPunct="0">
              <a:defRPr sz="1400">
                <a:solidFill>
                  <a:schemeClr val="tx1"/>
                </a:solidFill>
                <a:latin typeface="Arial" charset="0"/>
              </a:defRPr>
            </a:lvl1pPr>
            <a:lvl2pPr marL="742950" indent="-285750" defTabSz="987425" eaLnBrk="0" hangingPunct="0">
              <a:defRPr sz="1400">
                <a:solidFill>
                  <a:schemeClr val="tx1"/>
                </a:solidFill>
                <a:latin typeface="Arial" charset="0"/>
              </a:defRPr>
            </a:lvl2pPr>
            <a:lvl3pPr marL="1143000" indent="-228600" defTabSz="987425" eaLnBrk="0" hangingPunct="0">
              <a:defRPr sz="1400">
                <a:solidFill>
                  <a:schemeClr val="tx1"/>
                </a:solidFill>
                <a:latin typeface="Arial" charset="0"/>
              </a:defRPr>
            </a:lvl3pPr>
            <a:lvl4pPr marL="1600200" indent="-228600" defTabSz="987425" eaLnBrk="0" hangingPunct="0">
              <a:defRPr sz="1400">
                <a:solidFill>
                  <a:schemeClr val="tx1"/>
                </a:solidFill>
                <a:latin typeface="Arial" charset="0"/>
              </a:defRPr>
            </a:lvl4pPr>
            <a:lvl5pPr marL="2057400" indent="-228600" defTabSz="987425" eaLnBrk="0" hangingPunct="0">
              <a:defRPr sz="1400">
                <a:solidFill>
                  <a:schemeClr val="tx1"/>
                </a:solidFill>
                <a:latin typeface="Arial" charset="0"/>
              </a:defRPr>
            </a:lvl5pPr>
            <a:lvl6pPr marL="2514600" indent="-228600" algn="ctr" defTabSz="987425" eaLnBrk="0" fontAlgn="base" hangingPunct="0">
              <a:spcBef>
                <a:spcPct val="0"/>
              </a:spcBef>
              <a:spcAft>
                <a:spcPct val="0"/>
              </a:spcAft>
              <a:defRPr sz="1400">
                <a:solidFill>
                  <a:schemeClr val="tx1"/>
                </a:solidFill>
                <a:latin typeface="Arial" charset="0"/>
              </a:defRPr>
            </a:lvl6pPr>
            <a:lvl7pPr marL="2971800" indent="-228600" algn="ctr" defTabSz="987425" eaLnBrk="0" fontAlgn="base" hangingPunct="0">
              <a:spcBef>
                <a:spcPct val="0"/>
              </a:spcBef>
              <a:spcAft>
                <a:spcPct val="0"/>
              </a:spcAft>
              <a:defRPr sz="1400">
                <a:solidFill>
                  <a:schemeClr val="tx1"/>
                </a:solidFill>
                <a:latin typeface="Arial" charset="0"/>
              </a:defRPr>
            </a:lvl7pPr>
            <a:lvl8pPr marL="3429000" indent="-228600" algn="ctr" defTabSz="987425" eaLnBrk="0" fontAlgn="base" hangingPunct="0">
              <a:spcBef>
                <a:spcPct val="0"/>
              </a:spcBef>
              <a:spcAft>
                <a:spcPct val="0"/>
              </a:spcAft>
              <a:defRPr sz="1400">
                <a:solidFill>
                  <a:schemeClr val="tx1"/>
                </a:solidFill>
                <a:latin typeface="Arial" charset="0"/>
              </a:defRPr>
            </a:lvl8pPr>
            <a:lvl9pPr marL="3886200" indent="-228600" algn="ctr" defTabSz="987425" eaLnBrk="0" fontAlgn="base" hangingPunct="0">
              <a:spcBef>
                <a:spcPct val="0"/>
              </a:spcBef>
              <a:spcAft>
                <a:spcPct val="0"/>
              </a:spcAft>
              <a:defRPr sz="1400">
                <a:solidFill>
                  <a:schemeClr val="tx1"/>
                </a:solidFill>
                <a:latin typeface="Arial" charset="0"/>
              </a:defRPr>
            </a:lvl9pPr>
          </a:lstStyle>
          <a:p>
            <a:pPr algn="r" eaLnBrk="1" hangingPunct="1"/>
            <a:fld id="{009E800D-A0C0-418F-934A-238868D26DE0}" type="slidenum">
              <a:rPr lang="en-US" sz="1100">
                <a:solidFill>
                  <a:srgbClr val="007DA4"/>
                </a:solidFill>
              </a:rPr>
              <a:pPr algn="r" eaLnBrk="1" hangingPunct="1"/>
              <a:t>4</a:t>
            </a:fld>
            <a:endParaRPr lang="en-US" sz="1100">
              <a:solidFill>
                <a:srgbClr val="007DA4"/>
              </a:solidFill>
            </a:endParaRPr>
          </a:p>
        </p:txBody>
      </p:sp>
      <p:pic>
        <p:nvPicPr>
          <p:cNvPr id="4098" name="Picture 2" descr="California map">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9917" y="1205614"/>
            <a:ext cx="2857500" cy="176212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bwMode="auto">
          <a:xfrm flipH="1" flipV="1">
            <a:off x="2915728" y="1205614"/>
            <a:ext cx="2674189" cy="450658"/>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 name="Straight Connector 4"/>
          <p:cNvCxnSpPr/>
          <p:nvPr/>
        </p:nvCxnSpPr>
        <p:spPr bwMode="auto">
          <a:xfrm>
            <a:off x="6038491" y="2398143"/>
            <a:ext cx="298015" cy="2812212"/>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8" name="Slide Number Placeholder 3"/>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4</a:t>
            </a:fld>
            <a:endParaRPr lang="en-US"/>
          </a:p>
        </p:txBody>
      </p:sp>
      <p:sp>
        <p:nvSpPr>
          <p:cNvPr id="10" name="Date Placeholder 5"/>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25, 2019</a:t>
            </a:fld>
            <a:endParaRPr lang="en-US"/>
          </a:p>
        </p:txBody>
      </p:sp>
    </p:spTree>
    <p:extLst>
      <p:ext uri="{BB962C8B-B14F-4D97-AF65-F5344CB8AC3E}">
        <p14:creationId xmlns:p14="http://schemas.microsoft.com/office/powerpoint/2010/main" val="10778420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304800" y="452208"/>
            <a:ext cx="8229600" cy="480131"/>
          </a:xfrm>
        </p:spPr>
        <p:txBody>
          <a:bodyPr/>
          <a:lstStyle/>
          <a:p>
            <a:pPr eaLnBrk="1" hangingPunct="1"/>
            <a:r>
              <a:rPr lang="en-US" sz="2800" dirty="0"/>
              <a:t>Chromatin: Histones Provide Structure to DNA</a:t>
            </a:r>
          </a:p>
        </p:txBody>
      </p:sp>
      <p:pic>
        <p:nvPicPr>
          <p:cNvPr id="3"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5306" y="1238067"/>
            <a:ext cx="6454775" cy="3845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p:cNvGrpSpPr>
          <p:nvPr/>
        </p:nvGrpSpPr>
        <p:grpSpPr bwMode="auto">
          <a:xfrm>
            <a:off x="5501138" y="3600267"/>
            <a:ext cx="3279968" cy="2438400"/>
            <a:chOff x="324465" y="317088"/>
            <a:chExt cx="4238523" cy="3342970"/>
          </a:xfrm>
        </p:grpSpPr>
        <p:pic>
          <p:nvPicPr>
            <p:cNvPr id="7" name="Picture 5"/>
            <p:cNvPicPr>
              <a:picLocks noChangeAspect="1"/>
            </p:cNvPicPr>
            <p:nvPr/>
          </p:nvPicPr>
          <p:blipFill>
            <a:blip r:embed="rId4">
              <a:extLst>
                <a:ext uri="{28A0092B-C50C-407E-A947-70E740481C1C}">
                  <a14:useLocalDpi xmlns:a14="http://schemas.microsoft.com/office/drawing/2010/main" val="0"/>
                </a:ext>
              </a:extLst>
            </a:blip>
            <a:srcRect r="47192" b="39949"/>
            <a:stretch>
              <a:fillRect/>
            </a:stretch>
          </p:blipFill>
          <p:spPr bwMode="auto">
            <a:xfrm>
              <a:off x="324465" y="762000"/>
              <a:ext cx="4238523" cy="2898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61672" y="317088"/>
              <a:ext cx="1460803" cy="464147"/>
            </a:xfrm>
            <a:prstGeom prst="rect">
              <a:avLst/>
            </a:prstGeom>
            <a:noFill/>
          </p:spPr>
          <p:txBody>
            <a:bodyPr wrap="none">
              <a:spAutoFit/>
            </a:bodyPr>
            <a:lstStyle/>
            <a:p>
              <a:pPr>
                <a:defRPr/>
              </a:pPr>
              <a:r>
                <a:rPr lang="en-US" sz="1600" dirty="0">
                  <a:latin typeface="Arial" pitchFamily="34" charset="0"/>
                </a:rPr>
                <a:t>Chromatin</a:t>
              </a:r>
            </a:p>
          </p:txBody>
        </p:sp>
        <p:cxnSp>
          <p:nvCxnSpPr>
            <p:cNvPr id="9" name="Straight Connector 8"/>
            <p:cNvCxnSpPr/>
            <p:nvPr/>
          </p:nvCxnSpPr>
          <p:spPr>
            <a:xfrm>
              <a:off x="1295046" y="608727"/>
              <a:ext cx="0" cy="441812"/>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Slide Number Placeholder 3">
            <a:extLst>
              <a:ext uri="{FF2B5EF4-FFF2-40B4-BE49-F238E27FC236}">
                <a16:creationId xmlns:a16="http://schemas.microsoft.com/office/drawing/2014/main" id="{8FDDE9E7-090E-4F62-B765-1C3731A15B65}"/>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40</a:t>
            </a:fld>
            <a:endParaRPr lang="en-US"/>
          </a:p>
        </p:txBody>
      </p:sp>
      <p:sp>
        <p:nvSpPr>
          <p:cNvPr id="11" name="Date Placeholder 5">
            <a:extLst>
              <a:ext uri="{FF2B5EF4-FFF2-40B4-BE49-F238E27FC236}">
                <a16:creationId xmlns:a16="http://schemas.microsoft.com/office/drawing/2014/main" id="{927BD0A1-B344-4A89-A91A-88B4E008BA7E}"/>
              </a:ext>
            </a:extLst>
          </p:cNvPr>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25, 2019</a:t>
            </a:fld>
            <a:endParaRPr lang="en-US"/>
          </a:p>
        </p:txBody>
      </p:sp>
    </p:spTree>
    <p:extLst>
      <p:ext uri="{BB962C8B-B14F-4D97-AF65-F5344CB8AC3E}">
        <p14:creationId xmlns:p14="http://schemas.microsoft.com/office/powerpoint/2010/main" val="31695389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298450" y="452208"/>
            <a:ext cx="8229600" cy="480131"/>
          </a:xfrm>
        </p:spPr>
        <p:txBody>
          <a:bodyPr/>
          <a:lstStyle/>
          <a:p>
            <a:pPr eaLnBrk="1" hangingPunct="1"/>
            <a:r>
              <a:rPr lang="en-US" sz="2800" dirty="0"/>
              <a:t>Acetylation Reduces Histone Binding to DNA</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l="3378" t="13959" r="59819" b="75629"/>
          <a:stretch>
            <a:fillRect/>
          </a:stretch>
        </p:blipFill>
        <p:spPr bwMode="auto">
          <a:xfrm>
            <a:off x="688975" y="2836863"/>
            <a:ext cx="13716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5"/>
          <p:cNvCxnSpPr>
            <a:cxnSpLocks noChangeShapeType="1"/>
          </p:cNvCxnSpPr>
          <p:nvPr/>
        </p:nvCxnSpPr>
        <p:spPr bwMode="auto">
          <a:xfrm>
            <a:off x="2212975" y="3201988"/>
            <a:ext cx="849313" cy="3175"/>
          </a:xfrm>
          <a:prstGeom prst="straightConnector1">
            <a:avLst/>
          </a:prstGeom>
          <a:noFill/>
          <a:ln w="57150"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Picture 3"/>
          <p:cNvPicPr>
            <a:picLocks noChangeAspect="1"/>
          </p:cNvPicPr>
          <p:nvPr/>
        </p:nvPicPr>
        <p:blipFill>
          <a:blip r:embed="rId3">
            <a:extLst>
              <a:ext uri="{28A0092B-C50C-407E-A947-70E740481C1C}">
                <a14:useLocalDpi xmlns:a14="http://schemas.microsoft.com/office/drawing/2010/main" val="0"/>
              </a:ext>
            </a:extLst>
          </a:blip>
          <a:srcRect l="3378" t="13959" r="59819" b="75629"/>
          <a:stretch>
            <a:fillRect/>
          </a:stretch>
        </p:blipFill>
        <p:spPr bwMode="auto">
          <a:xfrm>
            <a:off x="3203575" y="2949575"/>
            <a:ext cx="177323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01688" y="3567113"/>
            <a:ext cx="1076325" cy="461962"/>
          </a:xfrm>
          <a:prstGeom prst="rect">
            <a:avLst/>
          </a:prstGeom>
          <a:noFill/>
        </p:spPr>
        <p:txBody>
          <a:bodyPr wrap="none">
            <a:spAutoFit/>
          </a:bodyPr>
          <a:lstStyle/>
          <a:p>
            <a:pPr>
              <a:defRPr/>
            </a:pPr>
            <a:r>
              <a:rPr lang="en-US" dirty="0">
                <a:latin typeface="Tahoma" pitchFamily="34" charset="0"/>
                <a:ea typeface="Tahoma" pitchFamily="34" charset="0"/>
                <a:cs typeface="Tahoma" pitchFamily="34" charset="0"/>
              </a:rPr>
              <a:t>Closed</a:t>
            </a:r>
          </a:p>
        </p:txBody>
      </p:sp>
      <p:sp>
        <p:nvSpPr>
          <p:cNvPr id="7" name="TextBox 6"/>
          <p:cNvSpPr txBox="1"/>
          <p:nvPr/>
        </p:nvSpPr>
        <p:spPr>
          <a:xfrm>
            <a:off x="3660775" y="3587750"/>
            <a:ext cx="904875" cy="461963"/>
          </a:xfrm>
          <a:prstGeom prst="rect">
            <a:avLst/>
          </a:prstGeom>
          <a:noFill/>
        </p:spPr>
        <p:txBody>
          <a:bodyPr wrap="none">
            <a:spAutoFit/>
          </a:bodyPr>
          <a:lstStyle/>
          <a:p>
            <a:pPr>
              <a:defRPr/>
            </a:pPr>
            <a:r>
              <a:rPr lang="en-US" dirty="0">
                <a:latin typeface="Tahoma" pitchFamily="34" charset="0"/>
                <a:ea typeface="Tahoma" pitchFamily="34" charset="0"/>
                <a:cs typeface="Tahoma" pitchFamily="34" charset="0"/>
              </a:rPr>
              <a:t>Open</a:t>
            </a:r>
          </a:p>
        </p:txBody>
      </p:sp>
      <p:grpSp>
        <p:nvGrpSpPr>
          <p:cNvPr id="8" name="Group 7"/>
          <p:cNvGrpSpPr>
            <a:grpSpLocks/>
          </p:cNvGrpSpPr>
          <p:nvPr/>
        </p:nvGrpSpPr>
        <p:grpSpPr bwMode="auto">
          <a:xfrm>
            <a:off x="5108575" y="2962275"/>
            <a:ext cx="3336925" cy="461963"/>
            <a:chOff x="5107917" y="3038521"/>
            <a:chExt cx="3337922" cy="461665"/>
          </a:xfrm>
        </p:grpSpPr>
        <p:cxnSp>
          <p:nvCxnSpPr>
            <p:cNvPr id="9" name="Straight Arrow Connector 17"/>
            <p:cNvCxnSpPr>
              <a:cxnSpLocks noChangeShapeType="1"/>
            </p:cNvCxnSpPr>
            <p:nvPr/>
          </p:nvCxnSpPr>
          <p:spPr bwMode="auto">
            <a:xfrm>
              <a:off x="5107917" y="3299198"/>
              <a:ext cx="849869" cy="2229"/>
            </a:xfrm>
            <a:prstGeom prst="straightConnector1">
              <a:avLst/>
            </a:prstGeom>
            <a:noFill/>
            <a:ln w="57150"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5957484" y="3038521"/>
              <a:ext cx="2488355" cy="461665"/>
            </a:xfrm>
            <a:prstGeom prst="rect">
              <a:avLst/>
            </a:prstGeom>
            <a:noFill/>
          </p:spPr>
          <p:txBody>
            <a:bodyPr wrap="none">
              <a:spAutoFit/>
            </a:bodyPr>
            <a:lstStyle/>
            <a:p>
              <a:pPr>
                <a:defRPr/>
              </a:pPr>
              <a:r>
                <a:rPr lang="en-US" dirty="0">
                  <a:latin typeface="Tahoma" pitchFamily="34" charset="0"/>
                  <a:ea typeface="Tahoma" pitchFamily="34" charset="0"/>
                  <a:cs typeface="Tahoma" pitchFamily="34" charset="0"/>
                </a:rPr>
                <a:t>Transcription </a:t>
              </a:r>
              <a:r>
                <a:rPr lang="en-US" b="1" dirty="0">
                  <a:latin typeface="Tahoma" pitchFamily="34" charset="0"/>
                  <a:ea typeface="Tahoma" pitchFamily="34" charset="0"/>
                  <a:cs typeface="Tahoma" pitchFamily="34" charset="0"/>
                </a:rPr>
                <a:t>ON</a:t>
              </a:r>
            </a:p>
          </p:txBody>
        </p:sp>
      </p:grpSp>
      <p:sp>
        <p:nvSpPr>
          <p:cNvPr id="12" name="Right Triangle 11"/>
          <p:cNvSpPr/>
          <p:nvPr/>
        </p:nvSpPr>
        <p:spPr bwMode="auto">
          <a:xfrm rot="13752483">
            <a:off x="3230563" y="2051050"/>
            <a:ext cx="635000" cy="546100"/>
          </a:xfrm>
          <a:prstGeom prst="rtTriangle">
            <a:avLst/>
          </a:prstGeom>
          <a:solidFill>
            <a:schemeClr val="accent1">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a typeface="ＭＳ Ｐゴシック" pitchFamily="48" charset="-128"/>
            </a:endParaRPr>
          </a:p>
        </p:txBody>
      </p:sp>
      <p:cxnSp>
        <p:nvCxnSpPr>
          <p:cNvPr id="13" name="Straight Connector 40"/>
          <p:cNvCxnSpPr>
            <a:cxnSpLocks noChangeShapeType="1"/>
          </p:cNvCxnSpPr>
          <p:nvPr/>
        </p:nvCxnSpPr>
        <p:spPr bwMode="auto">
          <a:xfrm flipH="1">
            <a:off x="3543300" y="2667000"/>
            <a:ext cx="1588" cy="40640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3479800" y="2185988"/>
            <a:ext cx="461963" cy="338137"/>
          </a:xfrm>
          <a:prstGeom prst="rect">
            <a:avLst/>
          </a:prstGeom>
          <a:noFill/>
        </p:spPr>
        <p:txBody>
          <a:bodyPr wrap="none">
            <a:spAutoFit/>
          </a:bodyPr>
          <a:lstStyle/>
          <a:p>
            <a:pPr>
              <a:defRPr/>
            </a:pPr>
            <a:r>
              <a:rPr lang="en-US" sz="1600" b="1" dirty="0">
                <a:latin typeface="Tahoma" pitchFamily="34" charset="0"/>
                <a:ea typeface="Tahoma" pitchFamily="34" charset="0"/>
                <a:cs typeface="Tahoma" pitchFamily="34" charset="0"/>
              </a:rPr>
              <a:t>AC</a:t>
            </a:r>
          </a:p>
        </p:txBody>
      </p:sp>
      <p:grpSp>
        <p:nvGrpSpPr>
          <p:cNvPr id="16" name="Group 15"/>
          <p:cNvGrpSpPr>
            <a:grpSpLocks/>
          </p:cNvGrpSpPr>
          <p:nvPr/>
        </p:nvGrpSpPr>
        <p:grpSpPr bwMode="auto">
          <a:xfrm>
            <a:off x="4089400" y="2243138"/>
            <a:ext cx="2624138" cy="798512"/>
            <a:chOff x="4090055" y="2319052"/>
            <a:chExt cx="2623151" cy="799581"/>
          </a:xfrm>
        </p:grpSpPr>
        <p:sp>
          <p:nvSpPr>
            <p:cNvPr id="17" name="Plaque 16"/>
            <p:cNvSpPr/>
            <p:nvPr/>
          </p:nvSpPr>
          <p:spPr bwMode="auto">
            <a:xfrm>
              <a:off x="4090055" y="2661433"/>
              <a:ext cx="555657" cy="457200"/>
            </a:xfrm>
            <a:prstGeom prst="plaque">
              <a:avLst/>
            </a:prstGeom>
            <a:solidFill>
              <a:srgbClr val="0070C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lstStyle/>
            <a:p>
              <a:pPr>
                <a:defRPr/>
              </a:pPr>
              <a:endParaRPr lang="en-US">
                <a:ea typeface="ＭＳ Ｐゴシック" pitchFamily="48" charset="-128"/>
              </a:endParaRPr>
            </a:p>
          </p:txBody>
        </p:sp>
        <p:sp>
          <p:nvSpPr>
            <p:cNvPr id="18" name="TextBox 17"/>
            <p:cNvSpPr txBox="1"/>
            <p:nvPr/>
          </p:nvSpPr>
          <p:spPr>
            <a:xfrm>
              <a:off x="4351894" y="2319052"/>
              <a:ext cx="2361312" cy="400586"/>
            </a:xfrm>
            <a:prstGeom prst="rect">
              <a:avLst/>
            </a:prstGeom>
            <a:noFill/>
          </p:spPr>
          <p:txBody>
            <a:bodyPr wrap="none">
              <a:spAutoFit/>
            </a:bodyPr>
            <a:lstStyle/>
            <a:p>
              <a:pPr>
                <a:defRPr/>
              </a:pPr>
              <a:r>
                <a:rPr lang="en-US" sz="2000" dirty="0">
                  <a:solidFill>
                    <a:schemeClr val="tx2">
                      <a:lumMod val="50000"/>
                    </a:schemeClr>
                  </a:solidFill>
                  <a:latin typeface="Tahoma" pitchFamily="34" charset="0"/>
                  <a:ea typeface="Tahoma" pitchFamily="34" charset="0"/>
                  <a:cs typeface="Tahoma" pitchFamily="34" charset="0"/>
                </a:rPr>
                <a:t>Transcription factor</a:t>
              </a:r>
            </a:p>
          </p:txBody>
        </p:sp>
      </p:grpSp>
      <p:sp>
        <p:nvSpPr>
          <p:cNvPr id="19" name="Slide Number Placeholder 3">
            <a:extLst>
              <a:ext uri="{FF2B5EF4-FFF2-40B4-BE49-F238E27FC236}">
                <a16:creationId xmlns:a16="http://schemas.microsoft.com/office/drawing/2014/main" id="{F0BA87D2-5FC0-4EE8-B7C5-9F57A3988B09}"/>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41</a:t>
            </a:fld>
            <a:endParaRPr lang="en-US"/>
          </a:p>
        </p:txBody>
      </p:sp>
      <p:sp>
        <p:nvSpPr>
          <p:cNvPr id="20" name="Date Placeholder 5">
            <a:extLst>
              <a:ext uri="{FF2B5EF4-FFF2-40B4-BE49-F238E27FC236}">
                <a16:creationId xmlns:a16="http://schemas.microsoft.com/office/drawing/2014/main" id="{B47288E5-94A6-4D11-958A-F1D5C38F6641}"/>
              </a:ext>
            </a:extLst>
          </p:cNvPr>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25, 2019</a:t>
            </a:fld>
            <a:endParaRPr lang="en-US"/>
          </a:p>
        </p:txBody>
      </p:sp>
    </p:spTree>
    <p:extLst>
      <p:ext uri="{BB962C8B-B14F-4D97-AF65-F5344CB8AC3E}">
        <p14:creationId xmlns:p14="http://schemas.microsoft.com/office/powerpoint/2010/main" val="308391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err="1"/>
              <a:t>ChIP-seq</a:t>
            </a:r>
            <a:r>
              <a:rPr lang="en-US" sz="2800" dirty="0"/>
              <a:t> Can Identify Regulatory Elements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42</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pic>
        <p:nvPicPr>
          <p:cNvPr id="7" name="Picture 3" descr="mouseembryo_yel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192" y="1607678"/>
            <a:ext cx="1005840" cy="137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pic>
      <p:pic>
        <p:nvPicPr>
          <p:cNvPr id="11" name="Picture 3"/>
          <p:cNvPicPr>
            <a:picLocks noChangeAspect="1"/>
          </p:cNvPicPr>
          <p:nvPr/>
        </p:nvPicPr>
        <p:blipFill rotWithShape="1">
          <a:blip r:embed="rId4">
            <a:extLst>
              <a:ext uri="{28A0092B-C50C-407E-A947-70E740481C1C}">
                <a14:useLocalDpi xmlns:a14="http://schemas.microsoft.com/office/drawing/2010/main" val="0"/>
              </a:ext>
            </a:extLst>
          </a:blip>
          <a:srcRect l="75965" t="10515" b="22074"/>
          <a:stretch/>
        </p:blipFill>
        <p:spPr bwMode="auto">
          <a:xfrm>
            <a:off x="2411693" y="2886076"/>
            <a:ext cx="1658938" cy="823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a:picLocks noChangeAspect="1"/>
          </p:cNvPicPr>
          <p:nvPr/>
        </p:nvPicPr>
        <p:blipFill rotWithShape="1">
          <a:blip r:embed="rId4">
            <a:extLst>
              <a:ext uri="{28A0092B-C50C-407E-A947-70E740481C1C}">
                <a14:useLocalDpi xmlns:a14="http://schemas.microsoft.com/office/drawing/2010/main" val="0"/>
              </a:ext>
            </a:extLst>
          </a:blip>
          <a:srcRect l="43401" t="3670" r="38198" b="14186"/>
          <a:stretch/>
        </p:blipFill>
        <p:spPr bwMode="auto">
          <a:xfrm>
            <a:off x="2504561" y="1602824"/>
            <a:ext cx="1412200" cy="111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a:picLocks noChangeAspect="1"/>
          </p:cNvPicPr>
          <p:nvPr/>
        </p:nvPicPr>
        <p:blipFill rotWithShape="1">
          <a:blip r:embed="rId4">
            <a:extLst>
              <a:ext uri="{28A0092B-C50C-407E-A947-70E740481C1C}">
                <a14:useLocalDpi xmlns:a14="http://schemas.microsoft.com/office/drawing/2010/main" val="0"/>
              </a:ext>
            </a:extLst>
          </a:blip>
          <a:srcRect t="10217" r="72025" b="44693"/>
          <a:stretch/>
        </p:blipFill>
        <p:spPr bwMode="auto">
          <a:xfrm>
            <a:off x="2037043" y="911464"/>
            <a:ext cx="2312710" cy="659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8"/>
          <p:cNvGrpSpPr>
            <a:grpSpLocks/>
          </p:cNvGrpSpPr>
          <p:nvPr/>
        </p:nvGrpSpPr>
        <p:grpSpPr bwMode="auto">
          <a:xfrm>
            <a:off x="2242903" y="4057649"/>
            <a:ext cx="809625" cy="330200"/>
            <a:chOff x="6217865" y="2959944"/>
            <a:chExt cx="809921" cy="330128"/>
          </a:xfrm>
        </p:grpSpPr>
        <p:sp>
          <p:nvSpPr>
            <p:cNvPr id="15" name="Freeform 14"/>
            <p:cNvSpPr>
              <a:spLocks noChangeArrowheads="1"/>
            </p:cNvSpPr>
            <p:nvPr/>
          </p:nvSpPr>
          <p:spPr bwMode="auto">
            <a:xfrm>
              <a:off x="6235334" y="2959944"/>
              <a:ext cx="792452" cy="177761"/>
            </a:xfrm>
            <a:custGeom>
              <a:avLst/>
              <a:gdLst>
                <a:gd name="T0" fmla="*/ 0 w 792535"/>
                <a:gd name="T1" fmla="*/ 57301 h 177728"/>
                <a:gd name="T2" fmla="*/ 85928 w 792535"/>
                <a:gd name="T3" fmla="*/ 9551 h 177728"/>
                <a:gd name="T4" fmla="*/ 124119 w 792535"/>
                <a:gd name="T5" fmla="*/ 0 h 177728"/>
                <a:gd name="T6" fmla="*/ 286428 w 792535"/>
                <a:gd name="T7" fmla="*/ 9551 h 177728"/>
                <a:gd name="T8" fmla="*/ 315071 w 792535"/>
                <a:gd name="T9" fmla="*/ 19101 h 177728"/>
                <a:gd name="T10" fmla="*/ 334167 w 792535"/>
                <a:gd name="T11" fmla="*/ 38200 h 177728"/>
                <a:gd name="T12" fmla="*/ 362809 w 792535"/>
                <a:gd name="T13" fmla="*/ 57301 h 177728"/>
                <a:gd name="T14" fmla="*/ 381905 w 792535"/>
                <a:gd name="T15" fmla="*/ 76400 h 177728"/>
                <a:gd name="T16" fmla="*/ 410548 w 792535"/>
                <a:gd name="T17" fmla="*/ 95500 h 177728"/>
                <a:gd name="T18" fmla="*/ 429643 w 792535"/>
                <a:gd name="T19" fmla="*/ 114600 h 177728"/>
                <a:gd name="T20" fmla="*/ 458286 w 792535"/>
                <a:gd name="T21" fmla="*/ 124150 h 177728"/>
                <a:gd name="T22" fmla="*/ 582405 w 792535"/>
                <a:gd name="T23" fmla="*/ 171900 h 177728"/>
                <a:gd name="T24" fmla="*/ 668333 w 792535"/>
                <a:gd name="T25" fmla="*/ 152800 h 177728"/>
                <a:gd name="T26" fmla="*/ 696976 w 792535"/>
                <a:gd name="T27" fmla="*/ 133700 h 177728"/>
                <a:gd name="T28" fmla="*/ 725619 w 792535"/>
                <a:gd name="T29" fmla="*/ 105050 h 177728"/>
                <a:gd name="T30" fmla="*/ 754262 w 792535"/>
                <a:gd name="T31" fmla="*/ 95500 h 177728"/>
                <a:gd name="T32" fmla="*/ 792452 w 792535"/>
                <a:gd name="T33" fmla="*/ 66850 h 1777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2535"/>
                <a:gd name="T52" fmla="*/ 0 h 177728"/>
                <a:gd name="T53" fmla="*/ 792535 w 792535"/>
                <a:gd name="T54" fmla="*/ 177728 h 1777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2535" h="177728">
                  <a:moveTo>
                    <a:pt x="0" y="57290"/>
                  </a:moveTo>
                  <a:cubicBezTo>
                    <a:pt x="51299" y="23092"/>
                    <a:pt x="41818" y="22154"/>
                    <a:pt x="85937" y="9549"/>
                  </a:cubicBezTo>
                  <a:cubicBezTo>
                    <a:pt x="98556" y="5944"/>
                    <a:pt x="111400" y="3183"/>
                    <a:pt x="124132" y="0"/>
                  </a:cubicBezTo>
                  <a:cubicBezTo>
                    <a:pt x="178241" y="3183"/>
                    <a:pt x="232525" y="4156"/>
                    <a:pt x="286458" y="9549"/>
                  </a:cubicBezTo>
                  <a:cubicBezTo>
                    <a:pt x="296473" y="10551"/>
                    <a:pt x="306473" y="13919"/>
                    <a:pt x="315104" y="19097"/>
                  </a:cubicBezTo>
                  <a:cubicBezTo>
                    <a:pt x="322824" y="23728"/>
                    <a:pt x="327172" y="32569"/>
                    <a:pt x="334202" y="38193"/>
                  </a:cubicBezTo>
                  <a:cubicBezTo>
                    <a:pt x="343163" y="45362"/>
                    <a:pt x="353886" y="50121"/>
                    <a:pt x="362847" y="57290"/>
                  </a:cubicBezTo>
                  <a:cubicBezTo>
                    <a:pt x="369877" y="62914"/>
                    <a:pt x="374915" y="70763"/>
                    <a:pt x="381945" y="76386"/>
                  </a:cubicBezTo>
                  <a:cubicBezTo>
                    <a:pt x="390906" y="83555"/>
                    <a:pt x="401630" y="88313"/>
                    <a:pt x="410591" y="95482"/>
                  </a:cubicBezTo>
                  <a:cubicBezTo>
                    <a:pt x="417621" y="101106"/>
                    <a:pt x="421968" y="109947"/>
                    <a:pt x="429688" y="114579"/>
                  </a:cubicBezTo>
                  <a:cubicBezTo>
                    <a:pt x="438319" y="119757"/>
                    <a:pt x="449535" y="119239"/>
                    <a:pt x="458334" y="124127"/>
                  </a:cubicBezTo>
                  <a:cubicBezTo>
                    <a:pt x="554819" y="177728"/>
                    <a:pt x="472834" y="156207"/>
                    <a:pt x="582466" y="171868"/>
                  </a:cubicBezTo>
                  <a:cubicBezTo>
                    <a:pt x="604467" y="168201"/>
                    <a:pt x="644898" y="164524"/>
                    <a:pt x="668403" y="152772"/>
                  </a:cubicBezTo>
                  <a:cubicBezTo>
                    <a:pt x="678668" y="147640"/>
                    <a:pt x="688233" y="141022"/>
                    <a:pt x="697049" y="133675"/>
                  </a:cubicBezTo>
                  <a:cubicBezTo>
                    <a:pt x="707423" y="125031"/>
                    <a:pt x="714459" y="112521"/>
                    <a:pt x="725695" y="105031"/>
                  </a:cubicBezTo>
                  <a:cubicBezTo>
                    <a:pt x="734070" y="99448"/>
                    <a:pt x="745338" y="99983"/>
                    <a:pt x="754341" y="95482"/>
                  </a:cubicBezTo>
                  <a:cubicBezTo>
                    <a:pt x="775937" y="84684"/>
                    <a:pt x="779106" y="80267"/>
                    <a:pt x="792535" y="66838"/>
                  </a:cubicBezTo>
                </a:path>
              </a:pathLst>
            </a:custGeom>
            <a:noFill/>
            <a:ln w="25400">
              <a:solidFill>
                <a:srgbClr val="FF0000"/>
              </a:solidFill>
              <a:miter lim="800000"/>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fontAlgn="auto">
                <a:spcBef>
                  <a:spcPts val="0"/>
                </a:spcBef>
                <a:spcAft>
                  <a:spcPts val="0"/>
                </a:spcAft>
                <a:defRPr/>
              </a:pPr>
              <a:endParaRPr lang="en-US" sz="1800">
                <a:latin typeface="Arial" panose="020B0604020202020204" pitchFamily="34" charset="0"/>
                <a:cs typeface="Arial" panose="020B0604020202020204" pitchFamily="34" charset="0"/>
              </a:endParaRPr>
            </a:p>
          </p:txBody>
        </p:sp>
        <p:sp>
          <p:nvSpPr>
            <p:cNvPr id="16" name="Freeform 15"/>
            <p:cNvSpPr>
              <a:spLocks noChangeArrowheads="1"/>
            </p:cNvSpPr>
            <p:nvPr/>
          </p:nvSpPr>
          <p:spPr bwMode="auto">
            <a:xfrm>
              <a:off x="6217865" y="3112311"/>
              <a:ext cx="792453" cy="177761"/>
            </a:xfrm>
            <a:custGeom>
              <a:avLst/>
              <a:gdLst>
                <a:gd name="T0" fmla="*/ 0 w 792535"/>
                <a:gd name="T1" fmla="*/ 57301 h 177728"/>
                <a:gd name="T2" fmla="*/ 85928 w 792535"/>
                <a:gd name="T3" fmla="*/ 9551 h 177728"/>
                <a:gd name="T4" fmla="*/ 124119 w 792535"/>
                <a:gd name="T5" fmla="*/ 0 h 177728"/>
                <a:gd name="T6" fmla="*/ 286428 w 792535"/>
                <a:gd name="T7" fmla="*/ 9551 h 177728"/>
                <a:gd name="T8" fmla="*/ 315071 w 792535"/>
                <a:gd name="T9" fmla="*/ 19101 h 177728"/>
                <a:gd name="T10" fmla="*/ 334167 w 792535"/>
                <a:gd name="T11" fmla="*/ 38200 h 177728"/>
                <a:gd name="T12" fmla="*/ 362809 w 792535"/>
                <a:gd name="T13" fmla="*/ 57301 h 177728"/>
                <a:gd name="T14" fmla="*/ 381905 w 792535"/>
                <a:gd name="T15" fmla="*/ 76400 h 177728"/>
                <a:gd name="T16" fmla="*/ 410549 w 792535"/>
                <a:gd name="T17" fmla="*/ 95500 h 177728"/>
                <a:gd name="T18" fmla="*/ 429644 w 792535"/>
                <a:gd name="T19" fmla="*/ 114600 h 177728"/>
                <a:gd name="T20" fmla="*/ 458287 w 792535"/>
                <a:gd name="T21" fmla="*/ 124150 h 177728"/>
                <a:gd name="T22" fmla="*/ 582406 w 792535"/>
                <a:gd name="T23" fmla="*/ 171900 h 177728"/>
                <a:gd name="T24" fmla="*/ 668334 w 792535"/>
                <a:gd name="T25" fmla="*/ 152800 h 177728"/>
                <a:gd name="T26" fmla="*/ 696977 w 792535"/>
                <a:gd name="T27" fmla="*/ 133700 h 177728"/>
                <a:gd name="T28" fmla="*/ 725620 w 792535"/>
                <a:gd name="T29" fmla="*/ 105050 h 177728"/>
                <a:gd name="T30" fmla="*/ 754263 w 792535"/>
                <a:gd name="T31" fmla="*/ 95500 h 177728"/>
                <a:gd name="T32" fmla="*/ 792453 w 792535"/>
                <a:gd name="T33" fmla="*/ 66850 h 1777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2535"/>
                <a:gd name="T52" fmla="*/ 0 h 177728"/>
                <a:gd name="T53" fmla="*/ 792535 w 792535"/>
                <a:gd name="T54" fmla="*/ 177728 h 1777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2535" h="177728">
                  <a:moveTo>
                    <a:pt x="0" y="57290"/>
                  </a:moveTo>
                  <a:cubicBezTo>
                    <a:pt x="51299" y="23092"/>
                    <a:pt x="41818" y="22154"/>
                    <a:pt x="85937" y="9549"/>
                  </a:cubicBezTo>
                  <a:cubicBezTo>
                    <a:pt x="98556" y="5944"/>
                    <a:pt x="111400" y="3183"/>
                    <a:pt x="124132" y="0"/>
                  </a:cubicBezTo>
                  <a:cubicBezTo>
                    <a:pt x="178241" y="3183"/>
                    <a:pt x="232525" y="4156"/>
                    <a:pt x="286458" y="9549"/>
                  </a:cubicBezTo>
                  <a:cubicBezTo>
                    <a:pt x="296473" y="10551"/>
                    <a:pt x="306473" y="13919"/>
                    <a:pt x="315104" y="19097"/>
                  </a:cubicBezTo>
                  <a:cubicBezTo>
                    <a:pt x="322824" y="23728"/>
                    <a:pt x="327172" y="32569"/>
                    <a:pt x="334202" y="38193"/>
                  </a:cubicBezTo>
                  <a:cubicBezTo>
                    <a:pt x="343163" y="45362"/>
                    <a:pt x="353886" y="50121"/>
                    <a:pt x="362847" y="57290"/>
                  </a:cubicBezTo>
                  <a:cubicBezTo>
                    <a:pt x="369877" y="62914"/>
                    <a:pt x="374915" y="70763"/>
                    <a:pt x="381945" y="76386"/>
                  </a:cubicBezTo>
                  <a:cubicBezTo>
                    <a:pt x="390906" y="83555"/>
                    <a:pt x="401630" y="88313"/>
                    <a:pt x="410591" y="95482"/>
                  </a:cubicBezTo>
                  <a:cubicBezTo>
                    <a:pt x="417621" y="101106"/>
                    <a:pt x="421968" y="109947"/>
                    <a:pt x="429688" y="114579"/>
                  </a:cubicBezTo>
                  <a:cubicBezTo>
                    <a:pt x="438319" y="119757"/>
                    <a:pt x="449535" y="119239"/>
                    <a:pt x="458334" y="124127"/>
                  </a:cubicBezTo>
                  <a:cubicBezTo>
                    <a:pt x="554819" y="177728"/>
                    <a:pt x="472834" y="156207"/>
                    <a:pt x="582466" y="171868"/>
                  </a:cubicBezTo>
                  <a:cubicBezTo>
                    <a:pt x="604467" y="168201"/>
                    <a:pt x="644898" y="164524"/>
                    <a:pt x="668403" y="152772"/>
                  </a:cubicBezTo>
                  <a:cubicBezTo>
                    <a:pt x="678668" y="147640"/>
                    <a:pt x="688233" y="141022"/>
                    <a:pt x="697049" y="133675"/>
                  </a:cubicBezTo>
                  <a:cubicBezTo>
                    <a:pt x="707423" y="125031"/>
                    <a:pt x="714459" y="112521"/>
                    <a:pt x="725695" y="105031"/>
                  </a:cubicBezTo>
                  <a:cubicBezTo>
                    <a:pt x="734070" y="99448"/>
                    <a:pt x="745338" y="99983"/>
                    <a:pt x="754341" y="95482"/>
                  </a:cubicBezTo>
                  <a:cubicBezTo>
                    <a:pt x="775937" y="84684"/>
                    <a:pt x="779106" y="80267"/>
                    <a:pt x="792535" y="66838"/>
                  </a:cubicBezTo>
                </a:path>
              </a:pathLst>
            </a:custGeom>
            <a:noFill/>
            <a:ln w="25400">
              <a:solidFill>
                <a:srgbClr val="FF0000"/>
              </a:solidFill>
              <a:miter lim="800000"/>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fontAlgn="auto">
                <a:spcBef>
                  <a:spcPts val="0"/>
                </a:spcBef>
                <a:spcAft>
                  <a:spcPts val="0"/>
                </a:spcAft>
                <a:defRPr/>
              </a:pPr>
              <a:endParaRPr lang="en-US" sz="1800">
                <a:latin typeface="Arial" panose="020B0604020202020204" pitchFamily="34" charset="0"/>
                <a:cs typeface="Arial" panose="020B0604020202020204" pitchFamily="34" charset="0"/>
              </a:endParaRPr>
            </a:p>
          </p:txBody>
        </p:sp>
        <p:cxnSp>
          <p:nvCxnSpPr>
            <p:cNvPr id="17" name="Straight Connector 16"/>
            <p:cNvCxnSpPr>
              <a:cxnSpLocks noChangeShapeType="1"/>
              <a:stCxn id="15" idx="2"/>
              <a:endCxn id="16" idx="2"/>
            </p:cNvCxnSpPr>
            <p:nvPr/>
          </p:nvCxnSpPr>
          <p:spPr bwMode="auto">
            <a:xfrm flipH="1">
              <a:off x="6341735" y="2959944"/>
              <a:ext cx="17469" cy="152367"/>
            </a:xfrm>
            <a:prstGeom prst="line">
              <a:avLst/>
            </a:prstGeom>
            <a:noFill/>
            <a:ln w="635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 name="Straight Connector 17"/>
            <p:cNvCxnSpPr>
              <a:cxnSpLocks noChangeShapeType="1"/>
              <a:stCxn id="15" idx="3"/>
              <a:endCxn id="16" idx="3"/>
            </p:cNvCxnSpPr>
            <p:nvPr/>
          </p:nvCxnSpPr>
          <p:spPr bwMode="auto">
            <a:xfrm flipH="1">
              <a:off x="6503719" y="2969467"/>
              <a:ext cx="17469" cy="152367"/>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9" name="Straight Connector 18"/>
            <p:cNvCxnSpPr>
              <a:cxnSpLocks noChangeShapeType="1"/>
              <a:stCxn id="15" idx="10"/>
              <a:endCxn id="16" idx="8"/>
            </p:cNvCxnSpPr>
            <p:nvPr/>
          </p:nvCxnSpPr>
          <p:spPr bwMode="auto">
            <a:xfrm flipH="1">
              <a:off x="6629178" y="3083742"/>
              <a:ext cx="65111" cy="123798"/>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0" name="Straight Connector 19"/>
            <p:cNvCxnSpPr>
              <a:cxnSpLocks noChangeShapeType="1"/>
              <a:stCxn id="15" idx="11"/>
              <a:endCxn id="16" idx="11"/>
            </p:cNvCxnSpPr>
            <p:nvPr/>
          </p:nvCxnSpPr>
          <p:spPr bwMode="auto">
            <a:xfrm flipH="1">
              <a:off x="6800691" y="3131357"/>
              <a:ext cx="17468" cy="152367"/>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21" name="Group 25"/>
          <p:cNvGrpSpPr>
            <a:grpSpLocks/>
          </p:cNvGrpSpPr>
          <p:nvPr/>
        </p:nvGrpSpPr>
        <p:grpSpPr bwMode="auto">
          <a:xfrm>
            <a:off x="3392082" y="4051299"/>
            <a:ext cx="811212" cy="330200"/>
            <a:chOff x="6217865" y="2959944"/>
            <a:chExt cx="809921" cy="330128"/>
          </a:xfrm>
        </p:grpSpPr>
        <p:sp>
          <p:nvSpPr>
            <p:cNvPr id="22" name="Freeform 21"/>
            <p:cNvSpPr>
              <a:spLocks noChangeArrowheads="1"/>
            </p:cNvSpPr>
            <p:nvPr/>
          </p:nvSpPr>
          <p:spPr bwMode="auto">
            <a:xfrm>
              <a:off x="6235299" y="2959944"/>
              <a:ext cx="792487" cy="177761"/>
            </a:xfrm>
            <a:custGeom>
              <a:avLst/>
              <a:gdLst>
                <a:gd name="T0" fmla="*/ 0 w 792535"/>
                <a:gd name="T1" fmla="*/ 57301 h 177728"/>
                <a:gd name="T2" fmla="*/ 85932 w 792535"/>
                <a:gd name="T3" fmla="*/ 9551 h 177728"/>
                <a:gd name="T4" fmla="*/ 124124 w 792535"/>
                <a:gd name="T5" fmla="*/ 0 h 177728"/>
                <a:gd name="T6" fmla="*/ 286441 w 792535"/>
                <a:gd name="T7" fmla="*/ 9551 h 177728"/>
                <a:gd name="T8" fmla="*/ 315085 w 792535"/>
                <a:gd name="T9" fmla="*/ 19101 h 177728"/>
                <a:gd name="T10" fmla="*/ 334182 w 792535"/>
                <a:gd name="T11" fmla="*/ 38200 h 177728"/>
                <a:gd name="T12" fmla="*/ 362825 w 792535"/>
                <a:gd name="T13" fmla="*/ 57301 h 177728"/>
                <a:gd name="T14" fmla="*/ 381922 w 792535"/>
                <a:gd name="T15" fmla="*/ 76400 h 177728"/>
                <a:gd name="T16" fmla="*/ 410566 w 792535"/>
                <a:gd name="T17" fmla="*/ 95500 h 177728"/>
                <a:gd name="T18" fmla="*/ 429662 w 792535"/>
                <a:gd name="T19" fmla="*/ 114600 h 177728"/>
                <a:gd name="T20" fmla="*/ 458306 w 792535"/>
                <a:gd name="T21" fmla="*/ 124150 h 177728"/>
                <a:gd name="T22" fmla="*/ 582431 w 792535"/>
                <a:gd name="T23" fmla="*/ 171900 h 177728"/>
                <a:gd name="T24" fmla="*/ 668363 w 792535"/>
                <a:gd name="T25" fmla="*/ 152800 h 177728"/>
                <a:gd name="T26" fmla="*/ 697007 w 792535"/>
                <a:gd name="T27" fmla="*/ 133700 h 177728"/>
                <a:gd name="T28" fmla="*/ 725651 w 792535"/>
                <a:gd name="T29" fmla="*/ 105050 h 177728"/>
                <a:gd name="T30" fmla="*/ 754295 w 792535"/>
                <a:gd name="T31" fmla="*/ 95500 h 177728"/>
                <a:gd name="T32" fmla="*/ 792487 w 792535"/>
                <a:gd name="T33" fmla="*/ 66850 h 1777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2535"/>
                <a:gd name="T52" fmla="*/ 0 h 177728"/>
                <a:gd name="T53" fmla="*/ 792535 w 792535"/>
                <a:gd name="T54" fmla="*/ 177728 h 1777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2535" h="177728">
                  <a:moveTo>
                    <a:pt x="0" y="57290"/>
                  </a:moveTo>
                  <a:cubicBezTo>
                    <a:pt x="51299" y="23092"/>
                    <a:pt x="41818" y="22154"/>
                    <a:pt x="85937" y="9549"/>
                  </a:cubicBezTo>
                  <a:cubicBezTo>
                    <a:pt x="98556" y="5944"/>
                    <a:pt x="111400" y="3183"/>
                    <a:pt x="124132" y="0"/>
                  </a:cubicBezTo>
                  <a:cubicBezTo>
                    <a:pt x="178241" y="3183"/>
                    <a:pt x="232525" y="4156"/>
                    <a:pt x="286458" y="9549"/>
                  </a:cubicBezTo>
                  <a:cubicBezTo>
                    <a:pt x="296473" y="10551"/>
                    <a:pt x="306473" y="13919"/>
                    <a:pt x="315104" y="19097"/>
                  </a:cubicBezTo>
                  <a:cubicBezTo>
                    <a:pt x="322824" y="23728"/>
                    <a:pt x="327172" y="32569"/>
                    <a:pt x="334202" y="38193"/>
                  </a:cubicBezTo>
                  <a:cubicBezTo>
                    <a:pt x="343163" y="45362"/>
                    <a:pt x="353886" y="50121"/>
                    <a:pt x="362847" y="57290"/>
                  </a:cubicBezTo>
                  <a:cubicBezTo>
                    <a:pt x="369877" y="62914"/>
                    <a:pt x="374915" y="70763"/>
                    <a:pt x="381945" y="76386"/>
                  </a:cubicBezTo>
                  <a:cubicBezTo>
                    <a:pt x="390906" y="83555"/>
                    <a:pt x="401630" y="88313"/>
                    <a:pt x="410591" y="95482"/>
                  </a:cubicBezTo>
                  <a:cubicBezTo>
                    <a:pt x="417621" y="101106"/>
                    <a:pt x="421968" y="109947"/>
                    <a:pt x="429688" y="114579"/>
                  </a:cubicBezTo>
                  <a:cubicBezTo>
                    <a:pt x="438319" y="119757"/>
                    <a:pt x="449535" y="119239"/>
                    <a:pt x="458334" y="124127"/>
                  </a:cubicBezTo>
                  <a:cubicBezTo>
                    <a:pt x="554819" y="177728"/>
                    <a:pt x="472834" y="156207"/>
                    <a:pt x="582466" y="171868"/>
                  </a:cubicBezTo>
                  <a:cubicBezTo>
                    <a:pt x="604467" y="168201"/>
                    <a:pt x="644898" y="164524"/>
                    <a:pt x="668403" y="152772"/>
                  </a:cubicBezTo>
                  <a:cubicBezTo>
                    <a:pt x="678668" y="147640"/>
                    <a:pt x="688233" y="141022"/>
                    <a:pt x="697049" y="133675"/>
                  </a:cubicBezTo>
                  <a:cubicBezTo>
                    <a:pt x="707423" y="125031"/>
                    <a:pt x="714459" y="112521"/>
                    <a:pt x="725695" y="105031"/>
                  </a:cubicBezTo>
                  <a:cubicBezTo>
                    <a:pt x="734070" y="99448"/>
                    <a:pt x="745338" y="99983"/>
                    <a:pt x="754341" y="95482"/>
                  </a:cubicBezTo>
                  <a:cubicBezTo>
                    <a:pt x="775937" y="84684"/>
                    <a:pt x="779106" y="80267"/>
                    <a:pt x="792535" y="66838"/>
                  </a:cubicBezTo>
                </a:path>
              </a:pathLst>
            </a:custGeom>
            <a:noFill/>
            <a:ln w="25400">
              <a:solidFill>
                <a:srgbClr val="FF0000"/>
              </a:solidFill>
              <a:miter lim="800000"/>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fontAlgn="auto">
                <a:spcBef>
                  <a:spcPts val="0"/>
                </a:spcBef>
                <a:spcAft>
                  <a:spcPts val="0"/>
                </a:spcAft>
                <a:defRPr/>
              </a:pPr>
              <a:endParaRPr lang="en-US" sz="1800">
                <a:latin typeface="Arial" panose="020B0604020202020204" pitchFamily="34" charset="0"/>
                <a:cs typeface="Arial" panose="020B0604020202020204" pitchFamily="34" charset="0"/>
              </a:endParaRPr>
            </a:p>
          </p:txBody>
        </p:sp>
        <p:sp>
          <p:nvSpPr>
            <p:cNvPr id="23" name="Freeform 22"/>
            <p:cNvSpPr>
              <a:spLocks noChangeArrowheads="1"/>
            </p:cNvSpPr>
            <p:nvPr/>
          </p:nvSpPr>
          <p:spPr bwMode="auto">
            <a:xfrm>
              <a:off x="6217865" y="3112311"/>
              <a:ext cx="792487" cy="177761"/>
            </a:xfrm>
            <a:custGeom>
              <a:avLst/>
              <a:gdLst>
                <a:gd name="T0" fmla="*/ 0 w 792535"/>
                <a:gd name="T1" fmla="*/ 57301 h 177728"/>
                <a:gd name="T2" fmla="*/ 85932 w 792535"/>
                <a:gd name="T3" fmla="*/ 9551 h 177728"/>
                <a:gd name="T4" fmla="*/ 124124 w 792535"/>
                <a:gd name="T5" fmla="*/ 0 h 177728"/>
                <a:gd name="T6" fmla="*/ 286441 w 792535"/>
                <a:gd name="T7" fmla="*/ 9551 h 177728"/>
                <a:gd name="T8" fmla="*/ 315085 w 792535"/>
                <a:gd name="T9" fmla="*/ 19101 h 177728"/>
                <a:gd name="T10" fmla="*/ 334182 w 792535"/>
                <a:gd name="T11" fmla="*/ 38200 h 177728"/>
                <a:gd name="T12" fmla="*/ 362825 w 792535"/>
                <a:gd name="T13" fmla="*/ 57301 h 177728"/>
                <a:gd name="T14" fmla="*/ 381922 w 792535"/>
                <a:gd name="T15" fmla="*/ 76400 h 177728"/>
                <a:gd name="T16" fmla="*/ 410566 w 792535"/>
                <a:gd name="T17" fmla="*/ 95500 h 177728"/>
                <a:gd name="T18" fmla="*/ 429662 w 792535"/>
                <a:gd name="T19" fmla="*/ 114600 h 177728"/>
                <a:gd name="T20" fmla="*/ 458306 w 792535"/>
                <a:gd name="T21" fmla="*/ 124150 h 177728"/>
                <a:gd name="T22" fmla="*/ 582431 w 792535"/>
                <a:gd name="T23" fmla="*/ 171900 h 177728"/>
                <a:gd name="T24" fmla="*/ 668363 w 792535"/>
                <a:gd name="T25" fmla="*/ 152800 h 177728"/>
                <a:gd name="T26" fmla="*/ 697007 w 792535"/>
                <a:gd name="T27" fmla="*/ 133700 h 177728"/>
                <a:gd name="T28" fmla="*/ 725651 w 792535"/>
                <a:gd name="T29" fmla="*/ 105050 h 177728"/>
                <a:gd name="T30" fmla="*/ 754295 w 792535"/>
                <a:gd name="T31" fmla="*/ 95500 h 177728"/>
                <a:gd name="T32" fmla="*/ 792487 w 792535"/>
                <a:gd name="T33" fmla="*/ 66850 h 1777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2535"/>
                <a:gd name="T52" fmla="*/ 0 h 177728"/>
                <a:gd name="T53" fmla="*/ 792535 w 792535"/>
                <a:gd name="T54" fmla="*/ 177728 h 1777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2535" h="177728">
                  <a:moveTo>
                    <a:pt x="0" y="57290"/>
                  </a:moveTo>
                  <a:cubicBezTo>
                    <a:pt x="51299" y="23092"/>
                    <a:pt x="41818" y="22154"/>
                    <a:pt x="85937" y="9549"/>
                  </a:cubicBezTo>
                  <a:cubicBezTo>
                    <a:pt x="98556" y="5944"/>
                    <a:pt x="111400" y="3183"/>
                    <a:pt x="124132" y="0"/>
                  </a:cubicBezTo>
                  <a:cubicBezTo>
                    <a:pt x="178241" y="3183"/>
                    <a:pt x="232525" y="4156"/>
                    <a:pt x="286458" y="9549"/>
                  </a:cubicBezTo>
                  <a:cubicBezTo>
                    <a:pt x="296473" y="10551"/>
                    <a:pt x="306473" y="13919"/>
                    <a:pt x="315104" y="19097"/>
                  </a:cubicBezTo>
                  <a:cubicBezTo>
                    <a:pt x="322824" y="23728"/>
                    <a:pt x="327172" y="32569"/>
                    <a:pt x="334202" y="38193"/>
                  </a:cubicBezTo>
                  <a:cubicBezTo>
                    <a:pt x="343163" y="45362"/>
                    <a:pt x="353886" y="50121"/>
                    <a:pt x="362847" y="57290"/>
                  </a:cubicBezTo>
                  <a:cubicBezTo>
                    <a:pt x="369877" y="62914"/>
                    <a:pt x="374915" y="70763"/>
                    <a:pt x="381945" y="76386"/>
                  </a:cubicBezTo>
                  <a:cubicBezTo>
                    <a:pt x="390906" y="83555"/>
                    <a:pt x="401630" y="88313"/>
                    <a:pt x="410591" y="95482"/>
                  </a:cubicBezTo>
                  <a:cubicBezTo>
                    <a:pt x="417621" y="101106"/>
                    <a:pt x="421968" y="109947"/>
                    <a:pt x="429688" y="114579"/>
                  </a:cubicBezTo>
                  <a:cubicBezTo>
                    <a:pt x="438319" y="119757"/>
                    <a:pt x="449535" y="119239"/>
                    <a:pt x="458334" y="124127"/>
                  </a:cubicBezTo>
                  <a:cubicBezTo>
                    <a:pt x="554819" y="177728"/>
                    <a:pt x="472834" y="156207"/>
                    <a:pt x="582466" y="171868"/>
                  </a:cubicBezTo>
                  <a:cubicBezTo>
                    <a:pt x="604467" y="168201"/>
                    <a:pt x="644898" y="164524"/>
                    <a:pt x="668403" y="152772"/>
                  </a:cubicBezTo>
                  <a:cubicBezTo>
                    <a:pt x="678668" y="147640"/>
                    <a:pt x="688233" y="141022"/>
                    <a:pt x="697049" y="133675"/>
                  </a:cubicBezTo>
                  <a:cubicBezTo>
                    <a:pt x="707423" y="125031"/>
                    <a:pt x="714459" y="112521"/>
                    <a:pt x="725695" y="105031"/>
                  </a:cubicBezTo>
                  <a:cubicBezTo>
                    <a:pt x="734070" y="99448"/>
                    <a:pt x="745338" y="99983"/>
                    <a:pt x="754341" y="95482"/>
                  </a:cubicBezTo>
                  <a:cubicBezTo>
                    <a:pt x="775937" y="84684"/>
                    <a:pt x="779106" y="80267"/>
                    <a:pt x="792535" y="66838"/>
                  </a:cubicBezTo>
                </a:path>
              </a:pathLst>
            </a:custGeom>
            <a:noFill/>
            <a:ln w="25400">
              <a:solidFill>
                <a:srgbClr val="FF0000"/>
              </a:solidFill>
              <a:miter lim="800000"/>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fontAlgn="auto">
                <a:spcBef>
                  <a:spcPts val="0"/>
                </a:spcBef>
                <a:spcAft>
                  <a:spcPts val="0"/>
                </a:spcAft>
                <a:defRPr/>
              </a:pPr>
              <a:endParaRPr lang="en-US" sz="1800">
                <a:latin typeface="Arial" panose="020B0604020202020204" pitchFamily="34" charset="0"/>
                <a:cs typeface="Arial" panose="020B0604020202020204" pitchFamily="34" charset="0"/>
              </a:endParaRPr>
            </a:p>
          </p:txBody>
        </p:sp>
        <p:cxnSp>
          <p:nvCxnSpPr>
            <p:cNvPr id="24" name="Straight Connector 23"/>
            <p:cNvCxnSpPr>
              <a:cxnSpLocks noChangeShapeType="1"/>
              <a:stCxn id="22" idx="2"/>
              <a:endCxn id="23" idx="2"/>
            </p:cNvCxnSpPr>
            <p:nvPr/>
          </p:nvCxnSpPr>
          <p:spPr bwMode="auto">
            <a:xfrm flipH="1">
              <a:off x="6341493" y="2959944"/>
              <a:ext cx="17434" cy="152367"/>
            </a:xfrm>
            <a:prstGeom prst="line">
              <a:avLst/>
            </a:prstGeom>
            <a:noFill/>
            <a:ln w="635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5" name="Straight Connector 24"/>
            <p:cNvCxnSpPr>
              <a:cxnSpLocks noChangeShapeType="1"/>
              <a:stCxn id="22" idx="3"/>
              <a:endCxn id="23" idx="3"/>
            </p:cNvCxnSpPr>
            <p:nvPr/>
          </p:nvCxnSpPr>
          <p:spPr bwMode="auto">
            <a:xfrm flipH="1">
              <a:off x="6504745" y="2969467"/>
              <a:ext cx="17435" cy="152367"/>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6" name="Straight Connector 25"/>
            <p:cNvCxnSpPr>
              <a:cxnSpLocks noChangeShapeType="1"/>
              <a:stCxn id="22" idx="10"/>
              <a:endCxn id="23" idx="8"/>
            </p:cNvCxnSpPr>
            <p:nvPr/>
          </p:nvCxnSpPr>
          <p:spPr bwMode="auto">
            <a:xfrm flipH="1">
              <a:off x="6628373" y="3083742"/>
              <a:ext cx="64984" cy="123798"/>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 name="Straight Connector 26"/>
            <p:cNvCxnSpPr>
              <a:cxnSpLocks noChangeShapeType="1"/>
              <a:stCxn id="22" idx="11"/>
              <a:endCxn id="23" idx="11"/>
            </p:cNvCxnSpPr>
            <p:nvPr/>
          </p:nvCxnSpPr>
          <p:spPr bwMode="auto">
            <a:xfrm flipH="1">
              <a:off x="6799550" y="3131357"/>
              <a:ext cx="17435" cy="152367"/>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grpSp>
      <p:pic>
        <p:nvPicPr>
          <p:cNvPr id="31" name="Picture 57" descr="ChipSeqExample_220x148.jpg"/>
          <p:cNvPicPr>
            <a:picLocks noChangeAspect="1"/>
          </p:cNvPicPr>
          <p:nvPr/>
        </p:nvPicPr>
        <p:blipFill rotWithShape="1">
          <a:blip r:embed="rId5">
            <a:extLst>
              <a:ext uri="{28A0092B-C50C-407E-A947-70E740481C1C}">
                <a14:useLocalDpi xmlns:a14="http://schemas.microsoft.com/office/drawing/2010/main" val="0"/>
              </a:ext>
            </a:extLst>
          </a:blip>
          <a:srcRect l="3226" t="8776" b="27133"/>
          <a:stretch/>
        </p:blipFill>
        <p:spPr bwMode="auto">
          <a:xfrm>
            <a:off x="2375459" y="4600575"/>
            <a:ext cx="1848137" cy="8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2" descr="nature06008-f1.2.jpg"/>
          <p:cNvPicPr>
            <a:picLocks noChangeAspect="1"/>
          </p:cNvPicPr>
          <p:nvPr/>
        </p:nvPicPr>
        <p:blipFill rotWithShape="1">
          <a:blip r:embed="rId6">
            <a:extLst>
              <a:ext uri="{28A0092B-C50C-407E-A947-70E740481C1C}">
                <a14:useLocalDpi xmlns:a14="http://schemas.microsoft.com/office/drawing/2010/main" val="0"/>
              </a:ext>
            </a:extLst>
          </a:blip>
          <a:srcRect l="32533" r="47500" b="84537"/>
          <a:stretch/>
        </p:blipFill>
        <p:spPr bwMode="auto">
          <a:xfrm>
            <a:off x="2637785" y="5786436"/>
            <a:ext cx="1639717" cy="37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Oval 32"/>
          <p:cNvSpPr/>
          <p:nvPr/>
        </p:nvSpPr>
        <p:spPr bwMode="auto">
          <a:xfrm>
            <a:off x="807244" y="2571750"/>
            <a:ext cx="250031" cy="242888"/>
          </a:xfrm>
          <a:prstGeom prst="ellipse">
            <a:avLst/>
          </a:prstGeom>
          <a:solidFill>
            <a:srgbClr val="C0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
        <p:nvSpPr>
          <p:cNvPr id="34" name="TextBox 32"/>
          <p:cNvSpPr txBox="1">
            <a:spLocks noChangeArrowheads="1"/>
          </p:cNvSpPr>
          <p:nvPr/>
        </p:nvSpPr>
        <p:spPr bwMode="auto">
          <a:xfrm>
            <a:off x="4589008" y="1204080"/>
            <a:ext cx="33357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1800" b="1" dirty="0">
                <a:latin typeface="Arial" panose="020B0604020202020204" pitchFamily="34" charset="0"/>
                <a:cs typeface="Arial" panose="020B0604020202020204" pitchFamily="34" charset="0"/>
              </a:rPr>
              <a:t>Cross-link DNA and Proteins</a:t>
            </a:r>
          </a:p>
        </p:txBody>
      </p:sp>
      <p:sp>
        <p:nvSpPr>
          <p:cNvPr id="35" name="TextBox 32"/>
          <p:cNvSpPr txBox="1">
            <a:spLocks noChangeArrowheads="1"/>
          </p:cNvSpPr>
          <p:nvPr/>
        </p:nvSpPr>
        <p:spPr bwMode="auto">
          <a:xfrm>
            <a:off x="4589009" y="2087285"/>
            <a:ext cx="3097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1800" b="1" dirty="0">
                <a:latin typeface="Arial" panose="020B0604020202020204" pitchFamily="34" charset="0"/>
                <a:cs typeface="Arial" panose="020B0604020202020204" pitchFamily="34" charset="0"/>
              </a:rPr>
              <a:t>Shear DNA</a:t>
            </a:r>
          </a:p>
        </p:txBody>
      </p:sp>
      <p:sp>
        <p:nvSpPr>
          <p:cNvPr id="36" name="TextBox 32"/>
          <p:cNvSpPr txBox="1">
            <a:spLocks noChangeArrowheads="1"/>
          </p:cNvSpPr>
          <p:nvPr/>
        </p:nvSpPr>
        <p:spPr bwMode="auto">
          <a:xfrm>
            <a:off x="4589009" y="3112965"/>
            <a:ext cx="3097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1800" b="1" dirty="0" err="1">
                <a:latin typeface="Arial" panose="020B0604020202020204" pitchFamily="34" charset="0"/>
                <a:cs typeface="Arial" panose="020B0604020202020204" pitchFamily="34" charset="0"/>
              </a:rPr>
              <a:t>Immunoprecipitate</a:t>
            </a:r>
            <a:endParaRPr lang="en-US" sz="1800" b="1" dirty="0">
              <a:latin typeface="Arial" panose="020B0604020202020204" pitchFamily="34" charset="0"/>
              <a:cs typeface="Arial" panose="020B0604020202020204" pitchFamily="34" charset="0"/>
            </a:endParaRPr>
          </a:p>
        </p:txBody>
      </p:sp>
      <p:sp>
        <p:nvSpPr>
          <p:cNvPr id="37" name="TextBox 32"/>
          <p:cNvSpPr txBox="1">
            <a:spLocks noChangeArrowheads="1"/>
          </p:cNvSpPr>
          <p:nvPr/>
        </p:nvSpPr>
        <p:spPr bwMode="auto">
          <a:xfrm>
            <a:off x="4589009" y="3990458"/>
            <a:ext cx="3097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1800" b="1" dirty="0">
                <a:latin typeface="Arial" panose="020B0604020202020204" pitchFamily="34" charset="0"/>
                <a:cs typeface="Arial" panose="020B0604020202020204" pitchFamily="34" charset="0"/>
              </a:rPr>
              <a:t>Reverse Cross-link</a:t>
            </a:r>
          </a:p>
        </p:txBody>
      </p:sp>
      <p:sp>
        <p:nvSpPr>
          <p:cNvPr id="38" name="TextBox 32"/>
          <p:cNvSpPr txBox="1">
            <a:spLocks noChangeArrowheads="1"/>
          </p:cNvSpPr>
          <p:nvPr/>
        </p:nvSpPr>
        <p:spPr bwMode="auto">
          <a:xfrm>
            <a:off x="4589009" y="4827464"/>
            <a:ext cx="3097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1800" b="1" dirty="0">
                <a:latin typeface="Arial" panose="020B0604020202020204" pitchFamily="34" charset="0"/>
                <a:cs typeface="Arial" panose="020B0604020202020204" pitchFamily="34" charset="0"/>
              </a:rPr>
              <a:t>Sequence and Map Reads</a:t>
            </a:r>
          </a:p>
        </p:txBody>
      </p:sp>
      <p:sp>
        <p:nvSpPr>
          <p:cNvPr id="39" name="TextBox 32"/>
          <p:cNvSpPr txBox="1">
            <a:spLocks noChangeArrowheads="1"/>
          </p:cNvSpPr>
          <p:nvPr/>
        </p:nvSpPr>
        <p:spPr bwMode="auto">
          <a:xfrm>
            <a:off x="4589009" y="5791814"/>
            <a:ext cx="3097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1800" b="1" dirty="0">
                <a:latin typeface="Arial" panose="020B0604020202020204" pitchFamily="34" charset="0"/>
                <a:cs typeface="Arial" panose="020B0604020202020204" pitchFamily="34" charset="0"/>
              </a:rPr>
              <a:t>Determine Location</a:t>
            </a:r>
          </a:p>
        </p:txBody>
      </p:sp>
      <p:cxnSp>
        <p:nvCxnSpPr>
          <p:cNvPr id="41" name="Straight Arrow Connector 40"/>
          <p:cNvCxnSpPr/>
          <p:nvPr/>
        </p:nvCxnSpPr>
        <p:spPr bwMode="auto">
          <a:xfrm flipV="1">
            <a:off x="1057275" y="1471613"/>
            <a:ext cx="979768" cy="1100137"/>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2" name="TextBox 32"/>
          <p:cNvSpPr txBox="1">
            <a:spLocks noChangeArrowheads="1"/>
          </p:cNvSpPr>
          <p:nvPr/>
        </p:nvSpPr>
        <p:spPr bwMode="auto">
          <a:xfrm>
            <a:off x="201861" y="3126420"/>
            <a:ext cx="18351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1800" b="1" dirty="0">
                <a:latin typeface="Arial" panose="020B0604020202020204" pitchFamily="34" charset="0"/>
                <a:cs typeface="Arial" panose="020B0604020202020204" pitchFamily="34" charset="0"/>
              </a:rPr>
              <a:t>Isolate Tissue</a:t>
            </a:r>
          </a:p>
        </p:txBody>
      </p:sp>
    </p:spTree>
    <p:extLst>
      <p:ext uri="{BB962C8B-B14F-4D97-AF65-F5344CB8AC3E}">
        <p14:creationId xmlns:p14="http://schemas.microsoft.com/office/powerpoint/2010/main" val="42061193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ENCODE has Cataloged Different Types of Marks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43</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pic>
        <p:nvPicPr>
          <p:cNvPr id="1026" name="Picture 2" descr="https://www.encodeproject.org/images/fe9f2a18-0c5e-404c-9115-6051fb6d6899/@@download/attachment/image08.png">
            <a:extLst>
              <a:ext uri="{FF2B5EF4-FFF2-40B4-BE49-F238E27FC236}">
                <a16:creationId xmlns:a16="http://schemas.microsoft.com/office/drawing/2014/main" id="{AFCA79E6-9FDD-4EBA-ABEE-AE742AF92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35123"/>
            <a:ext cx="8091816" cy="493376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88783BC-E6B4-49A7-9DED-FDE4369F6476}"/>
              </a:ext>
            </a:extLst>
          </p:cNvPr>
          <p:cNvSpPr/>
          <p:nvPr/>
        </p:nvSpPr>
        <p:spPr>
          <a:xfrm>
            <a:off x="466724" y="6118652"/>
            <a:ext cx="5895975" cy="461665"/>
          </a:xfrm>
          <a:prstGeom prst="rect">
            <a:avLst/>
          </a:prstGeom>
        </p:spPr>
        <p:txBody>
          <a:bodyPr wrap="square">
            <a:spAutoFit/>
          </a:bodyPr>
          <a:lstStyle/>
          <a:p>
            <a:r>
              <a:rPr lang="en-US" dirty="0"/>
              <a:t>https://www.encodeproject.org/data/annotations</a:t>
            </a:r>
          </a:p>
        </p:txBody>
      </p:sp>
    </p:spTree>
    <p:extLst>
      <p:ext uri="{BB962C8B-B14F-4D97-AF65-F5344CB8AC3E}">
        <p14:creationId xmlns:p14="http://schemas.microsoft.com/office/powerpoint/2010/main" val="15396429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i="1" dirty="0"/>
              <a:t>EFEMP1</a:t>
            </a:r>
            <a:r>
              <a:rPr lang="en-US" sz="2800" dirty="0"/>
              <a:t>: rs2009262 is not in a Regulatory Element Mark</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44</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pic>
        <p:nvPicPr>
          <p:cNvPr id="3" name="Picture 2">
            <a:extLst>
              <a:ext uri="{FF2B5EF4-FFF2-40B4-BE49-F238E27FC236}">
                <a16:creationId xmlns:a16="http://schemas.microsoft.com/office/drawing/2014/main" id="{1B843922-F6E7-40DF-90E8-5CCB85E2DB04}"/>
              </a:ext>
            </a:extLst>
          </p:cNvPr>
          <p:cNvPicPr>
            <a:picLocks noChangeAspect="1"/>
          </p:cNvPicPr>
          <p:nvPr/>
        </p:nvPicPr>
        <p:blipFill>
          <a:blip r:embed="rId3"/>
          <a:stretch>
            <a:fillRect/>
          </a:stretch>
        </p:blipFill>
        <p:spPr>
          <a:xfrm>
            <a:off x="0" y="1547912"/>
            <a:ext cx="9144000" cy="3762176"/>
          </a:xfrm>
          <a:prstGeom prst="rect">
            <a:avLst/>
          </a:prstGeom>
        </p:spPr>
      </p:pic>
      <p:sp>
        <p:nvSpPr>
          <p:cNvPr id="7" name="TextBox 6">
            <a:extLst>
              <a:ext uri="{FF2B5EF4-FFF2-40B4-BE49-F238E27FC236}">
                <a16:creationId xmlns:a16="http://schemas.microsoft.com/office/drawing/2014/main" id="{651EE2A3-CC8D-494D-BF56-13FBB826BE2A}"/>
              </a:ext>
            </a:extLst>
          </p:cNvPr>
          <p:cNvSpPr txBox="1"/>
          <p:nvPr/>
        </p:nvSpPr>
        <p:spPr>
          <a:xfrm>
            <a:off x="3038908" y="5245233"/>
            <a:ext cx="1219200" cy="253916"/>
          </a:xfrm>
          <a:prstGeom prst="rect">
            <a:avLst/>
          </a:prstGeom>
          <a:noFill/>
        </p:spPr>
        <p:txBody>
          <a:bodyPr wrap="square" rtlCol="0">
            <a:spAutoFit/>
          </a:bodyPr>
          <a:lstStyle/>
          <a:p>
            <a:r>
              <a:rPr lang="en-US" sz="1050" dirty="0">
                <a:solidFill>
                  <a:srgbClr val="FF0000"/>
                </a:solidFill>
                <a:latin typeface="Arial" panose="020B0604020202020204" pitchFamily="34" charset="0"/>
                <a:cs typeface="Arial" panose="020B0604020202020204" pitchFamily="34" charset="0"/>
              </a:rPr>
              <a:t>rs2009262</a:t>
            </a:r>
          </a:p>
        </p:txBody>
      </p:sp>
    </p:spTree>
    <p:extLst>
      <p:ext uri="{BB962C8B-B14F-4D97-AF65-F5344CB8AC3E}">
        <p14:creationId xmlns:p14="http://schemas.microsoft.com/office/powerpoint/2010/main" val="39722318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264440" y="2772292"/>
            <a:ext cx="6279360" cy="1113908"/>
            <a:chOff x="1264440" y="2743200"/>
            <a:chExt cx="6279360" cy="1113908"/>
          </a:xfrm>
        </p:grpSpPr>
        <p:sp>
          <p:nvSpPr>
            <p:cNvPr id="3" name="Rectangle 2"/>
            <p:cNvSpPr/>
            <p:nvPr/>
          </p:nvSpPr>
          <p:spPr>
            <a:xfrm>
              <a:off x="1371600" y="2743200"/>
              <a:ext cx="61722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2" name="Group 1"/>
            <p:cNvGrpSpPr/>
            <p:nvPr/>
          </p:nvGrpSpPr>
          <p:grpSpPr>
            <a:xfrm>
              <a:off x="1264440" y="2801264"/>
              <a:ext cx="6249544" cy="1055844"/>
              <a:chOff x="1264440" y="2801264"/>
              <a:chExt cx="6249544" cy="1055844"/>
            </a:xfrm>
          </p:grpSpPr>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209" t="21679" r="11615" b="75044"/>
              <a:stretch/>
            </p:blipFill>
            <p:spPr bwMode="auto">
              <a:xfrm>
                <a:off x="1439186" y="3047999"/>
                <a:ext cx="6074798" cy="25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264440" y="3305858"/>
                <a:ext cx="1219200" cy="253916"/>
              </a:xfrm>
              <a:prstGeom prst="rect">
                <a:avLst/>
              </a:prstGeom>
              <a:noFill/>
            </p:spPr>
            <p:txBody>
              <a:bodyPr wrap="square" rtlCol="0">
                <a:spAutoFit/>
              </a:bodyPr>
              <a:lstStyle/>
              <a:p>
                <a:r>
                  <a:rPr lang="en-US" sz="1050" dirty="0">
                    <a:solidFill>
                      <a:srgbClr val="FF0000"/>
                    </a:solidFill>
                    <a:latin typeface="Arial" panose="020B0604020202020204" pitchFamily="34" charset="0"/>
                    <a:cs typeface="Arial" panose="020B0604020202020204" pitchFamily="34" charset="0"/>
                  </a:rPr>
                  <a:t>rs2009262</a:t>
                </a:r>
              </a:p>
            </p:txBody>
          </p:sp>
          <p:sp>
            <p:nvSpPr>
              <p:cNvPr id="6" name="TextBox 5"/>
              <p:cNvSpPr txBox="1"/>
              <p:nvPr/>
            </p:nvSpPr>
            <p:spPr>
              <a:xfrm>
                <a:off x="4167184" y="3451343"/>
                <a:ext cx="1219200"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rs4146922</a:t>
                </a:r>
              </a:p>
            </p:txBody>
          </p:sp>
          <p:sp>
            <p:nvSpPr>
              <p:cNvPr id="7" name="TextBox 6"/>
              <p:cNvSpPr txBox="1"/>
              <p:nvPr/>
            </p:nvSpPr>
            <p:spPr>
              <a:xfrm>
                <a:off x="4152896" y="3303751"/>
                <a:ext cx="1219200"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rs4146921</a:t>
                </a:r>
              </a:p>
            </p:txBody>
          </p:sp>
          <p:sp>
            <p:nvSpPr>
              <p:cNvPr id="8" name="TextBox 7"/>
              <p:cNvSpPr txBox="1"/>
              <p:nvPr/>
            </p:nvSpPr>
            <p:spPr>
              <a:xfrm>
                <a:off x="4221952" y="3603192"/>
                <a:ext cx="1219200"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rs7563032</a:t>
                </a:r>
              </a:p>
            </p:txBody>
          </p:sp>
          <p:sp>
            <p:nvSpPr>
              <p:cNvPr id="9" name="TextBox 8"/>
              <p:cNvSpPr txBox="1"/>
              <p:nvPr/>
            </p:nvSpPr>
            <p:spPr>
              <a:xfrm>
                <a:off x="1979311" y="3286988"/>
                <a:ext cx="533400" cy="276999"/>
              </a:xfrm>
              <a:prstGeom prst="rect">
                <a:avLst/>
              </a:prstGeom>
              <a:noFill/>
            </p:spPr>
            <p:txBody>
              <a:bodyPr wrap="square" rtlCol="0">
                <a:spAutoFit/>
              </a:bodyPr>
              <a:lstStyle/>
              <a:p>
                <a:r>
                  <a:rPr lang="en-US" sz="1200" dirty="0">
                    <a:solidFill>
                      <a:srgbClr val="FF0000"/>
                    </a:solidFill>
                  </a:rPr>
                  <a:t>l</a:t>
                </a:r>
              </a:p>
            </p:txBody>
          </p:sp>
          <p:sp>
            <p:nvSpPr>
              <p:cNvPr id="10" name="TextBox 9"/>
              <p:cNvSpPr txBox="1"/>
              <p:nvPr/>
            </p:nvSpPr>
            <p:spPr>
              <a:xfrm>
                <a:off x="4918519" y="3434853"/>
                <a:ext cx="533400" cy="276999"/>
              </a:xfrm>
              <a:prstGeom prst="rect">
                <a:avLst/>
              </a:prstGeom>
              <a:noFill/>
            </p:spPr>
            <p:txBody>
              <a:bodyPr wrap="square" rtlCol="0">
                <a:spAutoFit/>
              </a:bodyPr>
              <a:lstStyle/>
              <a:p>
                <a:r>
                  <a:rPr lang="en-US" sz="1200" dirty="0"/>
                  <a:t>l</a:t>
                </a:r>
              </a:p>
            </p:txBody>
          </p:sp>
          <p:sp>
            <p:nvSpPr>
              <p:cNvPr id="11" name="TextBox 10"/>
              <p:cNvSpPr txBox="1"/>
              <p:nvPr/>
            </p:nvSpPr>
            <p:spPr>
              <a:xfrm>
                <a:off x="4966149" y="3580109"/>
                <a:ext cx="219070" cy="276999"/>
              </a:xfrm>
              <a:prstGeom prst="rect">
                <a:avLst/>
              </a:prstGeom>
              <a:noFill/>
            </p:spPr>
            <p:txBody>
              <a:bodyPr wrap="square" rtlCol="0">
                <a:spAutoFit/>
              </a:bodyPr>
              <a:lstStyle/>
              <a:p>
                <a:r>
                  <a:rPr lang="en-US" sz="1200" dirty="0"/>
                  <a:t>l</a:t>
                </a:r>
              </a:p>
            </p:txBody>
          </p:sp>
          <p:sp>
            <p:nvSpPr>
              <p:cNvPr id="12" name="TextBox 11"/>
              <p:cNvSpPr txBox="1"/>
              <p:nvPr/>
            </p:nvSpPr>
            <p:spPr>
              <a:xfrm>
                <a:off x="4904234" y="3286988"/>
                <a:ext cx="201166" cy="276999"/>
              </a:xfrm>
              <a:prstGeom prst="rect">
                <a:avLst/>
              </a:prstGeom>
              <a:noFill/>
            </p:spPr>
            <p:txBody>
              <a:bodyPr wrap="square" rtlCol="0">
                <a:spAutoFit/>
              </a:bodyPr>
              <a:lstStyle/>
              <a:p>
                <a:r>
                  <a:rPr lang="en-US" sz="1200" dirty="0"/>
                  <a:t>l</a:t>
                </a:r>
              </a:p>
            </p:txBody>
          </p:sp>
          <p:pic>
            <p:nvPicPr>
              <p:cNvPr id="15" name="Picture 14"/>
              <p:cNvPicPr>
                <a:picLocks noChangeAspect="1" noChangeArrowheads="1"/>
              </p:cNvPicPr>
              <p:nvPr/>
            </p:nvPicPr>
            <p:blipFill rotWithShape="1">
              <a:blip r:embed="rId3">
                <a:extLst>
                  <a:ext uri="{28A0092B-C50C-407E-A947-70E740481C1C}">
                    <a14:useLocalDpi xmlns:a14="http://schemas.microsoft.com/office/drawing/2010/main" val="0"/>
                  </a:ext>
                </a:extLst>
              </a:blip>
              <a:srcRect l="74262" t="18359" r="11593" b="80102"/>
              <a:stretch/>
            </p:blipFill>
            <p:spPr bwMode="auto">
              <a:xfrm>
                <a:off x="6289481" y="2801264"/>
                <a:ext cx="1224503" cy="155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6553200" y="2917374"/>
                <a:ext cx="685800" cy="246221"/>
              </a:xfrm>
              <a:prstGeom prst="rect">
                <a:avLst/>
              </a:prstGeom>
              <a:noFill/>
            </p:spPr>
            <p:txBody>
              <a:bodyPr wrap="square" rtlCol="0">
                <a:spAutoFit/>
              </a:bodyPr>
              <a:lstStyle/>
              <a:p>
                <a:r>
                  <a:rPr lang="en-US" sz="1000" b="1" dirty="0"/>
                  <a:t>EFEMP1</a:t>
                </a:r>
              </a:p>
            </p:txBody>
          </p:sp>
        </p:grpSp>
      </p:grpSp>
      <p:pic>
        <p:nvPicPr>
          <p:cNvPr id="1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533" t="7582" r="11292" b="88852"/>
          <a:stretch/>
        </p:blipFill>
        <p:spPr bwMode="auto">
          <a:xfrm>
            <a:off x="1469002" y="1752600"/>
            <a:ext cx="6074798" cy="255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3459480" y="2485310"/>
            <a:ext cx="201166"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l</a:t>
            </a:r>
          </a:p>
        </p:txBody>
      </p:sp>
      <p:sp>
        <p:nvSpPr>
          <p:cNvPr id="21" name="TextBox 20"/>
          <p:cNvSpPr txBox="1"/>
          <p:nvPr/>
        </p:nvSpPr>
        <p:spPr>
          <a:xfrm>
            <a:off x="4527803" y="2477973"/>
            <a:ext cx="201166"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l</a:t>
            </a:r>
          </a:p>
        </p:txBody>
      </p:sp>
      <p:sp>
        <p:nvSpPr>
          <p:cNvPr id="22" name="TextBox 21"/>
          <p:cNvSpPr txBox="1"/>
          <p:nvPr/>
        </p:nvSpPr>
        <p:spPr>
          <a:xfrm>
            <a:off x="2401968" y="2493089"/>
            <a:ext cx="201166"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l</a:t>
            </a:r>
          </a:p>
        </p:txBody>
      </p:sp>
      <p:sp>
        <p:nvSpPr>
          <p:cNvPr id="23" name="TextBox 22"/>
          <p:cNvSpPr txBox="1"/>
          <p:nvPr/>
        </p:nvSpPr>
        <p:spPr>
          <a:xfrm>
            <a:off x="5589663" y="2484120"/>
            <a:ext cx="201166"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l</a:t>
            </a:r>
          </a:p>
        </p:txBody>
      </p:sp>
      <p:sp>
        <p:nvSpPr>
          <p:cNvPr id="24" name="TextBox 23"/>
          <p:cNvSpPr txBox="1"/>
          <p:nvPr/>
        </p:nvSpPr>
        <p:spPr>
          <a:xfrm>
            <a:off x="6649720" y="2477973"/>
            <a:ext cx="201166"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l</a:t>
            </a:r>
          </a:p>
        </p:txBody>
      </p:sp>
      <p:sp>
        <p:nvSpPr>
          <p:cNvPr id="26" name="TextBox 25"/>
          <p:cNvSpPr txBox="1"/>
          <p:nvPr/>
        </p:nvSpPr>
        <p:spPr>
          <a:xfrm>
            <a:off x="6174354" y="2477392"/>
            <a:ext cx="1652814"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56,100 kb</a:t>
            </a:r>
          </a:p>
        </p:txBody>
      </p:sp>
      <p:sp>
        <p:nvSpPr>
          <p:cNvPr id="28" name="TextBox 27"/>
          <p:cNvSpPr txBox="1"/>
          <p:nvPr/>
        </p:nvSpPr>
        <p:spPr>
          <a:xfrm>
            <a:off x="4069263" y="2483727"/>
            <a:ext cx="701299"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56,060 kb</a:t>
            </a:r>
          </a:p>
        </p:txBody>
      </p:sp>
      <p:sp>
        <p:nvSpPr>
          <p:cNvPr id="29" name="TextBox 28"/>
          <p:cNvSpPr txBox="1"/>
          <p:nvPr/>
        </p:nvSpPr>
        <p:spPr>
          <a:xfrm>
            <a:off x="2989008" y="2493089"/>
            <a:ext cx="650206"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56,040 kb</a:t>
            </a:r>
          </a:p>
        </p:txBody>
      </p:sp>
      <p:sp>
        <p:nvSpPr>
          <p:cNvPr id="30" name="TextBox 29"/>
          <p:cNvSpPr txBox="1"/>
          <p:nvPr/>
        </p:nvSpPr>
        <p:spPr>
          <a:xfrm>
            <a:off x="1932268" y="2493089"/>
            <a:ext cx="649433"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56,020 kb</a:t>
            </a:r>
          </a:p>
        </p:txBody>
      </p:sp>
      <p:sp>
        <p:nvSpPr>
          <p:cNvPr id="31" name="TextBox 30"/>
          <p:cNvSpPr txBox="1"/>
          <p:nvPr/>
        </p:nvSpPr>
        <p:spPr>
          <a:xfrm>
            <a:off x="1870710" y="2477392"/>
            <a:ext cx="201166"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l</a:t>
            </a:r>
          </a:p>
        </p:txBody>
      </p:sp>
      <p:sp>
        <p:nvSpPr>
          <p:cNvPr id="32" name="TextBox 31"/>
          <p:cNvSpPr txBox="1"/>
          <p:nvPr/>
        </p:nvSpPr>
        <p:spPr>
          <a:xfrm>
            <a:off x="2937510" y="2477392"/>
            <a:ext cx="201166"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l</a:t>
            </a:r>
          </a:p>
        </p:txBody>
      </p:sp>
      <p:sp>
        <p:nvSpPr>
          <p:cNvPr id="33" name="TextBox 32"/>
          <p:cNvSpPr txBox="1"/>
          <p:nvPr/>
        </p:nvSpPr>
        <p:spPr>
          <a:xfrm>
            <a:off x="3998442" y="2477392"/>
            <a:ext cx="201166"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l</a:t>
            </a:r>
          </a:p>
        </p:txBody>
      </p:sp>
      <p:sp>
        <p:nvSpPr>
          <p:cNvPr id="34" name="TextBox 33"/>
          <p:cNvSpPr txBox="1"/>
          <p:nvPr/>
        </p:nvSpPr>
        <p:spPr>
          <a:xfrm>
            <a:off x="5060444" y="2477392"/>
            <a:ext cx="201166"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l</a:t>
            </a:r>
          </a:p>
        </p:txBody>
      </p:sp>
      <p:sp>
        <p:nvSpPr>
          <p:cNvPr id="35" name="TextBox 34"/>
          <p:cNvSpPr txBox="1"/>
          <p:nvPr/>
        </p:nvSpPr>
        <p:spPr>
          <a:xfrm>
            <a:off x="6124381" y="2477392"/>
            <a:ext cx="201166"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l</a:t>
            </a:r>
          </a:p>
        </p:txBody>
      </p:sp>
      <p:sp>
        <p:nvSpPr>
          <p:cNvPr id="36" name="TextBox 35"/>
          <p:cNvSpPr txBox="1"/>
          <p:nvPr/>
        </p:nvSpPr>
        <p:spPr>
          <a:xfrm>
            <a:off x="7185660" y="2477392"/>
            <a:ext cx="201166"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l</a:t>
            </a:r>
          </a:p>
        </p:txBody>
      </p:sp>
      <p:cxnSp>
        <p:nvCxnSpPr>
          <p:cNvPr id="38" name="Straight Connector 37"/>
          <p:cNvCxnSpPr/>
          <p:nvPr/>
        </p:nvCxnSpPr>
        <p:spPr>
          <a:xfrm>
            <a:off x="1488083" y="2647950"/>
            <a:ext cx="605571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385888" y="2479255"/>
            <a:ext cx="534328"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chr2</a:t>
            </a:r>
          </a:p>
        </p:txBody>
      </p:sp>
      <p:sp>
        <p:nvSpPr>
          <p:cNvPr id="52" name="TextBox 51"/>
          <p:cNvSpPr txBox="1"/>
          <p:nvPr/>
        </p:nvSpPr>
        <p:spPr>
          <a:xfrm>
            <a:off x="5117672" y="2486949"/>
            <a:ext cx="688189"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56,080 kb</a:t>
            </a:r>
          </a:p>
        </p:txBody>
      </p:sp>
      <p:cxnSp>
        <p:nvCxnSpPr>
          <p:cNvPr id="37" name="Straight Connector 36"/>
          <p:cNvCxnSpPr/>
          <p:nvPr/>
        </p:nvCxnSpPr>
        <p:spPr>
          <a:xfrm flipH="1">
            <a:off x="1469002" y="1905000"/>
            <a:ext cx="969398" cy="5723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456167" y="1905000"/>
            <a:ext cx="5087633" cy="5723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itle 1"/>
          <p:cNvSpPr>
            <a:spLocks noGrp="1"/>
          </p:cNvSpPr>
          <p:nvPr>
            <p:ph type="title"/>
          </p:nvPr>
        </p:nvSpPr>
        <p:spPr>
          <a:xfrm>
            <a:off x="457200" y="364418"/>
            <a:ext cx="8229600" cy="480131"/>
          </a:xfrm>
        </p:spPr>
        <p:txBody>
          <a:bodyPr/>
          <a:lstStyle/>
          <a:p>
            <a:r>
              <a:rPr lang="en-US" sz="2800" dirty="0"/>
              <a:t>3 SNPs in Connective Tissue Enhancer Marks</a:t>
            </a:r>
          </a:p>
        </p:txBody>
      </p:sp>
      <p:sp>
        <p:nvSpPr>
          <p:cNvPr id="41" name="Slide Number Placeholder 3"/>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45</a:t>
            </a:fld>
            <a:endParaRPr lang="en-US"/>
          </a:p>
        </p:txBody>
      </p:sp>
      <p:sp>
        <p:nvSpPr>
          <p:cNvPr id="43" name="Date Placeholder 5"/>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25, 2019</a:t>
            </a:fld>
            <a:endParaRPr lang="en-US"/>
          </a:p>
        </p:txBody>
      </p:sp>
      <p:sp>
        <p:nvSpPr>
          <p:cNvPr id="44" name="TextBox 43"/>
          <p:cNvSpPr txBox="1"/>
          <p:nvPr/>
        </p:nvSpPr>
        <p:spPr>
          <a:xfrm>
            <a:off x="354783" y="3144130"/>
            <a:ext cx="761563" cy="253916"/>
          </a:xfrm>
          <a:prstGeom prst="rect">
            <a:avLst/>
          </a:prstGeom>
          <a:noFill/>
        </p:spPr>
        <p:txBody>
          <a:bodyPr wrap="square" rtlCol="0">
            <a:spAutoFit/>
          </a:bodyPr>
          <a:lstStyle/>
          <a:p>
            <a:r>
              <a:rPr lang="en-US" sz="1050" b="1" dirty="0">
                <a:latin typeface="Arial" panose="020B0604020202020204" pitchFamily="34" charset="0"/>
                <a:cs typeface="Arial" panose="020B0604020202020204" pitchFamily="34" charset="0"/>
              </a:rPr>
              <a:t>H3K27ac</a:t>
            </a:r>
          </a:p>
        </p:txBody>
      </p:sp>
    </p:spTree>
    <p:extLst>
      <p:ext uri="{BB962C8B-B14F-4D97-AF65-F5344CB8AC3E}">
        <p14:creationId xmlns:p14="http://schemas.microsoft.com/office/powerpoint/2010/main" val="131338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Process 15"/>
          <p:cNvSpPr/>
          <p:nvPr/>
        </p:nvSpPr>
        <p:spPr>
          <a:xfrm>
            <a:off x="3343243" y="2214578"/>
            <a:ext cx="2465683" cy="713696"/>
          </a:xfrm>
          <a:prstGeom prst="flowChartProcess">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Genetic Analysis of Hernia Risk</a:t>
            </a:r>
          </a:p>
        </p:txBody>
      </p:sp>
      <p:sp>
        <p:nvSpPr>
          <p:cNvPr id="20" name="Flowchart: Alternate Process 19"/>
          <p:cNvSpPr/>
          <p:nvPr/>
        </p:nvSpPr>
        <p:spPr>
          <a:xfrm>
            <a:off x="1948305" y="3300428"/>
            <a:ext cx="2465683" cy="628650"/>
          </a:xfrm>
          <a:prstGeom prst="flowChartAlternateProcess">
            <a:avLst/>
          </a:prstGeom>
          <a:solidFill>
            <a:schemeClr val="tx2">
              <a:lumMod val="75000"/>
            </a:schemeClr>
          </a:solidFill>
          <a:ln>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Hernia Genetic Risk Loci</a:t>
            </a:r>
          </a:p>
        </p:txBody>
      </p:sp>
      <p:cxnSp>
        <p:nvCxnSpPr>
          <p:cNvPr id="40" name="Straight Arrow Connector 39"/>
          <p:cNvCxnSpPr/>
          <p:nvPr/>
        </p:nvCxnSpPr>
        <p:spPr>
          <a:xfrm flipH="1">
            <a:off x="3176243" y="3014678"/>
            <a:ext cx="298547" cy="1928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7" name="Straight Arrow Connector 66"/>
          <p:cNvCxnSpPr/>
          <p:nvPr/>
        </p:nvCxnSpPr>
        <p:spPr>
          <a:xfrm>
            <a:off x="1727200" y="5322114"/>
            <a:ext cx="0" cy="2476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81" name="Straight Connector 80"/>
          <p:cNvCxnSpPr/>
          <p:nvPr/>
        </p:nvCxnSpPr>
        <p:spPr>
          <a:xfrm>
            <a:off x="1765681" y="4179114"/>
            <a:ext cx="2822537" cy="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1783787" y="4179114"/>
            <a:ext cx="0" cy="247650"/>
          </a:xfrm>
          <a:prstGeom prst="straightConnector1">
            <a:avLst/>
          </a:prstGeom>
          <a:ln w="38100">
            <a:prstDash val="solid"/>
            <a:tailEnd type="triangle"/>
          </a:ln>
        </p:spPr>
        <p:style>
          <a:lnRef idx="1">
            <a:schemeClr val="dk1"/>
          </a:lnRef>
          <a:fillRef idx="0">
            <a:schemeClr val="dk1"/>
          </a:fillRef>
          <a:effectRef idx="0">
            <a:schemeClr val="dk1"/>
          </a:effectRef>
          <a:fontRef idx="minor">
            <a:schemeClr val="tx1"/>
          </a:fontRef>
        </p:style>
      </p:cxnSp>
      <p:cxnSp>
        <p:nvCxnSpPr>
          <p:cNvPr id="83" name="Straight Arrow Connector 82"/>
          <p:cNvCxnSpPr/>
          <p:nvPr/>
        </p:nvCxnSpPr>
        <p:spPr>
          <a:xfrm>
            <a:off x="4577106" y="4170061"/>
            <a:ext cx="0" cy="247650"/>
          </a:xfrm>
          <a:prstGeom prst="straightConnector1">
            <a:avLst/>
          </a:prstGeom>
          <a:ln w="38100">
            <a:prstDash val="solid"/>
            <a:tailEnd type="triangle"/>
          </a:ln>
        </p:spPr>
        <p:style>
          <a:lnRef idx="1">
            <a:schemeClr val="dk1"/>
          </a:lnRef>
          <a:fillRef idx="0">
            <a:schemeClr val="dk1"/>
          </a:fillRef>
          <a:effectRef idx="0">
            <a:schemeClr val="dk1"/>
          </a:effectRef>
          <a:fontRef idx="minor">
            <a:schemeClr val="tx1"/>
          </a:fontRef>
        </p:style>
      </p:cxnSp>
      <p:sp>
        <p:nvSpPr>
          <p:cNvPr id="43" name="Flowchart: Process 42"/>
          <p:cNvSpPr/>
          <p:nvPr/>
        </p:nvSpPr>
        <p:spPr>
          <a:xfrm>
            <a:off x="1514447" y="1128728"/>
            <a:ext cx="2465683" cy="713696"/>
          </a:xfrm>
          <a:prstGeom prst="flowChartProcess">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Hernia Phenotype Development</a:t>
            </a:r>
          </a:p>
        </p:txBody>
      </p:sp>
      <p:sp>
        <p:nvSpPr>
          <p:cNvPr id="53" name="Flowchart: Process 52"/>
          <p:cNvSpPr/>
          <p:nvPr/>
        </p:nvSpPr>
        <p:spPr>
          <a:xfrm>
            <a:off x="471788" y="4508105"/>
            <a:ext cx="2465683" cy="713696"/>
          </a:xfrm>
          <a:prstGeom prst="flowChartProcess">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latin typeface="Arial" panose="020B0604020202020204" pitchFamily="34" charset="0"/>
                <a:cs typeface="Arial" panose="020B0604020202020204" pitchFamily="34" charset="0"/>
              </a:rPr>
              <a:t>qRT</a:t>
            </a:r>
            <a:r>
              <a:rPr lang="en-US" sz="1400" dirty="0">
                <a:latin typeface="Arial" panose="020B0604020202020204" pitchFamily="34" charset="0"/>
                <a:cs typeface="Arial" panose="020B0604020202020204" pitchFamily="34" charset="0"/>
              </a:rPr>
              <a:t>-PCR and RNA-</a:t>
            </a:r>
            <a:r>
              <a:rPr lang="en-US" sz="1400" dirty="0" err="1">
                <a:latin typeface="Arial" panose="020B0604020202020204" pitchFamily="34" charset="0"/>
                <a:cs typeface="Arial" panose="020B0604020202020204" pitchFamily="34" charset="0"/>
              </a:rPr>
              <a:t>seq</a:t>
            </a:r>
            <a:r>
              <a:rPr lang="en-US" sz="1400" dirty="0">
                <a:latin typeface="Arial" panose="020B0604020202020204" pitchFamily="34" charset="0"/>
                <a:cs typeface="Arial" panose="020B0604020202020204" pitchFamily="34" charset="0"/>
              </a:rPr>
              <a:t> of Genes in Hernia Risk Loci</a:t>
            </a:r>
          </a:p>
        </p:txBody>
      </p:sp>
      <p:sp>
        <p:nvSpPr>
          <p:cNvPr id="55" name="Flowchart: Process 54"/>
          <p:cNvSpPr/>
          <p:nvPr/>
        </p:nvSpPr>
        <p:spPr>
          <a:xfrm>
            <a:off x="3346324" y="4513168"/>
            <a:ext cx="2465683" cy="713696"/>
          </a:xfrm>
          <a:prstGeom prst="flowChartProcess">
            <a:avLst/>
          </a:prstGeom>
          <a:solidFill>
            <a:schemeClr val="tx2">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err="1">
                <a:solidFill>
                  <a:schemeClr val="bg1"/>
                </a:solidFill>
                <a:latin typeface="Arial" panose="020B0604020202020204" pitchFamily="34" charset="0"/>
                <a:cs typeface="Arial" panose="020B0604020202020204" pitchFamily="34" charset="0"/>
              </a:rPr>
              <a:t>ChIP-seq</a:t>
            </a:r>
            <a:r>
              <a:rPr lang="en-US" sz="1400" dirty="0">
                <a:solidFill>
                  <a:schemeClr val="bg1"/>
                </a:solidFill>
                <a:latin typeface="Arial" panose="020B0604020202020204" pitchFamily="34" charset="0"/>
                <a:cs typeface="Arial" panose="020B0604020202020204" pitchFamily="34" charset="0"/>
              </a:rPr>
              <a:t> and Differential Enhancer Assays</a:t>
            </a:r>
          </a:p>
        </p:txBody>
      </p:sp>
      <p:sp>
        <p:nvSpPr>
          <p:cNvPr id="58" name="Flowchart: Process 57"/>
          <p:cNvSpPr/>
          <p:nvPr/>
        </p:nvSpPr>
        <p:spPr>
          <a:xfrm>
            <a:off x="6213820" y="4506551"/>
            <a:ext cx="2465683" cy="713696"/>
          </a:xfrm>
          <a:prstGeom prst="flowChartProcess">
            <a:avLst/>
          </a:prstGeom>
          <a:solidFill>
            <a:schemeClr val="tx2">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CRISPR/Cas9 of </a:t>
            </a:r>
          </a:p>
          <a:p>
            <a:pPr algn="ctr"/>
            <a:r>
              <a:rPr lang="en-US" sz="1400" dirty="0">
                <a:solidFill>
                  <a:schemeClr val="bg1"/>
                </a:solidFill>
                <a:latin typeface="Arial" panose="020B0604020202020204" pitchFamily="34" charset="0"/>
                <a:cs typeface="Arial" panose="020B0604020202020204" pitchFamily="34" charset="0"/>
              </a:rPr>
              <a:t>Associated Alleles</a:t>
            </a:r>
          </a:p>
        </p:txBody>
      </p:sp>
      <p:sp>
        <p:nvSpPr>
          <p:cNvPr id="71" name="Flowchart: Alternate Process 70"/>
          <p:cNvSpPr/>
          <p:nvPr/>
        </p:nvSpPr>
        <p:spPr>
          <a:xfrm>
            <a:off x="480841" y="5665014"/>
            <a:ext cx="2465683" cy="628650"/>
          </a:xfrm>
          <a:prstGeom prst="flowChartAlternateProcess">
            <a:avLst/>
          </a:prstGeom>
          <a:solidFill>
            <a:schemeClr val="tx2">
              <a:lumMod val="75000"/>
            </a:schemeClr>
          </a:solidFill>
          <a:ln>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Tissue Specific Expression of Putative Risk Genes</a:t>
            </a:r>
          </a:p>
        </p:txBody>
      </p:sp>
      <p:cxnSp>
        <p:nvCxnSpPr>
          <p:cNvPr id="74" name="Straight Arrow Connector 73"/>
          <p:cNvCxnSpPr/>
          <p:nvPr/>
        </p:nvCxnSpPr>
        <p:spPr>
          <a:xfrm>
            <a:off x="4579036" y="5322114"/>
            <a:ext cx="0" cy="2476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5" name="Straight Arrow Connector 74"/>
          <p:cNvCxnSpPr/>
          <p:nvPr/>
        </p:nvCxnSpPr>
        <p:spPr>
          <a:xfrm>
            <a:off x="7434906" y="5322114"/>
            <a:ext cx="0" cy="2476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8" name="Title 1"/>
          <p:cNvSpPr>
            <a:spLocks noGrp="1"/>
          </p:cNvSpPr>
          <p:nvPr>
            <p:ph type="title"/>
          </p:nvPr>
        </p:nvSpPr>
        <p:spPr>
          <a:xfrm>
            <a:off x="457200" y="448860"/>
            <a:ext cx="8229600" cy="480131"/>
          </a:xfrm>
        </p:spPr>
        <p:txBody>
          <a:bodyPr/>
          <a:lstStyle/>
          <a:p>
            <a:r>
              <a:rPr lang="en-US" sz="2800" dirty="0"/>
              <a:t>Identifying Causal Variants</a:t>
            </a:r>
          </a:p>
        </p:txBody>
      </p:sp>
      <p:cxnSp>
        <p:nvCxnSpPr>
          <p:cNvPr id="22" name="Straight Arrow Connector 21"/>
          <p:cNvCxnSpPr/>
          <p:nvPr/>
        </p:nvCxnSpPr>
        <p:spPr>
          <a:xfrm>
            <a:off x="5437285" y="3014678"/>
            <a:ext cx="308270" cy="1928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4" name="Flowchart: Alternate Process 23"/>
          <p:cNvSpPr/>
          <p:nvPr/>
        </p:nvSpPr>
        <p:spPr>
          <a:xfrm>
            <a:off x="4758067" y="3300428"/>
            <a:ext cx="2465683" cy="628650"/>
          </a:xfrm>
          <a:prstGeom prst="flowChartAlternateProcess">
            <a:avLst/>
          </a:prstGeom>
          <a:solidFill>
            <a:schemeClr val="tx2">
              <a:lumMod val="75000"/>
            </a:schemeClr>
          </a:solidFill>
          <a:ln>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Hernia Risk Alleles</a:t>
            </a:r>
          </a:p>
        </p:txBody>
      </p:sp>
      <p:cxnSp>
        <p:nvCxnSpPr>
          <p:cNvPr id="29" name="Straight Arrow Connector 28"/>
          <p:cNvCxnSpPr/>
          <p:nvPr/>
        </p:nvCxnSpPr>
        <p:spPr>
          <a:xfrm flipV="1">
            <a:off x="5994400" y="4086228"/>
            <a:ext cx="0" cy="189311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flipV="1">
            <a:off x="5844382" y="5981745"/>
            <a:ext cx="150018" cy="1"/>
          </a:xfrm>
          <a:prstGeom prst="straightConnector1">
            <a:avLst/>
          </a:prstGeom>
          <a:ln w="38100">
            <a:tailEnd type="none"/>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7259470" y="3621912"/>
            <a:ext cx="338390" cy="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7582456" y="3612859"/>
            <a:ext cx="6351" cy="804852"/>
          </a:xfrm>
          <a:prstGeom prst="straightConnector1">
            <a:avLst/>
          </a:prstGeom>
          <a:ln w="38100">
            <a:prstDash val="solid"/>
            <a:tailEnd type="triangle"/>
          </a:ln>
        </p:spPr>
        <p:style>
          <a:lnRef idx="1">
            <a:schemeClr val="dk1"/>
          </a:lnRef>
          <a:fillRef idx="0">
            <a:schemeClr val="dk1"/>
          </a:fillRef>
          <a:effectRef idx="0">
            <a:schemeClr val="dk1"/>
          </a:effectRef>
          <a:fontRef idx="minor">
            <a:schemeClr val="tx1"/>
          </a:fontRef>
        </p:style>
      </p:cxnSp>
      <p:sp>
        <p:nvSpPr>
          <p:cNvPr id="26" name="Flowchart: Alternate Process 25"/>
          <p:cNvSpPr/>
          <p:nvPr/>
        </p:nvSpPr>
        <p:spPr>
          <a:xfrm>
            <a:off x="3346965" y="5667421"/>
            <a:ext cx="2465683" cy="628650"/>
          </a:xfrm>
          <a:prstGeom prst="flowChartAlternateProcess">
            <a:avLst/>
          </a:prstGeom>
          <a:solidFill>
            <a:schemeClr val="tx2">
              <a:lumMod val="75000"/>
            </a:schemeClr>
          </a:solidFill>
          <a:ln>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Regulatory Elements in Hernia Risk Loci</a:t>
            </a:r>
          </a:p>
        </p:txBody>
      </p:sp>
      <p:sp>
        <p:nvSpPr>
          <p:cNvPr id="31" name="Flowchart: Alternate Process 30"/>
          <p:cNvSpPr/>
          <p:nvPr/>
        </p:nvSpPr>
        <p:spPr>
          <a:xfrm>
            <a:off x="6224759" y="5665014"/>
            <a:ext cx="2465683" cy="628650"/>
          </a:xfrm>
          <a:prstGeom prst="flowChartAlternateProcess">
            <a:avLst/>
          </a:prstGeom>
          <a:solidFill>
            <a:schemeClr val="tx2">
              <a:lumMod val="75000"/>
            </a:schemeClr>
          </a:solidFill>
          <a:ln>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Alterations in Regulatory Elements Influence Risk</a:t>
            </a:r>
          </a:p>
        </p:txBody>
      </p:sp>
      <p:cxnSp>
        <p:nvCxnSpPr>
          <p:cNvPr id="32" name="Straight Arrow Connector 31"/>
          <p:cNvCxnSpPr/>
          <p:nvPr/>
        </p:nvCxnSpPr>
        <p:spPr>
          <a:xfrm>
            <a:off x="3215518" y="3931464"/>
            <a:ext cx="0" cy="247650"/>
          </a:xfrm>
          <a:prstGeom prst="straightConnector1">
            <a:avLst/>
          </a:prstGeom>
          <a:ln w="38100">
            <a:prstDash val="solid"/>
            <a:tailEnd type="none"/>
          </a:ln>
        </p:spPr>
        <p:style>
          <a:lnRef idx="1">
            <a:schemeClr val="dk1"/>
          </a:lnRef>
          <a:fillRef idx="0">
            <a:schemeClr val="dk1"/>
          </a:fillRef>
          <a:effectRef idx="0">
            <a:schemeClr val="dk1"/>
          </a:effectRef>
          <a:fontRef idx="minor">
            <a:schemeClr val="tx1"/>
          </a:fontRef>
        </p:style>
      </p:cxnSp>
      <p:sp>
        <p:nvSpPr>
          <p:cNvPr id="34" name="Slide Number Placeholder 3"/>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46</a:t>
            </a:fld>
            <a:endParaRPr lang="en-US"/>
          </a:p>
        </p:txBody>
      </p:sp>
      <p:sp>
        <p:nvSpPr>
          <p:cNvPr id="36" name="Date Placeholder 5"/>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25, 2019</a:t>
            </a:fld>
            <a:endParaRPr lang="en-US"/>
          </a:p>
        </p:txBody>
      </p:sp>
      <p:sp>
        <p:nvSpPr>
          <p:cNvPr id="33" name="Flowchart: Process 32">
            <a:extLst>
              <a:ext uri="{FF2B5EF4-FFF2-40B4-BE49-F238E27FC236}">
                <a16:creationId xmlns:a16="http://schemas.microsoft.com/office/drawing/2014/main" id="{A5C0B8B1-351E-42C4-A35D-95094F8F9AE7}"/>
              </a:ext>
            </a:extLst>
          </p:cNvPr>
          <p:cNvSpPr/>
          <p:nvPr/>
        </p:nvSpPr>
        <p:spPr>
          <a:xfrm>
            <a:off x="5170529" y="1136274"/>
            <a:ext cx="2465683" cy="713696"/>
          </a:xfrm>
          <a:prstGeom prst="flowChartProcess">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Genetic Data </a:t>
            </a:r>
          </a:p>
          <a:p>
            <a:pPr algn="ctr"/>
            <a:r>
              <a:rPr lang="en-US" sz="1400" dirty="0">
                <a:latin typeface="Arial" panose="020B0604020202020204" pitchFamily="34" charset="0"/>
                <a:cs typeface="Arial" panose="020B0604020202020204" pitchFamily="34" charset="0"/>
              </a:rPr>
              <a:t>Development</a:t>
            </a:r>
          </a:p>
        </p:txBody>
      </p:sp>
      <p:cxnSp>
        <p:nvCxnSpPr>
          <p:cNvPr id="37" name="Straight Arrow Connector 36">
            <a:extLst>
              <a:ext uri="{FF2B5EF4-FFF2-40B4-BE49-F238E27FC236}">
                <a16:creationId xmlns:a16="http://schemas.microsoft.com/office/drawing/2014/main" id="{C5AFEF33-8859-456B-AB5A-8901FD5B01E3}"/>
              </a:ext>
            </a:extLst>
          </p:cNvPr>
          <p:cNvCxnSpPr/>
          <p:nvPr/>
        </p:nvCxnSpPr>
        <p:spPr>
          <a:xfrm>
            <a:off x="2891748" y="1944868"/>
            <a:ext cx="308270" cy="1928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A86B75CC-B9BC-40B3-8772-19DCD22F64F5}"/>
              </a:ext>
            </a:extLst>
          </p:cNvPr>
          <p:cNvCxnSpPr/>
          <p:nvPr/>
        </p:nvCxnSpPr>
        <p:spPr>
          <a:xfrm flipH="1">
            <a:off x="5809297" y="1944858"/>
            <a:ext cx="298547" cy="1928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577552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457200" y="387137"/>
            <a:ext cx="8229600" cy="480131"/>
          </a:xfrm>
        </p:spPr>
        <p:txBody>
          <a:bodyPr/>
          <a:lstStyle/>
          <a:p>
            <a:pPr eaLnBrk="1" hangingPunct="1"/>
            <a:r>
              <a:rPr lang="en-US" sz="2800" dirty="0"/>
              <a:t>Can We Link Risk SNPs to Specific Genes?</a:t>
            </a:r>
          </a:p>
        </p:txBody>
      </p:sp>
      <p:sp>
        <p:nvSpPr>
          <p:cNvPr id="4" name="Slide Number Placeholder 3">
            <a:extLst>
              <a:ext uri="{FF2B5EF4-FFF2-40B4-BE49-F238E27FC236}">
                <a16:creationId xmlns:a16="http://schemas.microsoft.com/office/drawing/2014/main" id="{DF5F8D28-6A41-452F-8B76-EF9D1BEF441A}"/>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47</a:t>
            </a:fld>
            <a:endParaRPr lang="en-US"/>
          </a:p>
        </p:txBody>
      </p:sp>
      <p:sp>
        <p:nvSpPr>
          <p:cNvPr id="5" name="Date Placeholder 5">
            <a:extLst>
              <a:ext uri="{FF2B5EF4-FFF2-40B4-BE49-F238E27FC236}">
                <a16:creationId xmlns:a16="http://schemas.microsoft.com/office/drawing/2014/main" id="{8F799D48-871E-4143-9DB9-9FBB0DC1C25C}"/>
              </a:ext>
            </a:extLst>
          </p:cNvPr>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25, 2019</a:t>
            </a:fld>
            <a:endParaRPr lang="en-US"/>
          </a:p>
        </p:txBody>
      </p:sp>
    </p:spTree>
    <p:extLst>
      <p:ext uri="{BB962C8B-B14F-4D97-AF65-F5344CB8AC3E}">
        <p14:creationId xmlns:p14="http://schemas.microsoft.com/office/powerpoint/2010/main" val="2713532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Ds.tiff"/>
          <p:cNvPicPr>
            <a:picLocks noChangeAspect="1"/>
          </p:cNvPicPr>
          <p:nvPr/>
        </p:nvPicPr>
        <p:blipFill rotWithShape="1">
          <a:blip r:embed="rId2">
            <a:extLst>
              <a:ext uri="{28A0092B-C50C-407E-A947-70E740481C1C}">
                <a14:useLocalDpi xmlns:a14="http://schemas.microsoft.com/office/drawing/2010/main" val="0"/>
              </a:ext>
            </a:extLst>
          </a:blip>
          <a:srcRect b="4903"/>
          <a:stretch/>
        </p:blipFill>
        <p:spPr>
          <a:xfrm>
            <a:off x="1555168" y="703289"/>
            <a:ext cx="7355771" cy="6119470"/>
          </a:xfrm>
          <a:prstGeom prst="rect">
            <a:avLst/>
          </a:prstGeom>
        </p:spPr>
      </p:pic>
      <p:sp>
        <p:nvSpPr>
          <p:cNvPr id="10" name="Title 1">
            <a:extLst>
              <a:ext uri="{FF2B5EF4-FFF2-40B4-BE49-F238E27FC236}">
                <a16:creationId xmlns:a16="http://schemas.microsoft.com/office/drawing/2014/main" id="{EAA74F01-7E3F-45E1-B5A4-0B80FD15473D}"/>
              </a:ext>
            </a:extLst>
          </p:cNvPr>
          <p:cNvSpPr txBox="1">
            <a:spLocks/>
          </p:cNvSpPr>
          <p:nvPr/>
        </p:nvSpPr>
        <p:spPr bwMode="gray">
          <a:xfrm>
            <a:off x="304800" y="64409"/>
            <a:ext cx="8229600" cy="86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spAutoFit/>
          </a:bodyPr>
          <a:lstStyle>
            <a:lvl1pPr algn="l" rtl="0" eaLnBrk="0" fontAlgn="base" hangingPunct="0">
              <a:lnSpc>
                <a:spcPct val="90000"/>
              </a:lnSpc>
              <a:spcBef>
                <a:spcPct val="0"/>
              </a:spcBef>
              <a:spcAft>
                <a:spcPct val="0"/>
              </a:spcAft>
              <a:defRPr sz="3400" b="1">
                <a:solidFill>
                  <a:srgbClr val="216A8B"/>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9pPr>
          </a:lstStyle>
          <a:p>
            <a:pPr eaLnBrk="1" hangingPunct="1"/>
            <a:r>
              <a:rPr lang="en-US" sz="2800" kern="0" dirty="0"/>
              <a:t>Chromosomes are Organized into</a:t>
            </a:r>
          </a:p>
          <a:p>
            <a:pPr eaLnBrk="1" hangingPunct="1"/>
            <a:r>
              <a:rPr lang="en-US" sz="2800" kern="0" dirty="0"/>
              <a:t>Topologically Associating Domains (TADs)</a:t>
            </a:r>
          </a:p>
        </p:txBody>
      </p:sp>
      <p:sp>
        <p:nvSpPr>
          <p:cNvPr id="9" name="TextBox 3">
            <a:extLst>
              <a:ext uri="{FF2B5EF4-FFF2-40B4-BE49-F238E27FC236}">
                <a16:creationId xmlns:a16="http://schemas.microsoft.com/office/drawing/2014/main" id="{D024D59F-7E1F-49CF-AB4C-52EB2F5F20FB}"/>
              </a:ext>
            </a:extLst>
          </p:cNvPr>
          <p:cNvSpPr txBox="1">
            <a:spLocks noChangeArrowheads="1"/>
          </p:cNvSpPr>
          <p:nvPr/>
        </p:nvSpPr>
        <p:spPr bwMode="auto">
          <a:xfrm>
            <a:off x="183788" y="5915828"/>
            <a:ext cx="54346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a:t>Matharu and Ahituv </a:t>
            </a:r>
          </a:p>
          <a:p>
            <a:r>
              <a:rPr lang="en-US" sz="1600" dirty="0" err="1"/>
              <a:t>PLoS</a:t>
            </a:r>
            <a:r>
              <a:rPr lang="en-US" sz="1600" dirty="0"/>
              <a:t> Genetics 2015</a:t>
            </a:r>
            <a:endParaRPr lang="en-US" sz="1600" i="1" dirty="0"/>
          </a:p>
        </p:txBody>
      </p:sp>
      <p:sp>
        <p:nvSpPr>
          <p:cNvPr id="11" name="Date Placeholder 5">
            <a:extLst>
              <a:ext uri="{FF2B5EF4-FFF2-40B4-BE49-F238E27FC236}">
                <a16:creationId xmlns:a16="http://schemas.microsoft.com/office/drawing/2014/main" id="{092CBBFB-4F68-4F9D-9500-681C152D4CAC}"/>
              </a:ext>
            </a:extLst>
          </p:cNvPr>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25, 2019</a:t>
            </a:fld>
            <a:endParaRPr lang="en-US"/>
          </a:p>
        </p:txBody>
      </p:sp>
      <p:sp>
        <p:nvSpPr>
          <p:cNvPr id="12" name="Slide Number Placeholder 3">
            <a:extLst>
              <a:ext uri="{FF2B5EF4-FFF2-40B4-BE49-F238E27FC236}">
                <a16:creationId xmlns:a16="http://schemas.microsoft.com/office/drawing/2014/main" id="{19E87AB2-00D0-4D40-B1B7-88A1FEA8ABEE}"/>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48</a:t>
            </a:fld>
            <a:endParaRPr lang="en-US"/>
          </a:p>
        </p:txBody>
      </p:sp>
    </p:spTree>
    <p:extLst>
      <p:ext uri="{BB962C8B-B14F-4D97-AF65-F5344CB8AC3E}">
        <p14:creationId xmlns:p14="http://schemas.microsoft.com/office/powerpoint/2010/main" val="42738608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61228" y="3992968"/>
            <a:ext cx="4954982" cy="2158562"/>
            <a:chOff x="2351868" y="1431431"/>
            <a:chExt cx="6157618" cy="2421995"/>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5862" y="2096266"/>
              <a:ext cx="4670959" cy="1497233"/>
            </a:xfrm>
            <a:prstGeom prst="rect">
              <a:avLst/>
            </a:prstGeom>
          </p:spPr>
        </p:pic>
        <p:sp>
          <p:nvSpPr>
            <p:cNvPr id="6" name="TextBox 5"/>
            <p:cNvSpPr txBox="1"/>
            <p:nvPr/>
          </p:nvSpPr>
          <p:spPr>
            <a:xfrm>
              <a:off x="2595609" y="3484264"/>
              <a:ext cx="1063545" cy="296526"/>
            </a:xfrm>
            <a:prstGeom prst="rect">
              <a:avLst/>
            </a:prstGeom>
            <a:noFill/>
          </p:spPr>
          <p:txBody>
            <a:bodyPr wrap="square" rtlCol="0">
              <a:spAutoFit/>
            </a:bodyPr>
            <a:lstStyle/>
            <a:p>
              <a:r>
                <a:rPr lang="en-US" sz="1200" b="1" dirty="0">
                  <a:latin typeface="Avenir Book"/>
                  <a:cs typeface="Avenir Book"/>
                </a:rPr>
                <a:t>Fixation </a:t>
              </a:r>
            </a:p>
          </p:txBody>
        </p:sp>
        <p:sp>
          <p:nvSpPr>
            <p:cNvPr id="7" name="TextBox 6"/>
            <p:cNvSpPr txBox="1"/>
            <p:nvPr/>
          </p:nvSpPr>
          <p:spPr>
            <a:xfrm>
              <a:off x="3364809" y="3484263"/>
              <a:ext cx="1183358" cy="296526"/>
            </a:xfrm>
            <a:prstGeom prst="rect">
              <a:avLst/>
            </a:prstGeom>
            <a:noFill/>
          </p:spPr>
          <p:txBody>
            <a:bodyPr wrap="square" rtlCol="0">
              <a:spAutoFit/>
            </a:bodyPr>
            <a:lstStyle/>
            <a:p>
              <a:r>
                <a:rPr lang="en-US" sz="1200" b="1" dirty="0">
                  <a:latin typeface="Avenir Book"/>
                  <a:cs typeface="Avenir Book"/>
                </a:rPr>
                <a:t>Digestion </a:t>
              </a:r>
            </a:p>
          </p:txBody>
        </p:sp>
        <p:sp>
          <p:nvSpPr>
            <p:cNvPr id="8" name="TextBox 7"/>
            <p:cNvSpPr txBox="1"/>
            <p:nvPr/>
          </p:nvSpPr>
          <p:spPr>
            <a:xfrm>
              <a:off x="3959973" y="3343558"/>
              <a:ext cx="1183358" cy="494210"/>
            </a:xfrm>
            <a:prstGeom prst="rect">
              <a:avLst/>
            </a:prstGeom>
            <a:noFill/>
          </p:spPr>
          <p:txBody>
            <a:bodyPr wrap="square" rtlCol="0">
              <a:spAutoFit/>
            </a:bodyPr>
            <a:lstStyle/>
            <a:p>
              <a:pPr algn="ctr"/>
              <a:r>
                <a:rPr lang="en-US" sz="1200" b="1" dirty="0">
                  <a:latin typeface="Avenir Book"/>
                  <a:cs typeface="Avenir Book"/>
                </a:rPr>
                <a:t>Adaptor</a:t>
              </a:r>
            </a:p>
            <a:p>
              <a:pPr algn="ctr"/>
              <a:r>
                <a:rPr lang="en-US" sz="1200" b="1" dirty="0">
                  <a:latin typeface="Avenir Book"/>
                  <a:cs typeface="Avenir Book"/>
                </a:rPr>
                <a:t>ligation</a:t>
              </a:r>
            </a:p>
          </p:txBody>
        </p:sp>
        <p:sp>
          <p:nvSpPr>
            <p:cNvPr id="9" name="TextBox 8"/>
            <p:cNvSpPr txBox="1"/>
            <p:nvPr/>
          </p:nvSpPr>
          <p:spPr>
            <a:xfrm>
              <a:off x="4833072" y="3359216"/>
              <a:ext cx="1183358" cy="494210"/>
            </a:xfrm>
            <a:prstGeom prst="rect">
              <a:avLst/>
            </a:prstGeom>
            <a:noFill/>
          </p:spPr>
          <p:txBody>
            <a:bodyPr wrap="square" rtlCol="0">
              <a:spAutoFit/>
            </a:bodyPr>
            <a:lstStyle/>
            <a:p>
              <a:pPr algn="ctr"/>
              <a:r>
                <a:rPr lang="en-US" sz="1200" b="1" dirty="0">
                  <a:latin typeface="Avenir Book"/>
                  <a:cs typeface="Avenir Book"/>
                </a:rPr>
                <a:t>Proximity ligation</a:t>
              </a:r>
            </a:p>
          </p:txBody>
        </p:sp>
        <p:sp>
          <p:nvSpPr>
            <p:cNvPr id="10" name="TextBox 9"/>
            <p:cNvSpPr txBox="1"/>
            <p:nvPr/>
          </p:nvSpPr>
          <p:spPr>
            <a:xfrm>
              <a:off x="6046689" y="3320807"/>
              <a:ext cx="1183358" cy="296526"/>
            </a:xfrm>
            <a:prstGeom prst="rect">
              <a:avLst/>
            </a:prstGeom>
            <a:noFill/>
          </p:spPr>
          <p:txBody>
            <a:bodyPr wrap="square" rtlCol="0">
              <a:spAutoFit/>
            </a:bodyPr>
            <a:lstStyle/>
            <a:p>
              <a:pPr algn="ctr"/>
              <a:r>
                <a:rPr lang="en-US" sz="1200" b="1" dirty="0">
                  <a:latin typeface="Avenir Book"/>
                  <a:cs typeface="Avenir Book"/>
                </a:rPr>
                <a:t>NGS Library</a:t>
              </a:r>
            </a:p>
          </p:txBody>
        </p:sp>
        <p:sp>
          <p:nvSpPr>
            <p:cNvPr id="12" name="TextBox 11"/>
            <p:cNvSpPr txBox="1"/>
            <p:nvPr/>
          </p:nvSpPr>
          <p:spPr>
            <a:xfrm>
              <a:off x="2351868" y="1431431"/>
              <a:ext cx="6157618" cy="494210"/>
            </a:xfrm>
            <a:prstGeom prst="rect">
              <a:avLst/>
            </a:prstGeom>
            <a:noFill/>
          </p:spPr>
          <p:txBody>
            <a:bodyPr wrap="none" rtlCol="0">
              <a:spAutoFit/>
            </a:bodyPr>
            <a:lstStyle/>
            <a:p>
              <a:r>
                <a:rPr lang="en-US" sz="2400" b="1" dirty="0">
                  <a:solidFill>
                    <a:srgbClr val="000000"/>
                  </a:solidFill>
                  <a:latin typeface="Avenir Book"/>
                  <a:cs typeface="Avenir Book"/>
                </a:rPr>
                <a:t>Chromatin conformation capture (Hi-C)</a:t>
              </a:r>
            </a:p>
          </p:txBody>
        </p:sp>
      </p:grpSp>
      <p:grpSp>
        <p:nvGrpSpPr>
          <p:cNvPr id="21" name="Group 20"/>
          <p:cNvGrpSpPr/>
          <p:nvPr/>
        </p:nvGrpSpPr>
        <p:grpSpPr>
          <a:xfrm>
            <a:off x="4249697" y="4148257"/>
            <a:ext cx="4755180" cy="2300031"/>
            <a:chOff x="4249697" y="4148257"/>
            <a:chExt cx="4755180" cy="2300031"/>
          </a:xfrm>
        </p:grpSpPr>
        <p:cxnSp>
          <p:nvCxnSpPr>
            <p:cNvPr id="28" name="Straight Arrow Connector 27"/>
            <p:cNvCxnSpPr/>
            <p:nvPr/>
          </p:nvCxnSpPr>
          <p:spPr>
            <a:xfrm>
              <a:off x="4249697" y="5181746"/>
              <a:ext cx="766513" cy="0"/>
            </a:xfrm>
            <a:prstGeom prst="straightConnector1">
              <a:avLst/>
            </a:prstGeom>
            <a:ln w="57150" cmpd="sng">
              <a:solidFill>
                <a:srgbClr val="000000"/>
              </a:solidFill>
              <a:tailEnd type="triangle"/>
            </a:ln>
          </p:spPr>
          <p:style>
            <a:lnRef idx="2">
              <a:schemeClr val="accent1"/>
            </a:lnRef>
            <a:fillRef idx="0">
              <a:schemeClr val="accent1"/>
            </a:fillRef>
            <a:effectRef idx="1">
              <a:schemeClr val="accent1"/>
            </a:effectRef>
            <a:fontRef idx="minor">
              <a:schemeClr val="tx1"/>
            </a:fontRef>
          </p:style>
        </p:cxnSp>
        <p:pic>
          <p:nvPicPr>
            <p:cNvPr id="33" name="Picture 32" descr="HiC ma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1493" y="4148257"/>
              <a:ext cx="3733384" cy="2300031"/>
            </a:xfrm>
            <a:prstGeom prst="rect">
              <a:avLst/>
            </a:prstGeom>
          </p:spPr>
        </p:pic>
      </p:grpSp>
      <p:grpSp>
        <p:nvGrpSpPr>
          <p:cNvPr id="2" name="Group 1"/>
          <p:cNvGrpSpPr/>
          <p:nvPr/>
        </p:nvGrpSpPr>
        <p:grpSpPr>
          <a:xfrm>
            <a:off x="5204363" y="62588"/>
            <a:ext cx="3890204" cy="3643722"/>
            <a:chOff x="5204363" y="62588"/>
            <a:chExt cx="3890204" cy="3643722"/>
          </a:xfrm>
        </p:grpSpPr>
        <p:sp>
          <p:nvSpPr>
            <p:cNvPr id="11" name="TextBox 10"/>
            <p:cNvSpPr txBox="1"/>
            <p:nvPr/>
          </p:nvSpPr>
          <p:spPr>
            <a:xfrm>
              <a:off x="5688576" y="62588"/>
              <a:ext cx="2796770" cy="461665"/>
            </a:xfrm>
            <a:prstGeom prst="rect">
              <a:avLst/>
            </a:prstGeom>
            <a:noFill/>
          </p:spPr>
          <p:txBody>
            <a:bodyPr wrap="square" rtlCol="0">
              <a:spAutoFit/>
            </a:bodyPr>
            <a:lstStyle/>
            <a:p>
              <a:pPr algn="ctr"/>
              <a:r>
                <a:rPr lang="en-US" sz="2400" b="1" dirty="0">
                  <a:solidFill>
                    <a:srgbClr val="000000"/>
                  </a:solidFill>
                  <a:latin typeface="Avenir Book"/>
                  <a:cs typeface="Avenir Book"/>
                </a:rPr>
                <a:t>Hi-C contact map</a:t>
              </a:r>
            </a:p>
          </p:txBody>
        </p:sp>
        <p:grpSp>
          <p:nvGrpSpPr>
            <p:cNvPr id="24" name="Group 23"/>
            <p:cNvGrpSpPr/>
            <p:nvPr/>
          </p:nvGrpSpPr>
          <p:grpSpPr>
            <a:xfrm>
              <a:off x="5204363" y="636613"/>
              <a:ext cx="3890204" cy="3069697"/>
              <a:chOff x="5204363" y="636613"/>
              <a:chExt cx="3890204" cy="3069697"/>
            </a:xfrm>
          </p:grpSpPr>
          <p:grpSp>
            <p:nvGrpSpPr>
              <p:cNvPr id="41" name="Group 40"/>
              <p:cNvGrpSpPr/>
              <p:nvPr/>
            </p:nvGrpSpPr>
            <p:grpSpPr>
              <a:xfrm>
                <a:off x="5204363" y="636613"/>
                <a:ext cx="3890204" cy="2063309"/>
                <a:chOff x="5078576" y="4005898"/>
                <a:chExt cx="3890204" cy="2063309"/>
              </a:xfrm>
            </p:grpSpPr>
            <p:pic>
              <p:nvPicPr>
                <p:cNvPr id="14" name="Picture 13"/>
                <p:cNvPicPr>
                  <a:picLocks noChangeAspect="1"/>
                </p:cNvPicPr>
                <p:nvPr/>
              </p:nvPicPr>
              <p:blipFill rotWithShape="1">
                <a:blip r:embed="rId4"/>
                <a:srcRect l="4266" r="5283"/>
                <a:stretch/>
              </p:blipFill>
              <p:spPr>
                <a:xfrm>
                  <a:off x="5078576" y="4005898"/>
                  <a:ext cx="3890204" cy="2060884"/>
                </a:xfrm>
                <a:prstGeom prst="rect">
                  <a:avLst/>
                </a:prstGeom>
              </p:spPr>
            </p:pic>
            <p:cxnSp>
              <p:nvCxnSpPr>
                <p:cNvPr id="15" name="Straight Connector 14"/>
                <p:cNvCxnSpPr>
                  <a:cxnSpLocks/>
                </p:cNvCxnSpPr>
                <p:nvPr/>
              </p:nvCxnSpPr>
              <p:spPr>
                <a:xfrm flipH="1">
                  <a:off x="5131287" y="5174195"/>
                  <a:ext cx="857976" cy="895012"/>
                </a:xfrm>
                <a:prstGeom prst="line">
                  <a:avLst/>
                </a:prstGeom>
                <a:ln w="12700" cmpd="sng">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a:cxnSpLocks/>
                </p:cNvCxnSpPr>
                <p:nvPr/>
              </p:nvCxnSpPr>
              <p:spPr>
                <a:xfrm>
                  <a:off x="5989263" y="5174195"/>
                  <a:ext cx="881733" cy="849887"/>
                </a:xfrm>
                <a:prstGeom prst="line">
                  <a:avLst/>
                </a:prstGeom>
                <a:ln w="12700" cmpd="sng">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a:cxnSpLocks/>
                </p:cNvCxnSpPr>
                <p:nvPr/>
              </p:nvCxnSpPr>
              <p:spPr>
                <a:xfrm flipH="1">
                  <a:off x="6864679" y="4945673"/>
                  <a:ext cx="1029584" cy="1074828"/>
                </a:xfrm>
                <a:prstGeom prst="line">
                  <a:avLst/>
                </a:prstGeom>
                <a:ln w="12700" cmpd="sng">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a:cxnSpLocks/>
                </p:cNvCxnSpPr>
                <p:nvPr/>
              </p:nvCxnSpPr>
              <p:spPr>
                <a:xfrm>
                  <a:off x="7894263" y="4945673"/>
                  <a:ext cx="1011927" cy="1090778"/>
                </a:xfrm>
                <a:prstGeom prst="line">
                  <a:avLst/>
                </a:prstGeom>
                <a:ln w="12700" cmpd="sng">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34" name="Straight Arrow Connector 33"/>
              <p:cNvCxnSpPr/>
              <p:nvPr/>
            </p:nvCxnSpPr>
            <p:spPr>
              <a:xfrm flipV="1">
                <a:off x="7165333" y="2856496"/>
                <a:ext cx="0" cy="849814"/>
              </a:xfrm>
              <a:prstGeom prst="straightConnector1">
                <a:avLst/>
              </a:prstGeom>
              <a:ln w="57150" cmpd="sng">
                <a:solidFill>
                  <a:srgbClr val="000000"/>
                </a:solidFill>
                <a:tailEnd type="triangle"/>
              </a:ln>
            </p:spPr>
            <p:style>
              <a:lnRef idx="2">
                <a:schemeClr val="accent1"/>
              </a:lnRef>
              <a:fillRef idx="0">
                <a:schemeClr val="accent1"/>
              </a:fillRef>
              <a:effectRef idx="1">
                <a:schemeClr val="accent1"/>
              </a:effectRef>
              <a:fontRef idx="minor">
                <a:schemeClr val="tx1"/>
              </a:fontRef>
            </p:style>
          </p:cxnSp>
        </p:grpSp>
      </p:grpSp>
      <p:sp>
        <p:nvSpPr>
          <p:cNvPr id="43" name="Rectangle 42"/>
          <p:cNvSpPr/>
          <p:nvPr/>
        </p:nvSpPr>
        <p:spPr>
          <a:xfrm>
            <a:off x="6191602" y="4008032"/>
            <a:ext cx="960083" cy="2531706"/>
          </a:xfrm>
          <a:prstGeom prst="rect">
            <a:avLst/>
          </a:prstGeom>
          <a:noFill/>
          <a:ln w="57150" cmpd="sng">
            <a:solidFill>
              <a:srgbClr val="2DFF1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venir Book"/>
              <a:cs typeface="Avenir Book"/>
            </a:endParaRPr>
          </a:p>
        </p:txBody>
      </p:sp>
      <p:pic>
        <p:nvPicPr>
          <p:cNvPr id="32" name="Picture 31" descr="TADs.tiff">
            <a:extLst>
              <a:ext uri="{FF2B5EF4-FFF2-40B4-BE49-F238E27FC236}">
                <a16:creationId xmlns:a16="http://schemas.microsoft.com/office/drawing/2014/main" id="{9908AF43-2946-4AD6-99C2-26F68D9E27E7}"/>
              </a:ext>
            </a:extLst>
          </p:cNvPr>
          <p:cNvPicPr>
            <a:picLocks noChangeAspect="1"/>
          </p:cNvPicPr>
          <p:nvPr/>
        </p:nvPicPr>
        <p:blipFill rotWithShape="1">
          <a:blip r:embed="rId5">
            <a:extLst>
              <a:ext uri="{28A0092B-C50C-407E-A947-70E740481C1C}">
                <a14:useLocalDpi xmlns:a14="http://schemas.microsoft.com/office/drawing/2010/main" val="0"/>
              </a:ext>
            </a:extLst>
          </a:blip>
          <a:srcRect t="50230" b="4903"/>
          <a:stretch/>
        </p:blipFill>
        <p:spPr>
          <a:xfrm>
            <a:off x="112023" y="1385717"/>
            <a:ext cx="4799260" cy="1883742"/>
          </a:xfrm>
          <a:prstGeom prst="rect">
            <a:avLst/>
          </a:prstGeom>
        </p:spPr>
      </p:pic>
      <p:sp>
        <p:nvSpPr>
          <p:cNvPr id="26" name="Date Placeholder 5">
            <a:extLst>
              <a:ext uri="{FF2B5EF4-FFF2-40B4-BE49-F238E27FC236}">
                <a16:creationId xmlns:a16="http://schemas.microsoft.com/office/drawing/2014/main" id="{2590CDDA-5949-465A-9DCE-AF936F582452}"/>
              </a:ext>
            </a:extLst>
          </p:cNvPr>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25, 2019</a:t>
            </a:fld>
            <a:endParaRPr lang="en-US"/>
          </a:p>
        </p:txBody>
      </p:sp>
      <p:sp>
        <p:nvSpPr>
          <p:cNvPr id="27" name="Slide Number Placeholder 3">
            <a:extLst>
              <a:ext uri="{FF2B5EF4-FFF2-40B4-BE49-F238E27FC236}">
                <a16:creationId xmlns:a16="http://schemas.microsoft.com/office/drawing/2014/main" id="{834920D7-9242-44A6-AC7A-78E6CBAF6D31}"/>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49</a:t>
            </a:fld>
            <a:endParaRPr lang="en-US"/>
          </a:p>
        </p:txBody>
      </p:sp>
      <p:sp>
        <p:nvSpPr>
          <p:cNvPr id="36" name="Rectangle 35">
            <a:extLst>
              <a:ext uri="{FF2B5EF4-FFF2-40B4-BE49-F238E27FC236}">
                <a16:creationId xmlns:a16="http://schemas.microsoft.com/office/drawing/2014/main" id="{7B06E31C-E75E-40EE-BF23-CA6530D359F3}"/>
              </a:ext>
            </a:extLst>
          </p:cNvPr>
          <p:cNvSpPr/>
          <p:nvPr/>
        </p:nvSpPr>
        <p:spPr>
          <a:xfrm>
            <a:off x="457200" y="6135378"/>
            <a:ext cx="3529456" cy="338554"/>
          </a:xfrm>
          <a:prstGeom prst="rect">
            <a:avLst/>
          </a:prstGeom>
        </p:spPr>
        <p:txBody>
          <a:bodyPr wrap="square">
            <a:spAutoFit/>
          </a:bodyPr>
          <a:lstStyle/>
          <a:p>
            <a:r>
              <a:rPr lang="en-US" sz="1600" dirty="0"/>
              <a:t>Ramani </a:t>
            </a:r>
            <a:r>
              <a:rPr lang="en-US" sz="1600" i="1" dirty="0"/>
              <a:t>et al</a:t>
            </a:r>
            <a:r>
              <a:rPr lang="en-US" sz="1600" dirty="0"/>
              <a:t>. Nature Protocols 2016</a:t>
            </a:r>
          </a:p>
        </p:txBody>
      </p:sp>
    </p:spTree>
    <p:extLst>
      <p:ext uri="{BB962C8B-B14F-4D97-AF65-F5344CB8AC3E}">
        <p14:creationId xmlns:p14="http://schemas.microsoft.com/office/powerpoint/2010/main" val="62161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500"/>
                                        <p:tgtEl>
                                          <p:spTgt spid="4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79EAE637-5819-418D-AAE6-C1CBDA725109}" type="slidenum">
              <a:rPr lang="en-US"/>
              <a:pPr>
                <a:defRPr/>
              </a:pPr>
              <a:t>5</a:t>
            </a:fld>
            <a:endParaRPr lang="en-US"/>
          </a:p>
        </p:txBody>
      </p:sp>
      <p:sp>
        <p:nvSpPr>
          <p:cNvPr id="4" name="Date Placeholder 3"/>
          <p:cNvSpPr>
            <a:spLocks noGrp="1"/>
          </p:cNvSpPr>
          <p:nvPr>
            <p:ph type="dt" sz="quarter" idx="12"/>
          </p:nvPr>
        </p:nvSpPr>
        <p:spPr/>
        <p:txBody>
          <a:bodyPr/>
          <a:lstStyle/>
          <a:p>
            <a:pPr>
              <a:defRPr/>
            </a:pPr>
            <a:fld id="{B4DAA20C-EBF9-4C1A-8919-E4420E43D40E}" type="datetime4">
              <a:rPr lang="en-US"/>
              <a:pPr>
                <a:defRPr/>
              </a:pPr>
              <a:t>February 25, 2019</a:t>
            </a:fld>
            <a:endParaRPr lang="en-US"/>
          </a:p>
        </p:txBody>
      </p:sp>
      <p:sp>
        <p:nvSpPr>
          <p:cNvPr id="5" name="Oval 3"/>
          <p:cNvSpPr>
            <a:spLocks noChangeArrowheads="1"/>
          </p:cNvSpPr>
          <p:nvPr/>
        </p:nvSpPr>
        <p:spPr bwMode="auto">
          <a:xfrm>
            <a:off x="3188653" y="2954019"/>
            <a:ext cx="2743200" cy="1828800"/>
          </a:xfrm>
          <a:prstGeom prst="ellipse">
            <a:avLst/>
          </a:prstGeom>
          <a:solidFill>
            <a:schemeClr val="accent2"/>
          </a:solidFill>
          <a:ln w="9525">
            <a:solidFill>
              <a:srgbClr val="000000"/>
            </a:solidFill>
            <a:round/>
            <a:headEnd/>
            <a:tailEnd/>
          </a:ln>
          <a:effectLst/>
          <a:extLst/>
        </p:spPr>
        <p:txBody>
          <a:bodyPr wrap="none" lIns="98746" tIns="49373" rIns="98746" bIns="49373" anchor="ctr"/>
          <a:lstStyle/>
          <a:p>
            <a:pPr algn="ctr" defTabSz="987425" fontAlgn="auto">
              <a:spcBef>
                <a:spcPts val="0"/>
              </a:spcBef>
              <a:spcAft>
                <a:spcPts val="0"/>
              </a:spcAft>
              <a:defRPr/>
            </a:pPr>
            <a:r>
              <a:rPr lang="en-US" sz="2000" b="1" kern="0">
                <a:solidFill>
                  <a:srgbClr val="000000"/>
                </a:solidFill>
                <a:latin typeface="Arial" pitchFamily="34" charset="0"/>
                <a:ea typeface="+mn-ea"/>
              </a:rPr>
              <a:t>RPGEH Resource</a:t>
            </a:r>
          </a:p>
          <a:p>
            <a:pPr algn="ctr" defTabSz="987425" fontAlgn="auto">
              <a:spcBef>
                <a:spcPts val="0"/>
              </a:spcBef>
              <a:spcAft>
                <a:spcPts val="0"/>
              </a:spcAft>
              <a:defRPr/>
            </a:pPr>
            <a:r>
              <a:rPr lang="en-US" sz="2000" b="1" kern="0">
                <a:solidFill>
                  <a:srgbClr val="000000"/>
                </a:solidFill>
                <a:latin typeface="Arial" pitchFamily="34" charset="0"/>
                <a:ea typeface="+mn-ea"/>
              </a:rPr>
              <a:t>For Research</a:t>
            </a:r>
          </a:p>
        </p:txBody>
      </p:sp>
      <p:sp>
        <p:nvSpPr>
          <p:cNvPr id="6" name="Rectangle 4"/>
          <p:cNvSpPr>
            <a:spLocks noChangeArrowheads="1"/>
          </p:cNvSpPr>
          <p:nvPr/>
        </p:nvSpPr>
        <p:spPr bwMode="auto">
          <a:xfrm>
            <a:off x="344170" y="4332288"/>
            <a:ext cx="2377440" cy="1371600"/>
          </a:xfrm>
          <a:prstGeom prst="rect">
            <a:avLst/>
          </a:prstGeom>
          <a:solidFill>
            <a:schemeClr val="accent5">
              <a:lumMod val="60000"/>
              <a:lumOff val="40000"/>
            </a:schemeClr>
          </a:solidFill>
          <a:ln w="9525">
            <a:solidFill>
              <a:srgbClr val="000000"/>
            </a:solidFill>
            <a:miter lim="800000"/>
            <a:headEnd/>
            <a:tailEnd/>
          </a:ln>
          <a:effectLst/>
          <a:extLst/>
        </p:spPr>
        <p:txBody>
          <a:bodyPr wrap="none" lIns="98746" tIns="49373" rIns="98746" bIns="49373" anchor="ctr"/>
          <a:lstStyle/>
          <a:p>
            <a:pPr algn="ctr" defTabSz="987425" fontAlgn="auto">
              <a:spcBef>
                <a:spcPts val="0"/>
              </a:spcBef>
              <a:spcAft>
                <a:spcPts val="0"/>
              </a:spcAft>
              <a:defRPr/>
            </a:pPr>
            <a:r>
              <a:rPr lang="en-US" sz="2000" b="1" kern="0" dirty="0">
                <a:solidFill>
                  <a:srgbClr val="000000"/>
                </a:solidFill>
                <a:latin typeface="Arial" pitchFamily="34" charset="0"/>
                <a:ea typeface="+mn-ea"/>
              </a:rPr>
              <a:t>Genetic Data</a:t>
            </a:r>
          </a:p>
          <a:p>
            <a:pPr algn="ctr" defTabSz="987425" fontAlgn="auto">
              <a:spcBef>
                <a:spcPts val="0"/>
              </a:spcBef>
              <a:spcAft>
                <a:spcPts val="0"/>
              </a:spcAft>
              <a:defRPr/>
            </a:pPr>
            <a:r>
              <a:rPr lang="en-US" sz="2000" b="1" kern="0" dirty="0">
                <a:solidFill>
                  <a:srgbClr val="000000"/>
                </a:solidFill>
                <a:latin typeface="Arial" pitchFamily="34" charset="0"/>
                <a:ea typeface="+mn-ea"/>
              </a:rPr>
              <a:t>from </a:t>
            </a:r>
            <a:r>
              <a:rPr lang="en-US" sz="2000" b="1" kern="0" dirty="0" err="1">
                <a:solidFill>
                  <a:srgbClr val="000000"/>
                </a:solidFill>
                <a:latin typeface="Arial" pitchFamily="34" charset="0"/>
                <a:ea typeface="+mn-ea"/>
              </a:rPr>
              <a:t>Biospecimens</a:t>
            </a:r>
            <a:endParaRPr lang="en-US" sz="2000" b="1" kern="0" dirty="0">
              <a:solidFill>
                <a:srgbClr val="000000"/>
              </a:solidFill>
              <a:latin typeface="Arial" pitchFamily="34" charset="0"/>
              <a:ea typeface="+mn-ea"/>
            </a:endParaRPr>
          </a:p>
        </p:txBody>
      </p:sp>
      <p:sp>
        <p:nvSpPr>
          <p:cNvPr id="7" name="Rectangle 5"/>
          <p:cNvSpPr>
            <a:spLocks noChangeArrowheads="1"/>
          </p:cNvSpPr>
          <p:nvPr/>
        </p:nvSpPr>
        <p:spPr bwMode="auto">
          <a:xfrm>
            <a:off x="344170" y="2035175"/>
            <a:ext cx="2377440" cy="1371600"/>
          </a:xfrm>
          <a:prstGeom prst="rect">
            <a:avLst/>
          </a:prstGeom>
          <a:solidFill>
            <a:schemeClr val="accent5">
              <a:lumMod val="60000"/>
              <a:lumOff val="40000"/>
            </a:schemeClr>
          </a:solidFill>
          <a:ln w="9525">
            <a:solidFill>
              <a:srgbClr val="000000"/>
            </a:solidFill>
            <a:miter lim="800000"/>
            <a:headEnd/>
            <a:tailEnd/>
          </a:ln>
          <a:effectLst/>
          <a:extLst/>
        </p:spPr>
        <p:txBody>
          <a:bodyPr wrap="none" lIns="98746" tIns="49373" rIns="98746" bIns="49373" anchor="ctr"/>
          <a:lstStyle/>
          <a:p>
            <a:pPr algn="ctr" defTabSz="987425" fontAlgn="auto">
              <a:spcBef>
                <a:spcPts val="0"/>
              </a:spcBef>
              <a:spcAft>
                <a:spcPts val="0"/>
              </a:spcAft>
              <a:defRPr/>
            </a:pPr>
            <a:r>
              <a:rPr lang="en-US" sz="2000" b="1" kern="0" dirty="0">
                <a:solidFill>
                  <a:srgbClr val="000000"/>
                </a:solidFill>
                <a:latin typeface="Arial" pitchFamily="34" charset="0"/>
                <a:ea typeface="+mn-ea"/>
              </a:rPr>
              <a:t>Behavioral and</a:t>
            </a:r>
          </a:p>
          <a:p>
            <a:pPr algn="ctr" defTabSz="987425" fontAlgn="auto">
              <a:spcBef>
                <a:spcPts val="0"/>
              </a:spcBef>
              <a:spcAft>
                <a:spcPts val="0"/>
              </a:spcAft>
              <a:defRPr/>
            </a:pPr>
            <a:r>
              <a:rPr lang="en-US" sz="2000" b="1" kern="0" dirty="0">
                <a:solidFill>
                  <a:srgbClr val="000000"/>
                </a:solidFill>
                <a:latin typeface="Arial" pitchFamily="34" charset="0"/>
                <a:ea typeface="+mn-ea"/>
              </a:rPr>
              <a:t>Demographic Data</a:t>
            </a:r>
          </a:p>
          <a:p>
            <a:pPr algn="ctr" defTabSz="987425" fontAlgn="auto">
              <a:spcBef>
                <a:spcPts val="0"/>
              </a:spcBef>
              <a:spcAft>
                <a:spcPts val="0"/>
              </a:spcAft>
              <a:defRPr/>
            </a:pPr>
            <a:r>
              <a:rPr lang="en-US" sz="2000" b="1" kern="0" dirty="0">
                <a:solidFill>
                  <a:srgbClr val="000000"/>
                </a:solidFill>
                <a:latin typeface="Arial" pitchFamily="34" charset="0"/>
                <a:ea typeface="+mn-ea"/>
              </a:rPr>
              <a:t>from Surveys</a:t>
            </a:r>
          </a:p>
        </p:txBody>
      </p:sp>
      <p:sp>
        <p:nvSpPr>
          <p:cNvPr id="8" name="Rectangle 6"/>
          <p:cNvSpPr>
            <a:spLocks noChangeArrowheads="1"/>
          </p:cNvSpPr>
          <p:nvPr/>
        </p:nvSpPr>
        <p:spPr bwMode="auto">
          <a:xfrm>
            <a:off x="6386512" y="2060575"/>
            <a:ext cx="2377440" cy="1371600"/>
          </a:xfrm>
          <a:prstGeom prst="rect">
            <a:avLst/>
          </a:prstGeom>
          <a:solidFill>
            <a:schemeClr val="accent5">
              <a:lumMod val="60000"/>
              <a:lumOff val="40000"/>
            </a:schemeClr>
          </a:solidFill>
          <a:ln w="9525">
            <a:solidFill>
              <a:srgbClr val="000000"/>
            </a:solidFill>
            <a:miter lim="800000"/>
            <a:headEnd/>
            <a:tailEnd/>
          </a:ln>
          <a:effectLst/>
          <a:extLst/>
        </p:spPr>
        <p:txBody>
          <a:bodyPr wrap="none" lIns="98746" tIns="49373" rIns="98746" bIns="49373" anchor="ctr"/>
          <a:lstStyle/>
          <a:p>
            <a:pPr algn="ctr" defTabSz="987425" fontAlgn="auto">
              <a:spcBef>
                <a:spcPts val="0"/>
              </a:spcBef>
              <a:spcAft>
                <a:spcPts val="0"/>
              </a:spcAft>
              <a:defRPr/>
            </a:pPr>
            <a:r>
              <a:rPr lang="en-US" sz="2000" b="1" kern="0" dirty="0">
                <a:solidFill>
                  <a:srgbClr val="000000"/>
                </a:solidFill>
                <a:latin typeface="Arial" pitchFamily="34" charset="0"/>
                <a:ea typeface="+mn-ea"/>
              </a:rPr>
              <a:t>Kaiser Permanente</a:t>
            </a:r>
          </a:p>
          <a:p>
            <a:pPr algn="ctr" defTabSz="987425" fontAlgn="auto">
              <a:spcBef>
                <a:spcPts val="0"/>
              </a:spcBef>
              <a:spcAft>
                <a:spcPts val="0"/>
              </a:spcAft>
              <a:defRPr/>
            </a:pPr>
            <a:r>
              <a:rPr lang="en-US" sz="2000" b="1" kern="0" dirty="0">
                <a:solidFill>
                  <a:srgbClr val="000000"/>
                </a:solidFill>
                <a:latin typeface="Arial" pitchFamily="34" charset="0"/>
                <a:ea typeface="+mn-ea"/>
              </a:rPr>
              <a:t>Electronic</a:t>
            </a:r>
          </a:p>
          <a:p>
            <a:pPr algn="ctr" defTabSz="987425" fontAlgn="auto">
              <a:spcBef>
                <a:spcPts val="0"/>
              </a:spcBef>
              <a:spcAft>
                <a:spcPts val="0"/>
              </a:spcAft>
              <a:defRPr/>
            </a:pPr>
            <a:r>
              <a:rPr lang="en-US" sz="2000" b="1" kern="0" dirty="0">
                <a:solidFill>
                  <a:srgbClr val="000000"/>
                </a:solidFill>
                <a:latin typeface="Arial" pitchFamily="34" charset="0"/>
                <a:ea typeface="+mn-ea"/>
              </a:rPr>
              <a:t>Health Records</a:t>
            </a:r>
            <a:endParaRPr lang="en-US" sz="1500" b="1" kern="0" dirty="0">
              <a:solidFill>
                <a:srgbClr val="000000"/>
              </a:solidFill>
              <a:ea typeface="+mn-ea"/>
            </a:endParaRPr>
          </a:p>
        </p:txBody>
      </p:sp>
      <p:sp>
        <p:nvSpPr>
          <p:cNvPr id="9" name="Rectangle 7"/>
          <p:cNvSpPr>
            <a:spLocks noChangeArrowheads="1"/>
          </p:cNvSpPr>
          <p:nvPr/>
        </p:nvSpPr>
        <p:spPr bwMode="auto">
          <a:xfrm>
            <a:off x="6388734" y="4324350"/>
            <a:ext cx="2377440" cy="1371600"/>
          </a:xfrm>
          <a:prstGeom prst="rect">
            <a:avLst/>
          </a:prstGeom>
          <a:solidFill>
            <a:schemeClr val="accent5">
              <a:lumMod val="60000"/>
              <a:lumOff val="40000"/>
            </a:schemeClr>
          </a:solidFill>
          <a:ln w="9525">
            <a:solidFill>
              <a:srgbClr val="000000"/>
            </a:solidFill>
            <a:miter lim="800000"/>
            <a:headEnd/>
            <a:tailEnd/>
          </a:ln>
          <a:effectLst/>
          <a:extLst/>
        </p:spPr>
        <p:txBody>
          <a:bodyPr wrap="none" lIns="98746" tIns="49373" rIns="98746" bIns="49373" anchor="ctr"/>
          <a:lstStyle/>
          <a:p>
            <a:pPr algn="ctr" defTabSz="987425" fontAlgn="auto">
              <a:spcBef>
                <a:spcPts val="0"/>
              </a:spcBef>
              <a:spcAft>
                <a:spcPts val="0"/>
              </a:spcAft>
              <a:defRPr/>
            </a:pPr>
            <a:r>
              <a:rPr lang="en-US" sz="2000" b="1" kern="0" dirty="0">
                <a:solidFill>
                  <a:srgbClr val="000000"/>
                </a:solidFill>
                <a:latin typeface="Arial" pitchFamily="34" charset="0"/>
                <a:ea typeface="+mn-ea"/>
              </a:rPr>
              <a:t>Environmental</a:t>
            </a:r>
          </a:p>
          <a:p>
            <a:pPr algn="ctr" defTabSz="987425" fontAlgn="auto">
              <a:spcBef>
                <a:spcPts val="0"/>
              </a:spcBef>
              <a:spcAft>
                <a:spcPts val="0"/>
              </a:spcAft>
              <a:defRPr/>
            </a:pPr>
            <a:r>
              <a:rPr lang="en-US" sz="2000" b="1" kern="0" dirty="0">
                <a:solidFill>
                  <a:srgbClr val="000000"/>
                </a:solidFill>
                <a:latin typeface="Arial" pitchFamily="34" charset="0"/>
                <a:ea typeface="+mn-ea"/>
              </a:rPr>
              <a:t>Exposure Data</a:t>
            </a:r>
          </a:p>
        </p:txBody>
      </p:sp>
      <p:sp>
        <p:nvSpPr>
          <p:cNvPr id="10" name="Text Box 8"/>
          <p:cNvSpPr txBox="1">
            <a:spLocks noChangeArrowheads="1"/>
          </p:cNvSpPr>
          <p:nvPr/>
        </p:nvSpPr>
        <p:spPr bwMode="auto">
          <a:xfrm>
            <a:off x="344171" y="985868"/>
            <a:ext cx="8419782" cy="71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8746" tIns="49373" rIns="98746" bIns="49373">
            <a:spAutoFit/>
          </a:bodyPr>
          <a:lstStyle>
            <a:lvl1pPr defTabSz="987425" eaLnBrk="0" hangingPunct="0">
              <a:defRPr sz="1400">
                <a:solidFill>
                  <a:schemeClr val="tx1"/>
                </a:solidFill>
                <a:latin typeface="Arial" pitchFamily="34" charset="0"/>
              </a:defRPr>
            </a:lvl1pPr>
            <a:lvl2pPr marL="742950" indent="-285750" defTabSz="987425" eaLnBrk="0" hangingPunct="0">
              <a:defRPr sz="1400">
                <a:solidFill>
                  <a:schemeClr val="tx1"/>
                </a:solidFill>
                <a:latin typeface="Arial" pitchFamily="34" charset="0"/>
              </a:defRPr>
            </a:lvl2pPr>
            <a:lvl3pPr marL="1143000" indent="-228600" defTabSz="987425" eaLnBrk="0" hangingPunct="0">
              <a:defRPr sz="1400">
                <a:solidFill>
                  <a:schemeClr val="tx1"/>
                </a:solidFill>
                <a:latin typeface="Arial" pitchFamily="34" charset="0"/>
              </a:defRPr>
            </a:lvl3pPr>
            <a:lvl4pPr marL="1600200" indent="-228600" defTabSz="987425" eaLnBrk="0" hangingPunct="0">
              <a:defRPr sz="1400">
                <a:solidFill>
                  <a:schemeClr val="tx1"/>
                </a:solidFill>
                <a:latin typeface="Arial" pitchFamily="34" charset="0"/>
              </a:defRPr>
            </a:lvl4pPr>
            <a:lvl5pPr marL="2057400" indent="-228600" defTabSz="987425" eaLnBrk="0" hangingPunct="0">
              <a:defRPr sz="1400">
                <a:solidFill>
                  <a:schemeClr val="tx1"/>
                </a:solidFill>
                <a:latin typeface="Arial" pitchFamily="34" charset="0"/>
              </a:defRPr>
            </a:lvl5pPr>
            <a:lvl6pPr marL="2514600" indent="-228600" algn="ctr" defTabSz="987425" eaLnBrk="0" fontAlgn="base" hangingPunct="0">
              <a:spcBef>
                <a:spcPct val="0"/>
              </a:spcBef>
              <a:spcAft>
                <a:spcPct val="0"/>
              </a:spcAft>
              <a:defRPr sz="1400">
                <a:solidFill>
                  <a:schemeClr val="tx1"/>
                </a:solidFill>
                <a:latin typeface="Arial" pitchFamily="34" charset="0"/>
              </a:defRPr>
            </a:lvl6pPr>
            <a:lvl7pPr marL="2971800" indent="-228600" algn="ctr" defTabSz="987425" eaLnBrk="0" fontAlgn="base" hangingPunct="0">
              <a:spcBef>
                <a:spcPct val="0"/>
              </a:spcBef>
              <a:spcAft>
                <a:spcPct val="0"/>
              </a:spcAft>
              <a:defRPr sz="1400">
                <a:solidFill>
                  <a:schemeClr val="tx1"/>
                </a:solidFill>
                <a:latin typeface="Arial" pitchFamily="34" charset="0"/>
              </a:defRPr>
            </a:lvl7pPr>
            <a:lvl8pPr marL="3429000" indent="-228600" algn="ctr" defTabSz="987425" eaLnBrk="0" fontAlgn="base" hangingPunct="0">
              <a:spcBef>
                <a:spcPct val="0"/>
              </a:spcBef>
              <a:spcAft>
                <a:spcPct val="0"/>
              </a:spcAft>
              <a:defRPr sz="1400">
                <a:solidFill>
                  <a:schemeClr val="tx1"/>
                </a:solidFill>
                <a:latin typeface="Arial" pitchFamily="34" charset="0"/>
              </a:defRPr>
            </a:lvl8pPr>
            <a:lvl9pPr marL="3886200" indent="-228600" algn="ctr" defTabSz="987425" eaLnBrk="0" fontAlgn="base" hangingPunct="0">
              <a:spcBef>
                <a:spcPct val="0"/>
              </a:spcBef>
              <a:spcAft>
                <a:spcPct val="0"/>
              </a:spcAft>
              <a:defRPr sz="1400">
                <a:solidFill>
                  <a:schemeClr val="tx1"/>
                </a:solidFill>
                <a:latin typeface="Arial" pitchFamily="34" charset="0"/>
              </a:defRPr>
            </a:lvl9pPr>
          </a:lstStyle>
          <a:p>
            <a:pPr algn="ctr" eaLnBrk="1" fontAlgn="auto" hangingPunct="1">
              <a:spcBef>
                <a:spcPts val="0"/>
              </a:spcBef>
              <a:spcAft>
                <a:spcPts val="0"/>
              </a:spcAft>
              <a:defRPr/>
            </a:pPr>
            <a:r>
              <a:rPr lang="en-US" sz="2000" b="1" kern="0" dirty="0">
                <a:solidFill>
                  <a:srgbClr val="000000"/>
                </a:solidFill>
                <a:ea typeface="+mn-ea"/>
              </a:rPr>
              <a:t>430,000 Adult Members of Kaiser Permanente Northern California Provided Informed Consent</a:t>
            </a:r>
          </a:p>
        </p:txBody>
      </p:sp>
      <p:sp>
        <p:nvSpPr>
          <p:cNvPr id="11" name="Line 10"/>
          <p:cNvSpPr>
            <a:spLocks noChangeShapeType="1"/>
          </p:cNvSpPr>
          <p:nvPr/>
        </p:nvSpPr>
        <p:spPr bwMode="auto">
          <a:xfrm>
            <a:off x="2736850" y="2715895"/>
            <a:ext cx="914400" cy="4572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ts val="0"/>
              </a:spcBef>
              <a:spcAft>
                <a:spcPts val="0"/>
              </a:spcAft>
              <a:defRPr/>
            </a:pPr>
            <a:endParaRPr lang="en-US" sz="1400" kern="0">
              <a:solidFill>
                <a:srgbClr val="000000"/>
              </a:solidFill>
              <a:latin typeface="Arial" pitchFamily="34" charset="0"/>
              <a:ea typeface="+mn-ea"/>
            </a:endParaRPr>
          </a:p>
        </p:txBody>
      </p:sp>
      <p:sp>
        <p:nvSpPr>
          <p:cNvPr id="12" name="Line 11"/>
          <p:cNvSpPr>
            <a:spLocks noChangeShapeType="1"/>
          </p:cNvSpPr>
          <p:nvPr/>
        </p:nvSpPr>
        <p:spPr bwMode="auto">
          <a:xfrm flipV="1">
            <a:off x="2736849" y="4593907"/>
            <a:ext cx="914400" cy="4572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ts val="0"/>
              </a:spcBef>
              <a:spcAft>
                <a:spcPts val="0"/>
              </a:spcAft>
              <a:defRPr/>
            </a:pPr>
            <a:endParaRPr lang="en-US" sz="1400" kern="0">
              <a:solidFill>
                <a:srgbClr val="000000"/>
              </a:solidFill>
              <a:latin typeface="Arial" pitchFamily="34" charset="0"/>
              <a:ea typeface="+mn-ea"/>
            </a:endParaRPr>
          </a:p>
        </p:txBody>
      </p:sp>
      <p:sp>
        <p:nvSpPr>
          <p:cNvPr id="13" name="Line 12"/>
          <p:cNvSpPr>
            <a:spLocks noChangeShapeType="1"/>
          </p:cNvSpPr>
          <p:nvPr/>
        </p:nvSpPr>
        <p:spPr bwMode="auto">
          <a:xfrm flipH="1" flipV="1">
            <a:off x="5469888" y="4586921"/>
            <a:ext cx="914400" cy="4572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ts val="0"/>
              </a:spcBef>
              <a:spcAft>
                <a:spcPts val="0"/>
              </a:spcAft>
              <a:defRPr/>
            </a:pPr>
            <a:endParaRPr lang="en-US" sz="1400" kern="0">
              <a:solidFill>
                <a:srgbClr val="000000"/>
              </a:solidFill>
              <a:latin typeface="Arial" pitchFamily="34" charset="0"/>
              <a:ea typeface="+mn-ea"/>
            </a:endParaRPr>
          </a:p>
        </p:txBody>
      </p:sp>
      <p:sp>
        <p:nvSpPr>
          <p:cNvPr id="14" name="Line 13"/>
          <p:cNvSpPr>
            <a:spLocks noChangeShapeType="1"/>
          </p:cNvSpPr>
          <p:nvPr/>
        </p:nvSpPr>
        <p:spPr bwMode="auto">
          <a:xfrm flipH="1">
            <a:off x="5469885" y="2715894"/>
            <a:ext cx="914400" cy="4572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ts val="0"/>
              </a:spcBef>
              <a:spcAft>
                <a:spcPts val="0"/>
              </a:spcAft>
              <a:defRPr/>
            </a:pPr>
            <a:endParaRPr lang="en-US" sz="1400" kern="0">
              <a:solidFill>
                <a:srgbClr val="000000"/>
              </a:solidFill>
              <a:latin typeface="Arial" pitchFamily="34" charset="0"/>
              <a:ea typeface="+mn-ea"/>
            </a:endParaRPr>
          </a:p>
        </p:txBody>
      </p:sp>
      <p:sp>
        <p:nvSpPr>
          <p:cNvPr id="15" name="Text Box 15"/>
          <p:cNvSpPr txBox="1">
            <a:spLocks noChangeArrowheads="1"/>
          </p:cNvSpPr>
          <p:nvPr/>
        </p:nvSpPr>
        <p:spPr bwMode="auto">
          <a:xfrm>
            <a:off x="3392169" y="5667693"/>
            <a:ext cx="2439589" cy="40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8746" tIns="49373" rIns="98746" bIns="49373">
            <a:spAutoFit/>
          </a:bodyPr>
          <a:lstStyle>
            <a:lvl1pPr defTabSz="987425" eaLnBrk="0" hangingPunct="0">
              <a:defRPr sz="1400">
                <a:solidFill>
                  <a:schemeClr val="tx1"/>
                </a:solidFill>
                <a:latin typeface="Arial" pitchFamily="34" charset="0"/>
              </a:defRPr>
            </a:lvl1pPr>
            <a:lvl2pPr marL="742950" indent="-285750" defTabSz="987425" eaLnBrk="0" hangingPunct="0">
              <a:defRPr sz="1400">
                <a:solidFill>
                  <a:schemeClr val="tx1"/>
                </a:solidFill>
                <a:latin typeface="Arial" pitchFamily="34" charset="0"/>
              </a:defRPr>
            </a:lvl2pPr>
            <a:lvl3pPr marL="1143000" indent="-228600" defTabSz="987425" eaLnBrk="0" hangingPunct="0">
              <a:defRPr sz="1400">
                <a:solidFill>
                  <a:schemeClr val="tx1"/>
                </a:solidFill>
                <a:latin typeface="Arial" pitchFamily="34" charset="0"/>
              </a:defRPr>
            </a:lvl3pPr>
            <a:lvl4pPr marL="1600200" indent="-228600" defTabSz="987425" eaLnBrk="0" hangingPunct="0">
              <a:defRPr sz="1400">
                <a:solidFill>
                  <a:schemeClr val="tx1"/>
                </a:solidFill>
                <a:latin typeface="Arial" pitchFamily="34" charset="0"/>
              </a:defRPr>
            </a:lvl4pPr>
            <a:lvl5pPr marL="2057400" indent="-228600" defTabSz="987425" eaLnBrk="0" hangingPunct="0">
              <a:defRPr sz="1400">
                <a:solidFill>
                  <a:schemeClr val="tx1"/>
                </a:solidFill>
                <a:latin typeface="Arial" pitchFamily="34" charset="0"/>
              </a:defRPr>
            </a:lvl5pPr>
            <a:lvl6pPr marL="2514600" indent="-228600" algn="ctr" defTabSz="987425" eaLnBrk="0" fontAlgn="base" hangingPunct="0">
              <a:spcBef>
                <a:spcPct val="0"/>
              </a:spcBef>
              <a:spcAft>
                <a:spcPct val="0"/>
              </a:spcAft>
              <a:defRPr sz="1400">
                <a:solidFill>
                  <a:schemeClr val="tx1"/>
                </a:solidFill>
                <a:latin typeface="Arial" pitchFamily="34" charset="0"/>
              </a:defRPr>
            </a:lvl6pPr>
            <a:lvl7pPr marL="2971800" indent="-228600" algn="ctr" defTabSz="987425" eaLnBrk="0" fontAlgn="base" hangingPunct="0">
              <a:spcBef>
                <a:spcPct val="0"/>
              </a:spcBef>
              <a:spcAft>
                <a:spcPct val="0"/>
              </a:spcAft>
              <a:defRPr sz="1400">
                <a:solidFill>
                  <a:schemeClr val="tx1"/>
                </a:solidFill>
                <a:latin typeface="Arial" pitchFamily="34" charset="0"/>
              </a:defRPr>
            </a:lvl7pPr>
            <a:lvl8pPr marL="3429000" indent="-228600" algn="ctr" defTabSz="987425" eaLnBrk="0" fontAlgn="base" hangingPunct="0">
              <a:spcBef>
                <a:spcPct val="0"/>
              </a:spcBef>
              <a:spcAft>
                <a:spcPct val="0"/>
              </a:spcAft>
              <a:defRPr sz="1400">
                <a:solidFill>
                  <a:schemeClr val="tx1"/>
                </a:solidFill>
                <a:latin typeface="Arial" pitchFamily="34" charset="0"/>
              </a:defRPr>
            </a:lvl8pPr>
            <a:lvl9pPr marL="3886200" indent="-228600" algn="ctr" defTabSz="987425" eaLnBrk="0" fontAlgn="base" hangingPunct="0">
              <a:spcBef>
                <a:spcPct val="0"/>
              </a:spcBef>
              <a:spcAft>
                <a:spcPct val="0"/>
              </a:spcAft>
              <a:defRPr sz="1400">
                <a:solidFill>
                  <a:schemeClr val="tx1"/>
                </a:solidFill>
                <a:latin typeface="Arial" pitchFamily="34" charset="0"/>
              </a:defRPr>
            </a:lvl9pPr>
          </a:lstStyle>
          <a:p>
            <a:pPr algn="ctr" eaLnBrk="1" fontAlgn="auto" hangingPunct="1">
              <a:spcBef>
                <a:spcPts val="0"/>
              </a:spcBef>
              <a:spcAft>
                <a:spcPts val="0"/>
              </a:spcAft>
              <a:defRPr/>
            </a:pPr>
            <a:r>
              <a:rPr lang="en-US" sz="2000" b="1" kern="0" dirty="0">
                <a:solidFill>
                  <a:srgbClr val="000000"/>
                </a:solidFill>
                <a:ea typeface="+mn-ea"/>
              </a:rPr>
              <a:t>Research Studies</a:t>
            </a:r>
          </a:p>
        </p:txBody>
      </p:sp>
      <p:sp>
        <p:nvSpPr>
          <p:cNvPr id="17" name="Rectangle 18"/>
          <p:cNvSpPr txBox="1">
            <a:spLocks noChangeArrowheads="1"/>
          </p:cNvSpPr>
          <p:nvPr/>
        </p:nvSpPr>
        <p:spPr bwMode="auto">
          <a:xfrm>
            <a:off x="457201" y="365760"/>
            <a:ext cx="83820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733" tIns="49367" rIns="98733" bIns="49367" anchor="ctr"/>
          <a:lstStyle>
            <a:lvl1pPr algn="l" defTabSz="987425" rtl="0" eaLnBrk="0" fontAlgn="base" hangingPunct="0">
              <a:spcBef>
                <a:spcPct val="0"/>
              </a:spcBef>
              <a:spcAft>
                <a:spcPct val="0"/>
              </a:spcAft>
              <a:defRPr sz="2000" b="1">
                <a:solidFill>
                  <a:srgbClr val="006699"/>
                </a:solidFill>
                <a:latin typeface="+mj-lt"/>
                <a:ea typeface="+mj-ea"/>
                <a:cs typeface="+mj-cs"/>
              </a:defRPr>
            </a:lvl1pPr>
            <a:lvl2pPr algn="l" defTabSz="987425" rtl="0" eaLnBrk="0" fontAlgn="base" hangingPunct="0">
              <a:spcBef>
                <a:spcPct val="0"/>
              </a:spcBef>
              <a:spcAft>
                <a:spcPct val="0"/>
              </a:spcAft>
              <a:defRPr sz="2000" b="1">
                <a:solidFill>
                  <a:srgbClr val="006699"/>
                </a:solidFill>
                <a:latin typeface="Arial" pitchFamily="34" charset="0"/>
              </a:defRPr>
            </a:lvl2pPr>
            <a:lvl3pPr algn="l" defTabSz="987425" rtl="0" eaLnBrk="0" fontAlgn="base" hangingPunct="0">
              <a:spcBef>
                <a:spcPct val="0"/>
              </a:spcBef>
              <a:spcAft>
                <a:spcPct val="0"/>
              </a:spcAft>
              <a:defRPr sz="2000" b="1">
                <a:solidFill>
                  <a:srgbClr val="006699"/>
                </a:solidFill>
                <a:latin typeface="Arial" pitchFamily="34" charset="0"/>
              </a:defRPr>
            </a:lvl3pPr>
            <a:lvl4pPr algn="l" defTabSz="987425" rtl="0" eaLnBrk="0" fontAlgn="base" hangingPunct="0">
              <a:spcBef>
                <a:spcPct val="0"/>
              </a:spcBef>
              <a:spcAft>
                <a:spcPct val="0"/>
              </a:spcAft>
              <a:defRPr sz="2000" b="1">
                <a:solidFill>
                  <a:srgbClr val="006699"/>
                </a:solidFill>
                <a:latin typeface="Arial" pitchFamily="34" charset="0"/>
              </a:defRPr>
            </a:lvl4pPr>
            <a:lvl5pPr algn="l" defTabSz="987425" rtl="0" eaLnBrk="0" fontAlgn="base" hangingPunct="0">
              <a:spcBef>
                <a:spcPct val="0"/>
              </a:spcBef>
              <a:spcAft>
                <a:spcPct val="0"/>
              </a:spcAft>
              <a:defRPr sz="2000" b="1">
                <a:solidFill>
                  <a:srgbClr val="006699"/>
                </a:solidFill>
                <a:latin typeface="Arial" pitchFamily="34" charset="0"/>
              </a:defRPr>
            </a:lvl5pPr>
            <a:lvl6pPr marL="457200" algn="l" defTabSz="987425" rtl="0" fontAlgn="base">
              <a:spcBef>
                <a:spcPct val="0"/>
              </a:spcBef>
              <a:spcAft>
                <a:spcPct val="0"/>
              </a:spcAft>
              <a:defRPr sz="2000" b="1">
                <a:solidFill>
                  <a:srgbClr val="006699"/>
                </a:solidFill>
                <a:latin typeface="Arial" pitchFamily="34" charset="0"/>
              </a:defRPr>
            </a:lvl6pPr>
            <a:lvl7pPr marL="914400" algn="l" defTabSz="987425" rtl="0" fontAlgn="base">
              <a:spcBef>
                <a:spcPct val="0"/>
              </a:spcBef>
              <a:spcAft>
                <a:spcPct val="0"/>
              </a:spcAft>
              <a:defRPr sz="2000" b="1">
                <a:solidFill>
                  <a:srgbClr val="006699"/>
                </a:solidFill>
                <a:latin typeface="Arial" pitchFamily="34" charset="0"/>
              </a:defRPr>
            </a:lvl7pPr>
            <a:lvl8pPr marL="1371600" algn="l" defTabSz="987425" rtl="0" fontAlgn="base">
              <a:spcBef>
                <a:spcPct val="0"/>
              </a:spcBef>
              <a:spcAft>
                <a:spcPct val="0"/>
              </a:spcAft>
              <a:defRPr sz="2000" b="1">
                <a:solidFill>
                  <a:srgbClr val="006699"/>
                </a:solidFill>
                <a:latin typeface="Arial" pitchFamily="34" charset="0"/>
              </a:defRPr>
            </a:lvl8pPr>
            <a:lvl9pPr marL="1828800" algn="l" defTabSz="987425" rtl="0" fontAlgn="base">
              <a:spcBef>
                <a:spcPct val="0"/>
              </a:spcBef>
              <a:spcAft>
                <a:spcPct val="0"/>
              </a:spcAft>
              <a:defRPr sz="2000" b="1">
                <a:solidFill>
                  <a:srgbClr val="006699"/>
                </a:solidFill>
                <a:latin typeface="Arial" pitchFamily="34" charset="0"/>
              </a:defRPr>
            </a:lvl9pPr>
          </a:lstStyle>
          <a:p>
            <a:pPr eaLnBrk="1" hangingPunct="1">
              <a:defRPr/>
            </a:pPr>
            <a:r>
              <a:rPr lang="en-US" sz="2800" kern="0" dirty="0"/>
              <a:t>Research Program on Genes, Environment, and Health </a:t>
            </a:r>
            <a:endParaRPr lang="en-US" sz="1800" kern="0" dirty="0">
              <a:latin typeface="Arial"/>
            </a:endParaRPr>
          </a:p>
        </p:txBody>
      </p:sp>
      <p:cxnSp>
        <p:nvCxnSpPr>
          <p:cNvPr id="18" name="Straight Arrow Connector 17"/>
          <p:cNvCxnSpPr>
            <a:stCxn id="5" idx="4"/>
          </p:cNvCxnSpPr>
          <p:nvPr/>
        </p:nvCxnSpPr>
        <p:spPr bwMode="auto">
          <a:xfrm>
            <a:off x="4560253" y="4782819"/>
            <a:ext cx="0" cy="91440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9" name="TextBox 3"/>
          <p:cNvSpPr txBox="1">
            <a:spLocks noChangeArrowheads="1"/>
          </p:cNvSpPr>
          <p:nvPr/>
        </p:nvSpPr>
        <p:spPr bwMode="auto">
          <a:xfrm flipH="1">
            <a:off x="372663" y="6177354"/>
            <a:ext cx="56419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a:t>Co-directors: Catherine Schaefer and Neil </a:t>
            </a:r>
            <a:r>
              <a:rPr lang="en-US" sz="1600" dirty="0" err="1"/>
              <a:t>Risch</a:t>
            </a:r>
            <a:endParaRPr lang="en-US" sz="1600" i="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777189" y="1664926"/>
            <a:ext cx="3540864" cy="3540864"/>
          </a:xfrm>
          <a:prstGeom prst="rect">
            <a:avLst/>
          </a:prstGeom>
        </p:spPr>
      </p:pic>
      <p:sp>
        <p:nvSpPr>
          <p:cNvPr id="5" name="Title 1">
            <a:extLst>
              <a:ext uri="{FF2B5EF4-FFF2-40B4-BE49-F238E27FC236}">
                <a16:creationId xmlns:a16="http://schemas.microsoft.com/office/drawing/2014/main" id="{9E783185-D2B4-40DE-9947-08F54FC809EB}"/>
              </a:ext>
            </a:extLst>
          </p:cNvPr>
          <p:cNvSpPr txBox="1">
            <a:spLocks/>
          </p:cNvSpPr>
          <p:nvPr/>
        </p:nvSpPr>
        <p:spPr bwMode="gray">
          <a:xfrm>
            <a:off x="304800" y="452208"/>
            <a:ext cx="82296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spAutoFit/>
          </a:bodyPr>
          <a:lstStyle>
            <a:lvl1pPr algn="l" rtl="0" eaLnBrk="0" fontAlgn="base" hangingPunct="0">
              <a:lnSpc>
                <a:spcPct val="90000"/>
              </a:lnSpc>
              <a:spcBef>
                <a:spcPct val="0"/>
              </a:spcBef>
              <a:spcAft>
                <a:spcPct val="0"/>
              </a:spcAft>
              <a:defRPr sz="3400" b="1">
                <a:solidFill>
                  <a:srgbClr val="216A8B"/>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9pPr>
          </a:lstStyle>
          <a:p>
            <a:pPr eaLnBrk="1" hangingPunct="1"/>
            <a:r>
              <a:rPr lang="en-US" sz="2800" kern="0" dirty="0"/>
              <a:t>Chromosome Conformation Capture Example</a:t>
            </a:r>
          </a:p>
        </p:txBody>
      </p:sp>
      <p:sp>
        <p:nvSpPr>
          <p:cNvPr id="4" name="Rectangle 3">
            <a:extLst>
              <a:ext uri="{FF2B5EF4-FFF2-40B4-BE49-F238E27FC236}">
                <a16:creationId xmlns:a16="http://schemas.microsoft.com/office/drawing/2014/main" id="{9F6ABBF8-8672-4CBB-9B8E-A423AF4BED3C}"/>
              </a:ext>
            </a:extLst>
          </p:cNvPr>
          <p:cNvSpPr/>
          <p:nvPr/>
        </p:nvSpPr>
        <p:spPr>
          <a:xfrm>
            <a:off x="457200" y="6135378"/>
            <a:ext cx="4114800" cy="338554"/>
          </a:xfrm>
          <a:prstGeom prst="rect">
            <a:avLst/>
          </a:prstGeom>
        </p:spPr>
        <p:txBody>
          <a:bodyPr wrap="square">
            <a:spAutoFit/>
          </a:bodyPr>
          <a:lstStyle/>
          <a:p>
            <a:r>
              <a:rPr lang="en-US" sz="1600" dirty="0"/>
              <a:t>Modified from Lazar </a:t>
            </a:r>
            <a:r>
              <a:rPr lang="en-US" sz="1600" i="1" dirty="0"/>
              <a:t>et al</a:t>
            </a:r>
            <a:r>
              <a:rPr lang="en-US" sz="1600" dirty="0"/>
              <a:t>. Genome Research 2018</a:t>
            </a:r>
          </a:p>
        </p:txBody>
      </p:sp>
      <p:sp>
        <p:nvSpPr>
          <p:cNvPr id="6" name="Date Placeholder 5">
            <a:extLst>
              <a:ext uri="{FF2B5EF4-FFF2-40B4-BE49-F238E27FC236}">
                <a16:creationId xmlns:a16="http://schemas.microsoft.com/office/drawing/2014/main" id="{B3692166-E340-44B1-BFF5-2A2BCFF7D774}"/>
              </a:ext>
            </a:extLst>
          </p:cNvPr>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25, 2019</a:t>
            </a:fld>
            <a:endParaRPr lang="en-US"/>
          </a:p>
        </p:txBody>
      </p:sp>
      <p:sp>
        <p:nvSpPr>
          <p:cNvPr id="7" name="Slide Number Placeholder 3">
            <a:extLst>
              <a:ext uri="{FF2B5EF4-FFF2-40B4-BE49-F238E27FC236}">
                <a16:creationId xmlns:a16="http://schemas.microsoft.com/office/drawing/2014/main" id="{B562FBE8-FEEB-42A6-962A-673BF34AF8E5}"/>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50</a:t>
            </a:fld>
            <a:endParaRPr lang="en-US"/>
          </a:p>
        </p:txBody>
      </p:sp>
    </p:spTree>
    <p:extLst>
      <p:ext uri="{BB962C8B-B14F-4D97-AF65-F5344CB8AC3E}">
        <p14:creationId xmlns:p14="http://schemas.microsoft.com/office/powerpoint/2010/main" val="213961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700000">
                                      <p:cBhvr>
                                        <p:cTn id="6" dur="5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rot="-2700000">
            <a:off x="2782031" y="1667482"/>
            <a:ext cx="3530546" cy="3530546"/>
          </a:xfrm>
          <a:prstGeom prst="rect">
            <a:avLst/>
          </a:prstGeom>
        </p:spPr>
      </p:pic>
      <p:sp>
        <p:nvSpPr>
          <p:cNvPr id="13" name="Rectangle 12"/>
          <p:cNvSpPr/>
          <p:nvPr/>
        </p:nvSpPr>
        <p:spPr>
          <a:xfrm>
            <a:off x="1483907" y="3440648"/>
            <a:ext cx="6172200" cy="2607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12q3</a:t>
            </a:r>
          </a:p>
        </p:txBody>
      </p:sp>
      <p:grpSp>
        <p:nvGrpSpPr>
          <p:cNvPr id="51" name="Group 50"/>
          <p:cNvGrpSpPr/>
          <p:nvPr/>
        </p:nvGrpSpPr>
        <p:grpSpPr>
          <a:xfrm>
            <a:off x="2251832" y="2299581"/>
            <a:ext cx="4397577" cy="1122961"/>
            <a:chOff x="1165412" y="2286000"/>
            <a:chExt cx="6738470" cy="1634465"/>
          </a:xfrm>
        </p:grpSpPr>
        <p:cxnSp>
          <p:nvCxnSpPr>
            <p:cNvPr id="11" name="Straight Connector 10"/>
            <p:cNvCxnSpPr/>
            <p:nvPr/>
          </p:nvCxnSpPr>
          <p:spPr>
            <a:xfrm flipV="1">
              <a:off x="1404470" y="2629647"/>
              <a:ext cx="1404471" cy="1290817"/>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779059" y="2629647"/>
              <a:ext cx="1329765" cy="1290817"/>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4138706" y="2286000"/>
              <a:ext cx="1628588" cy="1634465"/>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5767294" y="2286000"/>
              <a:ext cx="1613647" cy="1634464"/>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7380941" y="3346824"/>
              <a:ext cx="522941" cy="573640"/>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flipV="1">
              <a:off x="1165412" y="3600824"/>
              <a:ext cx="239058" cy="319640"/>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grpSp>
      <p:sp>
        <p:nvSpPr>
          <p:cNvPr id="12" name="Title 1">
            <a:extLst>
              <a:ext uri="{FF2B5EF4-FFF2-40B4-BE49-F238E27FC236}">
                <a16:creationId xmlns:a16="http://schemas.microsoft.com/office/drawing/2014/main" id="{A7CBC9A5-1587-455C-86F6-4C15D90AAD8D}"/>
              </a:ext>
            </a:extLst>
          </p:cNvPr>
          <p:cNvSpPr txBox="1">
            <a:spLocks/>
          </p:cNvSpPr>
          <p:nvPr/>
        </p:nvSpPr>
        <p:spPr bwMode="gray">
          <a:xfrm>
            <a:off x="304800" y="452208"/>
            <a:ext cx="82296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spAutoFit/>
          </a:bodyPr>
          <a:lstStyle>
            <a:lvl1pPr algn="l" rtl="0" eaLnBrk="0" fontAlgn="base" hangingPunct="0">
              <a:lnSpc>
                <a:spcPct val="90000"/>
              </a:lnSpc>
              <a:spcBef>
                <a:spcPct val="0"/>
              </a:spcBef>
              <a:spcAft>
                <a:spcPct val="0"/>
              </a:spcAft>
              <a:defRPr sz="3400" b="1">
                <a:solidFill>
                  <a:srgbClr val="216A8B"/>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9pPr>
          </a:lstStyle>
          <a:p>
            <a:pPr eaLnBrk="1" hangingPunct="1"/>
            <a:r>
              <a:rPr lang="en-US" sz="2800" kern="0" dirty="0"/>
              <a:t>Chromosome Conformation Capture Example</a:t>
            </a:r>
          </a:p>
        </p:txBody>
      </p:sp>
      <p:sp>
        <p:nvSpPr>
          <p:cNvPr id="14" name="Rectangle 13">
            <a:extLst>
              <a:ext uri="{FF2B5EF4-FFF2-40B4-BE49-F238E27FC236}">
                <a16:creationId xmlns:a16="http://schemas.microsoft.com/office/drawing/2014/main" id="{3C6E74A8-2328-45F4-903F-30D1BAF980F9}"/>
              </a:ext>
            </a:extLst>
          </p:cNvPr>
          <p:cNvSpPr/>
          <p:nvPr/>
        </p:nvSpPr>
        <p:spPr>
          <a:xfrm>
            <a:off x="457200" y="6135378"/>
            <a:ext cx="4114800" cy="338554"/>
          </a:xfrm>
          <a:prstGeom prst="rect">
            <a:avLst/>
          </a:prstGeom>
        </p:spPr>
        <p:txBody>
          <a:bodyPr wrap="square">
            <a:spAutoFit/>
          </a:bodyPr>
          <a:lstStyle/>
          <a:p>
            <a:r>
              <a:rPr lang="en-US" sz="1600" dirty="0"/>
              <a:t>Modified from Lazar </a:t>
            </a:r>
            <a:r>
              <a:rPr lang="en-US" sz="1600" i="1" dirty="0"/>
              <a:t>et al</a:t>
            </a:r>
            <a:r>
              <a:rPr lang="en-US" sz="1600" dirty="0"/>
              <a:t>. Genome Research 2018</a:t>
            </a:r>
          </a:p>
        </p:txBody>
      </p:sp>
      <p:sp>
        <p:nvSpPr>
          <p:cNvPr id="15" name="Date Placeholder 5">
            <a:extLst>
              <a:ext uri="{FF2B5EF4-FFF2-40B4-BE49-F238E27FC236}">
                <a16:creationId xmlns:a16="http://schemas.microsoft.com/office/drawing/2014/main" id="{50B1279D-C1E7-4F81-823A-D469AE7F2066}"/>
              </a:ext>
            </a:extLst>
          </p:cNvPr>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25, 2019</a:t>
            </a:fld>
            <a:endParaRPr lang="en-US"/>
          </a:p>
        </p:txBody>
      </p:sp>
      <p:sp>
        <p:nvSpPr>
          <p:cNvPr id="16" name="Slide Number Placeholder 3">
            <a:extLst>
              <a:ext uri="{FF2B5EF4-FFF2-40B4-BE49-F238E27FC236}">
                <a16:creationId xmlns:a16="http://schemas.microsoft.com/office/drawing/2014/main" id="{47BF4854-A69B-4FCD-AF35-E131C9095421}"/>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51</a:t>
            </a:fld>
            <a:endParaRPr lang="en-US"/>
          </a:p>
        </p:txBody>
      </p:sp>
    </p:spTree>
    <p:extLst>
      <p:ext uri="{BB962C8B-B14F-4D97-AF65-F5344CB8AC3E}">
        <p14:creationId xmlns:p14="http://schemas.microsoft.com/office/powerpoint/2010/main" val="78571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outHorizontal)">
                                      <p:cBhvr>
                                        <p:cTn id="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a:spLocks noGrp="1"/>
          </p:cNvSpPr>
          <p:nvPr>
            <p:ph type="title"/>
          </p:nvPr>
        </p:nvSpPr>
        <p:spPr>
          <a:xfrm>
            <a:off x="457200" y="365760"/>
            <a:ext cx="8229600" cy="478789"/>
          </a:xfrm>
        </p:spPr>
        <p:txBody>
          <a:bodyPr/>
          <a:lstStyle/>
          <a:p>
            <a:r>
              <a:rPr lang="en-US" sz="2800" dirty="0"/>
              <a:t>TADs around the </a:t>
            </a:r>
            <a:r>
              <a:rPr lang="en-US" sz="2800" i="1" dirty="0"/>
              <a:t>EFEMP1</a:t>
            </a:r>
            <a:r>
              <a:rPr lang="en-US" sz="2800" dirty="0"/>
              <a:t> Locus</a:t>
            </a:r>
          </a:p>
        </p:txBody>
      </p:sp>
      <p:sp>
        <p:nvSpPr>
          <p:cNvPr id="41" name="Slide Number Placeholder 3"/>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52</a:t>
            </a:fld>
            <a:endParaRPr lang="en-US"/>
          </a:p>
        </p:txBody>
      </p:sp>
      <p:sp>
        <p:nvSpPr>
          <p:cNvPr id="43" name="Date Placeholder 5"/>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25, 2019</a:t>
            </a:fld>
            <a:endParaRPr lang="en-US"/>
          </a:p>
        </p:txBody>
      </p:sp>
      <p:sp>
        <p:nvSpPr>
          <p:cNvPr id="17" name="Rectangle 16">
            <a:extLst>
              <a:ext uri="{FF2B5EF4-FFF2-40B4-BE49-F238E27FC236}">
                <a16:creationId xmlns:a16="http://schemas.microsoft.com/office/drawing/2014/main" id="{F3257D10-4AC8-445E-A021-84B2FD7E940A}"/>
              </a:ext>
            </a:extLst>
          </p:cNvPr>
          <p:cNvSpPr/>
          <p:nvPr/>
        </p:nvSpPr>
        <p:spPr>
          <a:xfrm>
            <a:off x="76200" y="6218517"/>
            <a:ext cx="1928220" cy="276999"/>
          </a:xfrm>
          <a:prstGeom prst="rect">
            <a:avLst/>
          </a:prstGeom>
        </p:spPr>
        <p:txBody>
          <a:bodyPr wrap="none">
            <a:spAutoFit/>
          </a:bodyPr>
          <a:lstStyle/>
          <a:p>
            <a:r>
              <a:rPr lang="en-US" sz="1200" dirty="0"/>
              <a:t>http://promoter.bx.psu.edu/hi-c/</a:t>
            </a:r>
          </a:p>
        </p:txBody>
      </p:sp>
      <p:pic>
        <p:nvPicPr>
          <p:cNvPr id="2" name="Picture 1">
            <a:extLst>
              <a:ext uri="{FF2B5EF4-FFF2-40B4-BE49-F238E27FC236}">
                <a16:creationId xmlns:a16="http://schemas.microsoft.com/office/drawing/2014/main" id="{B27E6681-B457-40A1-82EB-3FC7739909A1}"/>
              </a:ext>
            </a:extLst>
          </p:cNvPr>
          <p:cNvPicPr>
            <a:picLocks noChangeAspect="1"/>
          </p:cNvPicPr>
          <p:nvPr/>
        </p:nvPicPr>
        <p:blipFill>
          <a:blip r:embed="rId3"/>
          <a:stretch>
            <a:fillRect/>
          </a:stretch>
        </p:blipFill>
        <p:spPr>
          <a:xfrm>
            <a:off x="1649886" y="2421800"/>
            <a:ext cx="5844227" cy="3902709"/>
          </a:xfrm>
          <a:prstGeom prst="rect">
            <a:avLst/>
          </a:prstGeom>
        </p:spPr>
      </p:pic>
      <p:pic>
        <p:nvPicPr>
          <p:cNvPr id="9" name="Picture 8">
            <a:extLst>
              <a:ext uri="{FF2B5EF4-FFF2-40B4-BE49-F238E27FC236}">
                <a16:creationId xmlns:a16="http://schemas.microsoft.com/office/drawing/2014/main" id="{67D82214-8F89-46F7-8033-AD256681694D}"/>
              </a:ext>
            </a:extLst>
          </p:cNvPr>
          <p:cNvPicPr>
            <a:picLocks noChangeAspect="1"/>
          </p:cNvPicPr>
          <p:nvPr/>
        </p:nvPicPr>
        <p:blipFill>
          <a:blip r:embed="rId4"/>
          <a:stretch>
            <a:fillRect/>
          </a:stretch>
        </p:blipFill>
        <p:spPr>
          <a:xfrm>
            <a:off x="0" y="1000773"/>
            <a:ext cx="9144000" cy="1421027"/>
          </a:xfrm>
          <a:prstGeom prst="rect">
            <a:avLst/>
          </a:prstGeom>
        </p:spPr>
      </p:pic>
    </p:spTree>
    <p:extLst>
      <p:ext uri="{BB962C8B-B14F-4D97-AF65-F5344CB8AC3E}">
        <p14:creationId xmlns:p14="http://schemas.microsoft.com/office/powerpoint/2010/main" val="2158328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a:spLocks noGrp="1"/>
          </p:cNvSpPr>
          <p:nvPr>
            <p:ph type="title"/>
          </p:nvPr>
        </p:nvSpPr>
        <p:spPr>
          <a:xfrm>
            <a:off x="457200" y="365760"/>
            <a:ext cx="8229600" cy="478789"/>
          </a:xfrm>
        </p:spPr>
        <p:txBody>
          <a:bodyPr/>
          <a:lstStyle/>
          <a:p>
            <a:r>
              <a:rPr lang="en-US" sz="2800" dirty="0"/>
              <a:t>TADs around the </a:t>
            </a:r>
            <a:r>
              <a:rPr lang="en-US" sz="2800" i="1" dirty="0"/>
              <a:t>EFEMP1</a:t>
            </a:r>
            <a:r>
              <a:rPr lang="en-US" sz="2800" dirty="0"/>
              <a:t> Locus</a:t>
            </a:r>
          </a:p>
        </p:txBody>
      </p:sp>
      <p:sp>
        <p:nvSpPr>
          <p:cNvPr id="41" name="Slide Number Placeholder 3"/>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53</a:t>
            </a:fld>
            <a:endParaRPr lang="en-US"/>
          </a:p>
        </p:txBody>
      </p:sp>
      <p:sp>
        <p:nvSpPr>
          <p:cNvPr id="43" name="Date Placeholder 5"/>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25, 2019</a:t>
            </a:fld>
            <a:endParaRPr lang="en-US"/>
          </a:p>
        </p:txBody>
      </p:sp>
      <p:sp>
        <p:nvSpPr>
          <p:cNvPr id="17" name="Rectangle 16">
            <a:extLst>
              <a:ext uri="{FF2B5EF4-FFF2-40B4-BE49-F238E27FC236}">
                <a16:creationId xmlns:a16="http://schemas.microsoft.com/office/drawing/2014/main" id="{F3257D10-4AC8-445E-A021-84B2FD7E940A}"/>
              </a:ext>
            </a:extLst>
          </p:cNvPr>
          <p:cNvSpPr/>
          <p:nvPr/>
        </p:nvSpPr>
        <p:spPr>
          <a:xfrm>
            <a:off x="76200" y="6218517"/>
            <a:ext cx="1928220" cy="276999"/>
          </a:xfrm>
          <a:prstGeom prst="rect">
            <a:avLst/>
          </a:prstGeom>
        </p:spPr>
        <p:txBody>
          <a:bodyPr wrap="none">
            <a:spAutoFit/>
          </a:bodyPr>
          <a:lstStyle/>
          <a:p>
            <a:r>
              <a:rPr lang="en-US" sz="1200" dirty="0"/>
              <a:t>http://promoter.bx.psu.edu/hi-c/</a:t>
            </a:r>
          </a:p>
        </p:txBody>
      </p:sp>
      <p:pic>
        <p:nvPicPr>
          <p:cNvPr id="2" name="Picture 1">
            <a:extLst>
              <a:ext uri="{FF2B5EF4-FFF2-40B4-BE49-F238E27FC236}">
                <a16:creationId xmlns:a16="http://schemas.microsoft.com/office/drawing/2014/main" id="{B27E6681-B457-40A1-82EB-3FC7739909A1}"/>
              </a:ext>
            </a:extLst>
          </p:cNvPr>
          <p:cNvPicPr>
            <a:picLocks noChangeAspect="1"/>
          </p:cNvPicPr>
          <p:nvPr/>
        </p:nvPicPr>
        <p:blipFill>
          <a:blip r:embed="rId3"/>
          <a:stretch>
            <a:fillRect/>
          </a:stretch>
        </p:blipFill>
        <p:spPr>
          <a:xfrm>
            <a:off x="1649886" y="2421800"/>
            <a:ext cx="5844227" cy="3902709"/>
          </a:xfrm>
          <a:prstGeom prst="rect">
            <a:avLst/>
          </a:prstGeom>
        </p:spPr>
      </p:pic>
      <p:pic>
        <p:nvPicPr>
          <p:cNvPr id="9" name="Picture 8">
            <a:extLst>
              <a:ext uri="{FF2B5EF4-FFF2-40B4-BE49-F238E27FC236}">
                <a16:creationId xmlns:a16="http://schemas.microsoft.com/office/drawing/2014/main" id="{67D82214-8F89-46F7-8033-AD256681694D}"/>
              </a:ext>
            </a:extLst>
          </p:cNvPr>
          <p:cNvPicPr>
            <a:picLocks noChangeAspect="1"/>
          </p:cNvPicPr>
          <p:nvPr/>
        </p:nvPicPr>
        <p:blipFill>
          <a:blip r:embed="rId4"/>
          <a:stretch>
            <a:fillRect/>
          </a:stretch>
        </p:blipFill>
        <p:spPr>
          <a:xfrm>
            <a:off x="0" y="1000773"/>
            <a:ext cx="9144000" cy="1421027"/>
          </a:xfrm>
          <a:prstGeom prst="rect">
            <a:avLst/>
          </a:prstGeom>
        </p:spPr>
      </p:pic>
      <p:sp>
        <p:nvSpPr>
          <p:cNvPr id="3" name="Isosceles Triangle 2">
            <a:extLst>
              <a:ext uri="{FF2B5EF4-FFF2-40B4-BE49-F238E27FC236}">
                <a16:creationId xmlns:a16="http://schemas.microsoft.com/office/drawing/2014/main" id="{740054B1-33A0-447E-ACE3-DC4DB3B91DBB}"/>
              </a:ext>
            </a:extLst>
          </p:cNvPr>
          <p:cNvSpPr/>
          <p:nvPr/>
        </p:nvSpPr>
        <p:spPr bwMode="auto">
          <a:xfrm>
            <a:off x="4226805" y="4917195"/>
            <a:ext cx="613272" cy="315817"/>
          </a:xfrm>
          <a:prstGeom prst="triangle">
            <a:avLst/>
          </a:prstGeom>
          <a:noFill/>
          <a:ln w="9525" cap="flat" cmpd="sng" algn="ctr">
            <a:solidFill>
              <a:schemeClr val="tx1"/>
            </a:solidFill>
            <a:prstDash val="sysDash"/>
            <a:round/>
            <a:headEnd type="none" w="med" len="med"/>
            <a:tailEnd type="none" w="med" len="med"/>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
        <p:nvSpPr>
          <p:cNvPr id="10" name="Isosceles Triangle 9">
            <a:extLst>
              <a:ext uri="{FF2B5EF4-FFF2-40B4-BE49-F238E27FC236}">
                <a16:creationId xmlns:a16="http://schemas.microsoft.com/office/drawing/2014/main" id="{21E4B2A1-EDC4-4552-912E-ED4A96BF1D70}"/>
              </a:ext>
            </a:extLst>
          </p:cNvPr>
          <p:cNvSpPr/>
          <p:nvPr/>
        </p:nvSpPr>
        <p:spPr bwMode="auto">
          <a:xfrm>
            <a:off x="4849256" y="4278218"/>
            <a:ext cx="1904084" cy="949290"/>
          </a:xfrm>
          <a:prstGeom prst="triangle">
            <a:avLst/>
          </a:prstGeom>
          <a:noFill/>
          <a:ln w="9525" cap="flat" cmpd="sng" algn="ctr">
            <a:solidFill>
              <a:schemeClr val="tx1"/>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
        <p:nvSpPr>
          <p:cNvPr id="11" name="Isosceles Triangle 10">
            <a:extLst>
              <a:ext uri="{FF2B5EF4-FFF2-40B4-BE49-F238E27FC236}">
                <a16:creationId xmlns:a16="http://schemas.microsoft.com/office/drawing/2014/main" id="{9C3E7BC3-E915-4743-A0DF-283B4197A649}"/>
              </a:ext>
            </a:extLst>
          </p:cNvPr>
          <p:cNvSpPr/>
          <p:nvPr/>
        </p:nvSpPr>
        <p:spPr bwMode="auto">
          <a:xfrm>
            <a:off x="6918586" y="4957590"/>
            <a:ext cx="584706" cy="282772"/>
          </a:xfrm>
          <a:prstGeom prst="triangle">
            <a:avLst/>
          </a:prstGeom>
          <a:noFill/>
          <a:ln w="9525" cap="flat" cmpd="sng" algn="ctr">
            <a:solidFill>
              <a:schemeClr val="tx1"/>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
        <p:nvSpPr>
          <p:cNvPr id="12" name="Isosceles Triangle 11">
            <a:extLst>
              <a:ext uri="{FF2B5EF4-FFF2-40B4-BE49-F238E27FC236}">
                <a16:creationId xmlns:a16="http://schemas.microsoft.com/office/drawing/2014/main" id="{BFB5CE4F-A151-43E0-9A72-E8E027194947}"/>
              </a:ext>
            </a:extLst>
          </p:cNvPr>
          <p:cNvSpPr/>
          <p:nvPr/>
        </p:nvSpPr>
        <p:spPr bwMode="auto">
          <a:xfrm>
            <a:off x="3132463" y="4660135"/>
            <a:ext cx="1094342" cy="572877"/>
          </a:xfrm>
          <a:prstGeom prst="triangle">
            <a:avLst/>
          </a:prstGeom>
          <a:noFill/>
          <a:ln w="9525" cap="flat" cmpd="sng" algn="ctr">
            <a:solidFill>
              <a:schemeClr val="tx1"/>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
        <p:nvSpPr>
          <p:cNvPr id="13" name="Isosceles Triangle 12">
            <a:extLst>
              <a:ext uri="{FF2B5EF4-FFF2-40B4-BE49-F238E27FC236}">
                <a16:creationId xmlns:a16="http://schemas.microsoft.com/office/drawing/2014/main" id="{0F77B602-FC71-40D1-A157-5F0366E43208}"/>
              </a:ext>
            </a:extLst>
          </p:cNvPr>
          <p:cNvSpPr/>
          <p:nvPr/>
        </p:nvSpPr>
        <p:spPr bwMode="auto">
          <a:xfrm>
            <a:off x="1649885" y="4583017"/>
            <a:ext cx="1225517" cy="644491"/>
          </a:xfrm>
          <a:prstGeom prst="triangle">
            <a:avLst>
              <a:gd name="adj" fmla="val 50000"/>
            </a:avLst>
          </a:prstGeom>
          <a:noFill/>
          <a:ln w="9525" cap="flat" cmpd="sng" algn="ctr">
            <a:solidFill>
              <a:schemeClr val="tx1"/>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Tree>
    <p:extLst>
      <p:ext uri="{BB962C8B-B14F-4D97-AF65-F5344CB8AC3E}">
        <p14:creationId xmlns:p14="http://schemas.microsoft.com/office/powerpoint/2010/main" val="16953057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a:spLocks noGrp="1"/>
          </p:cNvSpPr>
          <p:nvPr>
            <p:ph type="title"/>
          </p:nvPr>
        </p:nvSpPr>
        <p:spPr>
          <a:xfrm>
            <a:off x="457200" y="365760"/>
            <a:ext cx="8229600" cy="478789"/>
          </a:xfrm>
        </p:spPr>
        <p:txBody>
          <a:bodyPr/>
          <a:lstStyle/>
          <a:p>
            <a:r>
              <a:rPr lang="en-US" sz="2800" dirty="0"/>
              <a:t>Virtual 4C Shows Interactions with rs2009262</a:t>
            </a:r>
          </a:p>
        </p:txBody>
      </p:sp>
      <p:sp>
        <p:nvSpPr>
          <p:cNvPr id="41" name="Slide Number Placeholder 3"/>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54</a:t>
            </a:fld>
            <a:endParaRPr lang="en-US"/>
          </a:p>
        </p:txBody>
      </p:sp>
      <p:sp>
        <p:nvSpPr>
          <p:cNvPr id="43" name="Date Placeholder 5"/>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25, 2019</a:t>
            </a:fld>
            <a:endParaRPr lang="en-US"/>
          </a:p>
        </p:txBody>
      </p:sp>
      <p:sp>
        <p:nvSpPr>
          <p:cNvPr id="17" name="Rectangle 16">
            <a:extLst>
              <a:ext uri="{FF2B5EF4-FFF2-40B4-BE49-F238E27FC236}">
                <a16:creationId xmlns:a16="http://schemas.microsoft.com/office/drawing/2014/main" id="{F3257D10-4AC8-445E-A021-84B2FD7E940A}"/>
              </a:ext>
            </a:extLst>
          </p:cNvPr>
          <p:cNvSpPr/>
          <p:nvPr/>
        </p:nvSpPr>
        <p:spPr>
          <a:xfrm>
            <a:off x="76200" y="6218517"/>
            <a:ext cx="1928220" cy="276999"/>
          </a:xfrm>
          <a:prstGeom prst="rect">
            <a:avLst/>
          </a:prstGeom>
        </p:spPr>
        <p:txBody>
          <a:bodyPr wrap="none">
            <a:spAutoFit/>
          </a:bodyPr>
          <a:lstStyle/>
          <a:p>
            <a:r>
              <a:rPr lang="en-US" sz="1200" dirty="0"/>
              <a:t>http://promoter.bx.psu.edu/hi-c/</a:t>
            </a:r>
          </a:p>
        </p:txBody>
      </p:sp>
      <p:pic>
        <p:nvPicPr>
          <p:cNvPr id="9" name="Picture 8">
            <a:extLst>
              <a:ext uri="{FF2B5EF4-FFF2-40B4-BE49-F238E27FC236}">
                <a16:creationId xmlns:a16="http://schemas.microsoft.com/office/drawing/2014/main" id="{67D82214-8F89-46F7-8033-AD256681694D}"/>
              </a:ext>
            </a:extLst>
          </p:cNvPr>
          <p:cNvPicPr>
            <a:picLocks noChangeAspect="1"/>
          </p:cNvPicPr>
          <p:nvPr/>
        </p:nvPicPr>
        <p:blipFill>
          <a:blip r:embed="rId3"/>
          <a:stretch>
            <a:fillRect/>
          </a:stretch>
        </p:blipFill>
        <p:spPr>
          <a:xfrm>
            <a:off x="0" y="1000773"/>
            <a:ext cx="9144000" cy="1421027"/>
          </a:xfrm>
          <a:prstGeom prst="rect">
            <a:avLst/>
          </a:prstGeom>
        </p:spPr>
      </p:pic>
      <p:pic>
        <p:nvPicPr>
          <p:cNvPr id="4" name="Picture 3">
            <a:extLst>
              <a:ext uri="{FF2B5EF4-FFF2-40B4-BE49-F238E27FC236}">
                <a16:creationId xmlns:a16="http://schemas.microsoft.com/office/drawing/2014/main" id="{A62C023A-EC76-4D25-B4DF-C25C8F693FB0}"/>
              </a:ext>
            </a:extLst>
          </p:cNvPr>
          <p:cNvPicPr>
            <a:picLocks noChangeAspect="1"/>
          </p:cNvPicPr>
          <p:nvPr/>
        </p:nvPicPr>
        <p:blipFill>
          <a:blip r:embed="rId4"/>
          <a:stretch>
            <a:fillRect/>
          </a:stretch>
        </p:blipFill>
        <p:spPr>
          <a:xfrm>
            <a:off x="2535883" y="2366254"/>
            <a:ext cx="4075603" cy="3947513"/>
          </a:xfrm>
          <a:prstGeom prst="rect">
            <a:avLst/>
          </a:prstGeom>
        </p:spPr>
      </p:pic>
    </p:spTree>
    <p:extLst>
      <p:ext uri="{BB962C8B-B14F-4D97-AF65-F5344CB8AC3E}">
        <p14:creationId xmlns:p14="http://schemas.microsoft.com/office/powerpoint/2010/main" val="29967028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480131"/>
          </a:xfrm>
        </p:spPr>
        <p:txBody>
          <a:bodyPr/>
          <a:lstStyle/>
          <a:p>
            <a:r>
              <a:rPr lang="en-US" sz="2800" dirty="0"/>
              <a:t>Does rs2009262 Affect </a:t>
            </a:r>
            <a:r>
              <a:rPr lang="en-US" sz="2800" i="1" dirty="0"/>
              <a:t>EFEMP1</a:t>
            </a:r>
            <a:r>
              <a:rPr lang="en-US" sz="2800" dirty="0"/>
              <a:t> Gene Expression?</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55</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sp>
        <p:nvSpPr>
          <p:cNvPr id="10" name="TextBox 3"/>
          <p:cNvSpPr txBox="1">
            <a:spLocks noChangeArrowheads="1"/>
          </p:cNvSpPr>
          <p:nvPr/>
        </p:nvSpPr>
        <p:spPr bwMode="auto">
          <a:xfrm>
            <a:off x="274321" y="6169322"/>
            <a:ext cx="543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a:hlinkClick r:id="rId2"/>
              </a:rPr>
              <a:t>https://www.gtexportal.org/home</a:t>
            </a:r>
            <a:endParaRPr lang="en-US" sz="1600" i="1" dirty="0"/>
          </a:p>
        </p:txBody>
      </p:sp>
      <p:pic>
        <p:nvPicPr>
          <p:cNvPr id="3" name="Picture 2">
            <a:extLst>
              <a:ext uri="{FF2B5EF4-FFF2-40B4-BE49-F238E27FC236}">
                <a16:creationId xmlns:a16="http://schemas.microsoft.com/office/drawing/2014/main" id="{2C071AB9-1CEC-45C2-AE65-AB2EAACE0B19}"/>
              </a:ext>
            </a:extLst>
          </p:cNvPr>
          <p:cNvPicPr>
            <a:picLocks noChangeAspect="1"/>
          </p:cNvPicPr>
          <p:nvPr/>
        </p:nvPicPr>
        <p:blipFill>
          <a:blip r:embed="rId3"/>
          <a:stretch>
            <a:fillRect/>
          </a:stretch>
        </p:blipFill>
        <p:spPr>
          <a:xfrm>
            <a:off x="0" y="923312"/>
            <a:ext cx="9144000" cy="5011376"/>
          </a:xfrm>
          <a:prstGeom prst="rect">
            <a:avLst/>
          </a:prstGeom>
        </p:spPr>
      </p:pic>
    </p:spTree>
    <p:extLst>
      <p:ext uri="{BB962C8B-B14F-4D97-AF65-F5344CB8AC3E}">
        <p14:creationId xmlns:p14="http://schemas.microsoft.com/office/powerpoint/2010/main" val="38474363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457200" y="387137"/>
            <a:ext cx="8229600" cy="480131"/>
          </a:xfrm>
        </p:spPr>
        <p:txBody>
          <a:bodyPr/>
          <a:lstStyle/>
          <a:p>
            <a:pPr eaLnBrk="1" hangingPunct="1"/>
            <a:r>
              <a:rPr lang="en-US" sz="2800" dirty="0"/>
              <a:t>Outline</a:t>
            </a:r>
          </a:p>
        </p:txBody>
      </p:sp>
      <p:sp>
        <p:nvSpPr>
          <p:cNvPr id="4099" name="Content Placeholder 2"/>
          <p:cNvSpPr>
            <a:spLocks noGrp="1"/>
          </p:cNvSpPr>
          <p:nvPr>
            <p:ph idx="4294967295"/>
          </p:nvPr>
        </p:nvSpPr>
        <p:spPr>
          <a:xfrm>
            <a:off x="457200" y="1154266"/>
            <a:ext cx="8229600" cy="3302443"/>
          </a:xfrm>
        </p:spPr>
        <p:txBody>
          <a:bodyPr/>
          <a:lstStyle/>
          <a:p>
            <a:pPr eaLnBrk="1" hangingPunct="1"/>
            <a:r>
              <a:rPr lang="en-US" sz="2800" dirty="0"/>
              <a:t>A GWAS Example: Inguinal Hernia</a:t>
            </a:r>
            <a:endParaRPr lang="en-US" sz="2800" b="1" dirty="0"/>
          </a:p>
          <a:p>
            <a:pPr eaLnBrk="1" hangingPunct="1"/>
            <a:endParaRPr lang="en-US" sz="2800" b="1" dirty="0"/>
          </a:p>
          <a:p>
            <a:pPr eaLnBrk="1" hangingPunct="1"/>
            <a:r>
              <a:rPr lang="en-US" sz="2800" dirty="0"/>
              <a:t>Epigenetics: DNA Methylation and Histone Modification</a:t>
            </a:r>
          </a:p>
          <a:p>
            <a:pPr marL="0" indent="0" eaLnBrk="1" hangingPunct="1">
              <a:buNone/>
            </a:pPr>
            <a:endParaRPr lang="en-US" sz="2800" dirty="0"/>
          </a:p>
          <a:p>
            <a:pPr eaLnBrk="1" hangingPunct="1"/>
            <a:r>
              <a:rPr lang="en-US" sz="2800" b="1" dirty="0"/>
              <a:t>Epistasis: Cutaneous Squamous Cell Carcinoma</a:t>
            </a:r>
          </a:p>
          <a:p>
            <a:pPr eaLnBrk="1" hangingPunct="1"/>
            <a:endParaRPr lang="en-US" sz="2800" dirty="0"/>
          </a:p>
        </p:txBody>
      </p:sp>
      <p:sp>
        <p:nvSpPr>
          <p:cNvPr id="4" name="Slide Number Placeholder 3">
            <a:extLst>
              <a:ext uri="{FF2B5EF4-FFF2-40B4-BE49-F238E27FC236}">
                <a16:creationId xmlns:a16="http://schemas.microsoft.com/office/drawing/2014/main" id="{B60F7CF9-F52F-42A8-8FD1-A78D2879FFD0}"/>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56</a:t>
            </a:fld>
            <a:endParaRPr lang="en-US"/>
          </a:p>
        </p:txBody>
      </p:sp>
      <p:sp>
        <p:nvSpPr>
          <p:cNvPr id="5" name="Date Placeholder 5">
            <a:extLst>
              <a:ext uri="{FF2B5EF4-FFF2-40B4-BE49-F238E27FC236}">
                <a16:creationId xmlns:a16="http://schemas.microsoft.com/office/drawing/2014/main" id="{20E0C458-CBA7-4B82-AC20-1A5418261DDA}"/>
              </a:ext>
            </a:extLst>
          </p:cNvPr>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25, 2019</a:t>
            </a:fld>
            <a:endParaRPr lang="en-US"/>
          </a:p>
        </p:txBody>
      </p:sp>
    </p:spTree>
    <p:extLst>
      <p:ext uri="{BB962C8B-B14F-4D97-AF65-F5344CB8AC3E}">
        <p14:creationId xmlns:p14="http://schemas.microsoft.com/office/powerpoint/2010/main" val="9343757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54266"/>
            <a:ext cx="8229600" cy="1883593"/>
          </a:xfrm>
        </p:spPr>
        <p:txBody>
          <a:bodyPr/>
          <a:lstStyle/>
          <a:p>
            <a:r>
              <a:rPr lang="en-US" dirty="0"/>
              <a:t>rs492602 (</a:t>
            </a:r>
            <a:r>
              <a:rPr lang="en-US" i="1" dirty="0"/>
              <a:t>FUT2</a:t>
            </a:r>
            <a:r>
              <a:rPr lang="en-US" dirty="0"/>
              <a:t>) and rs2519093 (</a:t>
            </a:r>
            <a:r>
              <a:rPr lang="en-US" i="1" dirty="0"/>
              <a:t>ABO</a:t>
            </a:r>
            <a:r>
              <a:rPr lang="en-US" dirty="0"/>
              <a:t>) are hits in overall GWAS</a:t>
            </a:r>
          </a:p>
          <a:p>
            <a:r>
              <a:rPr lang="en-US" dirty="0"/>
              <a:t>Interaction </a:t>
            </a:r>
            <a:r>
              <a:rPr lang="en-US" i="1" dirty="0"/>
              <a:t>P</a:t>
            </a:r>
            <a:r>
              <a:rPr lang="en-US" baseline="-25000" dirty="0"/>
              <a:t>LDL</a:t>
            </a:r>
            <a:r>
              <a:rPr lang="en-US" dirty="0"/>
              <a:t>= 8.1x10</a:t>
            </a:r>
            <a:r>
              <a:rPr lang="en-US" baseline="30000" dirty="0"/>
              <a:t>-10</a:t>
            </a:r>
          </a:p>
          <a:p>
            <a:r>
              <a:rPr lang="en-US" i="1" dirty="0"/>
              <a:t>FUT2</a:t>
            </a:r>
            <a:r>
              <a:rPr lang="en-US" dirty="0"/>
              <a:t> secretor status and greater ABO expression lower LDL</a:t>
            </a:r>
          </a:p>
          <a:p>
            <a:pPr marL="0" indent="0">
              <a:buNone/>
            </a:pPr>
            <a:endParaRPr lang="en-US" dirty="0"/>
          </a:p>
        </p:txBody>
      </p:sp>
      <p:pic>
        <p:nvPicPr>
          <p:cNvPr id="4" name="Picture 3"/>
          <p:cNvPicPr>
            <a:picLocks noChangeAspect="1"/>
          </p:cNvPicPr>
          <p:nvPr/>
        </p:nvPicPr>
        <p:blipFill>
          <a:blip r:embed="rId3"/>
          <a:stretch>
            <a:fillRect/>
          </a:stretch>
        </p:blipFill>
        <p:spPr>
          <a:xfrm>
            <a:off x="920663" y="2975365"/>
            <a:ext cx="2687632" cy="2517843"/>
          </a:xfrm>
          <a:prstGeom prst="rect">
            <a:avLst/>
          </a:prstGeom>
        </p:spPr>
      </p:pic>
      <p:sp>
        <p:nvSpPr>
          <p:cNvPr id="9" name="Title 1">
            <a:extLst>
              <a:ext uri="{FF2B5EF4-FFF2-40B4-BE49-F238E27FC236}">
                <a16:creationId xmlns:a16="http://schemas.microsoft.com/office/drawing/2014/main" id="{9E27ACC4-1BA3-44B4-9DEB-7CE366063B20}"/>
              </a:ext>
            </a:extLst>
          </p:cNvPr>
          <p:cNvSpPr txBox="1">
            <a:spLocks/>
          </p:cNvSpPr>
          <p:nvPr/>
        </p:nvSpPr>
        <p:spPr bwMode="gray">
          <a:xfrm>
            <a:off x="320040" y="384068"/>
            <a:ext cx="82296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spAutoFit/>
          </a:bodyPr>
          <a:lstStyle>
            <a:lvl1pPr algn="l" rtl="0" eaLnBrk="0" fontAlgn="base" hangingPunct="0">
              <a:lnSpc>
                <a:spcPct val="90000"/>
              </a:lnSpc>
              <a:spcBef>
                <a:spcPct val="0"/>
              </a:spcBef>
              <a:spcAft>
                <a:spcPct val="0"/>
              </a:spcAft>
              <a:defRPr sz="3400" b="1">
                <a:solidFill>
                  <a:srgbClr val="216A8B"/>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9pPr>
          </a:lstStyle>
          <a:p>
            <a:pPr eaLnBrk="1" hangingPunct="1"/>
            <a:r>
              <a:rPr lang="en-US" sz="2800" kern="0" dirty="0"/>
              <a:t>Epistasis: LDL and a </a:t>
            </a:r>
            <a:r>
              <a:rPr lang="en-US" sz="2800" i="1" kern="0" dirty="0"/>
              <a:t>FUT2</a:t>
            </a:r>
            <a:r>
              <a:rPr lang="en-US" sz="2800" kern="0" dirty="0"/>
              <a:t> x </a:t>
            </a:r>
            <a:r>
              <a:rPr lang="en-US" sz="2800" i="1" kern="0" dirty="0"/>
              <a:t>ABO</a:t>
            </a:r>
            <a:r>
              <a:rPr lang="en-US" sz="2800" kern="0" dirty="0"/>
              <a:t> Interaction</a:t>
            </a:r>
          </a:p>
        </p:txBody>
      </p:sp>
      <p:pic>
        <p:nvPicPr>
          <p:cNvPr id="11" name="Picture 10">
            <a:extLst>
              <a:ext uri="{FF2B5EF4-FFF2-40B4-BE49-F238E27FC236}">
                <a16:creationId xmlns:a16="http://schemas.microsoft.com/office/drawing/2014/main" id="{ADF05C9B-63C7-47DC-9FA0-09180BB465A1}"/>
              </a:ext>
            </a:extLst>
          </p:cNvPr>
          <p:cNvPicPr>
            <a:picLocks noChangeAspect="1"/>
          </p:cNvPicPr>
          <p:nvPr/>
        </p:nvPicPr>
        <p:blipFill>
          <a:blip r:embed="rId4"/>
          <a:stretch>
            <a:fillRect/>
          </a:stretch>
        </p:blipFill>
        <p:spPr>
          <a:xfrm>
            <a:off x="4733637" y="2576599"/>
            <a:ext cx="3658539" cy="3102083"/>
          </a:xfrm>
          <a:prstGeom prst="rect">
            <a:avLst/>
          </a:prstGeom>
        </p:spPr>
      </p:pic>
      <p:sp>
        <p:nvSpPr>
          <p:cNvPr id="12" name="Rectangle 11">
            <a:extLst>
              <a:ext uri="{FF2B5EF4-FFF2-40B4-BE49-F238E27FC236}">
                <a16:creationId xmlns:a16="http://schemas.microsoft.com/office/drawing/2014/main" id="{62B614D6-65C7-4C31-AC98-EF6BC21D9C7A}"/>
              </a:ext>
            </a:extLst>
          </p:cNvPr>
          <p:cNvSpPr/>
          <p:nvPr/>
        </p:nvSpPr>
        <p:spPr>
          <a:xfrm>
            <a:off x="5035464" y="5919540"/>
            <a:ext cx="3432131" cy="338554"/>
          </a:xfrm>
          <a:prstGeom prst="rect">
            <a:avLst/>
          </a:prstGeom>
        </p:spPr>
        <p:txBody>
          <a:bodyPr wrap="square">
            <a:spAutoFit/>
          </a:bodyPr>
          <a:lstStyle/>
          <a:p>
            <a:r>
              <a:rPr lang="en-US" sz="1600" dirty="0"/>
              <a:t>https://gtexportal.org/home/snp/rs2519093</a:t>
            </a:r>
          </a:p>
        </p:txBody>
      </p:sp>
      <p:sp>
        <p:nvSpPr>
          <p:cNvPr id="13" name="Rectangle 12">
            <a:extLst>
              <a:ext uri="{FF2B5EF4-FFF2-40B4-BE49-F238E27FC236}">
                <a16:creationId xmlns:a16="http://schemas.microsoft.com/office/drawing/2014/main" id="{CBCD83DF-A386-4E58-A6EA-72A6FE0F7503}"/>
              </a:ext>
            </a:extLst>
          </p:cNvPr>
          <p:cNvSpPr/>
          <p:nvPr/>
        </p:nvSpPr>
        <p:spPr>
          <a:xfrm>
            <a:off x="860131" y="5921628"/>
            <a:ext cx="3432131" cy="338554"/>
          </a:xfrm>
          <a:prstGeom prst="rect">
            <a:avLst/>
          </a:prstGeom>
        </p:spPr>
        <p:txBody>
          <a:bodyPr wrap="square">
            <a:spAutoFit/>
          </a:bodyPr>
          <a:lstStyle/>
          <a:p>
            <a:r>
              <a:rPr lang="en-US" sz="1600" dirty="0"/>
              <a:t>Hoffmann </a:t>
            </a:r>
            <a:r>
              <a:rPr lang="en-US" sz="1600" i="1" dirty="0"/>
              <a:t>et al</a:t>
            </a:r>
            <a:r>
              <a:rPr lang="en-US" sz="1600" dirty="0"/>
              <a:t>. Nature Genetics 2018</a:t>
            </a:r>
          </a:p>
        </p:txBody>
      </p:sp>
      <p:sp>
        <p:nvSpPr>
          <p:cNvPr id="8" name="Slide Number Placeholder 3">
            <a:extLst>
              <a:ext uri="{FF2B5EF4-FFF2-40B4-BE49-F238E27FC236}">
                <a16:creationId xmlns:a16="http://schemas.microsoft.com/office/drawing/2014/main" id="{25AE8EB3-8912-4ADD-A237-74C3512CAAB0}"/>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57</a:t>
            </a:fld>
            <a:endParaRPr lang="en-US"/>
          </a:p>
        </p:txBody>
      </p:sp>
    </p:spTree>
    <p:extLst>
      <p:ext uri="{BB962C8B-B14F-4D97-AF65-F5344CB8AC3E}">
        <p14:creationId xmlns:p14="http://schemas.microsoft.com/office/powerpoint/2010/main" val="9186959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92CAF24-916D-4D0B-A181-BF5F7023F1B9}"/>
              </a:ext>
            </a:extLst>
          </p:cNvPr>
          <p:cNvSpPr txBox="1">
            <a:spLocks/>
          </p:cNvSpPr>
          <p:nvPr/>
        </p:nvSpPr>
        <p:spPr bwMode="gray">
          <a:xfrm>
            <a:off x="320040" y="384068"/>
            <a:ext cx="82296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spAutoFit/>
          </a:bodyPr>
          <a:lstStyle>
            <a:lvl1pPr algn="l" rtl="0" eaLnBrk="0" fontAlgn="base" hangingPunct="0">
              <a:lnSpc>
                <a:spcPct val="90000"/>
              </a:lnSpc>
              <a:spcBef>
                <a:spcPct val="0"/>
              </a:spcBef>
              <a:spcAft>
                <a:spcPct val="0"/>
              </a:spcAft>
              <a:defRPr sz="3400" b="1">
                <a:solidFill>
                  <a:srgbClr val="216A8B"/>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9pPr>
          </a:lstStyle>
          <a:p>
            <a:pPr eaLnBrk="1" hangingPunct="1"/>
            <a:r>
              <a:rPr lang="en-US" sz="2800" kern="0" dirty="0"/>
              <a:t>Cutaneous Squamous Cell Carcinoma (</a:t>
            </a:r>
            <a:r>
              <a:rPr lang="en-US" sz="2800" kern="0" dirty="0" err="1"/>
              <a:t>cSCC</a:t>
            </a:r>
            <a:r>
              <a:rPr lang="en-US" sz="2800" kern="0" dirty="0"/>
              <a:t>)</a:t>
            </a:r>
          </a:p>
        </p:txBody>
      </p:sp>
      <p:sp>
        <p:nvSpPr>
          <p:cNvPr id="11" name="Rectangle 10">
            <a:extLst>
              <a:ext uri="{FF2B5EF4-FFF2-40B4-BE49-F238E27FC236}">
                <a16:creationId xmlns:a16="http://schemas.microsoft.com/office/drawing/2014/main" id="{79FC6A44-29E9-4433-B18E-120BCE661E14}"/>
              </a:ext>
            </a:extLst>
          </p:cNvPr>
          <p:cNvSpPr/>
          <p:nvPr/>
        </p:nvSpPr>
        <p:spPr>
          <a:xfrm>
            <a:off x="457200" y="6135378"/>
            <a:ext cx="1922744" cy="338554"/>
          </a:xfrm>
          <a:prstGeom prst="rect">
            <a:avLst/>
          </a:prstGeom>
        </p:spPr>
        <p:txBody>
          <a:bodyPr wrap="square">
            <a:spAutoFit/>
          </a:bodyPr>
          <a:lstStyle/>
          <a:p>
            <a:r>
              <a:rPr lang="en-US" sz="1600" dirty="0"/>
              <a:t>Asgari </a:t>
            </a:r>
            <a:r>
              <a:rPr lang="en-US" sz="1600" i="1" dirty="0"/>
              <a:t>et al</a:t>
            </a:r>
            <a:r>
              <a:rPr lang="en-US" sz="1600" dirty="0"/>
              <a:t>. JID 2016</a:t>
            </a:r>
          </a:p>
        </p:txBody>
      </p:sp>
      <p:pic>
        <p:nvPicPr>
          <p:cNvPr id="6" name="Picture 5">
            <a:extLst>
              <a:ext uri="{FF2B5EF4-FFF2-40B4-BE49-F238E27FC236}">
                <a16:creationId xmlns:a16="http://schemas.microsoft.com/office/drawing/2014/main" id="{8FE20FC8-603F-48BE-8F3D-81BC41974236}"/>
              </a:ext>
            </a:extLst>
          </p:cNvPr>
          <p:cNvPicPr>
            <a:picLocks noChangeAspect="1"/>
          </p:cNvPicPr>
          <p:nvPr/>
        </p:nvPicPr>
        <p:blipFill rotWithShape="1">
          <a:blip r:embed="rId2">
            <a:extLst>
              <a:ext uri="{28A0092B-C50C-407E-A947-70E740481C1C}">
                <a14:useLocalDpi xmlns:a14="http://schemas.microsoft.com/office/drawing/2010/main" val="0"/>
              </a:ext>
            </a:extLst>
          </a:blip>
          <a:srcRect r="15726" b="13619"/>
          <a:stretch/>
        </p:blipFill>
        <p:spPr bwMode="auto">
          <a:xfrm>
            <a:off x="6526063" y="1048444"/>
            <a:ext cx="1737969" cy="1989724"/>
          </a:xfrm>
          <a:prstGeom prst="rect">
            <a:avLst/>
          </a:prstGeom>
          <a:noFill/>
          <a:ln>
            <a:noFill/>
          </a:ln>
          <a:extLst>
            <a:ext uri="{53640926-AAD7-44D8-BBD7-CCE9431645EC}">
              <a14:shadowObscured xmlns:a14="http://schemas.microsoft.com/office/drawing/2010/main"/>
            </a:ext>
          </a:extLst>
        </p:spPr>
      </p:pic>
      <p:sp>
        <p:nvSpPr>
          <p:cNvPr id="9" name="Content Placeholder 2">
            <a:extLst>
              <a:ext uri="{FF2B5EF4-FFF2-40B4-BE49-F238E27FC236}">
                <a16:creationId xmlns:a16="http://schemas.microsoft.com/office/drawing/2014/main" id="{8D06AA20-AC0F-4306-91D2-18B6BA905CCC}"/>
              </a:ext>
            </a:extLst>
          </p:cNvPr>
          <p:cNvSpPr txBox="1">
            <a:spLocks/>
          </p:cNvSpPr>
          <p:nvPr/>
        </p:nvSpPr>
        <p:spPr bwMode="gray">
          <a:xfrm>
            <a:off x="457200" y="3178243"/>
            <a:ext cx="8229600" cy="330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lvl1pPr marL="285750" indent="-285750" algn="l" rtl="0" eaLnBrk="0" fontAlgn="base" hangingPunct="0">
              <a:lnSpc>
                <a:spcPct val="95000"/>
              </a:lnSpc>
              <a:spcBef>
                <a:spcPct val="35000"/>
              </a:spcBef>
              <a:spcAft>
                <a:spcPct val="0"/>
              </a:spcAft>
              <a:buClr>
                <a:schemeClr val="tx2"/>
              </a:buClr>
              <a:buFont typeface="Wingdings" pitchFamily="2" charset="2"/>
              <a:buChar char="§"/>
              <a:defRPr sz="2400">
                <a:solidFill>
                  <a:schemeClr val="tx1"/>
                </a:solidFill>
                <a:latin typeface="+mn-lt"/>
                <a:ea typeface="MS PGothic" pitchFamily="34" charset="-128"/>
                <a:cs typeface="+mn-cs"/>
              </a:defRPr>
            </a:lvl1pPr>
            <a:lvl2pPr marL="742950" indent="-285750" algn="l" rtl="0" eaLnBrk="0" fontAlgn="base" hangingPunct="0">
              <a:lnSpc>
                <a:spcPct val="95000"/>
              </a:lnSpc>
              <a:spcBef>
                <a:spcPct val="35000"/>
              </a:spcBef>
              <a:spcAft>
                <a:spcPct val="0"/>
              </a:spcAft>
              <a:buClr>
                <a:schemeClr val="tx2"/>
              </a:buClr>
              <a:buFont typeface="Arial" charset="0"/>
              <a:buChar char="–"/>
              <a:defRPr sz="2000">
                <a:solidFill>
                  <a:schemeClr val="tx1"/>
                </a:solidFill>
                <a:latin typeface="+mn-lt"/>
                <a:ea typeface="Arial" charset="0"/>
                <a:cs typeface="+mn-cs"/>
              </a:defRPr>
            </a:lvl2pPr>
            <a:lvl3pPr marL="1143000" indent="-228600" algn="l" rtl="0" eaLnBrk="0" fontAlgn="base" hangingPunct="0">
              <a:lnSpc>
                <a:spcPct val="95000"/>
              </a:lnSpc>
              <a:spcBef>
                <a:spcPct val="35000"/>
              </a:spcBef>
              <a:spcAft>
                <a:spcPct val="0"/>
              </a:spcAft>
              <a:buClr>
                <a:schemeClr val="tx2"/>
              </a:buClr>
              <a:buFont typeface="Wingdings" pitchFamily="2" charset="2"/>
              <a:buChar char="§"/>
              <a:defRPr>
                <a:solidFill>
                  <a:schemeClr val="tx1"/>
                </a:solidFill>
                <a:latin typeface="+mn-lt"/>
                <a:ea typeface="Arial" charset="0"/>
                <a:cs typeface="+mn-cs"/>
              </a:defRPr>
            </a:lvl3pPr>
            <a:lvl4pPr marL="16002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4pPr>
            <a:lvl5pPr marL="20574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5pPr>
            <a:lvl6pPr marL="25146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6pPr>
            <a:lvl7pPr marL="29718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7pPr>
            <a:lvl8pPr marL="34290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8pPr>
            <a:lvl9pPr marL="38862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9pPr>
          </a:lstStyle>
          <a:p>
            <a:pPr eaLnBrk="1" hangingPunct="1"/>
            <a:r>
              <a:rPr lang="en-US" sz="2800" kern="0" dirty="0"/>
              <a:t>4.3 Million cases per year of non-melanoma skin cancer</a:t>
            </a:r>
            <a:endParaRPr lang="en-US" sz="2800" b="1" kern="0" dirty="0"/>
          </a:p>
          <a:p>
            <a:pPr eaLnBrk="1" hangingPunct="1"/>
            <a:endParaRPr lang="en-US" sz="2800" b="1" kern="0" dirty="0"/>
          </a:p>
          <a:p>
            <a:pPr eaLnBrk="1" hangingPunct="1"/>
            <a:r>
              <a:rPr lang="en-US" sz="2800" kern="0" dirty="0"/>
              <a:t>$4.8 Billion public health costs</a:t>
            </a:r>
          </a:p>
          <a:p>
            <a:pPr eaLnBrk="1" hangingPunct="1"/>
            <a:endParaRPr lang="en-US" sz="2800" kern="0" dirty="0"/>
          </a:p>
          <a:p>
            <a:pPr eaLnBrk="1" hangingPunct="1"/>
            <a:r>
              <a:rPr lang="en-US" sz="2800" kern="0" dirty="0"/>
              <a:t>4,000 Deaths per year</a:t>
            </a:r>
          </a:p>
          <a:p>
            <a:pPr marL="0" indent="0" eaLnBrk="1" hangingPunct="1">
              <a:buNone/>
            </a:pPr>
            <a:endParaRPr lang="en-US" sz="2800" kern="0" dirty="0"/>
          </a:p>
        </p:txBody>
      </p:sp>
      <p:sp>
        <p:nvSpPr>
          <p:cNvPr id="7" name="Slide Number Placeholder 3">
            <a:extLst>
              <a:ext uri="{FF2B5EF4-FFF2-40B4-BE49-F238E27FC236}">
                <a16:creationId xmlns:a16="http://schemas.microsoft.com/office/drawing/2014/main" id="{261B35B6-2E0B-4E5F-8518-381589A22DE4}"/>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58</a:t>
            </a:fld>
            <a:endParaRPr lang="en-US"/>
          </a:p>
        </p:txBody>
      </p:sp>
      <p:sp>
        <p:nvSpPr>
          <p:cNvPr id="10" name="Date Placeholder 5">
            <a:extLst>
              <a:ext uri="{FF2B5EF4-FFF2-40B4-BE49-F238E27FC236}">
                <a16:creationId xmlns:a16="http://schemas.microsoft.com/office/drawing/2014/main" id="{872251AD-C433-4EC8-9C65-D1DA6BF5650A}"/>
              </a:ext>
            </a:extLst>
          </p:cNvPr>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25, 2019</a:t>
            </a:fld>
            <a:endParaRPr lang="en-US"/>
          </a:p>
        </p:txBody>
      </p:sp>
    </p:spTree>
    <p:extLst>
      <p:ext uri="{BB962C8B-B14F-4D97-AF65-F5344CB8AC3E}">
        <p14:creationId xmlns:p14="http://schemas.microsoft.com/office/powerpoint/2010/main" val="13155300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035BC7-7E22-449C-A0F6-7E350340DE5F}"/>
              </a:ext>
            </a:extLst>
          </p:cNvPr>
          <p:cNvPicPr>
            <a:picLocks noChangeAspect="1"/>
          </p:cNvPicPr>
          <p:nvPr/>
        </p:nvPicPr>
        <p:blipFill rotWithShape="1">
          <a:blip r:embed="rId2"/>
          <a:srcRect t="15240" r="7230" b="8048"/>
          <a:stretch/>
        </p:blipFill>
        <p:spPr>
          <a:xfrm>
            <a:off x="171470" y="1276537"/>
            <a:ext cx="8797158" cy="4849618"/>
          </a:xfrm>
          <a:prstGeom prst="rect">
            <a:avLst/>
          </a:prstGeom>
        </p:spPr>
      </p:pic>
      <p:sp>
        <p:nvSpPr>
          <p:cNvPr id="8" name="Title 1">
            <a:extLst>
              <a:ext uri="{FF2B5EF4-FFF2-40B4-BE49-F238E27FC236}">
                <a16:creationId xmlns:a16="http://schemas.microsoft.com/office/drawing/2014/main" id="{292CAF24-916D-4D0B-A181-BF5F7023F1B9}"/>
              </a:ext>
            </a:extLst>
          </p:cNvPr>
          <p:cNvSpPr txBox="1">
            <a:spLocks/>
          </p:cNvSpPr>
          <p:nvPr/>
        </p:nvSpPr>
        <p:spPr bwMode="gray">
          <a:xfrm>
            <a:off x="320040" y="384068"/>
            <a:ext cx="82296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spAutoFit/>
          </a:bodyPr>
          <a:lstStyle>
            <a:lvl1pPr algn="l" rtl="0" eaLnBrk="0" fontAlgn="base" hangingPunct="0">
              <a:lnSpc>
                <a:spcPct val="90000"/>
              </a:lnSpc>
              <a:spcBef>
                <a:spcPct val="0"/>
              </a:spcBef>
              <a:spcAft>
                <a:spcPct val="0"/>
              </a:spcAft>
              <a:defRPr sz="3400" b="1">
                <a:solidFill>
                  <a:srgbClr val="216A8B"/>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9pPr>
          </a:lstStyle>
          <a:p>
            <a:pPr eaLnBrk="1" hangingPunct="1"/>
            <a:r>
              <a:rPr lang="en-US" sz="2800" kern="0" dirty="0"/>
              <a:t>GWAS of </a:t>
            </a:r>
            <a:r>
              <a:rPr lang="en-US" sz="2800" kern="0" dirty="0" err="1"/>
              <a:t>cSCC</a:t>
            </a:r>
            <a:r>
              <a:rPr lang="en-US" sz="2800" kern="0" dirty="0"/>
              <a:t> in GERA</a:t>
            </a:r>
          </a:p>
        </p:txBody>
      </p:sp>
      <p:sp>
        <p:nvSpPr>
          <p:cNvPr id="11" name="Rectangle 10">
            <a:extLst>
              <a:ext uri="{FF2B5EF4-FFF2-40B4-BE49-F238E27FC236}">
                <a16:creationId xmlns:a16="http://schemas.microsoft.com/office/drawing/2014/main" id="{79FC6A44-29E9-4433-B18E-120BCE661E14}"/>
              </a:ext>
            </a:extLst>
          </p:cNvPr>
          <p:cNvSpPr/>
          <p:nvPr/>
        </p:nvSpPr>
        <p:spPr>
          <a:xfrm>
            <a:off x="457200" y="6135378"/>
            <a:ext cx="1922744" cy="338554"/>
          </a:xfrm>
          <a:prstGeom prst="rect">
            <a:avLst/>
          </a:prstGeom>
        </p:spPr>
        <p:txBody>
          <a:bodyPr wrap="square">
            <a:spAutoFit/>
          </a:bodyPr>
          <a:lstStyle/>
          <a:p>
            <a:r>
              <a:rPr lang="en-US" sz="1600" dirty="0"/>
              <a:t>Asgari </a:t>
            </a:r>
            <a:r>
              <a:rPr lang="en-US" sz="1600" i="1" dirty="0"/>
              <a:t>et al</a:t>
            </a:r>
            <a:r>
              <a:rPr lang="en-US" sz="1600" dirty="0"/>
              <a:t>. JID 2016</a:t>
            </a:r>
          </a:p>
        </p:txBody>
      </p:sp>
      <p:sp>
        <p:nvSpPr>
          <p:cNvPr id="5" name="Arrow: Right 4">
            <a:extLst>
              <a:ext uri="{FF2B5EF4-FFF2-40B4-BE49-F238E27FC236}">
                <a16:creationId xmlns:a16="http://schemas.microsoft.com/office/drawing/2014/main" id="{922B8491-A570-4BD5-96F7-21C3C4E1A0E8}"/>
              </a:ext>
            </a:extLst>
          </p:cNvPr>
          <p:cNvSpPr/>
          <p:nvPr/>
        </p:nvSpPr>
        <p:spPr bwMode="auto">
          <a:xfrm rot="5400000">
            <a:off x="6022497" y="3168102"/>
            <a:ext cx="2251213" cy="208722"/>
          </a:xfrm>
          <a:prstGeom prst="rightArrow">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
        <p:nvSpPr>
          <p:cNvPr id="6" name="Slide Number Placeholder 3">
            <a:extLst>
              <a:ext uri="{FF2B5EF4-FFF2-40B4-BE49-F238E27FC236}">
                <a16:creationId xmlns:a16="http://schemas.microsoft.com/office/drawing/2014/main" id="{F4944A28-75F0-48B8-879E-10C02BC949C7}"/>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59</a:t>
            </a:fld>
            <a:endParaRPr lang="en-US"/>
          </a:p>
        </p:txBody>
      </p:sp>
      <p:sp>
        <p:nvSpPr>
          <p:cNvPr id="9" name="Date Placeholder 5">
            <a:extLst>
              <a:ext uri="{FF2B5EF4-FFF2-40B4-BE49-F238E27FC236}">
                <a16:creationId xmlns:a16="http://schemas.microsoft.com/office/drawing/2014/main" id="{B1388F7D-7BF5-4759-AFDD-72B2E3F8405C}"/>
              </a:ext>
            </a:extLst>
          </p:cNvPr>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25, 2019</a:t>
            </a:fld>
            <a:endParaRPr lang="en-US"/>
          </a:p>
        </p:txBody>
      </p:sp>
    </p:spTree>
    <p:extLst>
      <p:ext uri="{BB962C8B-B14F-4D97-AF65-F5344CB8AC3E}">
        <p14:creationId xmlns:p14="http://schemas.microsoft.com/office/powerpoint/2010/main" val="117095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457200" y="365760"/>
            <a:ext cx="8229600" cy="480131"/>
          </a:xfrm>
        </p:spPr>
        <p:txBody>
          <a:bodyPr/>
          <a:lstStyle/>
          <a:p>
            <a:r>
              <a:rPr lang="en-US" sz="2800" dirty="0"/>
              <a:t>RPGEH Survey Respondents, </a:t>
            </a:r>
            <a:r>
              <a:rPr lang="en-US" sz="2800" dirty="0" err="1"/>
              <a:t>Biospecimens</a:t>
            </a:r>
            <a:r>
              <a:rPr lang="en-US" sz="2800" dirty="0"/>
              <a:t>, and GERA</a:t>
            </a:r>
          </a:p>
        </p:txBody>
      </p:sp>
      <p:sp>
        <p:nvSpPr>
          <p:cNvPr id="2" name="Oval 1"/>
          <p:cNvSpPr>
            <a:spLocks noChangeAspect="1"/>
          </p:cNvSpPr>
          <p:nvPr/>
        </p:nvSpPr>
        <p:spPr bwMode="auto">
          <a:xfrm>
            <a:off x="2279650" y="1295400"/>
            <a:ext cx="4572000" cy="4572000"/>
          </a:xfrm>
          <a:prstGeom prst="ellipse">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
        <p:nvSpPr>
          <p:cNvPr id="7" name="Oval 6"/>
          <p:cNvSpPr>
            <a:spLocks noChangeAspect="1"/>
          </p:cNvSpPr>
          <p:nvPr/>
        </p:nvSpPr>
        <p:spPr bwMode="auto">
          <a:xfrm>
            <a:off x="2552700" y="2644140"/>
            <a:ext cx="3017520" cy="3017520"/>
          </a:xfrm>
          <a:prstGeom prst="ellipse">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
        <p:nvSpPr>
          <p:cNvPr id="8" name="Oval 7"/>
          <p:cNvSpPr>
            <a:spLocks noChangeAspect="1"/>
          </p:cNvSpPr>
          <p:nvPr/>
        </p:nvSpPr>
        <p:spPr bwMode="auto">
          <a:xfrm>
            <a:off x="2698750" y="3295650"/>
            <a:ext cx="2286000" cy="228600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
        <p:nvSpPr>
          <p:cNvPr id="3" name="TextBox 2"/>
          <p:cNvSpPr txBox="1"/>
          <p:nvPr/>
        </p:nvSpPr>
        <p:spPr>
          <a:xfrm>
            <a:off x="3149600" y="1866900"/>
            <a:ext cx="3035300"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430,000 Survey Respondents</a:t>
            </a:r>
          </a:p>
        </p:txBody>
      </p:sp>
      <p:sp>
        <p:nvSpPr>
          <p:cNvPr id="10" name="TextBox 9"/>
          <p:cNvSpPr txBox="1"/>
          <p:nvPr/>
        </p:nvSpPr>
        <p:spPr>
          <a:xfrm>
            <a:off x="2908300" y="3009900"/>
            <a:ext cx="2381250"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190,000 </a:t>
            </a:r>
            <a:r>
              <a:rPr lang="en-US" sz="1600" b="1" dirty="0" err="1">
                <a:latin typeface="Arial" panose="020B0604020202020204" pitchFamily="34" charset="0"/>
                <a:cs typeface="Arial" panose="020B0604020202020204" pitchFamily="34" charset="0"/>
              </a:rPr>
              <a:t>Biospecimens</a:t>
            </a:r>
            <a:endParaRPr lang="en-US" sz="1600" b="1" dirty="0">
              <a:latin typeface="Arial" panose="020B0604020202020204" pitchFamily="34" charset="0"/>
              <a:cs typeface="Arial" panose="020B0604020202020204" pitchFamily="34" charset="0"/>
            </a:endParaRPr>
          </a:p>
        </p:txBody>
      </p:sp>
      <p:sp>
        <p:nvSpPr>
          <p:cNvPr id="11" name="TextBox 10"/>
          <p:cNvSpPr txBox="1"/>
          <p:nvPr/>
        </p:nvSpPr>
        <p:spPr>
          <a:xfrm>
            <a:off x="2736850" y="4261217"/>
            <a:ext cx="2305050"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110,266 GERA Cohort</a:t>
            </a:r>
          </a:p>
        </p:txBody>
      </p:sp>
      <p:sp>
        <p:nvSpPr>
          <p:cNvPr id="9" name="Slide Number Placeholder 3"/>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6</a:t>
            </a:fld>
            <a:endParaRPr lang="en-US"/>
          </a:p>
        </p:txBody>
      </p:sp>
      <p:sp>
        <p:nvSpPr>
          <p:cNvPr id="13" name="Date Placeholder 5"/>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25, 2019</a:t>
            </a:fld>
            <a:endParaRPr lang="en-US"/>
          </a:p>
        </p:txBody>
      </p:sp>
    </p:spTree>
    <p:extLst>
      <p:ext uri="{BB962C8B-B14F-4D97-AF65-F5344CB8AC3E}">
        <p14:creationId xmlns:p14="http://schemas.microsoft.com/office/powerpoint/2010/main" val="38779229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E27ACC4-1BA3-44B4-9DEB-7CE366063B20}"/>
              </a:ext>
            </a:extLst>
          </p:cNvPr>
          <p:cNvSpPr txBox="1">
            <a:spLocks/>
          </p:cNvSpPr>
          <p:nvPr/>
        </p:nvSpPr>
        <p:spPr bwMode="gray">
          <a:xfrm>
            <a:off x="320040" y="384068"/>
            <a:ext cx="82296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spAutoFit/>
          </a:bodyPr>
          <a:lstStyle>
            <a:lvl1pPr algn="l" rtl="0" eaLnBrk="0" fontAlgn="base" hangingPunct="0">
              <a:lnSpc>
                <a:spcPct val="90000"/>
              </a:lnSpc>
              <a:spcBef>
                <a:spcPct val="0"/>
              </a:spcBef>
              <a:spcAft>
                <a:spcPct val="0"/>
              </a:spcAft>
              <a:defRPr sz="3400" b="1">
                <a:solidFill>
                  <a:srgbClr val="216A8B"/>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9pPr>
          </a:lstStyle>
          <a:p>
            <a:pPr eaLnBrk="1" hangingPunct="1"/>
            <a:r>
              <a:rPr lang="en-US" sz="2800" kern="0" dirty="0"/>
              <a:t>GWAS of </a:t>
            </a:r>
            <a:r>
              <a:rPr lang="en-US" sz="2800" kern="0" dirty="0" err="1"/>
              <a:t>cSCC</a:t>
            </a:r>
            <a:r>
              <a:rPr lang="en-US" sz="2800" kern="0" dirty="0"/>
              <a:t> in 23&amp;Me</a:t>
            </a:r>
          </a:p>
        </p:txBody>
      </p:sp>
      <p:sp>
        <p:nvSpPr>
          <p:cNvPr id="12" name="Rectangle 11">
            <a:extLst>
              <a:ext uri="{FF2B5EF4-FFF2-40B4-BE49-F238E27FC236}">
                <a16:creationId xmlns:a16="http://schemas.microsoft.com/office/drawing/2014/main" id="{62B614D6-65C7-4C31-AC98-EF6BC21D9C7A}"/>
              </a:ext>
            </a:extLst>
          </p:cNvPr>
          <p:cNvSpPr/>
          <p:nvPr/>
        </p:nvSpPr>
        <p:spPr>
          <a:xfrm>
            <a:off x="457200" y="6135378"/>
            <a:ext cx="3432131" cy="338554"/>
          </a:xfrm>
          <a:prstGeom prst="rect">
            <a:avLst/>
          </a:prstGeom>
        </p:spPr>
        <p:txBody>
          <a:bodyPr wrap="square">
            <a:spAutoFit/>
          </a:bodyPr>
          <a:lstStyle/>
          <a:p>
            <a:r>
              <a:rPr lang="en-US" sz="1600" dirty="0" err="1"/>
              <a:t>Chahal</a:t>
            </a:r>
            <a:r>
              <a:rPr lang="en-US" sz="1600" dirty="0"/>
              <a:t> </a:t>
            </a:r>
            <a:r>
              <a:rPr lang="en-US" sz="1600" i="1" dirty="0"/>
              <a:t>et al</a:t>
            </a:r>
            <a:r>
              <a:rPr lang="en-US" sz="1600" dirty="0"/>
              <a:t>. Nature Communications 2016</a:t>
            </a:r>
          </a:p>
        </p:txBody>
      </p:sp>
      <p:pic>
        <p:nvPicPr>
          <p:cNvPr id="7" name="Picture 6">
            <a:extLst>
              <a:ext uri="{FF2B5EF4-FFF2-40B4-BE49-F238E27FC236}">
                <a16:creationId xmlns:a16="http://schemas.microsoft.com/office/drawing/2014/main" id="{870B5673-EC75-4A72-B89F-6F64D8E61970}"/>
              </a:ext>
            </a:extLst>
          </p:cNvPr>
          <p:cNvPicPr>
            <a:picLocks noChangeAspect="1"/>
          </p:cNvPicPr>
          <p:nvPr/>
        </p:nvPicPr>
        <p:blipFill>
          <a:blip r:embed="rId3"/>
          <a:stretch>
            <a:fillRect/>
          </a:stretch>
        </p:blipFill>
        <p:spPr>
          <a:xfrm>
            <a:off x="0" y="1419541"/>
            <a:ext cx="9144000" cy="4344594"/>
          </a:xfrm>
          <a:prstGeom prst="rect">
            <a:avLst/>
          </a:prstGeom>
        </p:spPr>
      </p:pic>
      <p:sp>
        <p:nvSpPr>
          <p:cNvPr id="2" name="Arrow: Right 1">
            <a:extLst>
              <a:ext uri="{FF2B5EF4-FFF2-40B4-BE49-F238E27FC236}">
                <a16:creationId xmlns:a16="http://schemas.microsoft.com/office/drawing/2014/main" id="{A09B89ED-73A2-4063-9B67-F9DD632DC506}"/>
              </a:ext>
            </a:extLst>
          </p:cNvPr>
          <p:cNvSpPr/>
          <p:nvPr/>
        </p:nvSpPr>
        <p:spPr bwMode="auto">
          <a:xfrm rot="5400000">
            <a:off x="5936142" y="2725810"/>
            <a:ext cx="2002737" cy="208722"/>
          </a:xfrm>
          <a:prstGeom prst="rightArrow">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
        <p:nvSpPr>
          <p:cNvPr id="6" name="Slide Number Placeholder 3">
            <a:extLst>
              <a:ext uri="{FF2B5EF4-FFF2-40B4-BE49-F238E27FC236}">
                <a16:creationId xmlns:a16="http://schemas.microsoft.com/office/drawing/2014/main" id="{BA9B1B35-CF46-409A-82AD-0CE715BDB3A0}"/>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60</a:t>
            </a:fld>
            <a:endParaRPr lang="en-US"/>
          </a:p>
        </p:txBody>
      </p:sp>
      <p:sp>
        <p:nvSpPr>
          <p:cNvPr id="8" name="Date Placeholder 5">
            <a:extLst>
              <a:ext uri="{FF2B5EF4-FFF2-40B4-BE49-F238E27FC236}">
                <a16:creationId xmlns:a16="http://schemas.microsoft.com/office/drawing/2014/main" id="{3EA044FC-1EC5-476D-B0C2-8B4BA3CB3310}"/>
              </a:ext>
            </a:extLst>
          </p:cNvPr>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25, 2019</a:t>
            </a:fld>
            <a:endParaRPr lang="en-US"/>
          </a:p>
        </p:txBody>
      </p:sp>
    </p:spTree>
    <p:extLst>
      <p:ext uri="{BB962C8B-B14F-4D97-AF65-F5344CB8AC3E}">
        <p14:creationId xmlns:p14="http://schemas.microsoft.com/office/powerpoint/2010/main" val="8826300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enetics.thetech.org/sites/default/files/450Epistasis.gif">
            <a:extLst>
              <a:ext uri="{FF2B5EF4-FFF2-40B4-BE49-F238E27FC236}">
                <a16:creationId xmlns:a16="http://schemas.microsoft.com/office/drawing/2014/main" id="{4F7FD1FF-B8FE-46D6-B752-89900D2025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664" y="1150571"/>
            <a:ext cx="6698109" cy="503102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7B76DA6D-930E-4474-8255-00DE359874CB}"/>
              </a:ext>
            </a:extLst>
          </p:cNvPr>
          <p:cNvSpPr txBox="1">
            <a:spLocks/>
          </p:cNvSpPr>
          <p:nvPr/>
        </p:nvSpPr>
        <p:spPr bwMode="gray">
          <a:xfrm>
            <a:off x="320040" y="384068"/>
            <a:ext cx="82296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spAutoFit/>
          </a:bodyPr>
          <a:lstStyle>
            <a:lvl1pPr algn="l" rtl="0" eaLnBrk="0" fontAlgn="base" hangingPunct="0">
              <a:lnSpc>
                <a:spcPct val="90000"/>
              </a:lnSpc>
              <a:spcBef>
                <a:spcPct val="0"/>
              </a:spcBef>
              <a:spcAft>
                <a:spcPct val="0"/>
              </a:spcAft>
              <a:defRPr sz="3400" b="1">
                <a:solidFill>
                  <a:srgbClr val="216A8B"/>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9pPr>
          </a:lstStyle>
          <a:p>
            <a:pPr eaLnBrk="1" hangingPunct="1"/>
            <a:r>
              <a:rPr lang="en-US" sz="2800" kern="0" dirty="0"/>
              <a:t>Epistasis and Eye Color</a:t>
            </a:r>
          </a:p>
        </p:txBody>
      </p:sp>
      <p:sp>
        <p:nvSpPr>
          <p:cNvPr id="4" name="Slide Number Placeholder 3">
            <a:extLst>
              <a:ext uri="{FF2B5EF4-FFF2-40B4-BE49-F238E27FC236}">
                <a16:creationId xmlns:a16="http://schemas.microsoft.com/office/drawing/2014/main" id="{5DED8598-04D8-4E0A-9401-E191218F7881}"/>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61</a:t>
            </a:fld>
            <a:endParaRPr lang="en-US"/>
          </a:p>
        </p:txBody>
      </p:sp>
      <p:sp>
        <p:nvSpPr>
          <p:cNvPr id="5" name="Date Placeholder 5">
            <a:extLst>
              <a:ext uri="{FF2B5EF4-FFF2-40B4-BE49-F238E27FC236}">
                <a16:creationId xmlns:a16="http://schemas.microsoft.com/office/drawing/2014/main" id="{9EE3F913-BFB0-4A8A-BFD7-C2ACFD708512}"/>
              </a:ext>
            </a:extLst>
          </p:cNvPr>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25, 2019</a:t>
            </a:fld>
            <a:endParaRPr lang="en-US"/>
          </a:p>
        </p:txBody>
      </p:sp>
      <p:sp>
        <p:nvSpPr>
          <p:cNvPr id="2" name="Rectangle 1">
            <a:extLst>
              <a:ext uri="{FF2B5EF4-FFF2-40B4-BE49-F238E27FC236}">
                <a16:creationId xmlns:a16="http://schemas.microsoft.com/office/drawing/2014/main" id="{3E78AB89-8907-411F-BCEF-B13B9B4ECD31}"/>
              </a:ext>
            </a:extLst>
          </p:cNvPr>
          <p:cNvSpPr/>
          <p:nvPr/>
        </p:nvSpPr>
        <p:spPr>
          <a:xfrm>
            <a:off x="476250" y="6181596"/>
            <a:ext cx="5819776" cy="307777"/>
          </a:xfrm>
          <a:prstGeom prst="rect">
            <a:avLst/>
          </a:prstGeom>
        </p:spPr>
        <p:txBody>
          <a:bodyPr wrap="square">
            <a:spAutoFit/>
          </a:bodyPr>
          <a:lstStyle/>
          <a:p>
            <a:r>
              <a:rPr lang="en-US" sz="1400" dirty="0"/>
              <a:t>https://genetics.thetech.org/how-blue-eyed-parents-can-have-brown-eyed-children</a:t>
            </a:r>
          </a:p>
        </p:txBody>
      </p:sp>
    </p:spTree>
    <p:extLst>
      <p:ext uri="{BB962C8B-B14F-4D97-AF65-F5344CB8AC3E}">
        <p14:creationId xmlns:p14="http://schemas.microsoft.com/office/powerpoint/2010/main" val="35249339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16691B8-8547-4855-928D-E8F85612EF93}"/>
              </a:ext>
            </a:extLst>
          </p:cNvPr>
          <p:cNvGraphicFramePr>
            <a:graphicFrameLocks noGrp="1"/>
          </p:cNvGraphicFramePr>
          <p:nvPr>
            <p:ph idx="1"/>
            <p:extLst>
              <p:ext uri="{D42A27DB-BD31-4B8C-83A1-F6EECF244321}">
                <p14:modId xmlns:p14="http://schemas.microsoft.com/office/powerpoint/2010/main" val="3380824160"/>
              </p:ext>
            </p:extLst>
          </p:nvPr>
        </p:nvGraphicFramePr>
        <p:xfrm>
          <a:off x="1141496" y="1601129"/>
          <a:ext cx="6320129" cy="3126708"/>
        </p:xfrm>
        <a:graphic>
          <a:graphicData uri="http://schemas.openxmlformats.org/drawingml/2006/table">
            <a:tbl>
              <a:tblPr>
                <a:tableStyleId>{5C22544A-7EE6-4342-B048-85BDC9FD1C3A}</a:tableStyleId>
              </a:tblPr>
              <a:tblGrid>
                <a:gridCol w="910167">
                  <a:extLst>
                    <a:ext uri="{9D8B030D-6E8A-4147-A177-3AD203B41FA5}">
                      <a16:colId xmlns:a16="http://schemas.microsoft.com/office/drawing/2014/main" val="2006091145"/>
                    </a:ext>
                  </a:extLst>
                </a:gridCol>
                <a:gridCol w="705564">
                  <a:extLst>
                    <a:ext uri="{9D8B030D-6E8A-4147-A177-3AD203B41FA5}">
                      <a16:colId xmlns:a16="http://schemas.microsoft.com/office/drawing/2014/main" val="2750479368"/>
                    </a:ext>
                  </a:extLst>
                </a:gridCol>
                <a:gridCol w="1571149">
                  <a:extLst>
                    <a:ext uri="{9D8B030D-6E8A-4147-A177-3AD203B41FA5}">
                      <a16:colId xmlns:a16="http://schemas.microsoft.com/office/drawing/2014/main" val="3602473085"/>
                    </a:ext>
                  </a:extLst>
                </a:gridCol>
                <a:gridCol w="1571149">
                  <a:extLst>
                    <a:ext uri="{9D8B030D-6E8A-4147-A177-3AD203B41FA5}">
                      <a16:colId xmlns:a16="http://schemas.microsoft.com/office/drawing/2014/main" val="2948010501"/>
                    </a:ext>
                  </a:extLst>
                </a:gridCol>
                <a:gridCol w="1562100">
                  <a:extLst>
                    <a:ext uri="{9D8B030D-6E8A-4147-A177-3AD203B41FA5}">
                      <a16:colId xmlns:a16="http://schemas.microsoft.com/office/drawing/2014/main" val="3990238722"/>
                    </a:ext>
                  </a:extLst>
                </a:gridCol>
              </a:tblGrid>
              <a:tr h="453420">
                <a:tc>
                  <a:txBody>
                    <a:bodyPr/>
                    <a:lstStyle/>
                    <a:p>
                      <a:pPr algn="ctr" fontAlgn="ct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ctr"/>
                      <a:endParaRPr lang="en-US" sz="1800" b="0" i="0" u="none" strike="noStrike" dirty="0">
                        <a:solidFill>
                          <a:srgbClr val="000000"/>
                        </a:solidFill>
                        <a:effectLst/>
                        <a:latin typeface="Calibri" panose="020F0502020204030204" pitchFamily="34" charset="0"/>
                      </a:endParaRPr>
                    </a:p>
                  </a:txBody>
                  <a:tcPr marL="5715" marR="5715" marT="5715" marB="0" anchor="ctr"/>
                </a:tc>
                <a:tc gridSpan="3">
                  <a:txBody>
                    <a:bodyPr/>
                    <a:lstStyle/>
                    <a:p>
                      <a:pPr algn="ctr" fontAlgn="b"/>
                      <a:r>
                        <a:rPr lang="en-US" sz="1800" u="none" strike="noStrike" dirty="0">
                          <a:effectLst/>
                        </a:rPr>
                        <a:t>rs12916300 (</a:t>
                      </a:r>
                      <a:r>
                        <a:rPr lang="en-US" sz="1800" i="1" u="none" strike="noStrike" dirty="0">
                          <a:effectLst/>
                        </a:rPr>
                        <a:t>HERC2</a:t>
                      </a:r>
                      <a:r>
                        <a:rPr lang="en-US" sz="1800" u="none" strike="noStrike" dirty="0">
                          <a:effectLst/>
                        </a:rPr>
                        <a:t>)</a:t>
                      </a:r>
                      <a:endParaRPr lang="en-US" sz="1800" b="0" i="0" u="none" strike="noStrike" dirty="0">
                        <a:solidFill>
                          <a:srgbClr val="000000"/>
                        </a:solidFill>
                        <a:effectLst/>
                        <a:latin typeface="Calibri" panose="020F0502020204030204" pitchFamily="34" charset="0"/>
                      </a:endParaRPr>
                    </a:p>
                  </a:txBody>
                  <a:tcPr marL="5715" marR="5715" marT="571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20224963"/>
                  </a:ext>
                </a:extLst>
              </a:tr>
              <a:tr h="453420">
                <a:tc>
                  <a:txBody>
                    <a:bodyPr/>
                    <a:lstStyle/>
                    <a:p>
                      <a:pPr algn="ctr" fontAlgn="ct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ctr"/>
                      <a:r>
                        <a:rPr lang="en-US" sz="1800" u="none" strike="noStrike" dirty="0">
                          <a:effectLst/>
                        </a:rPr>
                        <a:t>OR (CI)</a:t>
                      </a: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ctr"/>
                      <a:r>
                        <a:rPr lang="en-US" sz="1800" u="none" strike="noStrike">
                          <a:effectLst/>
                        </a:rPr>
                        <a:t>CC</a:t>
                      </a:r>
                      <a:endParaRPr lang="en-US" sz="1800" b="0" i="0" u="none" strike="noStrike">
                        <a:solidFill>
                          <a:srgbClr val="000000"/>
                        </a:solidFill>
                        <a:effectLst/>
                        <a:latin typeface="Calibri" panose="020F0502020204030204" pitchFamily="34" charset="0"/>
                      </a:endParaRPr>
                    </a:p>
                  </a:txBody>
                  <a:tcPr marL="5715" marR="5715" marT="5715" marB="0" anchor="ctr"/>
                </a:tc>
                <a:tc>
                  <a:txBody>
                    <a:bodyPr/>
                    <a:lstStyle/>
                    <a:p>
                      <a:pPr algn="ctr" fontAlgn="ctr"/>
                      <a:r>
                        <a:rPr lang="en-US" sz="1800" u="none" strike="noStrike">
                          <a:effectLst/>
                        </a:rPr>
                        <a:t>CT</a:t>
                      </a:r>
                      <a:endParaRPr lang="en-US" sz="1800" b="0" i="0" u="none" strike="noStrike">
                        <a:solidFill>
                          <a:srgbClr val="000000"/>
                        </a:solidFill>
                        <a:effectLst/>
                        <a:latin typeface="Calibri" panose="020F0502020204030204" pitchFamily="34" charset="0"/>
                      </a:endParaRPr>
                    </a:p>
                  </a:txBody>
                  <a:tcPr marL="5715" marR="5715" marT="5715" marB="0" anchor="ctr"/>
                </a:tc>
                <a:tc>
                  <a:txBody>
                    <a:bodyPr/>
                    <a:lstStyle/>
                    <a:p>
                      <a:pPr algn="ctr" fontAlgn="ctr"/>
                      <a:r>
                        <a:rPr lang="en-US" sz="1800" u="none" strike="noStrike" dirty="0">
                          <a:effectLst/>
                        </a:rPr>
                        <a:t>TT</a:t>
                      </a:r>
                      <a:endParaRPr lang="en-US" sz="1800" b="0"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311506442"/>
                  </a:ext>
                </a:extLst>
              </a:tr>
              <a:tr h="684853">
                <a:tc rowSpan="3">
                  <a:txBody>
                    <a:bodyPr/>
                    <a:lstStyle/>
                    <a:p>
                      <a:pPr algn="ctr" fontAlgn="ctr"/>
                      <a:r>
                        <a:rPr lang="en-US" sz="1800" u="none" strike="noStrike" dirty="0">
                          <a:effectLst/>
                        </a:rPr>
                        <a:t>rs1800407 (</a:t>
                      </a:r>
                      <a:r>
                        <a:rPr lang="en-US" sz="1800" i="1" u="none" strike="noStrike" dirty="0">
                          <a:effectLst/>
                        </a:rPr>
                        <a:t>OCA2</a:t>
                      </a:r>
                      <a:r>
                        <a:rPr lang="en-US" sz="1800" u="none" strike="noStrike" dirty="0">
                          <a:effectLst/>
                        </a:rPr>
                        <a:t>)</a:t>
                      </a:r>
                      <a:endParaRPr lang="en-US" sz="1800" b="0" i="0" u="none" strike="noStrike" dirty="0">
                        <a:solidFill>
                          <a:srgbClr val="000000"/>
                        </a:solidFill>
                        <a:effectLst/>
                        <a:latin typeface="Calibri" panose="020F0502020204030204" pitchFamily="34" charset="0"/>
                      </a:endParaRPr>
                    </a:p>
                  </a:txBody>
                  <a:tcPr marL="5715" marR="5715" marT="5715" marB="0" vert="vert270" anchor="ctr"/>
                </a:tc>
                <a:tc>
                  <a:txBody>
                    <a:bodyPr/>
                    <a:lstStyle/>
                    <a:p>
                      <a:pPr algn="ctr" fontAlgn="ctr"/>
                      <a:r>
                        <a:rPr lang="en-US" sz="1800" u="none" strike="noStrike" dirty="0">
                          <a:effectLst/>
                        </a:rPr>
                        <a:t>CC</a:t>
                      </a: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b"/>
                      <a:r>
                        <a:rPr lang="en-US" sz="1800" u="none" strike="noStrike" dirty="0">
                          <a:effectLst/>
                        </a:rPr>
                        <a:t>1.00 (ref)</a:t>
                      </a: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b"/>
                      <a:r>
                        <a:rPr lang="en-US" sz="1800" u="none" strike="noStrike">
                          <a:effectLst/>
                        </a:rPr>
                        <a:t>1.45 (1.26, 1.66)</a:t>
                      </a:r>
                      <a:endParaRPr lang="en-US" sz="1800" b="0" i="0" u="none" strike="noStrike">
                        <a:solidFill>
                          <a:srgbClr val="000000"/>
                        </a:solidFill>
                        <a:effectLst/>
                        <a:latin typeface="Calibri" panose="020F0502020204030204" pitchFamily="34" charset="0"/>
                      </a:endParaRPr>
                    </a:p>
                  </a:txBody>
                  <a:tcPr marL="5715" marR="5715" marT="5715" marB="0" anchor="ctr"/>
                </a:tc>
                <a:tc>
                  <a:txBody>
                    <a:bodyPr/>
                    <a:lstStyle/>
                    <a:p>
                      <a:pPr algn="ctr" fontAlgn="b"/>
                      <a:r>
                        <a:rPr lang="en-US" sz="1800" u="none" strike="noStrike" dirty="0">
                          <a:effectLst/>
                        </a:rPr>
                        <a:t>1.91 (1.67, 2.18)</a:t>
                      </a:r>
                      <a:endParaRPr lang="en-US" sz="1800" b="0"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714835812"/>
                  </a:ext>
                </a:extLst>
              </a:tr>
              <a:tr h="850162">
                <a:tc vMerge="1">
                  <a:txBody>
                    <a:bodyPr/>
                    <a:lstStyle/>
                    <a:p>
                      <a:endParaRPr lang="en-US"/>
                    </a:p>
                  </a:txBody>
                  <a:tcPr/>
                </a:tc>
                <a:tc>
                  <a:txBody>
                    <a:bodyPr/>
                    <a:lstStyle/>
                    <a:p>
                      <a:pPr algn="ctr" fontAlgn="ctr"/>
                      <a:r>
                        <a:rPr lang="en-US" sz="1800" u="none" strike="noStrike" dirty="0">
                          <a:effectLst/>
                        </a:rPr>
                        <a:t>CT</a:t>
                      </a: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b"/>
                      <a:r>
                        <a:rPr lang="en-US" sz="1800" u="none" strike="noStrike" dirty="0">
                          <a:effectLst/>
                        </a:rPr>
                        <a:t>1.25 (0.99, 1.57)</a:t>
                      </a: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b"/>
                      <a:r>
                        <a:rPr lang="en-US" sz="1800" u="none" strike="noStrike" dirty="0">
                          <a:effectLst/>
                        </a:rPr>
                        <a:t>2.13 (1.83, 2.48)</a:t>
                      </a: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b"/>
                      <a:r>
                        <a:rPr lang="en-US" sz="1800" u="none" strike="noStrike" dirty="0">
                          <a:effectLst/>
                        </a:rPr>
                        <a:t>1.84 (1.55, 2.19)</a:t>
                      </a:r>
                      <a:endParaRPr lang="en-US" sz="1800" b="0"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2478440675"/>
                  </a:ext>
                </a:extLst>
              </a:tr>
              <a:tr h="684853">
                <a:tc vMerge="1">
                  <a:txBody>
                    <a:bodyPr/>
                    <a:lstStyle/>
                    <a:p>
                      <a:endParaRPr lang="en-US"/>
                    </a:p>
                  </a:txBody>
                  <a:tcPr/>
                </a:tc>
                <a:tc>
                  <a:txBody>
                    <a:bodyPr/>
                    <a:lstStyle/>
                    <a:p>
                      <a:pPr algn="ctr" fontAlgn="ctr"/>
                      <a:r>
                        <a:rPr lang="en-US" sz="1800" u="none" strike="noStrike">
                          <a:effectLst/>
                        </a:rPr>
                        <a:t>TT</a:t>
                      </a:r>
                      <a:endParaRPr lang="en-US" sz="1800" b="0" i="0" u="none" strike="noStrike">
                        <a:solidFill>
                          <a:srgbClr val="000000"/>
                        </a:solidFill>
                        <a:effectLst/>
                        <a:latin typeface="Calibri" panose="020F0502020204030204" pitchFamily="34" charset="0"/>
                      </a:endParaRPr>
                    </a:p>
                  </a:txBody>
                  <a:tcPr marL="5715" marR="5715" marT="5715" marB="0" anchor="ctr"/>
                </a:tc>
                <a:tc>
                  <a:txBody>
                    <a:bodyPr/>
                    <a:lstStyle/>
                    <a:p>
                      <a:pPr algn="ctr" fontAlgn="b"/>
                      <a:r>
                        <a:rPr lang="en-US" sz="1800" u="none" strike="noStrike">
                          <a:effectLst/>
                        </a:rPr>
                        <a:t>2.26 (1.40, 3.65)</a:t>
                      </a:r>
                      <a:endParaRPr lang="en-US" sz="1800" b="0" i="0" u="none" strike="noStrike">
                        <a:solidFill>
                          <a:srgbClr val="000000"/>
                        </a:solidFill>
                        <a:effectLst/>
                        <a:latin typeface="Calibri" panose="020F0502020204030204" pitchFamily="34" charset="0"/>
                      </a:endParaRPr>
                    </a:p>
                  </a:txBody>
                  <a:tcPr marL="5715" marR="5715" marT="5715" marB="0" anchor="ctr"/>
                </a:tc>
                <a:tc>
                  <a:txBody>
                    <a:bodyPr/>
                    <a:lstStyle/>
                    <a:p>
                      <a:pPr algn="ctr" fontAlgn="b"/>
                      <a:r>
                        <a:rPr lang="en-US" sz="1800" u="none" strike="noStrike">
                          <a:effectLst/>
                        </a:rPr>
                        <a:t>1.76 (1.12, 2.76)</a:t>
                      </a:r>
                      <a:endParaRPr lang="en-US" sz="1800" b="0" i="0" u="none" strike="noStrike">
                        <a:solidFill>
                          <a:srgbClr val="000000"/>
                        </a:solidFill>
                        <a:effectLst/>
                        <a:latin typeface="Calibri" panose="020F0502020204030204" pitchFamily="34" charset="0"/>
                      </a:endParaRPr>
                    </a:p>
                  </a:txBody>
                  <a:tcPr marL="5715" marR="5715" marT="5715" marB="0" anchor="ctr"/>
                </a:tc>
                <a:tc>
                  <a:txBody>
                    <a:bodyPr/>
                    <a:lstStyle/>
                    <a:p>
                      <a:pPr algn="ctr" fontAlgn="b"/>
                      <a:r>
                        <a:rPr lang="en-US" sz="1800" u="none" strike="noStrike" dirty="0">
                          <a:effectLst/>
                        </a:rPr>
                        <a:t>1.85 (0.83, 4.11)</a:t>
                      </a:r>
                      <a:endParaRPr lang="en-US" sz="1800" b="0"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431439065"/>
                  </a:ext>
                </a:extLst>
              </a:tr>
            </a:tbl>
          </a:graphicData>
        </a:graphic>
      </p:graphicFrame>
      <p:sp>
        <p:nvSpPr>
          <p:cNvPr id="6" name="Title 1">
            <a:extLst>
              <a:ext uri="{FF2B5EF4-FFF2-40B4-BE49-F238E27FC236}">
                <a16:creationId xmlns:a16="http://schemas.microsoft.com/office/drawing/2014/main" id="{E9B22281-60C4-4396-A392-6BB5428283B4}"/>
              </a:ext>
            </a:extLst>
          </p:cNvPr>
          <p:cNvSpPr txBox="1">
            <a:spLocks/>
          </p:cNvSpPr>
          <p:nvPr/>
        </p:nvSpPr>
        <p:spPr bwMode="gray">
          <a:xfrm>
            <a:off x="320040" y="384068"/>
            <a:ext cx="82296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spAutoFit/>
          </a:bodyPr>
          <a:lstStyle>
            <a:lvl1pPr algn="l" rtl="0" eaLnBrk="0" fontAlgn="base" hangingPunct="0">
              <a:lnSpc>
                <a:spcPct val="90000"/>
              </a:lnSpc>
              <a:spcBef>
                <a:spcPct val="0"/>
              </a:spcBef>
              <a:spcAft>
                <a:spcPct val="0"/>
              </a:spcAft>
              <a:defRPr sz="3400" b="1">
                <a:solidFill>
                  <a:srgbClr val="216A8B"/>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9pPr>
          </a:lstStyle>
          <a:p>
            <a:pPr eaLnBrk="1" hangingPunct="1"/>
            <a:r>
              <a:rPr lang="en-US" sz="2800" kern="0" dirty="0" err="1"/>
              <a:t>cSCC</a:t>
            </a:r>
            <a:r>
              <a:rPr lang="en-US" sz="2800" kern="0" dirty="0"/>
              <a:t> Risk by </a:t>
            </a:r>
            <a:r>
              <a:rPr lang="en-US" sz="2800" i="1" kern="0" dirty="0"/>
              <a:t>HERC2</a:t>
            </a:r>
            <a:r>
              <a:rPr lang="en-US" sz="2800" kern="0" dirty="0"/>
              <a:t> and </a:t>
            </a:r>
            <a:r>
              <a:rPr lang="en-US" sz="2800" i="1" kern="0" dirty="0"/>
              <a:t>OCA2</a:t>
            </a:r>
            <a:r>
              <a:rPr lang="en-US" sz="2800" kern="0" dirty="0"/>
              <a:t> Genotypes</a:t>
            </a:r>
          </a:p>
        </p:txBody>
      </p:sp>
      <p:sp>
        <p:nvSpPr>
          <p:cNvPr id="5" name="Slide Number Placeholder 3">
            <a:extLst>
              <a:ext uri="{FF2B5EF4-FFF2-40B4-BE49-F238E27FC236}">
                <a16:creationId xmlns:a16="http://schemas.microsoft.com/office/drawing/2014/main" id="{837B3D0F-DC91-44B1-A8C3-A0A4DD9E7528}"/>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62</a:t>
            </a:fld>
            <a:endParaRPr lang="en-US"/>
          </a:p>
        </p:txBody>
      </p:sp>
      <p:sp>
        <p:nvSpPr>
          <p:cNvPr id="7" name="Date Placeholder 5">
            <a:extLst>
              <a:ext uri="{FF2B5EF4-FFF2-40B4-BE49-F238E27FC236}">
                <a16:creationId xmlns:a16="http://schemas.microsoft.com/office/drawing/2014/main" id="{DEFA05AB-8797-411A-88A1-A52F0EB50D03}"/>
              </a:ext>
            </a:extLst>
          </p:cNvPr>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25, 2019</a:t>
            </a:fld>
            <a:endParaRPr lang="en-US"/>
          </a:p>
        </p:txBody>
      </p:sp>
    </p:spTree>
    <p:extLst>
      <p:ext uri="{BB962C8B-B14F-4D97-AF65-F5344CB8AC3E}">
        <p14:creationId xmlns:p14="http://schemas.microsoft.com/office/powerpoint/2010/main" val="3372892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16691B8-8547-4855-928D-E8F85612EF93}"/>
              </a:ext>
            </a:extLst>
          </p:cNvPr>
          <p:cNvGraphicFramePr>
            <a:graphicFrameLocks noGrp="1"/>
          </p:cNvGraphicFramePr>
          <p:nvPr>
            <p:ph idx="1"/>
            <p:extLst>
              <p:ext uri="{D42A27DB-BD31-4B8C-83A1-F6EECF244321}">
                <p14:modId xmlns:p14="http://schemas.microsoft.com/office/powerpoint/2010/main" val="858156872"/>
              </p:ext>
            </p:extLst>
          </p:nvPr>
        </p:nvGraphicFramePr>
        <p:xfrm>
          <a:off x="1141496" y="1601129"/>
          <a:ext cx="6320129" cy="3126708"/>
        </p:xfrm>
        <a:graphic>
          <a:graphicData uri="http://schemas.openxmlformats.org/drawingml/2006/table">
            <a:tbl>
              <a:tblPr>
                <a:tableStyleId>{5C22544A-7EE6-4342-B048-85BDC9FD1C3A}</a:tableStyleId>
              </a:tblPr>
              <a:tblGrid>
                <a:gridCol w="910167">
                  <a:extLst>
                    <a:ext uri="{9D8B030D-6E8A-4147-A177-3AD203B41FA5}">
                      <a16:colId xmlns:a16="http://schemas.microsoft.com/office/drawing/2014/main" val="2006091145"/>
                    </a:ext>
                  </a:extLst>
                </a:gridCol>
                <a:gridCol w="705564">
                  <a:extLst>
                    <a:ext uri="{9D8B030D-6E8A-4147-A177-3AD203B41FA5}">
                      <a16:colId xmlns:a16="http://schemas.microsoft.com/office/drawing/2014/main" val="2750479368"/>
                    </a:ext>
                  </a:extLst>
                </a:gridCol>
                <a:gridCol w="1571149">
                  <a:extLst>
                    <a:ext uri="{9D8B030D-6E8A-4147-A177-3AD203B41FA5}">
                      <a16:colId xmlns:a16="http://schemas.microsoft.com/office/drawing/2014/main" val="3602473085"/>
                    </a:ext>
                  </a:extLst>
                </a:gridCol>
                <a:gridCol w="1571149">
                  <a:extLst>
                    <a:ext uri="{9D8B030D-6E8A-4147-A177-3AD203B41FA5}">
                      <a16:colId xmlns:a16="http://schemas.microsoft.com/office/drawing/2014/main" val="2948010501"/>
                    </a:ext>
                  </a:extLst>
                </a:gridCol>
                <a:gridCol w="1562100">
                  <a:extLst>
                    <a:ext uri="{9D8B030D-6E8A-4147-A177-3AD203B41FA5}">
                      <a16:colId xmlns:a16="http://schemas.microsoft.com/office/drawing/2014/main" val="3990238722"/>
                    </a:ext>
                  </a:extLst>
                </a:gridCol>
              </a:tblGrid>
              <a:tr h="453420">
                <a:tc>
                  <a:txBody>
                    <a:bodyPr/>
                    <a:lstStyle/>
                    <a:p>
                      <a:pPr algn="ctr" fontAlgn="ct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ctr"/>
                      <a:endParaRPr lang="en-US" sz="1800" b="0" i="0" u="none" strike="noStrike" dirty="0">
                        <a:solidFill>
                          <a:srgbClr val="000000"/>
                        </a:solidFill>
                        <a:effectLst/>
                        <a:latin typeface="Calibri" panose="020F0502020204030204" pitchFamily="34" charset="0"/>
                      </a:endParaRPr>
                    </a:p>
                  </a:txBody>
                  <a:tcPr marL="5715" marR="5715" marT="5715" marB="0" anchor="ctr"/>
                </a:tc>
                <a:tc gridSpan="3">
                  <a:txBody>
                    <a:bodyPr/>
                    <a:lstStyle/>
                    <a:p>
                      <a:pPr algn="ctr" fontAlgn="b"/>
                      <a:r>
                        <a:rPr lang="en-US" sz="1800" u="none" strike="noStrike" dirty="0">
                          <a:effectLst/>
                        </a:rPr>
                        <a:t>rs12916300 (</a:t>
                      </a:r>
                      <a:r>
                        <a:rPr lang="en-US" sz="1800" i="1" u="none" strike="noStrike" dirty="0">
                          <a:effectLst/>
                        </a:rPr>
                        <a:t>HERC2</a:t>
                      </a:r>
                      <a:r>
                        <a:rPr lang="en-US" sz="1800" u="none" strike="noStrike" dirty="0">
                          <a:effectLst/>
                        </a:rPr>
                        <a:t>)</a:t>
                      </a:r>
                      <a:endParaRPr lang="en-US" sz="1800" b="0" i="0" u="none" strike="noStrike" dirty="0">
                        <a:solidFill>
                          <a:srgbClr val="000000"/>
                        </a:solidFill>
                        <a:effectLst/>
                        <a:latin typeface="Calibri" panose="020F0502020204030204" pitchFamily="34" charset="0"/>
                      </a:endParaRPr>
                    </a:p>
                  </a:txBody>
                  <a:tcPr marL="5715" marR="5715" marT="571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20224963"/>
                  </a:ext>
                </a:extLst>
              </a:tr>
              <a:tr h="453420">
                <a:tc>
                  <a:txBody>
                    <a:bodyPr/>
                    <a:lstStyle/>
                    <a:p>
                      <a:pPr algn="ctr" fontAlgn="ct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ctr"/>
                      <a:r>
                        <a:rPr lang="en-US" sz="1800" u="none" strike="noStrike" dirty="0">
                          <a:effectLst/>
                        </a:rPr>
                        <a:t>OR (CI)</a:t>
                      </a: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ctr"/>
                      <a:r>
                        <a:rPr lang="en-US" sz="1800" u="none" strike="noStrike">
                          <a:effectLst/>
                        </a:rPr>
                        <a:t>CC</a:t>
                      </a:r>
                      <a:endParaRPr lang="en-US" sz="1800" b="0" i="0" u="none" strike="noStrike">
                        <a:solidFill>
                          <a:srgbClr val="000000"/>
                        </a:solidFill>
                        <a:effectLst/>
                        <a:latin typeface="Calibri" panose="020F0502020204030204" pitchFamily="34" charset="0"/>
                      </a:endParaRPr>
                    </a:p>
                  </a:txBody>
                  <a:tcPr marL="5715" marR="5715" marT="5715" marB="0" anchor="ctr"/>
                </a:tc>
                <a:tc>
                  <a:txBody>
                    <a:bodyPr/>
                    <a:lstStyle/>
                    <a:p>
                      <a:pPr algn="ctr" fontAlgn="ctr"/>
                      <a:r>
                        <a:rPr lang="en-US" sz="1800" u="none" strike="noStrike">
                          <a:effectLst/>
                        </a:rPr>
                        <a:t>CT</a:t>
                      </a:r>
                      <a:endParaRPr lang="en-US" sz="1800" b="0" i="0" u="none" strike="noStrike">
                        <a:solidFill>
                          <a:srgbClr val="000000"/>
                        </a:solidFill>
                        <a:effectLst/>
                        <a:latin typeface="Calibri" panose="020F0502020204030204" pitchFamily="34" charset="0"/>
                      </a:endParaRPr>
                    </a:p>
                  </a:txBody>
                  <a:tcPr marL="5715" marR="5715" marT="5715" marB="0" anchor="ctr"/>
                </a:tc>
                <a:tc>
                  <a:txBody>
                    <a:bodyPr/>
                    <a:lstStyle/>
                    <a:p>
                      <a:pPr algn="ctr" fontAlgn="ctr"/>
                      <a:r>
                        <a:rPr lang="en-US" sz="1800" u="none" strike="noStrike" dirty="0">
                          <a:effectLst/>
                        </a:rPr>
                        <a:t>TT</a:t>
                      </a:r>
                      <a:endParaRPr lang="en-US" sz="1800" b="0" i="0" u="none" strike="noStrike" dirty="0">
                        <a:solidFill>
                          <a:srgbClr val="000000"/>
                        </a:solidFill>
                        <a:effectLst/>
                        <a:latin typeface="Calibri" panose="020F0502020204030204" pitchFamily="34" charset="0"/>
                      </a:endParaRPr>
                    </a:p>
                  </a:txBody>
                  <a:tcPr marL="5715" marR="5715" marT="5715" marB="0" anchor="ctr">
                    <a:solidFill>
                      <a:schemeClr val="tx2">
                        <a:lumMod val="60000"/>
                        <a:lumOff val="40000"/>
                      </a:schemeClr>
                    </a:solidFill>
                  </a:tcPr>
                </a:tc>
                <a:extLst>
                  <a:ext uri="{0D108BD9-81ED-4DB2-BD59-A6C34878D82A}">
                    <a16:rowId xmlns:a16="http://schemas.microsoft.com/office/drawing/2014/main" val="3311506442"/>
                  </a:ext>
                </a:extLst>
              </a:tr>
              <a:tr h="684853">
                <a:tc rowSpan="3">
                  <a:txBody>
                    <a:bodyPr/>
                    <a:lstStyle/>
                    <a:p>
                      <a:pPr algn="ctr" fontAlgn="ctr"/>
                      <a:r>
                        <a:rPr lang="en-US" sz="1800" u="none" strike="noStrike" dirty="0">
                          <a:effectLst/>
                        </a:rPr>
                        <a:t>rs1800407 (</a:t>
                      </a:r>
                      <a:r>
                        <a:rPr lang="en-US" sz="1800" i="1" u="none" strike="noStrike" dirty="0">
                          <a:effectLst/>
                        </a:rPr>
                        <a:t>OCA2</a:t>
                      </a:r>
                      <a:r>
                        <a:rPr lang="en-US" sz="1800" u="none" strike="noStrike" dirty="0">
                          <a:effectLst/>
                        </a:rPr>
                        <a:t>)</a:t>
                      </a:r>
                      <a:endParaRPr lang="en-US" sz="1800" b="0" i="0" u="none" strike="noStrike" dirty="0">
                        <a:solidFill>
                          <a:srgbClr val="000000"/>
                        </a:solidFill>
                        <a:effectLst/>
                        <a:latin typeface="Calibri" panose="020F0502020204030204" pitchFamily="34" charset="0"/>
                      </a:endParaRPr>
                    </a:p>
                  </a:txBody>
                  <a:tcPr marL="5715" marR="5715" marT="5715" marB="0" vert="vert270" anchor="ctr"/>
                </a:tc>
                <a:tc>
                  <a:txBody>
                    <a:bodyPr/>
                    <a:lstStyle/>
                    <a:p>
                      <a:pPr algn="ctr" fontAlgn="ctr"/>
                      <a:r>
                        <a:rPr lang="en-US" sz="1800" u="none" strike="noStrike" dirty="0">
                          <a:effectLst/>
                        </a:rPr>
                        <a:t>CC</a:t>
                      </a: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b"/>
                      <a:r>
                        <a:rPr lang="en-US" sz="1800" u="none" strike="noStrike" dirty="0">
                          <a:effectLst/>
                        </a:rPr>
                        <a:t>1.00 (ref)</a:t>
                      </a: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b"/>
                      <a:r>
                        <a:rPr lang="en-US" sz="1800" u="none" strike="noStrike">
                          <a:effectLst/>
                        </a:rPr>
                        <a:t>1.45 (1.26, 1.66)</a:t>
                      </a:r>
                      <a:endParaRPr lang="en-US" sz="1800" b="0" i="0" u="none" strike="noStrike">
                        <a:solidFill>
                          <a:srgbClr val="000000"/>
                        </a:solidFill>
                        <a:effectLst/>
                        <a:latin typeface="Calibri" panose="020F0502020204030204" pitchFamily="34" charset="0"/>
                      </a:endParaRPr>
                    </a:p>
                  </a:txBody>
                  <a:tcPr marL="5715" marR="5715" marT="5715" marB="0" anchor="ctr"/>
                </a:tc>
                <a:tc>
                  <a:txBody>
                    <a:bodyPr/>
                    <a:lstStyle/>
                    <a:p>
                      <a:pPr algn="ctr" fontAlgn="b"/>
                      <a:r>
                        <a:rPr lang="en-US" sz="1800" u="none" strike="noStrike" dirty="0">
                          <a:effectLst/>
                        </a:rPr>
                        <a:t>1.91 (1.67, 2.18)</a:t>
                      </a:r>
                      <a:endParaRPr lang="en-US" sz="1800" b="0" i="0" u="none" strike="noStrike" dirty="0">
                        <a:solidFill>
                          <a:srgbClr val="000000"/>
                        </a:solidFill>
                        <a:effectLst/>
                        <a:latin typeface="Calibri" panose="020F0502020204030204" pitchFamily="34" charset="0"/>
                      </a:endParaRPr>
                    </a:p>
                  </a:txBody>
                  <a:tcPr marL="5715" marR="5715" marT="5715" marB="0" anchor="ctr">
                    <a:solidFill>
                      <a:schemeClr val="tx2">
                        <a:lumMod val="60000"/>
                        <a:lumOff val="40000"/>
                      </a:schemeClr>
                    </a:solidFill>
                  </a:tcPr>
                </a:tc>
                <a:extLst>
                  <a:ext uri="{0D108BD9-81ED-4DB2-BD59-A6C34878D82A}">
                    <a16:rowId xmlns:a16="http://schemas.microsoft.com/office/drawing/2014/main" val="714835812"/>
                  </a:ext>
                </a:extLst>
              </a:tr>
              <a:tr h="850162">
                <a:tc vMerge="1">
                  <a:txBody>
                    <a:bodyPr/>
                    <a:lstStyle/>
                    <a:p>
                      <a:endParaRPr lang="en-US"/>
                    </a:p>
                  </a:txBody>
                  <a:tcPr/>
                </a:tc>
                <a:tc>
                  <a:txBody>
                    <a:bodyPr/>
                    <a:lstStyle/>
                    <a:p>
                      <a:pPr algn="ctr" fontAlgn="ctr"/>
                      <a:r>
                        <a:rPr lang="en-US" sz="1800" u="none" strike="noStrike" dirty="0">
                          <a:effectLst/>
                        </a:rPr>
                        <a:t>CT</a:t>
                      </a: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b"/>
                      <a:r>
                        <a:rPr lang="en-US" sz="1800" u="none" strike="noStrike" dirty="0">
                          <a:effectLst/>
                        </a:rPr>
                        <a:t>1.25 (0.99, 1.57)</a:t>
                      </a: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b"/>
                      <a:r>
                        <a:rPr lang="en-US" sz="1800" u="none" strike="noStrike" dirty="0">
                          <a:effectLst/>
                        </a:rPr>
                        <a:t>2.13 (1.83, 2.48)</a:t>
                      </a: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b"/>
                      <a:r>
                        <a:rPr lang="en-US" sz="1800" u="none" strike="noStrike" dirty="0">
                          <a:effectLst/>
                        </a:rPr>
                        <a:t>1.84 (1.55, 2.19)</a:t>
                      </a:r>
                      <a:endParaRPr lang="en-US" sz="1800" b="0" i="0" u="none" strike="noStrike" dirty="0">
                        <a:solidFill>
                          <a:srgbClr val="000000"/>
                        </a:solidFill>
                        <a:effectLst/>
                        <a:latin typeface="Calibri" panose="020F0502020204030204" pitchFamily="34" charset="0"/>
                      </a:endParaRPr>
                    </a:p>
                  </a:txBody>
                  <a:tcPr marL="5715" marR="5715" marT="5715" marB="0" anchor="ctr">
                    <a:solidFill>
                      <a:schemeClr val="tx2">
                        <a:lumMod val="60000"/>
                        <a:lumOff val="40000"/>
                      </a:schemeClr>
                    </a:solidFill>
                  </a:tcPr>
                </a:tc>
                <a:extLst>
                  <a:ext uri="{0D108BD9-81ED-4DB2-BD59-A6C34878D82A}">
                    <a16:rowId xmlns:a16="http://schemas.microsoft.com/office/drawing/2014/main" val="2478440675"/>
                  </a:ext>
                </a:extLst>
              </a:tr>
              <a:tr h="684853">
                <a:tc vMerge="1">
                  <a:txBody>
                    <a:bodyPr/>
                    <a:lstStyle/>
                    <a:p>
                      <a:endParaRPr lang="en-US"/>
                    </a:p>
                  </a:txBody>
                  <a:tcPr/>
                </a:tc>
                <a:tc>
                  <a:txBody>
                    <a:bodyPr/>
                    <a:lstStyle/>
                    <a:p>
                      <a:pPr algn="ctr" fontAlgn="ctr"/>
                      <a:r>
                        <a:rPr lang="en-US" sz="1800" u="none" strike="noStrike" dirty="0">
                          <a:effectLst/>
                        </a:rPr>
                        <a:t>TT</a:t>
                      </a:r>
                      <a:endParaRPr lang="en-US" sz="1800" b="0" i="0" u="none" strike="noStrike" dirty="0">
                        <a:solidFill>
                          <a:srgbClr val="000000"/>
                        </a:solidFill>
                        <a:effectLst/>
                        <a:latin typeface="Calibri" panose="020F0502020204030204" pitchFamily="34" charset="0"/>
                      </a:endParaRPr>
                    </a:p>
                  </a:txBody>
                  <a:tcPr marL="5715" marR="5715" marT="5715" marB="0" anchor="ctr">
                    <a:solidFill>
                      <a:schemeClr val="tx2">
                        <a:lumMod val="60000"/>
                        <a:lumOff val="40000"/>
                      </a:schemeClr>
                    </a:solidFill>
                  </a:tcPr>
                </a:tc>
                <a:tc>
                  <a:txBody>
                    <a:bodyPr/>
                    <a:lstStyle/>
                    <a:p>
                      <a:pPr algn="ctr" fontAlgn="b"/>
                      <a:r>
                        <a:rPr lang="en-US" sz="1800" u="none" strike="noStrike" dirty="0">
                          <a:effectLst/>
                        </a:rPr>
                        <a:t>2.26 (1.40, 3.65)</a:t>
                      </a:r>
                      <a:endParaRPr lang="en-US" sz="1800" b="0" i="0" u="none" strike="noStrike" dirty="0">
                        <a:solidFill>
                          <a:srgbClr val="000000"/>
                        </a:solidFill>
                        <a:effectLst/>
                        <a:latin typeface="Calibri" panose="020F0502020204030204" pitchFamily="34" charset="0"/>
                      </a:endParaRPr>
                    </a:p>
                  </a:txBody>
                  <a:tcPr marL="5715" marR="5715" marT="5715" marB="0" anchor="ctr">
                    <a:solidFill>
                      <a:schemeClr val="tx2">
                        <a:lumMod val="60000"/>
                        <a:lumOff val="40000"/>
                      </a:schemeClr>
                    </a:solidFill>
                  </a:tcPr>
                </a:tc>
                <a:tc>
                  <a:txBody>
                    <a:bodyPr/>
                    <a:lstStyle/>
                    <a:p>
                      <a:pPr algn="ctr" fontAlgn="b"/>
                      <a:r>
                        <a:rPr lang="en-US" sz="1800" u="none" strike="noStrike" dirty="0">
                          <a:effectLst/>
                        </a:rPr>
                        <a:t>1.76 (1.12, 2.76)</a:t>
                      </a:r>
                      <a:endParaRPr lang="en-US" sz="1800" b="0" i="0" u="none" strike="noStrike" dirty="0">
                        <a:solidFill>
                          <a:srgbClr val="000000"/>
                        </a:solidFill>
                        <a:effectLst/>
                        <a:latin typeface="Calibri" panose="020F0502020204030204" pitchFamily="34" charset="0"/>
                      </a:endParaRPr>
                    </a:p>
                  </a:txBody>
                  <a:tcPr marL="5715" marR="5715" marT="5715" marB="0" anchor="ctr">
                    <a:solidFill>
                      <a:schemeClr val="tx2">
                        <a:lumMod val="60000"/>
                        <a:lumOff val="40000"/>
                      </a:schemeClr>
                    </a:solidFill>
                  </a:tcPr>
                </a:tc>
                <a:tc>
                  <a:txBody>
                    <a:bodyPr/>
                    <a:lstStyle/>
                    <a:p>
                      <a:pPr algn="ctr" fontAlgn="b"/>
                      <a:r>
                        <a:rPr lang="en-US" sz="1800" u="none" strike="noStrike" dirty="0">
                          <a:effectLst/>
                        </a:rPr>
                        <a:t>1.85 (0.83, 4.11)</a:t>
                      </a:r>
                      <a:endParaRPr lang="en-US" sz="1800" b="0" i="0" u="none" strike="noStrike" dirty="0">
                        <a:solidFill>
                          <a:srgbClr val="000000"/>
                        </a:solidFill>
                        <a:effectLst/>
                        <a:latin typeface="Calibri" panose="020F0502020204030204" pitchFamily="34" charset="0"/>
                      </a:endParaRPr>
                    </a:p>
                  </a:txBody>
                  <a:tcPr marL="5715" marR="5715" marT="5715" marB="0" anchor="ctr">
                    <a:solidFill>
                      <a:schemeClr val="tx2">
                        <a:lumMod val="60000"/>
                        <a:lumOff val="40000"/>
                      </a:schemeClr>
                    </a:solidFill>
                  </a:tcPr>
                </a:tc>
                <a:extLst>
                  <a:ext uri="{0D108BD9-81ED-4DB2-BD59-A6C34878D82A}">
                    <a16:rowId xmlns:a16="http://schemas.microsoft.com/office/drawing/2014/main" val="431439065"/>
                  </a:ext>
                </a:extLst>
              </a:tr>
            </a:tbl>
          </a:graphicData>
        </a:graphic>
      </p:graphicFrame>
      <p:sp>
        <p:nvSpPr>
          <p:cNvPr id="6" name="Title 1">
            <a:extLst>
              <a:ext uri="{FF2B5EF4-FFF2-40B4-BE49-F238E27FC236}">
                <a16:creationId xmlns:a16="http://schemas.microsoft.com/office/drawing/2014/main" id="{E9B22281-60C4-4396-A392-6BB5428283B4}"/>
              </a:ext>
            </a:extLst>
          </p:cNvPr>
          <p:cNvSpPr txBox="1">
            <a:spLocks/>
          </p:cNvSpPr>
          <p:nvPr/>
        </p:nvSpPr>
        <p:spPr bwMode="gray">
          <a:xfrm>
            <a:off x="320040" y="384068"/>
            <a:ext cx="82296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spAutoFit/>
          </a:bodyPr>
          <a:lstStyle>
            <a:lvl1pPr algn="l" rtl="0" eaLnBrk="0" fontAlgn="base" hangingPunct="0">
              <a:lnSpc>
                <a:spcPct val="90000"/>
              </a:lnSpc>
              <a:spcBef>
                <a:spcPct val="0"/>
              </a:spcBef>
              <a:spcAft>
                <a:spcPct val="0"/>
              </a:spcAft>
              <a:defRPr sz="3400" b="1">
                <a:solidFill>
                  <a:srgbClr val="216A8B"/>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9pPr>
          </a:lstStyle>
          <a:p>
            <a:pPr eaLnBrk="1" hangingPunct="1"/>
            <a:r>
              <a:rPr lang="en-US" sz="2800" kern="0" dirty="0"/>
              <a:t>Subjects with Blue Eyes have Similar </a:t>
            </a:r>
            <a:r>
              <a:rPr lang="en-US" sz="2800" kern="0" dirty="0" err="1"/>
              <a:t>cSCC</a:t>
            </a:r>
            <a:r>
              <a:rPr lang="en-US" sz="2800" kern="0" dirty="0"/>
              <a:t> Risk</a:t>
            </a:r>
          </a:p>
        </p:txBody>
      </p:sp>
      <p:sp>
        <p:nvSpPr>
          <p:cNvPr id="5" name="Slide Number Placeholder 3">
            <a:extLst>
              <a:ext uri="{FF2B5EF4-FFF2-40B4-BE49-F238E27FC236}">
                <a16:creationId xmlns:a16="http://schemas.microsoft.com/office/drawing/2014/main" id="{C7571025-37EA-4B90-A80B-8745A156C6E5}"/>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63</a:t>
            </a:fld>
            <a:endParaRPr lang="en-US"/>
          </a:p>
        </p:txBody>
      </p:sp>
      <p:sp>
        <p:nvSpPr>
          <p:cNvPr id="7" name="Date Placeholder 5">
            <a:extLst>
              <a:ext uri="{FF2B5EF4-FFF2-40B4-BE49-F238E27FC236}">
                <a16:creationId xmlns:a16="http://schemas.microsoft.com/office/drawing/2014/main" id="{4D5B64CC-F468-4480-BB36-93FA1ADE6492}"/>
              </a:ext>
            </a:extLst>
          </p:cNvPr>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25, 2019</a:t>
            </a:fld>
            <a:endParaRPr lang="en-US"/>
          </a:p>
        </p:txBody>
      </p:sp>
    </p:spTree>
    <p:extLst>
      <p:ext uri="{BB962C8B-B14F-4D97-AF65-F5344CB8AC3E}">
        <p14:creationId xmlns:p14="http://schemas.microsoft.com/office/powerpoint/2010/main" val="10493281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16691B8-8547-4855-928D-E8F85612EF93}"/>
              </a:ext>
            </a:extLst>
          </p:cNvPr>
          <p:cNvGraphicFramePr>
            <a:graphicFrameLocks noGrp="1"/>
          </p:cNvGraphicFramePr>
          <p:nvPr>
            <p:ph idx="1"/>
            <p:extLst>
              <p:ext uri="{D42A27DB-BD31-4B8C-83A1-F6EECF244321}">
                <p14:modId xmlns:p14="http://schemas.microsoft.com/office/powerpoint/2010/main" val="2011294681"/>
              </p:ext>
            </p:extLst>
          </p:nvPr>
        </p:nvGraphicFramePr>
        <p:xfrm>
          <a:off x="1141496" y="1601129"/>
          <a:ext cx="6320129" cy="3126708"/>
        </p:xfrm>
        <a:graphic>
          <a:graphicData uri="http://schemas.openxmlformats.org/drawingml/2006/table">
            <a:tbl>
              <a:tblPr>
                <a:tableStyleId>{5C22544A-7EE6-4342-B048-85BDC9FD1C3A}</a:tableStyleId>
              </a:tblPr>
              <a:tblGrid>
                <a:gridCol w="910167">
                  <a:extLst>
                    <a:ext uri="{9D8B030D-6E8A-4147-A177-3AD203B41FA5}">
                      <a16:colId xmlns:a16="http://schemas.microsoft.com/office/drawing/2014/main" val="2006091145"/>
                    </a:ext>
                  </a:extLst>
                </a:gridCol>
                <a:gridCol w="705564">
                  <a:extLst>
                    <a:ext uri="{9D8B030D-6E8A-4147-A177-3AD203B41FA5}">
                      <a16:colId xmlns:a16="http://schemas.microsoft.com/office/drawing/2014/main" val="2750479368"/>
                    </a:ext>
                  </a:extLst>
                </a:gridCol>
                <a:gridCol w="1571149">
                  <a:extLst>
                    <a:ext uri="{9D8B030D-6E8A-4147-A177-3AD203B41FA5}">
                      <a16:colId xmlns:a16="http://schemas.microsoft.com/office/drawing/2014/main" val="3602473085"/>
                    </a:ext>
                  </a:extLst>
                </a:gridCol>
                <a:gridCol w="1571149">
                  <a:extLst>
                    <a:ext uri="{9D8B030D-6E8A-4147-A177-3AD203B41FA5}">
                      <a16:colId xmlns:a16="http://schemas.microsoft.com/office/drawing/2014/main" val="2948010501"/>
                    </a:ext>
                  </a:extLst>
                </a:gridCol>
                <a:gridCol w="1562100">
                  <a:extLst>
                    <a:ext uri="{9D8B030D-6E8A-4147-A177-3AD203B41FA5}">
                      <a16:colId xmlns:a16="http://schemas.microsoft.com/office/drawing/2014/main" val="3990238722"/>
                    </a:ext>
                  </a:extLst>
                </a:gridCol>
              </a:tblGrid>
              <a:tr h="453420">
                <a:tc>
                  <a:txBody>
                    <a:bodyPr/>
                    <a:lstStyle/>
                    <a:p>
                      <a:pPr algn="ctr" fontAlgn="ct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ctr"/>
                      <a:endParaRPr lang="en-US" sz="1800" b="0" i="0" u="none" strike="noStrike" dirty="0">
                        <a:solidFill>
                          <a:srgbClr val="000000"/>
                        </a:solidFill>
                        <a:effectLst/>
                        <a:latin typeface="Calibri" panose="020F0502020204030204" pitchFamily="34" charset="0"/>
                      </a:endParaRPr>
                    </a:p>
                  </a:txBody>
                  <a:tcPr marL="5715" marR="5715" marT="5715" marB="0" anchor="ctr"/>
                </a:tc>
                <a:tc gridSpan="3">
                  <a:txBody>
                    <a:bodyPr/>
                    <a:lstStyle/>
                    <a:p>
                      <a:pPr algn="ctr" fontAlgn="b"/>
                      <a:endParaRPr lang="en-US" sz="1800" b="0" i="0" u="none" strike="noStrike" dirty="0">
                        <a:solidFill>
                          <a:srgbClr val="000000"/>
                        </a:solidFill>
                        <a:effectLst/>
                        <a:latin typeface="Calibri" panose="020F0502020204030204" pitchFamily="34" charset="0"/>
                      </a:endParaRPr>
                    </a:p>
                  </a:txBody>
                  <a:tcPr marL="5715" marR="5715" marT="571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20224963"/>
                  </a:ext>
                </a:extLst>
              </a:tr>
              <a:tr h="453420">
                <a:tc>
                  <a:txBody>
                    <a:bodyPr/>
                    <a:lstStyle/>
                    <a:p>
                      <a:pPr algn="ctr" fontAlgn="ct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ctr"/>
                      <a:r>
                        <a:rPr lang="en-US" sz="1800" u="none" strike="noStrike" dirty="0">
                          <a:effectLst/>
                        </a:rPr>
                        <a:t>OR (CI)</a:t>
                      </a: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ctr"/>
                      <a:r>
                        <a:rPr lang="en-US" sz="1800" u="none" strike="noStrike">
                          <a:effectLst/>
                        </a:rPr>
                        <a:t>CC</a:t>
                      </a:r>
                      <a:endParaRPr lang="en-US" sz="1800" b="0" i="0" u="none" strike="noStrike">
                        <a:solidFill>
                          <a:srgbClr val="000000"/>
                        </a:solidFill>
                        <a:effectLst/>
                        <a:latin typeface="Calibri" panose="020F0502020204030204" pitchFamily="34" charset="0"/>
                      </a:endParaRPr>
                    </a:p>
                  </a:txBody>
                  <a:tcPr marL="5715" marR="5715" marT="5715" marB="0" anchor="ctr"/>
                </a:tc>
                <a:tc>
                  <a:txBody>
                    <a:bodyPr/>
                    <a:lstStyle/>
                    <a:p>
                      <a:pPr algn="ctr" fontAlgn="ctr"/>
                      <a:r>
                        <a:rPr lang="en-US" sz="1800" u="none" strike="noStrike">
                          <a:effectLst/>
                        </a:rPr>
                        <a:t>CT</a:t>
                      </a:r>
                      <a:endParaRPr lang="en-US" sz="1800" b="0" i="0" u="none" strike="noStrike">
                        <a:solidFill>
                          <a:srgbClr val="000000"/>
                        </a:solidFill>
                        <a:effectLst/>
                        <a:latin typeface="Calibri" panose="020F0502020204030204" pitchFamily="34" charset="0"/>
                      </a:endParaRPr>
                    </a:p>
                  </a:txBody>
                  <a:tcPr marL="5715" marR="5715" marT="5715" marB="0" anchor="ctr"/>
                </a:tc>
                <a:tc>
                  <a:txBody>
                    <a:bodyPr/>
                    <a:lstStyle/>
                    <a:p>
                      <a:pPr algn="ctr" fontAlgn="ctr"/>
                      <a:r>
                        <a:rPr lang="en-US" sz="1800" u="none" strike="noStrike" dirty="0">
                          <a:effectLst/>
                        </a:rPr>
                        <a:t>TT</a:t>
                      </a:r>
                      <a:endParaRPr lang="en-US" sz="1800" b="0"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311506442"/>
                  </a:ext>
                </a:extLst>
              </a:tr>
              <a:tr h="684853">
                <a:tc rowSpan="3">
                  <a:txBody>
                    <a:bodyPr/>
                    <a:lstStyle/>
                    <a:p>
                      <a:pPr algn="ctr" fontAlgn="ctr"/>
                      <a:endParaRPr lang="en-US" sz="1800" b="0" i="0" u="none" strike="noStrike" dirty="0">
                        <a:solidFill>
                          <a:srgbClr val="000000"/>
                        </a:solidFill>
                        <a:effectLst/>
                        <a:latin typeface="Calibri" panose="020F0502020204030204" pitchFamily="34" charset="0"/>
                      </a:endParaRPr>
                    </a:p>
                  </a:txBody>
                  <a:tcPr marL="5715" marR="5715" marT="5715" marB="0" vert="vert270" anchor="ctr"/>
                </a:tc>
                <a:tc>
                  <a:txBody>
                    <a:bodyPr/>
                    <a:lstStyle/>
                    <a:p>
                      <a:pPr algn="ctr" fontAlgn="ctr"/>
                      <a:r>
                        <a:rPr lang="en-US" sz="1800" u="none" strike="noStrike" dirty="0">
                          <a:effectLst/>
                        </a:rPr>
                        <a:t>CC</a:t>
                      </a: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b"/>
                      <a:r>
                        <a:rPr lang="en-US" sz="1800" b="0" i="0" u="none" strike="noStrike" dirty="0">
                          <a:solidFill>
                            <a:srgbClr val="000000"/>
                          </a:solidFill>
                          <a:effectLst/>
                          <a:latin typeface="Calibri" panose="020F0502020204030204" pitchFamily="34" charset="0"/>
                        </a:rPr>
                        <a:t>0</a:t>
                      </a:r>
                    </a:p>
                  </a:txBody>
                  <a:tcPr marL="5715" marR="5715" marT="5715" marB="0" anchor="ctr">
                    <a:solidFill>
                      <a:schemeClr val="accent4">
                        <a:lumMod val="50000"/>
                        <a:lumOff val="5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0</a:t>
                      </a:r>
                    </a:p>
                  </a:txBody>
                  <a:tcPr marL="5715" marR="5715" marT="5715" marB="0" anchor="ctr">
                    <a:solidFill>
                      <a:schemeClr val="accent4">
                        <a:lumMod val="50000"/>
                        <a:lumOff val="50000"/>
                      </a:schemeClr>
                    </a:solidFill>
                  </a:tcPr>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5715" marR="5715" marT="5715" marB="0" anchor="ctr">
                    <a:solidFill>
                      <a:schemeClr val="accent4">
                        <a:lumMod val="50000"/>
                        <a:lumOff val="50000"/>
                      </a:schemeClr>
                    </a:solidFill>
                  </a:tcPr>
                </a:tc>
                <a:extLst>
                  <a:ext uri="{0D108BD9-81ED-4DB2-BD59-A6C34878D82A}">
                    <a16:rowId xmlns:a16="http://schemas.microsoft.com/office/drawing/2014/main" val="714835812"/>
                  </a:ext>
                </a:extLst>
              </a:tr>
              <a:tr h="850162">
                <a:tc vMerge="1">
                  <a:txBody>
                    <a:bodyPr/>
                    <a:lstStyle/>
                    <a:p>
                      <a:endParaRPr lang="en-US"/>
                    </a:p>
                  </a:txBody>
                  <a:tcPr/>
                </a:tc>
                <a:tc>
                  <a:txBody>
                    <a:bodyPr/>
                    <a:lstStyle/>
                    <a:p>
                      <a:pPr algn="ctr" fontAlgn="ctr"/>
                      <a:r>
                        <a:rPr lang="en-US" sz="1800" u="none" strike="noStrike" dirty="0">
                          <a:effectLst/>
                        </a:rPr>
                        <a:t>CT</a:t>
                      </a: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b"/>
                      <a:r>
                        <a:rPr lang="en-US" sz="1800" b="0" i="0" u="none" strike="noStrike" dirty="0">
                          <a:solidFill>
                            <a:srgbClr val="000000"/>
                          </a:solidFill>
                          <a:effectLst/>
                          <a:latin typeface="Calibri" panose="020F0502020204030204" pitchFamily="34" charset="0"/>
                        </a:rPr>
                        <a:t>0</a:t>
                      </a:r>
                    </a:p>
                  </a:txBody>
                  <a:tcPr marL="5715" marR="5715" marT="5715" marB="0" anchor="ctr">
                    <a:solidFill>
                      <a:schemeClr val="accent4">
                        <a:lumMod val="50000"/>
                        <a:lumOff val="50000"/>
                      </a:schemeClr>
                    </a:solidFill>
                  </a:tcPr>
                </a:tc>
                <a:tc>
                  <a:txBody>
                    <a:bodyPr/>
                    <a:lstStyle/>
                    <a:p>
                      <a:pPr algn="ctr"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5715" marR="5715" marT="5715" marB="0" anchor="ctr">
                    <a:solidFill>
                      <a:schemeClr val="accent1">
                        <a:lumMod val="40000"/>
                        <a:lumOff val="60000"/>
                      </a:schemeClr>
                    </a:solidFill>
                  </a:tcPr>
                </a:tc>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5715" marR="5715" marT="5715" marB="0" anchor="ctr">
                    <a:solidFill>
                      <a:schemeClr val="accent1">
                        <a:lumMod val="60000"/>
                        <a:lumOff val="40000"/>
                      </a:schemeClr>
                    </a:solidFill>
                  </a:tcPr>
                </a:tc>
                <a:extLst>
                  <a:ext uri="{0D108BD9-81ED-4DB2-BD59-A6C34878D82A}">
                    <a16:rowId xmlns:a16="http://schemas.microsoft.com/office/drawing/2014/main" val="2478440675"/>
                  </a:ext>
                </a:extLst>
              </a:tr>
              <a:tr h="684853">
                <a:tc vMerge="1">
                  <a:txBody>
                    <a:bodyPr/>
                    <a:lstStyle/>
                    <a:p>
                      <a:endParaRPr lang="en-US"/>
                    </a:p>
                  </a:txBody>
                  <a:tcPr/>
                </a:tc>
                <a:tc>
                  <a:txBody>
                    <a:bodyPr/>
                    <a:lstStyle/>
                    <a:p>
                      <a:pPr algn="ctr" fontAlgn="ctr"/>
                      <a:r>
                        <a:rPr lang="en-US" sz="1800" u="none" strike="noStrike">
                          <a:effectLst/>
                        </a:rPr>
                        <a:t>TT</a:t>
                      </a:r>
                      <a:endParaRPr lang="en-US" sz="1800" b="0" i="0" u="none" strike="noStrike">
                        <a:solidFill>
                          <a:srgbClr val="000000"/>
                        </a:solidFill>
                        <a:effectLst/>
                        <a:latin typeface="Calibri" panose="020F0502020204030204" pitchFamily="34" charset="0"/>
                      </a:endParaRPr>
                    </a:p>
                  </a:txBody>
                  <a:tcPr marL="5715" marR="5715" marT="5715" marB="0" anchor="ctr"/>
                </a:tc>
                <a:tc>
                  <a:txBody>
                    <a:bodyPr/>
                    <a:lstStyle/>
                    <a:p>
                      <a:pPr algn="ctr" fontAlgn="b"/>
                      <a:r>
                        <a:rPr lang="en-US" sz="1800" b="0" i="0" u="none" strike="noStrike" dirty="0">
                          <a:solidFill>
                            <a:srgbClr val="000000"/>
                          </a:solidFill>
                          <a:effectLst/>
                          <a:latin typeface="Calibri" panose="020F0502020204030204" pitchFamily="34" charset="0"/>
                        </a:rPr>
                        <a:t>0</a:t>
                      </a:r>
                    </a:p>
                  </a:txBody>
                  <a:tcPr marL="5715" marR="5715" marT="5715" marB="0" anchor="ctr">
                    <a:solidFill>
                      <a:schemeClr val="accent4">
                        <a:lumMod val="50000"/>
                        <a:lumOff val="50000"/>
                      </a:schemeClr>
                    </a:solidFill>
                  </a:tcPr>
                </a:tc>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5715" marR="5715" marT="5715" marB="0" anchor="ctr">
                    <a:solidFill>
                      <a:schemeClr val="accent1">
                        <a:lumMod val="60000"/>
                        <a:lumOff val="40000"/>
                      </a:schemeClr>
                    </a:solidFill>
                  </a:tcPr>
                </a:tc>
                <a:tc>
                  <a:txBody>
                    <a:bodyPr/>
                    <a:lstStyle/>
                    <a:p>
                      <a:pPr algn="ctr" fontAlgn="b"/>
                      <a:r>
                        <a:rPr lang="en-US" sz="1800" u="none" strike="noStrike" dirty="0">
                          <a:effectLst/>
                        </a:rPr>
                        <a:t>4</a:t>
                      </a:r>
                      <a:endParaRPr lang="en-US" sz="1800" b="0" i="0" u="none" strike="noStrike" dirty="0">
                        <a:solidFill>
                          <a:srgbClr val="000000"/>
                        </a:solidFill>
                        <a:effectLst/>
                        <a:latin typeface="Calibri" panose="020F0502020204030204" pitchFamily="34" charset="0"/>
                      </a:endParaRPr>
                    </a:p>
                  </a:txBody>
                  <a:tcPr marL="5715" marR="5715" marT="5715" marB="0" anchor="ctr">
                    <a:solidFill>
                      <a:schemeClr val="accent1">
                        <a:lumMod val="75000"/>
                      </a:schemeClr>
                    </a:solidFill>
                  </a:tcPr>
                </a:tc>
                <a:extLst>
                  <a:ext uri="{0D108BD9-81ED-4DB2-BD59-A6C34878D82A}">
                    <a16:rowId xmlns:a16="http://schemas.microsoft.com/office/drawing/2014/main" val="431439065"/>
                  </a:ext>
                </a:extLst>
              </a:tr>
            </a:tbl>
          </a:graphicData>
        </a:graphic>
      </p:graphicFrame>
      <p:sp>
        <p:nvSpPr>
          <p:cNvPr id="6" name="Title 1">
            <a:extLst>
              <a:ext uri="{FF2B5EF4-FFF2-40B4-BE49-F238E27FC236}">
                <a16:creationId xmlns:a16="http://schemas.microsoft.com/office/drawing/2014/main" id="{E9B22281-60C4-4396-A392-6BB5428283B4}"/>
              </a:ext>
            </a:extLst>
          </p:cNvPr>
          <p:cNvSpPr txBox="1">
            <a:spLocks/>
          </p:cNvSpPr>
          <p:nvPr/>
        </p:nvSpPr>
        <p:spPr bwMode="gray">
          <a:xfrm>
            <a:off x="320040" y="384068"/>
            <a:ext cx="82296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spAutoFit/>
          </a:bodyPr>
          <a:lstStyle>
            <a:lvl1pPr algn="l" rtl="0" eaLnBrk="0" fontAlgn="base" hangingPunct="0">
              <a:lnSpc>
                <a:spcPct val="90000"/>
              </a:lnSpc>
              <a:spcBef>
                <a:spcPct val="0"/>
              </a:spcBef>
              <a:spcAft>
                <a:spcPct val="0"/>
              </a:spcAft>
              <a:defRPr sz="3400" b="1">
                <a:solidFill>
                  <a:srgbClr val="216A8B"/>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9pPr>
          </a:lstStyle>
          <a:p>
            <a:pPr eaLnBrk="1" hangingPunct="1"/>
            <a:r>
              <a:rPr lang="en-US" sz="2800" kern="0" dirty="0"/>
              <a:t>Interaction Coding Does Not Reflect Blue Eye Phenotype</a:t>
            </a:r>
          </a:p>
        </p:txBody>
      </p:sp>
      <p:sp>
        <p:nvSpPr>
          <p:cNvPr id="7" name="Rectangle 6">
            <a:extLst>
              <a:ext uri="{FF2B5EF4-FFF2-40B4-BE49-F238E27FC236}">
                <a16:creationId xmlns:a16="http://schemas.microsoft.com/office/drawing/2014/main" id="{8E19A904-538B-4359-83EB-789160FDB58E}"/>
              </a:ext>
            </a:extLst>
          </p:cNvPr>
          <p:cNvSpPr/>
          <p:nvPr/>
        </p:nvSpPr>
        <p:spPr>
          <a:xfrm>
            <a:off x="4954348" y="4937206"/>
            <a:ext cx="3432131" cy="400110"/>
          </a:xfrm>
          <a:prstGeom prst="rect">
            <a:avLst/>
          </a:prstGeom>
        </p:spPr>
        <p:txBody>
          <a:bodyPr wrap="square">
            <a:spAutoFit/>
          </a:bodyPr>
          <a:lstStyle/>
          <a:p>
            <a:r>
              <a:rPr lang="en-US" sz="2000" dirty="0"/>
              <a:t>Interaction p &gt; 0.05</a:t>
            </a:r>
          </a:p>
        </p:txBody>
      </p:sp>
      <p:sp>
        <p:nvSpPr>
          <p:cNvPr id="2" name="TextBox 1">
            <a:extLst>
              <a:ext uri="{FF2B5EF4-FFF2-40B4-BE49-F238E27FC236}">
                <a16:creationId xmlns:a16="http://schemas.microsoft.com/office/drawing/2014/main" id="{EBAE585A-8CF4-4497-AE9F-EE95860F1824}"/>
              </a:ext>
            </a:extLst>
          </p:cNvPr>
          <p:cNvSpPr txBox="1"/>
          <p:nvPr/>
        </p:nvSpPr>
        <p:spPr>
          <a:xfrm>
            <a:off x="3396384" y="1602005"/>
            <a:ext cx="4065241" cy="461665"/>
          </a:xfrm>
          <a:prstGeom prst="rect">
            <a:avLst/>
          </a:prstGeom>
          <a:noFill/>
        </p:spPr>
        <p:txBody>
          <a:bodyPr wrap="square" rtlCol="0">
            <a:spAutoFit/>
          </a:bodyPr>
          <a:lstStyle/>
          <a:p>
            <a:r>
              <a:rPr lang="en-US" dirty="0"/>
              <a:t>0	         1		     2</a:t>
            </a:r>
          </a:p>
        </p:txBody>
      </p:sp>
      <p:sp>
        <p:nvSpPr>
          <p:cNvPr id="8" name="TextBox 7">
            <a:extLst>
              <a:ext uri="{FF2B5EF4-FFF2-40B4-BE49-F238E27FC236}">
                <a16:creationId xmlns:a16="http://schemas.microsoft.com/office/drawing/2014/main" id="{04394296-99C1-4249-80A1-D9D12A5E3AE5}"/>
              </a:ext>
            </a:extLst>
          </p:cNvPr>
          <p:cNvSpPr txBox="1"/>
          <p:nvPr/>
        </p:nvSpPr>
        <p:spPr>
          <a:xfrm>
            <a:off x="1412831" y="2693157"/>
            <a:ext cx="539087" cy="1938992"/>
          </a:xfrm>
          <a:prstGeom prst="rect">
            <a:avLst/>
          </a:prstGeom>
          <a:noFill/>
        </p:spPr>
        <p:txBody>
          <a:bodyPr wrap="square" rtlCol="0">
            <a:spAutoFit/>
          </a:bodyPr>
          <a:lstStyle/>
          <a:p>
            <a:r>
              <a:rPr lang="en-US" dirty="0"/>
              <a:t>0	1	2</a:t>
            </a:r>
          </a:p>
        </p:txBody>
      </p:sp>
      <p:sp>
        <p:nvSpPr>
          <p:cNvPr id="9" name="TextBox 8">
            <a:extLst>
              <a:ext uri="{FF2B5EF4-FFF2-40B4-BE49-F238E27FC236}">
                <a16:creationId xmlns:a16="http://schemas.microsoft.com/office/drawing/2014/main" id="{3A68466C-07E7-4349-8A4C-F7A8A86DC1AE}"/>
              </a:ext>
            </a:extLst>
          </p:cNvPr>
          <p:cNvSpPr txBox="1"/>
          <p:nvPr/>
        </p:nvSpPr>
        <p:spPr>
          <a:xfrm>
            <a:off x="1124998" y="1589389"/>
            <a:ext cx="1762354" cy="461665"/>
          </a:xfrm>
          <a:prstGeom prst="rect">
            <a:avLst/>
          </a:prstGeom>
          <a:noFill/>
        </p:spPr>
        <p:txBody>
          <a:bodyPr wrap="square" rtlCol="0">
            <a:spAutoFit/>
          </a:bodyPr>
          <a:lstStyle/>
          <a:p>
            <a:r>
              <a:rPr lang="en-US" dirty="0"/>
              <a:t>Allele Coding</a:t>
            </a:r>
          </a:p>
        </p:txBody>
      </p:sp>
      <p:sp>
        <p:nvSpPr>
          <p:cNvPr id="10" name="Slide Number Placeholder 3">
            <a:extLst>
              <a:ext uri="{FF2B5EF4-FFF2-40B4-BE49-F238E27FC236}">
                <a16:creationId xmlns:a16="http://schemas.microsoft.com/office/drawing/2014/main" id="{02AF18FA-0FF5-44B8-A62D-70E37B32B4BC}"/>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64</a:t>
            </a:fld>
            <a:endParaRPr lang="en-US"/>
          </a:p>
        </p:txBody>
      </p:sp>
      <p:sp>
        <p:nvSpPr>
          <p:cNvPr id="11" name="Date Placeholder 5">
            <a:extLst>
              <a:ext uri="{FF2B5EF4-FFF2-40B4-BE49-F238E27FC236}">
                <a16:creationId xmlns:a16="http://schemas.microsoft.com/office/drawing/2014/main" id="{EC9084B6-AEB9-4340-9483-F5C7675BB35F}"/>
              </a:ext>
            </a:extLst>
          </p:cNvPr>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25, 2019</a:t>
            </a:fld>
            <a:endParaRPr lang="en-US"/>
          </a:p>
        </p:txBody>
      </p:sp>
    </p:spTree>
    <p:extLst>
      <p:ext uri="{BB962C8B-B14F-4D97-AF65-F5344CB8AC3E}">
        <p14:creationId xmlns:p14="http://schemas.microsoft.com/office/powerpoint/2010/main" val="14614473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16691B8-8547-4855-928D-E8F85612EF93}"/>
              </a:ext>
            </a:extLst>
          </p:cNvPr>
          <p:cNvGraphicFramePr>
            <a:graphicFrameLocks noGrp="1"/>
          </p:cNvGraphicFramePr>
          <p:nvPr>
            <p:ph idx="1"/>
            <p:extLst/>
          </p:nvPr>
        </p:nvGraphicFramePr>
        <p:xfrm>
          <a:off x="1141496" y="1601129"/>
          <a:ext cx="6320129" cy="3126708"/>
        </p:xfrm>
        <a:graphic>
          <a:graphicData uri="http://schemas.openxmlformats.org/drawingml/2006/table">
            <a:tbl>
              <a:tblPr>
                <a:tableStyleId>{5C22544A-7EE6-4342-B048-85BDC9FD1C3A}</a:tableStyleId>
              </a:tblPr>
              <a:tblGrid>
                <a:gridCol w="910167">
                  <a:extLst>
                    <a:ext uri="{9D8B030D-6E8A-4147-A177-3AD203B41FA5}">
                      <a16:colId xmlns:a16="http://schemas.microsoft.com/office/drawing/2014/main" val="2006091145"/>
                    </a:ext>
                  </a:extLst>
                </a:gridCol>
                <a:gridCol w="705564">
                  <a:extLst>
                    <a:ext uri="{9D8B030D-6E8A-4147-A177-3AD203B41FA5}">
                      <a16:colId xmlns:a16="http://schemas.microsoft.com/office/drawing/2014/main" val="2750479368"/>
                    </a:ext>
                  </a:extLst>
                </a:gridCol>
                <a:gridCol w="1571149">
                  <a:extLst>
                    <a:ext uri="{9D8B030D-6E8A-4147-A177-3AD203B41FA5}">
                      <a16:colId xmlns:a16="http://schemas.microsoft.com/office/drawing/2014/main" val="3602473085"/>
                    </a:ext>
                  </a:extLst>
                </a:gridCol>
                <a:gridCol w="1571149">
                  <a:extLst>
                    <a:ext uri="{9D8B030D-6E8A-4147-A177-3AD203B41FA5}">
                      <a16:colId xmlns:a16="http://schemas.microsoft.com/office/drawing/2014/main" val="2948010501"/>
                    </a:ext>
                  </a:extLst>
                </a:gridCol>
                <a:gridCol w="1562100">
                  <a:extLst>
                    <a:ext uri="{9D8B030D-6E8A-4147-A177-3AD203B41FA5}">
                      <a16:colId xmlns:a16="http://schemas.microsoft.com/office/drawing/2014/main" val="3990238722"/>
                    </a:ext>
                  </a:extLst>
                </a:gridCol>
              </a:tblGrid>
              <a:tr h="453420">
                <a:tc>
                  <a:txBody>
                    <a:bodyPr/>
                    <a:lstStyle/>
                    <a:p>
                      <a:pPr algn="ctr" fontAlgn="ct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ctr"/>
                      <a:endParaRPr lang="en-US" sz="1800" b="0" i="0" u="none" strike="noStrike" dirty="0">
                        <a:solidFill>
                          <a:srgbClr val="000000"/>
                        </a:solidFill>
                        <a:effectLst/>
                        <a:latin typeface="Calibri" panose="020F0502020204030204" pitchFamily="34" charset="0"/>
                      </a:endParaRPr>
                    </a:p>
                  </a:txBody>
                  <a:tcPr marL="5715" marR="5715" marT="5715" marB="0" anchor="ctr"/>
                </a:tc>
                <a:tc gridSpan="3">
                  <a:txBody>
                    <a:bodyPr/>
                    <a:lstStyle/>
                    <a:p>
                      <a:pPr algn="ctr" fontAlgn="b"/>
                      <a:endParaRPr lang="en-US" sz="1800" b="0" i="0" u="none" strike="noStrike" dirty="0">
                        <a:solidFill>
                          <a:srgbClr val="000000"/>
                        </a:solidFill>
                        <a:effectLst/>
                        <a:latin typeface="Calibri" panose="020F0502020204030204" pitchFamily="34" charset="0"/>
                      </a:endParaRPr>
                    </a:p>
                  </a:txBody>
                  <a:tcPr marL="5715" marR="5715" marT="571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20224963"/>
                  </a:ext>
                </a:extLst>
              </a:tr>
              <a:tr h="453420">
                <a:tc>
                  <a:txBody>
                    <a:bodyPr/>
                    <a:lstStyle/>
                    <a:p>
                      <a:pPr algn="ctr" fontAlgn="ct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ctr"/>
                      <a:r>
                        <a:rPr lang="en-US" sz="1800" u="none" strike="noStrike" dirty="0">
                          <a:effectLst/>
                        </a:rPr>
                        <a:t>OR (CI)</a:t>
                      </a: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ctr"/>
                      <a:r>
                        <a:rPr lang="en-US" sz="1800" u="none" strike="noStrike">
                          <a:effectLst/>
                        </a:rPr>
                        <a:t>CC</a:t>
                      </a:r>
                      <a:endParaRPr lang="en-US" sz="1800" b="0" i="0" u="none" strike="noStrike">
                        <a:solidFill>
                          <a:srgbClr val="000000"/>
                        </a:solidFill>
                        <a:effectLst/>
                        <a:latin typeface="Calibri" panose="020F0502020204030204" pitchFamily="34" charset="0"/>
                      </a:endParaRPr>
                    </a:p>
                  </a:txBody>
                  <a:tcPr marL="5715" marR="5715" marT="5715" marB="0" anchor="ctr"/>
                </a:tc>
                <a:tc>
                  <a:txBody>
                    <a:bodyPr/>
                    <a:lstStyle/>
                    <a:p>
                      <a:pPr algn="ctr" fontAlgn="ctr"/>
                      <a:r>
                        <a:rPr lang="en-US" sz="1800" u="none" strike="noStrike">
                          <a:effectLst/>
                        </a:rPr>
                        <a:t>CT</a:t>
                      </a:r>
                      <a:endParaRPr lang="en-US" sz="1800" b="0" i="0" u="none" strike="noStrike">
                        <a:solidFill>
                          <a:srgbClr val="000000"/>
                        </a:solidFill>
                        <a:effectLst/>
                        <a:latin typeface="Calibri" panose="020F0502020204030204" pitchFamily="34" charset="0"/>
                      </a:endParaRPr>
                    </a:p>
                  </a:txBody>
                  <a:tcPr marL="5715" marR="5715" marT="5715" marB="0" anchor="ctr"/>
                </a:tc>
                <a:tc>
                  <a:txBody>
                    <a:bodyPr/>
                    <a:lstStyle/>
                    <a:p>
                      <a:pPr algn="ctr" fontAlgn="ctr"/>
                      <a:r>
                        <a:rPr lang="en-US" sz="1800" u="none" strike="noStrike" dirty="0">
                          <a:effectLst/>
                        </a:rPr>
                        <a:t>TT</a:t>
                      </a:r>
                      <a:endParaRPr lang="en-US" sz="1800" b="0" i="0" u="none" strike="noStrike" dirty="0">
                        <a:solidFill>
                          <a:srgbClr val="00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311506442"/>
                  </a:ext>
                </a:extLst>
              </a:tr>
              <a:tr h="684853">
                <a:tc rowSpan="3">
                  <a:txBody>
                    <a:bodyPr/>
                    <a:lstStyle/>
                    <a:p>
                      <a:pPr algn="ctr" fontAlgn="ctr"/>
                      <a:endParaRPr lang="en-US" sz="1800" b="0" i="0" u="none" strike="noStrike" dirty="0">
                        <a:solidFill>
                          <a:srgbClr val="000000"/>
                        </a:solidFill>
                        <a:effectLst/>
                        <a:latin typeface="Calibri" panose="020F0502020204030204" pitchFamily="34" charset="0"/>
                      </a:endParaRPr>
                    </a:p>
                  </a:txBody>
                  <a:tcPr marL="5715" marR="5715" marT="5715" marB="0" vert="vert270" anchor="ctr"/>
                </a:tc>
                <a:tc>
                  <a:txBody>
                    <a:bodyPr/>
                    <a:lstStyle/>
                    <a:p>
                      <a:pPr algn="ctr" fontAlgn="ctr"/>
                      <a:r>
                        <a:rPr lang="en-US" sz="1800" u="none" strike="noStrike" dirty="0">
                          <a:effectLst/>
                        </a:rPr>
                        <a:t>CC</a:t>
                      </a: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b"/>
                      <a:r>
                        <a:rPr lang="en-US" sz="1800" u="none" strike="noStrike" dirty="0">
                          <a:effectLst/>
                        </a:rPr>
                        <a:t>1.00 (ref)</a:t>
                      </a:r>
                      <a:endParaRPr lang="en-US" sz="1800" b="0" i="0" u="none" strike="noStrike" dirty="0">
                        <a:solidFill>
                          <a:srgbClr val="000000"/>
                        </a:solidFill>
                        <a:effectLst/>
                        <a:latin typeface="Calibri" panose="020F0502020204030204" pitchFamily="34" charset="0"/>
                      </a:endParaRPr>
                    </a:p>
                  </a:txBody>
                  <a:tcPr marL="5715" marR="5715" marT="5715" marB="0" anchor="ctr">
                    <a:solidFill>
                      <a:schemeClr val="accent4">
                        <a:lumMod val="50000"/>
                        <a:lumOff val="50000"/>
                      </a:schemeClr>
                    </a:solidFill>
                  </a:tcPr>
                </a:tc>
                <a:tc>
                  <a:txBody>
                    <a:bodyPr/>
                    <a:lstStyle/>
                    <a:p>
                      <a:pPr algn="ctr" fontAlgn="b"/>
                      <a:r>
                        <a:rPr lang="en-US" sz="1800" u="none" strike="noStrike" dirty="0">
                          <a:effectLst/>
                        </a:rPr>
                        <a:t>1.45 (1.26, 1.66)</a:t>
                      </a:r>
                      <a:endParaRPr lang="en-US" sz="1800" b="0" i="0" u="none" strike="noStrike" dirty="0">
                        <a:solidFill>
                          <a:srgbClr val="000000"/>
                        </a:solidFill>
                        <a:effectLst/>
                        <a:latin typeface="Calibri" panose="020F0502020204030204" pitchFamily="34" charset="0"/>
                      </a:endParaRPr>
                    </a:p>
                  </a:txBody>
                  <a:tcPr marL="5715" marR="5715" marT="5715" marB="0" anchor="ctr">
                    <a:solidFill>
                      <a:schemeClr val="accent4">
                        <a:lumMod val="50000"/>
                        <a:lumOff val="50000"/>
                      </a:schemeClr>
                    </a:solidFill>
                  </a:tcPr>
                </a:tc>
                <a:tc>
                  <a:txBody>
                    <a:bodyPr/>
                    <a:lstStyle/>
                    <a:p>
                      <a:pPr algn="ctr" fontAlgn="b"/>
                      <a:r>
                        <a:rPr lang="en-US" sz="1800" u="none" strike="noStrike" dirty="0">
                          <a:effectLst/>
                        </a:rPr>
                        <a:t>1.91 (1.67, 2.18)</a:t>
                      </a:r>
                      <a:endParaRPr lang="en-US" sz="1800" b="0" i="0" u="none" strike="noStrike" dirty="0">
                        <a:solidFill>
                          <a:srgbClr val="000000"/>
                        </a:solidFill>
                        <a:effectLst/>
                        <a:latin typeface="Calibri" panose="020F0502020204030204" pitchFamily="34" charset="0"/>
                      </a:endParaRPr>
                    </a:p>
                  </a:txBody>
                  <a:tcPr marL="5715" marR="5715" marT="5715" marB="0" anchor="ctr">
                    <a:solidFill>
                      <a:schemeClr val="accent4">
                        <a:lumMod val="50000"/>
                        <a:lumOff val="50000"/>
                      </a:schemeClr>
                    </a:solidFill>
                  </a:tcPr>
                </a:tc>
                <a:extLst>
                  <a:ext uri="{0D108BD9-81ED-4DB2-BD59-A6C34878D82A}">
                    <a16:rowId xmlns:a16="http://schemas.microsoft.com/office/drawing/2014/main" val="714835812"/>
                  </a:ext>
                </a:extLst>
              </a:tr>
              <a:tr h="850162">
                <a:tc vMerge="1">
                  <a:txBody>
                    <a:bodyPr/>
                    <a:lstStyle/>
                    <a:p>
                      <a:endParaRPr lang="en-US"/>
                    </a:p>
                  </a:txBody>
                  <a:tcPr/>
                </a:tc>
                <a:tc>
                  <a:txBody>
                    <a:bodyPr/>
                    <a:lstStyle/>
                    <a:p>
                      <a:pPr algn="ctr" fontAlgn="ctr"/>
                      <a:r>
                        <a:rPr lang="en-US" sz="1800" u="none" strike="noStrike" dirty="0">
                          <a:effectLst/>
                        </a:rPr>
                        <a:t>CT</a:t>
                      </a:r>
                      <a:endParaRPr lang="en-US" sz="18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ctr" fontAlgn="b"/>
                      <a:r>
                        <a:rPr lang="en-US" sz="1800" u="none" strike="noStrike" dirty="0">
                          <a:effectLst/>
                        </a:rPr>
                        <a:t>1.25 (0.99, 1.57)</a:t>
                      </a:r>
                      <a:endParaRPr lang="en-US" sz="1800" b="0" i="0" u="none" strike="noStrike" dirty="0">
                        <a:solidFill>
                          <a:srgbClr val="000000"/>
                        </a:solidFill>
                        <a:effectLst/>
                        <a:latin typeface="Calibri" panose="020F0502020204030204" pitchFamily="34" charset="0"/>
                      </a:endParaRPr>
                    </a:p>
                  </a:txBody>
                  <a:tcPr marL="5715" marR="5715" marT="5715" marB="0" anchor="ctr">
                    <a:solidFill>
                      <a:schemeClr val="accent4">
                        <a:lumMod val="50000"/>
                        <a:lumOff val="50000"/>
                      </a:schemeClr>
                    </a:solidFill>
                  </a:tcPr>
                </a:tc>
                <a:tc>
                  <a:txBody>
                    <a:bodyPr/>
                    <a:lstStyle/>
                    <a:p>
                      <a:pPr algn="ctr" fontAlgn="b"/>
                      <a:r>
                        <a:rPr lang="en-US" sz="1800" u="none" strike="noStrike" dirty="0">
                          <a:effectLst/>
                        </a:rPr>
                        <a:t>2.13 (1.83, 2.48)</a:t>
                      </a:r>
                      <a:endParaRPr lang="en-US" sz="1800" b="0" i="0" u="none" strike="noStrike" dirty="0">
                        <a:solidFill>
                          <a:srgbClr val="000000"/>
                        </a:solidFill>
                        <a:effectLst/>
                        <a:latin typeface="Calibri" panose="020F0502020204030204" pitchFamily="34" charset="0"/>
                      </a:endParaRPr>
                    </a:p>
                  </a:txBody>
                  <a:tcPr marL="5715" marR="5715" marT="5715" marB="0" anchor="ctr">
                    <a:solidFill>
                      <a:schemeClr val="accent1">
                        <a:lumMod val="40000"/>
                        <a:lumOff val="60000"/>
                      </a:schemeClr>
                    </a:solidFill>
                  </a:tcPr>
                </a:tc>
                <a:tc>
                  <a:txBody>
                    <a:bodyPr/>
                    <a:lstStyle/>
                    <a:p>
                      <a:pPr algn="ctr" fontAlgn="b"/>
                      <a:r>
                        <a:rPr lang="en-US" sz="1800" u="none" strike="noStrike" dirty="0">
                          <a:effectLst/>
                        </a:rPr>
                        <a:t>1.84 (1.55, 2.19)</a:t>
                      </a:r>
                      <a:endParaRPr lang="en-US" sz="1800" b="0" i="0" u="none" strike="noStrike" dirty="0">
                        <a:solidFill>
                          <a:srgbClr val="000000"/>
                        </a:solidFill>
                        <a:effectLst/>
                        <a:latin typeface="Calibri" panose="020F0502020204030204" pitchFamily="34" charset="0"/>
                      </a:endParaRPr>
                    </a:p>
                  </a:txBody>
                  <a:tcPr marL="5715" marR="5715" marT="5715" marB="0" anchor="ctr">
                    <a:solidFill>
                      <a:schemeClr val="accent1">
                        <a:lumMod val="60000"/>
                        <a:lumOff val="40000"/>
                      </a:schemeClr>
                    </a:solidFill>
                  </a:tcPr>
                </a:tc>
                <a:extLst>
                  <a:ext uri="{0D108BD9-81ED-4DB2-BD59-A6C34878D82A}">
                    <a16:rowId xmlns:a16="http://schemas.microsoft.com/office/drawing/2014/main" val="2478440675"/>
                  </a:ext>
                </a:extLst>
              </a:tr>
              <a:tr h="684853">
                <a:tc vMerge="1">
                  <a:txBody>
                    <a:bodyPr/>
                    <a:lstStyle/>
                    <a:p>
                      <a:endParaRPr lang="en-US"/>
                    </a:p>
                  </a:txBody>
                  <a:tcPr/>
                </a:tc>
                <a:tc>
                  <a:txBody>
                    <a:bodyPr/>
                    <a:lstStyle/>
                    <a:p>
                      <a:pPr algn="ctr" fontAlgn="ctr"/>
                      <a:r>
                        <a:rPr lang="en-US" sz="1800" u="none" strike="noStrike">
                          <a:effectLst/>
                        </a:rPr>
                        <a:t>TT</a:t>
                      </a:r>
                      <a:endParaRPr lang="en-US" sz="1800" b="0" i="0" u="none" strike="noStrike">
                        <a:solidFill>
                          <a:srgbClr val="000000"/>
                        </a:solidFill>
                        <a:effectLst/>
                        <a:latin typeface="Calibri" panose="020F0502020204030204" pitchFamily="34" charset="0"/>
                      </a:endParaRPr>
                    </a:p>
                  </a:txBody>
                  <a:tcPr marL="5715" marR="5715" marT="5715" marB="0" anchor="ctr"/>
                </a:tc>
                <a:tc>
                  <a:txBody>
                    <a:bodyPr/>
                    <a:lstStyle/>
                    <a:p>
                      <a:pPr algn="ctr" fontAlgn="b"/>
                      <a:r>
                        <a:rPr lang="en-US" sz="1800" u="none" strike="noStrike" dirty="0">
                          <a:effectLst/>
                        </a:rPr>
                        <a:t>2.26 (1.40, 3.65)</a:t>
                      </a:r>
                      <a:endParaRPr lang="en-US" sz="1800" b="0" i="0" u="none" strike="noStrike" dirty="0">
                        <a:solidFill>
                          <a:srgbClr val="000000"/>
                        </a:solidFill>
                        <a:effectLst/>
                        <a:latin typeface="Calibri" panose="020F0502020204030204" pitchFamily="34" charset="0"/>
                      </a:endParaRPr>
                    </a:p>
                  </a:txBody>
                  <a:tcPr marL="5715" marR="5715" marT="5715" marB="0" anchor="ctr">
                    <a:solidFill>
                      <a:schemeClr val="accent4">
                        <a:lumMod val="50000"/>
                        <a:lumOff val="50000"/>
                      </a:schemeClr>
                    </a:solidFill>
                  </a:tcPr>
                </a:tc>
                <a:tc>
                  <a:txBody>
                    <a:bodyPr/>
                    <a:lstStyle/>
                    <a:p>
                      <a:pPr algn="ctr" fontAlgn="b"/>
                      <a:r>
                        <a:rPr lang="en-US" sz="1800" u="none" strike="noStrike" dirty="0">
                          <a:effectLst/>
                        </a:rPr>
                        <a:t>1.76 (1.12, 2.76)</a:t>
                      </a:r>
                      <a:endParaRPr lang="en-US" sz="1800" b="0" i="0" u="none" strike="noStrike" dirty="0">
                        <a:solidFill>
                          <a:srgbClr val="000000"/>
                        </a:solidFill>
                        <a:effectLst/>
                        <a:latin typeface="Calibri" panose="020F0502020204030204" pitchFamily="34" charset="0"/>
                      </a:endParaRPr>
                    </a:p>
                  </a:txBody>
                  <a:tcPr marL="5715" marR="5715" marT="5715" marB="0" anchor="ctr">
                    <a:solidFill>
                      <a:schemeClr val="accent1">
                        <a:lumMod val="60000"/>
                        <a:lumOff val="40000"/>
                      </a:schemeClr>
                    </a:solidFill>
                  </a:tcPr>
                </a:tc>
                <a:tc>
                  <a:txBody>
                    <a:bodyPr/>
                    <a:lstStyle/>
                    <a:p>
                      <a:pPr algn="ctr" fontAlgn="b"/>
                      <a:r>
                        <a:rPr lang="en-US" sz="1800" u="none" strike="noStrike" dirty="0">
                          <a:effectLst/>
                        </a:rPr>
                        <a:t>1.85 (0.83, 4.11)</a:t>
                      </a:r>
                      <a:endParaRPr lang="en-US" sz="1800" b="0" i="0" u="none" strike="noStrike" dirty="0">
                        <a:solidFill>
                          <a:srgbClr val="000000"/>
                        </a:solidFill>
                        <a:effectLst/>
                        <a:latin typeface="Calibri" panose="020F0502020204030204" pitchFamily="34" charset="0"/>
                      </a:endParaRPr>
                    </a:p>
                  </a:txBody>
                  <a:tcPr marL="5715" marR="5715" marT="5715" marB="0" anchor="ctr">
                    <a:solidFill>
                      <a:schemeClr val="accent1">
                        <a:lumMod val="75000"/>
                      </a:schemeClr>
                    </a:solidFill>
                  </a:tcPr>
                </a:tc>
                <a:extLst>
                  <a:ext uri="{0D108BD9-81ED-4DB2-BD59-A6C34878D82A}">
                    <a16:rowId xmlns:a16="http://schemas.microsoft.com/office/drawing/2014/main" val="431439065"/>
                  </a:ext>
                </a:extLst>
              </a:tr>
            </a:tbl>
          </a:graphicData>
        </a:graphic>
      </p:graphicFrame>
      <p:sp>
        <p:nvSpPr>
          <p:cNvPr id="6" name="Title 1">
            <a:extLst>
              <a:ext uri="{FF2B5EF4-FFF2-40B4-BE49-F238E27FC236}">
                <a16:creationId xmlns:a16="http://schemas.microsoft.com/office/drawing/2014/main" id="{E9B22281-60C4-4396-A392-6BB5428283B4}"/>
              </a:ext>
            </a:extLst>
          </p:cNvPr>
          <p:cNvSpPr txBox="1">
            <a:spLocks/>
          </p:cNvSpPr>
          <p:nvPr/>
        </p:nvSpPr>
        <p:spPr bwMode="gray">
          <a:xfrm>
            <a:off x="320040" y="384068"/>
            <a:ext cx="82296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spAutoFit/>
          </a:bodyPr>
          <a:lstStyle>
            <a:lvl1pPr algn="l" rtl="0" eaLnBrk="0" fontAlgn="base" hangingPunct="0">
              <a:lnSpc>
                <a:spcPct val="90000"/>
              </a:lnSpc>
              <a:spcBef>
                <a:spcPct val="0"/>
              </a:spcBef>
              <a:spcAft>
                <a:spcPct val="0"/>
              </a:spcAft>
              <a:defRPr sz="3400" b="1">
                <a:solidFill>
                  <a:srgbClr val="216A8B"/>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9pPr>
          </a:lstStyle>
          <a:p>
            <a:pPr eaLnBrk="1" hangingPunct="1"/>
            <a:r>
              <a:rPr lang="en-US" sz="2800" kern="0" dirty="0"/>
              <a:t>Interaction Coding Does Not Reflect Blue Eye Phenotype</a:t>
            </a:r>
          </a:p>
        </p:txBody>
      </p:sp>
      <p:sp>
        <p:nvSpPr>
          <p:cNvPr id="2" name="TextBox 1">
            <a:extLst>
              <a:ext uri="{FF2B5EF4-FFF2-40B4-BE49-F238E27FC236}">
                <a16:creationId xmlns:a16="http://schemas.microsoft.com/office/drawing/2014/main" id="{EBAE585A-8CF4-4497-AE9F-EE95860F1824}"/>
              </a:ext>
            </a:extLst>
          </p:cNvPr>
          <p:cNvSpPr txBox="1"/>
          <p:nvPr/>
        </p:nvSpPr>
        <p:spPr>
          <a:xfrm>
            <a:off x="3396384" y="1602005"/>
            <a:ext cx="4065241" cy="461665"/>
          </a:xfrm>
          <a:prstGeom prst="rect">
            <a:avLst/>
          </a:prstGeom>
          <a:noFill/>
        </p:spPr>
        <p:txBody>
          <a:bodyPr wrap="square" rtlCol="0">
            <a:spAutoFit/>
          </a:bodyPr>
          <a:lstStyle/>
          <a:p>
            <a:r>
              <a:rPr lang="en-US" dirty="0"/>
              <a:t>0	         1		     2</a:t>
            </a:r>
          </a:p>
        </p:txBody>
      </p:sp>
      <p:sp>
        <p:nvSpPr>
          <p:cNvPr id="8" name="TextBox 7">
            <a:extLst>
              <a:ext uri="{FF2B5EF4-FFF2-40B4-BE49-F238E27FC236}">
                <a16:creationId xmlns:a16="http://schemas.microsoft.com/office/drawing/2014/main" id="{04394296-99C1-4249-80A1-D9D12A5E3AE5}"/>
              </a:ext>
            </a:extLst>
          </p:cNvPr>
          <p:cNvSpPr txBox="1"/>
          <p:nvPr/>
        </p:nvSpPr>
        <p:spPr>
          <a:xfrm>
            <a:off x="1412831" y="2693157"/>
            <a:ext cx="539087" cy="1938992"/>
          </a:xfrm>
          <a:prstGeom prst="rect">
            <a:avLst/>
          </a:prstGeom>
          <a:noFill/>
        </p:spPr>
        <p:txBody>
          <a:bodyPr wrap="square" rtlCol="0">
            <a:spAutoFit/>
          </a:bodyPr>
          <a:lstStyle/>
          <a:p>
            <a:r>
              <a:rPr lang="en-US" dirty="0"/>
              <a:t>0	1	2</a:t>
            </a:r>
          </a:p>
        </p:txBody>
      </p:sp>
      <p:sp>
        <p:nvSpPr>
          <p:cNvPr id="9" name="TextBox 8">
            <a:extLst>
              <a:ext uri="{FF2B5EF4-FFF2-40B4-BE49-F238E27FC236}">
                <a16:creationId xmlns:a16="http://schemas.microsoft.com/office/drawing/2014/main" id="{3A68466C-07E7-4349-8A4C-F7A8A86DC1AE}"/>
              </a:ext>
            </a:extLst>
          </p:cNvPr>
          <p:cNvSpPr txBox="1"/>
          <p:nvPr/>
        </p:nvSpPr>
        <p:spPr>
          <a:xfrm>
            <a:off x="1124998" y="1589389"/>
            <a:ext cx="1762354" cy="461665"/>
          </a:xfrm>
          <a:prstGeom prst="rect">
            <a:avLst/>
          </a:prstGeom>
          <a:noFill/>
        </p:spPr>
        <p:txBody>
          <a:bodyPr wrap="square" rtlCol="0">
            <a:spAutoFit/>
          </a:bodyPr>
          <a:lstStyle/>
          <a:p>
            <a:r>
              <a:rPr lang="en-US" dirty="0"/>
              <a:t>Allele Coding</a:t>
            </a:r>
          </a:p>
        </p:txBody>
      </p:sp>
      <p:sp>
        <p:nvSpPr>
          <p:cNvPr id="10" name="Rectangle 9">
            <a:extLst>
              <a:ext uri="{FF2B5EF4-FFF2-40B4-BE49-F238E27FC236}">
                <a16:creationId xmlns:a16="http://schemas.microsoft.com/office/drawing/2014/main" id="{7AE72811-0144-444D-B8F6-D0D0AE25DFBE}"/>
              </a:ext>
            </a:extLst>
          </p:cNvPr>
          <p:cNvSpPr/>
          <p:nvPr/>
        </p:nvSpPr>
        <p:spPr>
          <a:xfrm>
            <a:off x="4954348" y="4937206"/>
            <a:ext cx="3432131" cy="400110"/>
          </a:xfrm>
          <a:prstGeom prst="rect">
            <a:avLst/>
          </a:prstGeom>
        </p:spPr>
        <p:txBody>
          <a:bodyPr wrap="square">
            <a:spAutoFit/>
          </a:bodyPr>
          <a:lstStyle/>
          <a:p>
            <a:r>
              <a:rPr lang="en-US" sz="2000" dirty="0"/>
              <a:t>Interaction p &gt; 0.05</a:t>
            </a:r>
          </a:p>
        </p:txBody>
      </p:sp>
      <p:sp>
        <p:nvSpPr>
          <p:cNvPr id="11" name="Slide Number Placeholder 3">
            <a:extLst>
              <a:ext uri="{FF2B5EF4-FFF2-40B4-BE49-F238E27FC236}">
                <a16:creationId xmlns:a16="http://schemas.microsoft.com/office/drawing/2014/main" id="{A818EED3-C559-4256-A90C-E1392A0AE14D}"/>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65</a:t>
            </a:fld>
            <a:endParaRPr lang="en-US"/>
          </a:p>
        </p:txBody>
      </p:sp>
      <p:sp>
        <p:nvSpPr>
          <p:cNvPr id="12" name="Date Placeholder 5">
            <a:extLst>
              <a:ext uri="{FF2B5EF4-FFF2-40B4-BE49-F238E27FC236}">
                <a16:creationId xmlns:a16="http://schemas.microsoft.com/office/drawing/2014/main" id="{0004C6E9-6C46-44B4-A955-D70FE0DB1575}"/>
              </a:ext>
            </a:extLst>
          </p:cNvPr>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25, 2019</a:t>
            </a:fld>
            <a:endParaRPr lang="en-US"/>
          </a:p>
        </p:txBody>
      </p:sp>
    </p:spTree>
    <p:extLst>
      <p:ext uri="{BB962C8B-B14F-4D97-AF65-F5344CB8AC3E}">
        <p14:creationId xmlns:p14="http://schemas.microsoft.com/office/powerpoint/2010/main" val="24940636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320040" y="384068"/>
            <a:ext cx="8229600" cy="480131"/>
          </a:xfrm>
        </p:spPr>
        <p:txBody>
          <a:bodyPr/>
          <a:lstStyle/>
          <a:p>
            <a:pPr eaLnBrk="1" hangingPunct="1"/>
            <a:r>
              <a:rPr lang="en-US" sz="2800" dirty="0"/>
              <a:t>Paper Discussion</a:t>
            </a:r>
          </a:p>
        </p:txBody>
      </p:sp>
      <p:pic>
        <p:nvPicPr>
          <p:cNvPr id="2" name="Picture 1">
            <a:extLst>
              <a:ext uri="{FF2B5EF4-FFF2-40B4-BE49-F238E27FC236}">
                <a16:creationId xmlns:a16="http://schemas.microsoft.com/office/drawing/2014/main" id="{97BEDC3A-245F-4844-835A-476786F94E24}"/>
              </a:ext>
            </a:extLst>
          </p:cNvPr>
          <p:cNvPicPr>
            <a:picLocks noChangeAspect="1"/>
          </p:cNvPicPr>
          <p:nvPr/>
        </p:nvPicPr>
        <p:blipFill>
          <a:blip r:embed="rId3"/>
          <a:stretch>
            <a:fillRect/>
          </a:stretch>
        </p:blipFill>
        <p:spPr>
          <a:xfrm>
            <a:off x="0" y="2385981"/>
            <a:ext cx="9144000" cy="2086038"/>
          </a:xfrm>
          <a:prstGeom prst="rect">
            <a:avLst/>
          </a:prstGeom>
        </p:spPr>
      </p:pic>
      <p:sp>
        <p:nvSpPr>
          <p:cNvPr id="5" name="Slide Number Placeholder 3">
            <a:extLst>
              <a:ext uri="{FF2B5EF4-FFF2-40B4-BE49-F238E27FC236}">
                <a16:creationId xmlns:a16="http://schemas.microsoft.com/office/drawing/2014/main" id="{E330270B-6DA1-4E0F-9BA9-F8D36228C639}"/>
              </a:ext>
            </a:extLst>
          </p:cNvPr>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66</a:t>
            </a:fld>
            <a:endParaRPr lang="en-US"/>
          </a:p>
        </p:txBody>
      </p:sp>
      <p:sp>
        <p:nvSpPr>
          <p:cNvPr id="6" name="Date Placeholder 5">
            <a:extLst>
              <a:ext uri="{FF2B5EF4-FFF2-40B4-BE49-F238E27FC236}">
                <a16:creationId xmlns:a16="http://schemas.microsoft.com/office/drawing/2014/main" id="{668960B4-C6CC-4160-B1E7-94DF360D175D}"/>
              </a:ext>
            </a:extLst>
          </p:cNvPr>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25, 2019</a:t>
            </a:fld>
            <a:endParaRPr lang="en-US"/>
          </a:p>
        </p:txBody>
      </p:sp>
    </p:spTree>
    <p:extLst>
      <p:ext uri="{BB962C8B-B14F-4D97-AF65-F5344CB8AC3E}">
        <p14:creationId xmlns:p14="http://schemas.microsoft.com/office/powerpoint/2010/main" val="1714562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457200" y="365760"/>
            <a:ext cx="8510463" cy="516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664" tIns="42332" rIns="84664" bIns="42332">
            <a:spAutoFit/>
          </a:bodyPr>
          <a:lstStyle>
            <a:lvl1pPr defTabSz="987425" eaLnBrk="0" hangingPunct="0">
              <a:defRPr sz="1400">
                <a:solidFill>
                  <a:schemeClr val="tx1"/>
                </a:solidFill>
                <a:latin typeface="Arial" charset="0"/>
              </a:defRPr>
            </a:lvl1pPr>
            <a:lvl2pPr marL="742950" indent="-285750" defTabSz="987425" eaLnBrk="0" hangingPunct="0">
              <a:defRPr sz="1400">
                <a:solidFill>
                  <a:schemeClr val="tx1"/>
                </a:solidFill>
                <a:latin typeface="Arial" charset="0"/>
              </a:defRPr>
            </a:lvl2pPr>
            <a:lvl3pPr marL="1143000" indent="-228600" defTabSz="987425" eaLnBrk="0" hangingPunct="0">
              <a:defRPr sz="1400">
                <a:solidFill>
                  <a:schemeClr val="tx1"/>
                </a:solidFill>
                <a:latin typeface="Arial" charset="0"/>
              </a:defRPr>
            </a:lvl3pPr>
            <a:lvl4pPr marL="1600200" indent="-228600" defTabSz="987425" eaLnBrk="0" hangingPunct="0">
              <a:defRPr sz="1400">
                <a:solidFill>
                  <a:schemeClr val="tx1"/>
                </a:solidFill>
                <a:latin typeface="Arial" charset="0"/>
              </a:defRPr>
            </a:lvl4pPr>
            <a:lvl5pPr marL="2057400" indent="-228600" defTabSz="987425" eaLnBrk="0" hangingPunct="0">
              <a:defRPr sz="1400">
                <a:solidFill>
                  <a:schemeClr val="tx1"/>
                </a:solidFill>
                <a:latin typeface="Arial" charset="0"/>
              </a:defRPr>
            </a:lvl5pPr>
            <a:lvl6pPr marL="2514600" indent="-228600" algn="ctr" defTabSz="987425" eaLnBrk="0" fontAlgn="base" hangingPunct="0">
              <a:spcBef>
                <a:spcPct val="0"/>
              </a:spcBef>
              <a:spcAft>
                <a:spcPct val="0"/>
              </a:spcAft>
              <a:defRPr sz="1400">
                <a:solidFill>
                  <a:schemeClr val="tx1"/>
                </a:solidFill>
                <a:latin typeface="Arial" charset="0"/>
              </a:defRPr>
            </a:lvl6pPr>
            <a:lvl7pPr marL="2971800" indent="-228600" algn="ctr" defTabSz="987425" eaLnBrk="0" fontAlgn="base" hangingPunct="0">
              <a:spcBef>
                <a:spcPct val="0"/>
              </a:spcBef>
              <a:spcAft>
                <a:spcPct val="0"/>
              </a:spcAft>
              <a:defRPr sz="1400">
                <a:solidFill>
                  <a:schemeClr val="tx1"/>
                </a:solidFill>
                <a:latin typeface="Arial" charset="0"/>
              </a:defRPr>
            </a:lvl7pPr>
            <a:lvl8pPr marL="3429000" indent="-228600" algn="ctr" defTabSz="987425" eaLnBrk="0" fontAlgn="base" hangingPunct="0">
              <a:spcBef>
                <a:spcPct val="0"/>
              </a:spcBef>
              <a:spcAft>
                <a:spcPct val="0"/>
              </a:spcAft>
              <a:defRPr sz="1400">
                <a:solidFill>
                  <a:schemeClr val="tx1"/>
                </a:solidFill>
                <a:latin typeface="Arial" charset="0"/>
              </a:defRPr>
            </a:lvl8pPr>
            <a:lvl9pPr marL="3886200" indent="-228600" algn="ctr" defTabSz="987425"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sz="2800" b="1" dirty="0">
                <a:solidFill>
                  <a:srgbClr val="006699"/>
                </a:solidFill>
                <a:latin typeface="+mj-lt"/>
              </a:rPr>
              <a:t>GERA Cohort Characteristics</a:t>
            </a:r>
          </a:p>
        </p:txBody>
      </p:sp>
      <p:graphicFrame>
        <p:nvGraphicFramePr>
          <p:cNvPr id="7" name="Table 6"/>
          <p:cNvGraphicFramePr>
            <a:graphicFrameLocks noGrp="1"/>
          </p:cNvGraphicFramePr>
          <p:nvPr>
            <p:extLst>
              <p:ext uri="{D42A27DB-BD31-4B8C-83A1-F6EECF244321}">
                <p14:modId xmlns:p14="http://schemas.microsoft.com/office/powerpoint/2010/main" val="3114162644"/>
              </p:ext>
            </p:extLst>
          </p:nvPr>
        </p:nvGraphicFramePr>
        <p:xfrm>
          <a:off x="1149876" y="1150566"/>
          <a:ext cx="6680836" cy="5029200"/>
        </p:xfrm>
        <a:graphic>
          <a:graphicData uri="http://schemas.openxmlformats.org/drawingml/2006/table">
            <a:tbl>
              <a:tblPr firstRow="1" bandRow="1">
                <a:tableStyleId>{0660B408-B3CF-4A94-85FC-2B1E0A45F4A2}</a:tableStyleId>
              </a:tblPr>
              <a:tblGrid>
                <a:gridCol w="2489518">
                  <a:extLst>
                    <a:ext uri="{9D8B030D-6E8A-4147-A177-3AD203B41FA5}">
                      <a16:colId xmlns:a16="http://schemas.microsoft.com/office/drawing/2014/main" val="20000"/>
                    </a:ext>
                  </a:extLst>
                </a:gridCol>
                <a:gridCol w="2159318">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35280">
                <a:tc>
                  <a:txBody>
                    <a:bodyPr/>
                    <a:lstStyle/>
                    <a:p>
                      <a:pPr algn="ct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Number of Subjects</a:t>
                      </a:r>
                    </a:p>
                  </a:txBody>
                  <a:tcPr/>
                </a:tc>
                <a:tc>
                  <a:txBody>
                    <a:bodyPr/>
                    <a:lstStyle/>
                    <a:p>
                      <a:pPr algn="ctr"/>
                      <a:r>
                        <a:rPr lang="en-US" sz="16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0000"/>
                  </a:ext>
                </a:extLst>
              </a:tr>
              <a:tr h="335280">
                <a:tc gridSpan="3">
                  <a:txBody>
                    <a:bodyPr/>
                    <a:lstStyle/>
                    <a:p>
                      <a:r>
                        <a:rPr lang="en-US" sz="1600" dirty="0">
                          <a:latin typeface="Arial" panose="020B0604020202020204" pitchFamily="34" charset="0"/>
                          <a:cs typeface="Arial" panose="020B0604020202020204" pitchFamily="34" charset="0"/>
                        </a:rPr>
                        <a:t>Age at Specimen Donation</a:t>
                      </a:r>
                    </a:p>
                  </a:txBody>
                  <a:tcPr/>
                </a:tc>
                <a:tc hMerge="1">
                  <a:txBody>
                    <a:bodyPr/>
                    <a:lstStyle/>
                    <a:p>
                      <a:endParaRPr lang="en-US" sz="1600" dirty="0">
                        <a:latin typeface="Arial" panose="020B0604020202020204" pitchFamily="34" charset="0"/>
                        <a:cs typeface="Arial" panose="020B0604020202020204" pitchFamily="34" charset="0"/>
                      </a:endParaRPr>
                    </a:p>
                  </a:txBody>
                  <a:tcPr/>
                </a:tc>
                <a:tc hMerge="1">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35280">
                <a:tc>
                  <a:txBody>
                    <a:bodyPr/>
                    <a:lstStyle/>
                    <a:p>
                      <a:pPr lvl="1"/>
                      <a:r>
                        <a:rPr lang="en-US" sz="1600" dirty="0">
                          <a:latin typeface="Arial" panose="020B0604020202020204" pitchFamily="34" charset="0"/>
                          <a:cs typeface="Arial" panose="020B0604020202020204" pitchFamily="34" charset="0"/>
                        </a:rPr>
                        <a:t>18-39</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7,025</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6.3</a:t>
                      </a:r>
                    </a:p>
                  </a:txBody>
                  <a:tcPr>
                    <a:solidFill>
                      <a:schemeClr val="accent5">
                        <a:lumMod val="20000"/>
                        <a:lumOff val="80000"/>
                      </a:schemeClr>
                    </a:solidFill>
                  </a:tcPr>
                </a:tc>
                <a:extLst>
                  <a:ext uri="{0D108BD9-81ED-4DB2-BD59-A6C34878D82A}">
                    <a16:rowId xmlns:a16="http://schemas.microsoft.com/office/drawing/2014/main" val="10002"/>
                  </a:ext>
                </a:extLst>
              </a:tr>
              <a:tr h="335280">
                <a:tc>
                  <a:txBody>
                    <a:bodyPr/>
                    <a:lstStyle/>
                    <a:p>
                      <a:pPr lvl="1"/>
                      <a:r>
                        <a:rPr lang="en-US" sz="1600" dirty="0">
                          <a:latin typeface="Arial" panose="020B0604020202020204" pitchFamily="34" charset="0"/>
                          <a:cs typeface="Arial" panose="020B0604020202020204" pitchFamily="34" charset="0"/>
                        </a:rPr>
                        <a:t>40-59</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33,344</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30.2</a:t>
                      </a:r>
                    </a:p>
                  </a:txBody>
                  <a:tcPr>
                    <a:solidFill>
                      <a:schemeClr val="accent5">
                        <a:lumMod val="20000"/>
                        <a:lumOff val="80000"/>
                      </a:schemeClr>
                    </a:solidFill>
                  </a:tcPr>
                </a:tc>
                <a:extLst>
                  <a:ext uri="{0D108BD9-81ED-4DB2-BD59-A6C34878D82A}">
                    <a16:rowId xmlns:a16="http://schemas.microsoft.com/office/drawing/2014/main" val="10003"/>
                  </a:ext>
                </a:extLst>
              </a:tr>
              <a:tr h="335280">
                <a:tc>
                  <a:txBody>
                    <a:bodyPr/>
                    <a:lstStyle/>
                    <a:p>
                      <a:pPr lvl="1"/>
                      <a:r>
                        <a:rPr lang="en-US" sz="1600" dirty="0">
                          <a:latin typeface="Arial" panose="020B0604020202020204" pitchFamily="34" charset="0"/>
                          <a:cs typeface="Arial" panose="020B0604020202020204" pitchFamily="34" charset="0"/>
                        </a:rPr>
                        <a:t>60-79</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57,856</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52.4</a:t>
                      </a:r>
                    </a:p>
                  </a:txBody>
                  <a:tcPr>
                    <a:solidFill>
                      <a:schemeClr val="accent5">
                        <a:lumMod val="20000"/>
                        <a:lumOff val="80000"/>
                      </a:schemeClr>
                    </a:solidFill>
                  </a:tcPr>
                </a:tc>
                <a:extLst>
                  <a:ext uri="{0D108BD9-81ED-4DB2-BD59-A6C34878D82A}">
                    <a16:rowId xmlns:a16="http://schemas.microsoft.com/office/drawing/2014/main" val="10004"/>
                  </a:ext>
                </a:extLst>
              </a:tr>
              <a:tr h="335280">
                <a:tc>
                  <a:txBody>
                    <a:bodyPr/>
                    <a:lstStyle/>
                    <a:p>
                      <a:pPr lvl="1"/>
                      <a:r>
                        <a:rPr lang="en-US" sz="1600" dirty="0">
                          <a:latin typeface="Arial" panose="020B0604020202020204" pitchFamily="34" charset="0"/>
                          <a:cs typeface="Arial" panose="020B0604020202020204" pitchFamily="34" charset="0"/>
                        </a:rPr>
                        <a:t>80+</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12,041</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10.9</a:t>
                      </a:r>
                    </a:p>
                  </a:txBody>
                  <a:tcPr>
                    <a:solidFill>
                      <a:schemeClr val="accent5">
                        <a:lumMod val="20000"/>
                        <a:lumOff val="80000"/>
                      </a:schemeClr>
                    </a:solidFill>
                  </a:tcPr>
                </a:tc>
                <a:extLst>
                  <a:ext uri="{0D108BD9-81ED-4DB2-BD59-A6C34878D82A}">
                    <a16:rowId xmlns:a16="http://schemas.microsoft.com/office/drawing/2014/main" val="10005"/>
                  </a:ext>
                </a:extLst>
              </a:tr>
              <a:tr h="335280">
                <a:tc gridSpan="3">
                  <a:txBody>
                    <a:bodyPr/>
                    <a:lstStyle/>
                    <a:p>
                      <a:r>
                        <a:rPr lang="en-US" sz="1600" dirty="0">
                          <a:latin typeface="Arial" panose="020B0604020202020204" pitchFamily="34" charset="0"/>
                          <a:cs typeface="Arial" panose="020B0604020202020204" pitchFamily="34" charset="0"/>
                        </a:rPr>
                        <a:t>Sex</a:t>
                      </a:r>
                    </a:p>
                  </a:txBody>
                  <a:tcPr>
                    <a:solidFill>
                      <a:schemeClr val="accent5">
                        <a:lumMod val="60000"/>
                        <a:lumOff val="40000"/>
                      </a:schemeClr>
                    </a:solidFill>
                  </a:tcPr>
                </a:tc>
                <a:tc hMerge="1">
                  <a:txBody>
                    <a:bodyPr/>
                    <a:lstStyle/>
                    <a:p>
                      <a:endParaRPr lang="en-US" sz="1600" dirty="0">
                        <a:latin typeface="Arial" panose="020B0604020202020204" pitchFamily="34" charset="0"/>
                        <a:cs typeface="Arial" panose="020B0604020202020204" pitchFamily="34" charset="0"/>
                      </a:endParaRPr>
                    </a:p>
                  </a:txBody>
                  <a:tcPr/>
                </a:tc>
                <a:tc hMerge="1">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335280">
                <a:tc>
                  <a:txBody>
                    <a:bodyPr/>
                    <a:lstStyle/>
                    <a:p>
                      <a:pPr lvl="1"/>
                      <a:r>
                        <a:rPr lang="en-US" sz="1600" dirty="0">
                          <a:latin typeface="Arial" panose="020B0604020202020204" pitchFamily="34" charset="0"/>
                          <a:cs typeface="Arial" panose="020B0604020202020204" pitchFamily="34" charset="0"/>
                        </a:rPr>
                        <a:t>Women</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63,883</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57.9</a:t>
                      </a:r>
                    </a:p>
                  </a:txBody>
                  <a:tcPr>
                    <a:solidFill>
                      <a:schemeClr val="accent5">
                        <a:lumMod val="20000"/>
                        <a:lumOff val="80000"/>
                      </a:schemeClr>
                    </a:solidFill>
                  </a:tcPr>
                </a:tc>
                <a:extLst>
                  <a:ext uri="{0D108BD9-81ED-4DB2-BD59-A6C34878D82A}">
                    <a16:rowId xmlns:a16="http://schemas.microsoft.com/office/drawing/2014/main" val="10007"/>
                  </a:ext>
                </a:extLst>
              </a:tr>
              <a:tr h="335280">
                <a:tc>
                  <a:txBody>
                    <a:bodyPr/>
                    <a:lstStyle/>
                    <a:p>
                      <a:pPr lvl="1"/>
                      <a:r>
                        <a:rPr lang="en-US" sz="1600" dirty="0">
                          <a:latin typeface="Arial" panose="020B0604020202020204" pitchFamily="34" charset="0"/>
                          <a:cs typeface="Arial" panose="020B0604020202020204" pitchFamily="34" charset="0"/>
                        </a:rPr>
                        <a:t>Men</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46,383</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42.1</a:t>
                      </a:r>
                    </a:p>
                  </a:txBody>
                  <a:tcPr>
                    <a:solidFill>
                      <a:schemeClr val="accent5">
                        <a:lumMod val="20000"/>
                        <a:lumOff val="80000"/>
                      </a:schemeClr>
                    </a:solidFill>
                  </a:tcPr>
                </a:tc>
                <a:extLst>
                  <a:ext uri="{0D108BD9-81ED-4DB2-BD59-A6C34878D82A}">
                    <a16:rowId xmlns:a16="http://schemas.microsoft.com/office/drawing/2014/main" val="10008"/>
                  </a:ext>
                </a:extLst>
              </a:tr>
              <a:tr h="335280">
                <a:tc gridSpan="3">
                  <a:txBody>
                    <a:bodyPr/>
                    <a:lstStyle/>
                    <a:p>
                      <a:r>
                        <a:rPr lang="en-US" sz="1600" dirty="0">
                          <a:latin typeface="Arial" panose="020B0604020202020204" pitchFamily="34" charset="0"/>
                          <a:cs typeface="Arial" panose="020B0604020202020204" pitchFamily="34" charset="0"/>
                        </a:rPr>
                        <a:t>Race/Ethnicity</a:t>
                      </a:r>
                    </a:p>
                  </a:txBody>
                  <a:tcPr/>
                </a:tc>
                <a:tc hMerge="1">
                  <a:txBody>
                    <a:bodyPr/>
                    <a:lstStyle/>
                    <a:p>
                      <a:endParaRPr lang="en-US" sz="1600" dirty="0">
                        <a:latin typeface="Arial" panose="020B0604020202020204" pitchFamily="34" charset="0"/>
                        <a:cs typeface="Arial" panose="020B0604020202020204" pitchFamily="34" charset="0"/>
                      </a:endParaRPr>
                    </a:p>
                  </a:txBody>
                  <a:tcPr/>
                </a:tc>
                <a:tc hMerge="1">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9"/>
                  </a:ext>
                </a:extLst>
              </a:tr>
              <a:tr h="335280">
                <a:tc>
                  <a:txBody>
                    <a:bodyPr/>
                    <a:lstStyle/>
                    <a:p>
                      <a:pPr lvl="1"/>
                      <a:r>
                        <a:rPr lang="en-US" sz="1600" dirty="0">
                          <a:latin typeface="Arial" panose="020B0604020202020204" pitchFamily="34" charset="0"/>
                          <a:cs typeface="Arial" panose="020B0604020202020204" pitchFamily="34" charset="0"/>
                        </a:rPr>
                        <a:t>African American</a:t>
                      </a:r>
                    </a:p>
                  </a:txBody>
                  <a:tcPr>
                    <a:solidFill>
                      <a:schemeClr val="accent5">
                        <a:lumMod val="20000"/>
                        <a:lumOff val="80000"/>
                      </a:schemeClr>
                    </a:solidFill>
                  </a:tcPr>
                </a:tc>
                <a:tc>
                  <a:txBody>
                    <a:bodyPr/>
                    <a:lstStyle/>
                    <a:p>
                      <a:pPr lvl="0" algn="ctr"/>
                      <a:r>
                        <a:rPr lang="en-US" sz="1600" dirty="0">
                          <a:latin typeface="Arial" panose="020B0604020202020204" pitchFamily="34" charset="0"/>
                          <a:cs typeface="Arial" panose="020B0604020202020204" pitchFamily="34" charset="0"/>
                        </a:rPr>
                        <a:t>  3,765</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3.4</a:t>
                      </a:r>
                    </a:p>
                  </a:txBody>
                  <a:tcPr>
                    <a:solidFill>
                      <a:schemeClr val="accent5">
                        <a:lumMod val="20000"/>
                        <a:lumOff val="80000"/>
                      </a:schemeClr>
                    </a:solidFill>
                  </a:tcPr>
                </a:tc>
                <a:extLst>
                  <a:ext uri="{0D108BD9-81ED-4DB2-BD59-A6C34878D82A}">
                    <a16:rowId xmlns:a16="http://schemas.microsoft.com/office/drawing/2014/main" val="10010"/>
                  </a:ext>
                </a:extLst>
              </a:tr>
              <a:tr h="335280">
                <a:tc>
                  <a:txBody>
                    <a:bodyPr/>
                    <a:lstStyle/>
                    <a:p>
                      <a:pPr lvl="1"/>
                      <a:r>
                        <a:rPr lang="en-US" sz="1600" dirty="0">
                          <a:latin typeface="Arial" panose="020B0604020202020204" pitchFamily="34" charset="0"/>
                          <a:cs typeface="Arial" panose="020B0604020202020204" pitchFamily="34" charset="0"/>
                        </a:rPr>
                        <a:t>Asian</a:t>
                      </a:r>
                    </a:p>
                  </a:txBody>
                  <a:tcPr>
                    <a:solidFill>
                      <a:schemeClr val="accent5">
                        <a:lumMod val="20000"/>
                        <a:lumOff val="80000"/>
                      </a:schemeClr>
                    </a:solidFill>
                  </a:tcPr>
                </a:tc>
                <a:tc>
                  <a:txBody>
                    <a:bodyPr/>
                    <a:lstStyle/>
                    <a:p>
                      <a:pPr lvl="0" algn="ctr"/>
                      <a:r>
                        <a:rPr lang="en-US" sz="1600" dirty="0">
                          <a:latin typeface="Arial" panose="020B0604020202020204" pitchFamily="34" charset="0"/>
                          <a:cs typeface="Arial" panose="020B0604020202020204" pitchFamily="34" charset="0"/>
                        </a:rPr>
                        <a:t>  8,512</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7.7</a:t>
                      </a:r>
                    </a:p>
                  </a:txBody>
                  <a:tcPr>
                    <a:solidFill>
                      <a:schemeClr val="accent5">
                        <a:lumMod val="20000"/>
                        <a:lumOff val="80000"/>
                      </a:schemeClr>
                    </a:solidFill>
                  </a:tcPr>
                </a:tc>
                <a:extLst>
                  <a:ext uri="{0D108BD9-81ED-4DB2-BD59-A6C34878D82A}">
                    <a16:rowId xmlns:a16="http://schemas.microsoft.com/office/drawing/2014/main" val="10011"/>
                  </a:ext>
                </a:extLst>
              </a:tr>
              <a:tr h="335280">
                <a:tc>
                  <a:txBody>
                    <a:bodyPr/>
                    <a:lstStyle/>
                    <a:p>
                      <a:pPr lvl="1"/>
                      <a:r>
                        <a:rPr lang="en-US" sz="1600" dirty="0">
                          <a:latin typeface="Arial" panose="020B0604020202020204" pitchFamily="34" charset="0"/>
                          <a:cs typeface="Arial" panose="020B0604020202020204" pitchFamily="34" charset="0"/>
                        </a:rPr>
                        <a:t>Hispanic</a:t>
                      </a:r>
                    </a:p>
                  </a:txBody>
                  <a:tcPr>
                    <a:solidFill>
                      <a:schemeClr val="accent5">
                        <a:lumMod val="20000"/>
                        <a:lumOff val="80000"/>
                      </a:schemeClr>
                    </a:solidFill>
                  </a:tcPr>
                </a:tc>
                <a:tc>
                  <a:txBody>
                    <a:bodyPr/>
                    <a:lstStyle/>
                    <a:p>
                      <a:pPr lvl="0" algn="ctr"/>
                      <a:r>
                        <a:rPr lang="en-US" sz="1600" dirty="0">
                          <a:latin typeface="Arial" panose="020B0604020202020204" pitchFamily="34" charset="0"/>
                          <a:cs typeface="Arial" panose="020B0604020202020204" pitchFamily="34" charset="0"/>
                        </a:rPr>
                        <a:t>  7,917</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7.2</a:t>
                      </a:r>
                    </a:p>
                  </a:txBody>
                  <a:tcPr>
                    <a:solidFill>
                      <a:schemeClr val="accent5">
                        <a:lumMod val="20000"/>
                        <a:lumOff val="80000"/>
                      </a:schemeClr>
                    </a:solidFill>
                  </a:tcPr>
                </a:tc>
                <a:extLst>
                  <a:ext uri="{0D108BD9-81ED-4DB2-BD59-A6C34878D82A}">
                    <a16:rowId xmlns:a16="http://schemas.microsoft.com/office/drawing/2014/main" val="10012"/>
                  </a:ext>
                </a:extLst>
              </a:tr>
              <a:tr h="335280">
                <a:tc>
                  <a:txBody>
                    <a:bodyPr/>
                    <a:lstStyle/>
                    <a:p>
                      <a:pPr lvl="1"/>
                      <a:r>
                        <a:rPr lang="en-US" sz="1600" dirty="0">
                          <a:latin typeface="Arial" panose="020B0604020202020204" pitchFamily="34" charset="0"/>
                          <a:cs typeface="Arial" panose="020B0604020202020204" pitchFamily="34" charset="0"/>
                        </a:rPr>
                        <a:t>Non-Hispanic White</a:t>
                      </a:r>
                    </a:p>
                  </a:txBody>
                  <a:tcPr>
                    <a:solidFill>
                      <a:schemeClr val="accent5">
                        <a:lumMod val="20000"/>
                        <a:lumOff val="80000"/>
                      </a:schemeClr>
                    </a:solidFill>
                  </a:tcPr>
                </a:tc>
                <a:tc>
                  <a:txBody>
                    <a:bodyPr/>
                    <a:lstStyle/>
                    <a:p>
                      <a:pPr lvl="0" algn="ctr"/>
                      <a:r>
                        <a:rPr lang="en-US" sz="1600" dirty="0">
                          <a:latin typeface="Arial" panose="020B0604020202020204" pitchFamily="34" charset="0"/>
                          <a:cs typeface="Arial" panose="020B0604020202020204" pitchFamily="34" charset="0"/>
                        </a:rPr>
                        <a:t> 89,259</a:t>
                      </a:r>
                    </a:p>
                  </a:txBody>
                  <a:tcPr>
                    <a:solidFill>
                      <a:schemeClr val="accent5">
                        <a:lumMod val="20000"/>
                        <a:lumOff val="80000"/>
                      </a:schemeClr>
                    </a:solidFill>
                  </a:tcPr>
                </a:tc>
                <a:tc>
                  <a:txBody>
                    <a:bodyPr/>
                    <a:lstStyle/>
                    <a:p>
                      <a:pPr algn="ctr"/>
                      <a:r>
                        <a:rPr lang="en-US" sz="1600" dirty="0">
                          <a:latin typeface="Arial" panose="020B0604020202020204" pitchFamily="34" charset="0"/>
                          <a:cs typeface="Arial" panose="020B0604020202020204" pitchFamily="34" charset="0"/>
                        </a:rPr>
                        <a:t>  81.0</a:t>
                      </a:r>
                    </a:p>
                  </a:txBody>
                  <a:tcPr>
                    <a:solidFill>
                      <a:schemeClr val="accent5">
                        <a:lumMod val="20000"/>
                        <a:lumOff val="80000"/>
                      </a:schemeClr>
                    </a:solidFill>
                  </a:tcPr>
                </a:tc>
                <a:extLst>
                  <a:ext uri="{0D108BD9-81ED-4DB2-BD59-A6C34878D82A}">
                    <a16:rowId xmlns:a16="http://schemas.microsoft.com/office/drawing/2014/main" val="10013"/>
                  </a:ext>
                </a:extLst>
              </a:tr>
              <a:tr h="335280">
                <a:tc>
                  <a:txBody>
                    <a:bodyPr/>
                    <a:lstStyle/>
                    <a:p>
                      <a:r>
                        <a:rPr lang="en-US" sz="1600" dirty="0">
                          <a:latin typeface="Arial" panose="020B0604020202020204" pitchFamily="34" charset="0"/>
                          <a:cs typeface="Arial" panose="020B0604020202020204" pitchFamily="34" charset="0"/>
                        </a:rPr>
                        <a:t>Total</a:t>
                      </a:r>
                    </a:p>
                  </a:txBody>
                  <a:tcPr>
                    <a:solidFill>
                      <a:schemeClr val="accent5">
                        <a:lumMod val="60000"/>
                        <a:lumOff val="40000"/>
                      </a:schemeClr>
                    </a:solidFill>
                  </a:tcPr>
                </a:tc>
                <a:tc>
                  <a:txBody>
                    <a:bodyPr/>
                    <a:lstStyle/>
                    <a:p>
                      <a:pPr lvl="0" algn="ctr"/>
                      <a:r>
                        <a:rPr lang="en-US" sz="1600" dirty="0">
                          <a:latin typeface="Arial" panose="020B0604020202020204" pitchFamily="34" charset="0"/>
                          <a:cs typeface="Arial" panose="020B0604020202020204" pitchFamily="34" charset="0"/>
                        </a:rPr>
                        <a:t>110,266</a:t>
                      </a:r>
                    </a:p>
                  </a:txBody>
                  <a:tcPr>
                    <a:solidFill>
                      <a:schemeClr val="accent5">
                        <a:lumMod val="60000"/>
                        <a:lumOff val="40000"/>
                      </a:schemeClr>
                    </a:solidFill>
                  </a:tcPr>
                </a:tc>
                <a:tc>
                  <a:txBody>
                    <a:bodyPr/>
                    <a:lstStyle/>
                    <a:p>
                      <a:pPr algn="ctr"/>
                      <a:r>
                        <a:rPr lang="en-US" sz="1600" dirty="0">
                          <a:latin typeface="Arial" panose="020B0604020202020204" pitchFamily="34" charset="0"/>
                          <a:cs typeface="Arial" panose="020B0604020202020204" pitchFamily="34" charset="0"/>
                        </a:rPr>
                        <a:t>100.0</a:t>
                      </a:r>
                    </a:p>
                  </a:txBody>
                  <a:tcPr>
                    <a:solidFill>
                      <a:schemeClr val="accent5">
                        <a:lumMod val="60000"/>
                        <a:lumOff val="40000"/>
                      </a:schemeClr>
                    </a:solidFill>
                  </a:tcPr>
                </a:tc>
                <a:extLst>
                  <a:ext uri="{0D108BD9-81ED-4DB2-BD59-A6C34878D82A}">
                    <a16:rowId xmlns:a16="http://schemas.microsoft.com/office/drawing/2014/main" val="10014"/>
                  </a:ext>
                </a:extLst>
              </a:tr>
            </a:tbl>
          </a:graphicData>
        </a:graphic>
      </p:graphicFrame>
      <p:sp>
        <p:nvSpPr>
          <p:cNvPr id="5" name="Slide Number Placeholder 3"/>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7</a:t>
            </a:fld>
            <a:endParaRPr lang="en-US"/>
          </a:p>
        </p:txBody>
      </p:sp>
      <p:sp>
        <p:nvSpPr>
          <p:cNvPr id="8" name="Date Placeholder 5"/>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February 25, 2019</a:t>
            </a:fld>
            <a:endParaRPr lang="en-US"/>
          </a:p>
        </p:txBody>
      </p:sp>
    </p:spTree>
    <p:extLst>
      <p:ext uri="{BB962C8B-B14F-4D97-AF65-F5344CB8AC3E}">
        <p14:creationId xmlns:p14="http://schemas.microsoft.com/office/powerpoint/2010/main" val="1149791217"/>
      </p:ext>
    </p:extLst>
  </p:cSld>
  <p:clrMapOvr>
    <a:masterClrMapping/>
  </p:clrMapOvr>
  <p:transition spd="slow" advTm="74358"/>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Hernia: A Common Condition</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8</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7772"/>
          <a:stretch/>
        </p:blipFill>
        <p:spPr>
          <a:xfrm>
            <a:off x="460021" y="1594110"/>
            <a:ext cx="5032764" cy="2192655"/>
          </a:xfrm>
          <a:prstGeom prst="rect">
            <a:avLst/>
          </a:prstGeom>
        </p:spPr>
      </p:pic>
      <p:sp>
        <p:nvSpPr>
          <p:cNvPr id="8" name="TextBox 7"/>
          <p:cNvSpPr txBox="1"/>
          <p:nvPr/>
        </p:nvSpPr>
        <p:spPr>
          <a:xfrm>
            <a:off x="304800" y="1213314"/>
            <a:ext cx="4943475" cy="369332"/>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            Hernia		   Repair Surgery</a:t>
            </a:r>
          </a:p>
        </p:txBody>
      </p:sp>
    </p:spTree>
    <p:extLst>
      <p:ext uri="{BB962C8B-B14F-4D97-AF65-F5344CB8AC3E}">
        <p14:creationId xmlns:p14="http://schemas.microsoft.com/office/powerpoint/2010/main" val="938827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Hernias Are Classified by Anatomical Site </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9</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February 25, 2019</a:t>
            </a:fld>
            <a:endParaRPr lang="en-US"/>
          </a:p>
        </p:txBody>
      </p:sp>
      <p:pic>
        <p:nvPicPr>
          <p:cNvPr id="11266" name="Picture 2" descr="https://edc2.healthtap.com/ht-staging/user_answer/avatars/423061/large/open-uri20120930-15991-z3dxhe.jpeg?13866007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090238"/>
            <a:ext cx="3200400" cy="27432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7772"/>
          <a:stretch/>
        </p:blipFill>
        <p:spPr>
          <a:xfrm>
            <a:off x="460021" y="1594110"/>
            <a:ext cx="5032764" cy="2192655"/>
          </a:xfrm>
          <a:prstGeom prst="rect">
            <a:avLst/>
          </a:prstGeom>
        </p:spPr>
      </p:pic>
      <p:sp>
        <p:nvSpPr>
          <p:cNvPr id="11" name="TextBox 10"/>
          <p:cNvSpPr txBox="1"/>
          <p:nvPr/>
        </p:nvSpPr>
        <p:spPr>
          <a:xfrm>
            <a:off x="304800" y="1213314"/>
            <a:ext cx="4943475" cy="369332"/>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            Hernia		   Repair Surgery</a:t>
            </a:r>
          </a:p>
        </p:txBody>
      </p:sp>
    </p:spTree>
    <p:extLst>
      <p:ext uri="{BB962C8B-B14F-4D97-AF65-F5344CB8AC3E}">
        <p14:creationId xmlns:p14="http://schemas.microsoft.com/office/powerpoint/2010/main" val="3517551861"/>
      </p:ext>
    </p:extLst>
  </p:cSld>
  <p:clrMapOvr>
    <a:masterClrMapping/>
  </p:clrMapOvr>
</p:sld>
</file>

<file path=ppt/theme/theme1.xml><?xml version="1.0" encoding="utf-8"?>
<a:theme xmlns:a="http://schemas.openxmlformats.org/drawingml/2006/main" name="Segue Slide">
  <a:themeElements>
    <a:clrScheme name="Segue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fontScheme name="Segue Slide">
      <a:majorFont>
        <a:latin typeface="Arial Narrow"/>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lnDef>
  </a:objectDefaults>
  <a:extraClrSchemeLst>
    <a:extraClrScheme>
      <a:clrScheme name="Segue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egue Slide">
  <a:themeElements>
    <a:clrScheme name="2_Segue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fontScheme name="2_Segue Slide">
      <a:majorFont>
        <a:latin typeface="Arial Narrow"/>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lnDef>
  </a:objectDefaults>
  <a:extraClrSchemeLst>
    <a:extraClrScheme>
      <a:clrScheme name="2_Segue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ntent Slide">
  <a:themeElements>
    <a:clrScheme name="Content Slide 1">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fontScheme name="Content Slide">
      <a:majorFont>
        <a:latin typeface="Arial Narrow"/>
        <a:ea typeface="ＭＳ Ｐゴシック"/>
        <a:cs typeface="Arial"/>
      </a:majorFont>
      <a:minorFont>
        <a:latin typeface="Arial Narrow"/>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lnDef>
  </a:objectDefaults>
  <a:extraClrSchemeLst>
    <a:extraClrScheme>
      <a:clrScheme name="Content Slide 1">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ivider Slide">
  <a:themeElements>
    <a:clrScheme name="Divider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fontScheme name="Divider Slide">
      <a:majorFont>
        <a:latin typeface="Arial Narrow"/>
        <a:ea typeface="ＭＳ Ｐゴシック"/>
        <a:cs typeface="Arial"/>
      </a:majorFont>
      <a:minorFont>
        <a:latin typeface="Arial Narrow"/>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lnDef>
  </a:objectDefaults>
  <a:extraClrSchemeLst>
    <a:extraClrScheme>
      <a:clrScheme name="Divider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clrMap bg1="lt1" tx1="dk1" bg2="lt2" tx2="dk2" accent1="accent1" accent2="accent2" accent3="accent3" accent4="accent4" accent5="accent5" accent6="accent6" hlink="hlink" folHlink="folHlink"/>
    </a:extraClrScheme>
    <a:extraClrScheme>
      <a:clrScheme name="Divider Slide 2">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36206</TotalTime>
  <Words>2441</Words>
  <Application>Microsoft Office PowerPoint</Application>
  <PresentationFormat>On-screen Show (4:3)</PresentationFormat>
  <Paragraphs>703</Paragraphs>
  <Slides>66</Slides>
  <Notes>53</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66</vt:i4>
      </vt:variant>
    </vt:vector>
  </HeadingPairs>
  <TitlesOfParts>
    <vt:vector size="79" baseType="lpstr">
      <vt:lpstr>ＭＳ Ｐゴシック</vt:lpstr>
      <vt:lpstr>ＭＳ Ｐゴシック</vt:lpstr>
      <vt:lpstr>Arial</vt:lpstr>
      <vt:lpstr>Arial Narrow</vt:lpstr>
      <vt:lpstr>Avenir Book</vt:lpstr>
      <vt:lpstr>Calibri</vt:lpstr>
      <vt:lpstr>Osaka</vt:lpstr>
      <vt:lpstr>Tahoma</vt:lpstr>
      <vt:lpstr>Wingdings</vt:lpstr>
      <vt:lpstr>Segue Slide</vt:lpstr>
      <vt:lpstr>2_Segue Slide</vt:lpstr>
      <vt:lpstr>Content Slide</vt:lpstr>
      <vt:lpstr>Divider Slide</vt:lpstr>
      <vt:lpstr>Non-Mendelian Genetics Epidemiology 217: Lecture 8</vt:lpstr>
      <vt:lpstr>Epigenetics, Epistasis, and  Linking GWAS Findings to Function  Non-Mendelian Genetics Epidemiology 217: Lecture 8</vt:lpstr>
      <vt:lpstr>Outline</vt:lpstr>
      <vt:lpstr>Kaiser Permanente Northern California Members</vt:lpstr>
      <vt:lpstr>PowerPoint Presentation</vt:lpstr>
      <vt:lpstr>RPGEH Survey Respondents, Biospecimens, and GERA</vt:lpstr>
      <vt:lpstr>PowerPoint Presentation</vt:lpstr>
      <vt:lpstr>Hernia: A Common Condition</vt:lpstr>
      <vt:lpstr>Hernias Are Classified by Anatomical Site </vt:lpstr>
      <vt:lpstr>Inguinal Hernias Are Common in GERA</vt:lpstr>
      <vt:lpstr>PowerPoint Presentation</vt:lpstr>
      <vt:lpstr>Single Nucleotide Polymorphism (SNP)</vt:lpstr>
      <vt:lpstr>Genotyping Arrays Measure Millions of SNPs in Parallel</vt:lpstr>
      <vt:lpstr>Sample QC Workflow</vt:lpstr>
      <vt:lpstr>Genotyping Performance Was Tracked in Real Time</vt:lpstr>
      <vt:lpstr>SNP Quality Control</vt:lpstr>
      <vt:lpstr>GWAS Can Identify Loci, Not Genes</vt:lpstr>
      <vt:lpstr>Manhattan Plot of Inguinal Hernia GWAS Results</vt:lpstr>
      <vt:lpstr>Hernia Repair Replication Sample: 23&amp;Me Subjects</vt:lpstr>
      <vt:lpstr>Replication of Inguinal Hernia Significant Associations</vt:lpstr>
      <vt:lpstr>Each Inguinal Hernia Risk Locus Includes Many SNPs</vt:lpstr>
      <vt:lpstr>Can We Link Hernia Risk Loci to Specific Genes?</vt:lpstr>
      <vt:lpstr>Genes at Inguinal Hernia Risk Loci are Expressed  in Mouse Connective Tissue</vt:lpstr>
      <vt:lpstr>What Have We Learned about Inguinal Hernia Genetics?</vt:lpstr>
      <vt:lpstr>What Have We Learned about Inguinal Hernia Genetics?</vt:lpstr>
      <vt:lpstr>What Have We Learned about Inguinal Hernia Genetics?</vt:lpstr>
      <vt:lpstr>What Do We Still Need to Learn about Hernia Genetics?</vt:lpstr>
      <vt:lpstr>What Do We Still Need to Learn about Hernia Genetics?</vt:lpstr>
      <vt:lpstr>Genomic Context of Hernia SNPs in the EFEMP1 Region</vt:lpstr>
      <vt:lpstr>Genomic Context of Hernia SNPs in the EFEMP1 Region</vt:lpstr>
      <vt:lpstr>Genomic Context of Hernia SNPs in the EFEMP1 Region</vt:lpstr>
      <vt:lpstr>Genes Are Like Lightbulbs</vt:lpstr>
      <vt:lpstr>Genes Are Like Lightbulbs</vt:lpstr>
      <vt:lpstr>Genes Are Like Lightbulbs</vt:lpstr>
      <vt:lpstr>Proteins Bind Regulatory Elements</vt:lpstr>
      <vt:lpstr>Proteins Bind Regulatory Elements</vt:lpstr>
      <vt:lpstr>Proteins Bind Regulatory Elements</vt:lpstr>
      <vt:lpstr>Outline</vt:lpstr>
      <vt:lpstr>PowerPoint Presentation</vt:lpstr>
      <vt:lpstr>Chromatin: Histones Provide Structure to DNA</vt:lpstr>
      <vt:lpstr>Acetylation Reduces Histone Binding to DNA</vt:lpstr>
      <vt:lpstr>ChIP-seq Can Identify Regulatory Elements</vt:lpstr>
      <vt:lpstr>ENCODE has Cataloged Different Types of Marks</vt:lpstr>
      <vt:lpstr>EFEMP1: rs2009262 is not in a Regulatory Element Mark</vt:lpstr>
      <vt:lpstr>3 SNPs in Connective Tissue Enhancer Marks</vt:lpstr>
      <vt:lpstr>Identifying Causal Variants</vt:lpstr>
      <vt:lpstr>Can We Link Risk SNPs to Specific Genes?</vt:lpstr>
      <vt:lpstr>PowerPoint Presentation</vt:lpstr>
      <vt:lpstr>PowerPoint Presentation</vt:lpstr>
      <vt:lpstr>PowerPoint Presentation</vt:lpstr>
      <vt:lpstr>PowerPoint Presentation</vt:lpstr>
      <vt:lpstr>TADs around the EFEMP1 Locus</vt:lpstr>
      <vt:lpstr>TADs around the EFEMP1 Locus</vt:lpstr>
      <vt:lpstr>Virtual 4C Shows Interactions with rs2009262</vt:lpstr>
      <vt:lpstr>Does rs2009262 Affect EFEMP1 Gene Expression?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Paper Discussion</vt:lpstr>
    </vt:vector>
  </TitlesOfParts>
  <Company>Duarte Design,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Judith A Millar</dc:creator>
  <cp:lastModifiedBy>Eric Jorgenson</cp:lastModifiedBy>
  <cp:revision>1460</cp:revision>
  <cp:lastPrinted>2018-02-20T22:01:52Z</cp:lastPrinted>
  <dcterms:created xsi:type="dcterms:W3CDTF">2007-10-19T22:49:56Z</dcterms:created>
  <dcterms:modified xsi:type="dcterms:W3CDTF">2019-02-26T00:41:15Z</dcterms:modified>
</cp:coreProperties>
</file>