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2" r:id="rId4"/>
    <p:sldMasterId id="2147483952" r:id="rId5"/>
    <p:sldMasterId id="2147483971" r:id="rId6"/>
  </p:sldMasterIdLst>
  <p:notesMasterIdLst>
    <p:notesMasterId r:id="rId71"/>
  </p:notesMasterIdLst>
  <p:handoutMasterIdLst>
    <p:handoutMasterId r:id="rId72"/>
  </p:handoutMasterIdLst>
  <p:sldIdLst>
    <p:sldId id="406" r:id="rId7"/>
    <p:sldId id="555" r:id="rId8"/>
    <p:sldId id="572" r:id="rId9"/>
    <p:sldId id="558" r:id="rId10"/>
    <p:sldId id="559" r:id="rId11"/>
    <p:sldId id="561" r:id="rId12"/>
    <p:sldId id="560" r:id="rId13"/>
    <p:sldId id="562" r:id="rId14"/>
    <p:sldId id="563" r:id="rId15"/>
    <p:sldId id="564" r:id="rId16"/>
    <p:sldId id="565" r:id="rId17"/>
    <p:sldId id="567" r:id="rId18"/>
    <p:sldId id="568" r:id="rId19"/>
    <p:sldId id="569" r:id="rId20"/>
    <p:sldId id="570" r:id="rId21"/>
    <p:sldId id="571" r:id="rId22"/>
    <p:sldId id="573" r:id="rId23"/>
    <p:sldId id="574" r:id="rId24"/>
    <p:sldId id="575" r:id="rId25"/>
    <p:sldId id="577" r:id="rId26"/>
    <p:sldId id="576" r:id="rId27"/>
    <p:sldId id="578" r:id="rId28"/>
    <p:sldId id="579" r:id="rId29"/>
    <p:sldId id="580" r:id="rId30"/>
    <p:sldId id="581" r:id="rId31"/>
    <p:sldId id="582" r:id="rId32"/>
    <p:sldId id="583" r:id="rId33"/>
    <p:sldId id="584" r:id="rId34"/>
    <p:sldId id="585" r:id="rId35"/>
    <p:sldId id="586" r:id="rId36"/>
    <p:sldId id="589" r:id="rId37"/>
    <p:sldId id="590" r:id="rId38"/>
    <p:sldId id="556" r:id="rId39"/>
    <p:sldId id="525" r:id="rId40"/>
    <p:sldId id="526" r:id="rId41"/>
    <p:sldId id="527" r:id="rId42"/>
    <p:sldId id="530" r:id="rId43"/>
    <p:sldId id="529" r:id="rId44"/>
    <p:sldId id="528" r:id="rId45"/>
    <p:sldId id="537" r:id="rId46"/>
    <p:sldId id="531" r:id="rId47"/>
    <p:sldId id="532" r:id="rId48"/>
    <p:sldId id="540" r:id="rId49"/>
    <p:sldId id="533" r:id="rId50"/>
    <p:sldId id="534" r:id="rId51"/>
    <p:sldId id="539" r:id="rId52"/>
    <p:sldId id="535" r:id="rId53"/>
    <p:sldId id="536" r:id="rId54"/>
    <p:sldId id="538" r:id="rId55"/>
    <p:sldId id="541" r:id="rId56"/>
    <p:sldId id="542" r:id="rId57"/>
    <p:sldId id="543" r:id="rId58"/>
    <p:sldId id="557" r:id="rId59"/>
    <p:sldId id="544" r:id="rId60"/>
    <p:sldId id="545" r:id="rId61"/>
    <p:sldId id="546" r:id="rId62"/>
    <p:sldId id="547" r:id="rId63"/>
    <p:sldId id="548" r:id="rId64"/>
    <p:sldId id="552" r:id="rId65"/>
    <p:sldId id="549" r:id="rId66"/>
    <p:sldId id="550" r:id="rId67"/>
    <p:sldId id="551" r:id="rId68"/>
    <p:sldId id="591" r:id="rId69"/>
    <p:sldId id="488" r:id="rId7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48024"/>
    <a:srgbClr val="90BD31"/>
    <a:srgbClr val="18A3AC"/>
    <a:srgbClr val="178CCB"/>
    <a:srgbClr val="EC1848"/>
    <a:srgbClr val="052049"/>
    <a:srgbClr val="E8E7DE"/>
    <a:srgbClr val="F5F0D3"/>
    <a:srgbClr val="F7E9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80" autoAdjust="0"/>
    <p:restoredTop sz="89011" autoAdjust="0"/>
  </p:normalViewPr>
  <p:slideViewPr>
    <p:cSldViewPr snapToGrid="0" snapToObjects="1" showGuides="1">
      <p:cViewPr varScale="1">
        <p:scale>
          <a:sx n="97" d="100"/>
          <a:sy n="97" d="100"/>
        </p:scale>
        <p:origin x="-1176" y="-104"/>
      </p:cViewPr>
      <p:guideLst>
        <p:guide orient="horz" pos="1052"/>
        <p:guide orient="horz" pos="3477"/>
        <p:guide orient="horz" pos="4032"/>
        <p:guide orient="horz" pos="2183"/>
        <p:guide orient="horz" pos="287"/>
        <p:guide orient="horz" pos="1471"/>
        <p:guide orient="horz" pos="464"/>
        <p:guide orient="horz" pos="3938"/>
        <p:guide orient="horz" pos="231"/>
        <p:guide pos="230"/>
        <p:guide pos="5530"/>
        <p:guide pos="2880"/>
        <p:guide pos="1120"/>
        <p:guide pos="1411"/>
        <p:guide pos="5287"/>
        <p:guide pos="456"/>
        <p:guide pos="4812"/>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p:cViewPr varScale="1">
        <p:scale>
          <a:sx n="70" d="100"/>
          <a:sy n="70" d="100"/>
        </p:scale>
        <p:origin x="-3450" y="-114"/>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70" Type="http://schemas.openxmlformats.org/officeDocument/2006/relationships/slide" Target="slides/slide64.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Office%20PowerPoint"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6"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Workbook6"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200"/>
            </a:pPr>
            <a:r>
              <a:rPr lang="en-US" sz="1200"/>
              <a:t>Change</a:t>
            </a:r>
            <a:r>
              <a:rPr lang="en-US" sz="1200" baseline="0"/>
              <a:t> in TFR and Child Sex Ratio in India: 1961-2011</a:t>
            </a:r>
            <a:endParaRPr lang="en-US" sz="1200"/>
          </a:p>
        </c:rich>
      </c:tx>
      <c:layout/>
      <c:overlay val="0"/>
    </c:title>
    <c:autoTitleDeleted val="0"/>
    <c:plotArea>
      <c:layout>
        <c:manualLayout>
          <c:layoutTarget val="inner"/>
          <c:xMode val="edge"/>
          <c:yMode val="edge"/>
          <c:x val="0.123178258967629"/>
          <c:y val="0.192592228054826"/>
          <c:w val="0.550486001749781"/>
          <c:h val="0.694691965587635"/>
        </c:manualLayout>
      </c:layout>
      <c:lineChart>
        <c:grouping val="standard"/>
        <c:varyColors val="0"/>
        <c:ser>
          <c:idx val="0"/>
          <c:order val="0"/>
          <c:tx>
            <c:strRef>
              <c:f>'[Chart in Microsoft Office PowerPoint]Sheet1'!$G$3</c:f>
              <c:strCache>
                <c:ptCount val="1"/>
                <c:pt idx="0">
                  <c:v>TFR</c:v>
                </c:pt>
              </c:strCache>
            </c:strRef>
          </c:tx>
          <c:marker>
            <c:symbol val="none"/>
          </c:marker>
          <c:cat>
            <c:numRef>
              <c:f>'[Chart in Microsoft Office PowerPoint]Sheet1'!$F$4:$F$9</c:f>
              <c:numCache>
                <c:formatCode>General</c:formatCode>
                <c:ptCount val="6"/>
                <c:pt idx="0">
                  <c:v>1961.0</c:v>
                </c:pt>
                <c:pt idx="1">
                  <c:v>1971.0</c:v>
                </c:pt>
                <c:pt idx="2">
                  <c:v>1981.0</c:v>
                </c:pt>
                <c:pt idx="3">
                  <c:v>1991.0</c:v>
                </c:pt>
                <c:pt idx="4">
                  <c:v>2001.0</c:v>
                </c:pt>
                <c:pt idx="5">
                  <c:v>2008.0</c:v>
                </c:pt>
              </c:numCache>
            </c:numRef>
          </c:cat>
          <c:val>
            <c:numRef>
              <c:f>'[Chart in Microsoft Office PowerPoint]Sheet1'!$G$4:$G$9</c:f>
              <c:numCache>
                <c:formatCode>General</c:formatCode>
                <c:ptCount val="6"/>
                <c:pt idx="0">
                  <c:v>5.856999999999997</c:v>
                </c:pt>
                <c:pt idx="1">
                  <c:v>5.391</c:v>
                </c:pt>
                <c:pt idx="2">
                  <c:v>4.612999999999978</c:v>
                </c:pt>
                <c:pt idx="3">
                  <c:v>3.951999999999999</c:v>
                </c:pt>
                <c:pt idx="4">
                  <c:v>3.21</c:v>
                </c:pt>
                <c:pt idx="5">
                  <c:v>2.66</c:v>
                </c:pt>
              </c:numCache>
            </c:numRef>
          </c:val>
          <c:smooth val="0"/>
        </c:ser>
        <c:dLbls>
          <c:showLegendKey val="0"/>
          <c:showVal val="0"/>
          <c:showCatName val="0"/>
          <c:showSerName val="0"/>
          <c:showPercent val="0"/>
          <c:showBubbleSize val="0"/>
        </c:dLbls>
        <c:marker val="1"/>
        <c:smooth val="0"/>
        <c:axId val="-2145755848"/>
        <c:axId val="-2147338456"/>
      </c:lineChart>
      <c:lineChart>
        <c:grouping val="standard"/>
        <c:varyColors val="0"/>
        <c:ser>
          <c:idx val="1"/>
          <c:order val="1"/>
          <c:tx>
            <c:strRef>
              <c:f>'[Chart in Microsoft Office PowerPoint]Sheet1'!$H$3</c:f>
              <c:strCache>
                <c:ptCount val="1"/>
                <c:pt idx="0">
                  <c:v>Child Sex Ratio</c:v>
                </c:pt>
              </c:strCache>
            </c:strRef>
          </c:tx>
          <c:marker>
            <c:symbol val="none"/>
          </c:marker>
          <c:cat>
            <c:numRef>
              <c:f>'[Chart in Microsoft Office PowerPoint]Sheet1'!$F$4:$F$9</c:f>
              <c:numCache>
                <c:formatCode>General</c:formatCode>
                <c:ptCount val="6"/>
                <c:pt idx="0">
                  <c:v>1961.0</c:v>
                </c:pt>
                <c:pt idx="1">
                  <c:v>1971.0</c:v>
                </c:pt>
                <c:pt idx="2">
                  <c:v>1981.0</c:v>
                </c:pt>
                <c:pt idx="3">
                  <c:v>1991.0</c:v>
                </c:pt>
                <c:pt idx="4">
                  <c:v>2001.0</c:v>
                </c:pt>
                <c:pt idx="5">
                  <c:v>2008.0</c:v>
                </c:pt>
              </c:numCache>
            </c:numRef>
          </c:cat>
          <c:val>
            <c:numRef>
              <c:f>'[Chart in Microsoft Office PowerPoint]Sheet1'!$H$4:$H$9</c:f>
              <c:numCache>
                <c:formatCode>General</c:formatCode>
                <c:ptCount val="6"/>
                <c:pt idx="0">
                  <c:v>976.0</c:v>
                </c:pt>
                <c:pt idx="1">
                  <c:v>964.0</c:v>
                </c:pt>
                <c:pt idx="2">
                  <c:v>962.0</c:v>
                </c:pt>
                <c:pt idx="3">
                  <c:v>945.0</c:v>
                </c:pt>
                <c:pt idx="4">
                  <c:v>927.0</c:v>
                </c:pt>
                <c:pt idx="5">
                  <c:v>914.0</c:v>
                </c:pt>
              </c:numCache>
            </c:numRef>
          </c:val>
          <c:smooth val="0"/>
        </c:ser>
        <c:dLbls>
          <c:showLegendKey val="0"/>
          <c:showVal val="0"/>
          <c:showCatName val="0"/>
          <c:showSerName val="0"/>
          <c:showPercent val="0"/>
          <c:showBubbleSize val="0"/>
        </c:dLbls>
        <c:marker val="1"/>
        <c:smooth val="0"/>
        <c:axId val="-2147348920"/>
        <c:axId val="-2147343176"/>
      </c:lineChart>
      <c:catAx>
        <c:axId val="-2145755848"/>
        <c:scaling>
          <c:orientation val="minMax"/>
        </c:scaling>
        <c:delete val="0"/>
        <c:axPos val="b"/>
        <c:numFmt formatCode="General" sourceLinked="1"/>
        <c:majorTickMark val="out"/>
        <c:minorTickMark val="none"/>
        <c:tickLblPos val="nextTo"/>
        <c:crossAx val="-2147338456"/>
        <c:crosses val="autoZero"/>
        <c:auto val="1"/>
        <c:lblAlgn val="ctr"/>
        <c:lblOffset val="100"/>
        <c:noMultiLvlLbl val="0"/>
      </c:catAx>
      <c:valAx>
        <c:axId val="-2147338456"/>
        <c:scaling>
          <c:orientation val="minMax"/>
        </c:scaling>
        <c:delete val="0"/>
        <c:axPos val="l"/>
        <c:majorGridlines/>
        <c:title>
          <c:tx>
            <c:rich>
              <a:bodyPr rot="-5400000" vert="horz"/>
              <a:lstStyle/>
              <a:p>
                <a:pPr>
                  <a:defRPr/>
                </a:pPr>
                <a:r>
                  <a:rPr lang="en-US"/>
                  <a:t>Total Fertility Rate</a:t>
                </a:r>
              </a:p>
            </c:rich>
          </c:tx>
          <c:layout/>
          <c:overlay val="0"/>
        </c:title>
        <c:numFmt formatCode="General" sourceLinked="1"/>
        <c:majorTickMark val="out"/>
        <c:minorTickMark val="none"/>
        <c:tickLblPos val="nextTo"/>
        <c:crossAx val="-2145755848"/>
        <c:crosses val="autoZero"/>
        <c:crossBetween val="between"/>
      </c:valAx>
      <c:valAx>
        <c:axId val="-2147343176"/>
        <c:scaling>
          <c:orientation val="minMax"/>
        </c:scaling>
        <c:delete val="0"/>
        <c:axPos val="r"/>
        <c:title>
          <c:tx>
            <c:rich>
              <a:bodyPr rot="-5400000" vert="horz"/>
              <a:lstStyle/>
              <a:p>
                <a:pPr>
                  <a:defRPr/>
                </a:pPr>
                <a:r>
                  <a:rPr lang="en-US"/>
                  <a:t>Child Sex Ratio (girls/1000 boys)</a:t>
                </a:r>
              </a:p>
            </c:rich>
          </c:tx>
          <c:layout/>
          <c:overlay val="0"/>
        </c:title>
        <c:numFmt formatCode="General" sourceLinked="1"/>
        <c:majorTickMark val="out"/>
        <c:minorTickMark val="none"/>
        <c:tickLblPos val="nextTo"/>
        <c:crossAx val="-2147348920"/>
        <c:crosses val="max"/>
        <c:crossBetween val="between"/>
      </c:valAx>
      <c:catAx>
        <c:axId val="-2147348920"/>
        <c:scaling>
          <c:orientation val="minMax"/>
        </c:scaling>
        <c:delete val="1"/>
        <c:axPos val="b"/>
        <c:numFmt formatCode="General" sourceLinked="1"/>
        <c:majorTickMark val="out"/>
        <c:minorTickMark val="none"/>
        <c:tickLblPos val="nextTo"/>
        <c:crossAx val="-2147343176"/>
        <c:crosses val="autoZero"/>
        <c:auto val="1"/>
        <c:lblAlgn val="ctr"/>
        <c:lblOffset val="100"/>
        <c:noMultiLvlLbl val="0"/>
      </c:catAx>
    </c:plotArea>
    <c:legend>
      <c:legendPos val="r"/>
      <c:layout>
        <c:manualLayout>
          <c:xMode val="edge"/>
          <c:yMode val="edge"/>
          <c:x val="0.808333333333333"/>
          <c:y val="0.385263925342665"/>
          <c:w val="0.183333333333333"/>
          <c:h val="0.371138086905803"/>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3147533149419"/>
          <c:y val="0.0277777467547769"/>
          <c:w val="0.445886482939633"/>
          <c:h val="0.822469378827647"/>
        </c:manualLayout>
      </c:layout>
      <c:barChart>
        <c:barDir val="col"/>
        <c:grouping val="stacked"/>
        <c:varyColors val="0"/>
        <c:ser>
          <c:idx val="0"/>
          <c:order val="0"/>
          <c:tx>
            <c:strRef>
              <c:f>Sheet1!$A$11</c:f>
              <c:strCache>
                <c:ptCount val="1"/>
                <c:pt idx="0">
                  <c:v>Missing girls due to excess female mortality</c:v>
                </c:pt>
              </c:strCache>
            </c:strRef>
          </c:tx>
          <c:invertIfNegative val="0"/>
          <c:cat>
            <c:numRef>
              <c:f>Sheet1!$B$10:$C$10</c:f>
              <c:numCache>
                <c:formatCode>General</c:formatCode>
                <c:ptCount val="2"/>
                <c:pt idx="0">
                  <c:v>2001.0</c:v>
                </c:pt>
                <c:pt idx="1">
                  <c:v>2011.0</c:v>
                </c:pt>
              </c:numCache>
            </c:numRef>
          </c:cat>
          <c:val>
            <c:numRef>
              <c:f>Sheet1!$B$11:$C$11</c:f>
              <c:numCache>
                <c:formatCode>General</c:formatCode>
                <c:ptCount val="2"/>
                <c:pt idx="0">
                  <c:v>8.0</c:v>
                </c:pt>
                <c:pt idx="1">
                  <c:v>4.0</c:v>
                </c:pt>
              </c:numCache>
            </c:numRef>
          </c:val>
        </c:ser>
        <c:ser>
          <c:idx val="1"/>
          <c:order val="1"/>
          <c:tx>
            <c:strRef>
              <c:f>Sheet1!$A$12</c:f>
              <c:strCache>
                <c:ptCount val="1"/>
                <c:pt idx="0">
                  <c:v>Missing girls due to sex selective abortion</c:v>
                </c:pt>
              </c:strCache>
            </c:strRef>
          </c:tx>
          <c:invertIfNegative val="0"/>
          <c:cat>
            <c:numRef>
              <c:f>Sheet1!$B$10:$C$10</c:f>
              <c:numCache>
                <c:formatCode>General</c:formatCode>
                <c:ptCount val="2"/>
                <c:pt idx="0">
                  <c:v>2001.0</c:v>
                </c:pt>
                <c:pt idx="1">
                  <c:v>2011.0</c:v>
                </c:pt>
              </c:numCache>
            </c:numRef>
          </c:cat>
          <c:val>
            <c:numRef>
              <c:f>Sheet1!$B$12:$C$12</c:f>
              <c:numCache>
                <c:formatCode>General</c:formatCode>
                <c:ptCount val="2"/>
                <c:pt idx="0">
                  <c:v>106.0</c:v>
                </c:pt>
                <c:pt idx="1">
                  <c:v>89.0</c:v>
                </c:pt>
              </c:numCache>
            </c:numRef>
          </c:val>
        </c:ser>
        <c:dLbls>
          <c:showLegendKey val="0"/>
          <c:showVal val="0"/>
          <c:showCatName val="0"/>
          <c:showSerName val="0"/>
          <c:showPercent val="0"/>
          <c:showBubbleSize val="0"/>
        </c:dLbls>
        <c:gapWidth val="150"/>
        <c:overlap val="100"/>
        <c:axId val="-2144696200"/>
        <c:axId val="-2144693192"/>
      </c:barChart>
      <c:catAx>
        <c:axId val="-2144696200"/>
        <c:scaling>
          <c:orientation val="minMax"/>
        </c:scaling>
        <c:delete val="0"/>
        <c:axPos val="b"/>
        <c:numFmt formatCode="General" sourceLinked="1"/>
        <c:majorTickMark val="out"/>
        <c:minorTickMark val="none"/>
        <c:tickLblPos val="nextTo"/>
        <c:txPr>
          <a:bodyPr/>
          <a:lstStyle/>
          <a:p>
            <a:pPr>
              <a:defRPr sz="1400"/>
            </a:pPr>
            <a:endParaRPr lang="en-US"/>
          </a:p>
        </c:txPr>
        <c:crossAx val="-2144693192"/>
        <c:crosses val="autoZero"/>
        <c:auto val="1"/>
        <c:lblAlgn val="ctr"/>
        <c:lblOffset val="100"/>
        <c:noMultiLvlLbl val="0"/>
      </c:catAx>
      <c:valAx>
        <c:axId val="-2144693192"/>
        <c:scaling>
          <c:orientation val="minMax"/>
        </c:scaling>
        <c:delete val="0"/>
        <c:axPos val="l"/>
        <c:majorGridlines/>
        <c:title>
          <c:tx>
            <c:rich>
              <a:bodyPr rot="-5400000" vert="horz"/>
              <a:lstStyle/>
              <a:p>
                <a:pPr>
                  <a:defRPr sz="1400"/>
                </a:pPr>
                <a:r>
                  <a:rPr lang="en-US" sz="1400"/>
                  <a:t>Number of missing girls per 1000 boys</a:t>
                </a:r>
              </a:p>
            </c:rich>
          </c:tx>
          <c:layout/>
          <c:overlay val="0"/>
        </c:title>
        <c:numFmt formatCode="General" sourceLinked="1"/>
        <c:majorTickMark val="out"/>
        <c:minorTickMark val="none"/>
        <c:tickLblPos val="nextTo"/>
        <c:txPr>
          <a:bodyPr/>
          <a:lstStyle/>
          <a:p>
            <a:pPr>
              <a:defRPr sz="1400"/>
            </a:pPr>
            <a:endParaRPr lang="en-US"/>
          </a:p>
        </c:txPr>
        <c:crossAx val="-2144696200"/>
        <c:crosses val="autoZero"/>
        <c:crossBetween val="between"/>
      </c:valAx>
    </c:plotArea>
    <c:legend>
      <c:legendPos val="r"/>
      <c:layout>
        <c:manualLayout>
          <c:xMode val="edge"/>
          <c:yMode val="edge"/>
          <c:x val="0.617005240042295"/>
          <c:y val="0.040212286671886"/>
          <c:w val="0.341898165616298"/>
          <c:h val="0.312512159465173"/>
        </c:manualLayout>
      </c:layout>
      <c:overlay val="0"/>
      <c:txPr>
        <a:bodyPr/>
        <a:lstStyle/>
        <a:p>
          <a:pPr>
            <a:defRPr sz="1600">
              <a:latin typeface="+mn-lt"/>
            </a:defRPr>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tx>
            <c:strRef>
              <c:f>Sheet1!$A$19</c:f>
              <c:strCache>
                <c:ptCount val="1"/>
                <c:pt idx="0">
                  <c:v>Missing girls due to excess female mortality</c:v>
                </c:pt>
              </c:strCache>
            </c:strRef>
          </c:tx>
          <c:invertIfNegative val="0"/>
          <c:cat>
            <c:multiLvlStrRef>
              <c:f>Sheet1!$B$17:$E$18</c:f>
              <c:multiLvlStrCache>
                <c:ptCount val="4"/>
                <c:lvl>
                  <c:pt idx="0">
                    <c:v>2001</c:v>
                  </c:pt>
                  <c:pt idx="1">
                    <c:v>2011</c:v>
                  </c:pt>
                  <c:pt idx="2">
                    <c:v>2001</c:v>
                  </c:pt>
                  <c:pt idx="3">
                    <c:v>2011</c:v>
                  </c:pt>
                </c:lvl>
                <c:lvl>
                  <c:pt idx="0">
                    <c:v>Rural</c:v>
                  </c:pt>
                  <c:pt idx="2">
                    <c:v>Urban</c:v>
                  </c:pt>
                </c:lvl>
              </c:multiLvlStrCache>
            </c:multiLvlStrRef>
          </c:cat>
          <c:val>
            <c:numRef>
              <c:f>Sheet1!$B$19:$E$19</c:f>
              <c:numCache>
                <c:formatCode>General</c:formatCode>
                <c:ptCount val="4"/>
                <c:pt idx="0">
                  <c:v>11.0</c:v>
                </c:pt>
                <c:pt idx="1">
                  <c:v>4.0</c:v>
                </c:pt>
                <c:pt idx="2">
                  <c:v>-1.0</c:v>
                </c:pt>
                <c:pt idx="3">
                  <c:v>4.0</c:v>
                </c:pt>
              </c:numCache>
            </c:numRef>
          </c:val>
        </c:ser>
        <c:ser>
          <c:idx val="1"/>
          <c:order val="1"/>
          <c:tx>
            <c:strRef>
              <c:f>Sheet1!$A$20</c:f>
              <c:strCache>
                <c:ptCount val="1"/>
                <c:pt idx="0">
                  <c:v>Missing girls due to sex selective abortion</c:v>
                </c:pt>
              </c:strCache>
            </c:strRef>
          </c:tx>
          <c:invertIfNegative val="0"/>
          <c:cat>
            <c:multiLvlStrRef>
              <c:f>Sheet1!$B$17:$E$18</c:f>
              <c:multiLvlStrCache>
                <c:ptCount val="4"/>
                <c:lvl>
                  <c:pt idx="0">
                    <c:v>2001</c:v>
                  </c:pt>
                  <c:pt idx="1">
                    <c:v>2011</c:v>
                  </c:pt>
                  <c:pt idx="2">
                    <c:v>2001</c:v>
                  </c:pt>
                  <c:pt idx="3">
                    <c:v>2011</c:v>
                  </c:pt>
                </c:lvl>
                <c:lvl>
                  <c:pt idx="0">
                    <c:v>Rural</c:v>
                  </c:pt>
                  <c:pt idx="2">
                    <c:v>Urban</c:v>
                  </c:pt>
                </c:lvl>
              </c:multiLvlStrCache>
            </c:multiLvlStrRef>
          </c:cat>
          <c:val>
            <c:numRef>
              <c:f>Sheet1!$B$20:$E$20</c:f>
              <c:numCache>
                <c:formatCode>General</c:formatCode>
                <c:ptCount val="4"/>
                <c:pt idx="0">
                  <c:v>100.0</c:v>
                </c:pt>
                <c:pt idx="1">
                  <c:v>88.0</c:v>
                </c:pt>
                <c:pt idx="2">
                  <c:v>130.0</c:v>
                </c:pt>
                <c:pt idx="3">
                  <c:v>95.0</c:v>
                </c:pt>
              </c:numCache>
            </c:numRef>
          </c:val>
        </c:ser>
        <c:dLbls>
          <c:showLegendKey val="0"/>
          <c:showVal val="0"/>
          <c:showCatName val="0"/>
          <c:showSerName val="0"/>
          <c:showPercent val="0"/>
          <c:showBubbleSize val="0"/>
        </c:dLbls>
        <c:gapWidth val="150"/>
        <c:overlap val="100"/>
        <c:axId val="-2144639240"/>
        <c:axId val="-2144636232"/>
      </c:barChart>
      <c:catAx>
        <c:axId val="-2144639240"/>
        <c:scaling>
          <c:orientation val="minMax"/>
        </c:scaling>
        <c:delete val="0"/>
        <c:axPos val="b"/>
        <c:majorTickMark val="out"/>
        <c:minorTickMark val="none"/>
        <c:tickLblPos val="nextTo"/>
        <c:txPr>
          <a:bodyPr/>
          <a:lstStyle/>
          <a:p>
            <a:pPr>
              <a:defRPr sz="1400"/>
            </a:pPr>
            <a:endParaRPr lang="en-US"/>
          </a:p>
        </c:txPr>
        <c:crossAx val="-2144636232"/>
        <c:crosses val="autoZero"/>
        <c:auto val="1"/>
        <c:lblAlgn val="ctr"/>
        <c:lblOffset val="100"/>
        <c:noMultiLvlLbl val="0"/>
      </c:catAx>
      <c:valAx>
        <c:axId val="-2144636232"/>
        <c:scaling>
          <c:orientation val="minMax"/>
        </c:scaling>
        <c:delete val="0"/>
        <c:axPos val="l"/>
        <c:majorGridlines/>
        <c:title>
          <c:tx>
            <c:rich>
              <a:bodyPr rot="-5400000" vert="horz"/>
              <a:lstStyle/>
              <a:p>
                <a:pPr>
                  <a:defRPr sz="1400"/>
                </a:pPr>
                <a:r>
                  <a:rPr lang="en-US" sz="1400" dirty="0"/>
                  <a:t>Number of </a:t>
                </a:r>
                <a:r>
                  <a:rPr lang="en-US" sz="1400" dirty="0" smtClean="0"/>
                  <a:t>missing</a:t>
                </a:r>
                <a:r>
                  <a:rPr lang="en-US" sz="1400" baseline="0" dirty="0" smtClean="0"/>
                  <a:t> </a:t>
                </a:r>
                <a:r>
                  <a:rPr lang="en-US" sz="1400" baseline="0" dirty="0"/>
                  <a:t>girls per 1000 boys</a:t>
                </a:r>
                <a:endParaRPr lang="en-US" sz="1400" dirty="0"/>
              </a:p>
            </c:rich>
          </c:tx>
          <c:layout/>
          <c:overlay val="0"/>
        </c:title>
        <c:numFmt formatCode="General" sourceLinked="1"/>
        <c:majorTickMark val="out"/>
        <c:minorTickMark val="none"/>
        <c:tickLblPos val="nextTo"/>
        <c:txPr>
          <a:bodyPr/>
          <a:lstStyle/>
          <a:p>
            <a:pPr>
              <a:defRPr sz="1400"/>
            </a:pPr>
            <a:endParaRPr lang="en-US"/>
          </a:p>
        </c:txPr>
        <c:crossAx val="-2144639240"/>
        <c:crosses val="autoZero"/>
        <c:crossBetween val="between"/>
      </c:valAx>
    </c:plotArea>
    <c:legend>
      <c:legendPos val="r"/>
      <c:layout>
        <c:manualLayout>
          <c:xMode val="edge"/>
          <c:yMode val="edge"/>
          <c:x val="0.644723775285038"/>
          <c:y val="0.0254901298401936"/>
          <c:w val="0.340647619574182"/>
          <c:h val="0.182996329376012"/>
        </c:manualLayout>
      </c:layout>
      <c:overlay val="0"/>
      <c:txPr>
        <a:bodyPr/>
        <a:lstStyle/>
        <a:p>
          <a:pPr>
            <a:defRPr sz="1400">
              <a:latin typeface="+mn-lt"/>
            </a:defRPr>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 Id="rId2"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6.emf"/></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Header Placeholder 1"/>
          <p:cNvSpPr>
            <a:spLocks noGrp="1"/>
          </p:cNvSpPr>
          <p:nvPr>
            <p:ph type="hdr" sz="quarter"/>
          </p:nvPr>
        </p:nvSpPr>
        <p:spPr>
          <a:xfrm>
            <a:off x="2220616"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dirty="0" smtClean="0">
                <a:latin typeface="Arial" pitchFamily="34" charset="0"/>
                <a:cs typeface="Arial" pitchFamily="34" charset="0"/>
              </a:rPr>
              <a:t>[ADD PRESENTATION TITLE: INSERT TAB &gt; HEADER &amp; FOOTER &gt; NOTES AND HANDOUTS]</a:t>
            </a:r>
          </a:p>
        </p:txBody>
      </p:sp>
      <p:sp>
        <p:nvSpPr>
          <p:cNvPr id="7" name="Date Placeholder 2"/>
          <p:cNvSpPr>
            <a:spLocks noGrp="1"/>
          </p:cNvSpPr>
          <p:nvPr>
            <p:ph type="dt" idx="1"/>
          </p:nvPr>
        </p:nvSpPr>
        <p:spPr>
          <a:xfrm>
            <a:off x="1199311"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mtClean="0">
                <a:latin typeface="Arial" pitchFamily="34" charset="0"/>
                <a:cs typeface="Arial" pitchFamily="34" charset="0"/>
              </a:rPr>
              <a:pPr algn="l"/>
              <a:t>10/23/16</a:t>
            </a:fld>
            <a:endParaRPr lang="en-US" dirty="0">
              <a:latin typeface="Arial" pitchFamily="34" charset="0"/>
              <a:cs typeface="Arial" pitchFamily="34" charset="0"/>
            </a:endParaRPr>
          </a:p>
        </p:txBody>
      </p:sp>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41507" y="8857103"/>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a:latin typeface="Arial" pitchFamily="34" charset="0"/>
                <a:cs typeface="Arial" pitchFamily="34" charset="0"/>
              </a:rPr>
              <a:pPr/>
              <a:t>‹#›</a:t>
            </a:fld>
            <a:endParaRPr lang="en-US" dirty="0">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6.emf"/></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8028" y="399934"/>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Header Placeholder 1"/>
          <p:cNvSpPr>
            <a:spLocks noGrp="1"/>
          </p:cNvSpPr>
          <p:nvPr>
            <p:ph type="hdr" sz="quarter"/>
          </p:nvPr>
        </p:nvSpPr>
        <p:spPr>
          <a:xfrm>
            <a:off x="2227340" y="8863084"/>
            <a:ext cx="2664646" cy="137851"/>
          </a:xfrm>
          <a:prstGeom prst="rect">
            <a:avLst/>
          </a:prstGeom>
        </p:spPr>
        <p:txBody>
          <a:bodyPr vert="horz" wrap="square" lIns="0" tIns="0" rIns="0" bIns="0" rtlCol="0" anchor="t" anchorCtr="0"/>
          <a:lstStyle>
            <a:lvl1pPr algn="l">
              <a:defRPr sz="800" i="0"/>
            </a:lvl1p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12" name="Date Placeholder 2"/>
          <p:cNvSpPr>
            <a:spLocks noGrp="1"/>
          </p:cNvSpPr>
          <p:nvPr>
            <p:ph type="dt" idx="1"/>
          </p:nvPr>
        </p:nvSpPr>
        <p:spPr>
          <a:xfrm>
            <a:off x="1206035" y="8856576"/>
            <a:ext cx="880135" cy="146304"/>
          </a:xfrm>
          <a:prstGeom prst="rect">
            <a:avLst/>
          </a:prstGeom>
        </p:spPr>
        <p:txBody>
          <a:bodyPr vert="horz" lIns="0" tIns="0" rIns="0" bIns="0" rtlCol="0"/>
          <a:lstStyle>
            <a:lvl1pPr algn="r">
              <a:defRPr sz="800" i="0"/>
            </a:lvl1pPr>
          </a:lstStyle>
          <a:p>
            <a:pPr algn="l"/>
            <a:fld id="{9535A4AE-AB74-4BDA-B84A-019528CC2B4D}" type="datetimeFigureOut">
              <a:rPr lang="en-US" smtClean="0">
                <a:latin typeface="Arial" pitchFamily="34" charset="0"/>
                <a:cs typeface="Arial" pitchFamily="34" charset="0"/>
              </a:rPr>
              <a:pPr algn="l"/>
              <a:t>10/23/16</a:t>
            </a:fld>
            <a:endParaRPr lang="en-US" dirty="0">
              <a:latin typeface="Arial" pitchFamily="34" charset="0"/>
              <a:cs typeface="Arial" pitchFamily="34" charset="0"/>
            </a:endParaRPr>
          </a:p>
        </p:txBody>
      </p:sp>
      <p:sp>
        <p:nvSpPr>
          <p:cNvPr id="28" name="Slide Number Placeholder 6"/>
          <p:cNvSpPr>
            <a:spLocks noGrp="1"/>
          </p:cNvSpPr>
          <p:nvPr>
            <p:ph type="sldNum" sz="quarter" idx="5"/>
          </p:nvPr>
        </p:nvSpPr>
        <p:spPr>
          <a:xfrm>
            <a:off x="448231" y="8857103"/>
            <a:ext cx="554100" cy="105317"/>
          </a:xfrm>
          <a:prstGeom prst="rect">
            <a:avLst/>
          </a:prstGeom>
        </p:spPr>
        <p:txBody>
          <a:bodyPr vert="horz" wrap="square" lIns="0" tIns="0" rIns="0" bIns="0" rtlCol="0" anchor="b" anchorCtr="0"/>
          <a:lstStyle>
            <a:lvl1pPr marL="0" algn="l" defTabSz="914400" rtl="0" eaLnBrk="1" latinLnBrk="0" hangingPunct="1">
              <a:defRPr lang="en-US" sz="800" i="0" kern="1200" smtClean="0">
                <a:solidFill>
                  <a:schemeClr val="tx1"/>
                </a:solidFill>
                <a:latin typeface="+mn-lt"/>
                <a:ea typeface="+mn-ea"/>
                <a:cs typeface="+mn-cs"/>
              </a:defRPr>
            </a:lvl1pPr>
          </a:lstStyle>
          <a:p>
            <a:fld id="{111E5896-917A-4035-A860-408E1EC3CD51}" type="slidenum">
              <a:rPr lang="en-US" smtClean="0">
                <a:latin typeface="Arial" pitchFamily="34" charset="0"/>
                <a:cs typeface="Arial" pitchFamily="34" charset="0"/>
              </a:rPr>
              <a:pPr/>
              <a:t>‹#›</a:t>
            </a:fld>
            <a:endParaRPr lang="en-US" dirty="0">
              <a:latin typeface="Arial" pitchFamily="34" charset="0"/>
              <a:cs typeface="Arial" pitchFamily="34" charset="0"/>
            </a:endParaRP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p:notesStyle>
    <a:lvl1pPr marL="114300" indent="-114300" algn="l" defTabSz="914400" rtl="0" eaLnBrk="1" latinLnBrk="0" hangingPunct="1">
      <a:spcBef>
        <a:spcPts val="800"/>
      </a:spcBef>
      <a:buFont typeface="Arial" pitchFamily="34" charset="0"/>
      <a:buChar char="•"/>
      <a:defRPr sz="1200" kern="1200">
        <a:solidFill>
          <a:schemeClr val="tx1"/>
        </a:solidFill>
        <a:latin typeface="Arial" pitchFamily="34" charset="0"/>
        <a:ea typeface="+mn-ea"/>
        <a:cs typeface="Arial" pitchFamily="34" charset="0"/>
      </a:defRPr>
    </a:lvl1pPr>
    <a:lvl2pPr marL="285750" indent="-112713" algn="l" defTabSz="914400" rtl="0" eaLnBrk="1" latinLnBrk="0" hangingPunct="1">
      <a:spcBef>
        <a:spcPts val="200"/>
      </a:spcBef>
      <a:buFont typeface="Arial" pitchFamily="34" charset="0"/>
      <a:buChar char="•"/>
      <a:defRPr sz="1100" kern="1200">
        <a:solidFill>
          <a:schemeClr val="tx1"/>
        </a:solidFill>
        <a:latin typeface="Arial" pitchFamily="34" charset="0"/>
        <a:ea typeface="+mn-ea"/>
        <a:cs typeface="Arial" pitchFamily="34" charset="0"/>
      </a:defRPr>
    </a:lvl2pPr>
    <a:lvl3pPr marL="403225" indent="-117475"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3pPr>
    <a:lvl4pPr marL="569913" indent="-112713"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Image Placeholder 21"/>
          <p:cNvSpPr>
            <a:spLocks noGrp="1" noRot="1" noChangeAspect="1"/>
          </p:cNvSpPr>
          <p:nvPr>
            <p:ph type="sldImg"/>
          </p:nvPr>
        </p:nvSpPr>
        <p:spPr>
          <a:xfrm>
            <a:off x="1187450" y="400050"/>
            <a:ext cx="4648200" cy="3486150"/>
          </a:xfrm>
        </p:spPr>
      </p:sp>
      <p:sp>
        <p:nvSpPr>
          <p:cNvPr id="23" name="Notes Placeholder 22"/>
          <p:cNvSpPr>
            <a:spLocks noGrp="1"/>
          </p:cNvSpPr>
          <p:nvPr>
            <p:ph type="body" idx="1"/>
          </p:nvPr>
        </p:nvSpPr>
        <p:spPr/>
        <p:txBody>
          <a:bodyPr>
            <a:normAutofit/>
          </a:bodyPr>
          <a:lstStyle/>
          <a:p>
            <a:endParaRPr lang="en-US"/>
          </a:p>
        </p:txBody>
      </p:sp>
      <p:sp>
        <p:nvSpPr>
          <p:cNvPr id="24" name="Header Placeholder 1"/>
          <p:cNvSpPr>
            <a:spLocks noGrp="1"/>
          </p:cNvSpPr>
          <p:nvPr>
            <p:ph type="hdr" sz="quarter"/>
          </p:nvPr>
        </p:nvSpPr>
        <p:spPr>
          <a:xfrm>
            <a:off x="2482852"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sz="600" i="1" dirty="0" smtClean="0">
                <a:latin typeface="Arial" pitchFamily="34" charset="0"/>
                <a:cs typeface="Arial" pitchFamily="34" charset="0"/>
              </a:rPr>
              <a:t>[ADD PRESENTATION TITLE: INSERT TAB &gt; HEADER &amp; FOOTER &gt; NOTES AND HANDOUTS]</a:t>
            </a:r>
          </a:p>
        </p:txBody>
      </p:sp>
      <p:sp>
        <p:nvSpPr>
          <p:cNvPr id="25" name="Date Placeholder 2"/>
          <p:cNvSpPr>
            <a:spLocks noGrp="1"/>
          </p:cNvSpPr>
          <p:nvPr>
            <p:ph type="dt" idx="1"/>
          </p:nvPr>
        </p:nvSpPr>
        <p:spPr>
          <a:xfrm>
            <a:off x="1461547"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z="600" i="1" smtClean="0">
                <a:latin typeface="Arial" pitchFamily="34" charset="0"/>
                <a:cs typeface="Arial" pitchFamily="34" charset="0"/>
              </a:rPr>
              <a:pPr algn="l"/>
              <a:t>10/23/16</a:t>
            </a:fld>
            <a:endParaRPr lang="en-US" sz="600" i="1" dirty="0">
              <a:latin typeface="Arial" pitchFamily="34" charset="0"/>
              <a:cs typeface="Arial" pitchFamily="34" charset="0"/>
            </a:endParaRPr>
          </a:p>
        </p:txBody>
      </p:sp>
      <p:sp>
        <p:nvSpPr>
          <p:cNvPr id="26" name="Slide Number Placeholder 6"/>
          <p:cNvSpPr>
            <a:spLocks noGrp="1"/>
          </p:cNvSpPr>
          <p:nvPr>
            <p:ph type="sldNum" sz="quarter" idx="5"/>
          </p:nvPr>
        </p:nvSpPr>
        <p:spPr>
          <a:xfrm>
            <a:off x="703743" y="8836931"/>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sz="600" i="1">
                <a:latin typeface="Arial" pitchFamily="34" charset="0"/>
                <a:cs typeface="Arial" pitchFamily="34" charset="0"/>
              </a:rPr>
              <a:pPr/>
              <a:t>1</a:t>
            </a:fld>
            <a:endParaRPr lang="en-US" sz="600" i="1" dirty="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17</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18</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19</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20</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21</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22</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23</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25</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26</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27</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4</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28</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29</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30</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31</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0" indent="0">
              <a:buNone/>
            </a:pPr>
            <a:r>
              <a:rPr lang="en-US" dirty="0" smtClean="0"/>
              <a:t>Final boiler plate language: 2 versions</a:t>
            </a:r>
          </a:p>
          <a:p>
            <a:endParaRPr lang="en-US" dirty="0" smtClean="0"/>
          </a:p>
          <a:p>
            <a:r>
              <a:rPr lang="en-US" sz="1200" kern="1200" dirty="0" smtClean="0">
                <a:solidFill>
                  <a:schemeClr val="tx1"/>
                </a:solidFill>
                <a:latin typeface="Arial" pitchFamily="34" charset="0"/>
                <a:ea typeface="+mn-ea"/>
                <a:cs typeface="Arial" pitchFamily="34" charset="0"/>
              </a:rPr>
              <a:t>Through its singular focus on health, UCSF is leading revolutions in health.</a:t>
            </a:r>
          </a:p>
          <a:p>
            <a:r>
              <a:rPr lang="en-US" sz="1200" kern="1200" smtClean="0">
                <a:solidFill>
                  <a:schemeClr val="tx1"/>
                </a:solidFill>
                <a:latin typeface="Arial" pitchFamily="34" charset="0"/>
                <a:ea typeface="+mn-ea"/>
                <a:cs typeface="Arial" pitchFamily="34" charset="0"/>
              </a:rPr>
              <a:t>UCSF is driven by the idea that great breakthroughs are achieved when the best research, the best education and the best patient care converge.</a:t>
            </a:r>
            <a:endParaRPr lang="en-US" smtClean="0"/>
          </a:p>
          <a:p>
            <a:endParaRPr lang="en-US"/>
          </a:p>
        </p:txBody>
      </p:sp>
      <p:sp>
        <p:nvSpPr>
          <p:cNvPr id="4" name="Header Placeholder 3"/>
          <p:cNvSpPr>
            <a:spLocks noGrp="1"/>
          </p:cNvSpPr>
          <p:nvPr>
            <p:ph type="hdr" sz="quarter" idx="10"/>
          </p:nvPr>
        </p:nvSpPr>
        <p:spPr/>
        <p:txBody>
          <a:bodyPr/>
          <a:lstStyle/>
          <a:p>
            <a:pPr>
              <a:lnSpc>
                <a:spcPct val="95000"/>
              </a:lnSpc>
            </a:pPr>
            <a:r>
              <a:rPr lang="en-US" smtClean="0">
                <a:latin typeface="Arial" pitchFamily="34" charset="0"/>
                <a:cs typeface="Arial" pitchFamily="34" charset="0"/>
              </a:rPr>
              <a:t>[ADD PRESENTATION TITLE: INSERT TAB &gt; HEADER &amp; FOOTER &gt; NOTES AND HANDOUTS]</a:t>
            </a:r>
            <a:endParaRPr lang="en-US"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F81535CF-1E6D-4F58-ADCA-A0D754487971}" type="datetime1">
              <a:rPr lang="en-US" smtClean="0">
                <a:latin typeface="Arial" pitchFamily="34" charset="0"/>
                <a:cs typeface="Arial" pitchFamily="34" charset="0"/>
              </a:rPr>
              <a:t>10/23/16</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64</a:t>
            </a:fld>
            <a:endParaRPr lang="en-US" dirty="0">
              <a:latin typeface="Arial" pitchFamily="34" charset="0"/>
              <a:cs typeface="Arial" pitchFamily="34" charset="0"/>
            </a:endParaRPr>
          </a:p>
        </p:txBody>
      </p:sp>
    </p:spTree>
    <p:extLst>
      <p:ext uri="{BB962C8B-B14F-4D97-AF65-F5344CB8AC3E}">
        <p14:creationId xmlns:p14="http://schemas.microsoft.com/office/powerpoint/2010/main" val="2084201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6</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7</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8</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9</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14</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15</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smtClean="0"/>
              <a:t>SW: LARGER FONT.   WOULD MAKE HEADING</a:t>
            </a:r>
            <a:r>
              <a:rPr lang="en-US" baseline="0" dirty="0" smtClean="0"/>
              <a:t> AND BODY FONT SAME.  CONSIDER SOME NICE FORMATTING TO MAKE IT MORE INTERESTING</a:t>
            </a:r>
            <a:endParaRPr lang="en-US" dirty="0"/>
          </a:p>
        </p:txBody>
      </p:sp>
      <p:sp>
        <p:nvSpPr>
          <p:cNvPr id="4" name="Header Placeholder 3"/>
          <p:cNvSpPr>
            <a:spLocks noGrp="1"/>
          </p:cNvSpPr>
          <p:nvPr>
            <p:ph type="hdr" sz="quarter" idx="10"/>
          </p:nvPr>
        </p:nvSpPr>
        <p:spPr/>
        <p:txBody>
          <a:bodyPr/>
          <a:lstStyle/>
          <a:p>
            <a:pPr>
              <a:lnSpc>
                <a:spcPct val="95000"/>
              </a:lnSpc>
            </a:pPr>
            <a:r>
              <a:rPr lang="en-US" sz="600" i="1" smtClean="0">
                <a:latin typeface="Arial" pitchFamily="34" charset="0"/>
                <a:cs typeface="Arial" pitchFamily="34" charset="0"/>
              </a:rPr>
              <a:t>[ADD PRESENTATION TITLE: INSERT TAB &gt; HEADER &amp; FOOTER &gt; NOTES AND HANDOUTS]</a:t>
            </a:r>
            <a:endParaRPr lang="en-US" sz="600" i="1" dirty="0" smtClean="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7E8D41B-AE01-416D-A608-C540C4F8D0F5}" type="datetime1">
              <a:rPr lang="en-US" sz="600" i="1" smtClean="0">
                <a:latin typeface="Arial" pitchFamily="34" charset="0"/>
                <a:cs typeface="Arial" pitchFamily="34" charset="0"/>
              </a:rPr>
              <a:t>10/23/16</a:t>
            </a:fld>
            <a:endParaRPr lang="en-US" sz="600" i="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z="600" i="1" smtClean="0">
                <a:latin typeface="Arial" pitchFamily="34" charset="0"/>
                <a:cs typeface="Arial" pitchFamily="34" charset="0"/>
              </a:rPr>
              <a:pPr/>
              <a:t>16</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2634056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 Id="rId3"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6.emf"/><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eg"/><Relationship Id="rId3" Type="http://schemas.openxmlformats.org/officeDocument/2006/relationships/image" Target="../media/image6.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6.emf"/><Relationship Id="rId1" Type="http://schemas.openxmlformats.org/officeDocument/2006/relationships/slideMaster" Target="../slideMasters/slideMaster2.xml"/><Relationship Id="rId2" Type="http://schemas.openxmlformats.org/officeDocument/2006/relationships/image" Target="../media/image12.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1.png"/><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eg"/><Relationship Id="rId3"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6.emf"/><Relationship Id="rId1" Type="http://schemas.openxmlformats.org/officeDocument/2006/relationships/slideMaster" Target="../slideMasters/slideMaster3.xml"/><Relationship Id="rId2" Type="http://schemas.openxmlformats.org/officeDocument/2006/relationships/image" Target="../media/image1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10/23/16</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0" name="Straight Connector 9"/>
          <p:cNvCxnSpPr/>
          <p:nvPr userDrawn="1"/>
        </p:nvCxnSpPr>
        <p:spPr>
          <a:xfrm>
            <a:off x="2430160" y="591021"/>
            <a:ext cx="0" cy="11887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2749439" y="752601"/>
            <a:ext cx="1487211"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6" name="TextBox 5"/>
            <p:cNvSpPr txBox="1"/>
            <p:nvPr userDrawn="1"/>
          </p:nvSpPr>
          <p:spPr bwMode="auto">
            <a:xfrm>
              <a:off x="2785238" y="912373"/>
              <a:ext cx="1451412" cy="609398"/>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smtClean="0">
                  <a:solidFill>
                    <a:schemeClr val="bg1"/>
                  </a:solidFill>
                  <a:latin typeface="+mj-lt"/>
                </a:rPr>
                <a:t>Partner Logo</a:t>
              </a:r>
            </a:p>
          </p:txBody>
        </p:sp>
      </p:grpSp>
      <p:pic>
        <p:nvPicPr>
          <p:cNvPr id="13" name="Picture 12"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21501032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10/23/16</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34417006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10/23/16</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14866148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10/23/16</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smtClean="0"/>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967005"/>
      </p:ext>
    </p:extLst>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smtClean="0"/>
              <a:t>“</a:t>
            </a:r>
            <a:r>
              <a:rPr lang="en-US" dirty="0" err="1" smtClean="0"/>
              <a:t>Lorem</a:t>
            </a:r>
            <a:r>
              <a:rPr lang="en-US" dirty="0" smtClean="0"/>
              <a:t> </a:t>
            </a:r>
            <a:r>
              <a:rPr lang="en-US" dirty="0" err="1" smtClean="0"/>
              <a:t>ipsum</a:t>
            </a:r>
            <a:r>
              <a:rPr lang="en-US" dirty="0" smtClean="0"/>
              <a:t>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A6150A5-0478-4814-9F6F-313D0B0598FE}" type="datetime1">
              <a:rPr lang="en-US" smtClean="0"/>
              <a:t>10/23/16</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5213682"/>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8F6F5B01-31EA-46FA-A31F-D71521F3C0AE}" type="datetime1">
              <a:rPr lang="en-US" smtClean="0"/>
              <a:t>10/23/16</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BE4F006E-5431-4BDD-8829-6B0B1D987D3A}" type="datetime1">
              <a:rPr lang="en-US" smtClean="0"/>
              <a:t>10/23/16</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74316033"/>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3999"/>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513693AB-E85E-4A83-93AE-7C2C33716FFD}" type="datetime1">
              <a:rPr lang="en-US" smtClean="0"/>
              <a:t>10/23/16</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801"/>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C1669700-339D-4BC3-9C61-1670B9701C57}" type="datetime1">
              <a:rPr lang="en-US" smtClean="0"/>
              <a:t>10/23/16</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E7F4196-1AA7-489C-AB25-66F2A1CDE0B2}" type="datetime1">
              <a:rPr lang="en-US" smtClean="0"/>
              <a:t>10/23/16</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C412304-4450-4BFA-A76B-D97C72798D07}" type="datetime1">
              <a:rPr lang="en-US" smtClean="0"/>
              <a:t>10/23/16</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801994352"/>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hite Title">
    <p:bg>
      <p:bgPr>
        <a:solidFill>
          <a:schemeClr val="bg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tx2"/>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tx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tx2"/>
                </a:solidFill>
                <a:latin typeface="Arial" pitchFamily="34" charset="0"/>
                <a:cs typeface="Arial" pitchFamily="34" charset="0"/>
              </a:defRPr>
            </a:lvl1pPr>
          </a:lstStyle>
          <a:p>
            <a:fld id="{87431B66-2D65-4398-A930-0D30EC9EE69D}" type="datetime1">
              <a:rPr lang="en-US" smtClean="0"/>
              <a:pPr/>
              <a:t>10/23/16</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tx2"/>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0" name="Straight Connector 9"/>
          <p:cNvCxnSpPr/>
          <p:nvPr userDrawn="1"/>
        </p:nvCxnSpPr>
        <p:spPr>
          <a:xfrm>
            <a:off x="2430160" y="591021"/>
            <a:ext cx="0" cy="1188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2749439" y="752601"/>
            <a:ext cx="1487211" cy="868680"/>
            <a:chOff x="2749439" y="752601"/>
            <a:chExt cx="1487211" cy="868680"/>
          </a:xfrm>
        </p:grpSpPr>
        <p:sp>
          <p:nvSpPr>
            <p:cNvPr id="5" name="Rectangle 4"/>
            <p:cNvSpPr/>
            <p:nvPr userDrawn="1"/>
          </p:nvSpPr>
          <p:spPr bwMode="auto">
            <a:xfrm>
              <a:off x="2749439" y="752601"/>
              <a:ext cx="1371600" cy="868680"/>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6" name="TextBox 5"/>
            <p:cNvSpPr txBox="1"/>
            <p:nvPr userDrawn="1"/>
          </p:nvSpPr>
          <p:spPr bwMode="auto">
            <a:xfrm>
              <a:off x="2785238" y="912373"/>
              <a:ext cx="1451412" cy="609398"/>
            </a:xfrm>
            <a:prstGeom prst="rect">
              <a:avLst/>
            </a:prstGeom>
            <a:noFill/>
            <a:ln w="19050" algn="ctr">
              <a:noFill/>
              <a:miter lim="800000"/>
              <a:headEnd/>
              <a:tailEnd/>
            </a:ln>
          </p:spPr>
          <p:txBody>
            <a:bodyPr wrap="square" lIns="0" tIns="0" rIns="0" bIns="0" rtlCol="0">
              <a:spAutoFit/>
            </a:bodyPr>
            <a:lstStyle/>
            <a:p>
              <a:pPr>
                <a:lnSpc>
                  <a:spcPct val="90000"/>
                </a:lnSpc>
              </a:pPr>
              <a:r>
                <a:rPr lang="en-US" sz="2200" dirty="0" smtClean="0">
                  <a:solidFill>
                    <a:schemeClr val="tx2"/>
                  </a:solidFill>
                  <a:latin typeface="+mj-lt"/>
                </a:rPr>
                <a:t>Partner Logo</a:t>
              </a:r>
            </a:p>
          </p:txBody>
        </p:sp>
      </p:grpSp>
      <p:pic>
        <p:nvPicPr>
          <p:cNvPr id="13" name="Picture 12" descr="UCSF_sig_navy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616" y="739445"/>
            <a:ext cx="1388923" cy="903111"/>
          </a:xfrm>
          <a:prstGeom prst="rect">
            <a:avLst/>
          </a:prstGeom>
        </p:spPr>
      </p:pic>
    </p:spTree>
    <p:extLst>
      <p:ext uri="{BB962C8B-B14F-4D97-AF65-F5344CB8AC3E}">
        <p14:creationId xmlns:p14="http://schemas.microsoft.com/office/powerpoint/2010/main" val="25964129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7318694"/>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7"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827374"/>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1944395890"/>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814910"/>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E6AEAD4-049B-F049-94C8-73FF9B67F583}" type="datetime1">
              <a:rPr lang="en-US" smtClean="0"/>
              <a:t>10/23/16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E432F40-3B8A-6848-880F-D6949BBEEB9E}" type="slidenum">
              <a:rPr lang="en-US"/>
              <a:pPr/>
              <a:t>‹#›</a:t>
            </a:fld>
            <a:endParaRPr lang="en-US"/>
          </a:p>
        </p:txBody>
      </p:sp>
    </p:spTree>
    <p:extLst>
      <p:ext uri="{BB962C8B-B14F-4D97-AF65-F5344CB8AC3E}">
        <p14:creationId xmlns:p14="http://schemas.microsoft.com/office/powerpoint/2010/main" val="17585139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C42DCCBC-AA0F-44E9-9EDE-CB9B971EF028}" type="datetime1">
              <a:rPr lang="en-US" smtClean="0"/>
              <a:t>10/23/16</a:t>
            </a:fld>
            <a:endParaRPr lang="en-US" dirty="0"/>
          </a:p>
        </p:txBody>
      </p:sp>
      <p:sp>
        <p:nvSpPr>
          <p:cNvPr id="3" name="Text Placeholder 2"/>
          <p:cNvSpPr>
            <a:spLocks noGrp="1"/>
          </p:cNvSpPr>
          <p:nvPr>
            <p:ph type="body" sz="quarter" idx="10"/>
          </p:nvPr>
        </p:nvSpPr>
        <p:spPr>
          <a:xfrm>
            <a:off x="747714" y="4349650"/>
            <a:ext cx="6477000" cy="489939"/>
          </a:xfrm>
        </p:spPr>
        <p:txBody>
          <a:bodyPr vert="horz" wrap="square" lIns="0" tIns="0" rIns="0" bIns="0" rtlCol="0" anchor="t" anchorCtr="0"/>
          <a:lstStyle>
            <a:lvl1pPr marL="0" indent="0">
              <a:spcBef>
                <a:spcPts val="0"/>
              </a:spcBef>
              <a:buNone/>
              <a:defRPr lang="en-US" sz="1800" i="0" smtClean="0">
                <a:cs typeface="Arial" pitchFamily="34" charset="0"/>
              </a:defRPr>
            </a:lvl1pPr>
            <a:lvl2pPr>
              <a:defRPr lang="en-US" sz="1800" smtClean="0">
                <a:solidFill>
                  <a:schemeClr val="tx1"/>
                </a:solidFill>
                <a:latin typeface="+mn-lt"/>
              </a:defRPr>
            </a:lvl2pPr>
            <a:lvl3pPr>
              <a:defRPr lang="en-US" sz="1800" smtClean="0">
                <a:solidFill>
                  <a:schemeClr val="tx1"/>
                </a:solidFill>
                <a:latin typeface="+mn-lt"/>
              </a:defRPr>
            </a:lvl3pPr>
            <a:lvl4pPr>
              <a:defRPr lang="en-US" sz="1800" smtClean="0">
                <a:solidFill>
                  <a:schemeClr val="tx1"/>
                </a:solidFill>
                <a:latin typeface="+mn-lt"/>
              </a:defRPr>
            </a:lvl4pPr>
            <a:lvl5pPr>
              <a:defRPr lang="en-US" sz="1800">
                <a:solidFill>
                  <a:schemeClr val="tx1"/>
                </a:solidFill>
                <a:latin typeface="+mn-lt"/>
              </a:defRPr>
            </a:lvl5pPr>
          </a:lstStyle>
          <a:p>
            <a:pPr marL="0" lvl="0"/>
            <a:r>
              <a:rPr lang="en-US" dirty="0" smtClean="0"/>
              <a:t>Click to edit Master text styles</a:t>
            </a:r>
            <a:endParaRPr lang="en-US" dirty="0"/>
          </a:p>
        </p:txBody>
      </p:sp>
      <p:pic>
        <p:nvPicPr>
          <p:cNvPr id="9" name="Picture 8"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12914079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10/23/16</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4" name="Picture 13"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3109221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10/23/16</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473207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2" name="Picture 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invGray">
          <a:xfrm>
            <a:off x="748376" y="742095"/>
            <a:ext cx="1044588" cy="68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10/23/16</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6322147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10/23/16</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571396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10/23/16</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4" name="Picture 3" descr="UCSF_SubLogo_GlobalHealthSci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736601"/>
            <a:ext cx="2465211" cy="539446"/>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10/23/16</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1814924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10/23/16</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smtClean="0"/>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19" name="Straight Connector 18"/>
          <p:cNvCxnSpPr/>
          <p:nvPr/>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cxnSp>
        <p:nvCxnSpPr>
          <p:cNvPr id="13" name="Straight Connector 12"/>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pic>
        <p:nvPicPr>
          <p:cNvPr id="20"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661690"/>
      </p:ext>
    </p:extLst>
  </p:cSld>
  <p:clrMapOvr>
    <a:masterClrMapping/>
  </p:clrMapOvr>
  <p:transition xmlns:p14="http://schemas.microsoft.com/office/powerpoint/2010/mai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o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smtClean="0"/>
              <a:t>“</a:t>
            </a:r>
            <a:r>
              <a:rPr lang="en-US" dirty="0" err="1" smtClean="0"/>
              <a:t>Lorem</a:t>
            </a:r>
            <a:r>
              <a:rPr lang="en-US" dirty="0" smtClean="0"/>
              <a:t> </a:t>
            </a:r>
            <a:r>
              <a:rPr lang="en-US" dirty="0" err="1" smtClean="0"/>
              <a:t>ipsum</a:t>
            </a:r>
            <a:r>
              <a:rPr lang="en-US" dirty="0" smtClean="0"/>
              <a:t>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128D28A0-0B10-49E3-B98C-F13B15972263}" type="datetime1">
              <a:rPr lang="en-US" smtClean="0"/>
              <a:t>10/23/16</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508275623"/>
      </p:ext>
    </p:extLst>
  </p:cSld>
  <p:clrMapOvr>
    <a:masterClrMapping/>
  </p:clrMapOvr>
  <p:transition xmlns:p14="http://schemas.microsoft.com/office/powerpoint/2010/mai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99F6946C-7957-4FE0-A225-75CA733E28BC}" type="datetime1">
              <a:rPr lang="en-US" smtClean="0"/>
              <a:t>10/23/16</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874200225"/>
      </p:ext>
    </p:extLst>
  </p:cSld>
  <p:clrMapOvr>
    <a:masterClrMapping/>
  </p:clrMapOvr>
  <p:transition xmlns:p14="http://schemas.microsoft.com/office/powerpoint/2010/mai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1D8ECEF0-CB47-4EA5-B6EB-9C58888664FE}" type="datetime1">
              <a:rPr lang="en-US" smtClean="0"/>
              <a:t>10/23/16</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860499142"/>
      </p:ext>
    </p:extLst>
  </p:cSld>
  <p:clrMapOvr>
    <a:masterClrMapping/>
  </p:clrMapOvr>
  <p:transition xmlns:p14="http://schemas.microsoft.com/office/powerpoint/2010/mai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8FD22769-B73C-414A-8867-3CE0DE637C76}" type="datetime1">
              <a:rPr lang="en-US" smtClean="0"/>
              <a:t>10/23/16</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04784965"/>
      </p:ext>
    </p:extLst>
  </p:cSld>
  <p:clrMapOvr>
    <a:masterClrMapping/>
  </p:clrMapOvr>
  <p:transition xmlns:p14="http://schemas.microsoft.com/office/powerpoint/2010/mai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166"/>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6F556D52-286A-460A-8B31-C56630A107D8}" type="datetime1">
              <a:rPr lang="en-US" smtClean="0"/>
              <a:t>10/23/16</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445574396"/>
      </p:ext>
    </p:extLst>
  </p:cSld>
  <p:clrMapOvr>
    <a:masterClrMapping/>
  </p:clrMapOvr>
  <p:transition xmlns:p14="http://schemas.microsoft.com/office/powerpoint/2010/mai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9C768DDD-C57D-4775-A14F-6AFABE7D7161}" type="datetime1">
              <a:rPr lang="en-US" smtClean="0"/>
              <a:t>10/23/16</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097486719"/>
      </p:ext>
    </p:extLst>
  </p:cSld>
  <p:clrMapOvr>
    <a:masterClrMapping/>
  </p:clrMapOvr>
  <p:transition xmlns:p14="http://schemas.microsoft.com/office/powerpoint/2010/mai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301C2F7C-A299-487F-8450-8A4957FDF6BE}" type="datetime1">
              <a:rPr lang="en-US" smtClean="0"/>
              <a:t>10/23/16</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600930700"/>
      </p:ext>
    </p:extLst>
  </p:cSld>
  <p:clrMapOvr>
    <a:masterClrMapping/>
  </p:clrMapOvr>
  <p:transition xmlns:p14="http://schemas.microsoft.com/office/powerpoint/2010/mai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1710662"/>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87431B66-2D65-4398-A930-0D30EC9EE69D}" type="datetime1">
              <a:rPr lang="en-US" smtClean="0"/>
              <a:t>10/23/16</a:t>
            </a:fld>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sp>
        <p:nvSpPr>
          <p:cNvPr id="5" name="TextBox 4"/>
          <p:cNvSpPr txBox="1"/>
          <p:nvPr userDrawn="1"/>
        </p:nvSpPr>
        <p:spPr bwMode="auto">
          <a:xfrm>
            <a:off x="4876801" y="756610"/>
            <a:ext cx="1563518" cy="461665"/>
          </a:xfrm>
          <a:prstGeom prst="rect">
            <a:avLst/>
          </a:prstGeom>
          <a:noFill/>
          <a:ln w="19050" algn="ctr">
            <a:noFill/>
            <a:miter lim="800000"/>
            <a:headEnd/>
            <a:tailEnd/>
          </a:ln>
        </p:spPr>
        <p:txBody>
          <a:bodyPr wrap="square" lIns="0" tIns="0" rIns="0" bIns="0" rtlCol="0">
            <a:spAutoFit/>
          </a:bodyPr>
          <a:lstStyle/>
          <a:p>
            <a:r>
              <a:rPr lang="en-US" sz="1000" dirty="0" smtClean="0">
                <a:solidFill>
                  <a:schemeClr val="bg1"/>
                </a:solidFill>
                <a:latin typeface="+mj-lt"/>
              </a:rPr>
              <a:t>UCSF Helen Diller Family</a:t>
            </a:r>
          </a:p>
          <a:p>
            <a:r>
              <a:rPr lang="en-US" sz="1000" dirty="0" smtClean="0">
                <a:solidFill>
                  <a:schemeClr val="bg1"/>
                </a:solidFill>
                <a:latin typeface="+mj-lt"/>
              </a:rPr>
              <a:t>Comprehensive </a:t>
            </a:r>
            <a:br>
              <a:rPr lang="en-US" sz="1000" dirty="0" smtClean="0">
                <a:solidFill>
                  <a:schemeClr val="bg1"/>
                </a:solidFill>
                <a:latin typeface="+mj-lt"/>
              </a:rPr>
            </a:br>
            <a:r>
              <a:rPr lang="en-US" sz="1000" dirty="0" smtClean="0">
                <a:solidFill>
                  <a:schemeClr val="bg1"/>
                </a:solidFill>
                <a:latin typeface="+mj-lt"/>
              </a:rPr>
              <a:t>Cancer Center</a:t>
            </a:r>
          </a:p>
        </p:txBody>
      </p:sp>
      <p:cxnSp>
        <p:nvCxnSpPr>
          <p:cNvPr id="7" name="Straight Connector 6"/>
          <p:cNvCxnSpPr/>
          <p:nvPr userDrawn="1"/>
        </p:nvCxnSpPr>
        <p:spPr>
          <a:xfrm>
            <a:off x="6440319"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bwMode="auto">
          <a:xfrm>
            <a:off x="6688975" y="756610"/>
            <a:ext cx="817830" cy="307777"/>
          </a:xfrm>
          <a:prstGeom prst="rect">
            <a:avLst/>
          </a:prstGeom>
          <a:noFill/>
          <a:ln w="19050" algn="ctr">
            <a:noFill/>
            <a:miter lim="800000"/>
            <a:headEnd/>
            <a:tailEnd/>
          </a:ln>
        </p:spPr>
        <p:txBody>
          <a:bodyPr wrap="square" lIns="0" tIns="0" rIns="0" bIns="0" rtlCol="0">
            <a:spAutoFit/>
          </a:bodyPr>
          <a:lstStyle/>
          <a:p>
            <a:r>
              <a:rPr lang="en-US" sz="1000" dirty="0" smtClean="0">
                <a:solidFill>
                  <a:schemeClr val="bg1"/>
                </a:solidFill>
                <a:latin typeface="+mj-lt"/>
              </a:rPr>
              <a:t>UCSF School</a:t>
            </a:r>
            <a:br>
              <a:rPr lang="en-US" sz="1000" dirty="0" smtClean="0">
                <a:solidFill>
                  <a:schemeClr val="bg1"/>
                </a:solidFill>
                <a:latin typeface="+mj-lt"/>
              </a:rPr>
            </a:br>
            <a:r>
              <a:rPr lang="en-US" sz="1000" dirty="0" smtClean="0">
                <a:solidFill>
                  <a:schemeClr val="bg1"/>
                </a:solidFill>
                <a:latin typeface="+mj-lt"/>
              </a:rPr>
              <a:t>of Medicine</a:t>
            </a:r>
          </a:p>
        </p:txBody>
      </p:sp>
      <p:cxnSp>
        <p:nvCxnSpPr>
          <p:cNvPr id="13" name="Straight Connector 12"/>
          <p:cNvCxnSpPr/>
          <p:nvPr userDrawn="1"/>
        </p:nvCxnSpPr>
        <p:spPr>
          <a:xfrm>
            <a:off x="7570536" y="734837"/>
            <a:ext cx="0" cy="46634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auto">
          <a:xfrm>
            <a:off x="7802880" y="756610"/>
            <a:ext cx="975995" cy="307777"/>
          </a:xfrm>
          <a:prstGeom prst="rect">
            <a:avLst/>
          </a:prstGeom>
          <a:noFill/>
          <a:ln w="19050" algn="ctr">
            <a:noFill/>
            <a:miter lim="800000"/>
            <a:headEnd/>
            <a:tailEnd/>
          </a:ln>
        </p:spPr>
        <p:txBody>
          <a:bodyPr wrap="square" lIns="0" tIns="0" rIns="0" bIns="0" rtlCol="0">
            <a:spAutoFit/>
          </a:bodyPr>
          <a:lstStyle/>
          <a:p>
            <a:r>
              <a:rPr lang="en-US" sz="1000" dirty="0" smtClean="0">
                <a:solidFill>
                  <a:schemeClr val="bg1"/>
                </a:solidFill>
                <a:latin typeface="+mj-lt"/>
              </a:rPr>
              <a:t>AIDS Research</a:t>
            </a:r>
            <a:r>
              <a:rPr lang="en-US" sz="1000" baseline="0" dirty="0" smtClean="0">
                <a:solidFill>
                  <a:schemeClr val="bg1"/>
                </a:solidFill>
                <a:latin typeface="+mj-lt"/>
              </a:rPr>
              <a:t> Institute at UCSF</a:t>
            </a:r>
            <a:endParaRPr lang="en-US" sz="1000" dirty="0" smtClean="0">
              <a:solidFill>
                <a:schemeClr val="bg1"/>
              </a:solidFill>
              <a:latin typeface="+mj-lt"/>
            </a:endParaRPr>
          </a:p>
        </p:txBody>
      </p:sp>
      <p:pic>
        <p:nvPicPr>
          <p:cNvPr id="15" name="Picture 14" descr="UCSF_SubLogo_GlobalHealthSci_white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 y="736601"/>
            <a:ext cx="2465211" cy="539446"/>
          </a:xfrm>
          <a:prstGeom prst="rect">
            <a:avLst/>
          </a:prstGeom>
        </p:spPr>
      </p:pic>
    </p:spTree>
    <p:extLst>
      <p:ext uri="{BB962C8B-B14F-4D97-AF65-F5344CB8AC3E}">
        <p14:creationId xmlns:p14="http://schemas.microsoft.com/office/powerpoint/2010/main" val="1706015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9200191"/>
      </p:ext>
    </p:extLst>
  </p:cSld>
  <p:clrMapOvr>
    <a:masterClrMapping/>
  </p:clrMapOvr>
  <p:transition xmlns:p14="http://schemas.microsoft.com/office/powerpoint/2010/mai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3375995295"/>
      </p:ext>
    </p:extLst>
  </p:cSld>
  <p:clrMapOvr>
    <a:masterClrMapping/>
  </p:clrMapOvr>
  <p:transition xmlns:p14="http://schemas.microsoft.com/office/powerpoint/2010/mai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3" name="Picture 1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14" name="Picture 1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15" name="Picture 14"/>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16" name="Rectangle 15"/>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7"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862915"/>
      </p:ext>
    </p:extLst>
  </p:cSld>
  <p:clrMapOvr>
    <a:masterClrMapping/>
  </p:clrMapOvr>
  <p:transition xmlns:p14="http://schemas.microsoft.com/office/powerpoint/2010/mai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85481"/>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10/23/16</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4" name="Picture 13" descr="UCSF_sig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3109221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72F3927-F806-4A5F-B3A7-3A5008CDE1B8}" type="datetime1">
              <a:rPr lang="en-US" smtClean="0"/>
              <a:t>10/23/16</a:t>
            </a:fld>
            <a:endParaRPr lang="en-US" dirty="0"/>
          </a:p>
        </p:txBody>
      </p:sp>
      <p:sp>
        <p:nvSpPr>
          <p:cNvPr id="3" name="Text Placeholder 2"/>
          <p:cNvSpPr>
            <a:spLocks noGrp="1"/>
          </p:cNvSpPr>
          <p:nvPr>
            <p:ph type="body" sz="quarter" idx="10"/>
          </p:nvPr>
        </p:nvSpPr>
        <p:spPr>
          <a:xfrm>
            <a:off x="747713" y="4352099"/>
            <a:ext cx="6477000" cy="4603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8" name="Picture 7"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742959"/>
            <a:ext cx="1400637" cy="910729"/>
          </a:xfrm>
          <a:prstGeom prst="rect">
            <a:avLst/>
          </a:prstGeom>
        </p:spPr>
      </p:pic>
    </p:spTree>
    <p:extLst>
      <p:ext uri="{BB962C8B-B14F-4D97-AF65-F5344CB8AC3E}">
        <p14:creationId xmlns:p14="http://schemas.microsoft.com/office/powerpoint/2010/main" val="8108470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10/23/16</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4732075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10/23/16</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16322147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DBD169FF-1EB6-4E72-A743-2950EDD253FC}" type="datetime1">
              <a:rPr lang="en-US" smtClean="0"/>
              <a:t>10/23/16</a:t>
            </a:fld>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39571396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968B2403-7DF7-4776-922B-AE99AEA16D7C}" type="datetime1">
              <a:rPr lang="en-US" smtClean="0"/>
              <a:t>10/23/16</a:t>
            </a:fld>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3" name="Picture 12" descr="UCSF_sig_white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8933" y="742959"/>
            <a:ext cx="1050990" cy="683380"/>
          </a:xfrm>
          <a:prstGeom prst="rect">
            <a:avLst/>
          </a:prstGeom>
        </p:spPr>
      </p:pic>
    </p:spTree>
    <p:extLst>
      <p:ext uri="{BB962C8B-B14F-4D97-AF65-F5344CB8AC3E}">
        <p14:creationId xmlns:p14="http://schemas.microsoft.com/office/powerpoint/2010/main" val="21814924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cxnSp>
        <p:nvCxnSpPr>
          <p:cNvPr id="15" name="Straight Connector 14"/>
          <p:cNvCxnSpPr/>
          <p:nvPr userDrawn="1"/>
        </p:nvCxnSpPr>
        <p:spPr>
          <a:xfrm>
            <a:off x="365125" y="6250080"/>
            <a:ext cx="8413750" cy="0"/>
          </a:xfrm>
          <a:prstGeom prst="line">
            <a:avLst/>
          </a:prstGeom>
          <a:noFill/>
          <a:ln w="3175" cap="flat">
            <a:solidFill>
              <a:schemeClr val="bg2"/>
            </a:solidFill>
            <a:prstDash val="solid"/>
            <a:miter lim="800000"/>
            <a:headEnd/>
            <a:tailEnd/>
          </a:ln>
          <a:extLst>
            <a:ext uri="{909E8E84-426E-40dd-AFC4-6F175D3DCCD1}">
              <a14:hiddenFill xmlns:a14="http://schemas.microsoft.com/office/drawing/2010/main">
                <a:noFill/>
              </a14:hiddenFill>
            </a:ext>
          </a:extLst>
        </p:spPr>
      </p:cxnSp>
      <p:sp>
        <p:nvSpPr>
          <p:cNvPr id="20" name="Rectangle 19"/>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1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fld id="{7728D13F-054C-4170-9317-1FD7A1D57930}" type="datetime1">
              <a:rPr lang="en-US" smtClean="0"/>
              <a:t>10/23/16</a:t>
            </a:fld>
            <a:endParaRPr lang="en-US" dirty="0"/>
          </a:p>
        </p:txBody>
      </p:sp>
      <p:sp>
        <p:nvSpPr>
          <p:cNvPr id="17"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2"/>
                </a:solidFill>
                <a:latin typeface="Arial" pitchFamily="34" charset="0"/>
                <a:cs typeface="Arial" pitchFamily="34" charset="0"/>
              </a:defRPr>
            </a:lvl1pPr>
          </a:lstStyle>
          <a:p>
            <a:r>
              <a:rPr lang="en-US" smtClean="0"/>
              <a:t>Presentation Title and/or Sub Brand Name Here</a:t>
            </a:r>
            <a:endParaRPr lang="en-US" dirty="0"/>
          </a:p>
        </p:txBody>
      </p:sp>
      <p:sp>
        <p:nvSpPr>
          <p:cNvPr id="18"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1">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grpSp>
        <p:nvGrpSpPr>
          <p:cNvPr id="7" name="Group 4"/>
          <p:cNvGrpSpPr>
            <a:grpSpLocks noChangeAspect="1"/>
          </p:cNvGrpSpPr>
          <p:nvPr/>
        </p:nvGrpSpPr>
        <p:grpSpPr bwMode="auto">
          <a:xfrm>
            <a:off x="8131175" y="6396038"/>
            <a:ext cx="650875" cy="315912"/>
            <a:chOff x="5122" y="4029"/>
            <a:chExt cx="410" cy="199"/>
          </a:xfrm>
        </p:grpSpPr>
        <p:sp>
          <p:nvSpPr>
            <p:cNvPr id="21" name="AutoShape 3"/>
            <p:cNvSpPr>
              <a:spLocks noChangeAspect="1" noChangeArrowheads="1" noTextEdit="1"/>
            </p:cNvSpPr>
            <p:nvPr userDrawn="1"/>
          </p:nvSpPr>
          <p:spPr bwMode="auto">
            <a:xfrm>
              <a:off x="5122" y="4029"/>
              <a:ext cx="41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
            <p:cNvSpPr>
              <a:spLocks/>
            </p:cNvSpPr>
            <p:nvPr userDrawn="1"/>
          </p:nvSpPr>
          <p:spPr bwMode="auto">
            <a:xfrm>
              <a:off x="5122" y="4027"/>
              <a:ext cx="408" cy="199"/>
            </a:xfrm>
            <a:custGeom>
              <a:avLst/>
              <a:gdLst>
                <a:gd name="T0" fmla="*/ 200 w 200"/>
                <a:gd name="T1" fmla="*/ 30 h 96"/>
                <a:gd name="T2" fmla="*/ 154 w 200"/>
                <a:gd name="T3" fmla="*/ 74 h 96"/>
                <a:gd name="T4" fmla="*/ 137 w 200"/>
                <a:gd name="T5" fmla="*/ 57 h 96"/>
                <a:gd name="T6" fmla="*/ 117 w 200"/>
                <a:gd name="T7" fmla="*/ 52 h 96"/>
                <a:gd name="T8" fmla="*/ 114 w 200"/>
                <a:gd name="T9" fmla="*/ 49 h 96"/>
                <a:gd name="T10" fmla="*/ 114 w 200"/>
                <a:gd name="T11" fmla="*/ 47 h 96"/>
                <a:gd name="T12" fmla="*/ 116 w 200"/>
                <a:gd name="T13" fmla="*/ 42 h 96"/>
                <a:gd name="T14" fmla="*/ 116 w 200"/>
                <a:gd name="T15" fmla="*/ 42 h 96"/>
                <a:gd name="T16" fmla="*/ 117 w 200"/>
                <a:gd name="T17" fmla="*/ 41 h 96"/>
                <a:gd name="T18" fmla="*/ 134 w 200"/>
                <a:gd name="T19" fmla="*/ 41 h 96"/>
                <a:gd name="T20" fmla="*/ 152 w 200"/>
                <a:gd name="T21" fmla="*/ 49 h 96"/>
                <a:gd name="T22" fmla="*/ 127 w 200"/>
                <a:gd name="T23" fmla="*/ 28 h 96"/>
                <a:gd name="T24" fmla="*/ 102 w 200"/>
                <a:gd name="T25" fmla="*/ 42 h 96"/>
                <a:gd name="T26" fmla="*/ 102 w 200"/>
                <a:gd name="T27" fmla="*/ 44 h 96"/>
                <a:gd name="T28" fmla="*/ 70 w 200"/>
                <a:gd name="T29" fmla="*/ 34 h 96"/>
                <a:gd name="T30" fmla="*/ 102 w 200"/>
                <a:gd name="T31" fmla="*/ 23 h 96"/>
                <a:gd name="T32" fmla="*/ 87 w 200"/>
                <a:gd name="T33" fmla="*/ 0 h 96"/>
                <a:gd name="T34" fmla="*/ 55 w 200"/>
                <a:gd name="T35" fmla="*/ 2 h 96"/>
                <a:gd name="T36" fmla="*/ 41 w 200"/>
                <a:gd name="T37" fmla="*/ 42 h 96"/>
                <a:gd name="T38" fmla="*/ 14 w 200"/>
                <a:gd name="T39" fmla="*/ 42 h 96"/>
                <a:gd name="T40" fmla="*/ 0 w 200"/>
                <a:gd name="T41" fmla="*/ 2 h 96"/>
                <a:gd name="T42" fmla="*/ 28 w 200"/>
                <a:gd name="T43" fmla="*/ 68 h 96"/>
                <a:gd name="T44" fmla="*/ 55 w 200"/>
                <a:gd name="T45" fmla="*/ 37 h 96"/>
                <a:gd name="T46" fmla="*/ 107 w 200"/>
                <a:gd name="T47" fmla="*/ 61 h 96"/>
                <a:gd name="T48" fmla="*/ 122 w 200"/>
                <a:gd name="T49" fmla="*/ 67 h 96"/>
                <a:gd name="T50" fmla="*/ 138 w 200"/>
                <a:gd name="T51" fmla="*/ 71 h 96"/>
                <a:gd name="T52" fmla="*/ 135 w 200"/>
                <a:gd name="T53" fmla="*/ 84 h 96"/>
                <a:gd name="T54" fmla="*/ 116 w 200"/>
                <a:gd name="T55" fmla="*/ 81 h 96"/>
                <a:gd name="T56" fmla="*/ 100 w 200"/>
                <a:gd name="T57" fmla="*/ 74 h 96"/>
                <a:gd name="T58" fmla="*/ 128 w 200"/>
                <a:gd name="T59" fmla="*/ 96 h 96"/>
                <a:gd name="T60" fmla="*/ 154 w 200"/>
                <a:gd name="T61" fmla="*/ 77 h 96"/>
                <a:gd name="T62" fmla="*/ 168 w 200"/>
                <a:gd name="T63" fmla="*/ 95 h 96"/>
                <a:gd name="T64" fmla="*/ 196 w 200"/>
                <a:gd name="T65" fmla="*/ 68 h 96"/>
                <a:gd name="T66" fmla="*/ 168 w 200"/>
                <a:gd name="T67" fmla="*/ 57 h 96"/>
                <a:gd name="T68" fmla="*/ 200 w 200"/>
                <a:gd name="T69"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96">
                  <a:moveTo>
                    <a:pt x="200" y="42"/>
                  </a:moveTo>
                  <a:cubicBezTo>
                    <a:pt x="200" y="30"/>
                    <a:pt x="200" y="30"/>
                    <a:pt x="200" y="30"/>
                  </a:cubicBezTo>
                  <a:cubicBezTo>
                    <a:pt x="154" y="30"/>
                    <a:pt x="154" y="30"/>
                    <a:pt x="154" y="30"/>
                  </a:cubicBezTo>
                  <a:cubicBezTo>
                    <a:pt x="154" y="74"/>
                    <a:pt x="154" y="74"/>
                    <a:pt x="154" y="74"/>
                  </a:cubicBezTo>
                  <a:cubicBezTo>
                    <a:pt x="154" y="69"/>
                    <a:pt x="152" y="65"/>
                    <a:pt x="148" y="62"/>
                  </a:cubicBezTo>
                  <a:cubicBezTo>
                    <a:pt x="146" y="60"/>
                    <a:pt x="142" y="59"/>
                    <a:pt x="137" y="57"/>
                  </a:cubicBezTo>
                  <a:cubicBezTo>
                    <a:pt x="126" y="55"/>
                    <a:pt x="126" y="55"/>
                    <a:pt x="126" y="55"/>
                  </a:cubicBezTo>
                  <a:cubicBezTo>
                    <a:pt x="121" y="54"/>
                    <a:pt x="118" y="53"/>
                    <a:pt x="117" y="52"/>
                  </a:cubicBezTo>
                  <a:cubicBezTo>
                    <a:pt x="116" y="51"/>
                    <a:pt x="115" y="51"/>
                    <a:pt x="114" y="49"/>
                  </a:cubicBezTo>
                  <a:cubicBezTo>
                    <a:pt x="114" y="49"/>
                    <a:pt x="114" y="49"/>
                    <a:pt x="114" y="49"/>
                  </a:cubicBezTo>
                  <a:cubicBezTo>
                    <a:pt x="114" y="49"/>
                    <a:pt x="114" y="49"/>
                    <a:pt x="114" y="49"/>
                  </a:cubicBezTo>
                  <a:cubicBezTo>
                    <a:pt x="114" y="49"/>
                    <a:pt x="114" y="48"/>
                    <a:pt x="114" y="47"/>
                  </a:cubicBezTo>
                  <a:cubicBezTo>
                    <a:pt x="114" y="45"/>
                    <a:pt x="115" y="43"/>
                    <a:pt x="116" y="42"/>
                  </a:cubicBezTo>
                  <a:cubicBezTo>
                    <a:pt x="116" y="42"/>
                    <a:pt x="116" y="42"/>
                    <a:pt x="116" y="42"/>
                  </a:cubicBezTo>
                  <a:cubicBezTo>
                    <a:pt x="116" y="42"/>
                    <a:pt x="116" y="42"/>
                    <a:pt x="116" y="42"/>
                  </a:cubicBezTo>
                  <a:cubicBezTo>
                    <a:pt x="116" y="42"/>
                    <a:pt x="116" y="42"/>
                    <a:pt x="116" y="42"/>
                  </a:cubicBezTo>
                  <a:cubicBezTo>
                    <a:pt x="116" y="42"/>
                    <a:pt x="116" y="42"/>
                    <a:pt x="116" y="42"/>
                  </a:cubicBezTo>
                  <a:cubicBezTo>
                    <a:pt x="116" y="42"/>
                    <a:pt x="117" y="41"/>
                    <a:pt x="117" y="41"/>
                  </a:cubicBezTo>
                  <a:cubicBezTo>
                    <a:pt x="119" y="40"/>
                    <a:pt x="122" y="39"/>
                    <a:pt x="126" y="39"/>
                  </a:cubicBezTo>
                  <a:cubicBezTo>
                    <a:pt x="129" y="39"/>
                    <a:pt x="132" y="39"/>
                    <a:pt x="134" y="41"/>
                  </a:cubicBezTo>
                  <a:cubicBezTo>
                    <a:pt x="137" y="42"/>
                    <a:pt x="139" y="45"/>
                    <a:pt x="139" y="49"/>
                  </a:cubicBezTo>
                  <a:cubicBezTo>
                    <a:pt x="152" y="49"/>
                    <a:pt x="152" y="49"/>
                    <a:pt x="152" y="49"/>
                  </a:cubicBezTo>
                  <a:cubicBezTo>
                    <a:pt x="152" y="42"/>
                    <a:pt x="149" y="37"/>
                    <a:pt x="144" y="33"/>
                  </a:cubicBezTo>
                  <a:cubicBezTo>
                    <a:pt x="139" y="29"/>
                    <a:pt x="134" y="28"/>
                    <a:pt x="127" y="28"/>
                  </a:cubicBezTo>
                  <a:cubicBezTo>
                    <a:pt x="118" y="28"/>
                    <a:pt x="112" y="30"/>
                    <a:pt x="108" y="33"/>
                  </a:cubicBezTo>
                  <a:cubicBezTo>
                    <a:pt x="105" y="36"/>
                    <a:pt x="103" y="39"/>
                    <a:pt x="102" y="42"/>
                  </a:cubicBezTo>
                  <a:cubicBezTo>
                    <a:pt x="102" y="42"/>
                    <a:pt x="102" y="42"/>
                    <a:pt x="102" y="42"/>
                  </a:cubicBezTo>
                  <a:cubicBezTo>
                    <a:pt x="102" y="42"/>
                    <a:pt x="102" y="43"/>
                    <a:pt x="102" y="44"/>
                  </a:cubicBezTo>
                  <a:cubicBezTo>
                    <a:pt x="100" y="51"/>
                    <a:pt x="95" y="56"/>
                    <a:pt x="87" y="56"/>
                  </a:cubicBezTo>
                  <a:cubicBezTo>
                    <a:pt x="74" y="56"/>
                    <a:pt x="70" y="45"/>
                    <a:pt x="70" y="34"/>
                  </a:cubicBezTo>
                  <a:cubicBezTo>
                    <a:pt x="70" y="23"/>
                    <a:pt x="74" y="12"/>
                    <a:pt x="87" y="12"/>
                  </a:cubicBezTo>
                  <a:cubicBezTo>
                    <a:pt x="94" y="12"/>
                    <a:pt x="101" y="17"/>
                    <a:pt x="102" y="23"/>
                  </a:cubicBezTo>
                  <a:cubicBezTo>
                    <a:pt x="115" y="23"/>
                    <a:pt x="115" y="23"/>
                    <a:pt x="115" y="23"/>
                  </a:cubicBezTo>
                  <a:cubicBezTo>
                    <a:pt x="114" y="8"/>
                    <a:pt x="102" y="0"/>
                    <a:pt x="87" y="0"/>
                  </a:cubicBezTo>
                  <a:cubicBezTo>
                    <a:pt x="68" y="0"/>
                    <a:pt x="56" y="14"/>
                    <a:pt x="55" y="32"/>
                  </a:cubicBezTo>
                  <a:cubicBezTo>
                    <a:pt x="55" y="2"/>
                    <a:pt x="55" y="2"/>
                    <a:pt x="55" y="2"/>
                  </a:cubicBezTo>
                  <a:cubicBezTo>
                    <a:pt x="41" y="2"/>
                    <a:pt x="41" y="2"/>
                    <a:pt x="41" y="2"/>
                  </a:cubicBezTo>
                  <a:cubicBezTo>
                    <a:pt x="41" y="42"/>
                    <a:pt x="41" y="42"/>
                    <a:pt x="41" y="42"/>
                  </a:cubicBezTo>
                  <a:cubicBezTo>
                    <a:pt x="41" y="52"/>
                    <a:pt x="38" y="56"/>
                    <a:pt x="28" y="56"/>
                  </a:cubicBezTo>
                  <a:cubicBezTo>
                    <a:pt x="16" y="56"/>
                    <a:pt x="14" y="49"/>
                    <a:pt x="14" y="42"/>
                  </a:cubicBezTo>
                  <a:cubicBezTo>
                    <a:pt x="14" y="2"/>
                    <a:pt x="14" y="2"/>
                    <a:pt x="14" y="2"/>
                  </a:cubicBezTo>
                  <a:cubicBezTo>
                    <a:pt x="0" y="2"/>
                    <a:pt x="0" y="2"/>
                    <a:pt x="0" y="2"/>
                  </a:cubicBezTo>
                  <a:cubicBezTo>
                    <a:pt x="0" y="42"/>
                    <a:pt x="0" y="42"/>
                    <a:pt x="0" y="42"/>
                  </a:cubicBezTo>
                  <a:cubicBezTo>
                    <a:pt x="0" y="60"/>
                    <a:pt x="10" y="68"/>
                    <a:pt x="28" y="68"/>
                  </a:cubicBezTo>
                  <a:cubicBezTo>
                    <a:pt x="45" y="68"/>
                    <a:pt x="55" y="60"/>
                    <a:pt x="55" y="42"/>
                  </a:cubicBezTo>
                  <a:cubicBezTo>
                    <a:pt x="55" y="37"/>
                    <a:pt x="55" y="37"/>
                    <a:pt x="55" y="37"/>
                  </a:cubicBezTo>
                  <a:cubicBezTo>
                    <a:pt x="56" y="55"/>
                    <a:pt x="68" y="68"/>
                    <a:pt x="87" y="68"/>
                  </a:cubicBezTo>
                  <a:cubicBezTo>
                    <a:pt x="95" y="68"/>
                    <a:pt x="102" y="66"/>
                    <a:pt x="107" y="61"/>
                  </a:cubicBezTo>
                  <a:cubicBezTo>
                    <a:pt x="107" y="61"/>
                    <a:pt x="108" y="62"/>
                    <a:pt x="108" y="62"/>
                  </a:cubicBezTo>
                  <a:cubicBezTo>
                    <a:pt x="111" y="64"/>
                    <a:pt x="115" y="65"/>
                    <a:pt x="122" y="67"/>
                  </a:cubicBezTo>
                  <a:cubicBezTo>
                    <a:pt x="129" y="68"/>
                    <a:pt x="129" y="68"/>
                    <a:pt x="129" y="68"/>
                  </a:cubicBezTo>
                  <a:cubicBezTo>
                    <a:pt x="133" y="69"/>
                    <a:pt x="136" y="70"/>
                    <a:pt x="138" y="71"/>
                  </a:cubicBezTo>
                  <a:cubicBezTo>
                    <a:pt x="140" y="73"/>
                    <a:pt x="141" y="74"/>
                    <a:pt x="141" y="76"/>
                  </a:cubicBezTo>
                  <a:cubicBezTo>
                    <a:pt x="141" y="80"/>
                    <a:pt x="139" y="83"/>
                    <a:pt x="135" y="84"/>
                  </a:cubicBezTo>
                  <a:cubicBezTo>
                    <a:pt x="133" y="85"/>
                    <a:pt x="131" y="85"/>
                    <a:pt x="127" y="85"/>
                  </a:cubicBezTo>
                  <a:cubicBezTo>
                    <a:pt x="122" y="85"/>
                    <a:pt x="118" y="84"/>
                    <a:pt x="116" y="81"/>
                  </a:cubicBezTo>
                  <a:cubicBezTo>
                    <a:pt x="115" y="79"/>
                    <a:pt x="114" y="77"/>
                    <a:pt x="113" y="74"/>
                  </a:cubicBezTo>
                  <a:cubicBezTo>
                    <a:pt x="100" y="74"/>
                    <a:pt x="100" y="74"/>
                    <a:pt x="100" y="74"/>
                  </a:cubicBezTo>
                  <a:cubicBezTo>
                    <a:pt x="100" y="81"/>
                    <a:pt x="103" y="86"/>
                    <a:pt x="108" y="90"/>
                  </a:cubicBezTo>
                  <a:cubicBezTo>
                    <a:pt x="113" y="94"/>
                    <a:pt x="119" y="96"/>
                    <a:pt x="128" y="96"/>
                  </a:cubicBezTo>
                  <a:cubicBezTo>
                    <a:pt x="136" y="96"/>
                    <a:pt x="143" y="94"/>
                    <a:pt x="147" y="90"/>
                  </a:cubicBezTo>
                  <a:cubicBezTo>
                    <a:pt x="151" y="87"/>
                    <a:pt x="154" y="82"/>
                    <a:pt x="154" y="77"/>
                  </a:cubicBezTo>
                  <a:cubicBezTo>
                    <a:pt x="154" y="95"/>
                    <a:pt x="154" y="95"/>
                    <a:pt x="154" y="95"/>
                  </a:cubicBezTo>
                  <a:cubicBezTo>
                    <a:pt x="168" y="95"/>
                    <a:pt x="168" y="95"/>
                    <a:pt x="168" y="95"/>
                  </a:cubicBezTo>
                  <a:cubicBezTo>
                    <a:pt x="168" y="68"/>
                    <a:pt x="168" y="68"/>
                    <a:pt x="168" y="68"/>
                  </a:cubicBezTo>
                  <a:cubicBezTo>
                    <a:pt x="196" y="68"/>
                    <a:pt x="196" y="68"/>
                    <a:pt x="196" y="68"/>
                  </a:cubicBezTo>
                  <a:cubicBezTo>
                    <a:pt x="196" y="57"/>
                    <a:pt x="196" y="57"/>
                    <a:pt x="196" y="57"/>
                  </a:cubicBezTo>
                  <a:cubicBezTo>
                    <a:pt x="168" y="57"/>
                    <a:pt x="168" y="57"/>
                    <a:pt x="168" y="57"/>
                  </a:cubicBezTo>
                  <a:cubicBezTo>
                    <a:pt x="168" y="42"/>
                    <a:pt x="168" y="42"/>
                    <a:pt x="168" y="42"/>
                  </a:cubicBezTo>
                  <a:lnTo>
                    <a:pt x="200" y="4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5" name="Picture 41"/>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smtClean="0"/>
              <a:t>“Lorem ipsum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Tree>
    <p:extLst>
      <p:ext uri="{BB962C8B-B14F-4D97-AF65-F5344CB8AC3E}">
        <p14:creationId xmlns:p14="http://schemas.microsoft.com/office/powerpoint/2010/main" val="4061661690"/>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10/23/16</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19938489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smtClean="0"/>
              <a:t>“</a:t>
            </a:r>
            <a:r>
              <a:rPr lang="en-US" dirty="0" err="1" smtClean="0"/>
              <a:t>Lorem</a:t>
            </a:r>
            <a:r>
              <a:rPr lang="en-US" dirty="0" smtClean="0"/>
              <a:t> </a:t>
            </a:r>
            <a:r>
              <a:rPr lang="en-US" dirty="0" err="1" smtClean="0"/>
              <a:t>ipsum</a:t>
            </a:r>
            <a:r>
              <a:rPr lang="en-US" dirty="0" smtClean="0"/>
              <a:t> dolor site </a:t>
            </a:r>
            <a:r>
              <a:rPr lang="en-US" dirty="0" err="1" smtClean="0"/>
              <a:t>amet</a:t>
            </a:r>
            <a:r>
              <a:rPr lang="en-US" dirty="0" smtClean="0"/>
              <a:t>, </a:t>
            </a:r>
            <a:r>
              <a:rPr lang="en-US" dirty="0" err="1" smtClean="0"/>
              <a:t>consectetur</a:t>
            </a:r>
            <a:r>
              <a:rPr lang="en-US" dirty="0" smtClean="0"/>
              <a:t> </a:t>
            </a:r>
            <a:r>
              <a:rPr lang="en-US" dirty="0" err="1" smtClean="0"/>
              <a:t>adi</a:t>
            </a:r>
            <a:r>
              <a:rPr lang="en-US" dirty="0" smtClean="0"/>
              <a:t> </a:t>
            </a:r>
            <a:r>
              <a:rPr lang="en-US" dirty="0" err="1" smtClean="0"/>
              <a:t>isicing</a:t>
            </a:r>
            <a:r>
              <a:rPr lang="en-US" dirty="0" smtClean="0"/>
              <a:t> </a:t>
            </a:r>
            <a:r>
              <a:rPr lang="en-US" dirty="0" err="1" smtClean="0"/>
              <a:t>elit</a:t>
            </a:r>
            <a:r>
              <a:rPr lang="en-US" dirty="0" smtClean="0"/>
              <a:t>, </a:t>
            </a:r>
            <a:r>
              <a:rPr lang="en-US" dirty="0" err="1" smtClean="0"/>
              <a:t>sedo</a:t>
            </a:r>
            <a:r>
              <a:rPr lang="en-US" dirty="0" smtClean="0"/>
              <a:t>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labotre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et </a:t>
            </a:r>
            <a:r>
              <a:rPr lang="en-US" dirty="0" err="1" smtClean="0"/>
              <a:t>venium</a:t>
            </a:r>
            <a:r>
              <a:rPr lang="en-US" dirty="0" smtClean="0"/>
              <a:t>, </a:t>
            </a:r>
            <a:r>
              <a:rPr lang="en-US" dirty="0" err="1" smtClean="0"/>
              <a:t>quis</a:t>
            </a:r>
            <a:r>
              <a:rPr lang="en-US" dirty="0" smtClean="0"/>
              <a:t> </a:t>
            </a:r>
            <a:r>
              <a:rPr lang="en-US" dirty="0" err="1" smtClean="0"/>
              <a:t>nostrud</a:t>
            </a:r>
            <a:r>
              <a:rPr lang="en-US" dirty="0" smtClean="0"/>
              <a:t> </a:t>
            </a:r>
            <a:r>
              <a:rPr lang="en-US" dirty="0" err="1" smtClean="0"/>
              <a:t>elit</a:t>
            </a:r>
            <a:r>
              <a:rPr lang="en-US" dirty="0" smtClean="0"/>
              <a:t>.”</a:t>
            </a:r>
            <a:endParaRPr lang="en-US" dirty="0"/>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smtClean="0"/>
              <a:t>Author’s Name Here</a:t>
            </a:r>
          </a:p>
          <a:p>
            <a:pPr lvl="0"/>
            <a:r>
              <a:rPr lang="en-US" dirty="0" smtClean="0"/>
              <a:t>Position Title Here</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FE6E1587-BC69-4B74-AFFA-2A7C92D282DA}" type="datetime1">
              <a:rPr lang="en-US" smtClean="0"/>
              <a:t>10/23/16</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218702353"/>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8C5C635-FA56-4672-BA77-6AA531D97063}" type="datetime1">
              <a:rPr lang="en-US" smtClean="0"/>
              <a:t>10/23/16</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988668224"/>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smtClean="0"/>
              <a:t>Slide Title Here</a:t>
            </a:r>
            <a:endParaRPr lang="en-US" dirty="0"/>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a:t>
            </a:r>
          </a:p>
        </p:txBody>
      </p:sp>
      <p:sp>
        <p:nvSpPr>
          <p:cNvPr id="8"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E25C4B3-F886-41B6-9CDF-2EEF0C9BB989}" type="datetime1">
              <a:rPr lang="en-US" smtClean="0"/>
              <a:t>10/23/16</a:t>
            </a:fld>
            <a:endParaRPr lang="en-US" dirty="0"/>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0"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9241456"/>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smtClean="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A4EC454B-8AA2-4785-AE0D-AE23F3ECCADE}" type="datetime1">
              <a:rPr lang="en-US" smtClean="0"/>
              <a:t>10/23/16</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799981660"/>
      </p:ext>
    </p:extLst>
  </p:cSld>
  <p:clrMapOvr>
    <a:masterClrMapping/>
  </p:clrMapOvr>
  <p:transition xmlns:p14="http://schemas.microsoft.com/office/powerpoint/2010/mai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smtClean="0"/>
              <a:t>Slide Title Here</a:t>
            </a:r>
            <a:endParaRPr lang="en-US" dirty="0"/>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smtClean="0"/>
              <a:t>Subhead</a:t>
            </a:r>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4163C71C-E15B-4273-8FC5-6D8F0B255339}" type="datetime1">
              <a:rPr lang="en-US" smtClean="0"/>
              <a:t>10/23/16</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65814791"/>
      </p:ext>
    </p:extLst>
  </p:cSld>
  <p:clrMapOvr>
    <a:masterClrMapping/>
  </p:clrMapOvr>
  <p:transition xmlns:p14="http://schemas.microsoft.com/office/powerpoint/2010/mai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099020C2-B8CC-43A5-BD38-18054C1AB93F}" type="datetime1">
              <a:rPr lang="en-US" smtClean="0"/>
              <a:t>10/23/16</a:t>
            </a:fld>
            <a:endParaRPr lang="en-US" dirty="0"/>
          </a:p>
        </p:txBody>
      </p:sp>
      <p:sp>
        <p:nvSpPr>
          <p:cNvPr id="6"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7"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291840554"/>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6251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5668621-AC61-413F-988E-AE3E49B130F0}" type="datetime1">
              <a:rPr lang="en-US" smtClean="0"/>
              <a:t>10/23/16</a:t>
            </a:fld>
            <a:endParaRPr lang="en-US" dirty="0"/>
          </a:p>
        </p:txBody>
      </p:sp>
      <p:sp>
        <p:nvSpPr>
          <p:cNvPr id="8"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9"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876892532"/>
      </p:ext>
    </p:extLst>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328183"/>
      </p:ext>
    </p:extLst>
  </p:cSld>
  <p:clrMapOvr>
    <a:masterClrMapping/>
  </p:clrMapOvr>
  <p:transition xmlns:p14="http://schemas.microsoft.com/office/powerpoint/2010/mai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5"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3630547" y="2701522"/>
            <a:ext cx="2110616" cy="137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8266552"/>
      </p:ext>
    </p:extLst>
  </p:cSld>
  <p:clrMapOvr>
    <a:masterClrMapping/>
  </p:clrMapOvr>
  <p:transition xmlns:p14="http://schemas.microsoft.com/office/powerpoint/2010/mai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Closing with Quote">
    <p:bg>
      <p:bgPr>
        <a:solidFill>
          <a:schemeClr val="tx2"/>
        </a:solidFill>
        <a:effectLst/>
      </p:bgPr>
    </p:bg>
    <p:spTree>
      <p:nvGrpSpPr>
        <p:cNvPr id="1" name=""/>
        <p:cNvGrpSpPr/>
        <p:nvPr/>
      </p:nvGrpSpPr>
      <p:grpSpPr>
        <a:xfrm>
          <a:off x="0" y="0"/>
          <a:ext cx="0" cy="0"/>
          <a:chOff x="0" y="0"/>
          <a:chExt cx="0" cy="0"/>
        </a:xfrm>
      </p:grpSpPr>
      <p:cxnSp>
        <p:nvCxnSpPr>
          <p:cNvPr id="5" name="Straight Connector 4"/>
          <p:cNvCxnSpPr/>
          <p:nvPr/>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p:nvPr>
        </p:nvSpPr>
        <p:spPr>
          <a:xfrm>
            <a:off x="658358" y="639525"/>
            <a:ext cx="6204666" cy="1446212"/>
          </a:xfrm>
        </p:spPr>
        <p:txBody>
          <a:bodyPr/>
          <a:lstStyle>
            <a:lvl1pPr marL="0" indent="0">
              <a:lnSpc>
                <a:spcPct val="95000"/>
              </a:lnSpc>
              <a:spcBef>
                <a:spcPts val="600"/>
              </a:spcBef>
              <a:buFontTx/>
              <a:buNone/>
              <a:defRPr sz="2400">
                <a:solidFill>
                  <a:schemeClr val="bg2"/>
                </a:solidFill>
                <a:latin typeface="+mn-lt"/>
              </a:defRPr>
            </a:lvl1pPr>
            <a:lvl2pPr>
              <a:defRPr>
                <a:solidFill>
                  <a:schemeClr val="bg2"/>
                </a:solidFill>
                <a:latin typeface="+mn-lt"/>
              </a:defRPr>
            </a:lvl2pPr>
            <a:lvl3pPr>
              <a:defRPr>
                <a:solidFill>
                  <a:schemeClr val="bg2"/>
                </a:solidFill>
                <a:latin typeface="+mn-lt"/>
              </a:defRPr>
            </a:lvl3pPr>
            <a:lvl4pPr>
              <a:defRPr>
                <a:solidFill>
                  <a:schemeClr val="bg2"/>
                </a:solidFill>
                <a:latin typeface="+mn-lt"/>
              </a:defRPr>
            </a:lvl4pPr>
            <a:lvl5pPr>
              <a:defRPr>
                <a:solidFill>
                  <a:schemeClr val="bg2"/>
                </a:solidFill>
                <a:latin typeface="+mn-lt"/>
              </a:defRPr>
            </a:lvl5pPr>
          </a:lstStyle>
          <a:p>
            <a:pPr lvl="0"/>
            <a:r>
              <a:rPr lang="en-US" smtClean="0"/>
              <a:t>Click to edit Master text styles</a:t>
            </a:r>
          </a:p>
        </p:txBody>
      </p:sp>
      <p:cxnSp>
        <p:nvCxnSpPr>
          <p:cNvPr id="8" name="Straight Connector 7"/>
          <p:cNvCxnSpPr/>
          <p:nvPr userDrawn="1"/>
        </p:nvCxnSpPr>
        <p:spPr>
          <a:xfrm>
            <a:off x="752475" y="2562339"/>
            <a:ext cx="37294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descr="UCSF_sig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932" y="3414216"/>
            <a:ext cx="1503181" cy="977406"/>
          </a:xfrm>
          <a:prstGeom prst="rect">
            <a:avLst/>
          </a:prstGeom>
        </p:spPr>
      </p:pic>
    </p:spTree>
    <p:extLst>
      <p:ext uri="{BB962C8B-B14F-4D97-AF65-F5344CB8AC3E}">
        <p14:creationId xmlns:p14="http://schemas.microsoft.com/office/powerpoint/2010/main" val="1141800773"/>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10/23/16</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sp>
        <p:nvSpPr>
          <p:cNvPr id="12" name="TextBox 11"/>
          <p:cNvSpPr txBox="1"/>
          <p:nvPr userDrawn="1"/>
        </p:nvSpPr>
        <p:spPr bwMode="auto">
          <a:xfrm>
            <a:off x="3785492" y="756610"/>
            <a:ext cx="1345153" cy="415498"/>
          </a:xfrm>
          <a:prstGeom prst="rect">
            <a:avLst/>
          </a:prstGeom>
          <a:noFill/>
          <a:ln w="19050" algn="ctr">
            <a:noFill/>
            <a:miter lim="800000"/>
            <a:headEnd/>
            <a:tailEnd/>
          </a:ln>
        </p:spPr>
        <p:txBody>
          <a:bodyPr wrap="square" lIns="0" tIns="0" rIns="0" bIns="0" rtlCol="0">
            <a:spAutoFit/>
          </a:bodyPr>
          <a:lstStyle/>
          <a:p>
            <a:r>
              <a:rPr lang="en-US" sz="900" dirty="0" smtClean="0">
                <a:solidFill>
                  <a:schemeClr val="bg1"/>
                </a:solidFill>
                <a:latin typeface="+mj-lt"/>
              </a:rPr>
              <a:t>UCSF Helen Diller Family</a:t>
            </a:r>
          </a:p>
          <a:p>
            <a:r>
              <a:rPr lang="en-US" sz="900" dirty="0" smtClean="0">
                <a:solidFill>
                  <a:schemeClr val="bg1"/>
                </a:solidFill>
                <a:latin typeface="+mj-lt"/>
              </a:rPr>
              <a:t>Comprehensive </a:t>
            </a:r>
            <a:br>
              <a:rPr lang="en-US" sz="900" dirty="0" smtClean="0">
                <a:solidFill>
                  <a:schemeClr val="bg1"/>
                </a:solidFill>
                <a:latin typeface="+mj-lt"/>
              </a:rPr>
            </a:br>
            <a:r>
              <a:rPr lang="en-US" sz="900" dirty="0" smtClean="0">
                <a:solidFill>
                  <a:schemeClr val="bg1"/>
                </a:solidFill>
                <a:latin typeface="+mj-lt"/>
              </a:rPr>
              <a:t>Cancer Center</a:t>
            </a:r>
          </a:p>
        </p:txBody>
      </p:sp>
      <p:cxnSp>
        <p:nvCxnSpPr>
          <p:cNvPr id="14" name="Straight Connector 13"/>
          <p:cNvCxnSpPr/>
          <p:nvPr userDrawn="1"/>
        </p:nvCxnSpPr>
        <p:spPr>
          <a:xfrm>
            <a:off x="514007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bwMode="auto">
          <a:xfrm>
            <a:off x="5297863" y="756610"/>
            <a:ext cx="765029" cy="276999"/>
          </a:xfrm>
          <a:prstGeom prst="rect">
            <a:avLst/>
          </a:prstGeom>
          <a:noFill/>
          <a:ln w="19050" algn="ctr">
            <a:noFill/>
            <a:miter lim="800000"/>
            <a:headEnd/>
            <a:tailEnd/>
          </a:ln>
        </p:spPr>
        <p:txBody>
          <a:bodyPr wrap="square" lIns="0" tIns="0" rIns="0" bIns="0" rtlCol="0">
            <a:spAutoFit/>
          </a:bodyPr>
          <a:lstStyle/>
          <a:p>
            <a:r>
              <a:rPr lang="en-US" sz="900" dirty="0" smtClean="0">
                <a:solidFill>
                  <a:schemeClr val="bg1"/>
                </a:solidFill>
                <a:latin typeface="+mj-lt"/>
              </a:rPr>
              <a:t>UCSF School</a:t>
            </a:r>
            <a:br>
              <a:rPr lang="en-US" sz="900" dirty="0" smtClean="0">
                <a:solidFill>
                  <a:schemeClr val="bg1"/>
                </a:solidFill>
                <a:latin typeface="+mj-lt"/>
              </a:rPr>
            </a:br>
            <a:r>
              <a:rPr lang="en-US" sz="900" dirty="0" smtClean="0">
                <a:solidFill>
                  <a:schemeClr val="bg1"/>
                </a:solidFill>
                <a:latin typeface="+mj-lt"/>
              </a:rPr>
              <a:t>of Medicine</a:t>
            </a:r>
          </a:p>
        </p:txBody>
      </p:sp>
      <p:cxnSp>
        <p:nvCxnSpPr>
          <p:cNvPr id="16" name="Straight Connector 15"/>
          <p:cNvCxnSpPr/>
          <p:nvPr userDrawn="1"/>
        </p:nvCxnSpPr>
        <p:spPr>
          <a:xfrm>
            <a:off x="6062893" y="734837"/>
            <a:ext cx="0" cy="41148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bwMode="auto">
          <a:xfrm>
            <a:off x="6221297" y="756610"/>
            <a:ext cx="975995" cy="276999"/>
          </a:xfrm>
          <a:prstGeom prst="rect">
            <a:avLst/>
          </a:prstGeom>
          <a:noFill/>
          <a:ln w="19050" algn="ctr">
            <a:noFill/>
            <a:miter lim="800000"/>
            <a:headEnd/>
            <a:tailEnd/>
          </a:ln>
        </p:spPr>
        <p:txBody>
          <a:bodyPr wrap="square" lIns="0" tIns="0" rIns="0" bIns="0" rtlCol="0">
            <a:spAutoFit/>
          </a:bodyPr>
          <a:lstStyle/>
          <a:p>
            <a:r>
              <a:rPr lang="en-US" sz="900" dirty="0" smtClean="0">
                <a:solidFill>
                  <a:schemeClr val="bg1"/>
                </a:solidFill>
                <a:latin typeface="+mj-lt"/>
              </a:rPr>
              <a:t>AIDS Research</a:t>
            </a:r>
            <a:r>
              <a:rPr lang="en-US" sz="900" baseline="0" dirty="0" smtClean="0">
                <a:solidFill>
                  <a:schemeClr val="bg1"/>
                </a:solidFill>
                <a:latin typeface="+mj-lt"/>
              </a:rPr>
              <a:t> Institute at UCSF</a:t>
            </a:r>
            <a:endParaRPr lang="en-US" sz="900" dirty="0" smtClean="0">
              <a:solidFill>
                <a:schemeClr val="bg1"/>
              </a:solidFill>
              <a:latin typeface="+mj-lt"/>
            </a:endParaRPr>
          </a:p>
        </p:txBody>
      </p:sp>
      <p:pic>
        <p:nvPicPr>
          <p:cNvPr id="18" name="Picture 17"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42379688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Closing with Collage">
    <p:bg>
      <p:bgPr>
        <a:solidFill>
          <a:schemeClr val="tx2"/>
        </a:solid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5" y="3818374"/>
            <a:ext cx="4210268" cy="3042745"/>
          </a:xfrm>
          <a:prstGeom prst="rect">
            <a:avLst/>
          </a:prstGeom>
        </p:spPr>
      </p:pic>
      <p:pic>
        <p:nvPicPr>
          <p:cNvPr id="19" name="Picture 1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 y="0"/>
            <a:ext cx="9144004" cy="3868899"/>
          </a:xfrm>
          <a:prstGeom prst="rect">
            <a:avLst/>
          </a:prstGeom>
        </p:spPr>
      </p:pic>
      <p:pic>
        <p:nvPicPr>
          <p:cNvPr id="20" name="Picture 1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754880" y="1611152"/>
            <a:ext cx="4389119" cy="2724912"/>
          </a:xfrm>
          <a:prstGeom prst="rect">
            <a:avLst/>
          </a:prstGeom>
        </p:spPr>
      </p:pic>
      <p:pic>
        <p:nvPicPr>
          <p:cNvPr id="21" name="Picture 20"/>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099033" y="4336064"/>
            <a:ext cx="5044967" cy="2521936"/>
          </a:xfrm>
          <a:prstGeom prst="rect">
            <a:avLst/>
          </a:prstGeom>
        </p:spPr>
      </p:pic>
      <p:sp>
        <p:nvSpPr>
          <p:cNvPr id="22" name="Rectangle 21"/>
          <p:cNvSpPr/>
          <p:nvPr userDrawn="1"/>
        </p:nvSpPr>
        <p:spPr bwMode="auto">
          <a:xfrm>
            <a:off x="2723103" y="1611152"/>
            <a:ext cx="3675888" cy="3675888"/>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23" name="Picture 7"/>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38631"/>
          <a:stretch/>
        </p:blipFill>
        <p:spPr bwMode="auto">
          <a:xfrm>
            <a:off x="4327515" y="2924450"/>
            <a:ext cx="2223280" cy="89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437184"/>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ith Image">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10/23/16</a:t>
            </a:fld>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smtClean="0"/>
              <a:t>Click to edit Master text styles</a:t>
            </a:r>
            <a:endParaRPr lang="en-US" dirty="0"/>
          </a:p>
        </p:txBody>
      </p:sp>
      <p:cxnSp>
        <p:nvCxnSpPr>
          <p:cNvPr id="18" name="Straight Connector 17"/>
          <p:cNvCxnSpPr/>
          <p:nvPr userDrawn="1"/>
        </p:nvCxnSpPr>
        <p:spPr>
          <a:xfrm>
            <a:off x="3238039" y="591021"/>
            <a:ext cx="0" cy="96012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9" name="Group 18"/>
          <p:cNvGrpSpPr/>
          <p:nvPr userDrawn="1"/>
        </p:nvGrpSpPr>
        <p:grpSpPr>
          <a:xfrm>
            <a:off x="3502429" y="742095"/>
            <a:ext cx="1487211" cy="682055"/>
            <a:chOff x="2749439" y="752601"/>
            <a:chExt cx="1487211" cy="682055"/>
          </a:xfrm>
        </p:grpSpPr>
        <p:sp>
          <p:nvSpPr>
            <p:cNvPr id="20" name="Rectangle 19"/>
            <p:cNvSpPr/>
            <p:nvPr userDrawn="1"/>
          </p:nvSpPr>
          <p:spPr bwMode="auto">
            <a:xfrm>
              <a:off x="2749439" y="752601"/>
              <a:ext cx="1065834" cy="682055"/>
            </a:xfrm>
            <a:prstGeom prst="rect">
              <a:avLst/>
            </a:prstGeom>
            <a:noFill/>
            <a:ln w="19050" algn="ctr">
              <a:solidFill>
                <a:schemeClr val="accent2"/>
              </a:solidFill>
              <a:prstDash val="dash"/>
              <a:miter lim="800000"/>
              <a:headEnd/>
              <a:tailEnd/>
            </a:ln>
          </p:spPr>
          <p:txBody>
            <a:bodyPr wrap="none" rtlCol="0" anchor="ctr"/>
            <a:lstStyle/>
            <a:p>
              <a:pPr algn="ctr">
                <a:lnSpc>
                  <a:spcPct val="90000"/>
                </a:lnSpc>
              </a:pPr>
              <a:endParaRPr lang="en-US" sz="1200" b="1" dirty="0" err="1" smtClean="0">
                <a:solidFill>
                  <a:schemeClr val="bg1"/>
                </a:solidFill>
                <a:latin typeface="+mj-lt"/>
              </a:endParaRPr>
            </a:p>
          </p:txBody>
        </p:sp>
        <p:sp>
          <p:nvSpPr>
            <p:cNvPr id="21" name="TextBox 20"/>
            <p:cNvSpPr txBox="1"/>
            <p:nvPr userDrawn="1"/>
          </p:nvSpPr>
          <p:spPr bwMode="auto">
            <a:xfrm>
              <a:off x="2785238" y="908465"/>
              <a:ext cx="1451412" cy="387798"/>
            </a:xfrm>
            <a:prstGeom prst="rect">
              <a:avLst/>
            </a:prstGeom>
            <a:noFill/>
            <a:ln w="19050" algn="ctr">
              <a:noFill/>
              <a:miter lim="800000"/>
              <a:headEnd/>
              <a:tailEnd/>
            </a:ln>
          </p:spPr>
          <p:txBody>
            <a:bodyPr wrap="square" lIns="0" tIns="0" rIns="0" bIns="0" rtlCol="0">
              <a:spAutoFit/>
            </a:bodyPr>
            <a:lstStyle/>
            <a:p>
              <a:pPr>
                <a:lnSpc>
                  <a:spcPct val="90000"/>
                </a:lnSpc>
              </a:pPr>
              <a:r>
                <a:rPr lang="en-US" sz="1400" dirty="0" smtClean="0">
                  <a:solidFill>
                    <a:schemeClr val="bg1"/>
                  </a:solidFill>
                  <a:latin typeface="+mj-lt"/>
                </a:rPr>
                <a:t>Partner </a:t>
              </a:r>
              <a:br>
                <a:rPr lang="en-US" sz="1400" dirty="0" smtClean="0">
                  <a:solidFill>
                    <a:schemeClr val="bg1"/>
                  </a:solidFill>
                  <a:latin typeface="+mj-lt"/>
                </a:rPr>
              </a:br>
              <a:r>
                <a:rPr lang="en-US" sz="1400" dirty="0" smtClean="0">
                  <a:solidFill>
                    <a:schemeClr val="bg1"/>
                  </a:solidFill>
                  <a:latin typeface="+mj-lt"/>
                </a:rPr>
                <a:t>Logo</a:t>
              </a:r>
            </a:p>
          </p:txBody>
        </p:sp>
      </p:grpSp>
      <p:pic>
        <p:nvPicPr>
          <p:cNvPr id="16" name="Picture 15" descr="UCSF_SubLogo_GlobalHealthSci_white_RGB.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29717569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F3D771E1-46BB-4A41-837B-A28DD845D1F3}" type="datetime1">
              <a:rPr lang="en-US" smtClean="0"/>
              <a:t>10/23/16</a:t>
            </a:fld>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35486567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smtClean="0"/>
              <a:t>Title Slide Here</a:t>
            </a:r>
            <a:endParaRPr lang="en-US" dirty="0"/>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smtClean="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B1DD14AD-E010-464A-BC72-115CD7ABDD27}" type="datetime1">
              <a:rPr lang="en-US" smtClean="0"/>
              <a:t>10/23/16</a:t>
            </a:fld>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smtClean="0"/>
              <a:t>Click to edit Master text styles</a:t>
            </a:r>
            <a:endParaRPr lang="en-US" dirty="0"/>
          </a:p>
        </p:txBody>
      </p:sp>
      <p:pic>
        <p:nvPicPr>
          <p:cNvPr id="12" name="Picture 11" descr="UCSF_SubLogo_GlobalHealthSci_white_RGB.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3901" y="736600"/>
            <a:ext cx="2267656" cy="496216"/>
          </a:xfrm>
          <a:prstGeom prst="rect">
            <a:avLst/>
          </a:prstGeom>
        </p:spPr>
      </p:pic>
    </p:spTree>
    <p:extLst>
      <p:ext uri="{BB962C8B-B14F-4D97-AF65-F5344CB8AC3E}">
        <p14:creationId xmlns:p14="http://schemas.microsoft.com/office/powerpoint/2010/main" val="29893839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3.xml"/><Relationship Id="rId20" Type="http://schemas.openxmlformats.org/officeDocument/2006/relationships/image" Target="../media/image6.emf"/><Relationship Id="rId10" Type="http://schemas.openxmlformats.org/officeDocument/2006/relationships/slideLayout" Target="../slideLayouts/slideLayout34.xml"/><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slideLayout" Target="../slideLayouts/slideLayout38.xml"/><Relationship Id="rId15" Type="http://schemas.openxmlformats.org/officeDocument/2006/relationships/slideLayout" Target="../slideLayouts/slideLayout39.xml"/><Relationship Id="rId16" Type="http://schemas.openxmlformats.org/officeDocument/2006/relationships/slideLayout" Target="../slideLayouts/slideLayout40.xml"/><Relationship Id="rId17" Type="http://schemas.openxmlformats.org/officeDocument/2006/relationships/slideLayout" Target="../slideLayouts/slideLayout41.xml"/><Relationship Id="rId18" Type="http://schemas.openxmlformats.org/officeDocument/2006/relationships/slideLayout" Target="../slideLayouts/slideLayout42.xml"/><Relationship Id="rId19" Type="http://schemas.openxmlformats.org/officeDocument/2006/relationships/theme" Target="../theme/theme2.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1.xml"/><Relationship Id="rId20" Type="http://schemas.openxmlformats.org/officeDocument/2006/relationships/image" Target="../media/image6.emf"/><Relationship Id="rId10" Type="http://schemas.openxmlformats.org/officeDocument/2006/relationships/slideLayout" Target="../slideLayouts/slideLayout52.xml"/><Relationship Id="rId11" Type="http://schemas.openxmlformats.org/officeDocument/2006/relationships/slideLayout" Target="../slideLayouts/slideLayout53.xml"/><Relationship Id="rId12" Type="http://schemas.openxmlformats.org/officeDocument/2006/relationships/slideLayout" Target="../slideLayouts/slideLayout54.xml"/><Relationship Id="rId13" Type="http://schemas.openxmlformats.org/officeDocument/2006/relationships/slideLayout" Target="../slideLayouts/slideLayout55.xml"/><Relationship Id="rId14" Type="http://schemas.openxmlformats.org/officeDocument/2006/relationships/slideLayout" Target="../slideLayouts/slideLayout56.xml"/><Relationship Id="rId15" Type="http://schemas.openxmlformats.org/officeDocument/2006/relationships/slideLayout" Target="../slideLayouts/slideLayout57.xml"/><Relationship Id="rId16" Type="http://schemas.openxmlformats.org/officeDocument/2006/relationships/slideLayout" Target="../slideLayouts/slideLayout58.xml"/><Relationship Id="rId17" Type="http://schemas.openxmlformats.org/officeDocument/2006/relationships/slideLayout" Target="../slideLayouts/slideLayout59.xml"/><Relationship Id="rId18" Type="http://schemas.openxmlformats.org/officeDocument/2006/relationships/slideLayout" Target="../slideLayouts/slideLayout60.xml"/><Relationship Id="rId19" Type="http://schemas.openxmlformats.org/officeDocument/2006/relationships/theme" Target="../theme/theme3.xml"/><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5950" y="434993"/>
            <a:ext cx="8089900" cy="563231"/>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657789" y="1565576"/>
            <a:ext cx="8089901"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9EB3265C-F0D4-410E-8C75-9C1664655489}" type="datetime1">
              <a:rPr lang="en-US" smtClean="0"/>
              <a:t>10/23/16</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sp>
        <p:nvSpPr>
          <p:cNvPr id="2069" name="Freeform 77"/>
          <p:cNvSpPr>
            <a:spLocks/>
          </p:cNvSpPr>
          <p:nvPr userDrawn="1"/>
        </p:nvSpPr>
        <p:spPr bwMode="auto">
          <a:xfrm>
            <a:off x="8129588" y="6394450"/>
            <a:ext cx="647700" cy="311150"/>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cSld>
  <p:clrMap bg1="lt1" tx1="dk1" bg2="lt2" tx2="dk2" accent1="accent1" accent2="accent2" accent3="accent3" accent4="accent4" accent5="accent5" accent6="accent6" hlink="hlink" folHlink="folHlink"/>
  <p:sldLayoutIdLst>
    <p:sldLayoutId id="2147484014" r:id="rId1"/>
    <p:sldLayoutId id="2147484016" r:id="rId2"/>
    <p:sldLayoutId id="2147483933" r:id="rId3"/>
    <p:sldLayoutId id="2147484012" r:id="rId4"/>
    <p:sldLayoutId id="2147483934" r:id="rId5"/>
    <p:sldLayoutId id="2147484013" r:id="rId6"/>
    <p:sldLayoutId id="2147484015" r:id="rId7"/>
    <p:sldLayoutId id="2147483935" r:id="rId8"/>
    <p:sldLayoutId id="2147483936" r:id="rId9"/>
    <p:sldLayoutId id="2147483937" r:id="rId10"/>
    <p:sldLayoutId id="2147483938" r:id="rId11"/>
    <p:sldLayoutId id="2147483939" r:id="rId12"/>
    <p:sldLayoutId id="2147483940" r:id="rId13"/>
    <p:sldLayoutId id="2147483941" r:id="rId14"/>
    <p:sldLayoutId id="2147483950" r:id="rId15"/>
    <p:sldLayoutId id="2147483942" r:id="rId16"/>
    <p:sldLayoutId id="2147483943" r:id="rId17"/>
    <p:sldLayoutId id="2147483944" r:id="rId18"/>
    <p:sldLayoutId id="2147483945" r:id="rId19"/>
    <p:sldLayoutId id="2147483946" r:id="rId20"/>
    <p:sldLayoutId id="2147483947" r:id="rId21"/>
    <p:sldLayoutId id="2147483948" r:id="rId22"/>
    <p:sldLayoutId id="2147483949" r:id="rId23"/>
    <p:sldLayoutId id="2147484017" r:id="rId24"/>
  </p:sldLayoutIdLst>
  <p:transition xmlns:p14="http://schemas.microsoft.com/office/powerpoint/2010/main">
    <p:fade/>
  </p:transition>
  <p:timing>
    <p:tnLst>
      <p:par>
        <p:cTn xmlns:p14="http://schemas.microsoft.com/office/powerpoint/2010/main" id="1" dur="indefinite" restart="never" nodeType="tmRoot"/>
      </p:par>
    </p:tnLst>
  </p:timing>
  <p:hf hdr="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473" y="434358"/>
            <a:ext cx="8089900" cy="563231"/>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AB5EC3A-29DC-4460-AB8F-0DD1BAF5274D}" type="datetime1">
              <a:rPr lang="en-US" smtClean="0"/>
              <a:t>10/23/16</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65125" y="6250080"/>
            <a:ext cx="841375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a:noFill/>
              </a14:hiddenFill>
            </a:ext>
          </a:extLst>
        </p:spPr>
      </p:cxnSp>
      <p:pic>
        <p:nvPicPr>
          <p:cNvPr id="10" name="Picture 41"/>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672340"/>
      </p:ext>
    </p:extLst>
  </p:cSld>
  <p:clrMap bg1="lt1" tx1="dk1" bg2="lt2" tx2="dk2" accent1="accent1" accent2="accent2" accent3="accent3" accent4="accent4" accent5="accent5" accent6="accent6" hlink="hlink" folHlink="folHlink"/>
  <p:sldLayoutIdLst>
    <p:sldLayoutId id="2147483953" r:id="rId1"/>
    <p:sldLayoutId id="2147484002" r:id="rId2"/>
    <p:sldLayoutId id="2147484003" r:id="rId3"/>
    <p:sldLayoutId id="2147484004" r:id="rId4"/>
    <p:sldLayoutId id="2147484005" r:id="rId5"/>
    <p:sldLayoutId id="2147484006" r:id="rId6"/>
    <p:sldLayoutId id="2147484000"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3969" r:id="rId17"/>
    <p:sldLayoutId id="2147483970" r:id="rId18"/>
  </p:sldLayoutIdLst>
  <p:transition xmlns:p14="http://schemas.microsoft.com/office/powerpoint/2010/main">
    <p:fade/>
  </p:transition>
  <p:timing>
    <p:tnLst>
      <p:par>
        <p:cTn xmlns:p14="http://schemas.microsoft.com/office/powerpoint/2010/main" id="1" dur="indefinite" restart="never" nodeType="tmRoot"/>
      </p:par>
    </p:tnLst>
  </p:timing>
  <p:hf hdr="0"/>
  <p:txStyles>
    <p:title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bwMode="invGray">
          <a:xfrm>
            <a:off x="0" y="6250080"/>
            <a:ext cx="9144000" cy="607920"/>
          </a:xfrm>
          <a:prstGeom prst="rect">
            <a:avLst/>
          </a:prstGeom>
          <a:solidFill>
            <a:schemeClr val="tx1"/>
          </a:solidFill>
          <a:ln w="19050" algn="ctr">
            <a:solidFill>
              <a:schemeClr val="tx1"/>
            </a:solidFill>
            <a:miter lim="800000"/>
            <a:headEnd/>
            <a:tailEnd/>
          </a:ln>
        </p:spPr>
        <p:txBody>
          <a:bodyPr wrap="none" rtlCol="0" anchor="ctr"/>
          <a:lstStyle/>
          <a:p>
            <a:pPr algn="ctr">
              <a:lnSpc>
                <a:spcPct val="90000"/>
              </a:lnSpc>
            </a:pPr>
            <a:endParaRPr lang="en-US" sz="1600" b="1" dirty="0" err="1" smtClean="0">
              <a:solidFill>
                <a:schemeClr val="bg1"/>
              </a:solidFill>
              <a:latin typeface="+mj-lt"/>
            </a:endParaRPr>
          </a:p>
        </p:txBody>
      </p:sp>
      <p:sp>
        <p:nvSpPr>
          <p:cNvPr id="2" name="Title Placeholder 1"/>
          <p:cNvSpPr>
            <a:spLocks noGrp="1"/>
          </p:cNvSpPr>
          <p:nvPr>
            <p:ph type="title"/>
          </p:nvPr>
        </p:nvSpPr>
        <p:spPr>
          <a:xfrm>
            <a:off x="655950" y="434358"/>
            <a:ext cx="8089900" cy="563231"/>
          </a:xfrm>
          <a:prstGeom prst="rect">
            <a:avLst/>
          </a:prstGeom>
        </p:spPr>
        <p:txBody>
          <a:bodyPr vert="horz" wrap="square" lIns="91440" tIns="45720" rIns="91440" bIns="45720" rtlCol="0" anchor="t" anchorCtr="0">
            <a:spAutoFit/>
          </a:bodyPr>
          <a:lstStyle/>
          <a:p>
            <a:r>
              <a:rPr lang="en-US" dirty="0" smtClean="0"/>
              <a:t>Slide Title Here</a:t>
            </a:r>
            <a:endParaRPr lang="en-US" dirty="0"/>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smtClean="0"/>
              <a:t>Click to edit bullet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4"/>
          <p:cNvSpPr>
            <a:spLocks noGrp="1"/>
          </p:cNvSpPr>
          <p:nvPr>
            <p:ph type="dt" sz="half" idx="2"/>
          </p:nvPr>
        </p:nvSpPr>
        <p:spPr>
          <a:xfrm>
            <a:off x="6334637" y="6452360"/>
            <a:ext cx="927193" cy="155235"/>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D092B5C8-A02F-48BB-85A9-4E6693BB4284}" type="datetime1">
              <a:rPr lang="en-US" smtClean="0"/>
              <a:t>10/23/16</a:t>
            </a:fld>
            <a:endParaRPr lang="en-US" dirty="0"/>
          </a:p>
        </p:txBody>
      </p:sp>
      <p:sp>
        <p:nvSpPr>
          <p:cNvPr id="11"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r>
              <a:rPr lang="en-US" smtClean="0"/>
              <a:t>Presentation Title and/or Sub Brand Name Here</a:t>
            </a:r>
            <a:endParaRPr lang="en-US" dirty="0"/>
          </a:p>
        </p:txBody>
      </p:sp>
      <p:sp>
        <p:nvSpPr>
          <p:cNvPr id="12" name="Slide Number Placeholder 6"/>
          <p:cNvSpPr>
            <a:spLocks noGrp="1"/>
          </p:cNvSpPr>
          <p:nvPr>
            <p:ph type="sldNum" sz="quarter" idx="4"/>
          </p:nvPr>
        </p:nvSpPr>
        <p:spPr>
          <a:xfrm>
            <a:off x="358009" y="6453503"/>
            <a:ext cx="246061" cy="155233"/>
          </a:xfrm>
          <a:prstGeom prst="rect">
            <a:avLst/>
          </a:prstGeom>
        </p:spPr>
        <p:txBody>
          <a:bodyPr vert="horz" wrap="square" lIns="0" tIns="0" rIns="0" bIns="0" rtlCol="0" anchor="b" anchorCtr="0"/>
          <a:lstStyle>
            <a:lvl1pPr algn="l">
              <a:defRPr sz="900"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pic>
        <p:nvPicPr>
          <p:cNvPr id="9" name="Picture 41"/>
          <p:cNvPicPr>
            <a:picLocks noChangeAspect="1" noChangeArrowheads="1"/>
          </p:cNvPicPr>
          <p:nvPr userDrawn="1"/>
        </p:nvPicPr>
        <p:blipFill rotWithShape="1">
          <a:blip r:embed="rId20">
            <a:extLst>
              <a:ext uri="{28A0092B-C50C-407E-A947-70E740481C1C}">
                <a14:useLocalDpi xmlns:a14="http://schemas.microsoft.com/office/drawing/2010/main" val="0"/>
              </a:ext>
            </a:extLst>
          </a:blip>
          <a:srcRect b="35957"/>
          <a:stretch/>
        </p:blipFill>
        <p:spPr bwMode="invGray">
          <a:xfrm>
            <a:off x="8131174" y="6392864"/>
            <a:ext cx="799313" cy="335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434878"/>
      </p:ext>
    </p:extLst>
  </p:cSld>
  <p:clrMap bg1="lt1" tx1="dk1" bg2="lt2" tx2="dk2" accent1="accent1" accent2="accent2" accent3="accent3" accent4="accent4" accent5="accent5" accent6="accent6" hlink="hlink" folHlink="folHlink"/>
  <p:sldLayoutIdLst>
    <p:sldLayoutId id="2147484007" r:id="rId1"/>
    <p:sldLayoutId id="2147483972" r:id="rId2"/>
    <p:sldLayoutId id="2147484008" r:id="rId3"/>
    <p:sldLayoutId id="2147484009" r:id="rId4"/>
    <p:sldLayoutId id="2147484010" r:id="rId5"/>
    <p:sldLayoutId id="2147484011" r:id="rId6"/>
    <p:sldLayoutId id="2147484001"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Lst>
  <p:transition xmlns:p14="http://schemas.microsoft.com/office/powerpoint/2010/main">
    <p:fade/>
  </p:transition>
  <p:timing>
    <p:tnLst>
      <p:par>
        <p:cTn xmlns:p14="http://schemas.microsoft.com/office/powerpoint/2010/main" id="1" dur="indefinite" restart="never" nodeType="tmRoot"/>
      </p:par>
    </p:tnLst>
  </p:timing>
  <p:hf hdr="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 Id="rId3"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9.png"/><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chart" Target="../charts/char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chart" Target="../charts/char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7.emf"/><Relationship Id="rId5" Type="http://schemas.openxmlformats.org/officeDocument/2006/relationships/oleObject" Target="../embeddings/oleObject2.bin"/><Relationship Id="rId6" Type="http://schemas.openxmlformats.org/officeDocument/2006/relationships/image" Target="../media/image18.emf"/><Relationship Id="rId1" Type="http://schemas.openxmlformats.org/officeDocument/2006/relationships/vmlDrawing" Target="../drawings/vmlDrawing1.vml"/><Relationship Id="rId2"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2.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8.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1.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9.png"/><Relationship Id="rId3"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993" y="1999533"/>
            <a:ext cx="6595720" cy="2319353"/>
          </a:xfrm>
        </p:spPr>
        <p:txBody>
          <a:bodyPr/>
          <a:lstStyle/>
          <a:p>
            <a:r>
              <a:rPr lang="en-US" dirty="0" smtClean="0">
                <a:ea typeface="MS PGothic" charset="0"/>
              </a:rPr>
              <a:t>Sex </a:t>
            </a:r>
            <a:r>
              <a:rPr lang="en-US" dirty="0">
                <a:ea typeface="MS PGothic" charset="0"/>
              </a:rPr>
              <a:t>R</a:t>
            </a:r>
            <a:r>
              <a:rPr lang="en-US" dirty="0" smtClean="0">
                <a:ea typeface="MS PGothic" charset="0"/>
              </a:rPr>
              <a:t>atios, </a:t>
            </a:r>
            <a:br>
              <a:rPr lang="en-US" dirty="0" smtClean="0">
                <a:ea typeface="MS PGothic" charset="0"/>
              </a:rPr>
            </a:br>
            <a:r>
              <a:rPr lang="en-US" dirty="0" smtClean="0">
                <a:ea typeface="MS PGothic" charset="0"/>
              </a:rPr>
              <a:t>Residential </a:t>
            </a:r>
            <a:r>
              <a:rPr lang="en-US" dirty="0" smtClean="0">
                <a:ea typeface="MS PGothic" charset="0"/>
              </a:rPr>
              <a:t>Segregation</a:t>
            </a:r>
            <a:br>
              <a:rPr lang="en-US" dirty="0" smtClean="0">
                <a:ea typeface="MS PGothic" charset="0"/>
              </a:rPr>
            </a:br>
            <a:r>
              <a:rPr lang="en-US" dirty="0" smtClean="0">
                <a:ea typeface="MS PGothic" charset="0"/>
              </a:rPr>
              <a:t>and </a:t>
            </a:r>
            <a:br>
              <a:rPr lang="en-US" dirty="0" smtClean="0">
                <a:ea typeface="MS PGothic" charset="0"/>
              </a:rPr>
            </a:br>
            <a:r>
              <a:rPr lang="en-US" dirty="0" smtClean="0">
                <a:ea typeface="MS PGothic" charset="0"/>
              </a:rPr>
              <a:t>Life Tables 2</a:t>
            </a:r>
            <a:endParaRPr lang="en-US" dirty="0"/>
          </a:p>
        </p:txBody>
      </p:sp>
      <p:sp>
        <p:nvSpPr>
          <p:cNvPr id="3" name="Text Placeholder 2"/>
          <p:cNvSpPr>
            <a:spLocks noGrp="1"/>
          </p:cNvSpPr>
          <p:nvPr>
            <p:ph type="body" idx="1"/>
          </p:nvPr>
        </p:nvSpPr>
        <p:spPr/>
        <p:txBody>
          <a:bodyPr/>
          <a:lstStyle/>
          <a:p>
            <a:r>
              <a:rPr lang="en-US" dirty="0">
                <a:ea typeface="MS PGothic" charset="0"/>
              </a:rPr>
              <a:t/>
            </a:r>
            <a:br>
              <a:rPr lang="en-US" dirty="0">
                <a:ea typeface="MS PGothic" charset="0"/>
              </a:rPr>
            </a:br>
            <a:endParaRPr lang="en-US"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2. Fertility Decline in India</a:t>
            </a:r>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10/23/16</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10</a:t>
            </a:fld>
            <a:endParaRPr lang="en-US" dirty="0"/>
          </a:p>
        </p:txBody>
      </p:sp>
      <p:pic>
        <p:nvPicPr>
          <p:cNvPr id="8" name="Picture 7"/>
          <p:cNvPicPr>
            <a:picLocks noChangeAspect="1"/>
          </p:cNvPicPr>
          <p:nvPr/>
        </p:nvPicPr>
        <p:blipFill>
          <a:blip r:embed="rId2"/>
          <a:stretch>
            <a:fillRect/>
          </a:stretch>
        </p:blipFill>
        <p:spPr>
          <a:xfrm>
            <a:off x="255287" y="1439140"/>
            <a:ext cx="3901833" cy="4298630"/>
          </a:xfrm>
          <a:prstGeom prst="rect">
            <a:avLst/>
          </a:prstGeom>
        </p:spPr>
      </p:pic>
      <p:graphicFrame>
        <p:nvGraphicFramePr>
          <p:cNvPr id="10" name="Chart 9"/>
          <p:cNvGraphicFramePr>
            <a:graphicFrameLocks/>
          </p:cNvGraphicFramePr>
          <p:nvPr>
            <p:extLst>
              <p:ext uri="{D42A27DB-BD31-4B8C-83A1-F6EECF244321}">
                <p14:modId xmlns:p14="http://schemas.microsoft.com/office/powerpoint/2010/main" val="1561240586"/>
              </p:ext>
            </p:extLst>
          </p:nvPr>
        </p:nvGraphicFramePr>
        <p:xfrm>
          <a:off x="4157120" y="1439140"/>
          <a:ext cx="4986880" cy="41767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519196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993"/>
            <a:ext cx="8089900" cy="577081"/>
          </a:xfrm>
        </p:spPr>
        <p:txBody>
          <a:bodyPr/>
          <a:lstStyle/>
          <a:p>
            <a:r>
              <a:rPr lang="en-US" dirty="0" smtClean="0"/>
              <a:t>Sex Ratios differ by birth order</a:t>
            </a:r>
            <a:endParaRPr lang="en-US" dirty="0"/>
          </a:p>
        </p:txBody>
      </p:sp>
      <p:sp>
        <p:nvSpPr>
          <p:cNvPr id="4" name="Date Placeholder 3"/>
          <p:cNvSpPr>
            <a:spLocks noGrp="1"/>
          </p:cNvSpPr>
          <p:nvPr>
            <p:ph type="dt" sz="half" idx="10"/>
          </p:nvPr>
        </p:nvSpPr>
        <p:spPr/>
        <p:txBody>
          <a:bodyPr/>
          <a:lstStyle/>
          <a:p>
            <a:fld id="{DE6AEAD4-049B-F049-94C8-73FF9B67F583}" type="datetime1">
              <a:rPr lang="en-US" smtClean="0"/>
              <a:t>10/23/16</a:t>
            </a:fld>
            <a:endParaRPr lang="en-US"/>
          </a:p>
        </p:txBody>
      </p:sp>
      <p:sp>
        <p:nvSpPr>
          <p:cNvPr id="6" name="Slide Number Placeholder 5"/>
          <p:cNvSpPr>
            <a:spLocks noGrp="1"/>
          </p:cNvSpPr>
          <p:nvPr>
            <p:ph type="sldNum" sz="quarter" idx="12"/>
          </p:nvPr>
        </p:nvSpPr>
        <p:spPr/>
        <p:txBody>
          <a:bodyPr/>
          <a:lstStyle/>
          <a:p>
            <a:fld id="{1E432F40-3B8A-6848-880F-D6949BBEEB9E}" type="slidenum">
              <a:rPr lang="en-US" smtClean="0"/>
              <a:pPr/>
              <a:t>11</a:t>
            </a:fld>
            <a:endParaRPr lang="en-US"/>
          </a:p>
        </p:txBody>
      </p:sp>
      <p:pic>
        <p:nvPicPr>
          <p:cNvPr id="8" name="Picture 7"/>
          <p:cNvPicPr>
            <a:picLocks noChangeAspect="1"/>
          </p:cNvPicPr>
          <p:nvPr/>
        </p:nvPicPr>
        <p:blipFill>
          <a:blip r:embed="rId2"/>
          <a:stretch>
            <a:fillRect/>
          </a:stretch>
        </p:blipFill>
        <p:spPr>
          <a:xfrm>
            <a:off x="433779" y="1531610"/>
            <a:ext cx="8312071" cy="4268361"/>
          </a:xfrm>
          <a:prstGeom prst="rect">
            <a:avLst/>
          </a:prstGeom>
        </p:spPr>
      </p:pic>
    </p:spTree>
    <p:extLst>
      <p:ext uri="{BB962C8B-B14F-4D97-AF65-F5344CB8AC3E}">
        <p14:creationId xmlns:p14="http://schemas.microsoft.com/office/powerpoint/2010/main" val="15650599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993"/>
            <a:ext cx="8089900" cy="1047979"/>
          </a:xfrm>
        </p:spPr>
        <p:txBody>
          <a:bodyPr/>
          <a:lstStyle/>
          <a:p>
            <a:r>
              <a:rPr lang="en-US" dirty="0" smtClean="0"/>
              <a:t>3. Abortion and sex selective abortion in India</a:t>
            </a:r>
            <a:endParaRPr lang="en-US" dirty="0"/>
          </a:p>
        </p:txBody>
      </p:sp>
      <p:sp>
        <p:nvSpPr>
          <p:cNvPr id="3" name="Content Placeholder 2"/>
          <p:cNvSpPr>
            <a:spLocks noGrp="1"/>
          </p:cNvSpPr>
          <p:nvPr>
            <p:ph idx="1"/>
          </p:nvPr>
        </p:nvSpPr>
        <p:spPr>
          <a:xfrm>
            <a:off x="204788" y="1423443"/>
            <a:ext cx="8482012" cy="2640699"/>
          </a:xfrm>
        </p:spPr>
        <p:txBody>
          <a:bodyPr/>
          <a:lstStyle/>
          <a:p>
            <a:r>
              <a:rPr lang="en-US" dirty="0" smtClean="0">
                <a:latin typeface="+mn-lt"/>
              </a:rPr>
              <a:t>Abortion is </a:t>
            </a:r>
            <a:r>
              <a:rPr lang="en-US" dirty="0" smtClean="0">
                <a:latin typeface="+mn-lt"/>
                <a:ea typeface="MS PGothic" charset="0"/>
              </a:rPr>
              <a:t>legal </a:t>
            </a:r>
            <a:r>
              <a:rPr lang="en-US" dirty="0">
                <a:latin typeface="+mn-lt"/>
                <a:ea typeface="MS PGothic" charset="0"/>
              </a:rPr>
              <a:t>in cases of health (physical or mental) of mother, contraceptive failure or rape, or if fetus is physically or mentally </a:t>
            </a:r>
            <a:r>
              <a:rPr lang="en-US" dirty="0" smtClean="0">
                <a:latin typeface="+mn-lt"/>
                <a:ea typeface="MS PGothic" charset="0"/>
              </a:rPr>
              <a:t>disabled (since 1972)</a:t>
            </a:r>
          </a:p>
          <a:p>
            <a:pPr lvl="1"/>
            <a:r>
              <a:rPr lang="en-US" dirty="0" smtClean="0">
                <a:latin typeface="+mn-lt"/>
                <a:ea typeface="MS PGothic" charset="0"/>
              </a:rPr>
              <a:t>Prenatal sex determination is illegal (since 1994)</a:t>
            </a:r>
          </a:p>
          <a:p>
            <a:r>
              <a:rPr lang="en-US" dirty="0" smtClean="0">
                <a:latin typeface="+mn-lt"/>
                <a:ea typeface="MS PGothic" charset="0"/>
              </a:rPr>
              <a:t>Very </a:t>
            </a:r>
            <a:r>
              <a:rPr lang="en-US" dirty="0">
                <a:latin typeface="+mn-lt"/>
                <a:ea typeface="MS PGothic" charset="0"/>
              </a:rPr>
              <a:t>hard to enforce the law to not discriminate against female fetuses</a:t>
            </a:r>
          </a:p>
          <a:p>
            <a:pPr lvl="1"/>
            <a:r>
              <a:rPr lang="en-US" dirty="0" smtClean="0">
                <a:latin typeface="+mn-lt"/>
                <a:ea typeface="MS PGothic" charset="0"/>
              </a:rPr>
              <a:t>Place </a:t>
            </a:r>
            <a:r>
              <a:rPr lang="en-US" dirty="0">
                <a:latin typeface="+mn-lt"/>
                <a:ea typeface="MS PGothic" charset="0"/>
              </a:rPr>
              <a:t>where determination of sex and actual abortion can be separated</a:t>
            </a:r>
          </a:p>
          <a:p>
            <a:r>
              <a:rPr lang="en-US" dirty="0" smtClean="0">
                <a:latin typeface="+mn-lt"/>
                <a:ea typeface="MS PGothic" charset="0"/>
              </a:rPr>
              <a:t>Ban </a:t>
            </a:r>
            <a:r>
              <a:rPr lang="en-US" dirty="0">
                <a:latin typeface="+mn-lt"/>
                <a:ea typeface="MS PGothic" charset="0"/>
              </a:rPr>
              <a:t>on sex selection should not lead to bans on abortion itself, but these have at times been </a:t>
            </a:r>
            <a:r>
              <a:rPr lang="en-US" dirty="0" smtClean="0">
                <a:latin typeface="+mn-lt"/>
                <a:ea typeface="MS PGothic" charset="0"/>
              </a:rPr>
              <a:t>conflated</a:t>
            </a:r>
          </a:p>
          <a:p>
            <a:pPr lvl="1"/>
            <a:r>
              <a:rPr lang="en-US" dirty="0" smtClean="0">
                <a:latin typeface="+mn-lt"/>
                <a:ea typeface="MS PGothic" charset="0"/>
              </a:rPr>
              <a:t>Some evidence that women think that abortion is illegal</a:t>
            </a:r>
            <a:endParaRPr lang="en-US" dirty="0">
              <a:latin typeface="+mn-lt"/>
              <a:ea typeface="MS PGothic" charset="0"/>
            </a:endParaRPr>
          </a:p>
          <a:p>
            <a:r>
              <a:rPr lang="en-US" dirty="0">
                <a:latin typeface="+mn-lt"/>
                <a:ea typeface="MS PGothic" charset="0"/>
              </a:rPr>
              <a:t>Evidence that providers are afraid of providing abortions because might be accused of providing sex selective abortion</a:t>
            </a:r>
          </a:p>
          <a:p>
            <a:pPr lvl="1"/>
            <a:r>
              <a:rPr lang="en-US" dirty="0" smtClean="0">
                <a:latin typeface="+mn-lt"/>
                <a:ea typeface="MS PGothic" charset="0"/>
              </a:rPr>
              <a:t>Claim </a:t>
            </a:r>
            <a:r>
              <a:rPr lang="en-US" dirty="0">
                <a:latin typeface="+mn-lt"/>
                <a:ea typeface="MS PGothic" charset="0"/>
              </a:rPr>
              <a:t>that clients </a:t>
            </a:r>
            <a:r>
              <a:rPr lang="en-US" dirty="0" smtClean="0">
                <a:latin typeface="+mn-lt"/>
                <a:ea typeface="MS PGothic" charset="0"/>
              </a:rPr>
              <a:t>pressure them</a:t>
            </a:r>
          </a:p>
        </p:txBody>
      </p:sp>
      <p:sp>
        <p:nvSpPr>
          <p:cNvPr id="4" name="Slide Number Placeholder 3"/>
          <p:cNvSpPr>
            <a:spLocks noGrp="1"/>
          </p:cNvSpPr>
          <p:nvPr>
            <p:ph type="sldNum" sz="quarter" idx="12"/>
          </p:nvPr>
        </p:nvSpPr>
        <p:spPr/>
        <p:txBody>
          <a:bodyPr/>
          <a:lstStyle/>
          <a:p>
            <a:fld id="{1E432F40-3B8A-6848-880F-D6949BBEEB9E}" type="slidenum">
              <a:rPr lang="en-US" smtClean="0"/>
              <a:pPr/>
              <a:t>12</a:t>
            </a:fld>
            <a:endParaRPr lang="en-US"/>
          </a:p>
        </p:txBody>
      </p:sp>
    </p:spTree>
    <p:extLst>
      <p:ext uri="{BB962C8B-B14F-4D97-AF65-F5344CB8AC3E}">
        <p14:creationId xmlns:p14="http://schemas.microsoft.com/office/powerpoint/2010/main" val="1490246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993"/>
            <a:ext cx="8089900" cy="1047979"/>
          </a:xfrm>
        </p:spPr>
        <p:txBody>
          <a:bodyPr/>
          <a:lstStyle/>
          <a:p>
            <a:r>
              <a:rPr lang="en-US" dirty="0" smtClean="0"/>
              <a:t>But, sex ratios have </a:t>
            </a:r>
            <a:r>
              <a:rPr lang="en-US" dirty="0" smtClean="0"/>
              <a:t>become more normal in </a:t>
            </a:r>
            <a:r>
              <a:rPr lang="en-US" dirty="0" smtClean="0"/>
              <a:t>some </a:t>
            </a:r>
            <a:r>
              <a:rPr lang="en-US" dirty="0" smtClean="0"/>
              <a:t>countries over time</a:t>
            </a:r>
            <a:endParaRPr lang="en-US" dirty="0"/>
          </a:p>
        </p:txBody>
      </p:sp>
      <p:sp>
        <p:nvSpPr>
          <p:cNvPr id="4" name="Date Placeholder 3"/>
          <p:cNvSpPr>
            <a:spLocks noGrp="1"/>
          </p:cNvSpPr>
          <p:nvPr>
            <p:ph type="dt" sz="half" idx="10"/>
          </p:nvPr>
        </p:nvSpPr>
        <p:spPr/>
        <p:txBody>
          <a:bodyPr/>
          <a:lstStyle/>
          <a:p>
            <a:fld id="{DE6AEAD4-049B-F049-94C8-73FF9B67F583}" type="datetime1">
              <a:rPr lang="en-US" smtClean="0"/>
              <a:t>10/23/16</a:t>
            </a:fld>
            <a:endParaRPr lang="en-US"/>
          </a:p>
        </p:txBody>
      </p:sp>
      <p:sp>
        <p:nvSpPr>
          <p:cNvPr id="6" name="Slide Number Placeholder 5"/>
          <p:cNvSpPr>
            <a:spLocks noGrp="1"/>
          </p:cNvSpPr>
          <p:nvPr>
            <p:ph type="sldNum" sz="quarter" idx="12"/>
          </p:nvPr>
        </p:nvSpPr>
        <p:spPr/>
        <p:txBody>
          <a:bodyPr/>
          <a:lstStyle/>
          <a:p>
            <a:fld id="{1E432F40-3B8A-6848-880F-D6949BBEEB9E}" type="slidenum">
              <a:rPr lang="en-US" smtClean="0"/>
              <a:pPr/>
              <a:t>13</a:t>
            </a:fld>
            <a:endParaRPr lang="en-US"/>
          </a:p>
        </p:txBody>
      </p:sp>
      <p:pic>
        <p:nvPicPr>
          <p:cNvPr id="12" name="Picture 11"/>
          <p:cNvPicPr>
            <a:picLocks noChangeAspect="1"/>
          </p:cNvPicPr>
          <p:nvPr/>
        </p:nvPicPr>
        <p:blipFill>
          <a:blip r:embed="rId2"/>
          <a:stretch>
            <a:fillRect/>
          </a:stretch>
        </p:blipFill>
        <p:spPr>
          <a:xfrm>
            <a:off x="604070" y="1700561"/>
            <a:ext cx="4316994" cy="4183018"/>
          </a:xfrm>
          <a:prstGeom prst="rect">
            <a:avLst/>
          </a:prstGeom>
        </p:spPr>
      </p:pic>
      <p:sp>
        <p:nvSpPr>
          <p:cNvPr id="13" name="TextBox 12"/>
          <p:cNvSpPr txBox="1"/>
          <p:nvPr/>
        </p:nvSpPr>
        <p:spPr bwMode="auto">
          <a:xfrm>
            <a:off x="5391458" y="1992338"/>
            <a:ext cx="2064668" cy="923330"/>
          </a:xfrm>
          <a:prstGeom prst="rect">
            <a:avLst/>
          </a:prstGeom>
          <a:noFill/>
          <a:ln w="19050" algn="ctr">
            <a:noFill/>
            <a:miter lim="800000"/>
            <a:headEnd/>
            <a:tailEnd/>
          </a:ln>
        </p:spPr>
        <p:txBody>
          <a:bodyPr wrap="none" lIns="0" tIns="0" rIns="0" bIns="0" rtlCol="0">
            <a:spAutoFit/>
          </a:bodyPr>
          <a:lstStyle/>
          <a:p>
            <a:r>
              <a:rPr lang="en-US" sz="2000" dirty="0" smtClean="0"/>
              <a:t>South Korea:  Why?</a:t>
            </a:r>
          </a:p>
          <a:p>
            <a:endParaRPr lang="en-US" sz="2000" dirty="0"/>
          </a:p>
          <a:p>
            <a:r>
              <a:rPr lang="en-US" sz="2000" dirty="0" smtClean="0"/>
              <a:t>Not well understood </a:t>
            </a:r>
          </a:p>
        </p:txBody>
      </p:sp>
    </p:spTree>
    <p:extLst>
      <p:ext uri="{BB962C8B-B14F-4D97-AF65-F5344CB8AC3E}">
        <p14:creationId xmlns:p14="http://schemas.microsoft.com/office/powerpoint/2010/main" val="7533887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246226"/>
            <a:ext cx="8089900" cy="1047979"/>
          </a:xfrm>
        </p:spPr>
        <p:txBody>
          <a:bodyPr/>
          <a:lstStyle/>
          <a:p>
            <a:r>
              <a:rPr lang="en-US" dirty="0" smtClean="0">
                <a:ea typeface="MS PGothic" charset="0"/>
              </a:rPr>
              <a:t>What might change the demand for girls </a:t>
            </a:r>
            <a:br>
              <a:rPr lang="en-US" dirty="0" smtClean="0">
                <a:ea typeface="MS PGothic" charset="0"/>
              </a:rPr>
            </a:br>
            <a:r>
              <a:rPr lang="en-US" dirty="0" smtClean="0">
                <a:ea typeface="MS PGothic" charset="0"/>
              </a:rPr>
              <a:t>compared to boys?</a:t>
            </a:r>
            <a:endParaRPr lang="en-US" dirty="0">
              <a:ea typeface="MS PGothic" charset="0"/>
            </a:endParaRPr>
          </a:p>
        </p:txBody>
      </p:sp>
      <p:pic>
        <p:nvPicPr>
          <p:cNvPr id="4" name="Picture 3"/>
          <p:cNvPicPr>
            <a:picLocks noChangeAspect="1"/>
          </p:cNvPicPr>
          <p:nvPr/>
        </p:nvPicPr>
        <p:blipFill>
          <a:blip r:embed="rId3"/>
          <a:stretch>
            <a:fillRect/>
          </a:stretch>
        </p:blipFill>
        <p:spPr>
          <a:xfrm>
            <a:off x="5430424" y="923623"/>
            <a:ext cx="3308383" cy="2204260"/>
          </a:xfrm>
          <a:prstGeom prst="rect">
            <a:avLst/>
          </a:prstGeom>
        </p:spPr>
      </p:pic>
      <p:sp>
        <p:nvSpPr>
          <p:cNvPr id="5" name="Rectangle 4"/>
          <p:cNvSpPr/>
          <p:nvPr/>
        </p:nvSpPr>
        <p:spPr>
          <a:xfrm>
            <a:off x="129347" y="1463184"/>
            <a:ext cx="8759841" cy="484748"/>
          </a:xfrm>
          <a:prstGeom prst="rect">
            <a:avLst/>
          </a:prstGeom>
        </p:spPr>
        <p:txBody>
          <a:bodyPr wrap="square">
            <a:spAutoFit/>
          </a:bodyPr>
          <a:lstStyle/>
          <a:p>
            <a:pPr marL="625475" lvl="1">
              <a:lnSpc>
                <a:spcPct val="150000"/>
              </a:lnSpc>
            </a:pPr>
            <a:r>
              <a:rPr lang="en-US" dirty="0" smtClean="0">
                <a:solidFill>
                  <a:srgbClr val="052049"/>
                </a:solidFill>
                <a:ea typeface="MS PGothic" charset="0"/>
              </a:rPr>
              <a:t>Shortage of women in the  marriage market</a:t>
            </a:r>
          </a:p>
        </p:txBody>
      </p:sp>
      <p:pic>
        <p:nvPicPr>
          <p:cNvPr id="6" name="Picture 5"/>
          <p:cNvPicPr>
            <a:picLocks noChangeAspect="1"/>
          </p:cNvPicPr>
          <p:nvPr/>
        </p:nvPicPr>
        <p:blipFill>
          <a:blip r:embed="rId4"/>
          <a:stretch>
            <a:fillRect/>
          </a:stretch>
        </p:blipFill>
        <p:spPr>
          <a:xfrm>
            <a:off x="739375" y="2334023"/>
            <a:ext cx="3003442" cy="2251065"/>
          </a:xfrm>
          <a:prstGeom prst="rect">
            <a:avLst/>
          </a:prstGeom>
        </p:spPr>
      </p:pic>
      <p:sp>
        <p:nvSpPr>
          <p:cNvPr id="7" name="Rectangle 6"/>
          <p:cNvSpPr/>
          <p:nvPr/>
        </p:nvSpPr>
        <p:spPr>
          <a:xfrm>
            <a:off x="3442054" y="3005090"/>
            <a:ext cx="5701946" cy="900246"/>
          </a:xfrm>
          <a:prstGeom prst="rect">
            <a:avLst/>
          </a:prstGeom>
        </p:spPr>
        <p:txBody>
          <a:bodyPr wrap="square">
            <a:spAutoFit/>
          </a:bodyPr>
          <a:lstStyle/>
          <a:p>
            <a:pPr marL="625475" lvl="1">
              <a:lnSpc>
                <a:spcPct val="150000"/>
              </a:lnSpc>
            </a:pPr>
            <a:r>
              <a:rPr lang="en-US" dirty="0">
                <a:solidFill>
                  <a:srgbClr val="052049"/>
                </a:solidFill>
                <a:ea typeface="MS PGothic" charset="0"/>
              </a:rPr>
              <a:t>Shortage of women to fill women-dominated jobs, leading to increased wages</a:t>
            </a:r>
          </a:p>
        </p:txBody>
      </p:sp>
      <p:sp>
        <p:nvSpPr>
          <p:cNvPr id="8" name="Rectangle 7"/>
          <p:cNvSpPr/>
          <p:nvPr/>
        </p:nvSpPr>
        <p:spPr>
          <a:xfrm>
            <a:off x="147248" y="4759802"/>
            <a:ext cx="4572000" cy="900246"/>
          </a:xfrm>
          <a:prstGeom prst="rect">
            <a:avLst/>
          </a:prstGeom>
        </p:spPr>
        <p:txBody>
          <a:bodyPr>
            <a:spAutoFit/>
          </a:bodyPr>
          <a:lstStyle/>
          <a:p>
            <a:pPr marL="625475" lvl="1">
              <a:lnSpc>
                <a:spcPct val="150000"/>
              </a:lnSpc>
            </a:pPr>
            <a:r>
              <a:rPr lang="en-US" dirty="0">
                <a:solidFill>
                  <a:srgbClr val="052049"/>
                </a:solidFill>
                <a:ea typeface="MS PGothic" charset="0"/>
              </a:rPr>
              <a:t>Changing role of woman: westernization, policies/programs, media</a:t>
            </a:r>
          </a:p>
        </p:txBody>
      </p:sp>
      <p:pic>
        <p:nvPicPr>
          <p:cNvPr id="9" name="Picture 8"/>
          <p:cNvPicPr>
            <a:picLocks noChangeAspect="1"/>
          </p:cNvPicPr>
          <p:nvPr/>
        </p:nvPicPr>
        <p:blipFill>
          <a:blip r:embed="rId5"/>
          <a:stretch>
            <a:fillRect/>
          </a:stretch>
        </p:blipFill>
        <p:spPr>
          <a:xfrm>
            <a:off x="4812191" y="4025539"/>
            <a:ext cx="2890657" cy="2170991"/>
          </a:xfrm>
          <a:prstGeom prst="rect">
            <a:avLst/>
          </a:prstGeom>
        </p:spPr>
      </p:pic>
      <p:sp>
        <p:nvSpPr>
          <p:cNvPr id="10" name="Slide Number Placeholder 4"/>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14</a:t>
            </a:fld>
            <a:endParaRPr lang="en-US" sz="1100" dirty="0">
              <a:latin typeface="+mn-lt"/>
            </a:endParaRPr>
          </a:p>
        </p:txBody>
      </p:sp>
    </p:spTree>
    <p:extLst>
      <p:ext uri="{BB962C8B-B14F-4D97-AF65-F5344CB8AC3E}">
        <p14:creationId xmlns:p14="http://schemas.microsoft.com/office/powerpoint/2010/main" val="31062955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63231"/>
          </a:xfrm>
        </p:spPr>
        <p:txBody>
          <a:bodyPr/>
          <a:lstStyle/>
          <a:p>
            <a:r>
              <a:rPr lang="en-US" dirty="0" smtClean="0"/>
              <a:t>What might change the supply of girls or boys?</a:t>
            </a:r>
            <a:endParaRPr lang="en-US" dirty="0"/>
          </a:p>
        </p:txBody>
      </p:sp>
      <p:sp>
        <p:nvSpPr>
          <p:cNvPr id="3" name="Content Placeholder 2"/>
          <p:cNvSpPr>
            <a:spLocks noGrp="1"/>
          </p:cNvSpPr>
          <p:nvPr>
            <p:ph idx="1"/>
          </p:nvPr>
        </p:nvSpPr>
        <p:spPr>
          <a:xfrm>
            <a:off x="657790" y="1555416"/>
            <a:ext cx="4120100" cy="1661993"/>
          </a:xfrm>
        </p:spPr>
        <p:txBody>
          <a:bodyPr/>
          <a:lstStyle/>
          <a:p>
            <a:pPr>
              <a:buFont typeface="Wingdings" charset="2"/>
              <a:buChar char="§"/>
            </a:pPr>
            <a:r>
              <a:rPr lang="en-US" sz="2400" dirty="0" smtClean="0">
                <a:latin typeface="+mn-lt"/>
              </a:rPr>
              <a:t>Improved health care access</a:t>
            </a:r>
          </a:p>
          <a:p>
            <a:pPr>
              <a:buFont typeface="Wingdings" charset="2"/>
              <a:buChar char="§"/>
            </a:pPr>
            <a:r>
              <a:rPr lang="en-US" sz="2400" dirty="0" smtClean="0">
                <a:latin typeface="+mn-lt"/>
              </a:rPr>
              <a:t>Reduced access to sex-selective technology</a:t>
            </a:r>
          </a:p>
          <a:p>
            <a:pPr lvl="1">
              <a:buFont typeface="Wingdings" charset="2"/>
              <a:buChar char="§"/>
            </a:pPr>
            <a:r>
              <a:rPr lang="en-US" sz="2000" dirty="0" smtClean="0">
                <a:latin typeface="+mn-lt"/>
              </a:rPr>
              <a:t>Laws and policies</a:t>
            </a:r>
            <a:endParaRPr lang="en-US" sz="2000" dirty="0">
              <a:latin typeface="+mn-lt"/>
            </a:endParaRPr>
          </a:p>
        </p:txBody>
      </p:sp>
      <p:pic>
        <p:nvPicPr>
          <p:cNvPr id="4" name="Picture 3"/>
          <p:cNvPicPr>
            <a:picLocks noChangeAspect="1"/>
          </p:cNvPicPr>
          <p:nvPr/>
        </p:nvPicPr>
        <p:blipFill>
          <a:blip r:embed="rId3"/>
          <a:stretch>
            <a:fillRect/>
          </a:stretch>
        </p:blipFill>
        <p:spPr>
          <a:xfrm>
            <a:off x="1341589" y="4331379"/>
            <a:ext cx="6453917" cy="1830290"/>
          </a:xfrm>
          <a:prstGeom prst="rect">
            <a:avLst/>
          </a:prstGeom>
        </p:spPr>
      </p:pic>
      <p:sp>
        <p:nvSpPr>
          <p:cNvPr id="6" name="Slide Number Placeholder 4"/>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15</a:t>
            </a:fld>
            <a:endParaRPr lang="en-US" sz="1100" dirty="0">
              <a:latin typeface="+mn-lt"/>
            </a:endParaRPr>
          </a:p>
        </p:txBody>
      </p:sp>
      <p:pic>
        <p:nvPicPr>
          <p:cNvPr id="7" name="Picture 6"/>
          <p:cNvPicPr>
            <a:picLocks noChangeAspect="1"/>
          </p:cNvPicPr>
          <p:nvPr/>
        </p:nvPicPr>
        <p:blipFill>
          <a:blip r:embed="rId4"/>
          <a:stretch>
            <a:fillRect/>
          </a:stretch>
        </p:blipFill>
        <p:spPr>
          <a:xfrm>
            <a:off x="4803035" y="1334576"/>
            <a:ext cx="4149221" cy="2745318"/>
          </a:xfrm>
          <a:prstGeom prst="rect">
            <a:avLst/>
          </a:prstGeom>
        </p:spPr>
      </p:pic>
    </p:spTree>
    <p:extLst>
      <p:ext uri="{BB962C8B-B14F-4D97-AF65-F5344CB8AC3E}">
        <p14:creationId xmlns:p14="http://schemas.microsoft.com/office/powerpoint/2010/main" val="156017733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49" y="434358"/>
            <a:ext cx="8273161" cy="577081"/>
          </a:xfrm>
        </p:spPr>
        <p:txBody>
          <a:bodyPr/>
          <a:lstStyle/>
          <a:p>
            <a:r>
              <a:rPr lang="en-US" dirty="0" smtClean="0">
                <a:ea typeface="MS PGothic" charset="0"/>
              </a:rPr>
              <a:t>My research: is this happening in India?</a:t>
            </a:r>
            <a:endParaRPr lang="en-US" dirty="0"/>
          </a:p>
        </p:txBody>
      </p:sp>
      <p:pic>
        <p:nvPicPr>
          <p:cNvPr id="3" name="Picture 2"/>
          <p:cNvPicPr>
            <a:picLocks noChangeAspect="1"/>
          </p:cNvPicPr>
          <p:nvPr/>
        </p:nvPicPr>
        <p:blipFill>
          <a:blip r:embed="rId3"/>
          <a:stretch>
            <a:fillRect/>
          </a:stretch>
        </p:blipFill>
        <p:spPr>
          <a:xfrm>
            <a:off x="0" y="1528133"/>
            <a:ext cx="3918789" cy="2850265"/>
          </a:xfrm>
          <a:prstGeom prst="rect">
            <a:avLst/>
          </a:prstGeom>
        </p:spPr>
      </p:pic>
      <p:pic>
        <p:nvPicPr>
          <p:cNvPr id="4" name="Picture 3"/>
          <p:cNvPicPr>
            <a:picLocks noChangeAspect="1"/>
          </p:cNvPicPr>
          <p:nvPr/>
        </p:nvPicPr>
        <p:blipFill>
          <a:blip r:embed="rId4"/>
          <a:stretch>
            <a:fillRect/>
          </a:stretch>
        </p:blipFill>
        <p:spPr>
          <a:xfrm>
            <a:off x="5198861" y="1521796"/>
            <a:ext cx="3945139" cy="2869431"/>
          </a:xfrm>
          <a:prstGeom prst="rect">
            <a:avLst/>
          </a:prstGeom>
        </p:spPr>
      </p:pic>
      <p:pic>
        <p:nvPicPr>
          <p:cNvPr id="5" name="Picture 4"/>
          <p:cNvPicPr>
            <a:picLocks noChangeAspect="1"/>
          </p:cNvPicPr>
          <p:nvPr/>
        </p:nvPicPr>
        <p:blipFill>
          <a:blip r:embed="rId5"/>
          <a:stretch>
            <a:fillRect/>
          </a:stretch>
        </p:blipFill>
        <p:spPr>
          <a:xfrm>
            <a:off x="2175029" y="2856048"/>
            <a:ext cx="4572000" cy="3325368"/>
          </a:xfrm>
          <a:prstGeom prst="rect">
            <a:avLst/>
          </a:prstGeom>
        </p:spPr>
      </p:pic>
      <p:cxnSp>
        <p:nvCxnSpPr>
          <p:cNvPr id="6" name="Straight Arrow Connector 5"/>
          <p:cNvCxnSpPr>
            <a:cxnSpLocks noChangeShapeType="1"/>
          </p:cNvCxnSpPr>
          <p:nvPr/>
        </p:nvCxnSpPr>
        <p:spPr bwMode="auto">
          <a:xfrm flipV="1">
            <a:off x="3918789" y="2158673"/>
            <a:ext cx="1351711" cy="127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 name="Straight Arrow Connector 6"/>
          <p:cNvCxnSpPr>
            <a:stCxn id="4" idx="2"/>
          </p:cNvCxnSpPr>
          <p:nvPr/>
        </p:nvCxnSpPr>
        <p:spPr>
          <a:xfrm flipH="1">
            <a:off x="6772688" y="4391227"/>
            <a:ext cx="398743" cy="11552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380049" y="2822312"/>
            <a:ext cx="3515222" cy="1270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598717" y="2811272"/>
            <a:ext cx="3457745" cy="1270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618222" y="4395528"/>
            <a:ext cx="3934431" cy="0"/>
          </a:xfrm>
          <a:prstGeom prst="line">
            <a:avLst/>
          </a:prstGeom>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sp>
        <p:nvSpPr>
          <p:cNvPr id="12" name="Slide Number Placeholder 4"/>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16</a:t>
            </a:fld>
            <a:endParaRPr lang="en-US" sz="1100" dirty="0">
              <a:latin typeface="+mn-lt"/>
            </a:endParaRPr>
          </a:p>
        </p:txBody>
      </p:sp>
    </p:spTree>
    <p:extLst>
      <p:ext uri="{BB962C8B-B14F-4D97-AF65-F5344CB8AC3E}">
        <p14:creationId xmlns:p14="http://schemas.microsoft.com/office/powerpoint/2010/main" val="343573103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1047979"/>
          </a:xfrm>
        </p:spPr>
        <p:txBody>
          <a:bodyPr/>
          <a:lstStyle/>
          <a:p>
            <a:r>
              <a:rPr lang="en-US" dirty="0" smtClean="0">
                <a:ea typeface="ＭＳ Ｐゴシック" charset="0"/>
                <a:cs typeface="ＭＳ Ｐゴシック" charset="0"/>
              </a:rPr>
              <a:t>Exploring the </a:t>
            </a:r>
            <a:r>
              <a:rPr lang="en-US" i="1" dirty="0" smtClean="0">
                <a:ea typeface="ＭＳ Ｐゴシック" charset="0"/>
                <a:cs typeface="ＭＳ Ｐゴシック" charset="0"/>
              </a:rPr>
              <a:t>slowdown</a:t>
            </a:r>
            <a:r>
              <a:rPr lang="en-US" dirty="0" smtClean="0">
                <a:ea typeface="ＭＳ Ｐゴシック" charset="0"/>
                <a:cs typeface="ＭＳ Ｐゴシック" charset="0"/>
              </a:rPr>
              <a:t> and </a:t>
            </a:r>
            <a:r>
              <a:rPr lang="en-US" i="1" dirty="0" smtClean="0">
                <a:ea typeface="ＭＳ Ｐゴシック" charset="0"/>
                <a:cs typeface="ＭＳ Ｐゴシック" charset="0"/>
              </a:rPr>
              <a:t>improvement</a:t>
            </a:r>
            <a:r>
              <a:rPr lang="en-US" dirty="0" smtClean="0">
                <a:ea typeface="ＭＳ Ｐゴシック" charset="0"/>
                <a:cs typeface="ＭＳ Ｐゴシック" charset="0"/>
              </a:rPr>
              <a:t> in imbalanced sex ratios in detail:</a:t>
            </a:r>
            <a:endParaRPr lang="en-US" dirty="0"/>
          </a:p>
        </p:txBody>
      </p:sp>
      <p:sp>
        <p:nvSpPr>
          <p:cNvPr id="3" name="Content Placeholder 2"/>
          <p:cNvSpPr>
            <a:spLocks noGrp="1"/>
          </p:cNvSpPr>
          <p:nvPr>
            <p:ph idx="1"/>
          </p:nvPr>
        </p:nvSpPr>
        <p:spPr>
          <a:xfrm>
            <a:off x="657789" y="2053493"/>
            <a:ext cx="8089901" cy="1293257"/>
          </a:xfrm>
        </p:spPr>
        <p:txBody>
          <a:bodyPr/>
          <a:lstStyle/>
          <a:p>
            <a:pPr marL="57150" indent="0">
              <a:buNone/>
              <a:defRPr/>
            </a:pPr>
            <a:r>
              <a:rPr lang="en-US" dirty="0" smtClean="0">
                <a:latin typeface="+mn-lt"/>
                <a:ea typeface="ＭＳ Ｐゴシック" charset="0"/>
              </a:rPr>
              <a:t>1. Is equalization </a:t>
            </a:r>
            <a:r>
              <a:rPr lang="en-US" dirty="0">
                <a:latin typeface="+mn-lt"/>
                <a:ea typeface="ＭＳ Ｐゴシック" charset="0"/>
              </a:rPr>
              <a:t>occurring at a district-</a:t>
            </a:r>
            <a:r>
              <a:rPr lang="en-US" dirty="0" smtClean="0">
                <a:latin typeface="+mn-lt"/>
                <a:ea typeface="ＭＳ Ｐゴシック" charset="0"/>
              </a:rPr>
              <a:t>level? </a:t>
            </a:r>
          </a:p>
          <a:p>
            <a:pPr marL="57150" indent="0">
              <a:buNone/>
              <a:defRPr/>
            </a:pPr>
            <a:r>
              <a:rPr lang="en-US" dirty="0" smtClean="0">
                <a:latin typeface="+mn-lt"/>
                <a:ea typeface="ＭＳ Ｐゴシック" charset="0"/>
              </a:rPr>
              <a:t>2. Decompose the </a:t>
            </a:r>
            <a:r>
              <a:rPr lang="en-US" dirty="0">
                <a:latin typeface="+mn-lt"/>
                <a:ea typeface="ＭＳ Ｐゴシック" charset="0"/>
              </a:rPr>
              <a:t>equalization into:</a:t>
            </a:r>
          </a:p>
          <a:p>
            <a:pPr lvl="2">
              <a:buFont typeface="Wingdings" charset="2"/>
              <a:buChar char="§"/>
              <a:defRPr/>
            </a:pPr>
            <a:r>
              <a:rPr lang="en-US" sz="1900" dirty="0">
                <a:latin typeface="+mn-lt"/>
                <a:ea typeface="ＭＳ Ｐゴシック" charset="0"/>
              </a:rPr>
              <a:t>Equalization due to </a:t>
            </a:r>
            <a:r>
              <a:rPr lang="en-US" sz="1900" dirty="0" smtClean="0">
                <a:latin typeface="+mn-lt"/>
                <a:ea typeface="ＭＳ Ｐゴシック" charset="0"/>
              </a:rPr>
              <a:t>less sex</a:t>
            </a:r>
            <a:r>
              <a:rPr lang="en-US" sz="1900" dirty="0">
                <a:latin typeface="+mn-lt"/>
                <a:ea typeface="ＭＳ Ｐゴシック" charset="0"/>
              </a:rPr>
              <a:t>-selective abortion vs. improved girl child mortality compared to boy child mortality</a:t>
            </a:r>
          </a:p>
          <a:p>
            <a:pPr lvl="2">
              <a:buFont typeface="Wingdings" charset="2"/>
              <a:buChar char="§"/>
              <a:defRPr/>
            </a:pPr>
            <a:r>
              <a:rPr lang="en-US" sz="1900" dirty="0">
                <a:latin typeface="+mn-lt"/>
                <a:ea typeface="ＭＳ Ｐゴシック" charset="0"/>
              </a:rPr>
              <a:t>Look at geographic and urban/rural </a:t>
            </a:r>
            <a:r>
              <a:rPr lang="en-US" sz="1900" dirty="0" smtClean="0">
                <a:latin typeface="+mn-lt"/>
                <a:ea typeface="ＭＳ Ｐゴシック" charset="0"/>
              </a:rPr>
              <a:t>differences</a:t>
            </a:r>
            <a:endParaRPr lang="en-US" dirty="0" smtClean="0">
              <a:latin typeface="+mn-lt"/>
              <a:ea typeface="ＭＳ Ｐゴシック" charset="0"/>
            </a:endParaRPr>
          </a:p>
          <a:p>
            <a:pPr marL="0" indent="0">
              <a:buNone/>
              <a:defRPr/>
            </a:pPr>
            <a:r>
              <a:rPr lang="en-US" dirty="0" smtClean="0">
                <a:latin typeface="+mn-lt"/>
                <a:ea typeface="ＭＳ Ｐゴシック" charset="0"/>
              </a:rPr>
              <a:t>3. What are the </a:t>
            </a:r>
            <a:r>
              <a:rPr lang="en-US" dirty="0">
                <a:latin typeface="+mn-lt"/>
                <a:ea typeface="ＭＳ Ｐゴシック" charset="0"/>
              </a:rPr>
              <a:t>drivers of </a:t>
            </a:r>
            <a:r>
              <a:rPr lang="en-US" dirty="0" smtClean="0">
                <a:latin typeface="+mn-lt"/>
                <a:ea typeface="ＭＳ Ｐゴシック" charset="0"/>
              </a:rPr>
              <a:t>equalization?</a:t>
            </a:r>
            <a:endParaRPr lang="en-US" dirty="0">
              <a:latin typeface="+mn-lt"/>
              <a:ea typeface="ＭＳ Ｐゴシック" charset="0"/>
            </a:endParaRPr>
          </a:p>
          <a:p>
            <a:pPr lvl="2">
              <a:buFont typeface="Wingdings" charset="2"/>
              <a:buChar char="§"/>
              <a:defRPr/>
            </a:pPr>
            <a:r>
              <a:rPr lang="en-US" sz="1900" dirty="0" smtClean="0">
                <a:latin typeface="+mn-lt"/>
                <a:ea typeface="ＭＳ Ｐゴシック" charset="0"/>
              </a:rPr>
              <a:t>Marriage </a:t>
            </a:r>
            <a:r>
              <a:rPr lang="en-US" sz="1900" dirty="0">
                <a:latin typeface="+mn-lt"/>
                <a:ea typeface="ＭＳ Ｐゴシック" charset="0"/>
              </a:rPr>
              <a:t>and labor market, norms, access to sex-selective technology</a:t>
            </a:r>
          </a:p>
          <a:p>
            <a:endParaRPr lang="en-US" dirty="0"/>
          </a:p>
        </p:txBody>
      </p:sp>
      <p:sp>
        <p:nvSpPr>
          <p:cNvPr id="5" name="Slide Number Placeholder 4"/>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17</a:t>
            </a:fld>
            <a:endParaRPr lang="en-US" sz="1100" dirty="0">
              <a:latin typeface="+mn-lt"/>
            </a:endParaRPr>
          </a:p>
        </p:txBody>
      </p:sp>
    </p:spTree>
    <p:extLst>
      <p:ext uri="{BB962C8B-B14F-4D97-AF65-F5344CB8AC3E}">
        <p14:creationId xmlns:p14="http://schemas.microsoft.com/office/powerpoint/2010/main" val="93803077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ea typeface="MS PGothic" charset="0"/>
              </a:rPr>
              <a:t>Is equalization occurring at a district level?</a:t>
            </a:r>
            <a:endParaRPr lang="en-US" dirty="0">
              <a:ea typeface="MS PGothic" charset="0"/>
            </a:endParaRPr>
          </a:p>
        </p:txBody>
      </p:sp>
      <p:sp>
        <p:nvSpPr>
          <p:cNvPr id="3" name="Content Placeholder 2"/>
          <p:cNvSpPr>
            <a:spLocks noGrp="1"/>
          </p:cNvSpPr>
          <p:nvPr>
            <p:ph idx="1"/>
          </p:nvPr>
        </p:nvSpPr>
        <p:spPr>
          <a:xfrm>
            <a:off x="657789" y="1555416"/>
            <a:ext cx="8089901" cy="1661993"/>
          </a:xfrm>
        </p:spPr>
        <p:txBody>
          <a:bodyPr/>
          <a:lstStyle/>
          <a:p>
            <a:pPr>
              <a:buFont typeface="Wingdings" charset="2"/>
              <a:buChar char="§"/>
            </a:pPr>
            <a:r>
              <a:rPr lang="en-US" dirty="0" smtClean="0">
                <a:latin typeface="+mn-lt"/>
                <a:ea typeface="MS PGothic" charset="0"/>
              </a:rPr>
              <a:t>Indian census data, collected every 10 years</a:t>
            </a:r>
          </a:p>
          <a:p>
            <a:pPr lvl="1">
              <a:buFont typeface="Wingdings" charset="2"/>
              <a:buChar char="§"/>
            </a:pPr>
            <a:r>
              <a:rPr lang="en-US" dirty="0" smtClean="0">
                <a:latin typeface="+mn-lt"/>
                <a:ea typeface="MS PGothic" charset="0"/>
              </a:rPr>
              <a:t>1981-2011</a:t>
            </a:r>
          </a:p>
          <a:p>
            <a:pPr>
              <a:buFont typeface="Wingdings" charset="2"/>
              <a:buChar char="§"/>
            </a:pPr>
            <a:r>
              <a:rPr lang="en-US" dirty="0" smtClean="0">
                <a:latin typeface="+mn-lt"/>
                <a:ea typeface="MS PGothic" charset="0"/>
              </a:rPr>
              <a:t>Sample Registration System (SRS) 2010</a:t>
            </a:r>
          </a:p>
          <a:p>
            <a:pPr lvl="1">
              <a:buFont typeface="Wingdings" charset="2"/>
              <a:buChar char="§"/>
            </a:pPr>
            <a:r>
              <a:rPr lang="en-US" dirty="0" smtClean="0">
                <a:latin typeface="+mn-lt"/>
                <a:ea typeface="MS PGothic" charset="0"/>
              </a:rPr>
              <a:t>Some data not yet available for 2011 Census, so use data from 2010 SRS</a:t>
            </a:r>
          </a:p>
        </p:txBody>
      </p:sp>
      <p:sp>
        <p:nvSpPr>
          <p:cNvPr id="5" name="Slide Number Placeholder 4"/>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18</a:t>
            </a:fld>
            <a:endParaRPr lang="en-US" sz="1100" dirty="0">
              <a:latin typeface="+mn-lt"/>
            </a:endParaRPr>
          </a:p>
        </p:txBody>
      </p:sp>
      <p:pic>
        <p:nvPicPr>
          <p:cNvPr id="6" name="Picture 5"/>
          <p:cNvPicPr>
            <a:picLocks noChangeAspect="1"/>
          </p:cNvPicPr>
          <p:nvPr/>
        </p:nvPicPr>
        <p:blipFill>
          <a:blip r:embed="rId3"/>
          <a:stretch>
            <a:fillRect/>
          </a:stretch>
        </p:blipFill>
        <p:spPr>
          <a:xfrm>
            <a:off x="3061713" y="3617681"/>
            <a:ext cx="2819400" cy="2540000"/>
          </a:xfrm>
          <a:prstGeom prst="rect">
            <a:avLst/>
          </a:prstGeom>
        </p:spPr>
      </p:pic>
    </p:spTree>
    <p:extLst>
      <p:ext uri="{BB962C8B-B14F-4D97-AF65-F5344CB8AC3E}">
        <p14:creationId xmlns:p14="http://schemas.microsoft.com/office/powerpoint/2010/main" val="37287483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ea typeface="MS PGothic" charset="0"/>
              </a:rPr>
              <a:t>Findings</a:t>
            </a:r>
            <a:endParaRPr lang="en-US" dirty="0">
              <a:ea typeface="MS PGothic" charset="0"/>
            </a:endParaRPr>
          </a:p>
        </p:txBody>
      </p:sp>
      <p:sp>
        <p:nvSpPr>
          <p:cNvPr id="3" name="Content Placeholder 2"/>
          <p:cNvSpPr>
            <a:spLocks noGrp="1"/>
          </p:cNvSpPr>
          <p:nvPr>
            <p:ph idx="1"/>
          </p:nvPr>
        </p:nvSpPr>
        <p:spPr>
          <a:xfrm>
            <a:off x="657789" y="1555416"/>
            <a:ext cx="8089901" cy="1661993"/>
          </a:xfrm>
        </p:spPr>
        <p:txBody>
          <a:bodyPr/>
          <a:lstStyle/>
          <a:p>
            <a:pPr>
              <a:buFont typeface="Wingdings" charset="2"/>
              <a:buChar char="§"/>
            </a:pPr>
            <a:r>
              <a:rPr lang="en-US" dirty="0">
                <a:latin typeface="+mn-lt"/>
                <a:ea typeface="MS PGothic" charset="0"/>
              </a:rPr>
              <a:t>Despite overall increasingly imbalanced sex ratios, the districts that have been the most imbalanced are starting to become less imbalanced</a:t>
            </a:r>
          </a:p>
          <a:p>
            <a:pPr>
              <a:buFont typeface="Wingdings" charset="2"/>
              <a:buChar char="§"/>
            </a:pPr>
            <a:r>
              <a:rPr lang="en-US" dirty="0" smtClean="0">
                <a:latin typeface="+mn-lt"/>
              </a:rPr>
              <a:t>% </a:t>
            </a:r>
            <a:r>
              <a:rPr lang="en-US" dirty="0">
                <a:latin typeface="+mn-lt"/>
              </a:rPr>
              <a:t>of literate adults, % Scheduled tribe, Total fertility rate associated with increasingly imbalanced sex ratio</a:t>
            </a:r>
          </a:p>
          <a:p>
            <a:pPr>
              <a:buFont typeface="Wingdings" charset="2"/>
              <a:buChar char="§"/>
            </a:pPr>
            <a:r>
              <a:rPr lang="en-US" dirty="0">
                <a:latin typeface="+mn-lt"/>
              </a:rPr>
              <a:t>% literate females associated with equalizing sex </a:t>
            </a:r>
            <a:r>
              <a:rPr lang="en-US" dirty="0" smtClean="0">
                <a:latin typeface="+mn-lt"/>
              </a:rPr>
              <a:t>ratio</a:t>
            </a:r>
            <a:endParaRPr lang="en-US" dirty="0" smtClean="0">
              <a:latin typeface="+mn-lt"/>
              <a:ea typeface="MS PGothic" charset="0"/>
            </a:endParaRPr>
          </a:p>
          <a:p>
            <a:pPr>
              <a:buFont typeface="Wingdings" charset="2"/>
              <a:buChar char="§"/>
            </a:pPr>
            <a:r>
              <a:rPr lang="en-US" dirty="0" smtClean="0">
                <a:latin typeface="+mn-lt"/>
                <a:ea typeface="MS PGothic" charset="0"/>
              </a:rPr>
              <a:t>Provides </a:t>
            </a:r>
            <a:r>
              <a:rPr lang="en-US" dirty="0">
                <a:latin typeface="+mn-lt"/>
                <a:ea typeface="MS PGothic" charset="0"/>
              </a:rPr>
              <a:t>hope that sex ratios will not continue to become imbalanced forever</a:t>
            </a:r>
          </a:p>
          <a:p>
            <a:pPr lvl="1">
              <a:buFont typeface="Wingdings" charset="2"/>
              <a:buChar char="§"/>
            </a:pPr>
            <a:r>
              <a:rPr lang="en-US" dirty="0">
                <a:latin typeface="+mn-lt"/>
                <a:ea typeface="MS PGothic" charset="0"/>
              </a:rPr>
              <a:t>But, if all districts had to become very imbalanced before they equalized this would mean many decades of discrimination against girls</a:t>
            </a:r>
          </a:p>
          <a:p>
            <a:pPr>
              <a:buFont typeface="Wingdings" charset="2"/>
              <a:buChar char="§"/>
            </a:pPr>
            <a:r>
              <a:rPr lang="en-US" dirty="0" smtClean="0">
                <a:latin typeface="+mn-lt"/>
                <a:ea typeface="MS PGothic" charset="0"/>
              </a:rPr>
              <a:t>Do not </a:t>
            </a:r>
            <a:r>
              <a:rPr lang="en-US" dirty="0">
                <a:latin typeface="+mn-lt"/>
                <a:ea typeface="MS PGothic" charset="0"/>
              </a:rPr>
              <a:t>know if trend </a:t>
            </a:r>
            <a:r>
              <a:rPr lang="en-US" dirty="0" smtClean="0">
                <a:latin typeface="+mn-lt"/>
                <a:ea typeface="MS PGothic" charset="0"/>
              </a:rPr>
              <a:t>of improvement will </a:t>
            </a:r>
            <a:r>
              <a:rPr lang="en-US" dirty="0">
                <a:latin typeface="+mn-lt"/>
                <a:ea typeface="MS PGothic" charset="0"/>
              </a:rPr>
              <a:t>be sustained</a:t>
            </a:r>
          </a:p>
        </p:txBody>
      </p:sp>
      <p:sp>
        <p:nvSpPr>
          <p:cNvPr id="5" name="Slide Number Placeholder 4"/>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19</a:t>
            </a:fld>
            <a:endParaRPr lang="en-US" sz="1100" dirty="0">
              <a:latin typeface="+mn-lt"/>
            </a:endParaRPr>
          </a:p>
        </p:txBody>
      </p:sp>
    </p:spTree>
    <p:extLst>
      <p:ext uri="{BB962C8B-B14F-4D97-AF65-F5344CB8AC3E}">
        <p14:creationId xmlns:p14="http://schemas.microsoft.com/office/powerpoint/2010/main" val="88115277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53732" y="438912"/>
            <a:ext cx="8089901" cy="577081"/>
          </a:xfrm>
        </p:spPr>
        <p:txBody>
          <a:bodyPr/>
          <a:lstStyle/>
          <a:p>
            <a:r>
              <a:rPr lang="en-US" dirty="0" smtClean="0"/>
              <a:t>Outline</a:t>
            </a:r>
            <a:endParaRPr lang="en-US" dirty="0"/>
          </a:p>
        </p:txBody>
      </p:sp>
      <p:sp>
        <p:nvSpPr>
          <p:cNvPr id="7" name="Content Placeholder 6"/>
          <p:cNvSpPr>
            <a:spLocks noGrp="1"/>
          </p:cNvSpPr>
          <p:nvPr>
            <p:ph idx="1"/>
          </p:nvPr>
        </p:nvSpPr>
        <p:spPr/>
        <p:txBody>
          <a:bodyPr/>
          <a:lstStyle/>
          <a:p>
            <a:r>
              <a:rPr lang="en-US" dirty="0" smtClean="0"/>
              <a:t>Sex ratios</a:t>
            </a:r>
          </a:p>
          <a:p>
            <a:r>
              <a:rPr lang="en-US" dirty="0" smtClean="0"/>
              <a:t>Residential segregation</a:t>
            </a:r>
          </a:p>
          <a:p>
            <a:r>
              <a:rPr lang="en-US" dirty="0" smtClean="0"/>
              <a:t>Life tables part 2</a:t>
            </a:r>
            <a:endParaRPr lang="en-US" dirty="0"/>
          </a:p>
        </p:txBody>
      </p:sp>
      <p:sp>
        <p:nvSpPr>
          <p:cNvPr id="4" name="Date Placeholder 3"/>
          <p:cNvSpPr>
            <a:spLocks noGrp="1"/>
          </p:cNvSpPr>
          <p:nvPr>
            <p:ph type="dt" sz="half" idx="2"/>
          </p:nvPr>
        </p:nvSpPr>
        <p:spPr/>
        <p:txBody>
          <a:bodyPr/>
          <a:lstStyle/>
          <a:p>
            <a:fld id="{87431B66-2D65-4398-A930-0D30EC9EE69D}" type="datetime1">
              <a:rPr lang="en-US" smtClean="0"/>
              <a:t>10/23/16</a:t>
            </a:fld>
            <a:endParaRPr lang="en-US" dirty="0"/>
          </a:p>
        </p:txBody>
      </p:sp>
    </p:spTree>
    <p:extLst>
      <p:ext uri="{BB962C8B-B14F-4D97-AF65-F5344CB8AC3E}">
        <p14:creationId xmlns:p14="http://schemas.microsoft.com/office/powerpoint/2010/main" val="6706532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1604" y="934072"/>
            <a:ext cx="4735513"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4362741" y="1000879"/>
            <a:ext cx="4781259" cy="5178426"/>
            <a:chOff x="1588605" y="307804"/>
            <a:chExt cx="5390687" cy="5838478"/>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2160" b="18776"/>
            <a:stretch/>
          </p:blipFill>
          <p:spPr bwMode="auto">
            <a:xfrm>
              <a:off x="1670967" y="307804"/>
              <a:ext cx="5308325" cy="583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759687" y="1127669"/>
              <a:ext cx="1910997" cy="4629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179210" y="5543378"/>
              <a:ext cx="2312307" cy="46293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88605" y="5424598"/>
              <a:ext cx="891494" cy="2375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itle 1"/>
          <p:cNvSpPr>
            <a:spLocks noGrp="1"/>
          </p:cNvSpPr>
          <p:nvPr>
            <p:ph type="title"/>
          </p:nvPr>
        </p:nvSpPr>
        <p:spPr>
          <a:xfrm>
            <a:off x="655950" y="434358"/>
            <a:ext cx="8089900" cy="1047979"/>
          </a:xfrm>
        </p:spPr>
        <p:txBody>
          <a:bodyPr/>
          <a:lstStyle/>
          <a:p>
            <a:r>
              <a:rPr lang="en-US" dirty="0">
                <a:ea typeface="MS PGothic" charset="0"/>
              </a:rPr>
              <a:t>Results: Geographic distribution of </a:t>
            </a:r>
            <a:r>
              <a:rPr lang="en-US" dirty="0" smtClean="0">
                <a:ea typeface="MS PGothic" charset="0"/>
              </a:rPr>
              <a:t>increased equalization</a:t>
            </a:r>
            <a:endParaRPr lang="en-US" dirty="0">
              <a:ea typeface="MS PGothic" charset="0"/>
            </a:endParaRPr>
          </a:p>
        </p:txBody>
      </p:sp>
      <p:sp>
        <p:nvSpPr>
          <p:cNvPr id="9" name="Content Placeholder 2"/>
          <p:cNvSpPr>
            <a:spLocks noGrp="1"/>
          </p:cNvSpPr>
          <p:nvPr>
            <p:ph idx="1"/>
          </p:nvPr>
        </p:nvSpPr>
        <p:spPr>
          <a:xfrm>
            <a:off x="204788" y="1441905"/>
            <a:ext cx="4367212" cy="4941906"/>
          </a:xfrm>
        </p:spPr>
        <p:txBody>
          <a:bodyPr>
            <a:normAutofit lnSpcReduction="10000"/>
          </a:bodyPr>
          <a:lstStyle/>
          <a:p>
            <a:pPr marL="0" indent="0">
              <a:buFont typeface="Arial" charset="0"/>
              <a:buNone/>
              <a:defRPr/>
            </a:pPr>
            <a:r>
              <a:rPr lang="en-US" dirty="0" smtClean="0">
                <a:latin typeface="+mn-lt"/>
                <a:ea typeface="ＭＳ Ｐゴシック" charset="0"/>
                <a:cs typeface="ＭＳ Ｐゴシック" charset="0"/>
              </a:rPr>
              <a:t>Geographic Clusters:</a:t>
            </a:r>
          </a:p>
          <a:p>
            <a:pPr marL="514350" indent="-514350">
              <a:buFont typeface="Arial" charset="0"/>
              <a:buAutoNum type="arabicPeriod"/>
              <a:defRPr/>
            </a:pPr>
            <a:r>
              <a:rPr lang="en-US" b="1" dirty="0" smtClean="0">
                <a:latin typeface="+mn-lt"/>
                <a:ea typeface="MS PGothic" charset="0"/>
              </a:rPr>
              <a:t>North</a:t>
            </a:r>
            <a:r>
              <a:rPr lang="en-US" dirty="0">
                <a:latin typeface="+mn-lt"/>
                <a:ea typeface="MS PGothic" charset="0"/>
              </a:rPr>
              <a:t>: Very imbalanced child sex ratios, </a:t>
            </a:r>
            <a:r>
              <a:rPr lang="en-US" dirty="0" smtClean="0">
                <a:latin typeface="+mn-lt"/>
                <a:ea typeface="MS PGothic" charset="0"/>
              </a:rPr>
              <a:t>dense </a:t>
            </a:r>
            <a:r>
              <a:rPr lang="en-US" dirty="0">
                <a:latin typeface="+mn-lt"/>
                <a:ea typeface="MS PGothic" charset="0"/>
              </a:rPr>
              <a:t>pocket of change, include major urban centers </a:t>
            </a:r>
          </a:p>
          <a:p>
            <a:pPr marL="514350" indent="-514350">
              <a:buFont typeface="Arial" charset="0"/>
              <a:buAutoNum type="arabicPeriod"/>
              <a:defRPr/>
            </a:pPr>
            <a:r>
              <a:rPr lang="en-US" b="1" dirty="0" smtClean="0">
                <a:latin typeface="+mn-lt"/>
                <a:ea typeface="MS PGothic" charset="0"/>
              </a:rPr>
              <a:t>West</a:t>
            </a:r>
            <a:r>
              <a:rPr lang="en-US" dirty="0">
                <a:latin typeface="+mn-lt"/>
                <a:ea typeface="MS PGothic" charset="0"/>
              </a:rPr>
              <a:t>: Gujarat: Very imbalanced child sex ratios, include the capital and</a:t>
            </a:r>
            <a:r>
              <a:rPr lang="en-US" dirty="0">
                <a:solidFill>
                  <a:srgbClr val="000000"/>
                </a:solidFill>
                <a:latin typeface="+mn-lt"/>
                <a:ea typeface="MS PGothic" charset="0"/>
              </a:rPr>
              <a:t> 3</a:t>
            </a:r>
            <a:r>
              <a:rPr lang="en-US" baseline="30000" dirty="0">
                <a:solidFill>
                  <a:srgbClr val="000000"/>
                </a:solidFill>
                <a:latin typeface="+mn-lt"/>
                <a:ea typeface="MS PGothic" charset="0"/>
              </a:rPr>
              <a:t>rd</a:t>
            </a:r>
            <a:r>
              <a:rPr lang="en-US" dirty="0">
                <a:solidFill>
                  <a:srgbClr val="000000"/>
                </a:solidFill>
                <a:latin typeface="+mn-lt"/>
                <a:ea typeface="MS PGothic" charset="0"/>
              </a:rPr>
              <a:t> </a:t>
            </a:r>
            <a:r>
              <a:rPr lang="en-US" dirty="0">
                <a:latin typeface="+mn-lt"/>
                <a:ea typeface="MS PGothic" charset="0"/>
              </a:rPr>
              <a:t>largest </a:t>
            </a:r>
            <a:r>
              <a:rPr lang="en-US" dirty="0" smtClean="0">
                <a:latin typeface="+mn-lt"/>
                <a:ea typeface="MS PGothic" charset="0"/>
              </a:rPr>
              <a:t>city in Gujarat</a:t>
            </a:r>
          </a:p>
          <a:p>
            <a:pPr marL="514350" indent="-514350">
              <a:buFont typeface="Arial" charset="0"/>
              <a:buAutoNum type="arabicPeriod"/>
              <a:defRPr/>
            </a:pPr>
            <a:r>
              <a:rPr lang="en-US" b="1" dirty="0" smtClean="0">
                <a:latin typeface="+mn-lt"/>
                <a:ea typeface="MS PGothic" charset="0"/>
              </a:rPr>
              <a:t>South</a:t>
            </a:r>
            <a:r>
              <a:rPr lang="en-US" dirty="0">
                <a:latin typeface="+mn-lt"/>
                <a:ea typeface="MS PGothic" charset="0"/>
              </a:rPr>
              <a:t>: Not as imbalanced sex ratios, stretch along the western Ghats from Tamil Nadu up through Karnataka </a:t>
            </a:r>
            <a:endParaRPr lang="en-US" dirty="0" smtClean="0">
              <a:latin typeface="+mn-lt"/>
              <a:ea typeface="MS PGothic" charset="0"/>
            </a:endParaRPr>
          </a:p>
          <a:p>
            <a:pPr marL="514350" indent="-514350">
              <a:buFont typeface="Arial" charset="0"/>
              <a:buAutoNum type="arabicPeriod"/>
              <a:defRPr/>
            </a:pPr>
            <a:r>
              <a:rPr lang="en-US" b="1" dirty="0" smtClean="0">
                <a:latin typeface="+mn-lt"/>
                <a:ea typeface="MS PGothic" charset="0"/>
              </a:rPr>
              <a:t>North</a:t>
            </a:r>
            <a:r>
              <a:rPr lang="en-US" dirty="0" smtClean="0">
                <a:latin typeface="+mn-lt"/>
                <a:ea typeface="MS PGothic" charset="0"/>
              </a:rPr>
              <a:t> </a:t>
            </a:r>
            <a:r>
              <a:rPr lang="en-US" b="1" dirty="0">
                <a:latin typeface="+mn-lt"/>
                <a:ea typeface="MS PGothic" charset="0"/>
              </a:rPr>
              <a:t>eastern region: </a:t>
            </a:r>
            <a:r>
              <a:rPr lang="en-US" dirty="0">
                <a:latin typeface="+mn-lt"/>
                <a:ea typeface="MS PGothic" charset="0"/>
              </a:rPr>
              <a:t>Scattered, not as imbalanced sex ratios, areas of social unrest, some matrilineal societies </a:t>
            </a:r>
          </a:p>
        </p:txBody>
      </p:sp>
      <p:sp>
        <p:nvSpPr>
          <p:cNvPr id="10" name="Donut 1"/>
          <p:cNvSpPr>
            <a:spLocks/>
          </p:cNvSpPr>
          <p:nvPr/>
        </p:nvSpPr>
        <p:spPr bwMode="auto">
          <a:xfrm>
            <a:off x="5016887" y="1718807"/>
            <a:ext cx="1295400" cy="1219200"/>
          </a:xfrm>
          <a:custGeom>
            <a:avLst/>
            <a:gdLst>
              <a:gd name="T0" fmla="*/ 0 w 1295059"/>
              <a:gd name="T1" fmla="*/ 609600 h 1219758"/>
              <a:gd name="T2" fmla="*/ 647701 w 1295059"/>
              <a:gd name="T3" fmla="*/ 0 h 1219758"/>
              <a:gd name="T4" fmla="*/ 1295401 w 1295059"/>
              <a:gd name="T5" fmla="*/ 609600 h 1219758"/>
              <a:gd name="T6" fmla="*/ 647701 w 1295059"/>
              <a:gd name="T7" fmla="*/ 1219200 h 1219758"/>
              <a:gd name="T8" fmla="*/ 0 w 1295059"/>
              <a:gd name="T9" fmla="*/ 609600 h 1219758"/>
              <a:gd name="T10" fmla="*/ 49633 w 1295059"/>
              <a:gd name="T11" fmla="*/ 609600 h 1219758"/>
              <a:gd name="T12" fmla="*/ 647701 w 1295059"/>
              <a:gd name="T13" fmla="*/ 1169603 h 1219758"/>
              <a:gd name="T14" fmla="*/ 1245768 w 1295059"/>
              <a:gd name="T15" fmla="*/ 609600 h 1219758"/>
              <a:gd name="T16" fmla="*/ 647701 w 1295059"/>
              <a:gd name="T17" fmla="*/ 49597 h 1219758"/>
              <a:gd name="T18" fmla="*/ 49633 w 1295059"/>
              <a:gd name="T19" fmla="*/ 609600 h 12197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95059" h="1219758">
                <a:moveTo>
                  <a:pt x="0" y="609879"/>
                </a:moveTo>
                <a:cubicBezTo>
                  <a:pt x="0" y="273052"/>
                  <a:pt x="289909" y="0"/>
                  <a:pt x="647530" y="0"/>
                </a:cubicBezTo>
                <a:cubicBezTo>
                  <a:pt x="1005151" y="0"/>
                  <a:pt x="1295060" y="273052"/>
                  <a:pt x="1295060" y="609879"/>
                </a:cubicBezTo>
                <a:cubicBezTo>
                  <a:pt x="1295060" y="946706"/>
                  <a:pt x="1005151" y="1219758"/>
                  <a:pt x="647530" y="1219758"/>
                </a:cubicBezTo>
                <a:cubicBezTo>
                  <a:pt x="289909" y="1219758"/>
                  <a:pt x="0" y="946706"/>
                  <a:pt x="0" y="609879"/>
                </a:cubicBezTo>
                <a:close/>
                <a:moveTo>
                  <a:pt x="49620" y="609879"/>
                </a:moveTo>
                <a:cubicBezTo>
                  <a:pt x="49620" y="919302"/>
                  <a:pt x="317313" y="1170138"/>
                  <a:pt x="647530" y="1170138"/>
                </a:cubicBezTo>
                <a:cubicBezTo>
                  <a:pt x="977747" y="1170138"/>
                  <a:pt x="1245440" y="919302"/>
                  <a:pt x="1245440" y="609879"/>
                </a:cubicBezTo>
                <a:cubicBezTo>
                  <a:pt x="1245440" y="300456"/>
                  <a:pt x="977747" y="49620"/>
                  <a:pt x="647530" y="49620"/>
                </a:cubicBezTo>
                <a:cubicBezTo>
                  <a:pt x="317313" y="49620"/>
                  <a:pt x="49620" y="300456"/>
                  <a:pt x="49620" y="609879"/>
                </a:cubicBez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endParaRPr lang="en-US"/>
          </a:p>
        </p:txBody>
      </p:sp>
      <p:sp>
        <p:nvSpPr>
          <p:cNvPr id="11" name="Donut 6"/>
          <p:cNvSpPr>
            <a:spLocks/>
          </p:cNvSpPr>
          <p:nvPr/>
        </p:nvSpPr>
        <p:spPr bwMode="auto">
          <a:xfrm>
            <a:off x="4482455" y="3126664"/>
            <a:ext cx="922338" cy="908050"/>
          </a:xfrm>
          <a:custGeom>
            <a:avLst/>
            <a:gdLst>
              <a:gd name="T0" fmla="*/ 0 w 922626"/>
              <a:gd name="T1" fmla="*/ 454025 h 908389"/>
              <a:gd name="T2" fmla="*/ 461169 w 922626"/>
              <a:gd name="T3" fmla="*/ 0 h 908389"/>
              <a:gd name="T4" fmla="*/ 922338 w 922626"/>
              <a:gd name="T5" fmla="*/ 454025 h 908389"/>
              <a:gd name="T6" fmla="*/ 461169 w 922626"/>
              <a:gd name="T7" fmla="*/ 908051 h 908389"/>
              <a:gd name="T8" fmla="*/ 0 w 922626"/>
              <a:gd name="T9" fmla="*/ 454025 h 908389"/>
              <a:gd name="T10" fmla="*/ 36941 w 922626"/>
              <a:gd name="T11" fmla="*/ 454025 h 908389"/>
              <a:gd name="T12" fmla="*/ 461169 w 922626"/>
              <a:gd name="T13" fmla="*/ 871111 h 908389"/>
              <a:gd name="T14" fmla="*/ 885397 w 922626"/>
              <a:gd name="T15" fmla="*/ 454025 h 908389"/>
              <a:gd name="T16" fmla="*/ 461169 w 922626"/>
              <a:gd name="T17" fmla="*/ 36940 h 908389"/>
              <a:gd name="T18" fmla="*/ 36941 w 922626"/>
              <a:gd name="T19" fmla="*/ 454025 h 908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22626" h="908389">
                <a:moveTo>
                  <a:pt x="0" y="454195"/>
                </a:moveTo>
                <a:cubicBezTo>
                  <a:pt x="0" y="203350"/>
                  <a:pt x="206537" y="0"/>
                  <a:pt x="461313" y="0"/>
                </a:cubicBezTo>
                <a:cubicBezTo>
                  <a:pt x="716089" y="0"/>
                  <a:pt x="922626" y="203350"/>
                  <a:pt x="922626" y="454195"/>
                </a:cubicBezTo>
                <a:cubicBezTo>
                  <a:pt x="922626" y="705040"/>
                  <a:pt x="716089" y="908390"/>
                  <a:pt x="461313" y="908390"/>
                </a:cubicBezTo>
                <a:cubicBezTo>
                  <a:pt x="206537" y="908390"/>
                  <a:pt x="0" y="705040"/>
                  <a:pt x="0" y="454195"/>
                </a:cubicBezTo>
                <a:close/>
                <a:moveTo>
                  <a:pt x="36953" y="454195"/>
                </a:moveTo>
                <a:cubicBezTo>
                  <a:pt x="36953" y="684631"/>
                  <a:pt x="226945" y="871436"/>
                  <a:pt x="461313" y="871436"/>
                </a:cubicBezTo>
                <a:cubicBezTo>
                  <a:pt x="695681" y="871436"/>
                  <a:pt x="885673" y="684631"/>
                  <a:pt x="885673" y="454195"/>
                </a:cubicBezTo>
                <a:cubicBezTo>
                  <a:pt x="885673" y="223759"/>
                  <a:pt x="695681" y="36954"/>
                  <a:pt x="461313" y="36954"/>
                </a:cubicBezTo>
                <a:cubicBezTo>
                  <a:pt x="226945" y="36954"/>
                  <a:pt x="36953" y="223759"/>
                  <a:pt x="36953" y="454195"/>
                </a:cubicBez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endParaRPr lang="en-US"/>
          </a:p>
        </p:txBody>
      </p:sp>
      <p:sp>
        <p:nvSpPr>
          <p:cNvPr id="12" name="Donut 7"/>
          <p:cNvSpPr>
            <a:spLocks/>
          </p:cNvSpPr>
          <p:nvPr/>
        </p:nvSpPr>
        <p:spPr bwMode="auto">
          <a:xfrm rot="20469759">
            <a:off x="5334004" y="4285370"/>
            <a:ext cx="897742" cy="1915365"/>
          </a:xfrm>
          <a:custGeom>
            <a:avLst/>
            <a:gdLst>
              <a:gd name="T0" fmla="*/ 0 w 1113610"/>
              <a:gd name="T1" fmla="*/ 956469 h 1912586"/>
              <a:gd name="T2" fmla="*/ 556419 w 1113610"/>
              <a:gd name="T3" fmla="*/ 0 h 1912586"/>
              <a:gd name="T4" fmla="*/ 1112837 w 1113610"/>
              <a:gd name="T5" fmla="*/ 956469 h 1912586"/>
              <a:gd name="T6" fmla="*/ 556419 w 1113610"/>
              <a:gd name="T7" fmla="*/ 1912938 h 1912586"/>
              <a:gd name="T8" fmla="*/ 0 w 1113610"/>
              <a:gd name="T9" fmla="*/ 956469 h 1912586"/>
              <a:gd name="T10" fmla="*/ 45271 w 1113610"/>
              <a:gd name="T11" fmla="*/ 956469 h 1912586"/>
              <a:gd name="T12" fmla="*/ 556419 w 1113610"/>
              <a:gd name="T13" fmla="*/ 1867628 h 1912586"/>
              <a:gd name="T14" fmla="*/ 1067566 w 1113610"/>
              <a:gd name="T15" fmla="*/ 956469 h 1912586"/>
              <a:gd name="T16" fmla="*/ 556419 w 1113610"/>
              <a:gd name="T17" fmla="*/ 45310 h 1912586"/>
              <a:gd name="T18" fmla="*/ 45271 w 1113610"/>
              <a:gd name="T19" fmla="*/ 956469 h 19125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13610" h="1912586">
                <a:moveTo>
                  <a:pt x="0" y="956293"/>
                </a:moveTo>
                <a:cubicBezTo>
                  <a:pt x="0" y="428147"/>
                  <a:pt x="249290" y="0"/>
                  <a:pt x="556805" y="0"/>
                </a:cubicBezTo>
                <a:cubicBezTo>
                  <a:pt x="864320" y="0"/>
                  <a:pt x="1113610" y="428147"/>
                  <a:pt x="1113610" y="956293"/>
                </a:cubicBezTo>
                <a:cubicBezTo>
                  <a:pt x="1113610" y="1484439"/>
                  <a:pt x="864320" y="1912586"/>
                  <a:pt x="556805" y="1912586"/>
                </a:cubicBezTo>
                <a:cubicBezTo>
                  <a:pt x="249290" y="1912586"/>
                  <a:pt x="0" y="1484439"/>
                  <a:pt x="0" y="956293"/>
                </a:cubicBezTo>
                <a:close/>
                <a:moveTo>
                  <a:pt x="45302" y="956293"/>
                </a:moveTo>
                <a:cubicBezTo>
                  <a:pt x="45302" y="1459419"/>
                  <a:pt x="274310" y="1867284"/>
                  <a:pt x="556805" y="1867284"/>
                </a:cubicBezTo>
                <a:cubicBezTo>
                  <a:pt x="839300" y="1867284"/>
                  <a:pt x="1068308" y="1459419"/>
                  <a:pt x="1068308" y="956293"/>
                </a:cubicBezTo>
                <a:cubicBezTo>
                  <a:pt x="1068308" y="453167"/>
                  <a:pt x="839300" y="45302"/>
                  <a:pt x="556805" y="45302"/>
                </a:cubicBezTo>
                <a:cubicBezTo>
                  <a:pt x="274310" y="45302"/>
                  <a:pt x="45302" y="453167"/>
                  <a:pt x="45302" y="956293"/>
                </a:cubicBez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endParaRPr lang="en-US"/>
          </a:p>
        </p:txBody>
      </p:sp>
      <p:sp>
        <p:nvSpPr>
          <p:cNvPr id="13" name="Donut 8"/>
          <p:cNvSpPr>
            <a:spLocks/>
          </p:cNvSpPr>
          <p:nvPr/>
        </p:nvSpPr>
        <p:spPr bwMode="auto">
          <a:xfrm>
            <a:off x="7674233" y="2311583"/>
            <a:ext cx="1379538" cy="1482725"/>
          </a:xfrm>
          <a:custGeom>
            <a:avLst/>
            <a:gdLst>
              <a:gd name="T0" fmla="*/ 0 w 1379067"/>
              <a:gd name="T1" fmla="*/ 741363 h 1483829"/>
              <a:gd name="T2" fmla="*/ 689770 w 1379067"/>
              <a:gd name="T3" fmla="*/ 0 h 1483829"/>
              <a:gd name="T4" fmla="*/ 1379539 w 1379067"/>
              <a:gd name="T5" fmla="*/ 741363 h 1483829"/>
              <a:gd name="T6" fmla="*/ 689770 w 1379067"/>
              <a:gd name="T7" fmla="*/ 1482726 h 1483829"/>
              <a:gd name="T8" fmla="*/ 0 w 1379067"/>
              <a:gd name="T9" fmla="*/ 741363 h 1483829"/>
              <a:gd name="T10" fmla="*/ 56119 w 1379067"/>
              <a:gd name="T11" fmla="*/ 741363 h 1483829"/>
              <a:gd name="T12" fmla="*/ 689768 w 1379067"/>
              <a:gd name="T13" fmla="*/ 1426667 h 1483829"/>
              <a:gd name="T14" fmla="*/ 1323418 w 1379067"/>
              <a:gd name="T15" fmla="*/ 741363 h 1483829"/>
              <a:gd name="T16" fmla="*/ 689768 w 1379067"/>
              <a:gd name="T17" fmla="*/ 56059 h 1483829"/>
              <a:gd name="T18" fmla="*/ 56119 w 1379067"/>
              <a:gd name="T19" fmla="*/ 741363 h 14838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79067" h="1483829">
                <a:moveTo>
                  <a:pt x="0" y="741915"/>
                </a:moveTo>
                <a:cubicBezTo>
                  <a:pt x="0" y="332167"/>
                  <a:pt x="308715" y="0"/>
                  <a:pt x="689534" y="0"/>
                </a:cubicBezTo>
                <a:cubicBezTo>
                  <a:pt x="1070353" y="0"/>
                  <a:pt x="1379068" y="332167"/>
                  <a:pt x="1379068" y="741915"/>
                </a:cubicBezTo>
                <a:cubicBezTo>
                  <a:pt x="1379068" y="1151663"/>
                  <a:pt x="1070353" y="1483830"/>
                  <a:pt x="689534" y="1483830"/>
                </a:cubicBezTo>
                <a:cubicBezTo>
                  <a:pt x="308715" y="1483830"/>
                  <a:pt x="0" y="1151663"/>
                  <a:pt x="0" y="741915"/>
                </a:cubicBezTo>
                <a:close/>
                <a:moveTo>
                  <a:pt x="56100" y="741915"/>
                </a:moveTo>
                <a:cubicBezTo>
                  <a:pt x="56100" y="1120680"/>
                  <a:pt x="339698" y="1427729"/>
                  <a:pt x="689533" y="1427729"/>
                </a:cubicBezTo>
                <a:cubicBezTo>
                  <a:pt x="1039368" y="1427729"/>
                  <a:pt x="1322966" y="1120680"/>
                  <a:pt x="1322966" y="741915"/>
                </a:cubicBezTo>
                <a:cubicBezTo>
                  <a:pt x="1322966" y="363150"/>
                  <a:pt x="1039368" y="56101"/>
                  <a:pt x="689533" y="56101"/>
                </a:cubicBezTo>
                <a:cubicBezTo>
                  <a:pt x="339698" y="56101"/>
                  <a:pt x="56100" y="363150"/>
                  <a:pt x="56100" y="741915"/>
                </a:cubicBez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blurRad="40000" dist="23000" dir="5400000" rotWithShape="0">
              <a:srgbClr val="000000">
                <a:alpha val="34998"/>
              </a:srgbClr>
            </a:outerShdw>
          </a:effectLst>
        </p:spPr>
        <p:txBody>
          <a:bodyPr anchor="ctr"/>
          <a:lstStyle/>
          <a:p>
            <a:endParaRPr lang="en-US"/>
          </a:p>
        </p:txBody>
      </p:sp>
      <p:sp>
        <p:nvSpPr>
          <p:cNvPr id="15" name="Slide Number Placeholder 4"/>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20</a:t>
            </a:fld>
            <a:endParaRPr lang="en-US" sz="1100" dirty="0">
              <a:latin typeface="+mn-lt"/>
            </a:endParaRPr>
          </a:p>
        </p:txBody>
      </p:sp>
    </p:spTree>
    <p:extLst>
      <p:ext uri="{BB962C8B-B14F-4D97-AF65-F5344CB8AC3E}">
        <p14:creationId xmlns:p14="http://schemas.microsoft.com/office/powerpoint/2010/main" val="8867979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305018"/>
            <a:ext cx="8089900" cy="1047979"/>
          </a:xfrm>
        </p:spPr>
        <p:txBody>
          <a:bodyPr/>
          <a:lstStyle/>
          <a:p>
            <a:r>
              <a:rPr lang="en-US" dirty="0" smtClean="0"/>
              <a:t>Less sex selective abortion or improved mortality for girls compared to boys? </a:t>
            </a:r>
            <a:endParaRPr lang="en-US" dirty="0"/>
          </a:p>
        </p:txBody>
      </p:sp>
      <p:sp>
        <p:nvSpPr>
          <p:cNvPr id="3" name="Content Placeholder 2"/>
          <p:cNvSpPr>
            <a:spLocks noGrp="1"/>
          </p:cNvSpPr>
          <p:nvPr>
            <p:ph idx="1"/>
          </p:nvPr>
        </p:nvSpPr>
        <p:spPr>
          <a:xfrm>
            <a:off x="204788" y="1352997"/>
            <a:ext cx="8482012" cy="5048902"/>
          </a:xfrm>
        </p:spPr>
        <p:txBody>
          <a:bodyPr>
            <a:normAutofit/>
          </a:bodyPr>
          <a:lstStyle/>
          <a:p>
            <a:r>
              <a:rPr lang="en-US" dirty="0" smtClean="0">
                <a:solidFill>
                  <a:srgbClr val="052049"/>
                </a:solidFill>
                <a:latin typeface="+mn-lt"/>
              </a:rPr>
              <a:t>Decompose the improving child sex ratio into 2 components:</a:t>
            </a:r>
          </a:p>
          <a:p>
            <a:pPr marL="914400" lvl="1" indent="-457200">
              <a:buAutoNum type="arabicPeriod"/>
            </a:pPr>
            <a:r>
              <a:rPr lang="en-US" dirty="0" smtClean="0">
                <a:solidFill>
                  <a:srgbClr val="052049"/>
                </a:solidFill>
                <a:latin typeface="+mn-lt"/>
              </a:rPr>
              <a:t>Missing girls due to excess girl child mortality</a:t>
            </a:r>
          </a:p>
          <a:p>
            <a:pPr marL="914400" lvl="1" indent="-457200">
              <a:buAutoNum type="arabicPeriod"/>
            </a:pPr>
            <a:r>
              <a:rPr lang="en-US" dirty="0" smtClean="0">
                <a:solidFill>
                  <a:srgbClr val="052049"/>
                </a:solidFill>
                <a:latin typeface="+mn-lt"/>
              </a:rPr>
              <a:t>Missing girls due to sex-selective abortion</a:t>
            </a:r>
          </a:p>
          <a:p>
            <a:pPr marL="457200" lvl="1" indent="0">
              <a:buNone/>
            </a:pPr>
            <a:endParaRPr lang="en-US" dirty="0" smtClean="0">
              <a:solidFill>
                <a:srgbClr val="052049"/>
              </a:solidFill>
              <a:latin typeface="+mn-lt"/>
            </a:endParaRPr>
          </a:p>
          <a:p>
            <a:r>
              <a:rPr lang="en-US" dirty="0" smtClean="0">
                <a:solidFill>
                  <a:srgbClr val="052049"/>
                </a:solidFill>
                <a:latin typeface="+mn-lt"/>
              </a:rPr>
              <a:t>Do this for all districts that showed improvement between 2001 and 2011</a:t>
            </a:r>
          </a:p>
          <a:p>
            <a:pPr lvl="1">
              <a:buFont typeface="Wingdings" charset="2"/>
              <a:buChar char="§"/>
            </a:pPr>
            <a:r>
              <a:rPr lang="en-US" dirty="0">
                <a:solidFill>
                  <a:srgbClr val="052049"/>
                </a:solidFill>
                <a:latin typeface="+mn-lt"/>
              </a:rPr>
              <a:t>R</a:t>
            </a:r>
            <a:r>
              <a:rPr lang="en-US" dirty="0" smtClean="0">
                <a:solidFill>
                  <a:srgbClr val="052049"/>
                </a:solidFill>
                <a:latin typeface="+mn-lt"/>
              </a:rPr>
              <a:t>ural and urban populations within districts</a:t>
            </a:r>
          </a:p>
          <a:p>
            <a:pPr lvl="1">
              <a:buFont typeface="Wingdings" charset="2"/>
              <a:buChar char="§"/>
            </a:pPr>
            <a:endParaRPr lang="en-US" dirty="0" smtClean="0">
              <a:solidFill>
                <a:srgbClr val="052049"/>
              </a:solidFill>
              <a:latin typeface="+mn-lt"/>
            </a:endParaRPr>
          </a:p>
          <a:p>
            <a:pPr>
              <a:buFont typeface="Wingdings" charset="2"/>
              <a:buChar char="§"/>
            </a:pPr>
            <a:r>
              <a:rPr lang="en-US" dirty="0" smtClean="0">
                <a:solidFill>
                  <a:srgbClr val="052049"/>
                </a:solidFill>
                <a:latin typeface="+mn-lt"/>
              </a:rPr>
              <a:t>Explore geographic patterns in the improving child sex ratio</a:t>
            </a:r>
          </a:p>
          <a:p>
            <a:pPr marL="514350" indent="-457200">
              <a:buFont typeface="Wingdings" charset="2"/>
              <a:buChar char="§"/>
            </a:pPr>
            <a:endParaRPr lang="en-US" dirty="0" smtClean="0">
              <a:solidFill>
                <a:srgbClr val="052049"/>
              </a:solidFill>
              <a:latin typeface="+mn-lt"/>
            </a:endParaRPr>
          </a:p>
          <a:p>
            <a:pPr>
              <a:buFont typeface="Wingdings" charset="2"/>
              <a:buChar char="§"/>
            </a:pPr>
            <a:r>
              <a:rPr lang="en-US" dirty="0" smtClean="0">
                <a:solidFill>
                  <a:srgbClr val="052049"/>
                </a:solidFill>
                <a:latin typeface="+mn-lt"/>
                <a:ea typeface="MS PGothic" charset="0"/>
              </a:rPr>
              <a:t>Test </a:t>
            </a:r>
            <a:r>
              <a:rPr lang="en-US" dirty="0">
                <a:solidFill>
                  <a:srgbClr val="052049"/>
                </a:solidFill>
                <a:latin typeface="+mn-lt"/>
                <a:ea typeface="MS PGothic" charset="0"/>
              </a:rPr>
              <a:t>if there </a:t>
            </a:r>
            <a:r>
              <a:rPr lang="en-US" dirty="0" smtClean="0">
                <a:solidFill>
                  <a:srgbClr val="052049"/>
                </a:solidFill>
                <a:latin typeface="+mn-lt"/>
                <a:ea typeface="MS PGothic" charset="0"/>
              </a:rPr>
              <a:t>is a </a:t>
            </a:r>
            <a:r>
              <a:rPr lang="en-US" dirty="0">
                <a:solidFill>
                  <a:srgbClr val="052049"/>
                </a:solidFill>
                <a:latin typeface="+mn-lt"/>
                <a:ea typeface="MS PGothic" charset="0"/>
              </a:rPr>
              <a:t>trade-off between declines in post birth female mortality and increases in pre-birth female mortality </a:t>
            </a:r>
            <a:r>
              <a:rPr lang="en-US" dirty="0" smtClean="0">
                <a:solidFill>
                  <a:srgbClr val="052049"/>
                </a:solidFill>
                <a:latin typeface="+mn-lt"/>
                <a:ea typeface="MS PGothic" charset="0"/>
              </a:rPr>
              <a:t>(sex</a:t>
            </a:r>
            <a:r>
              <a:rPr lang="en-US" dirty="0">
                <a:solidFill>
                  <a:srgbClr val="052049"/>
                </a:solidFill>
                <a:latin typeface="+mn-lt"/>
                <a:ea typeface="MS PGothic" charset="0"/>
              </a:rPr>
              <a:t>-selective </a:t>
            </a:r>
            <a:r>
              <a:rPr lang="en-US" dirty="0" smtClean="0">
                <a:solidFill>
                  <a:srgbClr val="052049"/>
                </a:solidFill>
                <a:latin typeface="+mn-lt"/>
                <a:ea typeface="MS PGothic" charset="0"/>
              </a:rPr>
              <a:t>abortion)</a:t>
            </a:r>
            <a:endParaRPr lang="en-US" dirty="0">
              <a:solidFill>
                <a:srgbClr val="052049"/>
              </a:solidFill>
              <a:latin typeface="+mn-lt"/>
              <a:ea typeface="MS PGothic" charset="0"/>
            </a:endParaRPr>
          </a:p>
        </p:txBody>
      </p:sp>
      <p:sp>
        <p:nvSpPr>
          <p:cNvPr id="5" name="Slide Number Placeholder 4"/>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21</a:t>
            </a:fld>
            <a:endParaRPr lang="en-US" sz="1100" dirty="0">
              <a:latin typeface="+mn-lt"/>
            </a:endParaRPr>
          </a:p>
        </p:txBody>
      </p:sp>
    </p:spTree>
    <p:extLst>
      <p:ext uri="{BB962C8B-B14F-4D97-AF65-F5344CB8AC3E}">
        <p14:creationId xmlns:p14="http://schemas.microsoft.com/office/powerpoint/2010/main" val="86985363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63231"/>
          </a:xfrm>
        </p:spPr>
        <p:txBody>
          <a:bodyPr/>
          <a:lstStyle/>
          <a:p>
            <a:r>
              <a:rPr lang="en-US" dirty="0"/>
              <a:t>Results: Abortion component larger than mortality component</a:t>
            </a:r>
          </a:p>
        </p:txBody>
      </p:sp>
      <p:graphicFrame>
        <p:nvGraphicFramePr>
          <p:cNvPr id="4" name="Chart 3"/>
          <p:cNvGraphicFramePr>
            <a:graphicFrameLocks/>
          </p:cNvGraphicFramePr>
          <p:nvPr>
            <p:extLst>
              <p:ext uri="{D42A27DB-BD31-4B8C-83A1-F6EECF244321}">
                <p14:modId xmlns:p14="http://schemas.microsoft.com/office/powerpoint/2010/main" val="982419032"/>
              </p:ext>
            </p:extLst>
          </p:nvPr>
        </p:nvGraphicFramePr>
        <p:xfrm>
          <a:off x="461206" y="1615667"/>
          <a:ext cx="7725701" cy="4476965"/>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4"/>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22</a:t>
            </a:fld>
            <a:endParaRPr lang="en-US" sz="1100" dirty="0">
              <a:latin typeface="+mn-lt"/>
            </a:endParaRPr>
          </a:p>
        </p:txBody>
      </p:sp>
    </p:spTree>
    <p:extLst>
      <p:ext uri="{BB962C8B-B14F-4D97-AF65-F5344CB8AC3E}">
        <p14:creationId xmlns:p14="http://schemas.microsoft.com/office/powerpoint/2010/main" val="19432305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1047979"/>
          </a:xfrm>
        </p:spPr>
        <p:txBody>
          <a:bodyPr/>
          <a:lstStyle/>
          <a:p>
            <a:r>
              <a:rPr lang="en-US" dirty="0" smtClean="0"/>
              <a:t>Results: Worsening condition for female child mortality in urban areas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2363000253"/>
              </p:ext>
            </p:extLst>
          </p:nvPr>
        </p:nvGraphicFramePr>
        <p:xfrm>
          <a:off x="196910" y="1457002"/>
          <a:ext cx="8102839" cy="4735256"/>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4"/>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23</a:t>
            </a:fld>
            <a:endParaRPr lang="en-US" sz="1100" dirty="0">
              <a:latin typeface="+mn-lt"/>
            </a:endParaRPr>
          </a:p>
        </p:txBody>
      </p:sp>
    </p:spTree>
    <p:extLst>
      <p:ext uri="{BB962C8B-B14F-4D97-AF65-F5344CB8AC3E}">
        <p14:creationId xmlns:p14="http://schemas.microsoft.com/office/powerpoint/2010/main" val="14939482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access to abortion improve the situation for those girls that are born?</a:t>
            </a:r>
            <a:endParaRPr lang="en-US" dirty="0"/>
          </a:p>
        </p:txBody>
      </p:sp>
      <p:sp>
        <p:nvSpPr>
          <p:cNvPr id="3" name="Content Placeholder 2"/>
          <p:cNvSpPr>
            <a:spLocks noGrp="1"/>
          </p:cNvSpPr>
          <p:nvPr>
            <p:ph idx="1"/>
          </p:nvPr>
        </p:nvSpPr>
        <p:spPr>
          <a:xfrm>
            <a:off x="204788" y="1601788"/>
            <a:ext cx="8482012" cy="5256212"/>
          </a:xfrm>
        </p:spPr>
        <p:txBody>
          <a:bodyPr>
            <a:normAutofit/>
          </a:bodyPr>
          <a:lstStyle/>
          <a:p>
            <a:r>
              <a:rPr lang="en-US" dirty="0">
                <a:latin typeface="+mn-lt"/>
              </a:rPr>
              <a:t>Some authors have argued that access to pre-natal sex determination and abortion should allow those girls that are born to be more “wanted” </a:t>
            </a:r>
            <a:endParaRPr lang="en-US" dirty="0" smtClean="0">
              <a:latin typeface="+mn-lt"/>
            </a:endParaRPr>
          </a:p>
          <a:p>
            <a:pPr lvl="1"/>
            <a:r>
              <a:rPr lang="en-US" dirty="0">
                <a:latin typeface="+mn-lt"/>
              </a:rPr>
              <a:t>T</a:t>
            </a:r>
            <a:r>
              <a:rPr lang="en-US" dirty="0" smtClean="0">
                <a:latin typeface="+mn-lt"/>
              </a:rPr>
              <a:t>herefore </a:t>
            </a:r>
            <a:r>
              <a:rPr lang="en-US" dirty="0">
                <a:latin typeface="+mn-lt"/>
              </a:rPr>
              <a:t>excess girl-child mortality would decrease with increasing sex-selective abortion. </a:t>
            </a:r>
            <a:endParaRPr lang="en-US" dirty="0" smtClean="0">
              <a:latin typeface="+mn-lt"/>
            </a:endParaRPr>
          </a:p>
          <a:p>
            <a:r>
              <a:rPr lang="en-US" dirty="0" smtClean="0">
                <a:latin typeface="+mn-lt"/>
              </a:rPr>
              <a:t>Evidence of this effect has been found by </a:t>
            </a:r>
            <a:r>
              <a:rPr lang="en-US" dirty="0" err="1" smtClean="0">
                <a:latin typeface="+mn-lt"/>
              </a:rPr>
              <a:t>Sudha</a:t>
            </a:r>
            <a:r>
              <a:rPr lang="en-US" dirty="0" smtClean="0">
                <a:latin typeface="+mn-lt"/>
              </a:rPr>
              <a:t> and </a:t>
            </a:r>
            <a:r>
              <a:rPr lang="en-US" dirty="0" err="1" smtClean="0">
                <a:latin typeface="+mn-lt"/>
              </a:rPr>
              <a:t>Rajan</a:t>
            </a:r>
            <a:r>
              <a:rPr lang="en-US" dirty="0" smtClean="0">
                <a:latin typeface="+mn-lt"/>
              </a:rPr>
              <a:t>, 2003 </a:t>
            </a:r>
          </a:p>
          <a:p>
            <a:r>
              <a:rPr lang="en-US" dirty="0" smtClean="0">
                <a:latin typeface="+mn-lt"/>
              </a:rPr>
              <a:t>Others </a:t>
            </a:r>
            <a:r>
              <a:rPr lang="en-US" dirty="0">
                <a:latin typeface="+mn-lt"/>
              </a:rPr>
              <a:t>have argued that sex-selective abortion and girl-child neglect are additive, or even re-enforce and strengthen each other, and that </a:t>
            </a:r>
            <a:r>
              <a:rPr lang="en-US" dirty="0" err="1">
                <a:latin typeface="+mn-lt"/>
              </a:rPr>
              <a:t>additivity</a:t>
            </a:r>
            <a:r>
              <a:rPr lang="en-US" dirty="0">
                <a:latin typeface="+mn-lt"/>
              </a:rPr>
              <a:t> has lead to further imbalanced sex ratios in parts of Asia in recent years (</a:t>
            </a:r>
            <a:r>
              <a:rPr lang="en-US" dirty="0" err="1">
                <a:latin typeface="+mn-lt"/>
              </a:rPr>
              <a:t>Goodkind</a:t>
            </a:r>
            <a:r>
              <a:rPr lang="en-US" dirty="0">
                <a:latin typeface="+mn-lt"/>
              </a:rPr>
              <a:t>, 1996)</a:t>
            </a:r>
            <a:r>
              <a:rPr lang="en-US" dirty="0" smtClean="0">
                <a:latin typeface="+mn-lt"/>
              </a:rPr>
              <a:t>.</a:t>
            </a:r>
          </a:p>
          <a:p>
            <a:r>
              <a:rPr lang="en-US" dirty="0" smtClean="0">
                <a:latin typeface="+mn-lt"/>
              </a:rPr>
              <a:t> Tested this in my dataset: No relationship</a:t>
            </a:r>
            <a:endParaRPr lang="en-US" dirty="0">
              <a:latin typeface="+mn-lt"/>
            </a:endParaRPr>
          </a:p>
          <a:p>
            <a:endParaRPr lang="en-US" dirty="0"/>
          </a:p>
        </p:txBody>
      </p:sp>
      <p:sp>
        <p:nvSpPr>
          <p:cNvPr id="4" name="Slide Number Placeholder 3"/>
          <p:cNvSpPr>
            <a:spLocks noGrp="1"/>
          </p:cNvSpPr>
          <p:nvPr>
            <p:ph type="sldNum" sz="quarter" idx="12"/>
          </p:nvPr>
        </p:nvSpPr>
        <p:spPr/>
        <p:txBody>
          <a:bodyPr/>
          <a:lstStyle/>
          <a:p>
            <a:fld id="{1E432F40-3B8A-6848-880F-D6949BBEEB9E}" type="slidenum">
              <a:rPr lang="en-US" smtClean="0"/>
              <a:pPr/>
              <a:t>24</a:t>
            </a:fld>
            <a:endParaRPr lang="en-US"/>
          </a:p>
        </p:txBody>
      </p:sp>
    </p:spTree>
    <p:extLst>
      <p:ext uri="{BB962C8B-B14F-4D97-AF65-F5344CB8AC3E}">
        <p14:creationId xmlns:p14="http://schemas.microsoft.com/office/powerpoint/2010/main" val="7457717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577081"/>
          </a:xfrm>
        </p:spPr>
        <p:txBody>
          <a:bodyPr/>
          <a:lstStyle/>
          <a:p>
            <a:r>
              <a:rPr lang="en-US" dirty="0" smtClean="0">
                <a:ea typeface="MS PGothic" charset="0"/>
              </a:rPr>
              <a:t>Decomposition: Conclusions</a:t>
            </a:r>
            <a:endParaRPr lang="en-US" dirty="0">
              <a:ea typeface="MS PGothic" charset="0"/>
            </a:endParaRPr>
          </a:p>
        </p:txBody>
      </p:sp>
      <p:sp>
        <p:nvSpPr>
          <p:cNvPr id="3" name="Content Placeholder 2"/>
          <p:cNvSpPr>
            <a:spLocks noGrp="1"/>
          </p:cNvSpPr>
          <p:nvPr>
            <p:ph idx="1"/>
          </p:nvPr>
        </p:nvSpPr>
        <p:spPr>
          <a:xfrm>
            <a:off x="657789" y="1555416"/>
            <a:ext cx="8089901" cy="1661993"/>
          </a:xfrm>
        </p:spPr>
        <p:txBody>
          <a:bodyPr>
            <a:noAutofit/>
          </a:bodyPr>
          <a:lstStyle/>
          <a:p>
            <a:pPr>
              <a:buFont typeface="Wingdings" charset="2"/>
              <a:buChar char="§"/>
            </a:pPr>
            <a:r>
              <a:rPr lang="en-US" dirty="0" smtClean="0">
                <a:latin typeface="+mn-lt"/>
                <a:ea typeface="MS PGothic" charset="0"/>
              </a:rPr>
              <a:t>Most of the cause of imbalanced child sex ratios is from sex-selective abortion</a:t>
            </a:r>
          </a:p>
          <a:p>
            <a:pPr lvl="1">
              <a:buFont typeface="Wingdings" charset="2"/>
              <a:buChar char="§"/>
            </a:pPr>
            <a:r>
              <a:rPr lang="en-US" dirty="0" smtClean="0">
                <a:latin typeface="+mn-lt"/>
                <a:ea typeface="MS PGothic" charset="0"/>
              </a:rPr>
              <a:t>Most of the improvement is from less sex-selective abortion</a:t>
            </a:r>
          </a:p>
          <a:p>
            <a:pPr>
              <a:buFont typeface="Wingdings" charset="2"/>
              <a:buChar char="§"/>
            </a:pPr>
            <a:r>
              <a:rPr lang="en-US" dirty="0">
                <a:latin typeface="+mn-lt"/>
                <a:ea typeface="MS PGothic" charset="0"/>
              </a:rPr>
              <a:t>In those districts that are equalizing, it is </a:t>
            </a:r>
            <a:r>
              <a:rPr lang="en-US" dirty="0" smtClean="0">
                <a:latin typeface="+mn-lt"/>
                <a:ea typeface="MS PGothic" charset="0"/>
              </a:rPr>
              <a:t>happening </a:t>
            </a:r>
            <a:r>
              <a:rPr lang="en-US" dirty="0">
                <a:latin typeface="+mn-lt"/>
                <a:ea typeface="MS PGothic" charset="0"/>
              </a:rPr>
              <a:t>in both rural and urban </a:t>
            </a:r>
            <a:r>
              <a:rPr lang="en-US" dirty="0" smtClean="0">
                <a:latin typeface="+mn-lt"/>
                <a:ea typeface="MS PGothic" charset="0"/>
              </a:rPr>
              <a:t>areas</a:t>
            </a:r>
          </a:p>
          <a:p>
            <a:pPr lvl="1">
              <a:buFont typeface="Wingdings" charset="2"/>
              <a:buChar char="§"/>
            </a:pPr>
            <a:r>
              <a:rPr lang="en-US" dirty="0" smtClean="0">
                <a:latin typeface="+mn-lt"/>
                <a:ea typeface="MS PGothic" charset="0"/>
              </a:rPr>
              <a:t>Slightly </a:t>
            </a:r>
            <a:r>
              <a:rPr lang="en-US" dirty="0">
                <a:latin typeface="+mn-lt"/>
                <a:ea typeface="MS PGothic" charset="0"/>
              </a:rPr>
              <a:t>more in urban </a:t>
            </a:r>
            <a:r>
              <a:rPr lang="en-US" dirty="0" smtClean="0">
                <a:latin typeface="+mn-lt"/>
                <a:ea typeface="MS PGothic" charset="0"/>
              </a:rPr>
              <a:t>areas</a:t>
            </a:r>
          </a:p>
          <a:p>
            <a:pPr>
              <a:buFont typeface="Wingdings" charset="2"/>
              <a:buChar char="§"/>
            </a:pPr>
            <a:r>
              <a:rPr lang="en-US" dirty="0">
                <a:latin typeface="+mn-lt"/>
                <a:ea typeface="MS PGothic" charset="0"/>
              </a:rPr>
              <a:t>Evidence that female children in urban areas are doing worse, compared to males, in 2011 compared to 2001</a:t>
            </a:r>
          </a:p>
          <a:p>
            <a:pPr>
              <a:buFont typeface="Wingdings" charset="2"/>
              <a:buChar char="§"/>
            </a:pPr>
            <a:r>
              <a:rPr lang="en-US" dirty="0" smtClean="0">
                <a:latin typeface="+mn-lt"/>
                <a:ea typeface="MS PGothic" charset="0"/>
              </a:rPr>
              <a:t>Distinct clusters of equalization: north, west, south</a:t>
            </a:r>
          </a:p>
          <a:p>
            <a:pPr lvl="1">
              <a:buFont typeface="Wingdings" charset="2"/>
              <a:buChar char="§"/>
            </a:pPr>
            <a:r>
              <a:rPr lang="en-US" dirty="0" smtClean="0">
                <a:latin typeface="+mn-lt"/>
                <a:ea typeface="MS PGothic" charset="0"/>
              </a:rPr>
              <a:t>Seems </a:t>
            </a:r>
            <a:r>
              <a:rPr lang="en-US" dirty="0">
                <a:latin typeface="+mn-lt"/>
                <a:ea typeface="MS PGothic" charset="0"/>
              </a:rPr>
              <a:t>that equalization is </a:t>
            </a:r>
            <a:r>
              <a:rPr lang="en-US" dirty="0" smtClean="0">
                <a:latin typeface="+mn-lt"/>
                <a:ea typeface="MS PGothic" charset="0"/>
              </a:rPr>
              <a:t>grouped around </a:t>
            </a:r>
            <a:r>
              <a:rPr lang="en-US" dirty="0">
                <a:latin typeface="+mn-lt"/>
                <a:ea typeface="MS PGothic" charset="0"/>
              </a:rPr>
              <a:t>urban </a:t>
            </a:r>
            <a:r>
              <a:rPr lang="en-US" dirty="0" smtClean="0">
                <a:latin typeface="+mn-lt"/>
                <a:ea typeface="MS PGothic" charset="0"/>
              </a:rPr>
              <a:t>centers</a:t>
            </a:r>
          </a:p>
          <a:p>
            <a:pPr lvl="1">
              <a:buFont typeface="Wingdings" charset="2"/>
              <a:buChar char="§"/>
            </a:pPr>
            <a:r>
              <a:rPr lang="en-US" dirty="0" smtClean="0">
                <a:latin typeface="+mn-lt"/>
                <a:ea typeface="MS PGothic" charset="0"/>
              </a:rPr>
              <a:t>Perhaps evidence of social contagion?</a:t>
            </a:r>
            <a:endParaRPr lang="en-US" dirty="0">
              <a:latin typeface="+mn-lt"/>
              <a:ea typeface="MS PGothic" charset="0"/>
            </a:endParaRPr>
          </a:p>
        </p:txBody>
      </p:sp>
      <p:sp>
        <p:nvSpPr>
          <p:cNvPr id="5" name="Slide Number Placeholder 4"/>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25</a:t>
            </a:fld>
            <a:endParaRPr lang="en-US" sz="1100" dirty="0">
              <a:latin typeface="+mn-lt"/>
            </a:endParaRPr>
          </a:p>
        </p:txBody>
      </p:sp>
    </p:spTree>
    <p:extLst>
      <p:ext uri="{BB962C8B-B14F-4D97-AF65-F5344CB8AC3E}">
        <p14:creationId xmlns:p14="http://schemas.microsoft.com/office/powerpoint/2010/main" val="126361533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50524" y="1545288"/>
            <a:ext cx="7772400" cy="2218300"/>
          </a:xfrm>
          <a:prstGeom prst="rect">
            <a:avLst/>
          </a:prstGeom>
        </p:spPr>
        <p:txBody>
          <a:bodyPr vert="horz" wrap="square" lIns="91440" tIns="45720" rIns="91440" bIns="45720" rtlCol="0" anchor="t" anchorCtr="0">
            <a:spAutoFit/>
          </a:bodyPr>
          <a:lstStyle>
            <a:lvl1pPr algn="l" defTabSz="914400" rtl="0" eaLnBrk="1" latinLnBrk="0" hangingPunct="1">
              <a:lnSpc>
                <a:spcPct val="85000"/>
              </a:lnSpc>
              <a:spcBef>
                <a:spcPct val="0"/>
              </a:spcBef>
              <a:buNone/>
              <a:defRPr lang="en-US" sz="3600" b="0" kern="1200" cap="none" spc="0" baseline="0" dirty="0">
                <a:solidFill>
                  <a:schemeClr val="tx1"/>
                </a:solidFill>
                <a:latin typeface="+mn-lt"/>
                <a:ea typeface="+mj-ea"/>
                <a:cs typeface="Arial" pitchFamily="34" charset="0"/>
              </a:defRPr>
            </a:lvl1pPr>
          </a:lstStyle>
          <a:p>
            <a:r>
              <a:rPr lang="en-US" dirty="0" smtClean="0">
                <a:solidFill>
                  <a:srgbClr val="052049"/>
                </a:solidFill>
                <a:ea typeface="MS PGothic" charset="0"/>
              </a:rPr>
              <a:t>Why are sex ratios beginning to even out in India?</a:t>
            </a:r>
            <a:br>
              <a:rPr lang="en-US" dirty="0" smtClean="0">
                <a:solidFill>
                  <a:srgbClr val="052049"/>
                </a:solidFill>
                <a:ea typeface="MS PGothic" charset="0"/>
              </a:rPr>
            </a:br>
            <a:r>
              <a:rPr lang="en-US" dirty="0" smtClean="0">
                <a:solidFill>
                  <a:srgbClr val="052049"/>
                </a:solidFill>
                <a:ea typeface="MS PGothic" charset="0"/>
              </a:rPr>
              <a:t>A test of supply- and demand-side factors influencing son preference</a:t>
            </a:r>
            <a:br>
              <a:rPr lang="en-US" dirty="0" smtClean="0">
                <a:solidFill>
                  <a:srgbClr val="052049"/>
                </a:solidFill>
                <a:ea typeface="MS PGothic" charset="0"/>
              </a:rPr>
            </a:br>
            <a:endParaRPr lang="en-US" sz="1800" i="1" dirty="0">
              <a:solidFill>
                <a:srgbClr val="052049"/>
              </a:solidFill>
              <a:ea typeface="MS PGothic" charset="0"/>
            </a:endParaRPr>
          </a:p>
        </p:txBody>
      </p:sp>
      <p:sp>
        <p:nvSpPr>
          <p:cNvPr id="3" name="Subtitle 2"/>
          <p:cNvSpPr txBox="1">
            <a:spLocks/>
          </p:cNvSpPr>
          <p:nvPr/>
        </p:nvSpPr>
        <p:spPr bwMode="auto">
          <a:xfrm>
            <a:off x="695976" y="4502150"/>
            <a:ext cx="64008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charset="0"/>
                <a:ea typeface="MS PGothic" charset="0"/>
                <a:cs typeface="MS PGothic" charset="0"/>
              </a:defRPr>
            </a:lvl1pPr>
            <a:lvl2pPr>
              <a:defRPr sz="2400">
                <a:solidFill>
                  <a:schemeClr val="tx1"/>
                </a:solidFill>
                <a:latin typeface="Calibri" charset="0"/>
                <a:ea typeface="MS PGothic" charset="0"/>
                <a:cs typeface="MS PGothic" charset="0"/>
              </a:defRPr>
            </a:lvl2pPr>
            <a:lvl3pPr>
              <a:defRPr sz="2000">
                <a:solidFill>
                  <a:schemeClr val="tx1"/>
                </a:solidFill>
                <a:latin typeface="Calibri" charset="0"/>
                <a:ea typeface="MS PGothic" charset="0"/>
                <a:cs typeface="MS PGothic" charset="0"/>
              </a:defRPr>
            </a:lvl3pPr>
            <a:lvl4pPr>
              <a:defRPr>
                <a:solidFill>
                  <a:schemeClr val="tx1"/>
                </a:solidFill>
                <a:latin typeface="Calibri" charset="0"/>
                <a:ea typeface="MS PGothic" charset="0"/>
                <a:cs typeface="MS PGothic" charset="0"/>
              </a:defRPr>
            </a:lvl4pPr>
            <a:lvl5pPr>
              <a:defRPr sz="1400">
                <a:solidFill>
                  <a:schemeClr val="tx1"/>
                </a:solidFill>
                <a:latin typeface="Calibri" charset="0"/>
                <a:ea typeface="MS PGothic" charset="0"/>
                <a:cs typeface="MS PGothic" charset="0"/>
              </a:defRPr>
            </a:lvl5pPr>
            <a:lvl6pPr eaLnBrk="0" fontAlgn="base" hangingPunct="0">
              <a:spcAft>
                <a:spcPct val="0"/>
              </a:spcAft>
              <a:buFont typeface="Arial" charset="0"/>
              <a:buChar char="»"/>
              <a:defRPr sz="1400">
                <a:solidFill>
                  <a:schemeClr val="tx1"/>
                </a:solidFill>
                <a:latin typeface="Calibri" charset="0"/>
                <a:ea typeface="MS PGothic" charset="0"/>
                <a:cs typeface="MS PGothic" charset="0"/>
              </a:defRPr>
            </a:lvl6pPr>
            <a:lvl7pPr eaLnBrk="0" fontAlgn="base" hangingPunct="0">
              <a:spcAft>
                <a:spcPct val="0"/>
              </a:spcAft>
              <a:buFont typeface="Arial" charset="0"/>
              <a:buChar char="»"/>
              <a:defRPr sz="1400">
                <a:solidFill>
                  <a:schemeClr val="tx1"/>
                </a:solidFill>
                <a:latin typeface="Calibri" charset="0"/>
                <a:ea typeface="MS PGothic" charset="0"/>
                <a:cs typeface="MS PGothic" charset="0"/>
              </a:defRPr>
            </a:lvl7pPr>
            <a:lvl8pPr eaLnBrk="0" fontAlgn="base" hangingPunct="0">
              <a:spcAft>
                <a:spcPct val="0"/>
              </a:spcAft>
              <a:buFont typeface="Arial" charset="0"/>
              <a:buChar char="»"/>
              <a:defRPr sz="1400">
                <a:solidFill>
                  <a:schemeClr val="tx1"/>
                </a:solidFill>
                <a:latin typeface="Calibri" charset="0"/>
                <a:ea typeface="MS PGothic" charset="0"/>
                <a:cs typeface="MS PGothic" charset="0"/>
              </a:defRPr>
            </a:lvl8pPr>
            <a:lvl9pPr eaLnBrk="0" fontAlgn="base" hangingPunct="0">
              <a:spcAft>
                <a:spcPct val="0"/>
              </a:spcAft>
              <a:buFont typeface="Arial" charset="0"/>
              <a:buChar char="»"/>
              <a:defRPr sz="1400">
                <a:solidFill>
                  <a:schemeClr val="tx1"/>
                </a:solidFill>
                <a:latin typeface="Calibri" charset="0"/>
                <a:ea typeface="MS PGothic" charset="0"/>
                <a:cs typeface="MS PGothic" charset="0"/>
              </a:defRPr>
            </a:lvl9pPr>
          </a:lstStyle>
          <a:p>
            <a:pPr eaLnBrk="0" hangingPunct="0">
              <a:spcBef>
                <a:spcPct val="20000"/>
              </a:spcBef>
              <a:buFont typeface="Arial" charset="0"/>
              <a:buNone/>
            </a:pPr>
            <a:endParaRPr lang="en-US" sz="2000" i="1" dirty="0">
              <a:solidFill>
                <a:srgbClr val="052049"/>
              </a:solidFill>
              <a:latin typeface="+mn-lt"/>
            </a:endParaRPr>
          </a:p>
        </p:txBody>
      </p:sp>
      <p:sp>
        <p:nvSpPr>
          <p:cNvPr id="5" name="Slide Number Placeholder 4"/>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26</a:t>
            </a:fld>
            <a:endParaRPr lang="en-US" sz="1100" dirty="0">
              <a:latin typeface="+mn-lt"/>
            </a:endParaRPr>
          </a:p>
        </p:txBody>
      </p:sp>
    </p:spTree>
    <p:extLst>
      <p:ext uri="{BB962C8B-B14F-4D97-AF65-F5344CB8AC3E}">
        <p14:creationId xmlns:p14="http://schemas.microsoft.com/office/powerpoint/2010/main" val="28238724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7"/>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27</a:t>
            </a:fld>
            <a:endParaRPr lang="en-US" sz="1100" dirty="0">
              <a:latin typeface="+mn-lt"/>
            </a:endParaRPr>
          </a:p>
        </p:txBody>
      </p:sp>
      <p:sp>
        <p:nvSpPr>
          <p:cNvPr id="3" name="Title 1"/>
          <p:cNvSpPr>
            <a:spLocks noGrp="1"/>
          </p:cNvSpPr>
          <p:nvPr>
            <p:ph type="title"/>
          </p:nvPr>
        </p:nvSpPr>
        <p:spPr>
          <a:xfrm>
            <a:off x="808350" y="586758"/>
            <a:ext cx="8089900" cy="577081"/>
          </a:xfrm>
        </p:spPr>
        <p:txBody>
          <a:bodyPr/>
          <a:lstStyle/>
          <a:p>
            <a:r>
              <a:rPr lang="en-US" dirty="0">
                <a:ea typeface="MS PGothic" charset="0"/>
              </a:rPr>
              <a:t>Data</a:t>
            </a:r>
          </a:p>
        </p:txBody>
      </p:sp>
      <p:sp>
        <p:nvSpPr>
          <p:cNvPr id="4" name="Content Placeholder 2"/>
          <p:cNvSpPr>
            <a:spLocks noGrp="1"/>
          </p:cNvSpPr>
          <p:nvPr>
            <p:ph idx="1"/>
          </p:nvPr>
        </p:nvSpPr>
        <p:spPr>
          <a:xfrm>
            <a:off x="357188" y="1389063"/>
            <a:ext cx="8482012" cy="4835480"/>
          </a:xfrm>
        </p:spPr>
        <p:txBody>
          <a:bodyPr>
            <a:normAutofit lnSpcReduction="10000"/>
          </a:bodyPr>
          <a:lstStyle/>
          <a:p>
            <a:r>
              <a:rPr lang="en-US" dirty="0">
                <a:latin typeface="+mn-lt"/>
                <a:ea typeface="MS PGothic" charset="0"/>
              </a:rPr>
              <a:t>National Family Health Survey 2005-06 data</a:t>
            </a:r>
          </a:p>
          <a:p>
            <a:pPr lvl="1"/>
            <a:r>
              <a:rPr lang="en-US" sz="1700" dirty="0">
                <a:latin typeface="+mn-lt"/>
                <a:ea typeface="MS PGothic" charset="0"/>
              </a:rPr>
              <a:t>Household survey, individual-level </a:t>
            </a:r>
            <a:r>
              <a:rPr lang="en-US" sz="1700" dirty="0" smtClean="0">
                <a:latin typeface="+mn-lt"/>
                <a:ea typeface="MS PGothic" charset="0"/>
              </a:rPr>
              <a:t>data</a:t>
            </a:r>
            <a:endParaRPr lang="en-US" sz="1700" dirty="0">
              <a:latin typeface="+mn-lt"/>
              <a:ea typeface="MS PGothic" charset="0"/>
            </a:endParaRPr>
          </a:p>
          <a:p>
            <a:r>
              <a:rPr lang="en-US" dirty="0" smtClean="0">
                <a:latin typeface="+mn-lt"/>
                <a:ea typeface="MS PGothic" charset="0"/>
              </a:rPr>
              <a:t>Variables</a:t>
            </a:r>
            <a:r>
              <a:rPr lang="en-US" dirty="0">
                <a:latin typeface="+mn-lt"/>
                <a:ea typeface="MS PGothic" charset="0"/>
              </a:rPr>
              <a:t>: </a:t>
            </a:r>
          </a:p>
          <a:p>
            <a:pPr lvl="1">
              <a:buFont typeface="Wingdings" charset="2"/>
              <a:buChar char="§"/>
            </a:pPr>
            <a:r>
              <a:rPr lang="en-US" dirty="0">
                <a:latin typeface="+mn-lt"/>
                <a:ea typeface="MS PGothic" charset="0"/>
              </a:rPr>
              <a:t>Dependent: </a:t>
            </a:r>
          </a:p>
          <a:p>
            <a:pPr lvl="2">
              <a:buFont typeface="Wingdings" charset="2"/>
              <a:buChar char="§"/>
            </a:pPr>
            <a:r>
              <a:rPr lang="en-US" sz="1600" dirty="0">
                <a:latin typeface="+mn-lt"/>
                <a:ea typeface="MS PGothic" charset="0"/>
              </a:rPr>
              <a:t>Probability of having a boy </a:t>
            </a:r>
            <a:r>
              <a:rPr lang="en-US" sz="1600" dirty="0" smtClean="0">
                <a:latin typeface="+mn-lt"/>
                <a:ea typeface="MS PGothic" charset="0"/>
              </a:rPr>
              <a:t>(Model 1, individual level)</a:t>
            </a:r>
            <a:endParaRPr lang="en-US" sz="1600" dirty="0">
              <a:latin typeface="+mn-lt"/>
              <a:ea typeface="MS PGothic" charset="0"/>
            </a:endParaRPr>
          </a:p>
          <a:p>
            <a:pPr lvl="2">
              <a:buFont typeface="Wingdings" charset="2"/>
              <a:buChar char="§"/>
            </a:pPr>
            <a:r>
              <a:rPr lang="en-US" sz="1600" dirty="0">
                <a:latin typeface="+mn-lt"/>
                <a:ea typeface="MS PGothic" charset="0"/>
              </a:rPr>
              <a:t>Community level child sex </a:t>
            </a:r>
            <a:r>
              <a:rPr lang="en-US" sz="1600" dirty="0" smtClean="0">
                <a:latin typeface="+mn-lt"/>
                <a:ea typeface="MS PGothic" charset="0"/>
              </a:rPr>
              <a:t>ratio (Model 2, community level)</a:t>
            </a:r>
            <a:endParaRPr lang="en-US" sz="1600" dirty="0">
              <a:latin typeface="+mn-lt"/>
              <a:ea typeface="MS PGothic" charset="0"/>
            </a:endParaRPr>
          </a:p>
          <a:p>
            <a:pPr lvl="1">
              <a:buFont typeface="Wingdings" charset="2"/>
              <a:buChar char="§"/>
            </a:pPr>
            <a:r>
              <a:rPr lang="en-US" dirty="0" smtClean="0">
                <a:latin typeface="+mn-lt"/>
                <a:ea typeface="MS PGothic" charset="0"/>
              </a:rPr>
              <a:t>Independent (at both individual and community</a:t>
            </a:r>
            <a:r>
              <a:rPr lang="en-US" dirty="0">
                <a:latin typeface="+mn-lt"/>
                <a:ea typeface="MS PGothic" charset="0"/>
              </a:rPr>
              <a:t> </a:t>
            </a:r>
            <a:r>
              <a:rPr lang="en-US" dirty="0" smtClean="0">
                <a:latin typeface="+mn-lt"/>
                <a:ea typeface="MS PGothic" charset="0"/>
              </a:rPr>
              <a:t>level): </a:t>
            </a:r>
            <a:endParaRPr lang="en-US" dirty="0">
              <a:latin typeface="+mn-lt"/>
              <a:ea typeface="MS PGothic" charset="0"/>
            </a:endParaRPr>
          </a:p>
          <a:p>
            <a:pPr lvl="2">
              <a:buFont typeface="Wingdings" charset="2"/>
              <a:buChar char="§"/>
            </a:pPr>
            <a:r>
              <a:rPr lang="en-US" sz="1700" dirty="0">
                <a:latin typeface="+mn-lt"/>
                <a:ea typeface="MS PGothic" charset="0"/>
              </a:rPr>
              <a:t>Marriage: </a:t>
            </a:r>
            <a:r>
              <a:rPr lang="en-US" sz="1700" dirty="0" smtClean="0">
                <a:latin typeface="+mn-lt"/>
                <a:ea typeface="MS PGothic" charset="0"/>
              </a:rPr>
              <a:t>marriage age gap </a:t>
            </a:r>
            <a:endParaRPr lang="en-US" sz="1700" dirty="0">
              <a:latin typeface="+mn-lt"/>
              <a:ea typeface="MS PGothic" charset="0"/>
            </a:endParaRPr>
          </a:p>
          <a:p>
            <a:pPr lvl="2">
              <a:buFont typeface="Wingdings" charset="2"/>
              <a:buChar char="§"/>
            </a:pPr>
            <a:r>
              <a:rPr lang="en-US" sz="1700" dirty="0">
                <a:latin typeface="+mn-lt"/>
                <a:ea typeface="MS PGothic" charset="0"/>
              </a:rPr>
              <a:t>Labor: % of women in the labor force and in professional occupations </a:t>
            </a:r>
          </a:p>
          <a:p>
            <a:pPr lvl="2">
              <a:buFont typeface="Wingdings" charset="2"/>
              <a:buChar char="§"/>
            </a:pPr>
            <a:r>
              <a:rPr lang="en-US" sz="1700" dirty="0">
                <a:latin typeface="+mn-lt"/>
                <a:ea typeface="MS PGothic" charset="0"/>
              </a:rPr>
              <a:t>Social norms: % watch TV frequently, acceptability of wife beating </a:t>
            </a:r>
          </a:p>
          <a:p>
            <a:pPr lvl="2">
              <a:buFont typeface="Wingdings" charset="2"/>
              <a:buChar char="§"/>
            </a:pPr>
            <a:r>
              <a:rPr lang="en-US" sz="1700" dirty="0" smtClean="0">
                <a:latin typeface="+mn-lt"/>
                <a:ea typeface="MS PGothic" charset="0"/>
              </a:rPr>
              <a:t>Access to sex-selective technology: access to a doctor/nurse at delivery or antenatal care</a:t>
            </a:r>
          </a:p>
          <a:p>
            <a:pPr lvl="2">
              <a:buFont typeface="Wingdings" charset="2"/>
              <a:buChar char="§"/>
            </a:pPr>
            <a:r>
              <a:rPr lang="en-US" sz="1700" dirty="0" smtClean="0">
                <a:latin typeface="+mn-lt"/>
                <a:ea typeface="MS PGothic" charset="0"/>
              </a:rPr>
              <a:t>Demographic </a:t>
            </a:r>
            <a:r>
              <a:rPr lang="en-US" sz="1700" dirty="0">
                <a:latin typeface="+mn-lt"/>
                <a:ea typeface="MS PGothic" charset="0"/>
              </a:rPr>
              <a:t>(age, education, religion, etc.)</a:t>
            </a:r>
          </a:p>
        </p:txBody>
      </p:sp>
      <p:pic>
        <p:nvPicPr>
          <p:cNvPr id="2" name="Picture 1"/>
          <p:cNvPicPr>
            <a:picLocks noChangeAspect="1"/>
          </p:cNvPicPr>
          <p:nvPr/>
        </p:nvPicPr>
        <p:blipFill>
          <a:blip r:embed="rId3"/>
          <a:stretch>
            <a:fillRect/>
          </a:stretch>
        </p:blipFill>
        <p:spPr>
          <a:xfrm>
            <a:off x="5444279" y="141144"/>
            <a:ext cx="3551830" cy="2812666"/>
          </a:xfrm>
          <a:prstGeom prst="rect">
            <a:avLst/>
          </a:prstGeom>
        </p:spPr>
      </p:pic>
    </p:spTree>
    <p:extLst>
      <p:ext uri="{BB962C8B-B14F-4D97-AF65-F5344CB8AC3E}">
        <p14:creationId xmlns:p14="http://schemas.microsoft.com/office/powerpoint/2010/main" val="13657263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7"/>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28</a:t>
            </a:fld>
            <a:endParaRPr lang="en-US" sz="1100">
              <a:latin typeface="+mn-lt"/>
            </a:endParaRPr>
          </a:p>
        </p:txBody>
      </p:sp>
      <p:sp>
        <p:nvSpPr>
          <p:cNvPr id="3" name="Title 6"/>
          <p:cNvSpPr>
            <a:spLocks noGrp="1"/>
          </p:cNvSpPr>
          <p:nvPr>
            <p:ph type="title"/>
          </p:nvPr>
        </p:nvSpPr>
        <p:spPr>
          <a:xfrm>
            <a:off x="655950" y="434358"/>
            <a:ext cx="8089900" cy="577081"/>
          </a:xfrm>
        </p:spPr>
        <p:txBody>
          <a:bodyPr/>
          <a:lstStyle/>
          <a:p>
            <a:r>
              <a:rPr lang="en-US" dirty="0"/>
              <a:t>An individual woman’s odds of having a </a:t>
            </a:r>
            <a:r>
              <a:rPr lang="en-US" dirty="0" smtClean="0"/>
              <a:t>boy</a:t>
            </a:r>
            <a:endParaRPr lang="en-US" dirty="0"/>
          </a:p>
        </p:txBody>
      </p:sp>
      <p:sp>
        <p:nvSpPr>
          <p:cNvPr id="4" name="TextBox 3"/>
          <p:cNvSpPr txBox="1"/>
          <p:nvPr/>
        </p:nvSpPr>
        <p:spPr>
          <a:xfrm>
            <a:off x="0" y="5250561"/>
            <a:ext cx="9061055" cy="1015663"/>
          </a:xfrm>
          <a:prstGeom prst="rect">
            <a:avLst/>
          </a:prstGeom>
          <a:noFill/>
        </p:spPr>
        <p:txBody>
          <a:bodyPr wrap="square" rtlCol="0">
            <a:spAutoFit/>
          </a:bodyPr>
          <a:lstStyle/>
          <a:p>
            <a:r>
              <a:rPr lang="en-US" sz="1200" dirty="0" smtClean="0">
                <a:latin typeface="+mj-lt"/>
              </a:rPr>
              <a:t>Controlling for women’s education, any labor market participation (</a:t>
            </a:r>
            <a:r>
              <a:rPr lang="en-US" sz="1200" dirty="0">
                <a:latin typeface="+mj-lt"/>
              </a:rPr>
              <a:t>individual and community </a:t>
            </a:r>
            <a:r>
              <a:rPr lang="en-US" sz="1200" dirty="0" smtClean="0">
                <a:latin typeface="+mj-lt"/>
              </a:rPr>
              <a:t>%), advanced labor market participation </a:t>
            </a:r>
            <a:r>
              <a:rPr lang="en-US" sz="1200" dirty="0">
                <a:latin typeface="+mj-lt"/>
              </a:rPr>
              <a:t>(individual and community </a:t>
            </a:r>
            <a:r>
              <a:rPr lang="en-US" sz="1200" dirty="0" smtClean="0">
                <a:latin typeface="+mj-lt"/>
              </a:rPr>
              <a:t>%), wealth index, Hindu/other </a:t>
            </a:r>
            <a:r>
              <a:rPr lang="en-US" sz="1200" dirty="0">
                <a:latin typeface="+mj-lt"/>
              </a:rPr>
              <a:t>(individual and community </a:t>
            </a:r>
            <a:r>
              <a:rPr lang="en-US" sz="1200" dirty="0" smtClean="0">
                <a:latin typeface="+mj-lt"/>
              </a:rPr>
              <a:t>%), State dummy, age gap between husband and wife </a:t>
            </a:r>
            <a:r>
              <a:rPr lang="en-US" sz="1200" dirty="0">
                <a:latin typeface="+mj-lt"/>
              </a:rPr>
              <a:t>(individual and community %</a:t>
            </a:r>
            <a:r>
              <a:rPr lang="en-US" sz="1200" dirty="0" smtClean="0">
                <a:latin typeface="+mj-lt"/>
              </a:rPr>
              <a:t>, watches TV frequently (individual and community %), wife beating score </a:t>
            </a:r>
            <a:r>
              <a:rPr lang="en-US" sz="1200" dirty="0">
                <a:latin typeface="+mj-lt"/>
              </a:rPr>
              <a:t>(individual and community </a:t>
            </a:r>
            <a:r>
              <a:rPr lang="en-US" sz="1200" dirty="0" smtClean="0">
                <a:latin typeface="+mj-lt"/>
              </a:rPr>
              <a:t>%), mean ideal number of boys/girls, percent watch TV frequently, (</a:t>
            </a:r>
            <a:r>
              <a:rPr lang="en-US" sz="1200" dirty="0">
                <a:latin typeface="+mj-lt"/>
              </a:rPr>
              <a:t>individual and community </a:t>
            </a:r>
            <a:r>
              <a:rPr lang="en-US" sz="1200" dirty="0" smtClean="0">
                <a:latin typeface="+mj-lt"/>
              </a:rPr>
              <a:t>%), percent delivery with doctor/nurse (</a:t>
            </a:r>
            <a:r>
              <a:rPr lang="en-US" sz="1200" dirty="0">
                <a:latin typeface="+mj-lt"/>
              </a:rPr>
              <a:t>individual and community </a:t>
            </a:r>
            <a:r>
              <a:rPr lang="en-US" sz="1200" dirty="0" smtClean="0">
                <a:latin typeface="+mj-lt"/>
              </a:rPr>
              <a:t>%), percent see doctor/nurse for ANC </a:t>
            </a:r>
            <a:r>
              <a:rPr lang="en-US" sz="1200" dirty="0">
                <a:latin typeface="+mj-lt"/>
              </a:rPr>
              <a:t>(individual and community </a:t>
            </a:r>
            <a:r>
              <a:rPr lang="en-US" sz="1200" dirty="0" smtClean="0">
                <a:latin typeface="+mj-lt"/>
              </a:rPr>
              <a:t>%)</a:t>
            </a:r>
            <a:endParaRPr lang="en-US" sz="1200" dirty="0">
              <a:latin typeface="+mj-lt"/>
            </a:endParaRPr>
          </a:p>
        </p:txBody>
      </p:sp>
      <p:pic>
        <p:nvPicPr>
          <p:cNvPr id="7" name="Picture 6"/>
          <p:cNvPicPr>
            <a:picLocks noChangeAspect="1"/>
          </p:cNvPicPr>
          <p:nvPr/>
        </p:nvPicPr>
        <p:blipFill rotWithShape="1">
          <a:blip r:embed="rId3"/>
          <a:srcRect t="77456" r="62370"/>
          <a:stretch/>
        </p:blipFill>
        <p:spPr>
          <a:xfrm>
            <a:off x="0" y="5131328"/>
            <a:ext cx="2128260" cy="218639"/>
          </a:xfrm>
          <a:prstGeom prst="rect">
            <a:avLst/>
          </a:prstGeom>
        </p:spPr>
      </p:pic>
      <p:sp>
        <p:nvSpPr>
          <p:cNvPr id="8" name="Content Placeholder 1"/>
          <p:cNvSpPr>
            <a:spLocks noGrp="1"/>
          </p:cNvSpPr>
          <p:nvPr>
            <p:ph idx="1"/>
          </p:nvPr>
        </p:nvSpPr>
        <p:spPr>
          <a:xfrm>
            <a:off x="438815" y="1175835"/>
            <a:ext cx="8089901" cy="4079897"/>
          </a:xfrm>
        </p:spPr>
        <p:txBody>
          <a:bodyPr>
            <a:normAutofit lnSpcReduction="10000"/>
          </a:bodyPr>
          <a:lstStyle/>
          <a:p>
            <a:pPr marL="0" indent="0">
              <a:lnSpc>
                <a:spcPct val="110000"/>
              </a:lnSpc>
              <a:buNone/>
            </a:pPr>
            <a:r>
              <a:rPr lang="en-US" b="1" dirty="0" smtClean="0">
                <a:latin typeface="+mn-lt"/>
              </a:rPr>
              <a:t>Increased the odds of having a boy:</a:t>
            </a:r>
          </a:p>
          <a:p>
            <a:pPr>
              <a:lnSpc>
                <a:spcPct val="110000"/>
              </a:lnSpc>
            </a:pPr>
            <a:r>
              <a:rPr lang="en-US" dirty="0" smtClean="0">
                <a:latin typeface="+mn-lt"/>
              </a:rPr>
              <a:t>A more even </a:t>
            </a:r>
            <a:r>
              <a:rPr lang="en-US" dirty="0">
                <a:latin typeface="+mn-lt"/>
              </a:rPr>
              <a:t>sex ratio in children under 10, 2003* (OR=</a:t>
            </a:r>
            <a:r>
              <a:rPr lang="en-US" dirty="0" smtClean="0">
                <a:latin typeface="+mn-lt"/>
              </a:rPr>
              <a:t>1.33)</a:t>
            </a:r>
            <a:endParaRPr lang="en-US" dirty="0">
              <a:latin typeface="+mn-lt"/>
            </a:endParaRPr>
          </a:p>
          <a:p>
            <a:pPr>
              <a:lnSpc>
                <a:spcPct val="110000"/>
              </a:lnSpc>
            </a:pPr>
            <a:r>
              <a:rPr lang="en-US" dirty="0">
                <a:latin typeface="+mn-lt"/>
              </a:rPr>
              <a:t>Higher percent of women in the community who saw a doctor or nurse for delivery*** (</a:t>
            </a:r>
            <a:r>
              <a:rPr lang="en-US" dirty="0" smtClean="0">
                <a:latin typeface="+mn-lt"/>
              </a:rPr>
              <a:t>2.77)</a:t>
            </a:r>
            <a:endParaRPr lang="en-US" dirty="0">
              <a:latin typeface="+mn-lt"/>
            </a:endParaRPr>
          </a:p>
          <a:p>
            <a:pPr marL="0" indent="0">
              <a:lnSpc>
                <a:spcPct val="110000"/>
              </a:lnSpc>
              <a:buNone/>
            </a:pPr>
            <a:r>
              <a:rPr lang="en-US" b="1" dirty="0" smtClean="0">
                <a:latin typeface="+mn-lt"/>
              </a:rPr>
              <a:t>Decreased the odds of having a boy: </a:t>
            </a:r>
          </a:p>
          <a:p>
            <a:pPr>
              <a:lnSpc>
                <a:spcPct val="110000"/>
              </a:lnSpc>
            </a:pPr>
            <a:r>
              <a:rPr lang="en-US" dirty="0">
                <a:latin typeface="+mn-lt"/>
              </a:rPr>
              <a:t>Higher percent of women in the community who saw a doctor or nurse for ANC*** (0.49)</a:t>
            </a:r>
          </a:p>
          <a:p>
            <a:pPr>
              <a:lnSpc>
                <a:spcPct val="110000"/>
              </a:lnSpc>
            </a:pPr>
            <a:r>
              <a:rPr lang="en-US" dirty="0" smtClean="0">
                <a:latin typeface="+mn-lt"/>
              </a:rPr>
              <a:t>Higher </a:t>
            </a:r>
            <a:r>
              <a:rPr lang="en-US" dirty="0">
                <a:latin typeface="+mn-lt"/>
              </a:rPr>
              <a:t>percent of women in the community in advanced labor force occupations*** (</a:t>
            </a:r>
            <a:r>
              <a:rPr lang="en-US" dirty="0" smtClean="0">
                <a:latin typeface="+mn-lt"/>
              </a:rPr>
              <a:t>0.23)</a:t>
            </a:r>
            <a:endParaRPr lang="en-US" dirty="0">
              <a:latin typeface="+mn-lt"/>
            </a:endParaRPr>
          </a:p>
          <a:p>
            <a:pPr>
              <a:lnSpc>
                <a:spcPct val="110000"/>
              </a:lnSpc>
            </a:pPr>
            <a:endParaRPr lang="en-US" dirty="0">
              <a:latin typeface="+mn-lt"/>
            </a:endParaRPr>
          </a:p>
        </p:txBody>
      </p:sp>
    </p:spTree>
    <p:extLst>
      <p:ext uri="{BB962C8B-B14F-4D97-AF65-F5344CB8AC3E}">
        <p14:creationId xmlns:p14="http://schemas.microsoft.com/office/powerpoint/2010/main" val="277882187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p:cNvSpPr>
            <a:spLocks noGrp="1"/>
          </p:cNvSpPr>
          <p:nvPr>
            <p:ph type="title"/>
          </p:nvPr>
        </p:nvSpPr>
        <p:spPr>
          <a:xfrm>
            <a:off x="655950" y="434358"/>
            <a:ext cx="8089900" cy="563231"/>
          </a:xfrm>
        </p:spPr>
        <p:txBody>
          <a:bodyPr/>
          <a:lstStyle/>
          <a:p>
            <a:r>
              <a:rPr lang="en-US" dirty="0"/>
              <a:t>Factors associated with the stratum-level sex ratio in children under 10 in 2006</a:t>
            </a:r>
          </a:p>
        </p:txBody>
      </p:sp>
      <p:sp>
        <p:nvSpPr>
          <p:cNvPr id="4" name="TextBox 3"/>
          <p:cNvSpPr txBox="1"/>
          <p:nvPr/>
        </p:nvSpPr>
        <p:spPr>
          <a:xfrm>
            <a:off x="232607" y="5306411"/>
            <a:ext cx="8529561" cy="923330"/>
          </a:xfrm>
          <a:prstGeom prst="rect">
            <a:avLst/>
          </a:prstGeom>
          <a:noFill/>
        </p:spPr>
        <p:txBody>
          <a:bodyPr wrap="square" rtlCol="0">
            <a:spAutoFit/>
          </a:bodyPr>
          <a:lstStyle/>
          <a:p>
            <a:r>
              <a:rPr lang="en-US" dirty="0" smtClean="0"/>
              <a:t>Controlling for community-level: age gap between husbands and wives, wealth index, wife beating score, mean ideal number of boys/girls, percent watch TV frequently, percent delivery with doctor/nurse, percent see doctor/nurse for ANC</a:t>
            </a:r>
            <a:endParaRPr lang="en-US" dirty="0"/>
          </a:p>
        </p:txBody>
      </p:sp>
      <p:sp>
        <p:nvSpPr>
          <p:cNvPr id="6" name="Slide Number Placeholder 6"/>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mtClean="0"/>
              <a:pPr/>
              <a:t>29</a:t>
            </a:fld>
            <a:endParaRPr lang="en-US"/>
          </a:p>
        </p:txBody>
      </p:sp>
      <p:pic>
        <p:nvPicPr>
          <p:cNvPr id="7" name="Picture 6"/>
          <p:cNvPicPr>
            <a:picLocks noChangeAspect="1"/>
          </p:cNvPicPr>
          <p:nvPr/>
        </p:nvPicPr>
        <p:blipFill rotWithShape="1">
          <a:blip r:embed="rId3"/>
          <a:srcRect t="77456" r="62370"/>
          <a:stretch/>
        </p:blipFill>
        <p:spPr>
          <a:xfrm>
            <a:off x="150157" y="5029133"/>
            <a:ext cx="2128260" cy="218639"/>
          </a:xfrm>
          <a:prstGeom prst="rect">
            <a:avLst/>
          </a:prstGeom>
        </p:spPr>
      </p:pic>
      <p:sp>
        <p:nvSpPr>
          <p:cNvPr id="8" name="Content Placeholder 1"/>
          <p:cNvSpPr>
            <a:spLocks noGrp="1"/>
          </p:cNvSpPr>
          <p:nvPr>
            <p:ph idx="1"/>
          </p:nvPr>
        </p:nvSpPr>
        <p:spPr>
          <a:xfrm>
            <a:off x="657789" y="1555416"/>
            <a:ext cx="8089901" cy="1661993"/>
          </a:xfrm>
        </p:spPr>
        <p:txBody>
          <a:bodyPr/>
          <a:lstStyle/>
          <a:p>
            <a:pPr marL="0" indent="0">
              <a:buNone/>
            </a:pPr>
            <a:r>
              <a:rPr lang="en-US" b="1" dirty="0">
                <a:latin typeface="+mn-lt"/>
              </a:rPr>
              <a:t>Increased the stratum-level child sex ratio</a:t>
            </a:r>
            <a:endParaRPr lang="en-US" dirty="0">
              <a:latin typeface="+mn-lt"/>
            </a:endParaRPr>
          </a:p>
          <a:p>
            <a:r>
              <a:rPr lang="en-US" dirty="0">
                <a:latin typeface="+mn-lt"/>
              </a:rPr>
              <a:t>Higher percent of women in the community in advanced labor force occupations*** (</a:t>
            </a:r>
            <a:r>
              <a:rPr lang="en-US" dirty="0" smtClean="0">
                <a:latin typeface="+mn-lt"/>
              </a:rPr>
              <a:t>0.92)</a:t>
            </a:r>
            <a:endParaRPr lang="en-US" dirty="0">
              <a:latin typeface="+mn-lt"/>
            </a:endParaRPr>
          </a:p>
        </p:txBody>
      </p:sp>
    </p:spTree>
    <p:extLst>
      <p:ext uri="{BB962C8B-B14F-4D97-AF65-F5344CB8AC3E}">
        <p14:creationId xmlns:p14="http://schemas.microsoft.com/office/powerpoint/2010/main" val="59860230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Sex Ratio</a:t>
            </a:r>
            <a:endParaRPr lang="en-US" dirty="0"/>
          </a:p>
        </p:txBody>
      </p:sp>
      <p:sp>
        <p:nvSpPr>
          <p:cNvPr id="4" name="Text Placeholder 3"/>
          <p:cNvSpPr>
            <a:spLocks noGrp="1"/>
          </p:cNvSpPr>
          <p:nvPr>
            <p:ph type="body" idx="10"/>
          </p:nvPr>
        </p:nvSpPr>
        <p:spPr/>
        <p:txBody>
          <a:bodyPr>
            <a:normAutofit fontScale="92500" lnSpcReduction="20000"/>
          </a:bodyPr>
          <a:lstStyle/>
          <a:p>
            <a:r>
              <a:rPr lang="en-US" dirty="0" smtClean="0"/>
              <a:t>Most of the world (including China), over 1 or over 100 favors boys</a:t>
            </a:r>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10/23/16</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3</a:t>
            </a:fld>
            <a:endParaRPr lang="en-US" dirty="0"/>
          </a:p>
        </p:txBody>
      </p:sp>
      <p:graphicFrame>
        <p:nvGraphicFramePr>
          <p:cNvPr id="8" name="Content Placeholder 7"/>
          <p:cNvGraphicFramePr>
            <a:graphicFrameLocks noGrp="1" noChangeAspect="1"/>
          </p:cNvGraphicFramePr>
          <p:nvPr>
            <p:ph idx="1"/>
            <p:extLst>
              <p:ext uri="{D42A27DB-BD31-4B8C-83A1-F6EECF244321}">
                <p14:modId xmlns:p14="http://schemas.microsoft.com/office/powerpoint/2010/main" val="642984720"/>
              </p:ext>
            </p:extLst>
          </p:nvPr>
        </p:nvGraphicFramePr>
        <p:xfrm>
          <a:off x="1132347" y="3876443"/>
          <a:ext cx="6129483" cy="1261643"/>
        </p:xfrm>
        <a:graphic>
          <a:graphicData uri="http://schemas.openxmlformats.org/presentationml/2006/ole">
            <mc:AlternateContent xmlns:mc="http://schemas.openxmlformats.org/markup-compatibility/2006">
              <mc:Choice xmlns:v="urn:schemas-microsoft-com:vml" Requires="v">
                <p:oleObj spid="_x0000_s2060" name="Equation" r:id="rId3" imgW="2095500" imgH="431800" progId="Equation.3">
                  <p:embed/>
                </p:oleObj>
              </mc:Choice>
              <mc:Fallback>
                <p:oleObj name="Equation" r:id="rId3" imgW="2095500" imgH="431800" progId="Equation.3">
                  <p:embed/>
                  <p:pic>
                    <p:nvPicPr>
                      <p:cNvPr id="0" name=""/>
                      <p:cNvPicPr/>
                      <p:nvPr/>
                    </p:nvPicPr>
                    <p:blipFill>
                      <a:blip r:embed="rId4"/>
                      <a:stretch>
                        <a:fillRect/>
                      </a:stretch>
                    </p:blipFill>
                    <p:spPr>
                      <a:xfrm>
                        <a:off x="1132347" y="3876443"/>
                        <a:ext cx="6129483" cy="1261643"/>
                      </a:xfrm>
                      <a:prstGeom prst="rect">
                        <a:avLst/>
                      </a:prstGeom>
                    </p:spPr>
                  </p:pic>
                </p:oleObj>
              </mc:Fallback>
            </mc:AlternateContent>
          </a:graphicData>
        </a:graphic>
      </p:graphicFrame>
      <p:graphicFrame>
        <p:nvGraphicFramePr>
          <p:cNvPr id="9" name="Content Placeholder 7"/>
          <p:cNvGraphicFramePr>
            <a:graphicFrameLocks noChangeAspect="1"/>
          </p:cNvGraphicFramePr>
          <p:nvPr>
            <p:extLst>
              <p:ext uri="{D42A27DB-BD31-4B8C-83A1-F6EECF244321}">
                <p14:modId xmlns:p14="http://schemas.microsoft.com/office/powerpoint/2010/main" val="2433403803"/>
              </p:ext>
            </p:extLst>
          </p:nvPr>
        </p:nvGraphicFramePr>
        <p:xfrm>
          <a:off x="1034144" y="2201068"/>
          <a:ext cx="5274581" cy="1128105"/>
        </p:xfrm>
        <a:graphic>
          <a:graphicData uri="http://schemas.openxmlformats.org/presentationml/2006/ole">
            <mc:AlternateContent xmlns:mc="http://schemas.openxmlformats.org/markup-compatibility/2006">
              <mc:Choice xmlns:v="urn:schemas-microsoft-com:vml" Requires="v">
                <p:oleObj spid="_x0000_s2061" name="Equation" r:id="rId5" imgW="2019300" imgH="431800" progId="Equation.3">
                  <p:embed/>
                </p:oleObj>
              </mc:Choice>
              <mc:Fallback>
                <p:oleObj name="Equation" r:id="rId5" imgW="2019300" imgH="431800" progId="Equation.3">
                  <p:embed/>
                  <p:pic>
                    <p:nvPicPr>
                      <p:cNvPr id="0" name=""/>
                      <p:cNvPicPr/>
                      <p:nvPr/>
                    </p:nvPicPr>
                    <p:blipFill>
                      <a:blip r:embed="rId6"/>
                      <a:stretch>
                        <a:fillRect/>
                      </a:stretch>
                    </p:blipFill>
                    <p:spPr>
                      <a:xfrm>
                        <a:off x="1034144" y="2201068"/>
                        <a:ext cx="5274581" cy="1128105"/>
                      </a:xfrm>
                      <a:prstGeom prst="rect">
                        <a:avLst/>
                      </a:prstGeom>
                    </p:spPr>
                  </p:pic>
                </p:oleObj>
              </mc:Fallback>
            </mc:AlternateContent>
          </a:graphicData>
        </a:graphic>
      </p:graphicFrame>
      <p:sp>
        <p:nvSpPr>
          <p:cNvPr id="10" name="Text Placeholder 3"/>
          <p:cNvSpPr txBox="1">
            <a:spLocks/>
          </p:cNvSpPr>
          <p:nvPr/>
        </p:nvSpPr>
        <p:spPr>
          <a:xfrm>
            <a:off x="358009" y="3585143"/>
            <a:ext cx="8087171" cy="313932"/>
          </a:xfrm>
          <a:prstGeom prst="rect">
            <a:avLst/>
          </a:prstGeom>
        </p:spPr>
        <p:txBody>
          <a:bodyPr vert="horz" wrap="square" lIns="91440" tIns="45720" rIns="91440" bIns="45720" rtlCol="0" anchor="t">
            <a:noAutofit/>
          </a:bodyPr>
          <a:lstStyle>
            <a:lvl1pPr marL="0" indent="0" algn="l" defTabSz="914400" rtl="0" eaLnBrk="1" latinLnBrk="0" hangingPunct="1">
              <a:lnSpc>
                <a:spcPct val="90000"/>
              </a:lnSpc>
              <a:spcBef>
                <a:spcPts val="1400"/>
              </a:spcBef>
              <a:buClr>
                <a:schemeClr val="accent1"/>
              </a:buClr>
              <a:buFont typeface="Wingdings" panose="05000000000000000000" pitchFamily="2" charset="2"/>
              <a:buNone/>
              <a:defRPr lang="en-US" sz="2100" b="0" kern="1200">
                <a:solidFill>
                  <a:schemeClr val="tx1"/>
                </a:solidFill>
                <a:latin typeface="+mj-lt"/>
                <a:ea typeface="+mn-ea"/>
                <a:cs typeface="+mn-cs"/>
              </a:defRPr>
            </a:lvl1pPr>
            <a:lvl2pPr marL="457200" indent="0" algn="l" defTabSz="914400" rtl="0" eaLnBrk="1" latinLnBrk="0" hangingPunct="1">
              <a:lnSpc>
                <a:spcPct val="90000"/>
              </a:lnSpc>
              <a:spcBef>
                <a:spcPts val="1400"/>
              </a:spcBef>
              <a:buClr>
                <a:schemeClr val="accent1"/>
              </a:buClr>
              <a:buFont typeface="Arial" panose="020B0604020202020204" pitchFamily="34" charset="0"/>
              <a:buNone/>
              <a:defRPr lang="en-US" sz="1800" b="0" kern="1200">
                <a:solidFill>
                  <a:schemeClr val="tx1">
                    <a:tint val="75000"/>
                  </a:schemeClr>
                </a:solidFill>
                <a:latin typeface="+mj-lt"/>
                <a:ea typeface="+mn-ea"/>
                <a:cs typeface="+mn-cs"/>
              </a:defRPr>
            </a:lvl2pPr>
            <a:lvl3pPr marL="914400" indent="0" algn="l" defTabSz="914400" rtl="0" eaLnBrk="1" latinLnBrk="0" hangingPunct="1">
              <a:lnSpc>
                <a:spcPct val="90000"/>
              </a:lnSpc>
              <a:spcBef>
                <a:spcPts val="1400"/>
              </a:spcBef>
              <a:buClr>
                <a:schemeClr val="accent1"/>
              </a:buClr>
              <a:buFont typeface="Arial" panose="020B0604020202020204" pitchFamily="34" charset="0"/>
              <a:buNone/>
              <a:defRPr lang="en-US" sz="1600" b="0" kern="1200">
                <a:solidFill>
                  <a:schemeClr val="tx1">
                    <a:tint val="75000"/>
                  </a:schemeClr>
                </a:solidFill>
                <a:latin typeface="+mj-lt"/>
                <a:ea typeface="+mn-ea"/>
                <a:cs typeface="+mn-cs"/>
              </a:defRPr>
            </a:lvl3pPr>
            <a:lvl4pPr marL="1371600" indent="0" algn="l" defTabSz="914400" rtl="0" eaLnBrk="1" latinLnBrk="0" hangingPunct="1">
              <a:lnSpc>
                <a:spcPct val="90000"/>
              </a:lnSpc>
              <a:spcBef>
                <a:spcPts val="1400"/>
              </a:spcBef>
              <a:buClr>
                <a:schemeClr val="accent1"/>
              </a:buClr>
              <a:buFont typeface="Wingdings" panose="05000000000000000000" pitchFamily="2" charset="2"/>
              <a:buNone/>
              <a:defRPr lang="en-US" sz="1400" b="0" kern="1200">
                <a:solidFill>
                  <a:schemeClr val="tx1">
                    <a:tint val="75000"/>
                  </a:schemeClr>
                </a:solidFill>
                <a:latin typeface="+mj-lt"/>
                <a:ea typeface="+mn-ea"/>
                <a:cs typeface="+mn-cs"/>
              </a:defRPr>
            </a:lvl4pPr>
            <a:lvl5pPr marL="1828800" indent="0" algn="l" defTabSz="914400" rtl="0" eaLnBrk="1" latinLnBrk="0" hangingPunct="1">
              <a:lnSpc>
                <a:spcPct val="90000"/>
              </a:lnSpc>
              <a:spcBef>
                <a:spcPts val="1400"/>
              </a:spcBef>
              <a:buClr>
                <a:schemeClr val="accent1"/>
              </a:buClr>
              <a:buFont typeface="Arial" panose="020B0604020202020204" pitchFamily="34" charset="0"/>
              <a:buNone/>
              <a:defRPr lang="en-US" sz="1400" b="0" kern="1200">
                <a:solidFill>
                  <a:schemeClr val="tx1">
                    <a:tint val="75000"/>
                  </a:schemeClr>
                </a:solidFill>
                <a:latin typeface="+mj-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dirty="0" smtClean="0"/>
              <a:t>India: under 1000 favors boys</a:t>
            </a:r>
            <a:endParaRPr lang="en-US" dirty="0"/>
          </a:p>
        </p:txBody>
      </p:sp>
    </p:spTree>
    <p:extLst>
      <p:ext uri="{BB962C8B-B14F-4D97-AF65-F5344CB8AC3E}">
        <p14:creationId xmlns:p14="http://schemas.microsoft.com/office/powerpoint/2010/main" val="3796040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7"/>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30</a:t>
            </a:fld>
            <a:endParaRPr lang="en-US" sz="1100">
              <a:latin typeface="+mn-lt"/>
            </a:endParaRPr>
          </a:p>
        </p:txBody>
      </p:sp>
      <p:sp>
        <p:nvSpPr>
          <p:cNvPr id="3" name="Title 6"/>
          <p:cNvSpPr>
            <a:spLocks noGrp="1"/>
          </p:cNvSpPr>
          <p:nvPr>
            <p:ph type="title"/>
          </p:nvPr>
        </p:nvSpPr>
        <p:spPr>
          <a:xfrm>
            <a:off x="808350" y="586758"/>
            <a:ext cx="8089900" cy="563231"/>
          </a:xfrm>
        </p:spPr>
        <p:txBody>
          <a:bodyPr/>
          <a:lstStyle/>
          <a:p>
            <a:r>
              <a:rPr lang="en-US" dirty="0" smtClean="0"/>
              <a:t>Conclusions </a:t>
            </a:r>
            <a:endParaRPr lang="en-US" dirty="0"/>
          </a:p>
        </p:txBody>
      </p:sp>
      <p:sp>
        <p:nvSpPr>
          <p:cNvPr id="4" name="Content Placeholder 7"/>
          <p:cNvSpPr>
            <a:spLocks noGrp="1"/>
          </p:cNvSpPr>
          <p:nvPr>
            <p:ph idx="1"/>
          </p:nvPr>
        </p:nvSpPr>
        <p:spPr>
          <a:xfrm>
            <a:off x="810189" y="1707816"/>
            <a:ext cx="8089901" cy="1661993"/>
          </a:xfrm>
        </p:spPr>
        <p:txBody>
          <a:bodyPr/>
          <a:lstStyle/>
          <a:p>
            <a:r>
              <a:rPr lang="en-US" dirty="0" smtClean="0">
                <a:latin typeface="+mn-lt"/>
              </a:rPr>
              <a:t>Some weak evidence that lagged community-level child sex ratio is associated with an individual’s probability of having a boy</a:t>
            </a:r>
          </a:p>
          <a:p>
            <a:r>
              <a:rPr lang="en-US" dirty="0" smtClean="0">
                <a:latin typeface="+mn-lt"/>
              </a:rPr>
              <a:t>Women’s labor force opportunities in high level professions seems to be associated with both an </a:t>
            </a:r>
            <a:r>
              <a:rPr lang="en-US" dirty="0">
                <a:latin typeface="+mn-lt"/>
              </a:rPr>
              <a:t>individual’s probability of having a </a:t>
            </a:r>
            <a:r>
              <a:rPr lang="en-US" dirty="0" smtClean="0">
                <a:latin typeface="+mn-lt"/>
              </a:rPr>
              <a:t>boy (reduces the odds) and community level child sex ratio </a:t>
            </a:r>
          </a:p>
          <a:p>
            <a:r>
              <a:rPr lang="en-US" dirty="0" smtClean="0">
                <a:latin typeface="+mn-lt"/>
              </a:rPr>
              <a:t>Community level access to providers seems to be important, not sure of direction</a:t>
            </a:r>
          </a:p>
          <a:p>
            <a:pPr marL="168275" lvl="1" indent="-168275">
              <a:buFont typeface="Wingdings" panose="05000000000000000000" pitchFamily="2" charset="2"/>
              <a:buChar char="§"/>
            </a:pPr>
            <a:r>
              <a:rPr lang="en-US" dirty="0" smtClean="0">
                <a:solidFill>
                  <a:srgbClr val="052049"/>
                </a:solidFill>
                <a:latin typeface="+mn-lt"/>
                <a:ea typeface="MS PGothic" charset="0"/>
              </a:rPr>
              <a:t>Other </a:t>
            </a:r>
            <a:r>
              <a:rPr lang="en-US" dirty="0">
                <a:solidFill>
                  <a:srgbClr val="052049"/>
                </a:solidFill>
                <a:latin typeface="+mn-lt"/>
                <a:ea typeface="MS PGothic" charset="0"/>
              </a:rPr>
              <a:t>ways of measuring marriage, labor, norms and access to technology should also be explored</a:t>
            </a:r>
          </a:p>
          <a:p>
            <a:endParaRPr lang="en-US" dirty="0"/>
          </a:p>
        </p:txBody>
      </p:sp>
    </p:spTree>
    <p:extLst>
      <p:ext uri="{BB962C8B-B14F-4D97-AF65-F5344CB8AC3E}">
        <p14:creationId xmlns:p14="http://schemas.microsoft.com/office/powerpoint/2010/main" val="62700971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55950" y="434358"/>
            <a:ext cx="8089900" cy="577081"/>
          </a:xfrm>
        </p:spPr>
        <p:txBody>
          <a:bodyPr/>
          <a:lstStyle/>
          <a:p>
            <a:r>
              <a:rPr lang="en-US" dirty="0">
                <a:ea typeface="MS PGothic" charset="0"/>
              </a:rPr>
              <a:t>Further </a:t>
            </a:r>
            <a:r>
              <a:rPr lang="en-US" dirty="0" smtClean="0">
                <a:ea typeface="MS PGothic" charset="0"/>
              </a:rPr>
              <a:t>research</a:t>
            </a:r>
            <a:endParaRPr lang="en-US" dirty="0">
              <a:ea typeface="MS PGothic" charset="0"/>
            </a:endParaRPr>
          </a:p>
        </p:txBody>
      </p:sp>
      <p:sp>
        <p:nvSpPr>
          <p:cNvPr id="4" name="Content Placeholder 2"/>
          <p:cNvSpPr>
            <a:spLocks noGrp="1"/>
          </p:cNvSpPr>
          <p:nvPr>
            <p:ph idx="1"/>
          </p:nvPr>
        </p:nvSpPr>
        <p:spPr>
          <a:xfrm>
            <a:off x="204788" y="1236662"/>
            <a:ext cx="8731962" cy="5202237"/>
          </a:xfrm>
        </p:spPr>
        <p:txBody>
          <a:bodyPr>
            <a:normAutofit/>
          </a:bodyPr>
          <a:lstStyle/>
          <a:p>
            <a:r>
              <a:rPr lang="en-US" sz="2400" dirty="0">
                <a:latin typeface="+mn-lt"/>
                <a:ea typeface="MS PGothic" charset="0"/>
              </a:rPr>
              <a:t>Don’t know yet if the equalizing districts will continue to equalize in the future</a:t>
            </a:r>
          </a:p>
          <a:p>
            <a:r>
              <a:rPr lang="en-US" sz="2400" dirty="0">
                <a:latin typeface="+mn-lt"/>
                <a:ea typeface="MS PGothic" charset="0"/>
              </a:rPr>
              <a:t>Other potential drivers could be associated with changes in son </a:t>
            </a:r>
            <a:r>
              <a:rPr lang="en-US" sz="2400" dirty="0" smtClean="0">
                <a:latin typeface="+mn-lt"/>
                <a:ea typeface="MS PGothic" charset="0"/>
              </a:rPr>
              <a:t>preference</a:t>
            </a:r>
            <a:endParaRPr lang="en-US" sz="2400" dirty="0">
              <a:latin typeface="+mn-lt"/>
              <a:ea typeface="MS PGothic"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696" t="9834" r="11729" b="9589"/>
          <a:stretch/>
        </p:blipFill>
        <p:spPr bwMode="auto">
          <a:xfrm>
            <a:off x="4346590" y="2562903"/>
            <a:ext cx="4682952" cy="337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51404" y="2979563"/>
            <a:ext cx="4102123" cy="1569660"/>
          </a:xfrm>
          <a:prstGeom prst="rect">
            <a:avLst/>
          </a:prstGeom>
        </p:spPr>
        <p:txBody>
          <a:bodyPr wrap="square">
            <a:spAutoFit/>
          </a:bodyPr>
          <a:lstStyle/>
          <a:p>
            <a:pPr marL="117475" indent="-117475">
              <a:buFont typeface="Wingdings" charset="2"/>
              <a:buChar char="§"/>
            </a:pPr>
            <a:endParaRPr lang="en-US" sz="2400" dirty="0" smtClean="0">
              <a:ea typeface="MS PGothic" charset="0"/>
            </a:endParaRPr>
          </a:p>
          <a:p>
            <a:pPr marL="117475" indent="-117475">
              <a:buFont typeface="Wingdings" charset="2"/>
              <a:buChar char="§"/>
            </a:pPr>
            <a:r>
              <a:rPr lang="en-US" sz="2400" dirty="0" smtClean="0">
                <a:ea typeface="MS PGothic" charset="0"/>
              </a:rPr>
              <a:t>Should </a:t>
            </a:r>
            <a:r>
              <a:rPr lang="en-US" sz="2400" dirty="0">
                <a:ea typeface="MS PGothic" charset="0"/>
              </a:rPr>
              <a:t>not interpret findings to suggest that imbalanced child sex ratios will “fix themselves”</a:t>
            </a:r>
          </a:p>
        </p:txBody>
      </p:sp>
      <p:sp>
        <p:nvSpPr>
          <p:cNvPr id="9" name="Slide Number Placeholder 4"/>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31</a:t>
            </a:fld>
            <a:endParaRPr lang="en-US" sz="1100" dirty="0">
              <a:latin typeface="+mn-lt"/>
            </a:endParaRPr>
          </a:p>
        </p:txBody>
      </p:sp>
    </p:spTree>
    <p:extLst>
      <p:ext uri="{BB962C8B-B14F-4D97-AF65-F5344CB8AC3E}">
        <p14:creationId xmlns:p14="http://schemas.microsoft.com/office/powerpoint/2010/main" val="224200891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Programs and Policies </a:t>
            </a:r>
            <a:endParaRPr lang="en-US" dirty="0"/>
          </a:p>
        </p:txBody>
      </p:sp>
      <p:sp>
        <p:nvSpPr>
          <p:cNvPr id="3" name="Content Placeholder 2"/>
          <p:cNvSpPr>
            <a:spLocks noGrp="1"/>
          </p:cNvSpPr>
          <p:nvPr>
            <p:ph idx="1"/>
          </p:nvPr>
        </p:nvSpPr>
        <p:spPr/>
        <p:txBody>
          <a:bodyPr/>
          <a:lstStyle/>
          <a:p>
            <a:r>
              <a:rPr lang="en-US" sz="2000" dirty="0">
                <a:latin typeface="+mn-lt"/>
                <a:ea typeface="MS PGothic" charset="0"/>
              </a:rPr>
              <a:t>Many programs, interventions, </a:t>
            </a:r>
            <a:endParaRPr lang="en-US" sz="2000" dirty="0" smtClean="0">
              <a:latin typeface="+mn-lt"/>
              <a:ea typeface="MS PGothic" charset="0"/>
            </a:endParaRPr>
          </a:p>
          <a:p>
            <a:pPr marL="0" indent="0">
              <a:buNone/>
            </a:pPr>
            <a:r>
              <a:rPr lang="en-US" sz="2000" dirty="0" smtClean="0">
                <a:latin typeface="+mn-lt"/>
                <a:ea typeface="MS PGothic" charset="0"/>
              </a:rPr>
              <a:t>social </a:t>
            </a:r>
            <a:r>
              <a:rPr lang="en-US" sz="2000" dirty="0">
                <a:latin typeface="+mn-lt"/>
                <a:ea typeface="MS PGothic" charset="0"/>
              </a:rPr>
              <a:t>media campaigns, and policies have been implemented in India but need evidence </a:t>
            </a:r>
            <a:r>
              <a:rPr lang="en-US" sz="2000" dirty="0" smtClean="0">
                <a:latin typeface="+mn-lt"/>
                <a:ea typeface="MS PGothic" charset="0"/>
              </a:rPr>
              <a:t>base</a:t>
            </a:r>
          </a:p>
          <a:p>
            <a:pPr marL="0" indent="0">
              <a:buNone/>
            </a:pPr>
            <a:r>
              <a:rPr lang="en-US" sz="2000" dirty="0" smtClean="0">
                <a:latin typeface="+mn-lt"/>
                <a:ea typeface="MS PGothic" charset="0"/>
              </a:rPr>
              <a:t>EXAMPLES:</a:t>
            </a:r>
          </a:p>
          <a:p>
            <a:r>
              <a:rPr lang="en-US" sz="2000" dirty="0" smtClean="0">
                <a:latin typeface="+mn-lt"/>
                <a:ea typeface="MS PGothic" charset="0"/>
              </a:rPr>
              <a:t>The government will put money in a bank account for families who have a girl, which she gets to pay for her marriage (dowry)</a:t>
            </a:r>
          </a:p>
          <a:p>
            <a:r>
              <a:rPr lang="en-US" sz="2000" dirty="0" smtClean="0">
                <a:latin typeface="+mn-lt"/>
                <a:ea typeface="MS PGothic" charset="0"/>
              </a:rPr>
              <a:t>Other schemes give an incentive at various stages of life: birth registration of a girl, completion of vaccinations, completion of various levels of education, marriage post age 18 or 21</a:t>
            </a:r>
          </a:p>
          <a:p>
            <a:r>
              <a:rPr lang="en-US" sz="2000" dirty="0" smtClean="0">
                <a:latin typeface="+mn-lt"/>
                <a:ea typeface="MS PGothic" charset="0"/>
              </a:rPr>
              <a:t>Breaking news: Supreme Court of India LAST WEEK ordered Google and Yahoo to stop advertising for sex determination technologies on their websites  </a:t>
            </a:r>
            <a:endParaRPr lang="en-US" sz="2000" dirty="0">
              <a:latin typeface="+mn-lt"/>
              <a:ea typeface="MS PGothic" charset="0"/>
            </a:endParaRPr>
          </a:p>
          <a:p>
            <a:endParaRPr lang="en-US" dirty="0"/>
          </a:p>
        </p:txBody>
      </p:sp>
      <p:sp>
        <p:nvSpPr>
          <p:cNvPr id="5" name="Date Placeholder 4"/>
          <p:cNvSpPr>
            <a:spLocks noGrp="1"/>
          </p:cNvSpPr>
          <p:nvPr>
            <p:ph type="dt" sz="half" idx="2"/>
          </p:nvPr>
        </p:nvSpPr>
        <p:spPr/>
        <p:txBody>
          <a:bodyPr/>
          <a:lstStyle/>
          <a:p>
            <a:fld id="{BE4F006E-5431-4BDD-8829-6B0B1D987D3A}" type="datetime1">
              <a:rPr lang="en-US" smtClean="0"/>
              <a:t>10/23/16</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32</a:t>
            </a:fld>
            <a:endParaRPr lang="en-US" dirty="0"/>
          </a:p>
        </p:txBody>
      </p:sp>
      <p:pic>
        <p:nvPicPr>
          <p:cNvPr id="8" name="Picture 7"/>
          <p:cNvPicPr>
            <a:picLocks noChangeAspect="1"/>
          </p:cNvPicPr>
          <p:nvPr/>
        </p:nvPicPr>
        <p:blipFill rotWithShape="1">
          <a:blip r:embed="rId2"/>
          <a:srcRect l="2635" t="17243" r="15664" b="12520"/>
          <a:stretch/>
        </p:blipFill>
        <p:spPr>
          <a:xfrm>
            <a:off x="4740993" y="0"/>
            <a:ext cx="4245930" cy="2434635"/>
          </a:xfrm>
          <a:prstGeom prst="rect">
            <a:avLst/>
          </a:prstGeom>
        </p:spPr>
      </p:pic>
    </p:spTree>
    <p:extLst>
      <p:ext uri="{BB962C8B-B14F-4D97-AF65-F5344CB8AC3E}">
        <p14:creationId xmlns:p14="http://schemas.microsoft.com/office/powerpoint/2010/main" val="251972154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53732" y="438912"/>
            <a:ext cx="8089901" cy="577081"/>
          </a:xfrm>
        </p:spPr>
        <p:txBody>
          <a:bodyPr/>
          <a:lstStyle/>
          <a:p>
            <a:r>
              <a:rPr lang="en-US" dirty="0" smtClean="0"/>
              <a:t>Outline</a:t>
            </a:r>
            <a:endParaRPr lang="en-US" dirty="0"/>
          </a:p>
        </p:txBody>
      </p:sp>
      <p:sp>
        <p:nvSpPr>
          <p:cNvPr id="7" name="Content Placeholder 6"/>
          <p:cNvSpPr>
            <a:spLocks noGrp="1"/>
          </p:cNvSpPr>
          <p:nvPr>
            <p:ph idx="1"/>
          </p:nvPr>
        </p:nvSpPr>
        <p:spPr/>
        <p:txBody>
          <a:bodyPr/>
          <a:lstStyle/>
          <a:p>
            <a:r>
              <a:rPr lang="en-US" dirty="0" smtClean="0"/>
              <a:t>Sex ratios</a:t>
            </a:r>
          </a:p>
          <a:p>
            <a:r>
              <a:rPr lang="en-US" dirty="0" smtClean="0"/>
              <a:t>Residential segregation</a:t>
            </a:r>
          </a:p>
          <a:p>
            <a:r>
              <a:rPr lang="en-US" dirty="0" smtClean="0"/>
              <a:t>Life tables part 2</a:t>
            </a:r>
            <a:endParaRPr lang="en-US" dirty="0"/>
          </a:p>
        </p:txBody>
      </p:sp>
      <p:sp>
        <p:nvSpPr>
          <p:cNvPr id="4" name="Date Placeholder 3"/>
          <p:cNvSpPr>
            <a:spLocks noGrp="1"/>
          </p:cNvSpPr>
          <p:nvPr>
            <p:ph type="dt" sz="half" idx="2"/>
          </p:nvPr>
        </p:nvSpPr>
        <p:spPr/>
        <p:txBody>
          <a:bodyPr/>
          <a:lstStyle/>
          <a:p>
            <a:fld id="{87431B66-2D65-4398-A930-0D30EC9EE69D}" type="datetime1">
              <a:rPr lang="en-US" smtClean="0"/>
              <a:t>10/23/16</a:t>
            </a:fld>
            <a:endParaRPr lang="en-US" dirty="0"/>
          </a:p>
        </p:txBody>
      </p:sp>
    </p:spTree>
    <p:extLst>
      <p:ext uri="{BB962C8B-B14F-4D97-AF65-F5344CB8AC3E}">
        <p14:creationId xmlns:p14="http://schemas.microsoft.com/office/powerpoint/2010/main" val="29211686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Measures of Residential Segregation</a:t>
            </a:r>
            <a:endParaRPr lang="en-US" dirty="0"/>
          </a:p>
        </p:txBody>
      </p:sp>
      <p:sp>
        <p:nvSpPr>
          <p:cNvPr id="3" name="Content Placeholder 2"/>
          <p:cNvSpPr>
            <a:spLocks noGrp="1"/>
          </p:cNvSpPr>
          <p:nvPr>
            <p:ph idx="1"/>
          </p:nvPr>
        </p:nvSpPr>
        <p:spPr/>
        <p:txBody>
          <a:bodyPr/>
          <a:lstStyle/>
          <a:p>
            <a:r>
              <a:rPr lang="en-US" dirty="0"/>
              <a:t>Five dimensions </a:t>
            </a:r>
            <a:endParaRPr lang="en-US" dirty="0" smtClean="0"/>
          </a:p>
          <a:p>
            <a:pPr lvl="1"/>
            <a:r>
              <a:rPr lang="en-US" dirty="0" smtClean="0"/>
              <a:t>Evenness/dissimilarity  </a:t>
            </a:r>
            <a:endParaRPr lang="en-US" dirty="0"/>
          </a:p>
          <a:p>
            <a:pPr lvl="1"/>
            <a:r>
              <a:rPr lang="en-US" dirty="0" smtClean="0"/>
              <a:t>Exposure </a:t>
            </a:r>
          </a:p>
          <a:p>
            <a:pPr lvl="1"/>
            <a:r>
              <a:rPr lang="en-US" dirty="0" smtClean="0"/>
              <a:t>Clustering</a:t>
            </a:r>
          </a:p>
          <a:p>
            <a:pPr lvl="1"/>
            <a:r>
              <a:rPr lang="en-US" dirty="0" smtClean="0"/>
              <a:t>Concentration </a:t>
            </a:r>
          </a:p>
          <a:p>
            <a:pPr lvl="1"/>
            <a:r>
              <a:rPr lang="en-US" dirty="0" smtClean="0"/>
              <a:t>Centralization </a:t>
            </a:r>
            <a:endParaRPr lang="en-US" dirty="0"/>
          </a:p>
          <a:p>
            <a:endParaRPr lang="en-US" dirty="0"/>
          </a:p>
        </p:txBody>
      </p:sp>
      <p:sp>
        <p:nvSpPr>
          <p:cNvPr id="4" name="Date Placeholder 3"/>
          <p:cNvSpPr>
            <a:spLocks noGrp="1"/>
          </p:cNvSpPr>
          <p:nvPr>
            <p:ph type="dt" sz="half" idx="2"/>
          </p:nvPr>
        </p:nvSpPr>
        <p:spPr/>
        <p:txBody>
          <a:bodyPr/>
          <a:lstStyle/>
          <a:p>
            <a:fld id="{87431B66-2D65-4398-A930-0D30EC9EE69D}" type="datetime1">
              <a:rPr lang="en-US" smtClean="0"/>
              <a:t>10/23/16</a:t>
            </a:fld>
            <a:endParaRPr lang="en-US" dirty="0"/>
          </a:p>
        </p:txBody>
      </p:sp>
    </p:spTree>
    <p:extLst>
      <p:ext uri="{BB962C8B-B14F-4D97-AF65-F5344CB8AC3E}">
        <p14:creationId xmlns:p14="http://schemas.microsoft.com/office/powerpoint/2010/main" val="13412636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a:t>Evenness</a:t>
            </a:r>
            <a:r>
              <a:rPr lang="en-US" dirty="0" smtClean="0"/>
              <a:t>/index of dissimilarity </a:t>
            </a:r>
            <a:endParaRPr lang="en-US" dirty="0"/>
          </a:p>
        </p:txBody>
      </p:sp>
      <p:sp>
        <p:nvSpPr>
          <p:cNvPr id="3" name="Content Placeholder 2"/>
          <p:cNvSpPr>
            <a:spLocks noGrp="1"/>
          </p:cNvSpPr>
          <p:nvPr>
            <p:ph idx="1"/>
          </p:nvPr>
        </p:nvSpPr>
        <p:spPr>
          <a:xfrm>
            <a:off x="661375" y="1295641"/>
            <a:ext cx="8325548" cy="4011502"/>
          </a:xfrm>
        </p:spPr>
        <p:txBody>
          <a:bodyPr/>
          <a:lstStyle/>
          <a:p>
            <a:r>
              <a:rPr lang="en-US" dirty="0" smtClean="0"/>
              <a:t>The </a:t>
            </a:r>
            <a:r>
              <a:rPr lang="en-US" dirty="0"/>
              <a:t>degree to which groups (e.g., ethnic groups) are evenly spread across the city </a:t>
            </a:r>
          </a:p>
          <a:p>
            <a:r>
              <a:rPr lang="en-US" dirty="0" smtClean="0"/>
              <a:t>“</a:t>
            </a:r>
            <a:r>
              <a:rPr lang="en-US" dirty="0"/>
              <a:t>How many people would have to move in order to make each census tract have the same distribution as the city as a whole?” </a:t>
            </a:r>
            <a:endParaRPr lang="en-US" dirty="0" smtClean="0"/>
          </a:p>
          <a:p>
            <a:pPr marL="0" indent="0">
              <a:buNone/>
            </a:pPr>
            <a:r>
              <a:rPr lang="en-US" dirty="0"/>
              <a:t>Suppose:</a:t>
            </a:r>
          </a:p>
          <a:p>
            <a:pPr marL="0" indent="0">
              <a:buNone/>
            </a:pPr>
            <a:r>
              <a:rPr lang="en-US" dirty="0" smtClean="0"/>
              <a:t>b</a:t>
            </a:r>
            <a:r>
              <a:rPr lang="en-US" baseline="-25000" dirty="0" smtClean="0"/>
              <a:t>i</a:t>
            </a:r>
            <a:r>
              <a:rPr lang="en-US" baseline="-25000" dirty="0"/>
              <a:t>   </a:t>
            </a:r>
            <a:r>
              <a:rPr lang="en-US" dirty="0"/>
              <a:t>= the black population of the i</a:t>
            </a:r>
            <a:r>
              <a:rPr lang="en-US" baseline="30000" dirty="0"/>
              <a:t>th</a:t>
            </a:r>
            <a:r>
              <a:rPr lang="en-US" dirty="0"/>
              <a:t> areal unit, e.g. census tract</a:t>
            </a:r>
          </a:p>
          <a:p>
            <a:pPr marL="0" indent="0">
              <a:buNone/>
            </a:pPr>
            <a:r>
              <a:rPr lang="en-US" dirty="0"/>
              <a:t> </a:t>
            </a:r>
            <a:r>
              <a:rPr lang="en-US" dirty="0" smtClean="0"/>
              <a:t>B</a:t>
            </a:r>
            <a:r>
              <a:rPr lang="en-US" dirty="0"/>
              <a:t>  = the total black population of the large geographic entity             </a:t>
            </a:r>
            <a:r>
              <a:rPr lang="en-US" dirty="0" smtClean="0"/>
              <a:t>  </a:t>
            </a:r>
            <a:r>
              <a:rPr lang="en-US" dirty="0" err="1" smtClean="0"/>
              <a:t>w</a:t>
            </a:r>
            <a:r>
              <a:rPr lang="en-US" baseline="-25000" dirty="0" err="1" smtClean="0"/>
              <a:t>i</a:t>
            </a:r>
            <a:r>
              <a:rPr lang="en-US" dirty="0"/>
              <a:t> = the white population of the  i</a:t>
            </a:r>
            <a:r>
              <a:rPr lang="en-US" baseline="30000" dirty="0"/>
              <a:t>th</a:t>
            </a:r>
            <a:r>
              <a:rPr lang="en-US" dirty="0"/>
              <a:t> area unit, e. g. census tract</a:t>
            </a:r>
          </a:p>
          <a:p>
            <a:pPr marL="0" indent="0">
              <a:buNone/>
            </a:pPr>
            <a:r>
              <a:rPr lang="en-US" dirty="0" smtClean="0"/>
              <a:t>W </a:t>
            </a:r>
            <a:r>
              <a:rPr lang="en-US" dirty="0"/>
              <a:t>= the total white population of the large geographic entity  </a:t>
            </a:r>
            <a:endParaRPr lang="en-US" dirty="0" smtClean="0"/>
          </a:p>
          <a:p>
            <a:pPr marL="0" indent="0">
              <a:buNone/>
            </a:pPr>
            <a:r>
              <a:rPr lang="en-US" dirty="0" smtClean="0"/>
              <a:t>The</a:t>
            </a:r>
            <a:r>
              <a:rPr lang="en-US" dirty="0"/>
              <a:t> </a:t>
            </a:r>
            <a:r>
              <a:rPr lang="en-US" b="1" i="1" dirty="0"/>
              <a:t>index of dissimilarity </a:t>
            </a:r>
            <a:r>
              <a:rPr lang="en-US" dirty="0"/>
              <a:t>measuring the segregation of whites from </a:t>
            </a:r>
            <a:r>
              <a:rPr lang="en-US" dirty="0" smtClean="0"/>
              <a:t>blacks:</a:t>
            </a:r>
            <a:endParaRPr lang="en-US" dirty="0"/>
          </a:p>
          <a:p>
            <a:pPr marL="0" indent="0">
              <a:buNone/>
            </a:pPr>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35</a:t>
            </a:fld>
            <a:endParaRPr lang="en-US" dirty="0"/>
          </a:p>
        </p:txBody>
      </p:sp>
      <p:pic>
        <p:nvPicPr>
          <p:cNvPr id="7" name="Picture 6"/>
          <p:cNvPicPr>
            <a:picLocks noChangeAspect="1"/>
          </p:cNvPicPr>
          <p:nvPr/>
        </p:nvPicPr>
        <p:blipFill>
          <a:blip r:embed="rId2"/>
          <a:stretch>
            <a:fillRect/>
          </a:stretch>
        </p:blipFill>
        <p:spPr>
          <a:xfrm>
            <a:off x="2662766" y="5307143"/>
            <a:ext cx="2197100" cy="927100"/>
          </a:xfrm>
          <a:prstGeom prst="rect">
            <a:avLst/>
          </a:prstGeom>
        </p:spPr>
      </p:pic>
    </p:spTree>
    <p:extLst>
      <p:ext uri="{BB962C8B-B14F-4D97-AF65-F5344CB8AC3E}">
        <p14:creationId xmlns:p14="http://schemas.microsoft.com/office/powerpoint/2010/main" val="24745180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548" y="438912"/>
            <a:ext cx="4504085" cy="577081"/>
          </a:xfrm>
        </p:spPr>
        <p:txBody>
          <a:bodyPr/>
          <a:lstStyle/>
          <a:p>
            <a:r>
              <a:rPr lang="en-US" dirty="0" smtClean="0"/>
              <a:t>Evenness</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36</a:t>
            </a:fld>
            <a:endParaRPr lang="en-US" dirty="0"/>
          </a:p>
        </p:txBody>
      </p:sp>
      <p:pic>
        <p:nvPicPr>
          <p:cNvPr id="9"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9535" b="45120"/>
          <a:stretch/>
        </p:blipFill>
        <p:spPr bwMode="auto">
          <a:xfrm>
            <a:off x="98777" y="268110"/>
            <a:ext cx="4140771" cy="4614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4711"/>
          <a:stretch/>
        </p:blipFill>
        <p:spPr bwMode="auto">
          <a:xfrm>
            <a:off x="4600222" y="1330783"/>
            <a:ext cx="4424966" cy="492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4756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Evenness in US cities over time</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37</a:t>
            </a:fld>
            <a:endParaRPr lang="en-US" dirty="0"/>
          </a:p>
        </p:txBody>
      </p:sp>
      <p:pic>
        <p:nvPicPr>
          <p:cNvPr id="7" name="Picture 6"/>
          <p:cNvPicPr>
            <a:picLocks noChangeAspect="1"/>
          </p:cNvPicPr>
          <p:nvPr/>
        </p:nvPicPr>
        <p:blipFill>
          <a:blip r:embed="rId2"/>
          <a:stretch>
            <a:fillRect/>
          </a:stretch>
        </p:blipFill>
        <p:spPr>
          <a:xfrm>
            <a:off x="671465" y="1271411"/>
            <a:ext cx="7567730" cy="4683477"/>
          </a:xfrm>
          <a:prstGeom prst="rect">
            <a:avLst/>
          </a:prstGeom>
        </p:spPr>
      </p:pic>
    </p:spTree>
    <p:extLst>
      <p:ext uri="{BB962C8B-B14F-4D97-AF65-F5344CB8AC3E}">
        <p14:creationId xmlns:p14="http://schemas.microsoft.com/office/powerpoint/2010/main" val="29666490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Isolation/Exposure</a:t>
            </a:r>
            <a:endParaRPr lang="en-US" dirty="0"/>
          </a:p>
        </p:txBody>
      </p:sp>
      <p:sp>
        <p:nvSpPr>
          <p:cNvPr id="3" name="Content Placeholder 2"/>
          <p:cNvSpPr>
            <a:spLocks noGrp="1"/>
          </p:cNvSpPr>
          <p:nvPr>
            <p:ph idx="1"/>
          </p:nvPr>
        </p:nvSpPr>
        <p:spPr>
          <a:xfrm>
            <a:off x="661375" y="1182752"/>
            <a:ext cx="8325548" cy="4011502"/>
          </a:xfrm>
        </p:spPr>
        <p:txBody>
          <a:bodyPr/>
          <a:lstStyle/>
          <a:p>
            <a:r>
              <a:rPr lang="en-US" dirty="0"/>
              <a:t>Inverse of the probability that a person of one ethnic group shares a census tract with a person of a particular other ethnic group </a:t>
            </a:r>
          </a:p>
          <a:p>
            <a:pPr marL="0" indent="0">
              <a:buNone/>
            </a:pPr>
            <a:r>
              <a:rPr lang="en-US" dirty="0"/>
              <a:t>Assume:</a:t>
            </a:r>
          </a:p>
          <a:p>
            <a:pPr marL="0" indent="0">
              <a:buNone/>
            </a:pPr>
            <a:r>
              <a:rPr lang="en-US" dirty="0"/>
              <a:t> </a:t>
            </a:r>
            <a:r>
              <a:rPr lang="en-US" dirty="0" err="1" smtClean="0"/>
              <a:t>w</a:t>
            </a:r>
            <a:r>
              <a:rPr lang="en-US" baseline="-25000" dirty="0" err="1" smtClean="0"/>
              <a:t>i</a:t>
            </a:r>
            <a:r>
              <a:rPr lang="en-US" dirty="0"/>
              <a:t> = the white population of a component </a:t>
            </a:r>
            <a:r>
              <a:rPr lang="en-US" dirty="0" smtClean="0"/>
              <a:t>part (like a census tracts) </a:t>
            </a:r>
            <a:r>
              <a:rPr lang="en-US" dirty="0"/>
              <a:t>of the </a:t>
            </a:r>
            <a:r>
              <a:rPr lang="en-US" dirty="0" smtClean="0"/>
              <a:t>larger geographic </a:t>
            </a:r>
            <a:r>
              <a:rPr lang="en-US" dirty="0"/>
              <a:t>entity </a:t>
            </a:r>
            <a:endParaRPr lang="en-US" dirty="0" smtClean="0"/>
          </a:p>
          <a:p>
            <a:pPr marL="0" indent="0">
              <a:buNone/>
            </a:pPr>
            <a:r>
              <a:rPr lang="en-US" dirty="0"/>
              <a:t> </a:t>
            </a:r>
            <a:r>
              <a:rPr lang="en-US" dirty="0" err="1" smtClean="0"/>
              <a:t>t</a:t>
            </a:r>
            <a:r>
              <a:rPr lang="en-US" baseline="-25000" dirty="0" err="1" smtClean="0"/>
              <a:t>i</a:t>
            </a:r>
            <a:r>
              <a:rPr lang="en-US" dirty="0"/>
              <a:t>= the total population of a component part of the larger geographic entity </a:t>
            </a:r>
            <a:endParaRPr lang="en-US" dirty="0" smtClean="0"/>
          </a:p>
          <a:p>
            <a:pPr marL="0" indent="0">
              <a:buNone/>
            </a:pPr>
            <a:r>
              <a:rPr lang="en-US" dirty="0"/>
              <a:t> </a:t>
            </a:r>
            <a:r>
              <a:rPr lang="en-US" dirty="0" smtClean="0"/>
              <a:t>W</a:t>
            </a:r>
            <a:r>
              <a:rPr lang="en-US" baseline="-25000" dirty="0" smtClean="0"/>
              <a:t>i</a:t>
            </a:r>
            <a:r>
              <a:rPr lang="en-US" dirty="0"/>
              <a:t> = the total white population of the larger geographic entity </a:t>
            </a:r>
            <a:endParaRPr lang="en-US" dirty="0" smtClean="0"/>
          </a:p>
          <a:p>
            <a:pPr marL="0" indent="0">
              <a:buNone/>
            </a:pPr>
            <a:r>
              <a:rPr lang="en-US" dirty="0"/>
              <a:t> Then the </a:t>
            </a:r>
            <a:r>
              <a:rPr lang="en-US" b="1" i="1" dirty="0"/>
              <a:t>isolation index </a:t>
            </a:r>
            <a:r>
              <a:rPr lang="en-US" dirty="0"/>
              <a:t>for whites equals:</a:t>
            </a:r>
          </a:p>
          <a:p>
            <a:pPr marL="0" indent="0">
              <a:buNone/>
            </a:pPr>
            <a:endParaRPr lang="en-US" dirty="0" smtClean="0"/>
          </a:p>
          <a:p>
            <a:pPr marL="0" indent="0">
              <a:buNone/>
            </a:pPr>
            <a:endParaRPr lang="en-US" dirty="0" smtClean="0"/>
          </a:p>
          <a:p>
            <a:pPr marL="0" indent="0">
              <a:buNone/>
            </a:pPr>
            <a:r>
              <a:rPr lang="en-US" dirty="0" smtClean="0"/>
              <a:t>You are summing all the components of the area</a:t>
            </a:r>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38</a:t>
            </a:fld>
            <a:endParaRPr lang="en-US" dirty="0"/>
          </a:p>
        </p:txBody>
      </p:sp>
      <p:pic>
        <p:nvPicPr>
          <p:cNvPr id="8" name="Picture 7"/>
          <p:cNvPicPr>
            <a:picLocks noChangeAspect="1"/>
          </p:cNvPicPr>
          <p:nvPr/>
        </p:nvPicPr>
        <p:blipFill>
          <a:blip r:embed="rId2"/>
          <a:stretch>
            <a:fillRect/>
          </a:stretch>
        </p:blipFill>
        <p:spPr>
          <a:xfrm>
            <a:off x="2184400" y="4700355"/>
            <a:ext cx="2190044" cy="1138823"/>
          </a:xfrm>
          <a:prstGeom prst="rect">
            <a:avLst/>
          </a:prstGeom>
        </p:spPr>
      </p:pic>
    </p:spTree>
    <p:extLst>
      <p:ext uri="{BB962C8B-B14F-4D97-AF65-F5344CB8AC3E}">
        <p14:creationId xmlns:p14="http://schemas.microsoft.com/office/powerpoint/2010/main" val="25016029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2889" y="438912"/>
            <a:ext cx="4820744" cy="577081"/>
          </a:xfrm>
        </p:spPr>
        <p:txBody>
          <a:bodyPr/>
          <a:lstStyle/>
          <a:p>
            <a:r>
              <a:rPr lang="en-US" dirty="0" smtClean="0"/>
              <a:t>Isolation/Exposure</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39</a:t>
            </a:fld>
            <a:endParaRPr lang="en-US" dirty="0"/>
          </a:p>
        </p:txBody>
      </p:sp>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0429" b="43325"/>
          <a:stretch/>
        </p:blipFill>
        <p:spPr bwMode="auto">
          <a:xfrm>
            <a:off x="178828" y="155221"/>
            <a:ext cx="3744061" cy="414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6517"/>
          <a:stretch/>
        </p:blipFill>
        <p:spPr bwMode="auto">
          <a:xfrm>
            <a:off x="4670778" y="1802841"/>
            <a:ext cx="4176115" cy="434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219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18230" y="396633"/>
            <a:ext cx="8089900" cy="1047979"/>
          </a:xfrm>
          <a:prstGeom prst="rect">
            <a:avLst/>
          </a:prstGeom>
        </p:spPr>
        <p:txBody>
          <a:bodyPr vert="horz" wrap="square" lIns="91440" tIns="45720" rIns="91440" bIns="45720" rtlCol="0" anchor="t" anchorCtr="0">
            <a:spAutoFit/>
          </a:bodyPr>
          <a:lstStyle>
            <a:lvl1pPr algn="l" defTabSz="914400" rtl="0" eaLnBrk="1" latinLnBrk="0" hangingPunct="1">
              <a:lnSpc>
                <a:spcPct val="85000"/>
              </a:lnSpc>
              <a:spcBef>
                <a:spcPct val="0"/>
              </a:spcBef>
              <a:buNone/>
              <a:defRPr lang="en-US" sz="3600" b="0" kern="1200" cap="none" spc="0" baseline="0" dirty="0">
                <a:solidFill>
                  <a:schemeClr val="tx1"/>
                </a:solidFill>
                <a:latin typeface="+mn-lt"/>
                <a:ea typeface="+mj-ea"/>
                <a:cs typeface="Arial" pitchFamily="34" charset="0"/>
              </a:defRPr>
            </a:lvl1pPr>
          </a:lstStyle>
          <a:p>
            <a:r>
              <a:rPr lang="en-US" dirty="0" smtClean="0">
                <a:ea typeface="MS PGothic" charset="0"/>
              </a:rPr>
              <a:t>Child sex ratios in India have become increasingly imbalanced </a:t>
            </a:r>
            <a:endParaRPr lang="en-US" dirty="0">
              <a:ea typeface="MS PGothic"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0515" y="2318717"/>
            <a:ext cx="5757096" cy="372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a:spLocks noGrp="1"/>
          </p:cNvSpPr>
          <p:nvPr>
            <p:ph idx="1"/>
          </p:nvPr>
        </p:nvSpPr>
        <p:spPr>
          <a:xfrm>
            <a:off x="352477" y="1236663"/>
            <a:ext cx="8685212" cy="2870200"/>
          </a:xfrm>
        </p:spPr>
        <p:txBody>
          <a:bodyPr/>
          <a:lstStyle/>
          <a:p>
            <a:pPr marL="0" indent="0" eaLnBrk="1" hangingPunct="1">
              <a:buNone/>
              <a:defRPr/>
            </a:pPr>
            <a:endParaRPr lang="en-US" dirty="0" smtClean="0">
              <a:ea typeface="ＭＳ Ｐゴシック" charset="0"/>
              <a:cs typeface="ＭＳ Ｐゴシック" charset="0"/>
            </a:endParaRPr>
          </a:p>
          <a:p>
            <a:pPr eaLnBrk="1" hangingPunct="1">
              <a:buFont typeface="Wingdings" charset="2"/>
              <a:buChar char="§"/>
              <a:defRPr/>
            </a:pPr>
            <a:r>
              <a:rPr lang="en-US" dirty="0" smtClean="0">
                <a:solidFill>
                  <a:srgbClr val="052049"/>
                </a:solidFill>
                <a:latin typeface="+mn-lt"/>
                <a:ea typeface="ＭＳ Ｐゴシック" charset="0"/>
                <a:cs typeface="ＭＳ Ｐゴシック" charset="0"/>
              </a:rPr>
              <a:t>   Child sex ratios (</a:t>
            </a:r>
            <a:r>
              <a:rPr lang="en-US" dirty="0">
                <a:solidFill>
                  <a:srgbClr val="052049"/>
                </a:solidFill>
                <a:latin typeface="+mn-lt"/>
                <a:ea typeface="ＭＳ Ｐゴシック" charset="0"/>
                <a:cs typeface="ＭＳ Ｐゴシック" charset="0"/>
              </a:rPr>
              <a:t>girls per </a:t>
            </a:r>
            <a:r>
              <a:rPr lang="en-US" dirty="0" smtClean="0">
                <a:solidFill>
                  <a:srgbClr val="052049"/>
                </a:solidFill>
                <a:latin typeface="+mn-lt"/>
                <a:ea typeface="ＭＳ Ｐゴシック" charset="0"/>
                <a:cs typeface="ＭＳ Ｐゴシック" charset="0"/>
              </a:rPr>
              <a:t>boys 5 and under)</a:t>
            </a:r>
            <a:endParaRPr lang="en-US" dirty="0">
              <a:solidFill>
                <a:srgbClr val="052049"/>
              </a:solidFill>
              <a:latin typeface="+mn-lt"/>
              <a:ea typeface="ＭＳ Ｐゴシック" charset="0"/>
              <a:cs typeface="ＭＳ Ｐゴシック" charset="0"/>
            </a:endParaRPr>
          </a:p>
          <a:p>
            <a:pPr lvl="1" eaLnBrk="1" hangingPunct="1">
              <a:buFont typeface="Wingdings" charset="2"/>
              <a:buChar char="§"/>
              <a:defRPr/>
            </a:pPr>
            <a:r>
              <a:rPr lang="en-US" sz="2000" dirty="0">
                <a:solidFill>
                  <a:srgbClr val="052049"/>
                </a:solidFill>
                <a:latin typeface="+mn-lt"/>
                <a:ea typeface="ＭＳ Ｐゴシック" charset="0"/>
              </a:rPr>
              <a:t>945/1000 in 1991 </a:t>
            </a:r>
          </a:p>
          <a:p>
            <a:pPr lvl="1" eaLnBrk="1" hangingPunct="1">
              <a:buFont typeface="Wingdings" charset="2"/>
              <a:buChar char="§"/>
              <a:defRPr/>
            </a:pPr>
            <a:r>
              <a:rPr lang="en-US" sz="2000" dirty="0">
                <a:solidFill>
                  <a:srgbClr val="052049"/>
                </a:solidFill>
                <a:latin typeface="+mn-lt"/>
                <a:ea typeface="ＭＳ Ｐゴシック" charset="0"/>
              </a:rPr>
              <a:t>927/1000 in 2001 </a:t>
            </a:r>
          </a:p>
          <a:p>
            <a:pPr lvl="1" eaLnBrk="1" hangingPunct="1">
              <a:buFont typeface="Wingdings" charset="2"/>
              <a:buChar char="§"/>
              <a:defRPr/>
            </a:pPr>
            <a:r>
              <a:rPr lang="en-US" sz="2000" dirty="0">
                <a:solidFill>
                  <a:srgbClr val="052049"/>
                </a:solidFill>
                <a:latin typeface="+mn-lt"/>
                <a:ea typeface="ＭＳ Ｐゴシック" charset="0"/>
              </a:rPr>
              <a:t>914/1000 in 2011</a:t>
            </a:r>
          </a:p>
          <a:p>
            <a:pPr marL="457200" lvl="1" indent="0" eaLnBrk="1" hangingPunct="1">
              <a:buFont typeface="Arial" charset="0"/>
              <a:buNone/>
              <a:defRPr/>
            </a:pPr>
            <a:endParaRPr lang="en-US" dirty="0">
              <a:solidFill>
                <a:srgbClr val="052049"/>
              </a:solidFill>
              <a:ea typeface="ＭＳ Ｐゴシック" charset="0"/>
              <a:cs typeface="+mn-cs"/>
            </a:endParaRPr>
          </a:p>
        </p:txBody>
      </p:sp>
      <p:sp>
        <p:nvSpPr>
          <p:cNvPr id="11" name="TextBox 10"/>
          <p:cNvSpPr txBox="1"/>
          <p:nvPr/>
        </p:nvSpPr>
        <p:spPr>
          <a:xfrm>
            <a:off x="308608" y="3834070"/>
            <a:ext cx="2290822" cy="1708160"/>
          </a:xfrm>
          <a:prstGeom prst="rect">
            <a:avLst/>
          </a:prstGeom>
          <a:noFill/>
        </p:spPr>
        <p:txBody>
          <a:bodyPr wrap="square" rtlCol="0">
            <a:spAutoFit/>
          </a:bodyPr>
          <a:lstStyle/>
          <a:p>
            <a:pPr marL="342900" indent="-342900">
              <a:buFont typeface="Wingdings" charset="2"/>
              <a:buChar char="§"/>
            </a:pPr>
            <a:r>
              <a:rPr lang="en-US" sz="2100" dirty="0" smtClean="0">
                <a:solidFill>
                  <a:srgbClr val="052049"/>
                </a:solidFill>
              </a:rPr>
              <a:t>Geographic heterogeneity in the extent of imbalance in the child sex ratio</a:t>
            </a:r>
            <a:endParaRPr lang="en-US" sz="2100" dirty="0">
              <a:solidFill>
                <a:srgbClr val="052049"/>
              </a:solidFill>
            </a:endParaRPr>
          </a:p>
        </p:txBody>
      </p:sp>
      <p:sp>
        <p:nvSpPr>
          <p:cNvPr id="12" name="Slide Number Placeholder 4"/>
          <p:cNvSpPr>
            <a:spLocks noGrp="1"/>
          </p:cNvSpPr>
          <p:nvPr>
            <p:ph type="sldNum" sz="quarter" idx="4294967295"/>
          </p:nvPr>
        </p:nvSpPr>
        <p:spPr>
          <a:xfrm>
            <a:off x="232275" y="6415778"/>
            <a:ext cx="246061" cy="155233"/>
          </a:xfrm>
          <a:prstGeom prst="rect">
            <a:avLst/>
          </a:prstGeom>
        </p:spPr>
        <p:txBody>
          <a:bodyPr/>
          <a:lstStyle/>
          <a:p>
            <a:fld id="{1E432F40-3B8A-6848-880F-D6949BBEEB9E}" type="slidenum">
              <a:rPr lang="en-US" sz="1100" smtClean="0"/>
              <a:pPr/>
              <a:t>4</a:t>
            </a:fld>
            <a:endParaRPr lang="en-US" sz="1100" dirty="0"/>
          </a:p>
        </p:txBody>
      </p:sp>
    </p:spTree>
    <p:extLst>
      <p:ext uri="{BB962C8B-B14F-4D97-AF65-F5344CB8AC3E}">
        <p14:creationId xmlns:p14="http://schemas.microsoft.com/office/powerpoint/2010/main" val="138608982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smtClean="0"/>
              <a:t>Exposure, compared to European Americans</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40</a:t>
            </a:fld>
            <a:endParaRPr lang="en-US" dirty="0"/>
          </a:p>
        </p:txBody>
      </p:sp>
      <p:pic>
        <p:nvPicPr>
          <p:cNvPr id="7" name="Picture 6"/>
          <p:cNvPicPr>
            <a:picLocks noChangeAspect="1"/>
          </p:cNvPicPr>
          <p:nvPr/>
        </p:nvPicPr>
        <p:blipFill>
          <a:blip r:embed="rId2"/>
          <a:stretch>
            <a:fillRect/>
          </a:stretch>
        </p:blipFill>
        <p:spPr>
          <a:xfrm>
            <a:off x="604069" y="1371600"/>
            <a:ext cx="7935949" cy="4526844"/>
          </a:xfrm>
          <a:prstGeom prst="rect">
            <a:avLst/>
          </a:prstGeom>
        </p:spPr>
      </p:pic>
    </p:spTree>
    <p:extLst>
      <p:ext uri="{BB962C8B-B14F-4D97-AF65-F5344CB8AC3E}">
        <p14:creationId xmlns:p14="http://schemas.microsoft.com/office/powerpoint/2010/main" val="23769799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Delta Index/Concentration</a:t>
            </a:r>
            <a:endParaRPr lang="en-US" dirty="0"/>
          </a:p>
        </p:txBody>
      </p:sp>
      <p:sp>
        <p:nvSpPr>
          <p:cNvPr id="3" name="Content Placeholder 2"/>
          <p:cNvSpPr>
            <a:spLocks noGrp="1"/>
          </p:cNvSpPr>
          <p:nvPr>
            <p:ph idx="1"/>
          </p:nvPr>
        </p:nvSpPr>
        <p:spPr/>
        <p:txBody>
          <a:bodyPr/>
          <a:lstStyle/>
          <a:p>
            <a:r>
              <a:rPr lang="en-US" dirty="0"/>
              <a:t>The proportion of geographic space occupied by census tracts with a large percentage of a particular ethnic group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41</a:t>
            </a:fld>
            <a:endParaRPr lang="en-US" dirty="0"/>
          </a:p>
        </p:txBody>
      </p:sp>
      <p:pic>
        <p:nvPicPr>
          <p:cNvPr id="7" name="Picture 6"/>
          <p:cNvPicPr>
            <a:picLocks noChangeAspect="1"/>
          </p:cNvPicPr>
          <p:nvPr/>
        </p:nvPicPr>
        <p:blipFill>
          <a:blip r:embed="rId2"/>
          <a:stretch>
            <a:fillRect/>
          </a:stretch>
        </p:blipFill>
        <p:spPr>
          <a:xfrm>
            <a:off x="1933200" y="3358444"/>
            <a:ext cx="4550856" cy="2019254"/>
          </a:xfrm>
          <a:prstGeom prst="rect">
            <a:avLst/>
          </a:prstGeom>
        </p:spPr>
      </p:pic>
    </p:spTree>
    <p:extLst>
      <p:ext uri="{BB962C8B-B14F-4D97-AF65-F5344CB8AC3E}">
        <p14:creationId xmlns:p14="http://schemas.microsoft.com/office/powerpoint/2010/main" val="17118393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3889" y="438912"/>
            <a:ext cx="4439744" cy="1047979"/>
          </a:xfrm>
        </p:spPr>
        <p:txBody>
          <a:bodyPr/>
          <a:lstStyle/>
          <a:p>
            <a:r>
              <a:rPr lang="en-US" dirty="0"/>
              <a:t>Delta Index/Concentration</a:t>
            </a:r>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42</a:t>
            </a:fld>
            <a:endParaRPr lang="en-US" dirty="0"/>
          </a:p>
        </p:txBody>
      </p:sp>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9867" b="43816"/>
          <a:stretch/>
        </p:blipFill>
        <p:spPr bwMode="auto">
          <a:xfrm>
            <a:off x="221161" y="126999"/>
            <a:ext cx="4082728" cy="4521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6185"/>
          <a:stretch/>
        </p:blipFill>
        <p:spPr bwMode="auto">
          <a:xfrm>
            <a:off x="4699000" y="1576875"/>
            <a:ext cx="4415526" cy="462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2296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smtClean="0"/>
              <a:t>Concentration, compared to European American</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43</a:t>
            </a:fld>
            <a:endParaRPr lang="en-US" dirty="0"/>
          </a:p>
        </p:txBody>
      </p:sp>
      <p:pic>
        <p:nvPicPr>
          <p:cNvPr id="7" name="Picture 6"/>
          <p:cNvPicPr>
            <a:picLocks noChangeAspect="1"/>
          </p:cNvPicPr>
          <p:nvPr/>
        </p:nvPicPr>
        <p:blipFill>
          <a:blip r:embed="rId2"/>
          <a:stretch>
            <a:fillRect/>
          </a:stretch>
        </p:blipFill>
        <p:spPr>
          <a:xfrm>
            <a:off x="914400" y="1806222"/>
            <a:ext cx="7302500" cy="4051300"/>
          </a:xfrm>
          <a:prstGeom prst="rect">
            <a:avLst/>
          </a:prstGeom>
        </p:spPr>
      </p:pic>
    </p:spTree>
    <p:extLst>
      <p:ext uri="{BB962C8B-B14F-4D97-AF65-F5344CB8AC3E}">
        <p14:creationId xmlns:p14="http://schemas.microsoft.com/office/powerpoint/2010/main" val="22988055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Absolute Centralization Index</a:t>
            </a:r>
            <a:endParaRPr lang="en-US" dirty="0"/>
          </a:p>
        </p:txBody>
      </p:sp>
      <p:sp>
        <p:nvSpPr>
          <p:cNvPr id="3" name="Content Placeholder 2"/>
          <p:cNvSpPr>
            <a:spLocks noGrp="1"/>
          </p:cNvSpPr>
          <p:nvPr>
            <p:ph idx="1"/>
          </p:nvPr>
        </p:nvSpPr>
        <p:spPr/>
        <p:txBody>
          <a:bodyPr/>
          <a:lstStyle/>
          <a:p>
            <a:r>
              <a:rPr lang="en-US" dirty="0"/>
              <a:t>Closeness of the census tracts with a large percentage of a particular ethnic group to the central business district of the </a:t>
            </a:r>
            <a:r>
              <a:rPr lang="en-US" dirty="0" smtClean="0"/>
              <a:t>city</a:t>
            </a:r>
          </a:p>
          <a:p>
            <a:pPr marL="0" indent="0">
              <a:buNone/>
            </a:pPr>
            <a:r>
              <a:rPr lang="en-US" dirty="0" smtClean="0"/>
              <a:t>Ai= the land area of area </a:t>
            </a:r>
            <a:r>
              <a:rPr lang="en-US" dirty="0" err="1" smtClean="0"/>
              <a:t>i</a:t>
            </a:r>
            <a:r>
              <a:rPr lang="en-US" dirty="0" smtClean="0"/>
              <a:t> </a:t>
            </a:r>
          </a:p>
          <a:p>
            <a:pPr marL="0" indent="0">
              <a:buNone/>
            </a:pPr>
            <a:r>
              <a:rPr lang="en-US" dirty="0" smtClean="0"/>
              <a:t>Xi= the minority population </a:t>
            </a:r>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44</a:t>
            </a:fld>
            <a:endParaRPr lang="en-US" dirty="0"/>
          </a:p>
        </p:txBody>
      </p:sp>
      <p:pic>
        <p:nvPicPr>
          <p:cNvPr id="7" name="Picture 6"/>
          <p:cNvPicPr>
            <a:picLocks noChangeAspect="1"/>
          </p:cNvPicPr>
          <p:nvPr/>
        </p:nvPicPr>
        <p:blipFill>
          <a:blip r:embed="rId2"/>
          <a:stretch>
            <a:fillRect/>
          </a:stretch>
        </p:blipFill>
        <p:spPr>
          <a:xfrm>
            <a:off x="1447800" y="4201537"/>
            <a:ext cx="6331974" cy="2044700"/>
          </a:xfrm>
          <a:prstGeom prst="rect">
            <a:avLst/>
          </a:prstGeom>
        </p:spPr>
      </p:pic>
    </p:spTree>
    <p:extLst>
      <p:ext uri="{BB962C8B-B14F-4D97-AF65-F5344CB8AC3E}">
        <p14:creationId xmlns:p14="http://schemas.microsoft.com/office/powerpoint/2010/main" val="34905957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9667" y="438912"/>
            <a:ext cx="4213966" cy="1047979"/>
          </a:xfrm>
        </p:spPr>
        <p:txBody>
          <a:bodyPr/>
          <a:lstStyle/>
          <a:p>
            <a:r>
              <a:rPr lang="en-US" dirty="0" smtClean="0"/>
              <a:t>Absolute Centralization </a:t>
            </a:r>
            <a:r>
              <a:rPr lang="en-US" dirty="0"/>
              <a:t>Index</a:t>
            </a:r>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45</a:t>
            </a:fld>
            <a:endParaRPr lang="en-US" dirty="0"/>
          </a:p>
        </p:txBody>
      </p:sp>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9870" b="44333"/>
          <a:stretch/>
        </p:blipFill>
        <p:spPr bwMode="auto">
          <a:xfrm>
            <a:off x="71966" y="0"/>
            <a:ext cx="4457701" cy="491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6851"/>
          <a:stretch/>
        </p:blipFill>
        <p:spPr bwMode="auto">
          <a:xfrm>
            <a:off x="5040068" y="1989666"/>
            <a:ext cx="4078111" cy="423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1704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smtClean="0"/>
              <a:t>Centralization, European American comparison</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46</a:t>
            </a:fld>
            <a:endParaRPr lang="en-US" dirty="0"/>
          </a:p>
        </p:txBody>
      </p:sp>
      <p:pic>
        <p:nvPicPr>
          <p:cNvPr id="7" name="Picture 6"/>
          <p:cNvPicPr>
            <a:picLocks noChangeAspect="1"/>
          </p:cNvPicPr>
          <p:nvPr/>
        </p:nvPicPr>
        <p:blipFill>
          <a:blip r:embed="rId2"/>
          <a:stretch>
            <a:fillRect/>
          </a:stretch>
        </p:blipFill>
        <p:spPr>
          <a:xfrm>
            <a:off x="914400" y="1711678"/>
            <a:ext cx="7302500" cy="4140200"/>
          </a:xfrm>
          <a:prstGeom prst="rect">
            <a:avLst/>
          </a:prstGeom>
        </p:spPr>
      </p:pic>
    </p:spTree>
    <p:extLst>
      <p:ext uri="{BB962C8B-B14F-4D97-AF65-F5344CB8AC3E}">
        <p14:creationId xmlns:p14="http://schemas.microsoft.com/office/powerpoint/2010/main" val="18076360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Spatial Proximity Index/clustering</a:t>
            </a:r>
            <a:endParaRPr lang="en-US" dirty="0"/>
          </a:p>
        </p:txBody>
      </p:sp>
      <p:sp>
        <p:nvSpPr>
          <p:cNvPr id="3" name="Content Placeholder 2"/>
          <p:cNvSpPr>
            <a:spLocks noGrp="1"/>
          </p:cNvSpPr>
          <p:nvPr>
            <p:ph idx="1"/>
          </p:nvPr>
        </p:nvSpPr>
        <p:spPr/>
        <p:txBody>
          <a:bodyPr/>
          <a:lstStyle/>
          <a:p>
            <a:r>
              <a:rPr lang="en-US" dirty="0"/>
              <a:t>The degree to which census tracts with a large percentage of a particular ethnic group are contiguous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47</a:t>
            </a:fld>
            <a:endParaRPr lang="en-US" dirty="0"/>
          </a:p>
        </p:txBody>
      </p:sp>
      <p:pic>
        <p:nvPicPr>
          <p:cNvPr id="7" name="Picture 6"/>
          <p:cNvPicPr>
            <a:picLocks noChangeAspect="1"/>
          </p:cNvPicPr>
          <p:nvPr/>
        </p:nvPicPr>
        <p:blipFill>
          <a:blip r:embed="rId2"/>
          <a:stretch>
            <a:fillRect/>
          </a:stretch>
        </p:blipFill>
        <p:spPr>
          <a:xfrm>
            <a:off x="2012753" y="2851810"/>
            <a:ext cx="4486825" cy="2723444"/>
          </a:xfrm>
          <a:prstGeom prst="rect">
            <a:avLst/>
          </a:prstGeom>
        </p:spPr>
      </p:pic>
    </p:spTree>
    <p:extLst>
      <p:ext uri="{BB962C8B-B14F-4D97-AF65-F5344CB8AC3E}">
        <p14:creationId xmlns:p14="http://schemas.microsoft.com/office/powerpoint/2010/main" val="267074820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8111" y="438912"/>
            <a:ext cx="4665522" cy="577081"/>
          </a:xfrm>
        </p:spPr>
        <p:txBody>
          <a:bodyPr/>
          <a:lstStyle/>
          <a:p>
            <a:r>
              <a:rPr lang="en-US" dirty="0"/>
              <a:t>Spatial Proximity Index/clustering</a:t>
            </a:r>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48</a:t>
            </a:fld>
            <a:endParaRPr lang="en-US" dirty="0"/>
          </a:p>
        </p:txBody>
      </p:sp>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56555"/>
          <a:stretch/>
        </p:blipFill>
        <p:spPr bwMode="auto">
          <a:xfrm>
            <a:off x="4580855" y="1743317"/>
            <a:ext cx="4162778" cy="438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9325" b="43849"/>
          <a:stretch/>
        </p:blipFill>
        <p:spPr bwMode="auto">
          <a:xfrm>
            <a:off x="118120" y="-1"/>
            <a:ext cx="3959991" cy="449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41389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smtClean="0"/>
              <a:t>Clustering, compared to European Americans</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49</a:t>
            </a:fld>
            <a:endParaRPr lang="en-US" dirty="0"/>
          </a:p>
        </p:txBody>
      </p:sp>
      <p:pic>
        <p:nvPicPr>
          <p:cNvPr id="7" name="Picture 6"/>
          <p:cNvPicPr>
            <a:picLocks noChangeAspect="1"/>
          </p:cNvPicPr>
          <p:nvPr/>
        </p:nvPicPr>
        <p:blipFill>
          <a:blip r:embed="rId2"/>
          <a:stretch>
            <a:fillRect/>
          </a:stretch>
        </p:blipFill>
        <p:spPr>
          <a:xfrm>
            <a:off x="653732" y="1486891"/>
            <a:ext cx="7411041" cy="4648993"/>
          </a:xfrm>
          <a:prstGeom prst="rect">
            <a:avLst/>
          </a:prstGeom>
        </p:spPr>
      </p:pic>
    </p:spTree>
    <p:extLst>
      <p:ext uri="{BB962C8B-B14F-4D97-AF65-F5344CB8AC3E}">
        <p14:creationId xmlns:p14="http://schemas.microsoft.com/office/powerpoint/2010/main" val="148099194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smtClean="0"/>
              <a:t>Uneven sex ratios </a:t>
            </a:r>
            <a:br>
              <a:rPr lang="en-US" dirty="0" smtClean="0"/>
            </a:br>
            <a:r>
              <a:rPr lang="en-US" dirty="0" smtClean="0"/>
              <a:t>elsewhere </a:t>
            </a:r>
            <a:endParaRPr lang="en-US" dirty="0"/>
          </a:p>
        </p:txBody>
      </p:sp>
      <p:sp>
        <p:nvSpPr>
          <p:cNvPr id="3" name="Content Placeholder 2"/>
          <p:cNvSpPr>
            <a:spLocks noGrp="1"/>
          </p:cNvSpPr>
          <p:nvPr>
            <p:ph idx="1"/>
          </p:nvPr>
        </p:nvSpPr>
        <p:spPr/>
        <p:txBody>
          <a:bodyPr/>
          <a:lstStyle/>
          <a:p>
            <a:r>
              <a:rPr lang="en-US" dirty="0" smtClean="0">
                <a:latin typeface="+mn-lt"/>
              </a:rPr>
              <a:t>China: 118 boys: 100 girls</a:t>
            </a:r>
          </a:p>
          <a:p>
            <a:pPr lvl="1"/>
            <a:r>
              <a:rPr lang="en-US" dirty="0" smtClean="0">
                <a:latin typeface="+mn-lt"/>
              </a:rPr>
              <a:t>25% of women with no sons </a:t>
            </a:r>
          </a:p>
          <a:p>
            <a:pPr marL="230187" lvl="1" indent="0">
              <a:buNone/>
            </a:pPr>
            <a:r>
              <a:rPr lang="en-US" dirty="0" smtClean="0">
                <a:latin typeface="+mn-lt"/>
              </a:rPr>
              <a:t>resort to sex selective abortion</a:t>
            </a:r>
          </a:p>
          <a:p>
            <a:endParaRPr lang="en-US" dirty="0" smtClean="0">
              <a:latin typeface="+mn-lt"/>
            </a:endParaRPr>
          </a:p>
          <a:p>
            <a:r>
              <a:rPr lang="en-US" dirty="0" smtClean="0">
                <a:latin typeface="+mn-lt"/>
              </a:rPr>
              <a:t>Vietnam 111; Pakistan 110;  Azerbaijan 116, Armenia 115, Georgia 114,  Albania 112</a:t>
            </a:r>
          </a:p>
          <a:p>
            <a:r>
              <a:rPr lang="en-US" dirty="0" smtClean="0">
                <a:latin typeface="+mn-lt"/>
              </a:rPr>
              <a:t>Study in the UK (2011 Census) found sex ratios as high as 110-120 for second children born to families where the mother was born in India, Nepal, Pakistan, Afghanistan, or Bangladesh </a:t>
            </a:r>
          </a:p>
          <a:p>
            <a:pPr lvl="1"/>
            <a:r>
              <a:rPr lang="en-US" dirty="0" smtClean="0">
                <a:latin typeface="+mn-lt"/>
              </a:rPr>
              <a:t>Similar findings in US and other western countries among immigrants</a:t>
            </a:r>
            <a:endParaRPr lang="en-US" dirty="0">
              <a:latin typeface="+mn-lt"/>
            </a:endParaRPr>
          </a:p>
        </p:txBody>
      </p:sp>
      <p:sp>
        <p:nvSpPr>
          <p:cNvPr id="5" name="Date Placeholder 4"/>
          <p:cNvSpPr>
            <a:spLocks noGrp="1"/>
          </p:cNvSpPr>
          <p:nvPr>
            <p:ph type="dt" sz="half" idx="2"/>
          </p:nvPr>
        </p:nvSpPr>
        <p:spPr/>
        <p:txBody>
          <a:bodyPr/>
          <a:lstStyle/>
          <a:p>
            <a:fld id="{BE4F006E-5431-4BDD-8829-6B0B1D987D3A}" type="datetime1">
              <a:rPr lang="en-US" smtClean="0"/>
              <a:t>10/23/16</a:t>
            </a:fld>
            <a:endParaRPr lang="en-US" dirty="0"/>
          </a:p>
        </p:txBody>
      </p:sp>
      <p:sp>
        <p:nvSpPr>
          <p:cNvPr id="7" name="Slide Number Placeholder 6"/>
          <p:cNvSpPr>
            <a:spLocks noGrp="1"/>
          </p:cNvSpPr>
          <p:nvPr>
            <p:ph type="sldNum" sz="quarter" idx="4"/>
          </p:nvPr>
        </p:nvSpPr>
        <p:spPr/>
        <p:txBody>
          <a:bodyPr/>
          <a:lstStyle/>
          <a:p>
            <a:fld id="{7BCC8D0D-EAEC-449D-9161-023DFF90F2E2}" type="slidenum">
              <a:rPr lang="en-US" smtClean="0"/>
              <a:pPr/>
              <a:t>5</a:t>
            </a:fld>
            <a:endParaRPr lang="en-US" dirty="0"/>
          </a:p>
        </p:txBody>
      </p:sp>
      <p:pic>
        <p:nvPicPr>
          <p:cNvPr id="8" name="Picture 7"/>
          <p:cNvPicPr>
            <a:picLocks noChangeAspect="1"/>
          </p:cNvPicPr>
          <p:nvPr/>
        </p:nvPicPr>
        <p:blipFill>
          <a:blip r:embed="rId2"/>
          <a:stretch>
            <a:fillRect/>
          </a:stretch>
        </p:blipFill>
        <p:spPr>
          <a:xfrm>
            <a:off x="4850133" y="140019"/>
            <a:ext cx="4136790" cy="3763546"/>
          </a:xfrm>
          <a:prstGeom prst="rect">
            <a:avLst/>
          </a:prstGeom>
        </p:spPr>
      </p:pic>
    </p:spTree>
    <p:extLst>
      <p:ext uri="{BB962C8B-B14F-4D97-AF65-F5344CB8AC3E}">
        <p14:creationId xmlns:p14="http://schemas.microsoft.com/office/powerpoint/2010/main" val="160847377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Today</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50</a:t>
            </a:fld>
            <a:endParaRPr lang="en-US" dirty="0"/>
          </a:p>
        </p:txBody>
      </p:sp>
      <p:pic>
        <p:nvPicPr>
          <p:cNvPr id="7" name="Picture 6"/>
          <p:cNvPicPr>
            <a:picLocks noChangeAspect="1"/>
          </p:cNvPicPr>
          <p:nvPr/>
        </p:nvPicPr>
        <p:blipFill>
          <a:blip r:embed="rId2"/>
          <a:stretch>
            <a:fillRect/>
          </a:stretch>
        </p:blipFill>
        <p:spPr>
          <a:xfrm>
            <a:off x="729161" y="1233520"/>
            <a:ext cx="7386139" cy="4831435"/>
          </a:xfrm>
          <a:prstGeom prst="rect">
            <a:avLst/>
          </a:prstGeom>
        </p:spPr>
      </p:pic>
    </p:spTree>
    <p:extLst>
      <p:ext uri="{BB962C8B-B14F-4D97-AF65-F5344CB8AC3E}">
        <p14:creationId xmlns:p14="http://schemas.microsoft.com/office/powerpoint/2010/main" val="19802533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Can measure Social Class or Income</a:t>
            </a:r>
            <a:endParaRPr lang="en-US" dirty="0"/>
          </a:p>
        </p:txBody>
      </p:sp>
      <p:sp>
        <p:nvSpPr>
          <p:cNvPr id="3" name="Content Placeholder 2"/>
          <p:cNvSpPr>
            <a:spLocks noGrp="1"/>
          </p:cNvSpPr>
          <p:nvPr>
            <p:ph idx="1"/>
          </p:nvPr>
        </p:nvSpPr>
        <p:spPr/>
        <p:txBody>
          <a:bodyPr/>
          <a:lstStyle/>
          <a:p>
            <a:r>
              <a:rPr lang="en-US" dirty="0"/>
              <a:t>Relatively little research on this, compared to </a:t>
            </a:r>
            <a:r>
              <a:rPr lang="en-US" dirty="0" smtClean="0"/>
              <a:t>ethnicity</a:t>
            </a:r>
          </a:p>
          <a:p>
            <a:pPr lvl="1"/>
            <a:r>
              <a:rPr lang="en-US" dirty="0" smtClean="0"/>
              <a:t>What </a:t>
            </a:r>
            <a:r>
              <a:rPr lang="en-US" dirty="0"/>
              <a:t>studies there are show that social class segregation </a:t>
            </a:r>
            <a:r>
              <a:rPr lang="en-US" dirty="0" smtClean="0"/>
              <a:t>has increased </a:t>
            </a:r>
            <a:r>
              <a:rPr lang="en-US" dirty="0"/>
              <a:t>a little over the last part of the 20th century </a:t>
            </a:r>
            <a:endParaRPr lang="en-US" dirty="0" smtClean="0"/>
          </a:p>
          <a:p>
            <a:pPr lvl="1"/>
            <a:r>
              <a:rPr lang="en-US" dirty="0" smtClean="0"/>
              <a:t> In </a:t>
            </a:r>
            <a:r>
              <a:rPr lang="en-US" dirty="0"/>
              <a:t>particular, has increased among ethnic minorities </a:t>
            </a:r>
            <a:endParaRPr lang="en-US" dirty="0" smtClean="0"/>
          </a:p>
          <a:p>
            <a:r>
              <a:rPr lang="en-US" dirty="0" smtClean="0"/>
              <a:t>Spatial concentration of poverty</a:t>
            </a:r>
          </a:p>
          <a:p>
            <a:pPr lvl="1"/>
            <a:r>
              <a:rPr lang="en-US" dirty="0"/>
              <a:t>Combination of unrelenting ethnic segregation and slightly increasing social class segregation </a:t>
            </a:r>
          </a:p>
          <a:p>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51</a:t>
            </a:fld>
            <a:endParaRPr lang="en-US" dirty="0"/>
          </a:p>
        </p:txBody>
      </p:sp>
    </p:spTree>
    <p:extLst>
      <p:ext uri="{BB962C8B-B14F-4D97-AF65-F5344CB8AC3E}">
        <p14:creationId xmlns:p14="http://schemas.microsoft.com/office/powerpoint/2010/main" val="15907925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1047979"/>
          </a:xfrm>
        </p:spPr>
        <p:txBody>
          <a:bodyPr/>
          <a:lstStyle/>
          <a:p>
            <a:r>
              <a:rPr lang="en-US" dirty="0" smtClean="0"/>
              <a:t>Residential Segregation in public health research</a:t>
            </a:r>
            <a:endParaRPr lang="en-US" dirty="0"/>
          </a:p>
        </p:txBody>
      </p:sp>
      <p:sp>
        <p:nvSpPr>
          <p:cNvPr id="3" name="Content Placeholder 2"/>
          <p:cNvSpPr>
            <a:spLocks noGrp="1"/>
          </p:cNvSpPr>
          <p:nvPr>
            <p:ph idx="1"/>
          </p:nvPr>
        </p:nvSpPr>
        <p:spPr/>
        <p:txBody>
          <a:bodyPr/>
          <a:lstStyle/>
          <a:p>
            <a:r>
              <a:rPr lang="en-US" dirty="0" smtClean="0"/>
              <a:t>Most models only use evenness</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52</a:t>
            </a:fld>
            <a:endParaRPr lang="en-US" dirty="0"/>
          </a:p>
        </p:txBody>
      </p:sp>
    </p:spTree>
    <p:extLst>
      <p:ext uri="{BB962C8B-B14F-4D97-AF65-F5344CB8AC3E}">
        <p14:creationId xmlns:p14="http://schemas.microsoft.com/office/powerpoint/2010/main" val="29110266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53732" y="438912"/>
            <a:ext cx="8089901" cy="577081"/>
          </a:xfrm>
        </p:spPr>
        <p:txBody>
          <a:bodyPr/>
          <a:lstStyle/>
          <a:p>
            <a:r>
              <a:rPr lang="en-US" dirty="0" smtClean="0"/>
              <a:t>Outline</a:t>
            </a:r>
            <a:endParaRPr lang="en-US" dirty="0"/>
          </a:p>
        </p:txBody>
      </p:sp>
      <p:sp>
        <p:nvSpPr>
          <p:cNvPr id="7" name="Content Placeholder 6"/>
          <p:cNvSpPr>
            <a:spLocks noGrp="1"/>
          </p:cNvSpPr>
          <p:nvPr>
            <p:ph idx="1"/>
          </p:nvPr>
        </p:nvSpPr>
        <p:spPr/>
        <p:txBody>
          <a:bodyPr/>
          <a:lstStyle/>
          <a:p>
            <a:r>
              <a:rPr lang="en-US" dirty="0" smtClean="0"/>
              <a:t>Sex ratios</a:t>
            </a:r>
          </a:p>
          <a:p>
            <a:r>
              <a:rPr lang="en-US" dirty="0" smtClean="0"/>
              <a:t>Residential segregation</a:t>
            </a:r>
          </a:p>
          <a:p>
            <a:r>
              <a:rPr lang="en-US" dirty="0" smtClean="0"/>
              <a:t>Life tables part 2</a:t>
            </a:r>
            <a:endParaRPr lang="en-US" dirty="0"/>
          </a:p>
        </p:txBody>
      </p:sp>
      <p:sp>
        <p:nvSpPr>
          <p:cNvPr id="4" name="Date Placeholder 3"/>
          <p:cNvSpPr>
            <a:spLocks noGrp="1"/>
          </p:cNvSpPr>
          <p:nvPr>
            <p:ph type="dt" sz="half" idx="2"/>
          </p:nvPr>
        </p:nvSpPr>
        <p:spPr/>
        <p:txBody>
          <a:bodyPr/>
          <a:lstStyle/>
          <a:p>
            <a:fld id="{87431B66-2D65-4398-A930-0D30EC9EE69D}" type="datetime1">
              <a:rPr lang="en-US" smtClean="0"/>
              <a:t>10/23/16</a:t>
            </a:fld>
            <a:endParaRPr lang="en-US" dirty="0"/>
          </a:p>
        </p:txBody>
      </p:sp>
    </p:spTree>
    <p:extLst>
      <p:ext uri="{BB962C8B-B14F-4D97-AF65-F5344CB8AC3E}">
        <p14:creationId xmlns:p14="http://schemas.microsoft.com/office/powerpoint/2010/main" val="29211686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Life table</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54</a:t>
            </a:fld>
            <a:endParaRPr lang="en-US" dirty="0"/>
          </a:p>
        </p:txBody>
      </p:sp>
      <p:pic>
        <p:nvPicPr>
          <p:cNvPr id="7" name="Picture 6"/>
          <p:cNvPicPr>
            <a:picLocks noChangeAspect="1"/>
          </p:cNvPicPr>
          <p:nvPr/>
        </p:nvPicPr>
        <p:blipFill>
          <a:blip r:embed="rId2"/>
          <a:stretch>
            <a:fillRect/>
          </a:stretch>
        </p:blipFill>
        <p:spPr>
          <a:xfrm>
            <a:off x="358009" y="2013272"/>
            <a:ext cx="8551333" cy="3028153"/>
          </a:xfrm>
          <a:prstGeom prst="rect">
            <a:avLst/>
          </a:prstGeom>
        </p:spPr>
      </p:pic>
    </p:spTree>
    <p:extLst>
      <p:ext uri="{BB962C8B-B14F-4D97-AF65-F5344CB8AC3E}">
        <p14:creationId xmlns:p14="http://schemas.microsoft.com/office/powerpoint/2010/main" val="8694374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Back to life tables!</a:t>
            </a:r>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55</a:t>
            </a:fld>
            <a:endParaRPr lang="en-US" dirty="0"/>
          </a:p>
        </p:txBody>
      </p:sp>
      <p:pic>
        <p:nvPicPr>
          <p:cNvPr id="7" name="Picture 6"/>
          <p:cNvPicPr>
            <a:picLocks noChangeAspect="1"/>
          </p:cNvPicPr>
          <p:nvPr/>
        </p:nvPicPr>
        <p:blipFill>
          <a:blip r:embed="rId2"/>
          <a:stretch>
            <a:fillRect/>
          </a:stretch>
        </p:blipFill>
        <p:spPr>
          <a:xfrm>
            <a:off x="870272" y="1378096"/>
            <a:ext cx="7537188" cy="2669029"/>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435866840"/>
              </p:ext>
            </p:extLst>
          </p:nvPr>
        </p:nvGraphicFramePr>
        <p:xfrm>
          <a:off x="836059" y="4239191"/>
          <a:ext cx="7571403" cy="741680"/>
        </p:xfrm>
        <a:graphic>
          <a:graphicData uri="http://schemas.openxmlformats.org/drawingml/2006/table">
            <a:tbl>
              <a:tblPr firstRow="1" bandRow="1">
                <a:tableStyleId>{69CF1AB2-1976-4502-BF36-3FF5EA218861}</a:tableStyleId>
              </a:tblPr>
              <a:tblGrid>
                <a:gridCol w="1081629"/>
                <a:gridCol w="1081629"/>
                <a:gridCol w="1081629"/>
                <a:gridCol w="1081629"/>
                <a:gridCol w="1081629"/>
                <a:gridCol w="1081629"/>
                <a:gridCol w="1081629"/>
              </a:tblGrid>
              <a:tr h="370840">
                <a:tc>
                  <a:txBody>
                    <a:bodyPr/>
                    <a:lstStyle/>
                    <a:p>
                      <a:r>
                        <a:rPr lang="en-US" dirty="0" smtClean="0"/>
                        <a:t>0-1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0.0582</a:t>
                      </a:r>
                    </a:p>
                  </a:txBody>
                  <a:tcPr/>
                </a:tc>
                <a:tc>
                  <a:txBody>
                    <a:bodyPr/>
                    <a:lstStyle/>
                    <a:p>
                      <a:r>
                        <a:rPr lang="en-US" dirty="0" smtClean="0"/>
                        <a:t>100,000</a:t>
                      </a:r>
                      <a:endParaRPr lang="en-US" dirty="0"/>
                    </a:p>
                  </a:txBody>
                  <a:tcPr/>
                </a:tc>
                <a:tc>
                  <a:txBody>
                    <a:bodyPr/>
                    <a:lstStyle/>
                    <a:p>
                      <a:r>
                        <a:rPr lang="en-US" sz="1800" dirty="0" smtClean="0"/>
                        <a:t>582</a:t>
                      </a:r>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r>
                        <a:rPr lang="en-US" dirty="0" smtClean="0"/>
                        <a:t>1-2</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p>
                  </a:txBody>
                  <a:tcPr/>
                </a:tc>
                <a:tc>
                  <a:txBody>
                    <a:bodyPr/>
                    <a:lstStyle/>
                    <a:p>
                      <a:r>
                        <a:rPr lang="en-US" dirty="0" smtClean="0"/>
                        <a:t>99,418</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3915076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L</a:t>
            </a:r>
            <a:r>
              <a:rPr lang="en-US" baseline="-25000" dirty="0" smtClean="0"/>
              <a:t>x</a:t>
            </a:r>
            <a:endParaRPr lang="en-US" baseline="-25000" dirty="0"/>
          </a:p>
        </p:txBody>
      </p:sp>
      <p:sp>
        <p:nvSpPr>
          <p:cNvPr id="3" name="Content Placeholder 2"/>
          <p:cNvSpPr>
            <a:spLocks noGrp="1"/>
          </p:cNvSpPr>
          <p:nvPr>
            <p:ph idx="1"/>
          </p:nvPr>
        </p:nvSpPr>
        <p:spPr/>
        <p:txBody>
          <a:bodyPr/>
          <a:lstStyle/>
          <a:p>
            <a:r>
              <a:rPr lang="en-US" dirty="0"/>
              <a:t>L</a:t>
            </a:r>
            <a:r>
              <a:rPr lang="en-US" baseline="-25000" dirty="0"/>
              <a:t>x</a:t>
            </a:r>
            <a:r>
              <a:rPr lang="en-US" dirty="0"/>
              <a:t> = The total number of person-years lived in each interval, or # in age group of stationary population </a:t>
            </a:r>
          </a:p>
          <a:p>
            <a:r>
              <a:rPr lang="en-US" dirty="0"/>
              <a:t>It is the sum of: </a:t>
            </a:r>
          </a:p>
          <a:p>
            <a:pPr marL="457200" indent="-457200">
              <a:buAutoNum type="alphaLcPeriod"/>
            </a:pPr>
            <a:r>
              <a:rPr lang="en-US" dirty="0" smtClean="0"/>
              <a:t>Persons </a:t>
            </a:r>
            <a:r>
              <a:rPr lang="en-US" dirty="0"/>
              <a:t>who survived the interval, equivalent to the number alive at the beginning of the </a:t>
            </a:r>
            <a:r>
              <a:rPr lang="en-US" i="1" dirty="0"/>
              <a:t>next </a:t>
            </a:r>
            <a:r>
              <a:rPr lang="en-US" dirty="0"/>
              <a:t>interval or l</a:t>
            </a:r>
            <a:r>
              <a:rPr lang="en-US" baseline="-25000" dirty="0"/>
              <a:t>x</a:t>
            </a:r>
            <a:r>
              <a:rPr lang="en-US" dirty="0"/>
              <a:t>+1 </a:t>
            </a:r>
          </a:p>
          <a:p>
            <a:pPr marL="288925" lvl="1" indent="0">
              <a:buNone/>
            </a:pPr>
            <a:r>
              <a:rPr lang="en-US" dirty="0" smtClean="0"/>
              <a:t>	They </a:t>
            </a:r>
            <a:r>
              <a:rPr lang="en-US" dirty="0"/>
              <a:t>each contribute the number of years in the interval. </a:t>
            </a:r>
          </a:p>
          <a:p>
            <a:pPr marL="0" indent="0">
              <a:buNone/>
            </a:pPr>
            <a:r>
              <a:rPr lang="en-US" dirty="0"/>
              <a:t>b. Persons who died during the interval (d</a:t>
            </a:r>
            <a:r>
              <a:rPr lang="en-US" baseline="-25000" dirty="0"/>
              <a:t>x</a:t>
            </a:r>
            <a:r>
              <a:rPr lang="en-US" dirty="0"/>
              <a:t>) who contribute a part of the interval, depending on when they died. For most purposes, we simply assume they contributed 1⁄2 a year.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56</a:t>
            </a:fld>
            <a:endParaRPr lang="en-US" dirty="0"/>
          </a:p>
        </p:txBody>
      </p:sp>
    </p:spTree>
    <p:extLst>
      <p:ext uri="{BB962C8B-B14F-4D97-AF65-F5344CB8AC3E}">
        <p14:creationId xmlns:p14="http://schemas.microsoft.com/office/powerpoint/2010/main" val="130054327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Lx calculations</a:t>
            </a:r>
            <a:endParaRPr lang="en-US" dirty="0"/>
          </a:p>
        </p:txBody>
      </p:sp>
      <p:sp>
        <p:nvSpPr>
          <p:cNvPr id="3" name="Content Placeholder 2"/>
          <p:cNvSpPr>
            <a:spLocks noGrp="1"/>
          </p:cNvSpPr>
          <p:nvPr>
            <p:ph idx="1"/>
          </p:nvPr>
        </p:nvSpPr>
        <p:spPr/>
        <p:txBody>
          <a:bodyPr/>
          <a:lstStyle/>
          <a:p>
            <a:r>
              <a:rPr lang="en-US" dirty="0"/>
              <a:t>Generally we assume linearity: </a:t>
            </a:r>
          </a:p>
          <a:p>
            <a:pPr lvl="1"/>
            <a:r>
              <a:rPr lang="en-US" dirty="0"/>
              <a:t>unabridged: Lx = 0.5*(lx + lx+n) </a:t>
            </a:r>
            <a:endParaRPr lang="en-US" dirty="0" smtClean="0"/>
          </a:p>
          <a:p>
            <a:pPr lvl="2"/>
            <a:r>
              <a:rPr lang="en-US" dirty="0" smtClean="0"/>
              <a:t>Every year from birth to death</a:t>
            </a:r>
            <a:endParaRPr lang="en-US" dirty="0" smtClean="0"/>
          </a:p>
          <a:p>
            <a:pPr lvl="1"/>
            <a:r>
              <a:rPr lang="en-US" dirty="0" smtClean="0"/>
              <a:t>abridged</a:t>
            </a:r>
            <a:r>
              <a:rPr lang="en-US" dirty="0"/>
              <a:t>: Lx = (n*0.5)*(lx + </a:t>
            </a:r>
            <a:r>
              <a:rPr lang="en-US" dirty="0" err="1"/>
              <a:t>lx+n</a:t>
            </a:r>
            <a:r>
              <a:rPr lang="en-US" dirty="0" smtClean="0"/>
              <a:t>)</a:t>
            </a:r>
          </a:p>
          <a:p>
            <a:pPr lvl="2"/>
            <a:r>
              <a:rPr lang="en-US" dirty="0" smtClean="0"/>
              <a:t>Can have age groups</a:t>
            </a:r>
            <a:endParaRPr lang="en-US" dirty="0" smtClean="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57</a:t>
            </a:fld>
            <a:endParaRPr lang="en-US" dirty="0"/>
          </a:p>
        </p:txBody>
      </p:sp>
    </p:spTree>
    <p:extLst>
      <p:ext uri="{BB962C8B-B14F-4D97-AF65-F5344CB8AC3E}">
        <p14:creationId xmlns:p14="http://schemas.microsoft.com/office/powerpoint/2010/main" val="16266799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Infant/early childhood and oldest age</a:t>
            </a:r>
            <a:endParaRPr lang="en-US" dirty="0"/>
          </a:p>
        </p:txBody>
      </p:sp>
      <p:sp>
        <p:nvSpPr>
          <p:cNvPr id="3" name="Content Placeholder 2"/>
          <p:cNvSpPr>
            <a:spLocks noGrp="1"/>
          </p:cNvSpPr>
          <p:nvPr>
            <p:ph idx="1"/>
          </p:nvPr>
        </p:nvSpPr>
        <p:spPr/>
        <p:txBody>
          <a:bodyPr/>
          <a:lstStyle/>
          <a:p>
            <a:r>
              <a:rPr lang="en-US" dirty="0" smtClean="0"/>
              <a:t>Because </a:t>
            </a:r>
            <a:r>
              <a:rPr lang="en-US" dirty="0"/>
              <a:t>infant and early childhood deaths are closer to birth, we use: </a:t>
            </a:r>
          </a:p>
          <a:p>
            <a:pPr marL="230187" lvl="1" indent="0">
              <a:buNone/>
            </a:pPr>
            <a:r>
              <a:rPr lang="en-US" dirty="0" smtClean="0"/>
              <a:t>	L</a:t>
            </a:r>
            <a:r>
              <a:rPr lang="en-US" baseline="-25000" dirty="0" smtClean="0"/>
              <a:t>0</a:t>
            </a:r>
            <a:r>
              <a:rPr lang="en-US" dirty="0" smtClean="0"/>
              <a:t> </a:t>
            </a:r>
            <a:r>
              <a:rPr lang="en-US" dirty="0"/>
              <a:t>= 0.3*l</a:t>
            </a:r>
            <a:r>
              <a:rPr lang="en-US" baseline="-25000" dirty="0"/>
              <a:t>0</a:t>
            </a:r>
            <a:r>
              <a:rPr lang="en-US" dirty="0"/>
              <a:t> + 0.7*l</a:t>
            </a:r>
            <a:r>
              <a:rPr lang="en-US" baseline="-25000" dirty="0"/>
              <a:t>1</a:t>
            </a:r>
            <a:r>
              <a:rPr lang="en-US" dirty="0"/>
              <a:t> </a:t>
            </a:r>
          </a:p>
          <a:p>
            <a:r>
              <a:rPr lang="en-US" dirty="0" smtClean="0"/>
              <a:t>For </a:t>
            </a:r>
            <a:r>
              <a:rPr lang="en-US" dirty="0"/>
              <a:t>the terminal category, we do not have length of interval, so we use : </a:t>
            </a:r>
          </a:p>
          <a:p>
            <a:pPr marL="0" indent="0">
              <a:buNone/>
            </a:pPr>
            <a:r>
              <a:rPr lang="en-US" dirty="0" smtClean="0"/>
              <a:t>	</a:t>
            </a:r>
            <a:r>
              <a:rPr lang="en-US" baseline="-25000" dirty="0" smtClean="0"/>
              <a:t>∞</a:t>
            </a:r>
            <a:r>
              <a:rPr lang="en-US" dirty="0"/>
              <a:t>L</a:t>
            </a:r>
            <a:r>
              <a:rPr lang="en-US" baseline="-25000" dirty="0"/>
              <a:t>x</a:t>
            </a:r>
            <a:r>
              <a:rPr lang="en-US" dirty="0"/>
              <a:t> =l</a:t>
            </a:r>
            <a:r>
              <a:rPr lang="en-US" baseline="-25000" dirty="0"/>
              <a:t>x</a:t>
            </a:r>
            <a:r>
              <a:rPr lang="en-US" dirty="0"/>
              <a:t>/ </a:t>
            </a:r>
            <a:r>
              <a:rPr lang="en-US" baseline="-25000" dirty="0"/>
              <a:t>∞</a:t>
            </a:r>
            <a:r>
              <a:rPr lang="en-US" dirty="0"/>
              <a:t>m</a:t>
            </a:r>
            <a:r>
              <a:rPr lang="en-US" baseline="-25000" dirty="0"/>
              <a:t>x</a:t>
            </a:r>
            <a:r>
              <a:rPr lang="en-US" dirty="0"/>
              <a:t/>
            </a:r>
            <a:br>
              <a:rPr lang="en-US" dirty="0"/>
            </a:br>
            <a:endParaRPr lang="en-US" dirty="0" smtClean="0"/>
          </a:p>
          <a:p>
            <a:pPr marL="0" indent="0">
              <a:buNone/>
            </a:pPr>
            <a:r>
              <a:rPr lang="en-US" dirty="0" smtClean="0"/>
              <a:t>for example</a:t>
            </a:r>
            <a:endParaRPr lang="en-US" dirty="0" smtClean="0"/>
          </a:p>
          <a:p>
            <a:pPr marL="0" indent="0">
              <a:buNone/>
            </a:pPr>
            <a:r>
              <a:rPr lang="en-US" dirty="0"/>
              <a:t>	</a:t>
            </a:r>
            <a:r>
              <a:rPr lang="en-US" sz="2400" dirty="0" smtClean="0"/>
              <a:t>L</a:t>
            </a:r>
            <a:r>
              <a:rPr lang="en-US" sz="2400" baseline="-25000" dirty="0" smtClean="0"/>
              <a:t>100</a:t>
            </a:r>
            <a:r>
              <a:rPr lang="en-US" sz="2400" baseline="-25000" dirty="0"/>
              <a:t>+</a:t>
            </a:r>
            <a:r>
              <a:rPr lang="en-US" sz="2400" dirty="0"/>
              <a:t> = l</a:t>
            </a:r>
            <a:r>
              <a:rPr lang="en-US" sz="2400" baseline="-25000" dirty="0"/>
              <a:t>100+</a:t>
            </a:r>
            <a:r>
              <a:rPr lang="en-US" sz="2400" dirty="0"/>
              <a:t> / M</a:t>
            </a:r>
            <a:r>
              <a:rPr lang="en-US" sz="2400" baseline="-25000" dirty="0"/>
              <a:t>100+</a:t>
            </a:r>
            <a:endParaRPr lang="en-US" sz="2400" dirty="0"/>
          </a:p>
          <a:p>
            <a:pPr marL="0" indent="0">
              <a:buNone/>
            </a:pPr>
            <a:endParaRPr lang="en-US" dirty="0" smtClean="0"/>
          </a:p>
          <a:p>
            <a:pPr marL="0" indent="0">
              <a:buNone/>
            </a:pPr>
            <a:r>
              <a:rPr lang="en-US" dirty="0" smtClean="0"/>
              <a:t>	where </a:t>
            </a:r>
            <a:r>
              <a:rPr lang="en-US" baseline="-25000" dirty="0"/>
              <a:t>∞</a:t>
            </a:r>
            <a:r>
              <a:rPr lang="en-US" dirty="0"/>
              <a:t>M</a:t>
            </a:r>
            <a:r>
              <a:rPr lang="en-US" baseline="-25000" dirty="0"/>
              <a:t>x</a:t>
            </a:r>
            <a:r>
              <a:rPr lang="en-US" dirty="0"/>
              <a:t> substitutes for </a:t>
            </a:r>
            <a:r>
              <a:rPr lang="en-US" baseline="-25000" dirty="0"/>
              <a:t>∞</a:t>
            </a:r>
            <a:r>
              <a:rPr lang="en-US" dirty="0"/>
              <a:t>m</a:t>
            </a:r>
            <a:r>
              <a:rPr lang="en-US" baseline="-25000" dirty="0"/>
              <a:t>x</a:t>
            </a:r>
            <a:r>
              <a:rPr lang="en-US" dirty="0"/>
              <a:t> in abridged tables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58</a:t>
            </a:fld>
            <a:endParaRPr lang="en-US" dirty="0"/>
          </a:p>
        </p:txBody>
      </p:sp>
    </p:spTree>
    <p:extLst>
      <p:ext uri="{BB962C8B-B14F-4D97-AF65-F5344CB8AC3E}">
        <p14:creationId xmlns:p14="http://schemas.microsoft.com/office/powerpoint/2010/main" val="42511582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469359"/>
          </a:xfrm>
        </p:spPr>
        <p:txBody>
          <a:bodyPr/>
          <a:lstStyle/>
          <a:p>
            <a:pPr lvl="1" algn="l" rtl="0">
              <a:lnSpc>
                <a:spcPct val="85000"/>
              </a:lnSpc>
              <a:spcBef>
                <a:spcPct val="0"/>
              </a:spcBef>
            </a:pPr>
            <a:r>
              <a:rPr lang="en-US" sz="2800" dirty="0" smtClean="0"/>
              <a:t>L</a:t>
            </a:r>
            <a:r>
              <a:rPr lang="en-US" sz="2800" baseline="-25000" dirty="0" smtClean="0"/>
              <a:t>0</a:t>
            </a:r>
            <a:r>
              <a:rPr lang="en-US" sz="2800" dirty="0" smtClean="0"/>
              <a:t> = 0.3*l</a:t>
            </a:r>
            <a:r>
              <a:rPr lang="en-US" sz="2800" baseline="-25000" dirty="0" smtClean="0"/>
              <a:t>0</a:t>
            </a:r>
            <a:r>
              <a:rPr lang="en-US" sz="2800" dirty="0" smtClean="0"/>
              <a:t> + 0.7*l</a:t>
            </a:r>
            <a:r>
              <a:rPr lang="en-US" sz="2800" baseline="-25000" dirty="0" smtClean="0"/>
              <a:t>1</a:t>
            </a:r>
            <a:r>
              <a:rPr lang="en-US" sz="2800" dirty="0" smtClean="0"/>
              <a:t> </a:t>
            </a:r>
            <a:endParaRPr lang="en-US" sz="2800" dirty="0"/>
          </a:p>
        </p:txBody>
      </p:sp>
      <p:sp>
        <p:nvSpPr>
          <p:cNvPr id="3" name="Content Placeholder 2"/>
          <p:cNvSpPr>
            <a:spLocks noGrp="1"/>
          </p:cNvSpPr>
          <p:nvPr>
            <p:ph idx="1"/>
          </p:nvPr>
        </p:nvSpPr>
        <p:spPr/>
        <p:txBody>
          <a:bodyPr/>
          <a:lstStyle/>
          <a:p>
            <a:r>
              <a:rPr lang="en-US" dirty="0"/>
              <a:t>What is L</a:t>
            </a:r>
            <a:r>
              <a:rPr lang="en-US" baseline="-25000" dirty="0"/>
              <a:t>0</a:t>
            </a:r>
            <a:r>
              <a:rPr lang="en-US" dirty="0"/>
              <a:t> </a:t>
            </a:r>
            <a:r>
              <a:rPr lang="en-US" dirty="0" smtClean="0"/>
              <a:t>?</a:t>
            </a:r>
          </a:p>
          <a:p>
            <a:endParaRPr lang="en-US" dirty="0"/>
          </a:p>
          <a:p>
            <a:endParaRPr lang="en-US" dirty="0" smtClean="0"/>
          </a:p>
          <a:p>
            <a:endParaRPr lang="en-US" dirty="0"/>
          </a:p>
          <a:p>
            <a:pPr marL="0" indent="0">
              <a:buNone/>
            </a:pPr>
            <a:endParaRPr lang="en-US" dirty="0" smtClean="0"/>
          </a:p>
          <a:p>
            <a:pPr marL="0" indent="0">
              <a:buNone/>
            </a:pPr>
            <a:r>
              <a:rPr lang="en-US" dirty="0" smtClean="0"/>
              <a:t>0.3</a:t>
            </a:r>
            <a:r>
              <a:rPr lang="en-US" dirty="0" smtClean="0"/>
              <a:t>*100,000 + 0.7*99418</a:t>
            </a:r>
          </a:p>
          <a:p>
            <a:pPr marL="0" indent="0">
              <a:buNone/>
            </a:pPr>
            <a:endParaRPr lang="en-US" dirty="0"/>
          </a:p>
          <a:p>
            <a:pPr marL="0" indent="0">
              <a:buNone/>
            </a:pPr>
            <a:r>
              <a:rPr lang="en-US" dirty="0" smtClean="0"/>
              <a:t>L</a:t>
            </a:r>
            <a:r>
              <a:rPr lang="en-US" baseline="-25000" dirty="0" smtClean="0"/>
              <a:t>0</a:t>
            </a:r>
            <a:r>
              <a:rPr lang="en-US" dirty="0" smtClean="0"/>
              <a:t>=99592.6 </a:t>
            </a:r>
            <a:endParaRPr lang="en-US" dirty="0"/>
          </a:p>
          <a:p>
            <a:endParaRPr lang="en-US" dirty="0"/>
          </a:p>
          <a:p>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59</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45450084"/>
              </p:ext>
            </p:extLst>
          </p:nvPr>
        </p:nvGraphicFramePr>
        <p:xfrm>
          <a:off x="836059" y="2281697"/>
          <a:ext cx="7571403" cy="1381760"/>
        </p:xfrm>
        <a:graphic>
          <a:graphicData uri="http://schemas.openxmlformats.org/drawingml/2006/table">
            <a:tbl>
              <a:tblPr firstRow="1" bandRow="1">
                <a:tableStyleId>{69CF1AB2-1976-4502-BF36-3FF5EA218861}</a:tableStyleId>
              </a:tblPr>
              <a:tblGrid>
                <a:gridCol w="1081629"/>
                <a:gridCol w="1081629"/>
                <a:gridCol w="1081629"/>
                <a:gridCol w="1081629"/>
                <a:gridCol w="1081629"/>
                <a:gridCol w="1081629"/>
                <a:gridCol w="1081629"/>
              </a:tblGrid>
              <a:tr h="370840">
                <a:tc>
                  <a:txBody>
                    <a:bodyPr/>
                    <a:lstStyle/>
                    <a:p>
                      <a:r>
                        <a:rPr lang="en-US" dirty="0" smtClean="0"/>
                        <a:t>Age group</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25000" dirty="0" err="1" smtClean="0"/>
                        <a:t>n</a:t>
                      </a:r>
                      <a:r>
                        <a:rPr lang="en-US" sz="1800" dirty="0" err="1" smtClean="0"/>
                        <a:t>q</a:t>
                      </a:r>
                      <a:r>
                        <a:rPr lang="en-US" sz="1800" baseline="-25000" dirty="0" err="1" smtClean="0"/>
                        <a:t>x</a:t>
                      </a:r>
                      <a:endParaRPr lang="en-US" sz="1800" baseline="-25000" dirty="0" smtClean="0"/>
                    </a:p>
                  </a:txBody>
                  <a:tcPr/>
                </a:tc>
                <a:tc>
                  <a:txBody>
                    <a:bodyPr/>
                    <a:lstStyle/>
                    <a:p>
                      <a:r>
                        <a:rPr lang="en-US" dirty="0" smtClean="0"/>
                        <a:t>l</a:t>
                      </a:r>
                      <a:r>
                        <a:rPr lang="en-US" baseline="-25000" dirty="0" smtClean="0"/>
                        <a:t>x</a:t>
                      </a:r>
                      <a:endParaRPr lang="en-US" baseline="-25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25000" dirty="0" err="1" smtClean="0"/>
                        <a:t>n</a:t>
                      </a:r>
                      <a:r>
                        <a:rPr lang="en-US" sz="1800" baseline="0" dirty="0" err="1" smtClean="0"/>
                        <a:t>d</a:t>
                      </a:r>
                      <a:r>
                        <a:rPr lang="en-US" sz="1800" baseline="-25000" dirty="0" err="1" smtClean="0"/>
                        <a:t>x</a:t>
                      </a:r>
                      <a:endParaRPr lang="en-US" sz="1800" baseline="-25000" dirty="0" smtClean="0"/>
                    </a:p>
                    <a:p>
                      <a:endParaRPr lang="en-US" dirty="0"/>
                    </a:p>
                  </a:txBody>
                  <a:tcPr/>
                </a:tc>
                <a:tc>
                  <a:txBody>
                    <a:bodyPr/>
                    <a:lstStyle/>
                    <a:p>
                      <a:r>
                        <a:rPr lang="en-US" dirty="0" smtClean="0"/>
                        <a:t>L</a:t>
                      </a:r>
                      <a:r>
                        <a:rPr lang="en-US" baseline="-25000" dirty="0" smtClean="0"/>
                        <a:t>x</a:t>
                      </a:r>
                      <a:endParaRPr lang="en-US" baseline="-25000" dirty="0"/>
                    </a:p>
                  </a:txBody>
                  <a:tcPr/>
                </a:tc>
                <a:tc>
                  <a:txBody>
                    <a:bodyPr/>
                    <a:lstStyle/>
                    <a:p>
                      <a:r>
                        <a:rPr lang="en-US" dirty="0" err="1" smtClean="0"/>
                        <a:t>T</a:t>
                      </a:r>
                      <a:r>
                        <a:rPr lang="en-US" baseline="-25000" dirty="0" err="1" smtClean="0"/>
                        <a:t>x</a:t>
                      </a:r>
                      <a:endParaRPr lang="en-US" baseline="-25000" dirty="0"/>
                    </a:p>
                  </a:txBody>
                  <a:tcPr/>
                </a:tc>
                <a:tc>
                  <a:txBody>
                    <a:bodyPr/>
                    <a:lstStyle/>
                    <a:p>
                      <a:r>
                        <a:rPr lang="en-US" dirty="0" smtClean="0"/>
                        <a:t>e</a:t>
                      </a:r>
                      <a:r>
                        <a:rPr lang="en-US" baseline="-25000" dirty="0" smtClean="0"/>
                        <a:t>x</a:t>
                      </a:r>
                      <a:endParaRPr lang="en-US" baseline="-25000" dirty="0"/>
                    </a:p>
                  </a:txBody>
                  <a:tcPr/>
                </a:tc>
              </a:tr>
              <a:tr h="370840">
                <a:tc>
                  <a:txBody>
                    <a:bodyPr/>
                    <a:lstStyle/>
                    <a:p>
                      <a:r>
                        <a:rPr lang="en-US" dirty="0" smtClean="0"/>
                        <a:t>0-1</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0.0582</a:t>
                      </a:r>
                    </a:p>
                  </a:txBody>
                  <a:tcPr/>
                </a:tc>
                <a:tc>
                  <a:txBody>
                    <a:bodyPr/>
                    <a:lstStyle/>
                    <a:p>
                      <a:r>
                        <a:rPr lang="en-US" dirty="0" smtClean="0"/>
                        <a:t>100,000</a:t>
                      </a:r>
                      <a:endParaRPr lang="en-US" dirty="0"/>
                    </a:p>
                  </a:txBody>
                  <a:tcPr/>
                </a:tc>
                <a:tc>
                  <a:txBody>
                    <a:bodyPr/>
                    <a:lstStyle/>
                    <a:p>
                      <a:r>
                        <a:rPr lang="en-US" sz="1800" dirty="0" smtClean="0"/>
                        <a:t>582</a:t>
                      </a:r>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r h="370840">
                <a:tc>
                  <a:txBody>
                    <a:bodyPr/>
                    <a:lstStyle/>
                    <a:p>
                      <a:r>
                        <a:rPr lang="en-US" dirty="0" smtClean="0"/>
                        <a:t>1-2</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p>
                  </a:txBody>
                  <a:tcPr/>
                </a:tc>
                <a:tc>
                  <a:txBody>
                    <a:bodyPr/>
                    <a:lstStyle/>
                    <a:p>
                      <a:r>
                        <a:rPr lang="en-US" dirty="0" smtClean="0"/>
                        <a:t>99,418</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24105661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655950" y="434358"/>
            <a:ext cx="8089900" cy="563231"/>
          </a:xfrm>
        </p:spPr>
        <p:txBody>
          <a:bodyPr/>
          <a:lstStyle/>
          <a:p>
            <a:r>
              <a:rPr lang="en-US" dirty="0" smtClean="0"/>
              <a:t>Why should we care about uneven child sex ratios in </a:t>
            </a:r>
            <a:r>
              <a:rPr lang="en-US" dirty="0"/>
              <a:t>I</a:t>
            </a:r>
            <a:r>
              <a:rPr lang="en-US" dirty="0" smtClean="0"/>
              <a:t>ndia?</a:t>
            </a:r>
            <a:endParaRPr lang="en-US" dirty="0"/>
          </a:p>
        </p:txBody>
      </p:sp>
      <p:sp>
        <p:nvSpPr>
          <p:cNvPr id="14" name="Content Placeholder 2"/>
          <p:cNvSpPr>
            <a:spLocks noGrp="1"/>
          </p:cNvSpPr>
          <p:nvPr>
            <p:ph idx="1"/>
          </p:nvPr>
        </p:nvSpPr>
        <p:spPr>
          <a:xfrm>
            <a:off x="657789" y="1555416"/>
            <a:ext cx="8089901" cy="1661993"/>
          </a:xfrm>
        </p:spPr>
        <p:txBody>
          <a:bodyPr>
            <a:noAutofit/>
          </a:bodyPr>
          <a:lstStyle/>
          <a:p>
            <a:pPr>
              <a:buFont typeface="Wingdings" charset="2"/>
              <a:buChar char="§"/>
            </a:pPr>
            <a:r>
              <a:rPr lang="en-US" sz="2400" dirty="0" smtClean="0">
                <a:solidFill>
                  <a:srgbClr val="052049"/>
                </a:solidFill>
                <a:latin typeface="+mn-lt"/>
              </a:rPr>
              <a:t>Human rights</a:t>
            </a:r>
          </a:p>
          <a:p>
            <a:pPr>
              <a:buFont typeface="Wingdings" charset="2"/>
              <a:buChar char="§"/>
            </a:pPr>
            <a:r>
              <a:rPr lang="en-US" sz="2400" dirty="0" smtClean="0">
                <a:solidFill>
                  <a:srgbClr val="052049"/>
                </a:solidFill>
                <a:latin typeface="+mn-lt"/>
              </a:rPr>
              <a:t>Marriage patterns: 40 million men remaining single </a:t>
            </a:r>
            <a:r>
              <a:rPr lang="en-US" sz="2000" dirty="0">
                <a:latin typeface="+mn-lt"/>
              </a:rPr>
              <a:t>(</a:t>
            </a:r>
            <a:r>
              <a:rPr lang="en-US" sz="2000" dirty="0" err="1">
                <a:latin typeface="+mn-lt"/>
              </a:rPr>
              <a:t>Guilmoto</a:t>
            </a:r>
            <a:r>
              <a:rPr lang="en-US" sz="2000" dirty="0">
                <a:latin typeface="+mn-lt"/>
              </a:rPr>
              <a:t>, 2012</a:t>
            </a:r>
            <a:r>
              <a:rPr lang="en-US" sz="2000" dirty="0" smtClean="0">
                <a:latin typeface="+mn-lt"/>
              </a:rPr>
              <a:t>)</a:t>
            </a:r>
            <a:endParaRPr lang="en-US" sz="2400" dirty="0" smtClean="0">
              <a:solidFill>
                <a:srgbClr val="052049"/>
              </a:solidFill>
              <a:latin typeface="+mn-lt"/>
            </a:endParaRPr>
          </a:p>
          <a:p>
            <a:pPr lvl="1">
              <a:buFont typeface="Wingdings" charset="2"/>
              <a:buChar char="§"/>
            </a:pPr>
            <a:r>
              <a:rPr lang="en-US" sz="2000" dirty="0">
                <a:solidFill>
                  <a:srgbClr val="052049"/>
                </a:solidFill>
                <a:latin typeface="+mn-lt"/>
              </a:rPr>
              <a:t>C</a:t>
            </a:r>
            <a:r>
              <a:rPr lang="en-US" sz="2000" dirty="0" smtClean="0">
                <a:solidFill>
                  <a:srgbClr val="052049"/>
                </a:solidFill>
                <a:latin typeface="+mn-lt"/>
              </a:rPr>
              <a:t>an increase use of prostitution and spread of STDs and HIV </a:t>
            </a:r>
            <a:r>
              <a:rPr lang="en-US" sz="2000" dirty="0">
                <a:latin typeface="+mn-lt"/>
              </a:rPr>
              <a:t>(evidence from China, Tucker et al., 2006</a:t>
            </a:r>
            <a:r>
              <a:rPr lang="en-US" sz="2000" dirty="0" smtClean="0">
                <a:latin typeface="+mn-lt"/>
              </a:rPr>
              <a:t>)</a:t>
            </a:r>
            <a:endParaRPr lang="en-US" sz="2000" dirty="0">
              <a:solidFill>
                <a:srgbClr val="052049"/>
              </a:solidFill>
              <a:latin typeface="+mn-lt"/>
            </a:endParaRPr>
          </a:p>
          <a:p>
            <a:pPr>
              <a:buFont typeface="Wingdings" charset="2"/>
              <a:buChar char="§"/>
            </a:pPr>
            <a:r>
              <a:rPr lang="en-US" sz="2400" dirty="0">
                <a:solidFill>
                  <a:srgbClr val="052049"/>
                </a:solidFill>
                <a:latin typeface="+mn-lt"/>
              </a:rPr>
              <a:t>R</a:t>
            </a:r>
            <a:r>
              <a:rPr lang="en-US" sz="2400" dirty="0" smtClean="0">
                <a:solidFill>
                  <a:srgbClr val="052049"/>
                </a:solidFill>
                <a:latin typeface="+mn-lt"/>
              </a:rPr>
              <a:t>elationship found between sex ratios, violence and homicide rates and the perception of women being harassed more </a:t>
            </a:r>
            <a:r>
              <a:rPr lang="en-US" sz="2000" dirty="0">
                <a:latin typeface="+mn-lt"/>
              </a:rPr>
              <a:t>(Hudson et al., 2002; South et al., 2014</a:t>
            </a:r>
            <a:r>
              <a:rPr lang="en-US" sz="2000" dirty="0" smtClean="0">
                <a:latin typeface="+mn-lt"/>
              </a:rPr>
              <a:t>)</a:t>
            </a:r>
            <a:endParaRPr lang="en-US" sz="2000" dirty="0" smtClean="0">
              <a:solidFill>
                <a:srgbClr val="052049"/>
              </a:solidFill>
              <a:latin typeface="+mn-lt"/>
            </a:endParaRPr>
          </a:p>
          <a:p>
            <a:pPr>
              <a:buFont typeface="Wingdings" charset="2"/>
              <a:buChar char="§"/>
            </a:pPr>
            <a:r>
              <a:rPr lang="en-US" sz="2400" dirty="0" smtClean="0">
                <a:solidFill>
                  <a:srgbClr val="052049"/>
                </a:solidFill>
                <a:latin typeface="+mn-lt"/>
              </a:rPr>
              <a:t>Increased sex trafficking </a:t>
            </a:r>
            <a:r>
              <a:rPr lang="en-US" sz="2000" dirty="0">
                <a:latin typeface="+mn-lt"/>
              </a:rPr>
              <a:t>(</a:t>
            </a:r>
            <a:r>
              <a:rPr lang="en-US" sz="2000" dirty="0" err="1">
                <a:latin typeface="+mn-lt"/>
              </a:rPr>
              <a:t>Hesketh</a:t>
            </a:r>
            <a:r>
              <a:rPr lang="en-US" sz="2000" dirty="0">
                <a:latin typeface="+mn-lt"/>
              </a:rPr>
              <a:t> et al., 2006</a:t>
            </a:r>
            <a:r>
              <a:rPr lang="en-US" sz="2000" dirty="0" smtClean="0">
                <a:latin typeface="+mn-lt"/>
              </a:rPr>
              <a:t>)</a:t>
            </a:r>
            <a:endParaRPr lang="en-US" sz="2000" dirty="0" smtClean="0">
              <a:solidFill>
                <a:srgbClr val="052049"/>
              </a:solidFill>
              <a:latin typeface="+mn-lt"/>
            </a:endParaRPr>
          </a:p>
          <a:p>
            <a:pPr>
              <a:buFont typeface="Wingdings" charset="2"/>
              <a:buChar char="§"/>
            </a:pPr>
            <a:r>
              <a:rPr lang="en-US" sz="2400" dirty="0">
                <a:solidFill>
                  <a:srgbClr val="052049"/>
                </a:solidFill>
                <a:latin typeface="+mn-lt"/>
              </a:rPr>
              <a:t>P</a:t>
            </a:r>
            <a:r>
              <a:rPr lang="en-US" sz="2400" dirty="0" smtClean="0">
                <a:solidFill>
                  <a:srgbClr val="052049"/>
                </a:solidFill>
                <a:latin typeface="+mn-lt"/>
              </a:rPr>
              <a:t>ossible increase in men joining terrorist / paramilitary/ criminal groups and subsequent increase in regional violence </a:t>
            </a:r>
            <a:r>
              <a:rPr lang="en-US" sz="2000" dirty="0">
                <a:latin typeface="+mn-lt"/>
              </a:rPr>
              <a:t>(</a:t>
            </a:r>
            <a:r>
              <a:rPr lang="en-US" sz="2000" dirty="0" err="1">
                <a:latin typeface="+mn-lt"/>
              </a:rPr>
              <a:t>Hesketh</a:t>
            </a:r>
            <a:r>
              <a:rPr lang="en-US" sz="2000" dirty="0">
                <a:latin typeface="+mn-lt"/>
              </a:rPr>
              <a:t> et al., 2006</a:t>
            </a:r>
            <a:r>
              <a:rPr lang="en-US" sz="2000" dirty="0" smtClean="0">
                <a:latin typeface="+mn-lt"/>
              </a:rPr>
              <a:t>)</a:t>
            </a:r>
            <a:endParaRPr lang="en-US" sz="2400" dirty="0">
              <a:solidFill>
                <a:srgbClr val="052049"/>
              </a:solidFill>
              <a:latin typeface="+mn-lt"/>
            </a:endParaRPr>
          </a:p>
          <a:p>
            <a:endParaRPr lang="en-US" dirty="0" smtClean="0"/>
          </a:p>
          <a:p>
            <a:endParaRPr lang="en-US" dirty="0"/>
          </a:p>
        </p:txBody>
      </p:sp>
      <p:sp>
        <p:nvSpPr>
          <p:cNvPr id="18" name="Slide Number Placeholder 4"/>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6</a:t>
            </a:fld>
            <a:endParaRPr lang="en-US" sz="1100" dirty="0">
              <a:latin typeface="+mn-lt"/>
            </a:endParaRPr>
          </a:p>
        </p:txBody>
      </p:sp>
    </p:spTree>
    <p:extLst>
      <p:ext uri="{BB962C8B-B14F-4D97-AF65-F5344CB8AC3E}">
        <p14:creationId xmlns:p14="http://schemas.microsoft.com/office/powerpoint/2010/main" val="25199856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err="1" smtClean="0"/>
              <a:t>T</a:t>
            </a:r>
            <a:r>
              <a:rPr lang="en-US" baseline="-25000" dirty="0" err="1" smtClean="0"/>
              <a:t>x</a:t>
            </a:r>
            <a:endParaRPr lang="en-US" baseline="-25000" dirty="0"/>
          </a:p>
        </p:txBody>
      </p:sp>
      <p:sp>
        <p:nvSpPr>
          <p:cNvPr id="3" name="Content Placeholder 2"/>
          <p:cNvSpPr>
            <a:spLocks noGrp="1"/>
          </p:cNvSpPr>
          <p:nvPr>
            <p:ph idx="1"/>
          </p:nvPr>
        </p:nvSpPr>
        <p:spPr/>
        <p:txBody>
          <a:bodyPr/>
          <a:lstStyle/>
          <a:p>
            <a:r>
              <a:rPr lang="en-US" dirty="0"/>
              <a:t>T</a:t>
            </a:r>
            <a:r>
              <a:rPr lang="en-US" baseline="-25000" dirty="0"/>
              <a:t>x</a:t>
            </a:r>
            <a:r>
              <a:rPr lang="en-US" dirty="0"/>
              <a:t> is the total number of years of life lived by all </a:t>
            </a:r>
            <a:r>
              <a:rPr lang="en-US" dirty="0" smtClean="0"/>
              <a:t>members </a:t>
            </a:r>
            <a:r>
              <a:rPr lang="en-US" dirty="0"/>
              <a:t>of the cohort. It is obtained by summing </a:t>
            </a:r>
            <a:r>
              <a:rPr lang="en-US" dirty="0" smtClean="0"/>
              <a:t>up </a:t>
            </a:r>
            <a:r>
              <a:rPr lang="en-US" dirty="0"/>
              <a:t>all values of Lx from that age forward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60</a:t>
            </a:fld>
            <a:endParaRPr lang="en-US" dirty="0"/>
          </a:p>
        </p:txBody>
      </p:sp>
      <p:pic>
        <p:nvPicPr>
          <p:cNvPr id="7" name="Picture 6"/>
          <p:cNvPicPr>
            <a:picLocks noChangeAspect="1"/>
          </p:cNvPicPr>
          <p:nvPr/>
        </p:nvPicPr>
        <p:blipFill>
          <a:blip r:embed="rId2"/>
          <a:stretch>
            <a:fillRect/>
          </a:stretch>
        </p:blipFill>
        <p:spPr>
          <a:xfrm>
            <a:off x="2692400" y="2858911"/>
            <a:ext cx="3759200" cy="1676400"/>
          </a:xfrm>
          <a:prstGeom prst="rect">
            <a:avLst/>
          </a:prstGeom>
        </p:spPr>
      </p:pic>
    </p:spTree>
    <p:extLst>
      <p:ext uri="{BB962C8B-B14F-4D97-AF65-F5344CB8AC3E}">
        <p14:creationId xmlns:p14="http://schemas.microsoft.com/office/powerpoint/2010/main" val="14319452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Life expectancy e</a:t>
            </a:r>
            <a:r>
              <a:rPr lang="en-US" baseline="-25000" dirty="0" smtClean="0"/>
              <a:t>x</a:t>
            </a:r>
            <a:endParaRPr lang="en-US" baseline="-25000" dirty="0"/>
          </a:p>
        </p:txBody>
      </p:sp>
      <p:sp>
        <p:nvSpPr>
          <p:cNvPr id="3" name="Content Placeholder 2"/>
          <p:cNvSpPr>
            <a:spLocks noGrp="1"/>
          </p:cNvSpPr>
          <p:nvPr>
            <p:ph idx="1"/>
          </p:nvPr>
        </p:nvSpPr>
        <p:spPr/>
        <p:txBody>
          <a:bodyPr/>
          <a:lstStyle/>
          <a:p>
            <a:r>
              <a:rPr lang="en-US" dirty="0"/>
              <a:t>Whereas Tx provides the number of years remaining to be lived by the entire cohort, ex represents </a:t>
            </a:r>
            <a:r>
              <a:rPr lang="en-US" i="1" dirty="0"/>
              <a:t>the number of years lived on average by any individual in the cohort. </a:t>
            </a:r>
            <a:endParaRPr lang="en-US" i="1" dirty="0" smtClean="0"/>
          </a:p>
          <a:p>
            <a:endParaRPr lang="en-US" i="1" dirty="0"/>
          </a:p>
          <a:p>
            <a:endParaRPr lang="en-US" i="1" dirty="0" smtClean="0"/>
          </a:p>
          <a:p>
            <a:endParaRPr lang="en-US" i="1" dirty="0"/>
          </a:p>
          <a:p>
            <a:endParaRPr lang="en-US" i="1" dirty="0" smtClean="0"/>
          </a:p>
          <a:p>
            <a:r>
              <a:rPr lang="en-US" dirty="0" smtClean="0"/>
              <a:t>Remember:</a:t>
            </a:r>
            <a:endParaRPr lang="en-US" dirty="0"/>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61</a:t>
            </a:fld>
            <a:endParaRPr lang="en-US" dirty="0"/>
          </a:p>
        </p:txBody>
      </p:sp>
      <p:pic>
        <p:nvPicPr>
          <p:cNvPr id="8" name="Picture 7"/>
          <p:cNvPicPr>
            <a:picLocks noChangeAspect="1"/>
          </p:cNvPicPr>
          <p:nvPr/>
        </p:nvPicPr>
        <p:blipFill>
          <a:blip r:embed="rId2"/>
          <a:stretch>
            <a:fillRect/>
          </a:stretch>
        </p:blipFill>
        <p:spPr>
          <a:xfrm>
            <a:off x="3245555" y="2540000"/>
            <a:ext cx="2333978" cy="1291529"/>
          </a:xfrm>
          <a:prstGeom prst="rect">
            <a:avLst/>
          </a:prstGeom>
        </p:spPr>
      </p:pic>
      <p:pic>
        <p:nvPicPr>
          <p:cNvPr id="9" name="Picture 8"/>
          <p:cNvPicPr>
            <a:picLocks noChangeAspect="1"/>
          </p:cNvPicPr>
          <p:nvPr/>
        </p:nvPicPr>
        <p:blipFill>
          <a:blip r:embed="rId3"/>
          <a:stretch>
            <a:fillRect/>
          </a:stretch>
        </p:blipFill>
        <p:spPr>
          <a:xfrm>
            <a:off x="2210052" y="5101031"/>
            <a:ext cx="5954889" cy="948446"/>
          </a:xfrm>
          <a:prstGeom prst="rect">
            <a:avLst/>
          </a:prstGeom>
        </p:spPr>
      </p:pic>
    </p:spTree>
    <p:extLst>
      <p:ext uri="{BB962C8B-B14F-4D97-AF65-F5344CB8AC3E}">
        <p14:creationId xmlns:p14="http://schemas.microsoft.com/office/powerpoint/2010/main" val="25592920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77081"/>
          </a:xfrm>
        </p:spPr>
        <p:txBody>
          <a:bodyPr/>
          <a:lstStyle/>
          <a:p>
            <a:r>
              <a:rPr lang="en-US" dirty="0" smtClean="0"/>
              <a:t>Different life expectancies</a:t>
            </a:r>
            <a:endParaRPr lang="en-US" dirty="0"/>
          </a:p>
        </p:txBody>
      </p:sp>
      <p:sp>
        <p:nvSpPr>
          <p:cNvPr id="3" name="Content Placeholder 2"/>
          <p:cNvSpPr>
            <a:spLocks noGrp="1"/>
          </p:cNvSpPr>
          <p:nvPr>
            <p:ph idx="1"/>
          </p:nvPr>
        </p:nvSpPr>
        <p:spPr/>
        <p:txBody>
          <a:bodyPr/>
          <a:lstStyle/>
          <a:p>
            <a:r>
              <a:rPr lang="en-US" dirty="0"/>
              <a:t>Life expectancy at birth (</a:t>
            </a:r>
            <a:r>
              <a:rPr lang="en-US" i="1" dirty="0"/>
              <a:t>e</a:t>
            </a:r>
            <a:r>
              <a:rPr lang="en-US" i="1" baseline="-25000" dirty="0"/>
              <a:t>0</a:t>
            </a:r>
            <a:r>
              <a:rPr lang="en-US" dirty="0"/>
              <a:t>) is the number of years that a baby born now will live if that baby experiences all the age-specific mortality rates currently operating in the population </a:t>
            </a:r>
          </a:p>
          <a:p>
            <a:r>
              <a:rPr lang="en-US" dirty="0" smtClean="0"/>
              <a:t>Terminal Age Category= Because </a:t>
            </a:r>
            <a:r>
              <a:rPr lang="en-US" dirty="0"/>
              <a:t>the final age category in the life table is an open ended interval, and all individuals in our cohort must die, we have variations on the usual formulas for this interval </a:t>
            </a:r>
          </a:p>
          <a:p>
            <a:endParaRPr lang="en-US" dirty="0" smtClean="0"/>
          </a:p>
          <a:p>
            <a:endParaRPr lang="en-US" dirty="0"/>
          </a:p>
          <a:p>
            <a:pPr marL="0" indent="0">
              <a:buNone/>
            </a:pPr>
            <a:endParaRPr lang="en-US" dirty="0" smtClean="0"/>
          </a:p>
          <a:p>
            <a:pPr marL="0" indent="0">
              <a:buNone/>
            </a:pPr>
            <a:r>
              <a:rPr lang="en-US" dirty="0" smtClean="0"/>
              <a:t>where </a:t>
            </a:r>
            <a:r>
              <a:rPr lang="en-US" baseline="-25000" dirty="0"/>
              <a:t>∞</a:t>
            </a:r>
            <a:r>
              <a:rPr lang="en-US" dirty="0"/>
              <a:t>M</a:t>
            </a:r>
            <a:r>
              <a:rPr lang="en-US" baseline="-25000" dirty="0"/>
              <a:t>x</a:t>
            </a:r>
            <a:r>
              <a:rPr lang="en-US" dirty="0"/>
              <a:t> is the observed ASDR for the terminal age group, assumed to be equivalent to </a:t>
            </a:r>
            <a:r>
              <a:rPr lang="en-US" baseline="-25000" dirty="0"/>
              <a:t>∞</a:t>
            </a:r>
            <a:r>
              <a:rPr lang="en-US" dirty="0"/>
              <a:t>m</a:t>
            </a:r>
            <a:r>
              <a:rPr lang="en-US" baseline="-25000" dirty="0"/>
              <a:t>x</a:t>
            </a:r>
            <a:r>
              <a:rPr lang="en-US" dirty="0"/>
              <a:t> </a:t>
            </a:r>
            <a:endParaRPr lang="en-US" dirty="0" smtClean="0"/>
          </a:p>
          <a:p>
            <a:pPr marL="0" indent="0">
              <a:buNone/>
            </a:pPr>
            <a:r>
              <a:rPr lang="en-US" dirty="0"/>
              <a:t>Because everybody dies: ∞qx = 1.0 </a:t>
            </a:r>
          </a:p>
          <a:p>
            <a:endParaRPr lang="en-US" dirty="0"/>
          </a:p>
        </p:txBody>
      </p:sp>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62</a:t>
            </a:fld>
            <a:endParaRPr lang="en-US" dirty="0"/>
          </a:p>
        </p:txBody>
      </p:sp>
      <p:pic>
        <p:nvPicPr>
          <p:cNvPr id="7" name="Picture 6"/>
          <p:cNvPicPr>
            <a:picLocks noChangeAspect="1"/>
          </p:cNvPicPr>
          <p:nvPr/>
        </p:nvPicPr>
        <p:blipFill>
          <a:blip r:embed="rId2"/>
          <a:stretch>
            <a:fillRect/>
          </a:stretch>
        </p:blipFill>
        <p:spPr>
          <a:xfrm>
            <a:off x="1316567" y="3674924"/>
            <a:ext cx="4003322" cy="935176"/>
          </a:xfrm>
          <a:prstGeom prst="rect">
            <a:avLst/>
          </a:prstGeom>
        </p:spPr>
      </p:pic>
    </p:spTree>
    <p:extLst>
      <p:ext uri="{BB962C8B-B14F-4D97-AF65-F5344CB8AC3E}">
        <p14:creationId xmlns:p14="http://schemas.microsoft.com/office/powerpoint/2010/main" val="276794686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8F6F5B01-31EA-46FA-A31F-D71521F3C0AE}" type="datetime1">
              <a:rPr lang="en-US" smtClean="0"/>
              <a:t>10/23/16</a:t>
            </a:fld>
            <a:endParaRPr lang="en-US" dirty="0"/>
          </a:p>
        </p:txBody>
      </p:sp>
      <p:sp>
        <p:nvSpPr>
          <p:cNvPr id="6" name="Slide Number Placeholder 5"/>
          <p:cNvSpPr>
            <a:spLocks noGrp="1"/>
          </p:cNvSpPr>
          <p:nvPr>
            <p:ph type="sldNum" sz="quarter" idx="4"/>
          </p:nvPr>
        </p:nvSpPr>
        <p:spPr/>
        <p:txBody>
          <a:bodyPr/>
          <a:lstStyle/>
          <a:p>
            <a:fld id="{7BCC8D0D-EAEC-449D-9161-023DFF90F2E2}" type="slidenum">
              <a:rPr lang="en-US" smtClean="0"/>
              <a:pPr/>
              <a:t>63</a:t>
            </a:fld>
            <a:endParaRPr lang="en-US" dirty="0"/>
          </a:p>
        </p:txBody>
      </p:sp>
      <p:pic>
        <p:nvPicPr>
          <p:cNvPr id="7" name="Picture 6"/>
          <p:cNvPicPr>
            <a:picLocks noChangeAspect="1"/>
          </p:cNvPicPr>
          <p:nvPr/>
        </p:nvPicPr>
        <p:blipFill rotWithShape="1">
          <a:blip r:embed="rId2"/>
          <a:srcRect t="13297" r="47778" b="-3422"/>
          <a:stretch/>
        </p:blipFill>
        <p:spPr>
          <a:xfrm>
            <a:off x="1514839" y="615420"/>
            <a:ext cx="5384800" cy="5553546"/>
          </a:xfrm>
          <a:prstGeom prst="rect">
            <a:avLst/>
          </a:prstGeom>
        </p:spPr>
      </p:pic>
    </p:spTree>
    <p:extLst>
      <p:ext uri="{BB962C8B-B14F-4D97-AF65-F5344CB8AC3E}">
        <p14:creationId xmlns:p14="http://schemas.microsoft.com/office/powerpoint/2010/main" val="37158526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Thank you!</a:t>
            </a:r>
          </a:p>
          <a:p>
            <a:endParaRPr lang="en-US" dirty="0"/>
          </a:p>
          <a:p>
            <a:r>
              <a:rPr lang="en-US" dirty="0" smtClean="0"/>
              <a:t>Questions?</a:t>
            </a:r>
            <a:endParaRPr lang="en-US" dirty="0"/>
          </a:p>
        </p:txBody>
      </p:sp>
    </p:spTree>
    <p:extLst>
      <p:ext uri="{BB962C8B-B14F-4D97-AF65-F5344CB8AC3E}">
        <p14:creationId xmlns:p14="http://schemas.microsoft.com/office/powerpoint/2010/main" val="3044553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1047979"/>
          </a:xfrm>
        </p:spPr>
        <p:txBody>
          <a:bodyPr/>
          <a:lstStyle/>
          <a:p>
            <a:r>
              <a:rPr lang="en-US" dirty="0" smtClean="0">
                <a:ea typeface="MS PGothic" charset="0"/>
              </a:rPr>
              <a:t>How does the child sex ratio become imbalanced? Two components</a:t>
            </a:r>
            <a:endParaRPr lang="en-US" dirty="0">
              <a:ea typeface="MS PGothic" charset="0"/>
            </a:endParaRPr>
          </a:p>
        </p:txBody>
      </p:sp>
      <p:sp>
        <p:nvSpPr>
          <p:cNvPr id="3" name="Content Placeholder 2"/>
          <p:cNvSpPr>
            <a:spLocks noGrp="1"/>
          </p:cNvSpPr>
          <p:nvPr>
            <p:ph idx="1"/>
          </p:nvPr>
        </p:nvSpPr>
        <p:spPr>
          <a:xfrm>
            <a:off x="204788" y="1608666"/>
            <a:ext cx="8482012" cy="4664071"/>
          </a:xfrm>
        </p:spPr>
        <p:txBody>
          <a:bodyPr>
            <a:normAutofit fontScale="62500" lnSpcReduction="20000"/>
          </a:bodyPr>
          <a:lstStyle/>
          <a:p>
            <a:pPr marL="0" indent="0">
              <a:buFont typeface="Arial" charset="0"/>
              <a:buNone/>
            </a:pPr>
            <a:r>
              <a:rPr lang="en-US" sz="3400" dirty="0" smtClean="0">
                <a:latin typeface="+mn-lt"/>
                <a:ea typeface="MS PGothic" charset="0"/>
              </a:rPr>
              <a:t>1. </a:t>
            </a:r>
            <a:r>
              <a:rPr lang="en-US" sz="3400" dirty="0" smtClean="0">
                <a:solidFill>
                  <a:srgbClr val="052049"/>
                </a:solidFill>
                <a:latin typeface="+mn-lt"/>
                <a:ea typeface="MS PGothic" charset="0"/>
              </a:rPr>
              <a:t>Pre</a:t>
            </a:r>
            <a:r>
              <a:rPr lang="en-US" sz="3400" dirty="0">
                <a:solidFill>
                  <a:srgbClr val="052049"/>
                </a:solidFill>
                <a:latin typeface="+mn-lt"/>
                <a:ea typeface="MS PGothic" charset="0"/>
              </a:rPr>
              <a:t>-birth events </a:t>
            </a:r>
          </a:p>
          <a:p>
            <a:pPr lvl="1">
              <a:lnSpc>
                <a:spcPct val="110000"/>
              </a:lnSpc>
              <a:buFont typeface="Wingdings" charset="2"/>
              <a:buChar char="§"/>
            </a:pPr>
            <a:r>
              <a:rPr lang="en-US" sz="2900" dirty="0">
                <a:solidFill>
                  <a:srgbClr val="052049"/>
                </a:solidFill>
                <a:latin typeface="+mn-lt"/>
                <a:ea typeface="MS PGothic" charset="0"/>
              </a:rPr>
              <a:t>Measured by the sex ratio at birth (Natural sex ratio at birth is about 105 males for every 100 females)</a:t>
            </a:r>
          </a:p>
          <a:p>
            <a:pPr lvl="1">
              <a:lnSpc>
                <a:spcPct val="110000"/>
              </a:lnSpc>
              <a:buFont typeface="Wingdings" charset="2"/>
              <a:buChar char="§"/>
            </a:pPr>
            <a:r>
              <a:rPr lang="en-US" sz="2900" dirty="0">
                <a:solidFill>
                  <a:srgbClr val="052049"/>
                </a:solidFill>
                <a:latin typeface="+mn-lt"/>
                <a:ea typeface="MS PGothic" charset="0"/>
              </a:rPr>
              <a:t>Sex-selective abortion</a:t>
            </a:r>
          </a:p>
          <a:p>
            <a:pPr lvl="1">
              <a:lnSpc>
                <a:spcPct val="110000"/>
              </a:lnSpc>
              <a:buFont typeface="Wingdings" charset="2"/>
              <a:buChar char="§"/>
            </a:pPr>
            <a:r>
              <a:rPr lang="en-US" sz="2900" dirty="0">
                <a:solidFill>
                  <a:srgbClr val="052049"/>
                </a:solidFill>
                <a:latin typeface="+mn-lt"/>
                <a:ea typeface="MS PGothic" charset="0"/>
              </a:rPr>
              <a:t>Anomalies in imbalanced conception and fetal survival</a:t>
            </a:r>
          </a:p>
          <a:p>
            <a:pPr>
              <a:buFont typeface="Wingdings" charset="2"/>
              <a:buChar char="§"/>
            </a:pPr>
            <a:endParaRPr lang="en-US" sz="2800" dirty="0">
              <a:solidFill>
                <a:srgbClr val="052049"/>
              </a:solidFill>
              <a:latin typeface="+mn-lt"/>
              <a:ea typeface="MS PGothic" charset="0"/>
            </a:endParaRPr>
          </a:p>
          <a:p>
            <a:pPr marL="0" indent="0">
              <a:buNone/>
            </a:pPr>
            <a:r>
              <a:rPr lang="en-US" sz="3400" dirty="0">
                <a:solidFill>
                  <a:srgbClr val="052049"/>
                </a:solidFill>
                <a:latin typeface="+mn-lt"/>
                <a:ea typeface="MS PGothic" charset="0"/>
              </a:rPr>
              <a:t>2. Excess mortality for girls compared to boys</a:t>
            </a:r>
          </a:p>
          <a:p>
            <a:pPr lvl="1">
              <a:lnSpc>
                <a:spcPct val="110000"/>
              </a:lnSpc>
              <a:buFont typeface="Wingdings" charset="2"/>
              <a:buChar char="§"/>
            </a:pPr>
            <a:r>
              <a:rPr lang="en-US" sz="2900" dirty="0">
                <a:solidFill>
                  <a:srgbClr val="052049"/>
                </a:solidFill>
                <a:latin typeface="+mn-lt"/>
                <a:ea typeface="MS PGothic" charset="0"/>
              </a:rPr>
              <a:t>Child mortality for girls exceeds child mortality for boys in India; in other countries males have higher mortality (especially in neonatal/infancy)</a:t>
            </a:r>
          </a:p>
          <a:p>
            <a:pPr lvl="1">
              <a:lnSpc>
                <a:spcPct val="110000"/>
              </a:lnSpc>
              <a:buFont typeface="Wingdings" charset="2"/>
              <a:buChar char="§"/>
            </a:pPr>
            <a:r>
              <a:rPr lang="en-US" sz="2900" dirty="0" smtClean="0">
                <a:solidFill>
                  <a:srgbClr val="052049"/>
                </a:solidFill>
                <a:latin typeface="+mn-lt"/>
                <a:ea typeface="MS PGothic" charset="0"/>
              </a:rPr>
              <a:t>Breastfed </a:t>
            </a:r>
            <a:r>
              <a:rPr lang="en-US" sz="2900" dirty="0">
                <a:solidFill>
                  <a:srgbClr val="052049"/>
                </a:solidFill>
                <a:latin typeface="+mn-lt"/>
                <a:ea typeface="MS PGothic" charset="0"/>
              </a:rPr>
              <a:t>for shorter duration, provided less food, fewer vaccinations, taken to health facility less frequently or not as quickly, etc.</a:t>
            </a:r>
          </a:p>
          <a:p>
            <a:pPr lvl="1">
              <a:lnSpc>
                <a:spcPct val="110000"/>
              </a:lnSpc>
              <a:buFont typeface="Wingdings" charset="2"/>
              <a:buChar char="§"/>
            </a:pPr>
            <a:r>
              <a:rPr lang="en-US" sz="2900" dirty="0">
                <a:solidFill>
                  <a:srgbClr val="052049"/>
                </a:solidFill>
                <a:latin typeface="+mn-lt"/>
                <a:ea typeface="MS PGothic" charset="0"/>
              </a:rPr>
              <a:t>Infanticide </a:t>
            </a:r>
          </a:p>
        </p:txBody>
      </p:sp>
      <p:sp>
        <p:nvSpPr>
          <p:cNvPr id="5" name="Slide Number Placeholder 4"/>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7</a:t>
            </a:fld>
            <a:endParaRPr lang="en-US" sz="1100" dirty="0">
              <a:latin typeface="+mn-lt"/>
            </a:endParaRPr>
          </a:p>
        </p:txBody>
      </p:sp>
    </p:spTree>
    <p:extLst>
      <p:ext uri="{BB962C8B-B14F-4D97-AF65-F5344CB8AC3E}">
        <p14:creationId xmlns:p14="http://schemas.microsoft.com/office/powerpoint/2010/main" val="223045820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950" y="434358"/>
            <a:ext cx="8089900" cy="1518877"/>
          </a:xfrm>
        </p:spPr>
        <p:txBody>
          <a:bodyPr/>
          <a:lstStyle/>
          <a:p>
            <a:r>
              <a:rPr lang="en-US" dirty="0"/>
              <a:t>Why has the child sex ratio in India declined so dramatically recently?</a:t>
            </a:r>
            <a:br>
              <a:rPr lang="en-US" dirty="0"/>
            </a:br>
            <a:endParaRPr lang="en-US" dirty="0"/>
          </a:p>
        </p:txBody>
      </p:sp>
      <p:sp>
        <p:nvSpPr>
          <p:cNvPr id="3" name="Content Placeholder 2"/>
          <p:cNvSpPr>
            <a:spLocks noGrp="1"/>
          </p:cNvSpPr>
          <p:nvPr>
            <p:ph idx="1"/>
          </p:nvPr>
        </p:nvSpPr>
        <p:spPr>
          <a:xfrm>
            <a:off x="657789" y="1672998"/>
            <a:ext cx="8089901" cy="1661993"/>
          </a:xfrm>
        </p:spPr>
        <p:txBody>
          <a:bodyPr/>
          <a:lstStyle/>
          <a:p>
            <a:pPr marL="457200" indent="-457200">
              <a:buFont typeface="+mj-lt"/>
              <a:buAutoNum type="arabicPeriod"/>
            </a:pPr>
            <a:r>
              <a:rPr lang="en-US" dirty="0">
                <a:latin typeface="+mn-lt"/>
              </a:rPr>
              <a:t>Son preference</a:t>
            </a:r>
            <a:endParaRPr lang="en-US" dirty="0"/>
          </a:p>
          <a:p>
            <a:pPr marL="457200" indent="-457200">
              <a:buFont typeface="+mj-lt"/>
              <a:buAutoNum type="arabicPeriod"/>
            </a:pPr>
            <a:r>
              <a:rPr lang="en-US" dirty="0" smtClean="0">
                <a:latin typeface="+mn-lt"/>
              </a:rPr>
              <a:t>Fertility </a:t>
            </a:r>
            <a:r>
              <a:rPr lang="en-US" dirty="0">
                <a:latin typeface="+mn-lt"/>
              </a:rPr>
              <a:t>decline </a:t>
            </a:r>
            <a:endParaRPr lang="en-US" dirty="0" smtClean="0">
              <a:latin typeface="+mn-lt"/>
            </a:endParaRPr>
          </a:p>
          <a:p>
            <a:pPr marL="457200" indent="-457200">
              <a:buFont typeface="+mj-lt"/>
              <a:buAutoNum type="arabicPeriod"/>
            </a:pPr>
            <a:r>
              <a:rPr lang="en-US" dirty="0">
                <a:latin typeface="+mn-lt"/>
              </a:rPr>
              <a:t>A</a:t>
            </a:r>
            <a:r>
              <a:rPr lang="en-US" dirty="0" smtClean="0">
                <a:latin typeface="+mn-lt"/>
              </a:rPr>
              <a:t>ccess </a:t>
            </a:r>
            <a:r>
              <a:rPr lang="en-US" dirty="0">
                <a:latin typeface="+mn-lt"/>
              </a:rPr>
              <a:t>to sex selective </a:t>
            </a:r>
            <a:r>
              <a:rPr lang="en-US" dirty="0" smtClean="0">
                <a:latin typeface="+mn-lt"/>
              </a:rPr>
              <a:t>technology </a:t>
            </a:r>
          </a:p>
          <a:p>
            <a:pPr marL="0" indent="0">
              <a:buNone/>
            </a:pPr>
            <a:r>
              <a:rPr lang="en-US" dirty="0">
                <a:latin typeface="+mn-lt"/>
              </a:rPr>
              <a:t>a</a:t>
            </a:r>
            <a:r>
              <a:rPr lang="en-US" dirty="0" smtClean="0">
                <a:latin typeface="+mn-lt"/>
              </a:rPr>
              <a:t>nd abortion</a:t>
            </a:r>
          </a:p>
        </p:txBody>
      </p:sp>
      <p:sp>
        <p:nvSpPr>
          <p:cNvPr id="7" name="Rectangle 6"/>
          <p:cNvSpPr/>
          <p:nvPr/>
        </p:nvSpPr>
        <p:spPr>
          <a:xfrm>
            <a:off x="604479" y="3463781"/>
            <a:ext cx="3758065" cy="2118785"/>
          </a:xfrm>
          <a:prstGeom prst="rect">
            <a:avLst/>
          </a:prstGeom>
        </p:spPr>
        <p:txBody>
          <a:bodyPr wrap="square">
            <a:spAutoFit/>
          </a:bodyPr>
          <a:lstStyle/>
          <a:p>
            <a:pPr marL="342900" indent="-342900">
              <a:lnSpc>
                <a:spcPct val="110000"/>
              </a:lnSpc>
              <a:buFont typeface="Wingdings" charset="2"/>
              <a:buChar char="§"/>
            </a:pPr>
            <a:r>
              <a:rPr lang="en-US" sz="2100" dirty="0"/>
              <a:t>Sex ratios are more imbalanced among: urban, rich, highly educated, higher caste</a:t>
            </a:r>
          </a:p>
          <a:p>
            <a:pPr marL="800100" lvl="1" indent="-342900">
              <a:lnSpc>
                <a:spcPct val="110000"/>
              </a:lnSpc>
              <a:buFont typeface="Wingdings" charset="2"/>
              <a:buChar char="§"/>
            </a:pPr>
            <a:r>
              <a:rPr lang="en-US" sz="1900" dirty="0"/>
              <a:t>Doctors in India have </a:t>
            </a:r>
            <a:r>
              <a:rPr lang="en-US" sz="1900" dirty="0" smtClean="0"/>
              <a:t>extremely skewed </a:t>
            </a:r>
            <a:r>
              <a:rPr lang="en-US" sz="1900" dirty="0"/>
              <a:t>child sex </a:t>
            </a:r>
            <a:r>
              <a:rPr lang="en-US" sz="1900" dirty="0" smtClean="0"/>
              <a:t>ratios </a:t>
            </a:r>
            <a:r>
              <a:rPr lang="en-US" sz="1900" dirty="0"/>
              <a:t>(Patel, 2013</a:t>
            </a:r>
            <a:r>
              <a:rPr lang="en-US" sz="1900" dirty="0" smtClean="0"/>
              <a:t>)</a:t>
            </a:r>
            <a:endParaRPr lang="en-US" sz="1900" dirty="0">
              <a:ea typeface="MS PGothic" charset="0"/>
            </a:endParaRPr>
          </a:p>
        </p:txBody>
      </p:sp>
      <p:sp>
        <p:nvSpPr>
          <p:cNvPr id="8" name="Slide Number Placeholder 4"/>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8</a:t>
            </a:fld>
            <a:endParaRPr lang="en-US" sz="1100" dirty="0">
              <a:latin typeface="+mn-lt"/>
            </a:endParaRPr>
          </a:p>
        </p:txBody>
      </p:sp>
      <p:pic>
        <p:nvPicPr>
          <p:cNvPr id="4" name="Picture 3"/>
          <p:cNvPicPr>
            <a:picLocks noChangeAspect="1"/>
          </p:cNvPicPr>
          <p:nvPr/>
        </p:nvPicPr>
        <p:blipFill>
          <a:blip r:embed="rId3"/>
          <a:stretch>
            <a:fillRect/>
          </a:stretch>
        </p:blipFill>
        <p:spPr>
          <a:xfrm>
            <a:off x="5745047" y="3549179"/>
            <a:ext cx="2809067" cy="2623955"/>
          </a:xfrm>
          <a:prstGeom prst="rect">
            <a:avLst/>
          </a:prstGeom>
        </p:spPr>
      </p:pic>
      <p:pic>
        <p:nvPicPr>
          <p:cNvPr id="5" name="Picture 4"/>
          <p:cNvPicPr>
            <a:picLocks noChangeAspect="1"/>
          </p:cNvPicPr>
          <p:nvPr/>
        </p:nvPicPr>
        <p:blipFill>
          <a:blip r:embed="rId4"/>
          <a:stretch>
            <a:fillRect/>
          </a:stretch>
        </p:blipFill>
        <p:spPr>
          <a:xfrm>
            <a:off x="5110975" y="1077228"/>
            <a:ext cx="4033025" cy="2386553"/>
          </a:xfrm>
          <a:prstGeom prst="rect">
            <a:avLst/>
          </a:prstGeom>
        </p:spPr>
      </p:pic>
    </p:spTree>
    <p:extLst>
      <p:ext uri="{BB962C8B-B14F-4D97-AF65-F5344CB8AC3E}">
        <p14:creationId xmlns:p14="http://schemas.microsoft.com/office/powerpoint/2010/main" val="400369957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55950" y="434358"/>
            <a:ext cx="8089900" cy="577081"/>
          </a:xfrm>
        </p:spPr>
        <p:txBody>
          <a:bodyPr/>
          <a:lstStyle/>
          <a:p>
            <a:pPr eaLnBrk="1" hangingPunct="1"/>
            <a:r>
              <a:rPr lang="en-US" dirty="0" smtClean="0">
                <a:ea typeface="MS PGothic" charset="0"/>
              </a:rPr>
              <a:t>1. Why is there </a:t>
            </a:r>
            <a:r>
              <a:rPr lang="en-US" dirty="0">
                <a:ea typeface="MS PGothic" charset="0"/>
              </a:rPr>
              <a:t>s</a:t>
            </a:r>
            <a:r>
              <a:rPr lang="en-US" dirty="0" smtClean="0">
                <a:ea typeface="MS PGothic" charset="0"/>
              </a:rPr>
              <a:t>on </a:t>
            </a:r>
            <a:r>
              <a:rPr lang="en-US" dirty="0">
                <a:ea typeface="MS PGothic" charset="0"/>
              </a:rPr>
              <a:t>preference in </a:t>
            </a:r>
            <a:r>
              <a:rPr lang="en-US" dirty="0" smtClean="0">
                <a:ea typeface="MS PGothic" charset="0"/>
              </a:rPr>
              <a:t>India?</a:t>
            </a:r>
            <a:endParaRPr lang="en-US" dirty="0">
              <a:ea typeface="MS PGothic" charset="0"/>
            </a:endParaRPr>
          </a:p>
        </p:txBody>
      </p:sp>
      <p:sp>
        <p:nvSpPr>
          <p:cNvPr id="8" name="Content Placeholder 2"/>
          <p:cNvSpPr>
            <a:spLocks noGrp="1"/>
          </p:cNvSpPr>
          <p:nvPr>
            <p:ph idx="1"/>
          </p:nvPr>
        </p:nvSpPr>
        <p:spPr>
          <a:xfrm>
            <a:off x="204788" y="1155700"/>
            <a:ext cx="3910820" cy="5052899"/>
          </a:xfrm>
        </p:spPr>
        <p:txBody>
          <a:bodyPr>
            <a:normAutofit/>
          </a:bodyPr>
          <a:lstStyle/>
          <a:p>
            <a:pPr>
              <a:buFont typeface="Wingdings" charset="2"/>
              <a:buChar char="§"/>
            </a:pPr>
            <a:r>
              <a:rPr lang="en-US" sz="2400" dirty="0" smtClean="0">
                <a:solidFill>
                  <a:srgbClr val="052049"/>
                </a:solidFill>
                <a:latin typeface="+mn-lt"/>
                <a:ea typeface="MS PGothic" charset="0"/>
              </a:rPr>
              <a:t>Benefits </a:t>
            </a:r>
            <a:r>
              <a:rPr lang="en-US" sz="2400" dirty="0">
                <a:solidFill>
                  <a:srgbClr val="052049"/>
                </a:solidFill>
                <a:latin typeface="+mn-lt"/>
                <a:ea typeface="MS PGothic" charset="0"/>
              </a:rPr>
              <a:t>of </a:t>
            </a:r>
            <a:r>
              <a:rPr lang="en-US" sz="2400" dirty="0" smtClean="0">
                <a:solidFill>
                  <a:srgbClr val="052049"/>
                </a:solidFill>
                <a:latin typeface="+mn-lt"/>
                <a:ea typeface="MS PGothic" charset="0"/>
              </a:rPr>
              <a:t>boys</a:t>
            </a:r>
            <a:endParaRPr lang="en-US" sz="2400" dirty="0">
              <a:solidFill>
                <a:srgbClr val="052049"/>
              </a:solidFill>
              <a:latin typeface="+mn-lt"/>
              <a:ea typeface="MS PGothic" charset="0"/>
            </a:endParaRPr>
          </a:p>
          <a:p>
            <a:pPr lvl="1">
              <a:buFont typeface="Wingdings" charset="2"/>
              <a:buChar char="§"/>
            </a:pPr>
            <a:r>
              <a:rPr lang="en-US" sz="2000" dirty="0">
                <a:solidFill>
                  <a:srgbClr val="052049"/>
                </a:solidFill>
                <a:latin typeface="+mn-lt"/>
                <a:ea typeface="MS PGothic" charset="0"/>
              </a:rPr>
              <a:t>Patrilineal and </a:t>
            </a:r>
            <a:r>
              <a:rPr lang="en-US" sz="2000" dirty="0" smtClean="0">
                <a:solidFill>
                  <a:srgbClr val="052049"/>
                </a:solidFill>
                <a:latin typeface="+mn-lt"/>
                <a:ea typeface="MS PGothic" charset="0"/>
              </a:rPr>
              <a:t>Agrarian </a:t>
            </a:r>
            <a:r>
              <a:rPr lang="en-US" sz="2000" dirty="0">
                <a:solidFill>
                  <a:srgbClr val="052049"/>
                </a:solidFill>
                <a:latin typeface="+mn-lt"/>
                <a:ea typeface="MS PGothic" charset="0"/>
              </a:rPr>
              <a:t>society</a:t>
            </a:r>
          </a:p>
          <a:p>
            <a:pPr lvl="1">
              <a:buFont typeface="Wingdings" charset="2"/>
              <a:buChar char="§"/>
            </a:pPr>
            <a:r>
              <a:rPr lang="en-US" sz="2000" dirty="0" smtClean="0">
                <a:solidFill>
                  <a:srgbClr val="052049"/>
                </a:solidFill>
                <a:latin typeface="+mn-lt"/>
                <a:ea typeface="MS PGothic" charset="0"/>
              </a:rPr>
              <a:t>Religious </a:t>
            </a:r>
            <a:r>
              <a:rPr lang="en-US" sz="2000" dirty="0">
                <a:solidFill>
                  <a:srgbClr val="052049"/>
                </a:solidFill>
                <a:latin typeface="+mn-lt"/>
                <a:ea typeface="MS PGothic" charset="0"/>
              </a:rPr>
              <a:t>and cultural </a:t>
            </a:r>
            <a:endParaRPr lang="en-US" sz="2000" dirty="0" smtClean="0">
              <a:solidFill>
                <a:srgbClr val="052049"/>
              </a:solidFill>
              <a:latin typeface="+mn-lt"/>
              <a:ea typeface="MS PGothic" charset="0"/>
            </a:endParaRPr>
          </a:p>
          <a:p>
            <a:pPr marL="230187" lvl="1" indent="0">
              <a:buNone/>
            </a:pPr>
            <a:endParaRPr lang="en-US" sz="2000" dirty="0" smtClean="0">
              <a:solidFill>
                <a:srgbClr val="052049"/>
              </a:solidFill>
              <a:latin typeface="+mn-lt"/>
              <a:ea typeface="MS PGothic" charset="0"/>
            </a:endParaRPr>
          </a:p>
          <a:p>
            <a:pPr>
              <a:buFont typeface="Wingdings" charset="2"/>
              <a:buChar char="§"/>
            </a:pPr>
            <a:r>
              <a:rPr lang="en-US" sz="2400" dirty="0" smtClean="0">
                <a:solidFill>
                  <a:srgbClr val="052049"/>
                </a:solidFill>
                <a:latin typeface="+mn-lt"/>
                <a:ea typeface="MS PGothic" charset="0"/>
              </a:rPr>
              <a:t>Costs </a:t>
            </a:r>
            <a:r>
              <a:rPr lang="en-US" sz="2400" dirty="0">
                <a:solidFill>
                  <a:srgbClr val="052049"/>
                </a:solidFill>
                <a:latin typeface="+mn-lt"/>
                <a:ea typeface="MS PGothic" charset="0"/>
              </a:rPr>
              <a:t>of girls</a:t>
            </a:r>
          </a:p>
          <a:p>
            <a:pPr lvl="1">
              <a:buFont typeface="Wingdings" charset="2"/>
              <a:buChar char="§"/>
            </a:pPr>
            <a:r>
              <a:rPr lang="en-US" sz="2000" dirty="0" smtClean="0">
                <a:solidFill>
                  <a:srgbClr val="052049"/>
                </a:solidFill>
                <a:latin typeface="+mn-lt"/>
                <a:ea typeface="MS PGothic" charset="0"/>
              </a:rPr>
              <a:t>Dowry</a:t>
            </a:r>
          </a:p>
          <a:p>
            <a:pPr eaLnBrk="0" hangingPunct="0">
              <a:spcBef>
                <a:spcPct val="20000"/>
              </a:spcBef>
              <a:buFont typeface="Arial" charset="0"/>
              <a:buNone/>
            </a:pPr>
            <a:r>
              <a:rPr lang="en-US" sz="2000" i="1" dirty="0">
                <a:solidFill>
                  <a:srgbClr val="052049"/>
                </a:solidFill>
                <a:latin typeface="+mn-lt"/>
              </a:rPr>
              <a:t>“500 rupees today to save 50,000 rupees tomorrow”</a:t>
            </a:r>
          </a:p>
          <a:p>
            <a:pPr eaLnBrk="0" hangingPunct="0">
              <a:spcBef>
                <a:spcPct val="20000"/>
              </a:spcBef>
              <a:buFont typeface="Arial" charset="0"/>
              <a:buNone/>
            </a:pPr>
            <a:r>
              <a:rPr lang="en-US" sz="2000" i="1" dirty="0">
                <a:solidFill>
                  <a:srgbClr val="052049"/>
                </a:solidFill>
                <a:latin typeface="+mn-lt"/>
              </a:rPr>
              <a:t>Advertisement on ultrasound </a:t>
            </a:r>
            <a:r>
              <a:rPr lang="en-US" sz="2000" i="1" dirty="0" smtClean="0">
                <a:solidFill>
                  <a:srgbClr val="052049"/>
                </a:solidFill>
                <a:latin typeface="+mn-lt"/>
              </a:rPr>
              <a:t>clinic</a:t>
            </a:r>
            <a:endParaRPr lang="en-US" sz="2000" dirty="0">
              <a:solidFill>
                <a:srgbClr val="052049"/>
              </a:solidFill>
              <a:latin typeface="+mn-lt"/>
              <a:ea typeface="MS PGothic" charset="0"/>
            </a:endParaRPr>
          </a:p>
          <a:p>
            <a:pPr eaLnBrk="0" hangingPunct="0">
              <a:spcBef>
                <a:spcPct val="20000"/>
              </a:spcBef>
              <a:buFont typeface="Arial" charset="0"/>
              <a:buNone/>
            </a:pPr>
            <a:endParaRPr lang="en-US" sz="2000" dirty="0">
              <a:solidFill>
                <a:srgbClr val="052049"/>
              </a:solidFill>
              <a:latin typeface="+mn-lt"/>
              <a:ea typeface="MS PGothic" charset="0"/>
            </a:endParaRPr>
          </a:p>
          <a:p>
            <a:pPr marL="230187" lvl="1" indent="0">
              <a:buNone/>
            </a:pPr>
            <a:endParaRPr lang="en-US" sz="2000" dirty="0">
              <a:solidFill>
                <a:srgbClr val="052049"/>
              </a:solidFill>
              <a:latin typeface="+mn-lt"/>
              <a:ea typeface="MS PGothic" charset="0"/>
            </a:endParaRPr>
          </a:p>
          <a:p>
            <a:pPr eaLnBrk="1" hangingPunct="1"/>
            <a:endParaRPr lang="en-US" sz="2400" dirty="0">
              <a:latin typeface="Calibri" charset="0"/>
              <a:ea typeface="MS PGothic" charset="0"/>
            </a:endParaRPr>
          </a:p>
        </p:txBody>
      </p:sp>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8701" y="1458023"/>
            <a:ext cx="4431880" cy="332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Slide Number Placeholder 4"/>
          <p:cNvSpPr>
            <a:spLocks noGrp="1"/>
          </p:cNvSpPr>
          <p:nvPr>
            <p:ph type="sldNum" sz="quarter" idx="4294967295"/>
          </p:nvPr>
        </p:nvSpPr>
        <p:spPr>
          <a:xfrm>
            <a:off x="358009" y="6453503"/>
            <a:ext cx="246061" cy="155233"/>
          </a:xfrm>
          <a:prstGeom prst="rect">
            <a:avLst/>
          </a:prstGeom>
        </p:spPr>
        <p:txBody>
          <a:bodyPr/>
          <a:lstStyle/>
          <a:p>
            <a:fld id="{1E432F40-3B8A-6848-880F-D6949BBEEB9E}" type="slidenum">
              <a:rPr lang="en-US" sz="1100" smtClean="0">
                <a:latin typeface="+mn-lt"/>
              </a:rPr>
              <a:pPr/>
              <a:t>9</a:t>
            </a:fld>
            <a:endParaRPr lang="en-US" sz="1100" dirty="0">
              <a:latin typeface="+mn-lt"/>
            </a:endParaRPr>
          </a:p>
        </p:txBody>
      </p:sp>
      <p:sp>
        <p:nvSpPr>
          <p:cNvPr id="5" name="Rectangle 4"/>
          <p:cNvSpPr/>
          <p:nvPr/>
        </p:nvSpPr>
        <p:spPr>
          <a:xfrm>
            <a:off x="441308" y="5016097"/>
            <a:ext cx="8702692" cy="769441"/>
          </a:xfrm>
          <a:prstGeom prst="rect">
            <a:avLst/>
          </a:prstGeom>
        </p:spPr>
        <p:txBody>
          <a:bodyPr wrap="square">
            <a:spAutoFit/>
          </a:bodyPr>
          <a:lstStyle/>
          <a:p>
            <a:pPr marL="227013" lvl="1" indent="-227013" eaLnBrk="0" hangingPunct="0">
              <a:spcBef>
                <a:spcPct val="20000"/>
              </a:spcBef>
              <a:buFont typeface="Wingdings" charset="2"/>
              <a:buChar char="§"/>
            </a:pPr>
            <a:r>
              <a:rPr lang="en-US" sz="2000" dirty="0">
                <a:solidFill>
                  <a:srgbClr val="052049"/>
                </a:solidFill>
                <a:ea typeface="MS PGothic" charset="0"/>
              </a:rPr>
              <a:t>Investing in a daughter who will be married and live in another </a:t>
            </a:r>
            <a:r>
              <a:rPr lang="en-US" sz="2000" dirty="0" smtClean="0">
                <a:solidFill>
                  <a:srgbClr val="052049"/>
                </a:solidFill>
                <a:ea typeface="MS PGothic" charset="0"/>
              </a:rPr>
              <a:t>household</a:t>
            </a:r>
            <a:endParaRPr lang="en-US" sz="2000" i="1" dirty="0" smtClean="0">
              <a:solidFill>
                <a:srgbClr val="052049"/>
              </a:solidFill>
            </a:endParaRPr>
          </a:p>
          <a:p>
            <a:pPr eaLnBrk="0" hangingPunct="0">
              <a:spcBef>
                <a:spcPct val="20000"/>
              </a:spcBef>
              <a:buFont typeface="Arial" charset="0"/>
              <a:buNone/>
            </a:pPr>
            <a:r>
              <a:rPr lang="en-US" sz="2000" i="1" dirty="0" smtClean="0">
                <a:solidFill>
                  <a:srgbClr val="052049"/>
                </a:solidFill>
              </a:rPr>
              <a:t>“</a:t>
            </a:r>
            <a:r>
              <a:rPr lang="en-US" sz="2000" i="1" dirty="0">
                <a:solidFill>
                  <a:srgbClr val="052049"/>
                </a:solidFill>
              </a:rPr>
              <a:t>Bringing up a daughter is like watering a neighbor’s plant</a:t>
            </a:r>
            <a:r>
              <a:rPr lang="en-US" sz="2000" i="1" dirty="0" smtClean="0">
                <a:solidFill>
                  <a:srgbClr val="052049"/>
                </a:solidFill>
              </a:rPr>
              <a:t>” (</a:t>
            </a:r>
            <a:r>
              <a:rPr lang="en-US" sz="2000" i="1" dirty="0">
                <a:solidFill>
                  <a:srgbClr val="052049"/>
                </a:solidFill>
              </a:rPr>
              <a:t>Old Indian expression) </a:t>
            </a:r>
          </a:p>
        </p:txBody>
      </p:sp>
    </p:spTree>
    <p:extLst>
      <p:ext uri="{BB962C8B-B14F-4D97-AF65-F5344CB8AC3E}">
        <p14:creationId xmlns:p14="http://schemas.microsoft.com/office/powerpoint/2010/main" val="229120904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CSF PPT Templat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UCSF PPT Template-Blu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3.xml><?xml version="1.0" encoding="utf-8"?>
<a:theme xmlns:a="http://schemas.openxmlformats.org/drawingml/2006/main" name="UCSF PPT Template-Blue Bar">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B48DB2A-A2BB-49B9-B517-04CB45F2482A}">
  <ds:schemaRef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F8A51949-CE2D-4D1D-81B7-CD96A13119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UCSF PPT Template</Template>
  <TotalTime>79407</TotalTime>
  <Words>3822</Words>
  <Application>Microsoft Macintosh PowerPoint</Application>
  <PresentationFormat>On-screen Show (4:3)</PresentationFormat>
  <Paragraphs>511</Paragraphs>
  <Slides>64</Slides>
  <Notes>24</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64</vt:i4>
      </vt:variant>
    </vt:vector>
  </HeadingPairs>
  <TitlesOfParts>
    <vt:vector size="68" baseType="lpstr">
      <vt:lpstr>UCSF PPT Template</vt:lpstr>
      <vt:lpstr>UCSF PPT Template-Blue</vt:lpstr>
      <vt:lpstr>UCSF PPT Template-Blue Bar</vt:lpstr>
      <vt:lpstr>Equation</vt:lpstr>
      <vt:lpstr>Sex Ratios,  Residential Segregation and  Life Tables 2</vt:lpstr>
      <vt:lpstr>Outline</vt:lpstr>
      <vt:lpstr>Sex Ratio</vt:lpstr>
      <vt:lpstr>PowerPoint Presentation</vt:lpstr>
      <vt:lpstr>Uneven sex ratios  elsewhere </vt:lpstr>
      <vt:lpstr>Why should we care about uneven child sex ratios in India?</vt:lpstr>
      <vt:lpstr>How does the child sex ratio become imbalanced? Two components</vt:lpstr>
      <vt:lpstr>Why has the child sex ratio in India declined so dramatically recently? </vt:lpstr>
      <vt:lpstr>1. Why is there son preference in India?</vt:lpstr>
      <vt:lpstr>2. Fertility Decline in India</vt:lpstr>
      <vt:lpstr>Sex Ratios differ by birth order</vt:lpstr>
      <vt:lpstr>3. Abortion and sex selective abortion in India</vt:lpstr>
      <vt:lpstr>But, sex ratios have become more normal in some countries over time</vt:lpstr>
      <vt:lpstr>What might change the demand for girls  compared to boys?</vt:lpstr>
      <vt:lpstr>What might change the supply of girls or boys?</vt:lpstr>
      <vt:lpstr>My research: is this happening in India?</vt:lpstr>
      <vt:lpstr>Exploring the slowdown and improvement in imbalanced sex ratios in detail:</vt:lpstr>
      <vt:lpstr>Is equalization occurring at a district level?</vt:lpstr>
      <vt:lpstr>Findings</vt:lpstr>
      <vt:lpstr>Results: Geographic distribution of increased equalization</vt:lpstr>
      <vt:lpstr>Less sex selective abortion or improved mortality for girls compared to boys? </vt:lpstr>
      <vt:lpstr>Results: Abortion component larger than mortality component</vt:lpstr>
      <vt:lpstr>Results: Worsening condition for female child mortality in urban areas</vt:lpstr>
      <vt:lpstr>Does access to abortion improve the situation for those girls that are born?</vt:lpstr>
      <vt:lpstr>Decomposition: Conclusions</vt:lpstr>
      <vt:lpstr>PowerPoint Presentation</vt:lpstr>
      <vt:lpstr>Data</vt:lpstr>
      <vt:lpstr>An individual woman’s odds of having a boy</vt:lpstr>
      <vt:lpstr>Factors associated with the stratum-level sex ratio in children under 10 in 2006</vt:lpstr>
      <vt:lpstr>Conclusions </vt:lpstr>
      <vt:lpstr>Further research</vt:lpstr>
      <vt:lpstr>Programs and Policies </vt:lpstr>
      <vt:lpstr>Outline</vt:lpstr>
      <vt:lpstr>Measures of Residential Segregation</vt:lpstr>
      <vt:lpstr>Evenness/index of dissimilarity </vt:lpstr>
      <vt:lpstr>Evenness</vt:lpstr>
      <vt:lpstr>Evenness in US cities over time</vt:lpstr>
      <vt:lpstr>Isolation/Exposure</vt:lpstr>
      <vt:lpstr>Isolation/Exposure</vt:lpstr>
      <vt:lpstr>Exposure, compared to European Americans</vt:lpstr>
      <vt:lpstr>Delta Index/Concentration</vt:lpstr>
      <vt:lpstr>Delta Index/Concentration</vt:lpstr>
      <vt:lpstr>Concentration, compared to European American</vt:lpstr>
      <vt:lpstr>Absolute Centralization Index</vt:lpstr>
      <vt:lpstr>Absolute Centralization Index</vt:lpstr>
      <vt:lpstr>Centralization, European American comparison</vt:lpstr>
      <vt:lpstr>Spatial Proximity Index/clustering</vt:lpstr>
      <vt:lpstr>Spatial Proximity Index/clustering</vt:lpstr>
      <vt:lpstr>Clustering, compared to European Americans</vt:lpstr>
      <vt:lpstr>Today</vt:lpstr>
      <vt:lpstr>Can measure Social Class or Income</vt:lpstr>
      <vt:lpstr>Residential Segregation in public health research</vt:lpstr>
      <vt:lpstr>Outline</vt:lpstr>
      <vt:lpstr>Life table</vt:lpstr>
      <vt:lpstr>Back to life tables!</vt:lpstr>
      <vt:lpstr>Lx</vt:lpstr>
      <vt:lpstr>Lx calculations</vt:lpstr>
      <vt:lpstr>Infant/early childhood and oldest age</vt:lpstr>
      <vt:lpstr>L0 = 0.3*l0 + 0.7*l1 </vt:lpstr>
      <vt:lpstr>Tx</vt:lpstr>
      <vt:lpstr>Life expectancy ex</vt:lpstr>
      <vt:lpstr>Different life expectancies</vt:lpstr>
      <vt:lpstr>PowerPoint Presentation</vt:lpstr>
      <vt:lpstr>PowerPoint Presentation</vt:lpstr>
    </vt:vector>
  </TitlesOfParts>
  <Company>UCSF</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test</cp:lastModifiedBy>
  <cp:revision>531</cp:revision>
  <dcterms:created xsi:type="dcterms:W3CDTF">2012-05-07T17:59:34Z</dcterms:created>
  <dcterms:modified xsi:type="dcterms:W3CDTF">2016-10-25T01:03:17Z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