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1"/>
  </p:notesMasterIdLst>
  <p:sldIdLst>
    <p:sldId id="256" r:id="rId2"/>
    <p:sldId id="257" r:id="rId3"/>
    <p:sldId id="316" r:id="rId4"/>
    <p:sldId id="318" r:id="rId5"/>
    <p:sldId id="317" r:id="rId6"/>
    <p:sldId id="265" r:id="rId7"/>
    <p:sldId id="332" r:id="rId8"/>
    <p:sldId id="267" r:id="rId9"/>
    <p:sldId id="268" r:id="rId10"/>
    <p:sldId id="327" r:id="rId11"/>
    <p:sldId id="328" r:id="rId12"/>
    <p:sldId id="362" r:id="rId13"/>
    <p:sldId id="330" r:id="rId14"/>
    <p:sldId id="333" r:id="rId15"/>
    <p:sldId id="329" r:id="rId16"/>
    <p:sldId id="336" r:id="rId17"/>
    <p:sldId id="334" r:id="rId18"/>
    <p:sldId id="337" r:id="rId19"/>
    <p:sldId id="335" r:id="rId20"/>
    <p:sldId id="338" r:id="rId21"/>
    <p:sldId id="339" r:id="rId22"/>
    <p:sldId id="340" r:id="rId23"/>
    <p:sldId id="341" r:id="rId24"/>
    <p:sldId id="342" r:id="rId25"/>
    <p:sldId id="321" r:id="rId26"/>
    <p:sldId id="326" r:id="rId27"/>
    <p:sldId id="272" r:id="rId28"/>
    <p:sldId id="350" r:id="rId29"/>
    <p:sldId id="343" r:id="rId30"/>
    <p:sldId id="348" r:id="rId31"/>
    <p:sldId id="349" r:id="rId32"/>
    <p:sldId id="344" r:id="rId33"/>
    <p:sldId id="345" r:id="rId34"/>
    <p:sldId id="347" r:id="rId35"/>
    <p:sldId id="314" r:id="rId36"/>
    <p:sldId id="298" r:id="rId37"/>
    <p:sldId id="351" r:id="rId38"/>
    <p:sldId id="299" r:id="rId39"/>
    <p:sldId id="301" r:id="rId40"/>
    <p:sldId id="303" r:id="rId41"/>
    <p:sldId id="304" r:id="rId42"/>
    <p:sldId id="305" r:id="rId43"/>
    <p:sldId id="306" r:id="rId44"/>
    <p:sldId id="307" r:id="rId45"/>
    <p:sldId id="358" r:id="rId46"/>
    <p:sldId id="359" r:id="rId47"/>
    <p:sldId id="360" r:id="rId48"/>
    <p:sldId id="361" r:id="rId49"/>
    <p:sldId id="355" r:id="rId50"/>
    <p:sldId id="363" r:id="rId51"/>
    <p:sldId id="364" r:id="rId52"/>
    <p:sldId id="352" r:id="rId53"/>
    <p:sldId id="310" r:id="rId54"/>
    <p:sldId id="311" r:id="rId55"/>
    <p:sldId id="312" r:id="rId56"/>
    <p:sldId id="357" r:id="rId57"/>
    <p:sldId id="313" r:id="rId58"/>
    <p:sldId id="365" r:id="rId59"/>
    <p:sldId id="354" r:id="rId60"/>
    <p:sldId id="366" r:id="rId61"/>
    <p:sldId id="356" r:id="rId62"/>
    <p:sldId id="367" r:id="rId63"/>
    <p:sldId id="315" r:id="rId64"/>
    <p:sldId id="273" r:id="rId65"/>
    <p:sldId id="276" r:id="rId66"/>
    <p:sldId id="280" r:id="rId67"/>
    <p:sldId id="281" r:id="rId68"/>
    <p:sldId id="282" r:id="rId69"/>
    <p:sldId id="285" r:id="rId70"/>
    <p:sldId id="286" r:id="rId71"/>
    <p:sldId id="287" r:id="rId72"/>
    <p:sldId id="288" r:id="rId73"/>
    <p:sldId id="289" r:id="rId74"/>
    <p:sldId id="290" r:id="rId75"/>
    <p:sldId id="291" r:id="rId76"/>
    <p:sldId id="369" r:id="rId77"/>
    <p:sldId id="319" r:id="rId78"/>
    <p:sldId id="368" r:id="rId79"/>
    <p:sldId id="370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es Mcculloch" initials="CM" lastIdx="2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FFFFFF"/>
    <a:srgbClr val="F8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3"/>
    <p:restoredTop sz="82893" autoAdjust="0"/>
  </p:normalViewPr>
  <p:slideViewPr>
    <p:cSldViewPr snapToGrid="0" snapToObjects="1">
      <p:cViewPr varScale="1">
        <p:scale>
          <a:sx n="137" d="100"/>
          <a:sy n="137" d="100"/>
        </p:scale>
        <p:origin x="95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commentAuthors" Target="commentAuthors.xml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8-21T17:10:25.883" idx="1">
    <p:pos x="3271" y="1089"/>
    <p:text>Point out that one or two points would have been misclassified even with these distinct clusters.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8-21T18:05:40.749" idx="23">
    <p:pos x="1851" y="453"/>
    <p:text>Avoid the word "Effect", which implies causality?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21B72-B727-D040-93E2-6A9577277028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F25676-6245-4E43-BE65-168A0216D611}">
      <dgm:prSet phldrT="[Text]"/>
      <dgm:spPr/>
      <dgm:t>
        <a:bodyPr/>
        <a:lstStyle/>
        <a:p>
          <a:r>
            <a:rPr lang="en-US" dirty="0" smtClean="0"/>
            <a:t>Machine Learning</a:t>
          </a:r>
          <a:endParaRPr lang="en-US" dirty="0"/>
        </a:p>
      </dgm:t>
    </dgm:pt>
    <dgm:pt modelId="{9A8FD819-0976-EF4B-B47E-052D1F8D7B10}" type="parTrans" cxnId="{C976A6EC-F55B-0447-8A10-678E24423D6C}">
      <dgm:prSet/>
      <dgm:spPr/>
      <dgm:t>
        <a:bodyPr/>
        <a:lstStyle/>
        <a:p>
          <a:endParaRPr lang="en-US"/>
        </a:p>
      </dgm:t>
    </dgm:pt>
    <dgm:pt modelId="{E02D2AFF-6B60-1940-9258-B1EA77DBFE0F}" type="sibTrans" cxnId="{C976A6EC-F55B-0447-8A10-678E24423D6C}">
      <dgm:prSet/>
      <dgm:spPr/>
      <dgm:t>
        <a:bodyPr/>
        <a:lstStyle/>
        <a:p>
          <a:endParaRPr lang="en-US"/>
        </a:p>
      </dgm:t>
    </dgm:pt>
    <dgm:pt modelId="{15ABBBB6-DDEF-0E4D-B34D-713B175B3CD6}">
      <dgm:prSet phldrT="[Text]"/>
      <dgm:spPr/>
      <dgm:t>
        <a:bodyPr/>
        <a:lstStyle/>
        <a:p>
          <a:r>
            <a:rPr lang="en-US" dirty="0" smtClean="0"/>
            <a:t>Supervised</a:t>
          </a:r>
          <a:endParaRPr lang="en-US" dirty="0"/>
        </a:p>
      </dgm:t>
    </dgm:pt>
    <dgm:pt modelId="{47AD3EE7-6A27-1746-A0D4-526D1EDEAB18}" type="parTrans" cxnId="{13F418FA-8A31-6F4D-972B-DE0982EF5F27}">
      <dgm:prSet/>
      <dgm:spPr/>
      <dgm:t>
        <a:bodyPr/>
        <a:lstStyle/>
        <a:p>
          <a:endParaRPr lang="en-US"/>
        </a:p>
      </dgm:t>
    </dgm:pt>
    <dgm:pt modelId="{F2A6B9A5-9F80-784C-88BF-F8924D285F32}" type="sibTrans" cxnId="{13F418FA-8A31-6F4D-972B-DE0982EF5F27}">
      <dgm:prSet/>
      <dgm:spPr/>
      <dgm:t>
        <a:bodyPr/>
        <a:lstStyle/>
        <a:p>
          <a:endParaRPr lang="en-US"/>
        </a:p>
      </dgm:t>
    </dgm:pt>
    <dgm:pt modelId="{C5AA36D3-5ECD-4846-AB92-3385708B3C63}">
      <dgm:prSet phldrT="[Text]"/>
      <dgm:spPr/>
      <dgm:t>
        <a:bodyPr/>
        <a:lstStyle/>
        <a:p>
          <a:r>
            <a:rPr lang="en-US" dirty="0" smtClean="0"/>
            <a:t>Regression (continuous outcome)</a:t>
          </a:r>
          <a:endParaRPr lang="en-US" dirty="0"/>
        </a:p>
      </dgm:t>
    </dgm:pt>
    <dgm:pt modelId="{28366F0D-D2AF-D74E-8BE8-288C03287E07}" type="parTrans" cxnId="{C23B0FE8-8504-2A4A-BA33-D647B9FBC337}">
      <dgm:prSet/>
      <dgm:spPr/>
      <dgm:t>
        <a:bodyPr/>
        <a:lstStyle/>
        <a:p>
          <a:endParaRPr lang="en-US"/>
        </a:p>
      </dgm:t>
    </dgm:pt>
    <dgm:pt modelId="{8C9FCFC5-A418-6245-9521-3003D8122C9B}" type="sibTrans" cxnId="{C23B0FE8-8504-2A4A-BA33-D647B9FBC337}">
      <dgm:prSet/>
      <dgm:spPr/>
      <dgm:t>
        <a:bodyPr/>
        <a:lstStyle/>
        <a:p>
          <a:endParaRPr lang="en-US"/>
        </a:p>
      </dgm:t>
    </dgm:pt>
    <dgm:pt modelId="{AA4FC516-6BDB-8942-B414-0EB21E0167E5}">
      <dgm:prSet phldrT="[Text]"/>
      <dgm:spPr/>
      <dgm:t>
        <a:bodyPr/>
        <a:lstStyle/>
        <a:p>
          <a:r>
            <a:rPr lang="en-US" dirty="0" smtClean="0"/>
            <a:t>Classification (categorical outcome)</a:t>
          </a:r>
          <a:endParaRPr lang="en-US" dirty="0"/>
        </a:p>
      </dgm:t>
    </dgm:pt>
    <dgm:pt modelId="{8970E40B-FD06-4942-8A16-9316EE75AB86}" type="parTrans" cxnId="{BF8BCFC7-D000-7847-8281-A5F1B615BC11}">
      <dgm:prSet/>
      <dgm:spPr/>
      <dgm:t>
        <a:bodyPr/>
        <a:lstStyle/>
        <a:p>
          <a:endParaRPr lang="en-US"/>
        </a:p>
      </dgm:t>
    </dgm:pt>
    <dgm:pt modelId="{7F581D4F-066C-9E42-9127-C4626E786314}" type="sibTrans" cxnId="{BF8BCFC7-D000-7847-8281-A5F1B615BC11}">
      <dgm:prSet/>
      <dgm:spPr/>
      <dgm:t>
        <a:bodyPr/>
        <a:lstStyle/>
        <a:p>
          <a:endParaRPr lang="en-US"/>
        </a:p>
      </dgm:t>
    </dgm:pt>
    <dgm:pt modelId="{17851DCB-920D-124B-A8F6-2C9E5A2DBD91}">
      <dgm:prSet phldrT="[Text]"/>
      <dgm:spPr/>
      <dgm:t>
        <a:bodyPr/>
        <a:lstStyle/>
        <a:p>
          <a:r>
            <a:rPr lang="en-US" dirty="0" smtClean="0"/>
            <a:t>Unsupervised</a:t>
          </a:r>
          <a:endParaRPr lang="en-US" dirty="0"/>
        </a:p>
      </dgm:t>
    </dgm:pt>
    <dgm:pt modelId="{2A2EA2AC-2563-3445-8B5A-4BCA573AE0B2}" type="parTrans" cxnId="{EB7A36F9-7396-F046-8362-1F058C44E490}">
      <dgm:prSet/>
      <dgm:spPr/>
      <dgm:t>
        <a:bodyPr/>
        <a:lstStyle/>
        <a:p>
          <a:endParaRPr lang="en-US"/>
        </a:p>
      </dgm:t>
    </dgm:pt>
    <dgm:pt modelId="{50CFBBB1-25F7-AF4B-AD91-CBB9EF252915}" type="sibTrans" cxnId="{EB7A36F9-7396-F046-8362-1F058C44E490}">
      <dgm:prSet/>
      <dgm:spPr/>
      <dgm:t>
        <a:bodyPr/>
        <a:lstStyle/>
        <a:p>
          <a:endParaRPr lang="en-US"/>
        </a:p>
      </dgm:t>
    </dgm:pt>
    <dgm:pt modelId="{4F2D8C22-2011-EC4F-B463-3C71BBBBF6A0}">
      <dgm:prSet phldrT="[Text]"/>
      <dgm:spPr/>
      <dgm:t>
        <a:bodyPr/>
        <a:lstStyle/>
        <a:p>
          <a:r>
            <a:rPr lang="en-US" dirty="0" smtClean="0"/>
            <a:t>Clustering</a:t>
          </a:r>
        </a:p>
        <a:p>
          <a:r>
            <a:rPr lang="en-US" dirty="0" smtClean="0"/>
            <a:t>(grouping</a:t>
          </a:r>
          <a:r>
            <a:rPr lang="en-US" baseline="0" dirty="0" smtClean="0"/>
            <a:t> observations)</a:t>
          </a:r>
          <a:endParaRPr lang="en-US" dirty="0"/>
        </a:p>
      </dgm:t>
    </dgm:pt>
    <dgm:pt modelId="{9E19C0E4-EC2F-0E41-B169-CF8EE019932B}" type="parTrans" cxnId="{8DDBCD8D-B4D3-9B4A-9905-4830CD6C4702}">
      <dgm:prSet/>
      <dgm:spPr/>
      <dgm:t>
        <a:bodyPr/>
        <a:lstStyle/>
        <a:p>
          <a:endParaRPr lang="en-US"/>
        </a:p>
      </dgm:t>
    </dgm:pt>
    <dgm:pt modelId="{CA551CE2-C976-FE42-B6B4-8065D80D1721}" type="sibTrans" cxnId="{8DDBCD8D-B4D3-9B4A-9905-4830CD6C4702}">
      <dgm:prSet/>
      <dgm:spPr/>
      <dgm:t>
        <a:bodyPr/>
        <a:lstStyle/>
        <a:p>
          <a:endParaRPr lang="en-US"/>
        </a:p>
      </dgm:t>
    </dgm:pt>
    <dgm:pt modelId="{63D78C57-F9FD-1E48-8DD8-B055A554B3DA}">
      <dgm:prSet phldrT="[Text]"/>
      <dgm:spPr/>
      <dgm:t>
        <a:bodyPr/>
        <a:lstStyle/>
        <a:p>
          <a:r>
            <a:rPr lang="en-US" dirty="0" smtClean="0"/>
            <a:t>Data Reduction (transforming variables)</a:t>
          </a:r>
          <a:endParaRPr lang="en-US" dirty="0"/>
        </a:p>
      </dgm:t>
    </dgm:pt>
    <dgm:pt modelId="{7792C44E-3540-3D4E-96EF-0E2593B51438}" type="parTrans" cxnId="{41A9E60F-4488-3A45-BE1F-A3E9196332D2}">
      <dgm:prSet/>
      <dgm:spPr/>
      <dgm:t>
        <a:bodyPr/>
        <a:lstStyle/>
        <a:p>
          <a:endParaRPr lang="en-US"/>
        </a:p>
      </dgm:t>
    </dgm:pt>
    <dgm:pt modelId="{F3D91973-5D74-044D-83E0-CBAFA9D30E0E}" type="sibTrans" cxnId="{41A9E60F-4488-3A45-BE1F-A3E9196332D2}">
      <dgm:prSet/>
      <dgm:spPr/>
      <dgm:t>
        <a:bodyPr/>
        <a:lstStyle/>
        <a:p>
          <a:endParaRPr lang="en-US"/>
        </a:p>
      </dgm:t>
    </dgm:pt>
    <dgm:pt modelId="{5B3E855A-067A-A94D-8ECF-E0762410E186}" type="pres">
      <dgm:prSet presAssocID="{4C021B72-B727-D040-93E2-6A95772770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19FC5D-3B86-E441-BA4D-6611533F1127}" type="pres">
      <dgm:prSet presAssocID="{F8F25676-6245-4E43-BE65-168A0216D611}" presName="hierRoot1" presStyleCnt="0"/>
      <dgm:spPr/>
    </dgm:pt>
    <dgm:pt modelId="{951FA09B-C2CC-9E4E-8447-F774CA2FFA6A}" type="pres">
      <dgm:prSet presAssocID="{F8F25676-6245-4E43-BE65-168A0216D611}" presName="composite" presStyleCnt="0"/>
      <dgm:spPr/>
    </dgm:pt>
    <dgm:pt modelId="{09E2A66F-0B9C-B14D-95E8-CABFB5F4927C}" type="pres">
      <dgm:prSet presAssocID="{F8F25676-6245-4E43-BE65-168A0216D611}" presName="background" presStyleLbl="node0" presStyleIdx="0" presStyleCnt="1"/>
      <dgm:spPr/>
    </dgm:pt>
    <dgm:pt modelId="{4B020118-7230-B641-9821-7CA20C46FB1B}" type="pres">
      <dgm:prSet presAssocID="{F8F25676-6245-4E43-BE65-168A0216D61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118F71-FBAE-B34B-A296-27BFFFC2CC37}" type="pres">
      <dgm:prSet presAssocID="{F8F25676-6245-4E43-BE65-168A0216D611}" presName="hierChild2" presStyleCnt="0"/>
      <dgm:spPr/>
    </dgm:pt>
    <dgm:pt modelId="{2D54A27B-5ADD-8248-A27E-E3C72183DD52}" type="pres">
      <dgm:prSet presAssocID="{47AD3EE7-6A27-1746-A0D4-526D1EDEAB1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8F6457E-D588-5C43-B325-8CC034379310}" type="pres">
      <dgm:prSet presAssocID="{15ABBBB6-DDEF-0E4D-B34D-713B175B3CD6}" presName="hierRoot2" presStyleCnt="0"/>
      <dgm:spPr/>
    </dgm:pt>
    <dgm:pt modelId="{88EFBCBB-F2E2-0E42-9867-590E691B7DEB}" type="pres">
      <dgm:prSet presAssocID="{15ABBBB6-DDEF-0E4D-B34D-713B175B3CD6}" presName="composite2" presStyleCnt="0"/>
      <dgm:spPr/>
    </dgm:pt>
    <dgm:pt modelId="{3D53A4DC-0D22-A441-95B9-E1369A686A5D}" type="pres">
      <dgm:prSet presAssocID="{15ABBBB6-DDEF-0E4D-B34D-713B175B3CD6}" presName="background2" presStyleLbl="node2" presStyleIdx="0" presStyleCnt="2"/>
      <dgm:spPr/>
    </dgm:pt>
    <dgm:pt modelId="{294D1391-05F7-AF43-83BF-AAA011E784DA}" type="pres">
      <dgm:prSet presAssocID="{15ABBBB6-DDEF-0E4D-B34D-713B175B3CD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55791-CB05-A346-B20F-F7BD40F1ED4E}" type="pres">
      <dgm:prSet presAssocID="{15ABBBB6-DDEF-0E4D-B34D-713B175B3CD6}" presName="hierChild3" presStyleCnt="0"/>
      <dgm:spPr/>
    </dgm:pt>
    <dgm:pt modelId="{0E2761CF-084F-2141-8826-22A6586B1DF1}" type="pres">
      <dgm:prSet presAssocID="{28366F0D-D2AF-D74E-8BE8-288C03287E0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85770F87-CC58-7140-8E40-306309A38617}" type="pres">
      <dgm:prSet presAssocID="{C5AA36D3-5ECD-4846-AB92-3385708B3C63}" presName="hierRoot3" presStyleCnt="0"/>
      <dgm:spPr/>
    </dgm:pt>
    <dgm:pt modelId="{C7F8CF50-EBDE-5C4F-BDD3-929B896C3716}" type="pres">
      <dgm:prSet presAssocID="{C5AA36D3-5ECD-4846-AB92-3385708B3C63}" presName="composite3" presStyleCnt="0"/>
      <dgm:spPr/>
    </dgm:pt>
    <dgm:pt modelId="{8EECA2F0-3637-CA41-ACBD-7DC57F888C3C}" type="pres">
      <dgm:prSet presAssocID="{C5AA36D3-5ECD-4846-AB92-3385708B3C63}" presName="background3" presStyleLbl="node3" presStyleIdx="0" presStyleCnt="4"/>
      <dgm:spPr/>
    </dgm:pt>
    <dgm:pt modelId="{DE331C8C-4ABF-124F-9757-C8F82F4C98F7}" type="pres">
      <dgm:prSet presAssocID="{C5AA36D3-5ECD-4846-AB92-3385708B3C63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F3877-9E82-E24C-83DC-1CBA32F3EB8C}" type="pres">
      <dgm:prSet presAssocID="{C5AA36D3-5ECD-4846-AB92-3385708B3C63}" presName="hierChild4" presStyleCnt="0"/>
      <dgm:spPr/>
    </dgm:pt>
    <dgm:pt modelId="{947E30E2-924B-0749-8444-722075DE4A6F}" type="pres">
      <dgm:prSet presAssocID="{8970E40B-FD06-4942-8A16-9316EE75AB86}" presName="Name17" presStyleLbl="parChTrans1D3" presStyleIdx="1" presStyleCnt="4"/>
      <dgm:spPr/>
      <dgm:t>
        <a:bodyPr/>
        <a:lstStyle/>
        <a:p>
          <a:endParaRPr lang="en-US"/>
        </a:p>
      </dgm:t>
    </dgm:pt>
    <dgm:pt modelId="{AFF2174E-232C-B84F-B91C-264C41EE18BC}" type="pres">
      <dgm:prSet presAssocID="{AA4FC516-6BDB-8942-B414-0EB21E0167E5}" presName="hierRoot3" presStyleCnt="0"/>
      <dgm:spPr/>
    </dgm:pt>
    <dgm:pt modelId="{486E4CB4-6C2E-1B48-8326-55E06C1D39CE}" type="pres">
      <dgm:prSet presAssocID="{AA4FC516-6BDB-8942-B414-0EB21E0167E5}" presName="composite3" presStyleCnt="0"/>
      <dgm:spPr/>
    </dgm:pt>
    <dgm:pt modelId="{7C3CD6CA-7D24-3F47-B318-FE7EDCE0570B}" type="pres">
      <dgm:prSet presAssocID="{AA4FC516-6BDB-8942-B414-0EB21E0167E5}" presName="background3" presStyleLbl="node3" presStyleIdx="1" presStyleCnt="4"/>
      <dgm:spPr/>
    </dgm:pt>
    <dgm:pt modelId="{DD9416C5-70DE-6E43-80D9-C82E078F5EFB}" type="pres">
      <dgm:prSet presAssocID="{AA4FC516-6BDB-8942-B414-0EB21E0167E5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2F8926-ABCE-9B45-A7FB-95CB894BCAF8}" type="pres">
      <dgm:prSet presAssocID="{AA4FC516-6BDB-8942-B414-0EB21E0167E5}" presName="hierChild4" presStyleCnt="0"/>
      <dgm:spPr/>
    </dgm:pt>
    <dgm:pt modelId="{E870DFCC-5C74-E940-8FE2-D2B5CFF8FD32}" type="pres">
      <dgm:prSet presAssocID="{2A2EA2AC-2563-3445-8B5A-4BCA573AE0B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4DF78B0-2BFF-8A4E-9199-612412AA9CAD}" type="pres">
      <dgm:prSet presAssocID="{17851DCB-920D-124B-A8F6-2C9E5A2DBD91}" presName="hierRoot2" presStyleCnt="0"/>
      <dgm:spPr/>
    </dgm:pt>
    <dgm:pt modelId="{659F55F1-ED99-5142-95D8-0FC7F84102FF}" type="pres">
      <dgm:prSet presAssocID="{17851DCB-920D-124B-A8F6-2C9E5A2DBD91}" presName="composite2" presStyleCnt="0"/>
      <dgm:spPr/>
    </dgm:pt>
    <dgm:pt modelId="{A162C1CF-94CA-844C-9544-3DEDC88C5EE5}" type="pres">
      <dgm:prSet presAssocID="{17851DCB-920D-124B-A8F6-2C9E5A2DBD91}" presName="background2" presStyleLbl="node2" presStyleIdx="1" presStyleCnt="2"/>
      <dgm:spPr/>
    </dgm:pt>
    <dgm:pt modelId="{1230B3F1-D63E-5E48-B652-E8B068F32AE5}" type="pres">
      <dgm:prSet presAssocID="{17851DCB-920D-124B-A8F6-2C9E5A2DBD9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710114-766D-C14C-8018-FB74136A752B}" type="pres">
      <dgm:prSet presAssocID="{17851DCB-920D-124B-A8F6-2C9E5A2DBD91}" presName="hierChild3" presStyleCnt="0"/>
      <dgm:spPr/>
    </dgm:pt>
    <dgm:pt modelId="{9C764079-CD67-EB44-81AB-8BFE98DB8A89}" type="pres">
      <dgm:prSet presAssocID="{9E19C0E4-EC2F-0E41-B169-CF8EE019932B}" presName="Name17" presStyleLbl="parChTrans1D3" presStyleIdx="2" presStyleCnt="4"/>
      <dgm:spPr/>
      <dgm:t>
        <a:bodyPr/>
        <a:lstStyle/>
        <a:p>
          <a:endParaRPr lang="en-US"/>
        </a:p>
      </dgm:t>
    </dgm:pt>
    <dgm:pt modelId="{08405A34-0D49-D143-AF7E-65F2A20E3576}" type="pres">
      <dgm:prSet presAssocID="{4F2D8C22-2011-EC4F-B463-3C71BBBBF6A0}" presName="hierRoot3" presStyleCnt="0"/>
      <dgm:spPr/>
    </dgm:pt>
    <dgm:pt modelId="{88877E42-977F-CE48-BD32-1443F2D7CD1F}" type="pres">
      <dgm:prSet presAssocID="{4F2D8C22-2011-EC4F-B463-3C71BBBBF6A0}" presName="composite3" presStyleCnt="0"/>
      <dgm:spPr/>
    </dgm:pt>
    <dgm:pt modelId="{7F9DE28B-690C-EA46-A37B-40AB80DADD6D}" type="pres">
      <dgm:prSet presAssocID="{4F2D8C22-2011-EC4F-B463-3C71BBBBF6A0}" presName="background3" presStyleLbl="node3" presStyleIdx="2" presStyleCnt="4"/>
      <dgm:spPr/>
    </dgm:pt>
    <dgm:pt modelId="{C4E910C1-BF12-7245-838A-FE21100D274A}" type="pres">
      <dgm:prSet presAssocID="{4F2D8C22-2011-EC4F-B463-3C71BBBBF6A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99D448-3844-E14F-8C59-A9E2FA84C999}" type="pres">
      <dgm:prSet presAssocID="{4F2D8C22-2011-EC4F-B463-3C71BBBBF6A0}" presName="hierChild4" presStyleCnt="0"/>
      <dgm:spPr/>
    </dgm:pt>
    <dgm:pt modelId="{62A47CAE-BE9D-1147-BE5F-721F981DBB6D}" type="pres">
      <dgm:prSet presAssocID="{7792C44E-3540-3D4E-96EF-0E2593B51438}" presName="Name17" presStyleLbl="parChTrans1D3" presStyleIdx="3" presStyleCnt="4"/>
      <dgm:spPr/>
      <dgm:t>
        <a:bodyPr/>
        <a:lstStyle/>
        <a:p>
          <a:endParaRPr lang="en-US"/>
        </a:p>
      </dgm:t>
    </dgm:pt>
    <dgm:pt modelId="{ECF8D7A3-CB0D-5543-8C7A-43B77D026AE2}" type="pres">
      <dgm:prSet presAssocID="{63D78C57-F9FD-1E48-8DD8-B055A554B3DA}" presName="hierRoot3" presStyleCnt="0"/>
      <dgm:spPr/>
    </dgm:pt>
    <dgm:pt modelId="{1A763D16-9E77-154E-A77F-AA4997CA6910}" type="pres">
      <dgm:prSet presAssocID="{63D78C57-F9FD-1E48-8DD8-B055A554B3DA}" presName="composite3" presStyleCnt="0"/>
      <dgm:spPr/>
    </dgm:pt>
    <dgm:pt modelId="{B5F9CF80-8B19-A246-9283-1380B3481A1E}" type="pres">
      <dgm:prSet presAssocID="{63D78C57-F9FD-1E48-8DD8-B055A554B3DA}" presName="background3" presStyleLbl="node3" presStyleIdx="3" presStyleCnt="4"/>
      <dgm:spPr/>
    </dgm:pt>
    <dgm:pt modelId="{5BA3B5D3-2617-8A43-B93A-307F9B2298AA}" type="pres">
      <dgm:prSet presAssocID="{63D78C57-F9FD-1E48-8DD8-B055A554B3D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429139-941F-B642-98E0-C6C1D834BB31}" type="pres">
      <dgm:prSet presAssocID="{63D78C57-F9FD-1E48-8DD8-B055A554B3DA}" presName="hierChild4" presStyleCnt="0"/>
      <dgm:spPr/>
    </dgm:pt>
  </dgm:ptLst>
  <dgm:cxnLst>
    <dgm:cxn modelId="{D21F3135-7558-9243-9025-8CA1B8145AFA}" type="presOf" srcId="{4C021B72-B727-D040-93E2-6A9577277028}" destId="{5B3E855A-067A-A94D-8ECF-E0762410E186}" srcOrd="0" destOrd="0" presId="urn:microsoft.com/office/officeart/2005/8/layout/hierarchy1"/>
    <dgm:cxn modelId="{13F418FA-8A31-6F4D-972B-DE0982EF5F27}" srcId="{F8F25676-6245-4E43-BE65-168A0216D611}" destId="{15ABBBB6-DDEF-0E4D-B34D-713B175B3CD6}" srcOrd="0" destOrd="0" parTransId="{47AD3EE7-6A27-1746-A0D4-526D1EDEAB18}" sibTransId="{F2A6B9A5-9F80-784C-88BF-F8924D285F32}"/>
    <dgm:cxn modelId="{8DDBCD8D-B4D3-9B4A-9905-4830CD6C4702}" srcId="{17851DCB-920D-124B-A8F6-2C9E5A2DBD91}" destId="{4F2D8C22-2011-EC4F-B463-3C71BBBBF6A0}" srcOrd="0" destOrd="0" parTransId="{9E19C0E4-EC2F-0E41-B169-CF8EE019932B}" sibTransId="{CA551CE2-C976-FE42-B6B4-8065D80D1721}"/>
    <dgm:cxn modelId="{BF8BCFC7-D000-7847-8281-A5F1B615BC11}" srcId="{15ABBBB6-DDEF-0E4D-B34D-713B175B3CD6}" destId="{AA4FC516-6BDB-8942-B414-0EB21E0167E5}" srcOrd="1" destOrd="0" parTransId="{8970E40B-FD06-4942-8A16-9316EE75AB86}" sibTransId="{7F581D4F-066C-9E42-9127-C4626E786314}"/>
    <dgm:cxn modelId="{306D5655-F4BD-824D-B527-49A1068D2710}" type="presOf" srcId="{7792C44E-3540-3D4E-96EF-0E2593B51438}" destId="{62A47CAE-BE9D-1147-BE5F-721F981DBB6D}" srcOrd="0" destOrd="0" presId="urn:microsoft.com/office/officeart/2005/8/layout/hierarchy1"/>
    <dgm:cxn modelId="{41A9E60F-4488-3A45-BE1F-A3E9196332D2}" srcId="{17851DCB-920D-124B-A8F6-2C9E5A2DBD91}" destId="{63D78C57-F9FD-1E48-8DD8-B055A554B3DA}" srcOrd="1" destOrd="0" parTransId="{7792C44E-3540-3D4E-96EF-0E2593B51438}" sibTransId="{F3D91973-5D74-044D-83E0-CBAFA9D30E0E}"/>
    <dgm:cxn modelId="{C976A6EC-F55B-0447-8A10-678E24423D6C}" srcId="{4C021B72-B727-D040-93E2-6A9577277028}" destId="{F8F25676-6245-4E43-BE65-168A0216D611}" srcOrd="0" destOrd="0" parTransId="{9A8FD819-0976-EF4B-B47E-052D1F8D7B10}" sibTransId="{E02D2AFF-6B60-1940-9258-B1EA77DBFE0F}"/>
    <dgm:cxn modelId="{085CBC46-BD0D-2541-9C4C-6C34B6E70F02}" type="presOf" srcId="{28366F0D-D2AF-D74E-8BE8-288C03287E07}" destId="{0E2761CF-084F-2141-8826-22A6586B1DF1}" srcOrd="0" destOrd="0" presId="urn:microsoft.com/office/officeart/2005/8/layout/hierarchy1"/>
    <dgm:cxn modelId="{EB7A36F9-7396-F046-8362-1F058C44E490}" srcId="{F8F25676-6245-4E43-BE65-168A0216D611}" destId="{17851DCB-920D-124B-A8F6-2C9E5A2DBD91}" srcOrd="1" destOrd="0" parTransId="{2A2EA2AC-2563-3445-8B5A-4BCA573AE0B2}" sibTransId="{50CFBBB1-25F7-AF4B-AD91-CBB9EF252915}"/>
    <dgm:cxn modelId="{1A0C0715-2B3D-5D45-BE5B-C5A0B729FE24}" type="presOf" srcId="{63D78C57-F9FD-1E48-8DD8-B055A554B3DA}" destId="{5BA3B5D3-2617-8A43-B93A-307F9B2298AA}" srcOrd="0" destOrd="0" presId="urn:microsoft.com/office/officeart/2005/8/layout/hierarchy1"/>
    <dgm:cxn modelId="{C23B0FE8-8504-2A4A-BA33-D647B9FBC337}" srcId="{15ABBBB6-DDEF-0E4D-B34D-713B175B3CD6}" destId="{C5AA36D3-5ECD-4846-AB92-3385708B3C63}" srcOrd="0" destOrd="0" parTransId="{28366F0D-D2AF-D74E-8BE8-288C03287E07}" sibTransId="{8C9FCFC5-A418-6245-9521-3003D8122C9B}"/>
    <dgm:cxn modelId="{51F2B7C2-3BA5-BD44-AEFF-0B89255624D4}" type="presOf" srcId="{15ABBBB6-DDEF-0E4D-B34D-713B175B3CD6}" destId="{294D1391-05F7-AF43-83BF-AAA011E784DA}" srcOrd="0" destOrd="0" presId="urn:microsoft.com/office/officeart/2005/8/layout/hierarchy1"/>
    <dgm:cxn modelId="{043C3354-C881-6049-B450-9CB13B1F3C19}" type="presOf" srcId="{17851DCB-920D-124B-A8F6-2C9E5A2DBD91}" destId="{1230B3F1-D63E-5E48-B652-E8B068F32AE5}" srcOrd="0" destOrd="0" presId="urn:microsoft.com/office/officeart/2005/8/layout/hierarchy1"/>
    <dgm:cxn modelId="{EC14084F-664E-DB44-8010-04E167E53D04}" type="presOf" srcId="{47AD3EE7-6A27-1746-A0D4-526D1EDEAB18}" destId="{2D54A27B-5ADD-8248-A27E-E3C72183DD52}" srcOrd="0" destOrd="0" presId="urn:microsoft.com/office/officeart/2005/8/layout/hierarchy1"/>
    <dgm:cxn modelId="{3900359C-63D3-2A4B-AC66-8783757277A0}" type="presOf" srcId="{4F2D8C22-2011-EC4F-B463-3C71BBBBF6A0}" destId="{C4E910C1-BF12-7245-838A-FE21100D274A}" srcOrd="0" destOrd="0" presId="urn:microsoft.com/office/officeart/2005/8/layout/hierarchy1"/>
    <dgm:cxn modelId="{827B8448-9B16-4F4D-9AB1-044A09D401D1}" type="presOf" srcId="{8970E40B-FD06-4942-8A16-9316EE75AB86}" destId="{947E30E2-924B-0749-8444-722075DE4A6F}" srcOrd="0" destOrd="0" presId="urn:microsoft.com/office/officeart/2005/8/layout/hierarchy1"/>
    <dgm:cxn modelId="{9F497DC7-3A00-064D-8C45-C6F8C125AFEE}" type="presOf" srcId="{2A2EA2AC-2563-3445-8B5A-4BCA573AE0B2}" destId="{E870DFCC-5C74-E940-8FE2-D2B5CFF8FD32}" srcOrd="0" destOrd="0" presId="urn:microsoft.com/office/officeart/2005/8/layout/hierarchy1"/>
    <dgm:cxn modelId="{6AB1CB38-CF4B-9242-A6D3-991AE4C899B3}" type="presOf" srcId="{9E19C0E4-EC2F-0E41-B169-CF8EE019932B}" destId="{9C764079-CD67-EB44-81AB-8BFE98DB8A89}" srcOrd="0" destOrd="0" presId="urn:microsoft.com/office/officeart/2005/8/layout/hierarchy1"/>
    <dgm:cxn modelId="{12F58AEB-36B0-4C44-AB9B-CA888235582D}" type="presOf" srcId="{AA4FC516-6BDB-8942-B414-0EB21E0167E5}" destId="{DD9416C5-70DE-6E43-80D9-C82E078F5EFB}" srcOrd="0" destOrd="0" presId="urn:microsoft.com/office/officeart/2005/8/layout/hierarchy1"/>
    <dgm:cxn modelId="{85B971D2-2FD4-3D42-A95E-515B5942DC09}" type="presOf" srcId="{F8F25676-6245-4E43-BE65-168A0216D611}" destId="{4B020118-7230-B641-9821-7CA20C46FB1B}" srcOrd="0" destOrd="0" presId="urn:microsoft.com/office/officeart/2005/8/layout/hierarchy1"/>
    <dgm:cxn modelId="{383AF53B-B409-FA45-8FE1-31922164270F}" type="presOf" srcId="{C5AA36D3-5ECD-4846-AB92-3385708B3C63}" destId="{DE331C8C-4ABF-124F-9757-C8F82F4C98F7}" srcOrd="0" destOrd="0" presId="urn:microsoft.com/office/officeart/2005/8/layout/hierarchy1"/>
    <dgm:cxn modelId="{C13E9A9D-E3D3-884A-84FF-A732E14E5576}" type="presParOf" srcId="{5B3E855A-067A-A94D-8ECF-E0762410E186}" destId="{2A19FC5D-3B86-E441-BA4D-6611533F1127}" srcOrd="0" destOrd="0" presId="urn:microsoft.com/office/officeart/2005/8/layout/hierarchy1"/>
    <dgm:cxn modelId="{41E20862-BEFF-674A-BC06-843E35D1C68E}" type="presParOf" srcId="{2A19FC5D-3B86-E441-BA4D-6611533F1127}" destId="{951FA09B-C2CC-9E4E-8447-F774CA2FFA6A}" srcOrd="0" destOrd="0" presId="urn:microsoft.com/office/officeart/2005/8/layout/hierarchy1"/>
    <dgm:cxn modelId="{32FEB569-F5CB-3348-81A0-518CB0C964AD}" type="presParOf" srcId="{951FA09B-C2CC-9E4E-8447-F774CA2FFA6A}" destId="{09E2A66F-0B9C-B14D-95E8-CABFB5F4927C}" srcOrd="0" destOrd="0" presId="urn:microsoft.com/office/officeart/2005/8/layout/hierarchy1"/>
    <dgm:cxn modelId="{436CF495-B148-3841-BD8D-18A0E773598A}" type="presParOf" srcId="{951FA09B-C2CC-9E4E-8447-F774CA2FFA6A}" destId="{4B020118-7230-B641-9821-7CA20C46FB1B}" srcOrd="1" destOrd="0" presId="urn:microsoft.com/office/officeart/2005/8/layout/hierarchy1"/>
    <dgm:cxn modelId="{13F08C65-F83D-4F48-BA99-61F6635A2E8E}" type="presParOf" srcId="{2A19FC5D-3B86-E441-BA4D-6611533F1127}" destId="{A0118F71-FBAE-B34B-A296-27BFFFC2CC37}" srcOrd="1" destOrd="0" presId="urn:microsoft.com/office/officeart/2005/8/layout/hierarchy1"/>
    <dgm:cxn modelId="{BD175A32-0302-A84F-89FF-E9460BD0662B}" type="presParOf" srcId="{A0118F71-FBAE-B34B-A296-27BFFFC2CC37}" destId="{2D54A27B-5ADD-8248-A27E-E3C72183DD52}" srcOrd="0" destOrd="0" presId="urn:microsoft.com/office/officeart/2005/8/layout/hierarchy1"/>
    <dgm:cxn modelId="{9FEBC076-71E2-2349-9C07-5E45A5E14549}" type="presParOf" srcId="{A0118F71-FBAE-B34B-A296-27BFFFC2CC37}" destId="{98F6457E-D588-5C43-B325-8CC034379310}" srcOrd="1" destOrd="0" presId="urn:microsoft.com/office/officeart/2005/8/layout/hierarchy1"/>
    <dgm:cxn modelId="{BDAAEB05-1115-DF41-9AFD-792C2789ADC0}" type="presParOf" srcId="{98F6457E-D588-5C43-B325-8CC034379310}" destId="{88EFBCBB-F2E2-0E42-9867-590E691B7DEB}" srcOrd="0" destOrd="0" presId="urn:microsoft.com/office/officeart/2005/8/layout/hierarchy1"/>
    <dgm:cxn modelId="{C717EE99-74D2-1D47-A69B-E82E64DD2715}" type="presParOf" srcId="{88EFBCBB-F2E2-0E42-9867-590E691B7DEB}" destId="{3D53A4DC-0D22-A441-95B9-E1369A686A5D}" srcOrd="0" destOrd="0" presId="urn:microsoft.com/office/officeart/2005/8/layout/hierarchy1"/>
    <dgm:cxn modelId="{DDFEADFF-3099-8D40-B0FD-BEBA81F5CCCB}" type="presParOf" srcId="{88EFBCBB-F2E2-0E42-9867-590E691B7DEB}" destId="{294D1391-05F7-AF43-83BF-AAA011E784DA}" srcOrd="1" destOrd="0" presId="urn:microsoft.com/office/officeart/2005/8/layout/hierarchy1"/>
    <dgm:cxn modelId="{EE8BC297-411D-7441-B694-71249305D2EF}" type="presParOf" srcId="{98F6457E-D588-5C43-B325-8CC034379310}" destId="{6AA55791-CB05-A346-B20F-F7BD40F1ED4E}" srcOrd="1" destOrd="0" presId="urn:microsoft.com/office/officeart/2005/8/layout/hierarchy1"/>
    <dgm:cxn modelId="{E5D67C07-439E-C74D-AA7B-9C1A75B66D6B}" type="presParOf" srcId="{6AA55791-CB05-A346-B20F-F7BD40F1ED4E}" destId="{0E2761CF-084F-2141-8826-22A6586B1DF1}" srcOrd="0" destOrd="0" presId="urn:microsoft.com/office/officeart/2005/8/layout/hierarchy1"/>
    <dgm:cxn modelId="{097D3A7E-8BEF-0745-8956-AB295BD8C773}" type="presParOf" srcId="{6AA55791-CB05-A346-B20F-F7BD40F1ED4E}" destId="{85770F87-CC58-7140-8E40-306309A38617}" srcOrd="1" destOrd="0" presId="urn:microsoft.com/office/officeart/2005/8/layout/hierarchy1"/>
    <dgm:cxn modelId="{53BD7EED-536E-2F4B-A453-03A3B2B41A8D}" type="presParOf" srcId="{85770F87-CC58-7140-8E40-306309A38617}" destId="{C7F8CF50-EBDE-5C4F-BDD3-929B896C3716}" srcOrd="0" destOrd="0" presId="urn:microsoft.com/office/officeart/2005/8/layout/hierarchy1"/>
    <dgm:cxn modelId="{20534AB6-15CB-DC43-B64A-6381CACE9930}" type="presParOf" srcId="{C7F8CF50-EBDE-5C4F-BDD3-929B896C3716}" destId="{8EECA2F0-3637-CA41-ACBD-7DC57F888C3C}" srcOrd="0" destOrd="0" presId="urn:microsoft.com/office/officeart/2005/8/layout/hierarchy1"/>
    <dgm:cxn modelId="{E500E62E-AB7F-8E4F-8B3E-45BABD522742}" type="presParOf" srcId="{C7F8CF50-EBDE-5C4F-BDD3-929B896C3716}" destId="{DE331C8C-4ABF-124F-9757-C8F82F4C98F7}" srcOrd="1" destOrd="0" presId="urn:microsoft.com/office/officeart/2005/8/layout/hierarchy1"/>
    <dgm:cxn modelId="{951647F0-93B9-B847-9940-6C0DE993A3A4}" type="presParOf" srcId="{85770F87-CC58-7140-8E40-306309A38617}" destId="{36BF3877-9E82-E24C-83DC-1CBA32F3EB8C}" srcOrd="1" destOrd="0" presId="urn:microsoft.com/office/officeart/2005/8/layout/hierarchy1"/>
    <dgm:cxn modelId="{C47A7BD0-3C8E-794F-822D-3E5473A9EB8A}" type="presParOf" srcId="{6AA55791-CB05-A346-B20F-F7BD40F1ED4E}" destId="{947E30E2-924B-0749-8444-722075DE4A6F}" srcOrd="2" destOrd="0" presId="urn:microsoft.com/office/officeart/2005/8/layout/hierarchy1"/>
    <dgm:cxn modelId="{88AAA265-3FF0-654A-B8DA-B0E264B1F1C2}" type="presParOf" srcId="{6AA55791-CB05-A346-B20F-F7BD40F1ED4E}" destId="{AFF2174E-232C-B84F-B91C-264C41EE18BC}" srcOrd="3" destOrd="0" presId="urn:microsoft.com/office/officeart/2005/8/layout/hierarchy1"/>
    <dgm:cxn modelId="{9715B9B9-3EE6-9F49-BD15-8F71503AFF0A}" type="presParOf" srcId="{AFF2174E-232C-B84F-B91C-264C41EE18BC}" destId="{486E4CB4-6C2E-1B48-8326-55E06C1D39CE}" srcOrd="0" destOrd="0" presId="urn:microsoft.com/office/officeart/2005/8/layout/hierarchy1"/>
    <dgm:cxn modelId="{CC763EB3-027F-2446-A2AC-32056088911F}" type="presParOf" srcId="{486E4CB4-6C2E-1B48-8326-55E06C1D39CE}" destId="{7C3CD6CA-7D24-3F47-B318-FE7EDCE0570B}" srcOrd="0" destOrd="0" presId="urn:microsoft.com/office/officeart/2005/8/layout/hierarchy1"/>
    <dgm:cxn modelId="{FDA7B9B1-A6D3-364A-A9C4-F50A408712DF}" type="presParOf" srcId="{486E4CB4-6C2E-1B48-8326-55E06C1D39CE}" destId="{DD9416C5-70DE-6E43-80D9-C82E078F5EFB}" srcOrd="1" destOrd="0" presId="urn:microsoft.com/office/officeart/2005/8/layout/hierarchy1"/>
    <dgm:cxn modelId="{A416B532-A626-4D4D-ACE5-A56631054A31}" type="presParOf" srcId="{AFF2174E-232C-B84F-B91C-264C41EE18BC}" destId="{322F8926-ABCE-9B45-A7FB-95CB894BCAF8}" srcOrd="1" destOrd="0" presId="urn:microsoft.com/office/officeart/2005/8/layout/hierarchy1"/>
    <dgm:cxn modelId="{231D078C-BC5C-B348-A2BA-D7C32935D869}" type="presParOf" srcId="{A0118F71-FBAE-B34B-A296-27BFFFC2CC37}" destId="{E870DFCC-5C74-E940-8FE2-D2B5CFF8FD32}" srcOrd="2" destOrd="0" presId="urn:microsoft.com/office/officeart/2005/8/layout/hierarchy1"/>
    <dgm:cxn modelId="{85AF215B-F6D7-F74D-9EE2-05C75FED7498}" type="presParOf" srcId="{A0118F71-FBAE-B34B-A296-27BFFFC2CC37}" destId="{14DF78B0-2BFF-8A4E-9199-612412AA9CAD}" srcOrd="3" destOrd="0" presId="urn:microsoft.com/office/officeart/2005/8/layout/hierarchy1"/>
    <dgm:cxn modelId="{F8988D5A-2C00-AF48-A231-418363EF7AFD}" type="presParOf" srcId="{14DF78B0-2BFF-8A4E-9199-612412AA9CAD}" destId="{659F55F1-ED99-5142-95D8-0FC7F84102FF}" srcOrd="0" destOrd="0" presId="urn:microsoft.com/office/officeart/2005/8/layout/hierarchy1"/>
    <dgm:cxn modelId="{3C47AC75-152C-4B4A-A762-0AE06D006228}" type="presParOf" srcId="{659F55F1-ED99-5142-95D8-0FC7F84102FF}" destId="{A162C1CF-94CA-844C-9544-3DEDC88C5EE5}" srcOrd="0" destOrd="0" presId="urn:microsoft.com/office/officeart/2005/8/layout/hierarchy1"/>
    <dgm:cxn modelId="{7DA0FC59-FD28-5547-87FD-7756F9EA5552}" type="presParOf" srcId="{659F55F1-ED99-5142-95D8-0FC7F84102FF}" destId="{1230B3F1-D63E-5E48-B652-E8B068F32AE5}" srcOrd="1" destOrd="0" presId="urn:microsoft.com/office/officeart/2005/8/layout/hierarchy1"/>
    <dgm:cxn modelId="{9B7868D9-B58F-AB4E-BFEF-A976449F2817}" type="presParOf" srcId="{14DF78B0-2BFF-8A4E-9199-612412AA9CAD}" destId="{AE710114-766D-C14C-8018-FB74136A752B}" srcOrd="1" destOrd="0" presId="urn:microsoft.com/office/officeart/2005/8/layout/hierarchy1"/>
    <dgm:cxn modelId="{CDAC525D-27B8-F947-B34A-B9252CD3C248}" type="presParOf" srcId="{AE710114-766D-C14C-8018-FB74136A752B}" destId="{9C764079-CD67-EB44-81AB-8BFE98DB8A89}" srcOrd="0" destOrd="0" presId="urn:microsoft.com/office/officeart/2005/8/layout/hierarchy1"/>
    <dgm:cxn modelId="{CD1F241F-00BD-F948-8F3C-50F59EDC001B}" type="presParOf" srcId="{AE710114-766D-C14C-8018-FB74136A752B}" destId="{08405A34-0D49-D143-AF7E-65F2A20E3576}" srcOrd="1" destOrd="0" presId="urn:microsoft.com/office/officeart/2005/8/layout/hierarchy1"/>
    <dgm:cxn modelId="{7C5E4D43-9D06-4E4F-9396-70BA3BAC793E}" type="presParOf" srcId="{08405A34-0D49-D143-AF7E-65F2A20E3576}" destId="{88877E42-977F-CE48-BD32-1443F2D7CD1F}" srcOrd="0" destOrd="0" presId="urn:microsoft.com/office/officeart/2005/8/layout/hierarchy1"/>
    <dgm:cxn modelId="{8B12EF59-037B-8642-A467-402FBC105E4E}" type="presParOf" srcId="{88877E42-977F-CE48-BD32-1443F2D7CD1F}" destId="{7F9DE28B-690C-EA46-A37B-40AB80DADD6D}" srcOrd="0" destOrd="0" presId="urn:microsoft.com/office/officeart/2005/8/layout/hierarchy1"/>
    <dgm:cxn modelId="{3DA0F8DC-8608-8E4C-9146-8E3F4A504D02}" type="presParOf" srcId="{88877E42-977F-CE48-BD32-1443F2D7CD1F}" destId="{C4E910C1-BF12-7245-838A-FE21100D274A}" srcOrd="1" destOrd="0" presId="urn:microsoft.com/office/officeart/2005/8/layout/hierarchy1"/>
    <dgm:cxn modelId="{9B623BBC-D449-A241-A33A-D18B4F39F45A}" type="presParOf" srcId="{08405A34-0D49-D143-AF7E-65F2A20E3576}" destId="{7399D448-3844-E14F-8C59-A9E2FA84C999}" srcOrd="1" destOrd="0" presId="urn:microsoft.com/office/officeart/2005/8/layout/hierarchy1"/>
    <dgm:cxn modelId="{AF08D677-7E6C-2045-A9CD-411D69103CCE}" type="presParOf" srcId="{AE710114-766D-C14C-8018-FB74136A752B}" destId="{62A47CAE-BE9D-1147-BE5F-721F981DBB6D}" srcOrd="2" destOrd="0" presId="urn:microsoft.com/office/officeart/2005/8/layout/hierarchy1"/>
    <dgm:cxn modelId="{D400C03E-7BC9-ED49-BA8C-9DD50B3ED468}" type="presParOf" srcId="{AE710114-766D-C14C-8018-FB74136A752B}" destId="{ECF8D7A3-CB0D-5543-8C7A-43B77D026AE2}" srcOrd="3" destOrd="0" presId="urn:microsoft.com/office/officeart/2005/8/layout/hierarchy1"/>
    <dgm:cxn modelId="{9150C626-B61A-8E42-A1E9-E6BF6FB3951A}" type="presParOf" srcId="{ECF8D7A3-CB0D-5543-8C7A-43B77D026AE2}" destId="{1A763D16-9E77-154E-A77F-AA4997CA6910}" srcOrd="0" destOrd="0" presId="urn:microsoft.com/office/officeart/2005/8/layout/hierarchy1"/>
    <dgm:cxn modelId="{2E3F3CCE-966C-A048-924A-B6FEC6039E52}" type="presParOf" srcId="{1A763D16-9E77-154E-A77F-AA4997CA6910}" destId="{B5F9CF80-8B19-A246-9283-1380B3481A1E}" srcOrd="0" destOrd="0" presId="urn:microsoft.com/office/officeart/2005/8/layout/hierarchy1"/>
    <dgm:cxn modelId="{32D3AAE4-5D4D-8E43-89A4-560E4AF4501F}" type="presParOf" srcId="{1A763D16-9E77-154E-A77F-AA4997CA6910}" destId="{5BA3B5D3-2617-8A43-B93A-307F9B2298AA}" srcOrd="1" destOrd="0" presId="urn:microsoft.com/office/officeart/2005/8/layout/hierarchy1"/>
    <dgm:cxn modelId="{08C8B2BF-6F76-024E-8FE7-B5F9679B0FB1}" type="presParOf" srcId="{ECF8D7A3-CB0D-5543-8C7A-43B77D026AE2}" destId="{42429139-941F-B642-98E0-C6C1D834BB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021B72-B727-D040-93E2-6A9577277028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F25676-6245-4E43-BE65-168A0216D611}">
      <dgm:prSet phldrT="[Text]"/>
      <dgm:spPr/>
      <dgm:t>
        <a:bodyPr/>
        <a:lstStyle/>
        <a:p>
          <a:r>
            <a:rPr lang="en-US" dirty="0" smtClean="0"/>
            <a:t>Machine Learning</a:t>
          </a:r>
          <a:endParaRPr lang="en-US" dirty="0"/>
        </a:p>
      </dgm:t>
    </dgm:pt>
    <dgm:pt modelId="{9A8FD819-0976-EF4B-B47E-052D1F8D7B10}" type="parTrans" cxnId="{C976A6EC-F55B-0447-8A10-678E24423D6C}">
      <dgm:prSet/>
      <dgm:spPr/>
      <dgm:t>
        <a:bodyPr/>
        <a:lstStyle/>
        <a:p>
          <a:endParaRPr lang="en-US"/>
        </a:p>
      </dgm:t>
    </dgm:pt>
    <dgm:pt modelId="{E02D2AFF-6B60-1940-9258-B1EA77DBFE0F}" type="sibTrans" cxnId="{C976A6EC-F55B-0447-8A10-678E24423D6C}">
      <dgm:prSet/>
      <dgm:spPr/>
      <dgm:t>
        <a:bodyPr/>
        <a:lstStyle/>
        <a:p>
          <a:endParaRPr lang="en-US"/>
        </a:p>
      </dgm:t>
    </dgm:pt>
    <dgm:pt modelId="{15ABBBB6-DDEF-0E4D-B34D-713B175B3CD6}">
      <dgm:prSet phldrT="[Text]"/>
      <dgm:spPr/>
      <dgm:t>
        <a:bodyPr/>
        <a:lstStyle/>
        <a:p>
          <a:r>
            <a:rPr lang="en-US" dirty="0" smtClean="0"/>
            <a:t>Supervised</a:t>
          </a:r>
          <a:endParaRPr lang="en-US" dirty="0"/>
        </a:p>
      </dgm:t>
    </dgm:pt>
    <dgm:pt modelId="{47AD3EE7-6A27-1746-A0D4-526D1EDEAB18}" type="parTrans" cxnId="{13F418FA-8A31-6F4D-972B-DE0982EF5F27}">
      <dgm:prSet/>
      <dgm:spPr/>
      <dgm:t>
        <a:bodyPr/>
        <a:lstStyle/>
        <a:p>
          <a:endParaRPr lang="en-US"/>
        </a:p>
      </dgm:t>
    </dgm:pt>
    <dgm:pt modelId="{F2A6B9A5-9F80-784C-88BF-F8924D285F32}" type="sibTrans" cxnId="{13F418FA-8A31-6F4D-972B-DE0982EF5F27}">
      <dgm:prSet/>
      <dgm:spPr/>
      <dgm:t>
        <a:bodyPr/>
        <a:lstStyle/>
        <a:p>
          <a:endParaRPr lang="en-US"/>
        </a:p>
      </dgm:t>
    </dgm:pt>
    <dgm:pt modelId="{C5AA36D3-5ECD-4846-AB92-3385708B3C63}">
      <dgm:prSet phldrT="[Text]"/>
      <dgm:spPr/>
      <dgm:t>
        <a:bodyPr/>
        <a:lstStyle/>
        <a:p>
          <a:r>
            <a:rPr lang="en-US" dirty="0" smtClean="0"/>
            <a:t>Regression (continuous outcome)</a:t>
          </a:r>
          <a:endParaRPr lang="en-US" dirty="0"/>
        </a:p>
      </dgm:t>
    </dgm:pt>
    <dgm:pt modelId="{28366F0D-D2AF-D74E-8BE8-288C03287E07}" type="parTrans" cxnId="{C23B0FE8-8504-2A4A-BA33-D647B9FBC337}">
      <dgm:prSet/>
      <dgm:spPr/>
      <dgm:t>
        <a:bodyPr/>
        <a:lstStyle/>
        <a:p>
          <a:endParaRPr lang="en-US"/>
        </a:p>
      </dgm:t>
    </dgm:pt>
    <dgm:pt modelId="{8C9FCFC5-A418-6245-9521-3003D8122C9B}" type="sibTrans" cxnId="{C23B0FE8-8504-2A4A-BA33-D647B9FBC337}">
      <dgm:prSet/>
      <dgm:spPr/>
      <dgm:t>
        <a:bodyPr/>
        <a:lstStyle/>
        <a:p>
          <a:endParaRPr lang="en-US"/>
        </a:p>
      </dgm:t>
    </dgm:pt>
    <dgm:pt modelId="{AA4FC516-6BDB-8942-B414-0EB21E0167E5}">
      <dgm:prSet phldrT="[Text]"/>
      <dgm:spPr/>
      <dgm:t>
        <a:bodyPr/>
        <a:lstStyle/>
        <a:p>
          <a:r>
            <a:rPr lang="en-US" dirty="0" smtClean="0"/>
            <a:t>Classification (categorical outcome)</a:t>
          </a:r>
          <a:endParaRPr lang="en-US" dirty="0"/>
        </a:p>
      </dgm:t>
    </dgm:pt>
    <dgm:pt modelId="{8970E40B-FD06-4942-8A16-9316EE75AB86}" type="parTrans" cxnId="{BF8BCFC7-D000-7847-8281-A5F1B615BC11}">
      <dgm:prSet/>
      <dgm:spPr/>
      <dgm:t>
        <a:bodyPr/>
        <a:lstStyle/>
        <a:p>
          <a:endParaRPr lang="en-US"/>
        </a:p>
      </dgm:t>
    </dgm:pt>
    <dgm:pt modelId="{7F581D4F-066C-9E42-9127-C4626E786314}" type="sibTrans" cxnId="{BF8BCFC7-D000-7847-8281-A5F1B615BC11}">
      <dgm:prSet/>
      <dgm:spPr/>
      <dgm:t>
        <a:bodyPr/>
        <a:lstStyle/>
        <a:p>
          <a:endParaRPr lang="en-US"/>
        </a:p>
      </dgm:t>
    </dgm:pt>
    <dgm:pt modelId="{17851DCB-920D-124B-A8F6-2C9E5A2DBD91}">
      <dgm:prSet phldrT="[Text]"/>
      <dgm:spPr/>
      <dgm:t>
        <a:bodyPr/>
        <a:lstStyle/>
        <a:p>
          <a:r>
            <a:rPr lang="en-US" dirty="0" smtClean="0"/>
            <a:t>Unsupervised</a:t>
          </a:r>
          <a:endParaRPr lang="en-US" dirty="0"/>
        </a:p>
      </dgm:t>
    </dgm:pt>
    <dgm:pt modelId="{2A2EA2AC-2563-3445-8B5A-4BCA573AE0B2}" type="parTrans" cxnId="{EB7A36F9-7396-F046-8362-1F058C44E490}">
      <dgm:prSet/>
      <dgm:spPr/>
      <dgm:t>
        <a:bodyPr/>
        <a:lstStyle/>
        <a:p>
          <a:endParaRPr lang="en-US"/>
        </a:p>
      </dgm:t>
    </dgm:pt>
    <dgm:pt modelId="{50CFBBB1-25F7-AF4B-AD91-CBB9EF252915}" type="sibTrans" cxnId="{EB7A36F9-7396-F046-8362-1F058C44E490}">
      <dgm:prSet/>
      <dgm:spPr/>
      <dgm:t>
        <a:bodyPr/>
        <a:lstStyle/>
        <a:p>
          <a:endParaRPr lang="en-US"/>
        </a:p>
      </dgm:t>
    </dgm:pt>
    <dgm:pt modelId="{4F2D8C22-2011-EC4F-B463-3C71BBBBF6A0}">
      <dgm:prSet phldrT="[Text]"/>
      <dgm:spPr/>
      <dgm:t>
        <a:bodyPr/>
        <a:lstStyle/>
        <a:p>
          <a:r>
            <a:rPr lang="en-US" dirty="0" smtClean="0"/>
            <a:t>Clustering</a:t>
          </a:r>
        </a:p>
        <a:p>
          <a:r>
            <a:rPr lang="en-US" dirty="0" smtClean="0"/>
            <a:t>(grouping</a:t>
          </a:r>
          <a:r>
            <a:rPr lang="en-US" baseline="0" dirty="0" smtClean="0"/>
            <a:t> observations)</a:t>
          </a:r>
          <a:endParaRPr lang="en-US" dirty="0"/>
        </a:p>
      </dgm:t>
    </dgm:pt>
    <dgm:pt modelId="{9E19C0E4-EC2F-0E41-B169-CF8EE019932B}" type="parTrans" cxnId="{8DDBCD8D-B4D3-9B4A-9905-4830CD6C4702}">
      <dgm:prSet/>
      <dgm:spPr/>
      <dgm:t>
        <a:bodyPr/>
        <a:lstStyle/>
        <a:p>
          <a:endParaRPr lang="en-US"/>
        </a:p>
      </dgm:t>
    </dgm:pt>
    <dgm:pt modelId="{CA551CE2-C976-FE42-B6B4-8065D80D1721}" type="sibTrans" cxnId="{8DDBCD8D-B4D3-9B4A-9905-4830CD6C4702}">
      <dgm:prSet/>
      <dgm:spPr/>
      <dgm:t>
        <a:bodyPr/>
        <a:lstStyle/>
        <a:p>
          <a:endParaRPr lang="en-US"/>
        </a:p>
      </dgm:t>
    </dgm:pt>
    <dgm:pt modelId="{63D78C57-F9FD-1E48-8DD8-B055A554B3DA}">
      <dgm:prSet phldrT="[Text]"/>
      <dgm:spPr/>
      <dgm:t>
        <a:bodyPr/>
        <a:lstStyle/>
        <a:p>
          <a:r>
            <a:rPr lang="en-US" dirty="0" smtClean="0"/>
            <a:t>Data Reduction (transforming variables)</a:t>
          </a:r>
          <a:endParaRPr lang="en-US" dirty="0"/>
        </a:p>
      </dgm:t>
    </dgm:pt>
    <dgm:pt modelId="{7792C44E-3540-3D4E-96EF-0E2593B51438}" type="parTrans" cxnId="{41A9E60F-4488-3A45-BE1F-A3E9196332D2}">
      <dgm:prSet/>
      <dgm:spPr/>
      <dgm:t>
        <a:bodyPr/>
        <a:lstStyle/>
        <a:p>
          <a:endParaRPr lang="en-US"/>
        </a:p>
      </dgm:t>
    </dgm:pt>
    <dgm:pt modelId="{F3D91973-5D74-044D-83E0-CBAFA9D30E0E}" type="sibTrans" cxnId="{41A9E60F-4488-3A45-BE1F-A3E9196332D2}">
      <dgm:prSet/>
      <dgm:spPr/>
      <dgm:t>
        <a:bodyPr/>
        <a:lstStyle/>
        <a:p>
          <a:endParaRPr lang="en-US"/>
        </a:p>
      </dgm:t>
    </dgm:pt>
    <dgm:pt modelId="{5B3E855A-067A-A94D-8ECF-E0762410E186}" type="pres">
      <dgm:prSet presAssocID="{4C021B72-B727-D040-93E2-6A95772770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19FC5D-3B86-E441-BA4D-6611533F1127}" type="pres">
      <dgm:prSet presAssocID="{F8F25676-6245-4E43-BE65-168A0216D611}" presName="hierRoot1" presStyleCnt="0"/>
      <dgm:spPr/>
    </dgm:pt>
    <dgm:pt modelId="{951FA09B-C2CC-9E4E-8447-F774CA2FFA6A}" type="pres">
      <dgm:prSet presAssocID="{F8F25676-6245-4E43-BE65-168A0216D611}" presName="composite" presStyleCnt="0"/>
      <dgm:spPr/>
    </dgm:pt>
    <dgm:pt modelId="{09E2A66F-0B9C-B14D-95E8-CABFB5F4927C}" type="pres">
      <dgm:prSet presAssocID="{F8F25676-6245-4E43-BE65-168A0216D611}" presName="background" presStyleLbl="node0" presStyleIdx="0" presStyleCnt="1"/>
      <dgm:spPr/>
    </dgm:pt>
    <dgm:pt modelId="{4B020118-7230-B641-9821-7CA20C46FB1B}" type="pres">
      <dgm:prSet presAssocID="{F8F25676-6245-4E43-BE65-168A0216D61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118F71-FBAE-B34B-A296-27BFFFC2CC37}" type="pres">
      <dgm:prSet presAssocID="{F8F25676-6245-4E43-BE65-168A0216D611}" presName="hierChild2" presStyleCnt="0"/>
      <dgm:spPr/>
    </dgm:pt>
    <dgm:pt modelId="{2D54A27B-5ADD-8248-A27E-E3C72183DD52}" type="pres">
      <dgm:prSet presAssocID="{47AD3EE7-6A27-1746-A0D4-526D1EDEAB1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8F6457E-D588-5C43-B325-8CC034379310}" type="pres">
      <dgm:prSet presAssocID="{15ABBBB6-DDEF-0E4D-B34D-713B175B3CD6}" presName="hierRoot2" presStyleCnt="0"/>
      <dgm:spPr/>
    </dgm:pt>
    <dgm:pt modelId="{88EFBCBB-F2E2-0E42-9867-590E691B7DEB}" type="pres">
      <dgm:prSet presAssocID="{15ABBBB6-DDEF-0E4D-B34D-713B175B3CD6}" presName="composite2" presStyleCnt="0"/>
      <dgm:spPr/>
    </dgm:pt>
    <dgm:pt modelId="{3D53A4DC-0D22-A441-95B9-E1369A686A5D}" type="pres">
      <dgm:prSet presAssocID="{15ABBBB6-DDEF-0E4D-B34D-713B175B3CD6}" presName="background2" presStyleLbl="node2" presStyleIdx="0" presStyleCnt="2"/>
      <dgm:spPr/>
    </dgm:pt>
    <dgm:pt modelId="{294D1391-05F7-AF43-83BF-AAA011E784DA}" type="pres">
      <dgm:prSet presAssocID="{15ABBBB6-DDEF-0E4D-B34D-713B175B3CD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55791-CB05-A346-B20F-F7BD40F1ED4E}" type="pres">
      <dgm:prSet presAssocID="{15ABBBB6-DDEF-0E4D-B34D-713B175B3CD6}" presName="hierChild3" presStyleCnt="0"/>
      <dgm:spPr/>
    </dgm:pt>
    <dgm:pt modelId="{0E2761CF-084F-2141-8826-22A6586B1DF1}" type="pres">
      <dgm:prSet presAssocID="{28366F0D-D2AF-D74E-8BE8-288C03287E0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85770F87-CC58-7140-8E40-306309A38617}" type="pres">
      <dgm:prSet presAssocID="{C5AA36D3-5ECD-4846-AB92-3385708B3C63}" presName="hierRoot3" presStyleCnt="0"/>
      <dgm:spPr/>
    </dgm:pt>
    <dgm:pt modelId="{C7F8CF50-EBDE-5C4F-BDD3-929B896C3716}" type="pres">
      <dgm:prSet presAssocID="{C5AA36D3-5ECD-4846-AB92-3385708B3C63}" presName="composite3" presStyleCnt="0"/>
      <dgm:spPr/>
    </dgm:pt>
    <dgm:pt modelId="{8EECA2F0-3637-CA41-ACBD-7DC57F888C3C}" type="pres">
      <dgm:prSet presAssocID="{C5AA36D3-5ECD-4846-AB92-3385708B3C63}" presName="background3" presStyleLbl="node3" presStyleIdx="0" presStyleCnt="4"/>
      <dgm:spPr/>
    </dgm:pt>
    <dgm:pt modelId="{DE331C8C-4ABF-124F-9757-C8F82F4C98F7}" type="pres">
      <dgm:prSet presAssocID="{C5AA36D3-5ECD-4846-AB92-3385708B3C63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F3877-9E82-E24C-83DC-1CBA32F3EB8C}" type="pres">
      <dgm:prSet presAssocID="{C5AA36D3-5ECD-4846-AB92-3385708B3C63}" presName="hierChild4" presStyleCnt="0"/>
      <dgm:spPr/>
    </dgm:pt>
    <dgm:pt modelId="{947E30E2-924B-0749-8444-722075DE4A6F}" type="pres">
      <dgm:prSet presAssocID="{8970E40B-FD06-4942-8A16-9316EE75AB86}" presName="Name17" presStyleLbl="parChTrans1D3" presStyleIdx="1" presStyleCnt="4"/>
      <dgm:spPr/>
      <dgm:t>
        <a:bodyPr/>
        <a:lstStyle/>
        <a:p>
          <a:endParaRPr lang="en-US"/>
        </a:p>
      </dgm:t>
    </dgm:pt>
    <dgm:pt modelId="{AFF2174E-232C-B84F-B91C-264C41EE18BC}" type="pres">
      <dgm:prSet presAssocID="{AA4FC516-6BDB-8942-B414-0EB21E0167E5}" presName="hierRoot3" presStyleCnt="0"/>
      <dgm:spPr/>
    </dgm:pt>
    <dgm:pt modelId="{486E4CB4-6C2E-1B48-8326-55E06C1D39CE}" type="pres">
      <dgm:prSet presAssocID="{AA4FC516-6BDB-8942-B414-0EB21E0167E5}" presName="composite3" presStyleCnt="0"/>
      <dgm:spPr/>
    </dgm:pt>
    <dgm:pt modelId="{7C3CD6CA-7D24-3F47-B318-FE7EDCE0570B}" type="pres">
      <dgm:prSet presAssocID="{AA4FC516-6BDB-8942-B414-0EB21E0167E5}" presName="background3" presStyleLbl="node3" presStyleIdx="1" presStyleCnt="4"/>
      <dgm:spPr/>
    </dgm:pt>
    <dgm:pt modelId="{DD9416C5-70DE-6E43-80D9-C82E078F5EFB}" type="pres">
      <dgm:prSet presAssocID="{AA4FC516-6BDB-8942-B414-0EB21E0167E5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2F8926-ABCE-9B45-A7FB-95CB894BCAF8}" type="pres">
      <dgm:prSet presAssocID="{AA4FC516-6BDB-8942-B414-0EB21E0167E5}" presName="hierChild4" presStyleCnt="0"/>
      <dgm:spPr/>
    </dgm:pt>
    <dgm:pt modelId="{E870DFCC-5C74-E940-8FE2-D2B5CFF8FD32}" type="pres">
      <dgm:prSet presAssocID="{2A2EA2AC-2563-3445-8B5A-4BCA573AE0B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4DF78B0-2BFF-8A4E-9199-612412AA9CAD}" type="pres">
      <dgm:prSet presAssocID="{17851DCB-920D-124B-A8F6-2C9E5A2DBD91}" presName="hierRoot2" presStyleCnt="0"/>
      <dgm:spPr/>
    </dgm:pt>
    <dgm:pt modelId="{659F55F1-ED99-5142-95D8-0FC7F84102FF}" type="pres">
      <dgm:prSet presAssocID="{17851DCB-920D-124B-A8F6-2C9E5A2DBD91}" presName="composite2" presStyleCnt="0"/>
      <dgm:spPr/>
    </dgm:pt>
    <dgm:pt modelId="{A162C1CF-94CA-844C-9544-3DEDC88C5EE5}" type="pres">
      <dgm:prSet presAssocID="{17851DCB-920D-124B-A8F6-2C9E5A2DBD91}" presName="background2" presStyleLbl="node2" presStyleIdx="1" presStyleCnt="2"/>
      <dgm:spPr/>
    </dgm:pt>
    <dgm:pt modelId="{1230B3F1-D63E-5E48-B652-E8B068F32AE5}" type="pres">
      <dgm:prSet presAssocID="{17851DCB-920D-124B-A8F6-2C9E5A2DBD9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710114-766D-C14C-8018-FB74136A752B}" type="pres">
      <dgm:prSet presAssocID="{17851DCB-920D-124B-A8F6-2C9E5A2DBD91}" presName="hierChild3" presStyleCnt="0"/>
      <dgm:spPr/>
    </dgm:pt>
    <dgm:pt modelId="{9C764079-CD67-EB44-81AB-8BFE98DB8A89}" type="pres">
      <dgm:prSet presAssocID="{9E19C0E4-EC2F-0E41-B169-CF8EE019932B}" presName="Name17" presStyleLbl="parChTrans1D3" presStyleIdx="2" presStyleCnt="4"/>
      <dgm:spPr/>
      <dgm:t>
        <a:bodyPr/>
        <a:lstStyle/>
        <a:p>
          <a:endParaRPr lang="en-US"/>
        </a:p>
      </dgm:t>
    </dgm:pt>
    <dgm:pt modelId="{08405A34-0D49-D143-AF7E-65F2A20E3576}" type="pres">
      <dgm:prSet presAssocID="{4F2D8C22-2011-EC4F-B463-3C71BBBBF6A0}" presName="hierRoot3" presStyleCnt="0"/>
      <dgm:spPr/>
    </dgm:pt>
    <dgm:pt modelId="{88877E42-977F-CE48-BD32-1443F2D7CD1F}" type="pres">
      <dgm:prSet presAssocID="{4F2D8C22-2011-EC4F-B463-3C71BBBBF6A0}" presName="composite3" presStyleCnt="0"/>
      <dgm:spPr/>
    </dgm:pt>
    <dgm:pt modelId="{7F9DE28B-690C-EA46-A37B-40AB80DADD6D}" type="pres">
      <dgm:prSet presAssocID="{4F2D8C22-2011-EC4F-B463-3C71BBBBF6A0}" presName="background3" presStyleLbl="node3" presStyleIdx="2" presStyleCnt="4"/>
      <dgm:spPr/>
    </dgm:pt>
    <dgm:pt modelId="{C4E910C1-BF12-7245-838A-FE21100D274A}" type="pres">
      <dgm:prSet presAssocID="{4F2D8C22-2011-EC4F-B463-3C71BBBBF6A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99D448-3844-E14F-8C59-A9E2FA84C999}" type="pres">
      <dgm:prSet presAssocID="{4F2D8C22-2011-EC4F-B463-3C71BBBBF6A0}" presName="hierChild4" presStyleCnt="0"/>
      <dgm:spPr/>
    </dgm:pt>
    <dgm:pt modelId="{62A47CAE-BE9D-1147-BE5F-721F981DBB6D}" type="pres">
      <dgm:prSet presAssocID="{7792C44E-3540-3D4E-96EF-0E2593B51438}" presName="Name17" presStyleLbl="parChTrans1D3" presStyleIdx="3" presStyleCnt="4"/>
      <dgm:spPr/>
      <dgm:t>
        <a:bodyPr/>
        <a:lstStyle/>
        <a:p>
          <a:endParaRPr lang="en-US"/>
        </a:p>
      </dgm:t>
    </dgm:pt>
    <dgm:pt modelId="{ECF8D7A3-CB0D-5543-8C7A-43B77D026AE2}" type="pres">
      <dgm:prSet presAssocID="{63D78C57-F9FD-1E48-8DD8-B055A554B3DA}" presName="hierRoot3" presStyleCnt="0"/>
      <dgm:spPr/>
    </dgm:pt>
    <dgm:pt modelId="{1A763D16-9E77-154E-A77F-AA4997CA6910}" type="pres">
      <dgm:prSet presAssocID="{63D78C57-F9FD-1E48-8DD8-B055A554B3DA}" presName="composite3" presStyleCnt="0"/>
      <dgm:spPr/>
    </dgm:pt>
    <dgm:pt modelId="{B5F9CF80-8B19-A246-9283-1380B3481A1E}" type="pres">
      <dgm:prSet presAssocID="{63D78C57-F9FD-1E48-8DD8-B055A554B3DA}" presName="background3" presStyleLbl="node3" presStyleIdx="3" presStyleCnt="4"/>
      <dgm:spPr/>
    </dgm:pt>
    <dgm:pt modelId="{5BA3B5D3-2617-8A43-B93A-307F9B2298AA}" type="pres">
      <dgm:prSet presAssocID="{63D78C57-F9FD-1E48-8DD8-B055A554B3D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429139-941F-B642-98E0-C6C1D834BB31}" type="pres">
      <dgm:prSet presAssocID="{63D78C57-F9FD-1E48-8DD8-B055A554B3DA}" presName="hierChild4" presStyleCnt="0"/>
      <dgm:spPr/>
    </dgm:pt>
  </dgm:ptLst>
  <dgm:cxnLst>
    <dgm:cxn modelId="{6F584C70-44E8-CC40-9CDE-D4D414164FD6}" type="presOf" srcId="{C5AA36D3-5ECD-4846-AB92-3385708B3C63}" destId="{DE331C8C-4ABF-124F-9757-C8F82F4C98F7}" srcOrd="0" destOrd="0" presId="urn:microsoft.com/office/officeart/2005/8/layout/hierarchy1"/>
    <dgm:cxn modelId="{31001486-9AF0-1248-A3B1-274FC8FC5C98}" type="presOf" srcId="{4F2D8C22-2011-EC4F-B463-3C71BBBBF6A0}" destId="{C4E910C1-BF12-7245-838A-FE21100D274A}" srcOrd="0" destOrd="0" presId="urn:microsoft.com/office/officeart/2005/8/layout/hierarchy1"/>
    <dgm:cxn modelId="{AEBBF6D5-6922-6A4E-A2A0-7EF578C486EA}" type="presOf" srcId="{2A2EA2AC-2563-3445-8B5A-4BCA573AE0B2}" destId="{E870DFCC-5C74-E940-8FE2-D2B5CFF8FD32}" srcOrd="0" destOrd="0" presId="urn:microsoft.com/office/officeart/2005/8/layout/hierarchy1"/>
    <dgm:cxn modelId="{C976A6EC-F55B-0447-8A10-678E24423D6C}" srcId="{4C021B72-B727-D040-93E2-6A9577277028}" destId="{F8F25676-6245-4E43-BE65-168A0216D611}" srcOrd="0" destOrd="0" parTransId="{9A8FD819-0976-EF4B-B47E-052D1F8D7B10}" sibTransId="{E02D2AFF-6B60-1940-9258-B1EA77DBFE0F}"/>
    <dgm:cxn modelId="{87B5A5E3-8B29-3D4C-B87B-B9520339139E}" type="presOf" srcId="{47AD3EE7-6A27-1746-A0D4-526D1EDEAB18}" destId="{2D54A27B-5ADD-8248-A27E-E3C72183DD52}" srcOrd="0" destOrd="0" presId="urn:microsoft.com/office/officeart/2005/8/layout/hierarchy1"/>
    <dgm:cxn modelId="{BF8BCFC7-D000-7847-8281-A5F1B615BC11}" srcId="{15ABBBB6-DDEF-0E4D-B34D-713B175B3CD6}" destId="{AA4FC516-6BDB-8942-B414-0EB21E0167E5}" srcOrd="1" destOrd="0" parTransId="{8970E40B-FD06-4942-8A16-9316EE75AB86}" sibTransId="{7F581D4F-066C-9E42-9127-C4626E786314}"/>
    <dgm:cxn modelId="{CB06478D-0E3B-C84F-BEFF-CEC1205A8237}" type="presOf" srcId="{AA4FC516-6BDB-8942-B414-0EB21E0167E5}" destId="{DD9416C5-70DE-6E43-80D9-C82E078F5EFB}" srcOrd="0" destOrd="0" presId="urn:microsoft.com/office/officeart/2005/8/layout/hierarchy1"/>
    <dgm:cxn modelId="{71CB3F4D-B6A5-F44E-AF8D-A28549ACC8A7}" type="presOf" srcId="{4C021B72-B727-D040-93E2-6A9577277028}" destId="{5B3E855A-067A-A94D-8ECF-E0762410E186}" srcOrd="0" destOrd="0" presId="urn:microsoft.com/office/officeart/2005/8/layout/hierarchy1"/>
    <dgm:cxn modelId="{C23B0FE8-8504-2A4A-BA33-D647B9FBC337}" srcId="{15ABBBB6-DDEF-0E4D-B34D-713B175B3CD6}" destId="{C5AA36D3-5ECD-4846-AB92-3385708B3C63}" srcOrd="0" destOrd="0" parTransId="{28366F0D-D2AF-D74E-8BE8-288C03287E07}" sibTransId="{8C9FCFC5-A418-6245-9521-3003D8122C9B}"/>
    <dgm:cxn modelId="{EB7A36F9-7396-F046-8362-1F058C44E490}" srcId="{F8F25676-6245-4E43-BE65-168A0216D611}" destId="{17851DCB-920D-124B-A8F6-2C9E5A2DBD91}" srcOrd="1" destOrd="0" parTransId="{2A2EA2AC-2563-3445-8B5A-4BCA573AE0B2}" sibTransId="{50CFBBB1-25F7-AF4B-AD91-CBB9EF252915}"/>
    <dgm:cxn modelId="{FFACB134-4D88-6C43-A2E3-FC1EEF043F0D}" type="presOf" srcId="{63D78C57-F9FD-1E48-8DD8-B055A554B3DA}" destId="{5BA3B5D3-2617-8A43-B93A-307F9B2298AA}" srcOrd="0" destOrd="0" presId="urn:microsoft.com/office/officeart/2005/8/layout/hierarchy1"/>
    <dgm:cxn modelId="{8DDBCD8D-B4D3-9B4A-9905-4830CD6C4702}" srcId="{17851DCB-920D-124B-A8F6-2C9E5A2DBD91}" destId="{4F2D8C22-2011-EC4F-B463-3C71BBBBF6A0}" srcOrd="0" destOrd="0" parTransId="{9E19C0E4-EC2F-0E41-B169-CF8EE019932B}" sibTransId="{CA551CE2-C976-FE42-B6B4-8065D80D1721}"/>
    <dgm:cxn modelId="{DA3C6B9B-3F47-DE4E-A737-B6FA00698853}" type="presOf" srcId="{17851DCB-920D-124B-A8F6-2C9E5A2DBD91}" destId="{1230B3F1-D63E-5E48-B652-E8B068F32AE5}" srcOrd="0" destOrd="0" presId="urn:microsoft.com/office/officeart/2005/8/layout/hierarchy1"/>
    <dgm:cxn modelId="{41A9E60F-4488-3A45-BE1F-A3E9196332D2}" srcId="{17851DCB-920D-124B-A8F6-2C9E5A2DBD91}" destId="{63D78C57-F9FD-1E48-8DD8-B055A554B3DA}" srcOrd="1" destOrd="0" parTransId="{7792C44E-3540-3D4E-96EF-0E2593B51438}" sibTransId="{F3D91973-5D74-044D-83E0-CBAFA9D30E0E}"/>
    <dgm:cxn modelId="{AE1F56E6-1C59-3E41-9D6B-3312D5B17F90}" type="presOf" srcId="{F8F25676-6245-4E43-BE65-168A0216D611}" destId="{4B020118-7230-B641-9821-7CA20C46FB1B}" srcOrd="0" destOrd="0" presId="urn:microsoft.com/office/officeart/2005/8/layout/hierarchy1"/>
    <dgm:cxn modelId="{BEC45274-98E2-244C-B0CF-E8FABCFAF70A}" type="presOf" srcId="{28366F0D-D2AF-D74E-8BE8-288C03287E07}" destId="{0E2761CF-084F-2141-8826-22A6586B1DF1}" srcOrd="0" destOrd="0" presId="urn:microsoft.com/office/officeart/2005/8/layout/hierarchy1"/>
    <dgm:cxn modelId="{A44A80E2-BC3A-7145-A540-AB0FB3199ECF}" type="presOf" srcId="{7792C44E-3540-3D4E-96EF-0E2593B51438}" destId="{62A47CAE-BE9D-1147-BE5F-721F981DBB6D}" srcOrd="0" destOrd="0" presId="urn:microsoft.com/office/officeart/2005/8/layout/hierarchy1"/>
    <dgm:cxn modelId="{AF2624F9-74C6-E14C-A7B5-A3EBD10DBAC8}" type="presOf" srcId="{9E19C0E4-EC2F-0E41-B169-CF8EE019932B}" destId="{9C764079-CD67-EB44-81AB-8BFE98DB8A89}" srcOrd="0" destOrd="0" presId="urn:microsoft.com/office/officeart/2005/8/layout/hierarchy1"/>
    <dgm:cxn modelId="{E2F4E43D-C9B4-2A4A-B468-F100442AF744}" type="presOf" srcId="{15ABBBB6-DDEF-0E4D-B34D-713B175B3CD6}" destId="{294D1391-05F7-AF43-83BF-AAA011E784DA}" srcOrd="0" destOrd="0" presId="urn:microsoft.com/office/officeart/2005/8/layout/hierarchy1"/>
    <dgm:cxn modelId="{13F418FA-8A31-6F4D-972B-DE0982EF5F27}" srcId="{F8F25676-6245-4E43-BE65-168A0216D611}" destId="{15ABBBB6-DDEF-0E4D-B34D-713B175B3CD6}" srcOrd="0" destOrd="0" parTransId="{47AD3EE7-6A27-1746-A0D4-526D1EDEAB18}" sibTransId="{F2A6B9A5-9F80-784C-88BF-F8924D285F32}"/>
    <dgm:cxn modelId="{DFE2864B-56B7-7F44-B928-D56945969C1D}" type="presOf" srcId="{8970E40B-FD06-4942-8A16-9316EE75AB86}" destId="{947E30E2-924B-0749-8444-722075DE4A6F}" srcOrd="0" destOrd="0" presId="urn:microsoft.com/office/officeart/2005/8/layout/hierarchy1"/>
    <dgm:cxn modelId="{B8073549-7FF5-AB42-B1A1-B4C882C34332}" type="presParOf" srcId="{5B3E855A-067A-A94D-8ECF-E0762410E186}" destId="{2A19FC5D-3B86-E441-BA4D-6611533F1127}" srcOrd="0" destOrd="0" presId="urn:microsoft.com/office/officeart/2005/8/layout/hierarchy1"/>
    <dgm:cxn modelId="{655E5CD7-7EBC-5047-B5DD-A6AC374D0653}" type="presParOf" srcId="{2A19FC5D-3B86-E441-BA4D-6611533F1127}" destId="{951FA09B-C2CC-9E4E-8447-F774CA2FFA6A}" srcOrd="0" destOrd="0" presId="urn:microsoft.com/office/officeart/2005/8/layout/hierarchy1"/>
    <dgm:cxn modelId="{87C87711-CE69-3D45-B603-1B62F5F0A6B2}" type="presParOf" srcId="{951FA09B-C2CC-9E4E-8447-F774CA2FFA6A}" destId="{09E2A66F-0B9C-B14D-95E8-CABFB5F4927C}" srcOrd="0" destOrd="0" presId="urn:microsoft.com/office/officeart/2005/8/layout/hierarchy1"/>
    <dgm:cxn modelId="{E5E220BB-3418-944D-A456-71DDE8D7BF5A}" type="presParOf" srcId="{951FA09B-C2CC-9E4E-8447-F774CA2FFA6A}" destId="{4B020118-7230-B641-9821-7CA20C46FB1B}" srcOrd="1" destOrd="0" presId="urn:microsoft.com/office/officeart/2005/8/layout/hierarchy1"/>
    <dgm:cxn modelId="{DAA8811F-7D44-9143-B213-B6D709CCAE7E}" type="presParOf" srcId="{2A19FC5D-3B86-E441-BA4D-6611533F1127}" destId="{A0118F71-FBAE-B34B-A296-27BFFFC2CC37}" srcOrd="1" destOrd="0" presId="urn:microsoft.com/office/officeart/2005/8/layout/hierarchy1"/>
    <dgm:cxn modelId="{55AF4DC7-5622-D04B-ABD4-EA1E0FB78119}" type="presParOf" srcId="{A0118F71-FBAE-B34B-A296-27BFFFC2CC37}" destId="{2D54A27B-5ADD-8248-A27E-E3C72183DD52}" srcOrd="0" destOrd="0" presId="urn:microsoft.com/office/officeart/2005/8/layout/hierarchy1"/>
    <dgm:cxn modelId="{26545CAE-822C-5D44-9C9E-858425BB208A}" type="presParOf" srcId="{A0118F71-FBAE-B34B-A296-27BFFFC2CC37}" destId="{98F6457E-D588-5C43-B325-8CC034379310}" srcOrd="1" destOrd="0" presId="urn:microsoft.com/office/officeart/2005/8/layout/hierarchy1"/>
    <dgm:cxn modelId="{AC66A141-67D9-2B49-8BAC-86410D3E374F}" type="presParOf" srcId="{98F6457E-D588-5C43-B325-8CC034379310}" destId="{88EFBCBB-F2E2-0E42-9867-590E691B7DEB}" srcOrd="0" destOrd="0" presId="urn:microsoft.com/office/officeart/2005/8/layout/hierarchy1"/>
    <dgm:cxn modelId="{362DFDA1-E20F-5841-9987-BE130C49419B}" type="presParOf" srcId="{88EFBCBB-F2E2-0E42-9867-590E691B7DEB}" destId="{3D53A4DC-0D22-A441-95B9-E1369A686A5D}" srcOrd="0" destOrd="0" presId="urn:microsoft.com/office/officeart/2005/8/layout/hierarchy1"/>
    <dgm:cxn modelId="{160D1604-65D4-FD4F-8E44-0ECA30094AC7}" type="presParOf" srcId="{88EFBCBB-F2E2-0E42-9867-590E691B7DEB}" destId="{294D1391-05F7-AF43-83BF-AAA011E784DA}" srcOrd="1" destOrd="0" presId="urn:microsoft.com/office/officeart/2005/8/layout/hierarchy1"/>
    <dgm:cxn modelId="{D556D3E1-C76A-6F4E-B9A9-854137C30068}" type="presParOf" srcId="{98F6457E-D588-5C43-B325-8CC034379310}" destId="{6AA55791-CB05-A346-B20F-F7BD40F1ED4E}" srcOrd="1" destOrd="0" presId="urn:microsoft.com/office/officeart/2005/8/layout/hierarchy1"/>
    <dgm:cxn modelId="{1512B337-2F0C-204C-BC27-597307998248}" type="presParOf" srcId="{6AA55791-CB05-A346-B20F-F7BD40F1ED4E}" destId="{0E2761CF-084F-2141-8826-22A6586B1DF1}" srcOrd="0" destOrd="0" presId="urn:microsoft.com/office/officeart/2005/8/layout/hierarchy1"/>
    <dgm:cxn modelId="{AB908EFA-5FB5-2043-B6AA-DF18ED57AE8A}" type="presParOf" srcId="{6AA55791-CB05-A346-B20F-F7BD40F1ED4E}" destId="{85770F87-CC58-7140-8E40-306309A38617}" srcOrd="1" destOrd="0" presId="urn:microsoft.com/office/officeart/2005/8/layout/hierarchy1"/>
    <dgm:cxn modelId="{819114D1-6319-FA46-9FC9-66090D70B998}" type="presParOf" srcId="{85770F87-CC58-7140-8E40-306309A38617}" destId="{C7F8CF50-EBDE-5C4F-BDD3-929B896C3716}" srcOrd="0" destOrd="0" presId="urn:microsoft.com/office/officeart/2005/8/layout/hierarchy1"/>
    <dgm:cxn modelId="{363106DE-3954-AB42-B257-F582B05B1756}" type="presParOf" srcId="{C7F8CF50-EBDE-5C4F-BDD3-929B896C3716}" destId="{8EECA2F0-3637-CA41-ACBD-7DC57F888C3C}" srcOrd="0" destOrd="0" presId="urn:microsoft.com/office/officeart/2005/8/layout/hierarchy1"/>
    <dgm:cxn modelId="{BCBAAE39-82A4-0643-BAEF-2818600C020B}" type="presParOf" srcId="{C7F8CF50-EBDE-5C4F-BDD3-929B896C3716}" destId="{DE331C8C-4ABF-124F-9757-C8F82F4C98F7}" srcOrd="1" destOrd="0" presId="urn:microsoft.com/office/officeart/2005/8/layout/hierarchy1"/>
    <dgm:cxn modelId="{26B30AB1-D800-5C4F-93B1-31DFF087022F}" type="presParOf" srcId="{85770F87-CC58-7140-8E40-306309A38617}" destId="{36BF3877-9E82-E24C-83DC-1CBA32F3EB8C}" srcOrd="1" destOrd="0" presId="urn:microsoft.com/office/officeart/2005/8/layout/hierarchy1"/>
    <dgm:cxn modelId="{94ABDF38-7AEA-274D-99EF-A4A55B25F351}" type="presParOf" srcId="{6AA55791-CB05-A346-B20F-F7BD40F1ED4E}" destId="{947E30E2-924B-0749-8444-722075DE4A6F}" srcOrd="2" destOrd="0" presId="urn:microsoft.com/office/officeart/2005/8/layout/hierarchy1"/>
    <dgm:cxn modelId="{9D254F7E-97DA-BA42-AF3D-46739AE56A30}" type="presParOf" srcId="{6AA55791-CB05-A346-B20F-F7BD40F1ED4E}" destId="{AFF2174E-232C-B84F-B91C-264C41EE18BC}" srcOrd="3" destOrd="0" presId="urn:microsoft.com/office/officeart/2005/8/layout/hierarchy1"/>
    <dgm:cxn modelId="{030AB2D9-B88B-A746-B902-232821229A96}" type="presParOf" srcId="{AFF2174E-232C-B84F-B91C-264C41EE18BC}" destId="{486E4CB4-6C2E-1B48-8326-55E06C1D39CE}" srcOrd="0" destOrd="0" presId="urn:microsoft.com/office/officeart/2005/8/layout/hierarchy1"/>
    <dgm:cxn modelId="{A4D22569-CCA7-8C40-8117-E62D4A517398}" type="presParOf" srcId="{486E4CB4-6C2E-1B48-8326-55E06C1D39CE}" destId="{7C3CD6CA-7D24-3F47-B318-FE7EDCE0570B}" srcOrd="0" destOrd="0" presId="urn:microsoft.com/office/officeart/2005/8/layout/hierarchy1"/>
    <dgm:cxn modelId="{42130733-C508-0D44-941F-AE63C77527FF}" type="presParOf" srcId="{486E4CB4-6C2E-1B48-8326-55E06C1D39CE}" destId="{DD9416C5-70DE-6E43-80D9-C82E078F5EFB}" srcOrd="1" destOrd="0" presId="urn:microsoft.com/office/officeart/2005/8/layout/hierarchy1"/>
    <dgm:cxn modelId="{719CAB22-9D7F-F043-8042-03E853FD5873}" type="presParOf" srcId="{AFF2174E-232C-B84F-B91C-264C41EE18BC}" destId="{322F8926-ABCE-9B45-A7FB-95CB894BCAF8}" srcOrd="1" destOrd="0" presId="urn:microsoft.com/office/officeart/2005/8/layout/hierarchy1"/>
    <dgm:cxn modelId="{1A308123-B865-9C4A-AF3D-929170B91547}" type="presParOf" srcId="{A0118F71-FBAE-B34B-A296-27BFFFC2CC37}" destId="{E870DFCC-5C74-E940-8FE2-D2B5CFF8FD32}" srcOrd="2" destOrd="0" presId="urn:microsoft.com/office/officeart/2005/8/layout/hierarchy1"/>
    <dgm:cxn modelId="{C1909ABE-3AB7-074E-AB52-20F2D693056B}" type="presParOf" srcId="{A0118F71-FBAE-B34B-A296-27BFFFC2CC37}" destId="{14DF78B0-2BFF-8A4E-9199-612412AA9CAD}" srcOrd="3" destOrd="0" presId="urn:microsoft.com/office/officeart/2005/8/layout/hierarchy1"/>
    <dgm:cxn modelId="{1252A3CB-D616-5F45-8E9C-193B99563997}" type="presParOf" srcId="{14DF78B0-2BFF-8A4E-9199-612412AA9CAD}" destId="{659F55F1-ED99-5142-95D8-0FC7F84102FF}" srcOrd="0" destOrd="0" presId="urn:microsoft.com/office/officeart/2005/8/layout/hierarchy1"/>
    <dgm:cxn modelId="{55AA12D0-7ED9-F143-A6D1-7CC93058C39A}" type="presParOf" srcId="{659F55F1-ED99-5142-95D8-0FC7F84102FF}" destId="{A162C1CF-94CA-844C-9544-3DEDC88C5EE5}" srcOrd="0" destOrd="0" presId="urn:microsoft.com/office/officeart/2005/8/layout/hierarchy1"/>
    <dgm:cxn modelId="{E3B0E887-5FEE-E54D-83CA-472DB91F89BB}" type="presParOf" srcId="{659F55F1-ED99-5142-95D8-0FC7F84102FF}" destId="{1230B3F1-D63E-5E48-B652-E8B068F32AE5}" srcOrd="1" destOrd="0" presId="urn:microsoft.com/office/officeart/2005/8/layout/hierarchy1"/>
    <dgm:cxn modelId="{3C2989C0-4C84-D34F-BBBE-1FE2621CA5AC}" type="presParOf" srcId="{14DF78B0-2BFF-8A4E-9199-612412AA9CAD}" destId="{AE710114-766D-C14C-8018-FB74136A752B}" srcOrd="1" destOrd="0" presId="urn:microsoft.com/office/officeart/2005/8/layout/hierarchy1"/>
    <dgm:cxn modelId="{E0F70B46-37D9-5E46-9C4D-32845C111452}" type="presParOf" srcId="{AE710114-766D-C14C-8018-FB74136A752B}" destId="{9C764079-CD67-EB44-81AB-8BFE98DB8A89}" srcOrd="0" destOrd="0" presId="urn:microsoft.com/office/officeart/2005/8/layout/hierarchy1"/>
    <dgm:cxn modelId="{CC1BFE3F-C724-2946-A392-82BBFFCD1EAA}" type="presParOf" srcId="{AE710114-766D-C14C-8018-FB74136A752B}" destId="{08405A34-0D49-D143-AF7E-65F2A20E3576}" srcOrd="1" destOrd="0" presId="urn:microsoft.com/office/officeart/2005/8/layout/hierarchy1"/>
    <dgm:cxn modelId="{AB26E8CA-13D2-A24C-9D0A-BBAEA41523DB}" type="presParOf" srcId="{08405A34-0D49-D143-AF7E-65F2A20E3576}" destId="{88877E42-977F-CE48-BD32-1443F2D7CD1F}" srcOrd="0" destOrd="0" presId="urn:microsoft.com/office/officeart/2005/8/layout/hierarchy1"/>
    <dgm:cxn modelId="{9D712759-63A7-AA47-9CD8-AD3A091CB832}" type="presParOf" srcId="{88877E42-977F-CE48-BD32-1443F2D7CD1F}" destId="{7F9DE28B-690C-EA46-A37B-40AB80DADD6D}" srcOrd="0" destOrd="0" presId="urn:microsoft.com/office/officeart/2005/8/layout/hierarchy1"/>
    <dgm:cxn modelId="{8D6E504D-6811-5E47-8434-4D3EB53B7C14}" type="presParOf" srcId="{88877E42-977F-CE48-BD32-1443F2D7CD1F}" destId="{C4E910C1-BF12-7245-838A-FE21100D274A}" srcOrd="1" destOrd="0" presId="urn:microsoft.com/office/officeart/2005/8/layout/hierarchy1"/>
    <dgm:cxn modelId="{4A53B1D9-8D04-1048-82A0-D904F3E6E02C}" type="presParOf" srcId="{08405A34-0D49-D143-AF7E-65F2A20E3576}" destId="{7399D448-3844-E14F-8C59-A9E2FA84C999}" srcOrd="1" destOrd="0" presId="urn:microsoft.com/office/officeart/2005/8/layout/hierarchy1"/>
    <dgm:cxn modelId="{772DFEBF-0110-2944-9069-37417D904B72}" type="presParOf" srcId="{AE710114-766D-C14C-8018-FB74136A752B}" destId="{62A47CAE-BE9D-1147-BE5F-721F981DBB6D}" srcOrd="2" destOrd="0" presId="urn:microsoft.com/office/officeart/2005/8/layout/hierarchy1"/>
    <dgm:cxn modelId="{0407B433-E60E-9C4C-BC58-12015A6CB6B2}" type="presParOf" srcId="{AE710114-766D-C14C-8018-FB74136A752B}" destId="{ECF8D7A3-CB0D-5543-8C7A-43B77D026AE2}" srcOrd="3" destOrd="0" presId="urn:microsoft.com/office/officeart/2005/8/layout/hierarchy1"/>
    <dgm:cxn modelId="{12150279-95A4-FA4C-BD1A-5011E268F67C}" type="presParOf" srcId="{ECF8D7A3-CB0D-5543-8C7A-43B77D026AE2}" destId="{1A763D16-9E77-154E-A77F-AA4997CA6910}" srcOrd="0" destOrd="0" presId="urn:microsoft.com/office/officeart/2005/8/layout/hierarchy1"/>
    <dgm:cxn modelId="{9D41447D-BA7B-8F4A-A02C-4E8A01F0BAB1}" type="presParOf" srcId="{1A763D16-9E77-154E-A77F-AA4997CA6910}" destId="{B5F9CF80-8B19-A246-9283-1380B3481A1E}" srcOrd="0" destOrd="0" presId="urn:microsoft.com/office/officeart/2005/8/layout/hierarchy1"/>
    <dgm:cxn modelId="{C319FF3F-F243-7D48-92B5-D7E8A6951A5F}" type="presParOf" srcId="{1A763D16-9E77-154E-A77F-AA4997CA6910}" destId="{5BA3B5D3-2617-8A43-B93A-307F9B2298AA}" srcOrd="1" destOrd="0" presId="urn:microsoft.com/office/officeart/2005/8/layout/hierarchy1"/>
    <dgm:cxn modelId="{CDD51E04-8F17-6143-A3BB-0504700C51DF}" type="presParOf" srcId="{ECF8D7A3-CB0D-5543-8C7A-43B77D026AE2}" destId="{42429139-941F-B642-98E0-C6C1D834BB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47CAE-BE9D-1147-BE5F-721F981DBB6D}">
      <dsp:nvSpPr>
        <dsp:cNvPr id="0" name=""/>
        <dsp:cNvSpPr/>
      </dsp:nvSpPr>
      <dsp:spPr>
        <a:xfrm>
          <a:off x="453568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64079-CD67-EB44-81AB-8BFE98DB8A89}">
      <dsp:nvSpPr>
        <dsp:cNvPr id="0" name=""/>
        <dsp:cNvSpPr/>
      </dsp:nvSpPr>
      <dsp:spPr>
        <a:xfrm>
          <a:off x="3756421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0DFCC-5C74-E940-8FE2-D2B5CFF8FD32}">
      <dsp:nvSpPr>
        <dsp:cNvPr id="0" name=""/>
        <dsp:cNvSpPr/>
      </dsp:nvSpPr>
      <dsp:spPr>
        <a:xfrm>
          <a:off x="2977157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1558528" y="252729"/>
              </a:lnTo>
              <a:lnTo>
                <a:pt x="1558528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E30E2-924B-0749-8444-722075DE4A6F}">
      <dsp:nvSpPr>
        <dsp:cNvPr id="0" name=""/>
        <dsp:cNvSpPr/>
      </dsp:nvSpPr>
      <dsp:spPr>
        <a:xfrm>
          <a:off x="1418629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761CF-084F-2141-8826-22A6586B1DF1}">
      <dsp:nvSpPr>
        <dsp:cNvPr id="0" name=""/>
        <dsp:cNvSpPr/>
      </dsp:nvSpPr>
      <dsp:spPr>
        <a:xfrm>
          <a:off x="63936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4A27B-5ADD-8248-A27E-E3C72183DD52}">
      <dsp:nvSpPr>
        <dsp:cNvPr id="0" name=""/>
        <dsp:cNvSpPr/>
      </dsp:nvSpPr>
      <dsp:spPr>
        <a:xfrm>
          <a:off x="1418629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1558528" y="0"/>
              </a:moveTo>
              <a:lnTo>
                <a:pt x="1558528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2A66F-0B9C-B14D-95E8-CABFB5F4927C}">
      <dsp:nvSpPr>
        <dsp:cNvPr id="0" name=""/>
        <dsp:cNvSpPr/>
      </dsp:nvSpPr>
      <dsp:spPr>
        <a:xfrm>
          <a:off x="2339578" y="37925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020118-7230-B641-9821-7CA20C46FB1B}">
      <dsp:nvSpPr>
        <dsp:cNvPr id="0" name=""/>
        <dsp:cNvSpPr/>
      </dsp:nvSpPr>
      <dsp:spPr>
        <a:xfrm>
          <a:off x="2481262" y="513851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Machine Learning</a:t>
          </a:r>
          <a:endParaRPr lang="en-US" sz="1300" kern="1200" dirty="0"/>
        </a:p>
      </dsp:txBody>
      <dsp:txXfrm>
        <a:off x="2504978" y="537567"/>
        <a:ext cx="1227727" cy="762294"/>
      </dsp:txXfrm>
    </dsp:sp>
    <dsp:sp modelId="{3D53A4DC-0D22-A441-95B9-E1369A686A5D}">
      <dsp:nvSpPr>
        <dsp:cNvPr id="0" name=""/>
        <dsp:cNvSpPr/>
      </dsp:nvSpPr>
      <dsp:spPr>
        <a:xfrm>
          <a:off x="781050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4D1391-05F7-AF43-83BF-AAA011E784DA}">
      <dsp:nvSpPr>
        <dsp:cNvPr id="0" name=""/>
        <dsp:cNvSpPr/>
      </dsp:nvSpPr>
      <dsp:spPr>
        <a:xfrm>
          <a:off x="922734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Supervised</a:t>
          </a:r>
          <a:endParaRPr lang="en-US" sz="1300" kern="1200" dirty="0"/>
        </a:p>
      </dsp:txBody>
      <dsp:txXfrm>
        <a:off x="946450" y="1718152"/>
        <a:ext cx="1227727" cy="762294"/>
      </dsp:txXfrm>
    </dsp:sp>
    <dsp:sp modelId="{8EECA2F0-3637-CA41-ACBD-7DC57F888C3C}">
      <dsp:nvSpPr>
        <dsp:cNvPr id="0" name=""/>
        <dsp:cNvSpPr/>
      </dsp:nvSpPr>
      <dsp:spPr>
        <a:xfrm>
          <a:off x="1785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331C8C-4ABF-124F-9757-C8F82F4C98F7}">
      <dsp:nvSpPr>
        <dsp:cNvPr id="0" name=""/>
        <dsp:cNvSpPr/>
      </dsp:nvSpPr>
      <dsp:spPr>
        <a:xfrm>
          <a:off x="143470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Regression (continuous outcome)</a:t>
          </a:r>
          <a:endParaRPr lang="en-US" sz="1300" kern="1200" dirty="0"/>
        </a:p>
      </dsp:txBody>
      <dsp:txXfrm>
        <a:off x="167186" y="2898738"/>
        <a:ext cx="1227727" cy="762294"/>
      </dsp:txXfrm>
    </dsp:sp>
    <dsp:sp modelId="{7C3CD6CA-7D24-3F47-B318-FE7EDCE0570B}">
      <dsp:nvSpPr>
        <dsp:cNvPr id="0" name=""/>
        <dsp:cNvSpPr/>
      </dsp:nvSpPr>
      <dsp:spPr>
        <a:xfrm>
          <a:off x="1560314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416C5-70DE-6E43-80D9-C82E078F5EFB}">
      <dsp:nvSpPr>
        <dsp:cNvPr id="0" name=""/>
        <dsp:cNvSpPr/>
      </dsp:nvSpPr>
      <dsp:spPr>
        <a:xfrm>
          <a:off x="1701998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Classification (categorical outcome)</a:t>
          </a:r>
          <a:endParaRPr lang="en-US" sz="1300" kern="1200" dirty="0"/>
        </a:p>
      </dsp:txBody>
      <dsp:txXfrm>
        <a:off x="1725714" y="2898738"/>
        <a:ext cx="1227727" cy="762294"/>
      </dsp:txXfrm>
    </dsp:sp>
    <dsp:sp modelId="{A162C1CF-94CA-844C-9544-3DEDC88C5EE5}">
      <dsp:nvSpPr>
        <dsp:cNvPr id="0" name=""/>
        <dsp:cNvSpPr/>
      </dsp:nvSpPr>
      <dsp:spPr>
        <a:xfrm>
          <a:off x="3898106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30B3F1-D63E-5E48-B652-E8B068F32AE5}">
      <dsp:nvSpPr>
        <dsp:cNvPr id="0" name=""/>
        <dsp:cNvSpPr/>
      </dsp:nvSpPr>
      <dsp:spPr>
        <a:xfrm>
          <a:off x="4039790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Unsupervised</a:t>
          </a:r>
          <a:endParaRPr lang="en-US" sz="1300" kern="1200" dirty="0"/>
        </a:p>
      </dsp:txBody>
      <dsp:txXfrm>
        <a:off x="4063506" y="1718152"/>
        <a:ext cx="1227727" cy="762294"/>
      </dsp:txXfrm>
    </dsp:sp>
    <dsp:sp modelId="{7F9DE28B-690C-EA46-A37B-40AB80DADD6D}">
      <dsp:nvSpPr>
        <dsp:cNvPr id="0" name=""/>
        <dsp:cNvSpPr/>
      </dsp:nvSpPr>
      <dsp:spPr>
        <a:xfrm>
          <a:off x="3118842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910C1-BF12-7245-838A-FE21100D274A}">
      <dsp:nvSpPr>
        <dsp:cNvPr id="0" name=""/>
        <dsp:cNvSpPr/>
      </dsp:nvSpPr>
      <dsp:spPr>
        <a:xfrm>
          <a:off x="3260526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Clustering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(grouping</a:t>
          </a:r>
          <a:r>
            <a:rPr lang="en-US" sz="1300" kern="1200" baseline="0" dirty="0" smtClean="0"/>
            <a:t> observations)</a:t>
          </a:r>
          <a:endParaRPr lang="en-US" sz="1300" kern="1200" dirty="0"/>
        </a:p>
      </dsp:txBody>
      <dsp:txXfrm>
        <a:off x="3284242" y="2898738"/>
        <a:ext cx="1227727" cy="762294"/>
      </dsp:txXfrm>
    </dsp:sp>
    <dsp:sp modelId="{B5F9CF80-8B19-A246-9283-1380B3481A1E}">
      <dsp:nvSpPr>
        <dsp:cNvPr id="0" name=""/>
        <dsp:cNvSpPr/>
      </dsp:nvSpPr>
      <dsp:spPr>
        <a:xfrm>
          <a:off x="4677370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3B5D3-2617-8A43-B93A-307F9B2298AA}">
      <dsp:nvSpPr>
        <dsp:cNvPr id="0" name=""/>
        <dsp:cNvSpPr/>
      </dsp:nvSpPr>
      <dsp:spPr>
        <a:xfrm>
          <a:off x="4819054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 Reduction (transforming variables)</a:t>
          </a:r>
          <a:endParaRPr lang="en-US" sz="1300" kern="1200" dirty="0"/>
        </a:p>
      </dsp:txBody>
      <dsp:txXfrm>
        <a:off x="4842770" y="2898738"/>
        <a:ext cx="1227727" cy="762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47CAE-BE9D-1147-BE5F-721F981DBB6D}">
      <dsp:nvSpPr>
        <dsp:cNvPr id="0" name=""/>
        <dsp:cNvSpPr/>
      </dsp:nvSpPr>
      <dsp:spPr>
        <a:xfrm>
          <a:off x="453568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64079-CD67-EB44-81AB-8BFE98DB8A89}">
      <dsp:nvSpPr>
        <dsp:cNvPr id="0" name=""/>
        <dsp:cNvSpPr/>
      </dsp:nvSpPr>
      <dsp:spPr>
        <a:xfrm>
          <a:off x="3756421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0DFCC-5C74-E940-8FE2-D2B5CFF8FD32}">
      <dsp:nvSpPr>
        <dsp:cNvPr id="0" name=""/>
        <dsp:cNvSpPr/>
      </dsp:nvSpPr>
      <dsp:spPr>
        <a:xfrm>
          <a:off x="2977157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1558528" y="252729"/>
              </a:lnTo>
              <a:lnTo>
                <a:pt x="1558528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E30E2-924B-0749-8444-722075DE4A6F}">
      <dsp:nvSpPr>
        <dsp:cNvPr id="0" name=""/>
        <dsp:cNvSpPr/>
      </dsp:nvSpPr>
      <dsp:spPr>
        <a:xfrm>
          <a:off x="1418629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761CF-084F-2141-8826-22A6586B1DF1}">
      <dsp:nvSpPr>
        <dsp:cNvPr id="0" name=""/>
        <dsp:cNvSpPr/>
      </dsp:nvSpPr>
      <dsp:spPr>
        <a:xfrm>
          <a:off x="63936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4A27B-5ADD-8248-A27E-E3C72183DD52}">
      <dsp:nvSpPr>
        <dsp:cNvPr id="0" name=""/>
        <dsp:cNvSpPr/>
      </dsp:nvSpPr>
      <dsp:spPr>
        <a:xfrm>
          <a:off x="1418629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1558528" y="0"/>
              </a:moveTo>
              <a:lnTo>
                <a:pt x="1558528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2A66F-0B9C-B14D-95E8-CABFB5F4927C}">
      <dsp:nvSpPr>
        <dsp:cNvPr id="0" name=""/>
        <dsp:cNvSpPr/>
      </dsp:nvSpPr>
      <dsp:spPr>
        <a:xfrm>
          <a:off x="2339578" y="37925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020118-7230-B641-9821-7CA20C46FB1B}">
      <dsp:nvSpPr>
        <dsp:cNvPr id="0" name=""/>
        <dsp:cNvSpPr/>
      </dsp:nvSpPr>
      <dsp:spPr>
        <a:xfrm>
          <a:off x="2481262" y="513851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Machine Learning</a:t>
          </a:r>
          <a:endParaRPr lang="en-US" sz="1300" kern="1200" dirty="0"/>
        </a:p>
      </dsp:txBody>
      <dsp:txXfrm>
        <a:off x="2504978" y="537567"/>
        <a:ext cx="1227727" cy="762294"/>
      </dsp:txXfrm>
    </dsp:sp>
    <dsp:sp modelId="{3D53A4DC-0D22-A441-95B9-E1369A686A5D}">
      <dsp:nvSpPr>
        <dsp:cNvPr id="0" name=""/>
        <dsp:cNvSpPr/>
      </dsp:nvSpPr>
      <dsp:spPr>
        <a:xfrm>
          <a:off x="781050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4D1391-05F7-AF43-83BF-AAA011E784DA}">
      <dsp:nvSpPr>
        <dsp:cNvPr id="0" name=""/>
        <dsp:cNvSpPr/>
      </dsp:nvSpPr>
      <dsp:spPr>
        <a:xfrm>
          <a:off x="922734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Supervised</a:t>
          </a:r>
          <a:endParaRPr lang="en-US" sz="1300" kern="1200" dirty="0"/>
        </a:p>
      </dsp:txBody>
      <dsp:txXfrm>
        <a:off x="946450" y="1718152"/>
        <a:ext cx="1227727" cy="762294"/>
      </dsp:txXfrm>
    </dsp:sp>
    <dsp:sp modelId="{8EECA2F0-3637-CA41-ACBD-7DC57F888C3C}">
      <dsp:nvSpPr>
        <dsp:cNvPr id="0" name=""/>
        <dsp:cNvSpPr/>
      </dsp:nvSpPr>
      <dsp:spPr>
        <a:xfrm>
          <a:off x="1785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331C8C-4ABF-124F-9757-C8F82F4C98F7}">
      <dsp:nvSpPr>
        <dsp:cNvPr id="0" name=""/>
        <dsp:cNvSpPr/>
      </dsp:nvSpPr>
      <dsp:spPr>
        <a:xfrm>
          <a:off x="143470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Regression (continuous outcome)</a:t>
          </a:r>
          <a:endParaRPr lang="en-US" sz="1300" kern="1200" dirty="0"/>
        </a:p>
      </dsp:txBody>
      <dsp:txXfrm>
        <a:off x="167186" y="2898738"/>
        <a:ext cx="1227727" cy="762294"/>
      </dsp:txXfrm>
    </dsp:sp>
    <dsp:sp modelId="{7C3CD6CA-7D24-3F47-B318-FE7EDCE0570B}">
      <dsp:nvSpPr>
        <dsp:cNvPr id="0" name=""/>
        <dsp:cNvSpPr/>
      </dsp:nvSpPr>
      <dsp:spPr>
        <a:xfrm>
          <a:off x="1560314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416C5-70DE-6E43-80D9-C82E078F5EFB}">
      <dsp:nvSpPr>
        <dsp:cNvPr id="0" name=""/>
        <dsp:cNvSpPr/>
      </dsp:nvSpPr>
      <dsp:spPr>
        <a:xfrm>
          <a:off x="1701998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Classification (categorical outcome)</a:t>
          </a:r>
          <a:endParaRPr lang="en-US" sz="1300" kern="1200" dirty="0"/>
        </a:p>
      </dsp:txBody>
      <dsp:txXfrm>
        <a:off x="1725714" y="2898738"/>
        <a:ext cx="1227727" cy="762294"/>
      </dsp:txXfrm>
    </dsp:sp>
    <dsp:sp modelId="{A162C1CF-94CA-844C-9544-3DEDC88C5EE5}">
      <dsp:nvSpPr>
        <dsp:cNvPr id="0" name=""/>
        <dsp:cNvSpPr/>
      </dsp:nvSpPr>
      <dsp:spPr>
        <a:xfrm>
          <a:off x="3898106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30B3F1-D63E-5E48-B652-E8B068F32AE5}">
      <dsp:nvSpPr>
        <dsp:cNvPr id="0" name=""/>
        <dsp:cNvSpPr/>
      </dsp:nvSpPr>
      <dsp:spPr>
        <a:xfrm>
          <a:off x="4039790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Unsupervised</a:t>
          </a:r>
          <a:endParaRPr lang="en-US" sz="1300" kern="1200" dirty="0"/>
        </a:p>
      </dsp:txBody>
      <dsp:txXfrm>
        <a:off x="4063506" y="1718152"/>
        <a:ext cx="1227727" cy="762294"/>
      </dsp:txXfrm>
    </dsp:sp>
    <dsp:sp modelId="{7F9DE28B-690C-EA46-A37B-40AB80DADD6D}">
      <dsp:nvSpPr>
        <dsp:cNvPr id="0" name=""/>
        <dsp:cNvSpPr/>
      </dsp:nvSpPr>
      <dsp:spPr>
        <a:xfrm>
          <a:off x="3118842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910C1-BF12-7245-838A-FE21100D274A}">
      <dsp:nvSpPr>
        <dsp:cNvPr id="0" name=""/>
        <dsp:cNvSpPr/>
      </dsp:nvSpPr>
      <dsp:spPr>
        <a:xfrm>
          <a:off x="3260526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Clustering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(grouping</a:t>
          </a:r>
          <a:r>
            <a:rPr lang="en-US" sz="1300" kern="1200" baseline="0" dirty="0" smtClean="0"/>
            <a:t> observations)</a:t>
          </a:r>
          <a:endParaRPr lang="en-US" sz="1300" kern="1200" dirty="0"/>
        </a:p>
      </dsp:txBody>
      <dsp:txXfrm>
        <a:off x="3284242" y="2898738"/>
        <a:ext cx="1227727" cy="762294"/>
      </dsp:txXfrm>
    </dsp:sp>
    <dsp:sp modelId="{B5F9CF80-8B19-A246-9283-1380B3481A1E}">
      <dsp:nvSpPr>
        <dsp:cNvPr id="0" name=""/>
        <dsp:cNvSpPr/>
      </dsp:nvSpPr>
      <dsp:spPr>
        <a:xfrm>
          <a:off x="4677370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3B5D3-2617-8A43-B93A-307F9B2298AA}">
      <dsp:nvSpPr>
        <dsp:cNvPr id="0" name=""/>
        <dsp:cNvSpPr/>
      </dsp:nvSpPr>
      <dsp:spPr>
        <a:xfrm>
          <a:off x="4819054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 Reduction (transforming variables)</a:t>
          </a:r>
          <a:endParaRPr lang="en-US" sz="1300" kern="1200" dirty="0"/>
        </a:p>
      </dsp:txBody>
      <dsp:txXfrm>
        <a:off x="4842770" y="2898738"/>
        <a:ext cx="1227727" cy="762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1AB55-C745-5844-A3FF-A8CC5F29D863}" type="datetimeFigureOut">
              <a:rPr lang="en-US" smtClean="0"/>
              <a:t>8/22/16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623B1-1C86-914A-8D33-A626BF6F6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1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76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C4F52-9BA7-8C4F-AB01-0B6380144236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047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CB711-FEB3-FD41-99A1-437EE3724D3A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511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54449-2F02-4C41-8E58-4402B2789116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545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D3A41-40CB-C744-B9D5-53C7E6E10ABE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359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0EB28-0C52-1149-9FBF-3DBAD4179893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25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A867F-A3DC-D340-A699-B1A422F8F846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963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D2516-73E3-4746-A65A-3BB66C2418A0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76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does distance between landmarks define shape?  Think of height and “width” of a person to get a rough idea of a person’s shape.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Tibia:  8,120 chose 2 is 32,963,140.  Femur: 11,222 chose 2 is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62,961,031.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1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15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1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6FF47B-57E8-0E49-A992-167829D81404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467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92AC4-3D50-764B-992E-9FC0111A112B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068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D7132-D812-7845-83D7-ADE4EBFED0BD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700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E4D53-76FC-564A-9BD7-4F4973A70B95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216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8F46D-9F2F-3A43-9590-617B1A13ECE9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05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0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7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1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418DD5-DC2B-1B45-8047-B24C6E16D773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12222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9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7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4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1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3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34F1-7236-CF4F-B0F4-CBD8C54423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6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-project.org/" TargetMode="External"/><Relationship Id="rId4" Type="http://schemas.openxmlformats.org/officeDocument/2006/relationships/hyperlink" Target="https://www.python.org/" TargetMode="External"/><Relationship Id="rId5" Type="http://schemas.openxmlformats.org/officeDocument/2006/relationships/hyperlink" Target="http://www.southampton.ac.uk/~fangohr/training/python/pdfs/Python-for-Computational-Science-and-Engineering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waikato.ac.nz/ml/weka/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859" y="1739154"/>
            <a:ext cx="8633012" cy="1862884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Biostat</a:t>
            </a:r>
            <a:r>
              <a:rPr lang="en-US" b="1" dirty="0" smtClean="0"/>
              <a:t> 202</a:t>
            </a:r>
            <a:r>
              <a:rPr lang="en-US" b="1" smtClean="0"/>
              <a:t>: Opportunities </a:t>
            </a:r>
            <a:r>
              <a:rPr lang="en-US" b="1" dirty="0" smtClean="0"/>
              <a:t>and Challenges of “Big Data”:</a:t>
            </a:r>
            <a:br>
              <a:rPr lang="en-US" b="1" dirty="0" smtClean="0"/>
            </a:br>
            <a:r>
              <a:rPr lang="en-US" dirty="0" smtClean="0">
                <a:solidFill>
                  <a:schemeClr val="accent5"/>
                </a:solidFill>
              </a:rPr>
              <a:t>Clustering and data reduction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764" y="4193708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John Kornak</a:t>
            </a:r>
          </a:p>
          <a:p>
            <a:r>
              <a:rPr lang="en-US" b="1" dirty="0" smtClean="0"/>
              <a:t>Division of Biostatistics</a:t>
            </a:r>
          </a:p>
          <a:p>
            <a:r>
              <a:rPr lang="en-US" b="1" dirty="0" smtClean="0"/>
              <a:t>Department of Epidemiology and Biostatistics</a:t>
            </a:r>
          </a:p>
          <a:p>
            <a:r>
              <a:rPr lang="en-US" b="1" dirty="0" smtClean="0"/>
              <a:t>08/22/2016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7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676" y="365126"/>
            <a:ext cx="8950688" cy="1325563"/>
          </a:xfrm>
        </p:spPr>
        <p:txBody>
          <a:bodyPr/>
          <a:lstStyle/>
          <a:p>
            <a:r>
              <a:rPr lang="en-US" dirty="0" smtClean="0"/>
              <a:t>Cluster Analysis (Data Segmentation)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6469" y="2293372"/>
            <a:ext cx="8605101" cy="3594244"/>
          </a:xfrm>
        </p:spPr>
        <p:txBody>
          <a:bodyPr>
            <a:normAutofit/>
          </a:bodyPr>
          <a:lstStyle/>
          <a:p>
            <a:r>
              <a:rPr lang="en-US" dirty="0" smtClean="0"/>
              <a:t>Objective is to group (or segment) collection of objects into subsets (or </a:t>
            </a:r>
            <a:r>
              <a:rPr lang="en-US" i="1" dirty="0" smtClean="0"/>
              <a:t>clusters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There is no “Target” in cluster analysis (Unsupervised)</a:t>
            </a:r>
          </a:p>
          <a:p>
            <a:r>
              <a:rPr lang="en-US" dirty="0" smtClean="0"/>
              <a:t>Objects within a cluster are more similar (or less dissimilar) than objects in different </a:t>
            </a:r>
            <a:r>
              <a:rPr lang="en-US" dirty="0" smtClean="0"/>
              <a:t>clusters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316" y="277091"/>
            <a:ext cx="5937755" cy="1188720"/>
          </a:xfrm>
        </p:spPr>
        <p:txBody>
          <a:bodyPr/>
          <a:lstStyle/>
          <a:p>
            <a:r>
              <a:rPr lang="en-US" dirty="0" smtClean="0"/>
              <a:t>2D clustering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5085" y="1810284"/>
            <a:ext cx="400016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We want long green lines (large distance between cluster centers)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We want small ellipses (points within clusters grouped tightly together)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diaSysRa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" y="1728083"/>
            <a:ext cx="4648136" cy="355387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306789" y="2661120"/>
            <a:ext cx="1036759" cy="81216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rot="19943438">
            <a:off x="1498811" y="3543826"/>
            <a:ext cx="930997" cy="6403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894498" y="3473280"/>
            <a:ext cx="1449050" cy="44064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05550" y="2661120"/>
            <a:ext cx="401239" cy="1296476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9593583">
            <a:off x="1826430" y="2407083"/>
            <a:ext cx="975605" cy="52726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35323" y="3170880"/>
            <a:ext cx="816449" cy="56592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46875" y="5473005"/>
            <a:ext cx="8838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aximize similarity </a:t>
            </a:r>
            <a:r>
              <a:rPr lang="en-US" sz="2800" dirty="0"/>
              <a:t>within clusters and minimize similarity </a:t>
            </a:r>
            <a:r>
              <a:rPr lang="en-US" sz="2800" dirty="0" smtClean="0"/>
              <a:t>between </a:t>
            </a:r>
            <a:r>
              <a:rPr lang="en-US" sz="2800" dirty="0"/>
              <a:t>clusters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48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676" y="365126"/>
            <a:ext cx="8950688" cy="1325563"/>
          </a:xfrm>
        </p:spPr>
        <p:txBody>
          <a:bodyPr/>
          <a:lstStyle/>
          <a:p>
            <a:r>
              <a:rPr lang="en-US" dirty="0" smtClean="0"/>
              <a:t>Cluster Analysis (Data Segmentation)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278" y="1818128"/>
            <a:ext cx="8605101" cy="5039872"/>
          </a:xfrm>
        </p:spPr>
        <p:txBody>
          <a:bodyPr>
            <a:normAutofit/>
          </a:bodyPr>
          <a:lstStyle/>
          <a:p>
            <a:r>
              <a:rPr lang="en-US" smtClean="0"/>
              <a:t>Need </a:t>
            </a:r>
            <a:r>
              <a:rPr lang="en-US" dirty="0" smtClean="0"/>
              <a:t>to define similarity (or dissimilarity) and we need to be able to measure it</a:t>
            </a:r>
          </a:p>
          <a:p>
            <a:r>
              <a:rPr lang="en-US" dirty="0" smtClean="0"/>
              <a:t>Want to maximize similarity (or minimize dissimilarity) within clusters and minimize similarity (maximize dissimilarity) between clusters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21" y="513409"/>
            <a:ext cx="8596462" cy="1325563"/>
          </a:xfrm>
        </p:spPr>
        <p:txBody>
          <a:bodyPr/>
          <a:lstStyle/>
          <a:p>
            <a:r>
              <a:rPr lang="en-US" dirty="0" smtClean="0"/>
              <a:t>Measures of similarity/dissimilarity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10" y="1873724"/>
            <a:ext cx="8199373" cy="1723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Most </a:t>
            </a:r>
            <a:r>
              <a:rPr lang="en-US" dirty="0" smtClean="0"/>
              <a:t>common choice for dissimilarity between 2 instances is the squared difference summed over all attributes (higher values = more dissimilar)</a:t>
            </a:r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 flipV="1">
            <a:off x="1331087" y="3685947"/>
            <a:ext cx="0" cy="271632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216571" y="5538388"/>
            <a:ext cx="3366048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" name="Group 30"/>
          <p:cNvGrpSpPr>
            <a:grpSpLocks/>
          </p:cNvGrpSpPr>
          <p:nvPr/>
        </p:nvGrpSpPr>
        <p:grpSpPr bwMode="auto">
          <a:xfrm>
            <a:off x="3074039" y="4951468"/>
            <a:ext cx="152400" cy="152400"/>
            <a:chOff x="384" y="3264"/>
            <a:chExt cx="96" cy="96"/>
          </a:xfrm>
        </p:grpSpPr>
        <p:sp>
          <p:nvSpPr>
            <p:cNvPr id="47" name="Line 31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30"/>
          <p:cNvGrpSpPr>
            <a:grpSpLocks/>
          </p:cNvGrpSpPr>
          <p:nvPr/>
        </p:nvGrpSpPr>
        <p:grpSpPr bwMode="auto">
          <a:xfrm>
            <a:off x="1845651" y="4144828"/>
            <a:ext cx="152400" cy="152400"/>
            <a:chOff x="384" y="3264"/>
            <a:chExt cx="96" cy="96"/>
          </a:xfrm>
        </p:grpSpPr>
        <p:sp>
          <p:nvSpPr>
            <p:cNvPr id="50" name="Line 31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2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366628" y="5521108"/>
            <a:ext cx="529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Times New Roman"/>
                <a:cs typeface="Times New Roman"/>
              </a:rPr>
              <a:t>x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4742" y="3498497"/>
            <a:ext cx="529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Times New Roman"/>
                <a:cs typeface="Times New Roman"/>
              </a:rPr>
              <a:t>x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69467" y="3427974"/>
            <a:ext cx="49639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2 observations </a:t>
            </a:r>
            <a:r>
              <a:rPr lang="en-US" sz="2400" dirty="0" smtClean="0"/>
              <a:t>with only 2 </a:t>
            </a:r>
            <a:r>
              <a:rPr lang="en-US" sz="2400" dirty="0" smtClean="0"/>
              <a:t>variables </a:t>
            </a:r>
            <a:r>
              <a:rPr lang="en-US" sz="2400" i="1" dirty="0" smtClean="0">
                <a:latin typeface="Times New Roman"/>
                <a:cs typeface="Times New Roman"/>
              </a:rPr>
              <a:t>x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/>
              <a:t> and </a:t>
            </a:r>
            <a:r>
              <a:rPr lang="en-US" sz="2400" i="1" dirty="0" smtClean="0">
                <a:latin typeface="Times New Roman"/>
                <a:cs typeface="Times New Roman"/>
              </a:rPr>
              <a:t>x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cs typeface="Times New Roman"/>
              </a:rPr>
              <a:t>–</a:t>
            </a:r>
          </a:p>
          <a:p>
            <a:r>
              <a:rPr lang="en-US" sz="2400" dirty="0" smtClean="0">
                <a:cs typeface="Times New Roman"/>
              </a:rPr>
              <a:t>dissimilarities could be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cs typeface="Times New Roman"/>
              </a:rPr>
              <a:t>Square diff = a</a:t>
            </a:r>
            <a:r>
              <a:rPr lang="en-US" sz="2400" baseline="30000" dirty="0" smtClean="0">
                <a:cs typeface="Times New Roman"/>
              </a:rPr>
              <a:t>2 </a:t>
            </a:r>
            <a:r>
              <a:rPr lang="en-US" sz="2400" dirty="0" smtClean="0">
                <a:cs typeface="Times New Roman"/>
              </a:rPr>
              <a:t>+ b</a:t>
            </a:r>
            <a:r>
              <a:rPr lang="en-US" sz="2400" baseline="30000" dirty="0" smtClean="0">
                <a:cs typeface="Times New Roman"/>
              </a:rPr>
              <a:t>2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cs typeface="Times New Roman"/>
              </a:rPr>
              <a:t>Absolute diff = |a| + |b|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cs typeface="Times New Roman"/>
              </a:rPr>
              <a:t>Can also differentially weight attributes e.g. </a:t>
            </a:r>
            <a:r>
              <a:rPr lang="en-US" sz="2400" dirty="0">
                <a:cs typeface="Times New Roman"/>
              </a:rPr>
              <a:t>k</a:t>
            </a:r>
            <a:r>
              <a:rPr lang="en-US" sz="2400" dirty="0" smtClean="0">
                <a:cs typeface="Times New Roman"/>
              </a:rPr>
              <a:t>a</a:t>
            </a:r>
            <a:r>
              <a:rPr lang="en-US" sz="2400" baseline="30000" dirty="0" smtClean="0">
                <a:cs typeface="Times New Roman"/>
              </a:rPr>
              <a:t>2 </a:t>
            </a:r>
            <a:r>
              <a:rPr lang="en-US" sz="2400" dirty="0">
                <a:cs typeface="Times New Roman"/>
              </a:rPr>
              <a:t>+ </a:t>
            </a:r>
            <a:r>
              <a:rPr lang="en-US" sz="2400" dirty="0" smtClean="0">
                <a:cs typeface="Times New Roman"/>
              </a:rPr>
              <a:t>mb</a:t>
            </a:r>
            <a:r>
              <a:rPr lang="en-US" sz="2400" baseline="30000" dirty="0" smtClean="0">
                <a:cs typeface="Times New Roman"/>
              </a:rPr>
              <a:t>2</a:t>
            </a:r>
            <a:endParaRPr lang="en-US" sz="2400" dirty="0" smtClean="0">
              <a:cs typeface="Times New Roman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1922493" y="4250908"/>
            <a:ext cx="0" cy="777600"/>
          </a:xfrm>
          <a:prstGeom prst="line">
            <a:avLst/>
          </a:prstGeom>
          <a:ln w="28575" cmpd="sng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913853" y="5028508"/>
            <a:ext cx="1160186" cy="0"/>
          </a:xfrm>
          <a:prstGeom prst="line">
            <a:avLst/>
          </a:prstGeom>
          <a:ln w="28575" cmpd="sng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646023" y="4432348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371755" y="4990722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686796" y="6402267"/>
            <a:ext cx="713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ts val="2400"/>
            </a:pPr>
            <a:r>
              <a:rPr lang="en-US" dirty="0" smtClean="0"/>
              <a:t>Extension to 3D would be e.g. 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baseline="30000" dirty="0">
                <a:solidFill>
                  <a:srgbClr val="000000"/>
                </a:solidFill>
              </a:rPr>
              <a:t>2 </a:t>
            </a:r>
            <a:r>
              <a:rPr lang="en-US" dirty="0">
                <a:solidFill>
                  <a:srgbClr val="000000"/>
                </a:solidFill>
              </a:rPr>
              <a:t>+ </a:t>
            </a:r>
            <a:r>
              <a:rPr lang="en-US" dirty="0" smtClean="0">
                <a:solidFill>
                  <a:srgbClr val="000000"/>
                </a:solidFill>
              </a:rPr>
              <a:t>b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/>
              <a:t> + c</a:t>
            </a:r>
            <a:r>
              <a:rPr lang="en-US" baseline="30000" dirty="0" smtClean="0"/>
              <a:t>2</a:t>
            </a:r>
            <a:r>
              <a:rPr lang="en-US" dirty="0" smtClean="0"/>
              <a:t>, and so on for higher dimensions</a:t>
            </a:r>
            <a:endParaRPr lang="en-US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29" y="123206"/>
            <a:ext cx="8596462" cy="1325563"/>
          </a:xfrm>
        </p:spPr>
        <p:txBody>
          <a:bodyPr/>
          <a:lstStyle/>
          <a:p>
            <a:r>
              <a:rPr lang="en-US" dirty="0" smtClean="0"/>
              <a:t>Measures of similarity/dissimilarity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3144"/>
            <a:ext cx="7886700" cy="5336936"/>
          </a:xfrm>
        </p:spPr>
        <p:txBody>
          <a:bodyPr>
            <a:normAutofit/>
          </a:bodyPr>
          <a:lstStyle/>
          <a:p>
            <a:r>
              <a:rPr lang="en-US" dirty="0" smtClean="0"/>
              <a:t>Generally need to “standardize variables”</a:t>
            </a:r>
          </a:p>
          <a:p>
            <a:r>
              <a:rPr lang="en-US" dirty="0" smtClean="0"/>
              <a:t>Ordinal variables are treated the same as continuous variables</a:t>
            </a:r>
          </a:p>
          <a:p>
            <a:r>
              <a:rPr lang="en-US" dirty="0" smtClean="0"/>
              <a:t>Nominal variable differences between groups need to be explicitly given. A common choice is difference 1 if the groups are the same and 0 if they are different. (This then needs to be standardized if any non-categorical variables are also considered.)</a:t>
            </a:r>
          </a:p>
          <a:p>
            <a:r>
              <a:rPr lang="en-US" dirty="0" smtClean="0"/>
              <a:t>Remember, we want </a:t>
            </a:r>
            <a:r>
              <a:rPr lang="en-US" dirty="0"/>
              <a:t>to maximize similarity (or minimize dissimilarity) within clusters and minimize similarity (maximize dissimilarity) between </a:t>
            </a:r>
            <a:r>
              <a:rPr lang="en-US" dirty="0" smtClean="0"/>
              <a:t>clusters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9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62246"/>
            <a:ext cx="7886700" cy="1325563"/>
          </a:xfrm>
        </p:spPr>
        <p:txBody>
          <a:bodyPr/>
          <a:lstStyle/>
          <a:p>
            <a:r>
              <a:rPr lang="en-US" dirty="0" smtClean="0"/>
              <a:t>K-means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62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</a:t>
            </a:r>
            <a:r>
              <a:rPr lang="en-US" dirty="0" smtClean="0"/>
              <a:t>clustering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4299" y="1535645"/>
            <a:ext cx="7971051" cy="50006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Algorithm </a:t>
            </a:r>
            <a:r>
              <a:rPr lang="en-US" dirty="0" smtClean="0"/>
              <a:t>to split set of observations into K clusters, where K can equal 2, 3, 4, …</a:t>
            </a:r>
          </a:p>
          <a:p>
            <a:r>
              <a:rPr lang="en-US" dirty="0" smtClean="0"/>
              <a:t>K is </a:t>
            </a:r>
            <a:r>
              <a:rPr lang="en-US" dirty="0" smtClean="0"/>
              <a:t>pre-chosen (though often choose a set of different K’s to try</a:t>
            </a:r>
            <a:endParaRPr lang="en-US" dirty="0" smtClean="0"/>
          </a:p>
          <a:p>
            <a:r>
              <a:rPr lang="en-US" dirty="0" smtClean="0"/>
              <a:t>Uses </a:t>
            </a:r>
            <a:r>
              <a:rPr lang="en-US" dirty="0" smtClean="0"/>
              <a:t>square difference dissimilarity measure </a:t>
            </a:r>
            <a:r>
              <a:rPr lang="en-US" dirty="0" smtClean="0"/>
              <a:t>                          </a:t>
            </a:r>
            <a:r>
              <a:rPr lang="en-US" dirty="0" smtClean="0">
                <a:solidFill>
                  <a:srgbClr val="000000"/>
                </a:solidFill>
              </a:rPr>
              <a:t>a</a:t>
            </a:r>
            <a:r>
              <a:rPr lang="en-US" baseline="30000" dirty="0" smtClean="0">
                <a:solidFill>
                  <a:srgbClr val="000000"/>
                </a:solidFill>
              </a:rPr>
              <a:t>2 </a:t>
            </a:r>
            <a:r>
              <a:rPr lang="en-US" dirty="0" smtClean="0">
                <a:solidFill>
                  <a:srgbClr val="000000"/>
                </a:solidFill>
              </a:rPr>
              <a:t>+ b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c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 </a:t>
            </a:r>
            <a:r>
              <a:rPr lang="en-US" dirty="0" smtClean="0"/>
              <a:t>+ …</a:t>
            </a:r>
          </a:p>
          <a:p>
            <a:r>
              <a:rPr lang="en-US" dirty="0" smtClean="0"/>
              <a:t>P</a:t>
            </a:r>
            <a:r>
              <a:rPr lang="en-US" dirty="0" smtClean="0"/>
              <a:t>rocedure</a:t>
            </a:r>
            <a:r>
              <a:rPr lang="en-US" dirty="0" smtClean="0"/>
              <a:t>: </a:t>
            </a:r>
            <a:r>
              <a:rPr lang="en-US" dirty="0" smtClean="0"/>
              <a:t>starts </a:t>
            </a:r>
            <a:r>
              <a:rPr lang="en-US" dirty="0" smtClean="0"/>
              <a:t>from </a:t>
            </a:r>
            <a:r>
              <a:rPr lang="en-US" dirty="0" smtClean="0"/>
              <a:t>a random </a:t>
            </a:r>
            <a:r>
              <a:rPr lang="en-US" dirty="0" smtClean="0"/>
              <a:t>cluster </a:t>
            </a:r>
            <a:r>
              <a:rPr lang="en-US" dirty="0" smtClean="0"/>
              <a:t>assignment </a:t>
            </a:r>
            <a:r>
              <a:rPr lang="en-US" dirty="0" smtClean="0"/>
              <a:t>of observations, and then iterates </a:t>
            </a:r>
            <a:r>
              <a:rPr lang="en-US" dirty="0" smtClean="0"/>
              <a:t>toward increased similarity (reduced dissimilarity) – estimating cluster centers on each iteration</a:t>
            </a:r>
          </a:p>
          <a:p>
            <a:r>
              <a:rPr lang="en-US" dirty="0" smtClean="0"/>
              <a:t>Common practice to try a bunch of different values for K and use some kind of measure to determine the best K after the fact. Modeler uses the “Silhouette </a:t>
            </a:r>
            <a:r>
              <a:rPr lang="en-US" dirty="0"/>
              <a:t>measure</a:t>
            </a:r>
            <a:r>
              <a:rPr lang="en-US" dirty="0" smtClean="0"/>
              <a:t>” for this purpose.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76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918" y="1592344"/>
            <a:ext cx="8235432" cy="4861735"/>
          </a:xfrm>
        </p:spPr>
        <p:txBody>
          <a:bodyPr>
            <a:normAutofit/>
          </a:bodyPr>
          <a:lstStyle/>
          <a:p>
            <a:r>
              <a:rPr lang="en-US" dirty="0" smtClean="0"/>
              <a:t>Algorithm proceeds as follows: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Randomly assign a cluster number (between 1 and K) to each of the observations/instances in the dataset. These are the </a:t>
            </a:r>
            <a:r>
              <a:rPr lang="en-US" i="1" dirty="0" smtClean="0"/>
              <a:t>initial</a:t>
            </a:r>
            <a:r>
              <a:rPr lang="en-US" dirty="0" smtClean="0"/>
              <a:t> cluster assignments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Iterate between the following until the cluster assignments no longer change: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dirty="0" smtClean="0"/>
              <a:t>For each cluster determine the center </a:t>
            </a:r>
            <a:r>
              <a:rPr lang="en-US" dirty="0" smtClean="0"/>
              <a:t>(centroid) of </a:t>
            </a:r>
            <a:r>
              <a:rPr lang="en-US" dirty="0" smtClean="0"/>
              <a:t>the cluster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dirty="0" smtClean="0"/>
              <a:t>Assign each observation to the cluster whose </a:t>
            </a:r>
            <a:r>
              <a:rPr lang="en-US" dirty="0" smtClean="0"/>
              <a:t>center </a:t>
            </a:r>
            <a:r>
              <a:rPr lang="en-US" dirty="0" smtClean="0"/>
              <a:t>is </a:t>
            </a:r>
            <a:r>
              <a:rPr lang="en-US" i="1" dirty="0" smtClean="0"/>
              <a:t>closest</a:t>
            </a:r>
            <a:r>
              <a:rPr lang="en-US" dirty="0" smtClean="0"/>
              <a:t> to them in terms of squared differences (i.e., the </a:t>
            </a:r>
            <a:r>
              <a:rPr lang="en-US" dirty="0" smtClean="0"/>
              <a:t>center </a:t>
            </a:r>
            <a:r>
              <a:rPr lang="en-US" dirty="0" smtClean="0"/>
              <a:t>that is the most </a:t>
            </a:r>
            <a:r>
              <a:rPr lang="en-US" i="1" dirty="0" smtClean="0"/>
              <a:t>similar</a:t>
            </a:r>
            <a:r>
              <a:rPr lang="en-US" dirty="0" smtClean="0"/>
              <a:t> to the observation)</a:t>
            </a:r>
          </a:p>
          <a:p>
            <a:r>
              <a:rPr lang="en-US" dirty="0" smtClean="0"/>
              <a:t>The algorithm increases the within-cluster similarity relative to the between cluster similarity at every step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70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07" y="10702"/>
            <a:ext cx="7886700" cy="1325563"/>
          </a:xfrm>
        </p:spPr>
        <p:txBody>
          <a:bodyPr/>
          <a:lstStyle/>
          <a:p>
            <a:r>
              <a:rPr lang="en-US" dirty="0" smtClean="0"/>
              <a:t>K-means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19" y="1089869"/>
            <a:ext cx="7886700" cy="4861735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The </a:t>
            </a:r>
            <a:r>
              <a:rPr lang="en-US" dirty="0" smtClean="0"/>
              <a:t>center </a:t>
            </a:r>
            <a:r>
              <a:rPr lang="en-US" dirty="0" smtClean="0"/>
              <a:t>of a cluster is simply the point associated with the mean of each of the attributes for the observations assigned to that cluster – e.g. in the Age direction the </a:t>
            </a:r>
            <a:r>
              <a:rPr lang="en-US" dirty="0" smtClean="0"/>
              <a:t>center </a:t>
            </a:r>
            <a:r>
              <a:rPr lang="en-US" dirty="0" smtClean="0"/>
              <a:t>would be located at the mean Age for all subjects in the cluster.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Note that for different initial random assignments of observations to clusters, K-means may lead to different final clustering (it is a </a:t>
            </a:r>
            <a:r>
              <a:rPr lang="en-US" i="1" dirty="0" smtClean="0"/>
              <a:t>local</a:t>
            </a:r>
            <a:r>
              <a:rPr lang="en-US" dirty="0" smtClean="0"/>
              <a:t> not </a:t>
            </a:r>
            <a:r>
              <a:rPr lang="en-US" i="1" dirty="0" smtClean="0"/>
              <a:t>global minimizer</a:t>
            </a:r>
            <a:r>
              <a:rPr lang="en-US" dirty="0" smtClean="0"/>
              <a:t> of dissimilarity)  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3569106" y="4649549"/>
            <a:ext cx="2185834" cy="1183521"/>
          </a:xfrm>
          <a:custGeom>
            <a:avLst/>
            <a:gdLst>
              <a:gd name="connsiteX0" fmla="*/ 0 w 2185834"/>
              <a:gd name="connsiteY0" fmla="*/ 0 h 1183521"/>
              <a:gd name="connsiteX1" fmla="*/ 302389 w 2185834"/>
              <a:gd name="connsiteY1" fmla="*/ 794880 h 1183521"/>
              <a:gd name="connsiteX2" fmla="*/ 587497 w 2185834"/>
              <a:gd name="connsiteY2" fmla="*/ 959040 h 1183521"/>
              <a:gd name="connsiteX3" fmla="*/ 838047 w 2185834"/>
              <a:gd name="connsiteY3" fmla="*/ 518400 h 1183521"/>
              <a:gd name="connsiteX4" fmla="*/ 1071318 w 2185834"/>
              <a:gd name="connsiteY4" fmla="*/ 328320 h 1183521"/>
              <a:gd name="connsiteX5" fmla="*/ 1416905 w 2185834"/>
              <a:gd name="connsiteY5" fmla="*/ 552960 h 1183521"/>
              <a:gd name="connsiteX6" fmla="*/ 1822969 w 2185834"/>
              <a:gd name="connsiteY6" fmla="*/ 1175040 h 1183521"/>
              <a:gd name="connsiteX7" fmla="*/ 2021681 w 2185834"/>
              <a:gd name="connsiteY7" fmla="*/ 855360 h 1183521"/>
              <a:gd name="connsiteX8" fmla="*/ 2185834 w 2185834"/>
              <a:gd name="connsiteY8" fmla="*/ 51840 h 118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5834" h="1183521">
                <a:moveTo>
                  <a:pt x="0" y="0"/>
                </a:moveTo>
                <a:cubicBezTo>
                  <a:pt x="102236" y="317520"/>
                  <a:pt x="204473" y="635040"/>
                  <a:pt x="302389" y="794880"/>
                </a:cubicBezTo>
                <a:cubicBezTo>
                  <a:pt x="400305" y="954720"/>
                  <a:pt x="498221" y="1005120"/>
                  <a:pt x="587497" y="959040"/>
                </a:cubicBezTo>
                <a:cubicBezTo>
                  <a:pt x="676773" y="912960"/>
                  <a:pt x="757410" y="623520"/>
                  <a:pt x="838047" y="518400"/>
                </a:cubicBezTo>
                <a:cubicBezTo>
                  <a:pt x="918684" y="413280"/>
                  <a:pt x="974842" y="322560"/>
                  <a:pt x="1071318" y="328320"/>
                </a:cubicBezTo>
                <a:cubicBezTo>
                  <a:pt x="1167794" y="334080"/>
                  <a:pt x="1291630" y="411840"/>
                  <a:pt x="1416905" y="552960"/>
                </a:cubicBezTo>
                <a:cubicBezTo>
                  <a:pt x="1542180" y="694080"/>
                  <a:pt x="1722173" y="1124640"/>
                  <a:pt x="1822969" y="1175040"/>
                </a:cubicBezTo>
                <a:cubicBezTo>
                  <a:pt x="1923765" y="1225440"/>
                  <a:pt x="1961204" y="1042560"/>
                  <a:pt x="2021681" y="855360"/>
                </a:cubicBezTo>
                <a:cubicBezTo>
                  <a:pt x="2082158" y="668160"/>
                  <a:pt x="2185834" y="51840"/>
                  <a:pt x="2185834" y="51840"/>
                </a:cubicBezTo>
              </a:path>
            </a:pathLst>
          </a:cu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27902" y="5297549"/>
            <a:ext cx="890467" cy="336907"/>
          </a:xfrm>
          <a:prstGeom prst="straightConnector1">
            <a:avLst/>
          </a:prstGeom>
          <a:ln w="2857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530311" y="5449790"/>
            <a:ext cx="1139852" cy="38328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50642" y="4928217"/>
            <a:ext cx="161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Local minimum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0048" y="5080458"/>
            <a:ext cx="170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global minimum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073864" y="5634456"/>
            <a:ext cx="5417066" cy="1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88024" y="5830056"/>
            <a:ext cx="5417066" cy="1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86596" y="6082488"/>
            <a:ext cx="6519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Upshot - may not converge to best answer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59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algorithm</a:t>
            </a:r>
            <a:endParaRPr lang="en-US" dirty="0"/>
          </a:p>
        </p:txBody>
      </p:sp>
      <p:pic>
        <p:nvPicPr>
          <p:cNvPr id="5" name="Picture 4" descr="Screen Shot 2016-08-21 at 11.22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4" y="1690689"/>
            <a:ext cx="5365230" cy="4714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6879" y="1892160"/>
            <a:ext cx="2946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from ISLR, </a:t>
            </a:r>
          </a:p>
          <a:p>
            <a:r>
              <a:rPr lang="en-US" dirty="0" smtClean="0"/>
              <a:t>James et al., 2013</a:t>
            </a:r>
          </a:p>
          <a:p>
            <a:r>
              <a:rPr lang="en-US" dirty="0" smtClean="0"/>
              <a:t>p. 389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7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546" y="1506757"/>
            <a:ext cx="7886700" cy="49395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Clustering</a:t>
            </a:r>
          </a:p>
          <a:p>
            <a:pPr lvl="1"/>
            <a:r>
              <a:rPr lang="en-US" dirty="0"/>
              <a:t>K-means clustering</a:t>
            </a:r>
          </a:p>
          <a:p>
            <a:pPr lvl="1"/>
            <a:r>
              <a:rPr lang="en-US" dirty="0" err="1" smtClean="0"/>
              <a:t>TwoWay</a:t>
            </a:r>
            <a:r>
              <a:rPr lang="en-US" dirty="0" smtClean="0"/>
              <a:t> and </a:t>
            </a:r>
            <a:r>
              <a:rPr lang="en-US" dirty="0" err="1" smtClean="0"/>
              <a:t>Kohonen</a:t>
            </a:r>
            <a:endParaRPr lang="en-US" dirty="0"/>
          </a:p>
          <a:p>
            <a:r>
              <a:rPr lang="en-US" dirty="0"/>
              <a:t>Data reduction</a:t>
            </a:r>
          </a:p>
          <a:p>
            <a:pPr lvl="1"/>
            <a:r>
              <a:rPr lang="en-US" dirty="0"/>
              <a:t>Principal components analysis (PCA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Independent components analysis (ICA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Return to Classification</a:t>
            </a:r>
            <a:endParaRPr lang="en-US" dirty="0"/>
          </a:p>
          <a:p>
            <a:pPr lvl="1"/>
            <a:r>
              <a:rPr lang="en-US" dirty="0" smtClean="0"/>
              <a:t>Neural </a:t>
            </a:r>
            <a:r>
              <a:rPr lang="en-US" dirty="0"/>
              <a:t>Networks (Neural Nets)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Bayesian Networks (Bayes Nets) – causal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interpretation</a:t>
            </a:r>
          </a:p>
          <a:p>
            <a:r>
              <a:rPr lang="en-US" dirty="0" smtClean="0"/>
              <a:t>Thursdays lab and HW #5 will reinforce these methods </a:t>
            </a:r>
            <a:r>
              <a:rPr lang="en-US" dirty="0" smtClean="0"/>
              <a:t>along with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classification and regression </a:t>
            </a:r>
            <a:r>
              <a:rPr lang="en-US" dirty="0" smtClean="0"/>
              <a:t>methods </a:t>
            </a:r>
            <a:r>
              <a:rPr lang="en-US" dirty="0" smtClean="0"/>
              <a:t>of last weeks lectures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120" y="277091"/>
            <a:ext cx="6929007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K-means BP Modeler example</a:t>
            </a:r>
            <a:endParaRPr lang="en-US" dirty="0"/>
          </a:p>
        </p:txBody>
      </p:sp>
      <p:pic>
        <p:nvPicPr>
          <p:cNvPr id="5" name="Picture 4" descr="diaSysRa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64" y="1546642"/>
            <a:ext cx="6384707" cy="4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120" y="277091"/>
            <a:ext cx="6929007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K-means BP Modeler example</a:t>
            </a:r>
            <a:endParaRPr lang="en-US" dirty="0"/>
          </a:p>
        </p:txBody>
      </p:sp>
      <p:pic>
        <p:nvPicPr>
          <p:cNvPr id="3" name="Picture 2" descr="Screen Shot 2016-08-21 at 1.5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23" y="1747798"/>
            <a:ext cx="2416751" cy="4622401"/>
          </a:xfrm>
          <a:prstGeom prst="rect">
            <a:avLst/>
          </a:prstGeom>
        </p:spPr>
      </p:pic>
      <p:pic>
        <p:nvPicPr>
          <p:cNvPr id="4" name="Picture 3" descr="Screen Shot 2016-08-21 at 1.53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22" y="4588558"/>
            <a:ext cx="5523465" cy="2006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6692" y="1281145"/>
            <a:ext cx="125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Node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4631" y="4201946"/>
            <a:ext cx="568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Audit Node (include group as Target for visualization only)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5722" y="1281145"/>
            <a:ext cx="119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Node</a:t>
            </a:r>
            <a:endParaRPr lang="en-US" dirty="0"/>
          </a:p>
        </p:txBody>
      </p:sp>
      <p:pic>
        <p:nvPicPr>
          <p:cNvPr id="12" name="Picture 11" descr="Screen Shot 2016-08-21 at 2.02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" y="1747798"/>
            <a:ext cx="5830372" cy="232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120" y="277091"/>
            <a:ext cx="6929007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K-means BP Modeler example</a:t>
            </a:r>
            <a:endParaRPr lang="en-US" dirty="0"/>
          </a:p>
        </p:txBody>
      </p:sp>
      <p:pic>
        <p:nvPicPr>
          <p:cNvPr id="5" name="Picture 4" descr="Screen Shot 2016-08-21 at 2.04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3" y="1677973"/>
            <a:ext cx="7119397" cy="347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120" y="277091"/>
            <a:ext cx="6929007" cy="1188720"/>
          </a:xfrm>
        </p:spPr>
        <p:txBody>
          <a:bodyPr>
            <a:normAutofit/>
          </a:bodyPr>
          <a:lstStyle/>
          <a:p>
            <a:r>
              <a:rPr lang="en-US" dirty="0" smtClean="0"/>
              <a:t>K-means Node</a:t>
            </a:r>
            <a:endParaRPr lang="en-US" dirty="0"/>
          </a:p>
        </p:txBody>
      </p:sp>
      <p:pic>
        <p:nvPicPr>
          <p:cNvPr id="3" name="Picture 2" descr="Screen Shot 2016-08-21 at 2.06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3" y="1863019"/>
            <a:ext cx="4086560" cy="3702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703" y="1382400"/>
            <a:ext cx="794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Pre-defined roles in Fields tab (all inputs</a:t>
            </a:r>
            <a:r>
              <a:rPr lang="en-US" dirty="0" smtClean="0"/>
              <a:t>) – systolic and diastolic are input variables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2460" y="5633280"/>
            <a:ext cx="265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defaults in Expert tab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23793" y="1996966"/>
            <a:ext cx="3415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K-Means in IBM Modeler automatically normalized inputs using the following formula:</a:t>
            </a:r>
            <a:endParaRPr lang="en-US" sz="2400" dirty="0"/>
          </a:p>
        </p:txBody>
      </p:sp>
      <p:pic>
        <p:nvPicPr>
          <p:cNvPr id="8" name="Picture 7" descr="Screen Shot 2016-08-21 at 2.40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44" y="3673365"/>
            <a:ext cx="3664789" cy="128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results</a:t>
            </a:r>
            <a:endParaRPr lang="en-US" dirty="0"/>
          </a:p>
        </p:txBody>
      </p:sp>
      <p:pic>
        <p:nvPicPr>
          <p:cNvPr id="3" name="Picture 2" descr="Results2clu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84" y="1480890"/>
            <a:ext cx="3647982" cy="2506299"/>
          </a:xfrm>
          <a:prstGeom prst="rect">
            <a:avLst/>
          </a:prstGeom>
        </p:spPr>
      </p:pic>
      <p:pic>
        <p:nvPicPr>
          <p:cNvPr id="4" name="Picture 3" descr="Results3clu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89" y="1477441"/>
            <a:ext cx="3547812" cy="2509748"/>
          </a:xfrm>
          <a:prstGeom prst="rect">
            <a:avLst/>
          </a:prstGeom>
        </p:spPr>
      </p:pic>
      <p:pic>
        <p:nvPicPr>
          <p:cNvPr id="5" name="Picture 4" descr="Results4clu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11" y="4104000"/>
            <a:ext cx="3542936" cy="2506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72227" y="2001360"/>
            <a:ext cx="53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6469" y="2001360"/>
            <a:ext cx="53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84731" y="4993094"/>
            <a:ext cx="53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35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316" y="277091"/>
            <a:ext cx="5937755" cy="1188720"/>
          </a:xfrm>
        </p:spPr>
        <p:txBody>
          <a:bodyPr/>
          <a:lstStyle/>
          <a:p>
            <a:r>
              <a:rPr lang="en-US" dirty="0" smtClean="0"/>
              <a:t>K-means 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3878" y="1751398"/>
            <a:ext cx="155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truth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43550" y="1699558"/>
            <a:ext cx="2453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K-means (K = 3)</a:t>
            </a:r>
            <a:endParaRPr lang="en-US" sz="2800" dirty="0"/>
          </a:p>
        </p:txBody>
      </p:sp>
      <p:pic>
        <p:nvPicPr>
          <p:cNvPr id="4" name="Picture 3" descr="diaSysTr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1" y="2330303"/>
            <a:ext cx="4220595" cy="2972801"/>
          </a:xfrm>
          <a:prstGeom prst="rect">
            <a:avLst/>
          </a:prstGeom>
        </p:spPr>
      </p:pic>
      <p:pic>
        <p:nvPicPr>
          <p:cNvPr id="3" name="Picture 2" descr="diaSysPredi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35" y="2245760"/>
            <a:ext cx="4340624" cy="30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316" y="277091"/>
            <a:ext cx="5937755" cy="1188720"/>
          </a:xfrm>
        </p:spPr>
        <p:txBody>
          <a:bodyPr/>
          <a:lstStyle/>
          <a:p>
            <a:r>
              <a:rPr lang="en-US" dirty="0" smtClean="0"/>
              <a:t>K-means 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3878" y="1751398"/>
            <a:ext cx="155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truth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43550" y="1699558"/>
            <a:ext cx="2453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K-means (K = 3)</a:t>
            </a:r>
            <a:endParaRPr lang="en-US" sz="2800" dirty="0"/>
          </a:p>
        </p:txBody>
      </p:sp>
      <p:pic>
        <p:nvPicPr>
          <p:cNvPr id="4" name="Picture 3" descr="diaSysTr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1" y="2330303"/>
            <a:ext cx="4220595" cy="2972801"/>
          </a:xfrm>
          <a:prstGeom prst="rect">
            <a:avLst/>
          </a:prstGeom>
        </p:spPr>
      </p:pic>
      <p:pic>
        <p:nvPicPr>
          <p:cNvPr id="3" name="Picture 2" descr="diaSysPredi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35" y="2245760"/>
            <a:ext cx="4340624" cy="305734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607069" y="4016880"/>
            <a:ext cx="183003" cy="181440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41906" y="3728640"/>
            <a:ext cx="183003" cy="181440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44224" y="3509520"/>
            <a:ext cx="183003" cy="181440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50263" y="3884160"/>
            <a:ext cx="183003" cy="181440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316" y="277091"/>
            <a:ext cx="5937755" cy="1188720"/>
          </a:xfrm>
        </p:spPr>
        <p:txBody>
          <a:bodyPr/>
          <a:lstStyle/>
          <a:p>
            <a:r>
              <a:rPr lang="en-US" dirty="0" smtClean="0"/>
              <a:t>K-means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39" y="1535907"/>
            <a:ext cx="6649507" cy="51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5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316" y="277091"/>
            <a:ext cx="5937755" cy="1188720"/>
          </a:xfrm>
        </p:spPr>
        <p:txBody>
          <a:bodyPr/>
          <a:lstStyle/>
          <a:p>
            <a:r>
              <a:rPr lang="en-US" dirty="0" smtClean="0"/>
              <a:t>K-means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39" y="1535907"/>
            <a:ext cx="6649507" cy="5193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456622"/>
            <a:ext cx="5684346" cy="56750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377793"/>
            <a:ext cx="596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Silhouette measure – loosely how closely observations are matched within cluster compared to between cluster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example</a:t>
            </a:r>
            <a:endParaRPr lang="en-US" dirty="0"/>
          </a:p>
        </p:txBody>
      </p:sp>
      <p:pic>
        <p:nvPicPr>
          <p:cNvPr id="4" name="Picture 3" descr="Screen Shot 2016-08-21 at 2.18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37" y="1563427"/>
            <a:ext cx="3252190" cy="2487167"/>
          </a:xfrm>
          <a:prstGeom prst="rect">
            <a:avLst/>
          </a:prstGeom>
        </p:spPr>
      </p:pic>
      <p:pic>
        <p:nvPicPr>
          <p:cNvPr id="5" name="Picture 4" descr="Screen Shot 2016-08-21 at 2.19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295" y="4156993"/>
            <a:ext cx="3370436" cy="2599556"/>
          </a:xfrm>
          <a:prstGeom prst="rect">
            <a:avLst/>
          </a:prstGeom>
        </p:spPr>
      </p:pic>
      <p:pic>
        <p:nvPicPr>
          <p:cNvPr id="6" name="Picture 5" descr="Screen Shot 2016-08-21 at 2.18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96" y="1563427"/>
            <a:ext cx="3223018" cy="22554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72227" y="2001360"/>
            <a:ext cx="53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6469" y="2001360"/>
            <a:ext cx="53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84731" y="4993094"/>
            <a:ext cx="53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6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vs. unsupervised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6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316" y="277091"/>
            <a:ext cx="5937755" cy="1188720"/>
          </a:xfrm>
        </p:spPr>
        <p:txBody>
          <a:bodyPr/>
          <a:lstStyle/>
          <a:p>
            <a:r>
              <a:rPr lang="en-US" dirty="0" smtClean="0"/>
              <a:t>K-means example</a:t>
            </a:r>
            <a:endParaRPr lang="en-US" dirty="0"/>
          </a:p>
        </p:txBody>
      </p:sp>
      <p:pic>
        <p:nvPicPr>
          <p:cNvPr id="5" name="Picture 4" descr="Screen Shot 2016-08-21 at 2.48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" y="1474570"/>
            <a:ext cx="8197291" cy="497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64491"/>
            <a:ext cx="7886700" cy="4582962"/>
          </a:xfrm>
        </p:spPr>
        <p:txBody>
          <a:bodyPr>
            <a:normAutofit/>
          </a:bodyPr>
          <a:lstStyle/>
          <a:p>
            <a:r>
              <a:rPr lang="en-US" dirty="0" smtClean="0"/>
              <a:t>K-means is fast – good for big data – in particular with large number of variables/attributes</a:t>
            </a:r>
          </a:p>
          <a:p>
            <a:r>
              <a:rPr lang="en-US" dirty="0" smtClean="0"/>
              <a:t>Number of clusters must be defined by user – only heuristic methods for choosing number of clusters (IBM Modeler gives “Silhouette measure”)</a:t>
            </a:r>
          </a:p>
          <a:p>
            <a:r>
              <a:rPr lang="en-US" dirty="0" smtClean="0"/>
              <a:t>Local minimizer not </a:t>
            </a:r>
            <a:r>
              <a:rPr lang="en-US" dirty="0" smtClean="0"/>
              <a:t>global –different starts can lead to different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87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00486"/>
            <a:ext cx="7886700" cy="1325563"/>
          </a:xfrm>
        </p:spPr>
        <p:txBody>
          <a:bodyPr/>
          <a:lstStyle/>
          <a:p>
            <a:r>
              <a:rPr lang="en-US" dirty="0" smtClean="0"/>
              <a:t>Other Clustering Algorithms in IBM </a:t>
            </a:r>
            <a:r>
              <a:rPr lang="en-US" dirty="0" smtClean="0"/>
              <a:t>Modeler (in brief)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52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964" y="2001601"/>
            <a:ext cx="7886700" cy="1325563"/>
          </a:xfrm>
        </p:spPr>
        <p:txBody>
          <a:bodyPr/>
          <a:lstStyle/>
          <a:p>
            <a:r>
              <a:rPr lang="en-US" dirty="0" smtClean="0"/>
              <a:t>Two Step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5137" y="3327165"/>
            <a:ext cx="7886700" cy="13697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“Hierarchical clustering” method</a:t>
            </a:r>
            <a:r>
              <a:rPr lang="en-US" dirty="0" smtClean="0"/>
              <a:t> </a:t>
            </a:r>
            <a:r>
              <a:rPr lang="en-US" dirty="0"/>
              <a:t>– successively </a:t>
            </a:r>
            <a:r>
              <a:rPr lang="en-US" dirty="0" smtClean="0"/>
              <a:t>splits data into increasing number of clusters (estimates optimal number of clusters – slower than K-means)</a:t>
            </a:r>
            <a:endParaRPr lang="en-US" dirty="0" smtClean="0"/>
          </a:p>
        </p:txBody>
      </p:sp>
      <p:pic>
        <p:nvPicPr>
          <p:cNvPr id="5" name="Picture 4" descr="Screen Shot 2016-08-21 at 2.58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66" y="2278701"/>
            <a:ext cx="660400" cy="8001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93964" y="45639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Kohonen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3964" y="5820219"/>
            <a:ext cx="7886700" cy="1001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Based on Neural Networks (estimates optimal number of clusters – slower than K-means)</a:t>
            </a:r>
          </a:p>
        </p:txBody>
      </p:sp>
      <p:pic>
        <p:nvPicPr>
          <p:cNvPr id="8" name="Picture 7" descr="Screen Shot 2016-08-21 at 2.59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0" y="4864868"/>
            <a:ext cx="685800" cy="7874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75178" y="31422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Other Clustering Algorithms in IBM Modeler (in brief)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23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92" y="726966"/>
            <a:ext cx="7886700" cy="1325563"/>
          </a:xfrm>
        </p:spPr>
        <p:txBody>
          <a:bodyPr/>
          <a:lstStyle/>
          <a:p>
            <a:r>
              <a:rPr lang="en-US" dirty="0" smtClean="0"/>
              <a:t>Auto-Cluster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52" y="1978489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Try all of Modelers methods and find “best”</a:t>
            </a:r>
          </a:p>
          <a:p>
            <a:r>
              <a:rPr lang="en-US" dirty="0" smtClean="0"/>
              <a:t>Uses </a:t>
            </a:r>
            <a:r>
              <a:rPr lang="en-US" dirty="0" smtClean="0"/>
              <a:t>K-means, </a:t>
            </a:r>
            <a:r>
              <a:rPr lang="en-US" dirty="0" err="1" smtClean="0"/>
              <a:t>TwoStep</a:t>
            </a:r>
            <a:r>
              <a:rPr lang="en-US" dirty="0" smtClean="0"/>
              <a:t> and </a:t>
            </a:r>
            <a:r>
              <a:rPr lang="en-US" dirty="0" err="1" smtClean="0"/>
              <a:t>Kohonen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Looks like </a:t>
            </a:r>
            <a:r>
              <a:rPr lang="en-US" dirty="0" err="1" smtClean="0"/>
              <a:t>TwoStep</a:t>
            </a:r>
            <a:r>
              <a:rPr lang="en-US" dirty="0" smtClean="0"/>
              <a:t> did “best” on the BP data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6-08-21 at 3.00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5" y="726966"/>
            <a:ext cx="889000" cy="787400"/>
          </a:xfrm>
          <a:prstGeom prst="rect">
            <a:avLst/>
          </a:prstGeom>
        </p:spPr>
      </p:pic>
      <p:pic>
        <p:nvPicPr>
          <p:cNvPr id="5" name="Picture 4" descr="Screen Shot 2016-08-21 at 3.02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058988"/>
            <a:ext cx="7462342" cy="2555287"/>
          </a:xfrm>
          <a:prstGeom prst="rect">
            <a:avLst/>
          </a:prstGeom>
        </p:spPr>
      </p:pic>
      <p:pic>
        <p:nvPicPr>
          <p:cNvPr id="6" name="Picture 5" descr="Screen Shot 2016-08-21 at 3.22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87" y="365126"/>
            <a:ext cx="2113146" cy="24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29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97" y="2503209"/>
            <a:ext cx="7886700" cy="1325563"/>
          </a:xfrm>
        </p:spPr>
        <p:txBody>
          <a:bodyPr/>
          <a:lstStyle/>
          <a:p>
            <a:r>
              <a:rPr lang="en-US" smtClean="0"/>
              <a:t>Data Reduction Methods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36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94521" y="665922"/>
            <a:ext cx="7772400" cy="1143000"/>
          </a:xfrm>
        </p:spPr>
        <p:txBody>
          <a:bodyPr/>
          <a:lstStyle/>
          <a:p>
            <a:r>
              <a:rPr lang="en-US" altLang="en-US" b="1" dirty="0" smtClean="0"/>
              <a:t>PCA and ICA</a:t>
            </a:r>
            <a:endParaRPr lang="en-US" altLang="en-US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477" y="2049963"/>
            <a:ext cx="8534400" cy="4397490"/>
          </a:xfrm>
        </p:spPr>
        <p:txBody>
          <a:bodyPr/>
          <a:lstStyle/>
          <a:p>
            <a:r>
              <a:rPr lang="en-US" altLang="en-US" dirty="0"/>
              <a:t>Principal Components Analysis and Independent Components Analysis </a:t>
            </a:r>
          </a:p>
          <a:p>
            <a:r>
              <a:rPr lang="en-US" altLang="en-US" dirty="0"/>
              <a:t>Methods to succinctly summarize high-dimensional data sets (transform many variables to a few variables</a:t>
            </a:r>
            <a:r>
              <a:rPr lang="en-US" altLang="en-US" dirty="0" smtClean="0"/>
              <a:t>) – but not assigning observations to clusters</a:t>
            </a:r>
            <a:endParaRPr lang="en-US" altLang="en-US" dirty="0"/>
          </a:p>
          <a:p>
            <a:r>
              <a:rPr lang="en-US" altLang="en-US" dirty="0"/>
              <a:t>Many variables are summarized in terms of just a few new variables (the</a:t>
            </a:r>
            <a:r>
              <a:rPr lang="en-US" altLang="en-US" i="1" dirty="0">
                <a:solidFill>
                  <a:srgbClr val="800000"/>
                </a:solidFill>
              </a:rPr>
              <a:t> components</a:t>
            </a:r>
            <a:r>
              <a:rPr lang="en-US" altLang="en-US" dirty="0"/>
              <a:t>) </a:t>
            </a:r>
            <a:endParaRPr lang="en-US" altLang="en-US" dirty="0" smtClean="0"/>
          </a:p>
          <a:p>
            <a:r>
              <a:rPr lang="en-US" altLang="en-US" dirty="0" smtClean="0"/>
              <a:t>We will focus on PCA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2573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2512" y="2607333"/>
            <a:ext cx="7886700" cy="1325563"/>
          </a:xfrm>
        </p:spPr>
        <p:txBody>
          <a:bodyPr/>
          <a:lstStyle/>
          <a:p>
            <a:r>
              <a:rPr lang="en-US" dirty="0" smtClean="0"/>
              <a:t>Principle components analysis (PCA)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33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b="1"/>
              <a:t>PCA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Finds weighted sums of the variables (attributes) that maximally explain variability in the data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The first PC explains as much of the variability in the full data set as possible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second PC explains as much variability as possible after the variability from the first (PC) has been </a:t>
            </a:r>
            <a:r>
              <a:rPr lang="en-US" altLang="en-US" dirty="0" smtClean="0"/>
              <a:t>removed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Constraint: each PC is a </a:t>
            </a:r>
            <a:r>
              <a:rPr lang="en-US" altLang="en-US" dirty="0" smtClean="0"/>
              <a:t>weighted sum (</a:t>
            </a:r>
            <a:r>
              <a:rPr lang="en-US" altLang="en-US" i="1" dirty="0" smtClean="0">
                <a:solidFill>
                  <a:srgbClr val="800000"/>
                </a:solidFill>
              </a:rPr>
              <a:t>linear combination</a:t>
            </a:r>
            <a:r>
              <a:rPr lang="en-US" altLang="en-US" dirty="0" smtClean="0"/>
              <a:t>) of </a:t>
            </a:r>
            <a:r>
              <a:rPr lang="en-US" altLang="en-US" dirty="0"/>
              <a:t>the original variables</a:t>
            </a:r>
            <a:endParaRPr lang="en-US" alt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738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33096" y="1129314"/>
            <a:ext cx="76962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dirty="0"/>
              <a:t>Each PC is a </a:t>
            </a:r>
            <a:r>
              <a:rPr lang="en-US" altLang="en-US" sz="3200" dirty="0" smtClean="0"/>
              <a:t>weighted average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of the original variables.</a:t>
            </a:r>
          </a:p>
          <a:p>
            <a:endParaRPr lang="en-US" altLang="en-US" sz="3200" dirty="0"/>
          </a:p>
          <a:p>
            <a:r>
              <a:rPr lang="en-US" altLang="en-US" sz="3200" dirty="0"/>
              <a:t>The </a:t>
            </a:r>
            <a:r>
              <a:rPr lang="en-US" altLang="en-US" sz="3200" dirty="0" smtClean="0"/>
              <a:t>data reduction goal </a:t>
            </a:r>
            <a:r>
              <a:rPr lang="en-US" altLang="en-US" sz="3200" dirty="0"/>
              <a:t>is to </a:t>
            </a:r>
            <a:r>
              <a:rPr lang="en-US" altLang="en-US" sz="3200" i="1" dirty="0" smtClean="0"/>
              <a:t>closely </a:t>
            </a:r>
            <a:r>
              <a:rPr lang="en-US" altLang="en-US" sz="3200" dirty="0" smtClean="0"/>
              <a:t>represent </a:t>
            </a:r>
            <a:r>
              <a:rPr lang="en-US" altLang="en-US" sz="3200" dirty="0"/>
              <a:t>the full data set in terms of just a few of these PCs</a:t>
            </a:r>
          </a:p>
          <a:p>
            <a:endParaRPr lang="en-US" altLang="en-US" sz="3200" dirty="0"/>
          </a:p>
          <a:p>
            <a:r>
              <a:rPr lang="en-US" altLang="en-US" sz="3200" dirty="0" smtClean="0"/>
              <a:t>Sometimes it </a:t>
            </a:r>
            <a:r>
              <a:rPr lang="en-US" altLang="en-US" sz="3200" dirty="0" smtClean="0"/>
              <a:t>is also </a:t>
            </a:r>
            <a:r>
              <a:rPr lang="en-US" altLang="en-US" sz="3200" i="1" dirty="0"/>
              <a:t>hoped</a:t>
            </a:r>
            <a:r>
              <a:rPr lang="en-US" altLang="en-US" sz="3200" dirty="0"/>
              <a:t> that each of the PCs is meaningful </a:t>
            </a:r>
          </a:p>
          <a:p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1690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vs. unsupervised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 rot="3524208">
            <a:off x="3231812" y="1975645"/>
            <a:ext cx="4913681" cy="3200400"/>
          </a:xfrm>
          <a:prstGeom prst="ellipse">
            <a:avLst/>
          </a:prstGeom>
          <a:solidFill>
            <a:srgbClr val="92D05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2D </a:t>
            </a:r>
            <a:r>
              <a:rPr lang="en-US" altLang="en-US" b="1" dirty="0" smtClean="0"/>
              <a:t>illustration</a:t>
            </a:r>
            <a:endParaRPr lang="en-US" altLang="en-US" b="1" dirty="0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2057400" y="1981200"/>
            <a:ext cx="0" cy="3886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057400" y="5867400"/>
            <a:ext cx="472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2514600" y="2819400"/>
            <a:ext cx="152400" cy="152400"/>
            <a:chOff x="1584" y="1776"/>
            <a:chExt cx="96" cy="96"/>
          </a:xfrm>
        </p:grpSpPr>
        <p:sp>
          <p:nvSpPr>
            <p:cNvPr id="22533" name="Line 5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3352800" y="2667000"/>
            <a:ext cx="152400" cy="152400"/>
            <a:chOff x="1584" y="1776"/>
            <a:chExt cx="96" cy="96"/>
          </a:xfrm>
        </p:grpSpPr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4191000" y="3200400"/>
            <a:ext cx="152400" cy="152400"/>
            <a:chOff x="1584" y="1776"/>
            <a:chExt cx="96" cy="96"/>
          </a:xfrm>
        </p:grpSpPr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2362200" y="3962400"/>
            <a:ext cx="152400" cy="152400"/>
            <a:chOff x="1584" y="1776"/>
            <a:chExt cx="96" cy="96"/>
          </a:xfrm>
        </p:grpSpPr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45" name="Group 17"/>
          <p:cNvGrpSpPr>
            <a:grpSpLocks/>
          </p:cNvGrpSpPr>
          <p:nvPr/>
        </p:nvGrpSpPr>
        <p:grpSpPr bwMode="auto">
          <a:xfrm>
            <a:off x="5562600" y="2819400"/>
            <a:ext cx="152400" cy="152400"/>
            <a:chOff x="1584" y="1776"/>
            <a:chExt cx="96" cy="96"/>
          </a:xfrm>
        </p:grpSpPr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48" name="Group 20"/>
          <p:cNvGrpSpPr>
            <a:grpSpLocks/>
          </p:cNvGrpSpPr>
          <p:nvPr/>
        </p:nvGrpSpPr>
        <p:grpSpPr bwMode="auto">
          <a:xfrm>
            <a:off x="3048000" y="3276600"/>
            <a:ext cx="152400" cy="152400"/>
            <a:chOff x="1584" y="1776"/>
            <a:chExt cx="96" cy="96"/>
          </a:xfrm>
        </p:grpSpPr>
        <p:sp>
          <p:nvSpPr>
            <p:cNvPr id="22549" name="Line 21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22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4572000" y="3886200"/>
            <a:ext cx="152400" cy="152400"/>
            <a:chOff x="1584" y="1776"/>
            <a:chExt cx="96" cy="96"/>
          </a:xfrm>
        </p:grpSpPr>
        <p:sp>
          <p:nvSpPr>
            <p:cNvPr id="22552" name="Line 24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Line 25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54" name="Group 26"/>
          <p:cNvGrpSpPr>
            <a:grpSpLocks/>
          </p:cNvGrpSpPr>
          <p:nvPr/>
        </p:nvGrpSpPr>
        <p:grpSpPr bwMode="auto">
          <a:xfrm>
            <a:off x="5257800" y="4343400"/>
            <a:ext cx="152400" cy="152400"/>
            <a:chOff x="1584" y="1776"/>
            <a:chExt cx="96" cy="96"/>
          </a:xfrm>
        </p:grpSpPr>
        <p:sp>
          <p:nvSpPr>
            <p:cNvPr id="22555" name="Line 27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28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57" name="Group 29"/>
          <p:cNvGrpSpPr>
            <a:grpSpLocks/>
          </p:cNvGrpSpPr>
          <p:nvPr/>
        </p:nvGrpSpPr>
        <p:grpSpPr bwMode="auto">
          <a:xfrm>
            <a:off x="4800600" y="2667000"/>
            <a:ext cx="152400" cy="152400"/>
            <a:chOff x="1584" y="1776"/>
            <a:chExt cx="96" cy="96"/>
          </a:xfrm>
        </p:grpSpPr>
        <p:sp>
          <p:nvSpPr>
            <p:cNvPr id="22558" name="Line 30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Line 31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60" name="Group 32"/>
          <p:cNvGrpSpPr>
            <a:grpSpLocks/>
          </p:cNvGrpSpPr>
          <p:nvPr/>
        </p:nvGrpSpPr>
        <p:grpSpPr bwMode="auto">
          <a:xfrm>
            <a:off x="3581400" y="3505200"/>
            <a:ext cx="152400" cy="152400"/>
            <a:chOff x="1584" y="1776"/>
            <a:chExt cx="96" cy="96"/>
          </a:xfrm>
        </p:grpSpPr>
        <p:sp>
          <p:nvSpPr>
            <p:cNvPr id="22561" name="Line 33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63" name="Group 35"/>
          <p:cNvGrpSpPr>
            <a:grpSpLocks/>
          </p:cNvGrpSpPr>
          <p:nvPr/>
        </p:nvGrpSpPr>
        <p:grpSpPr bwMode="auto">
          <a:xfrm>
            <a:off x="5486400" y="2286000"/>
            <a:ext cx="152400" cy="152400"/>
            <a:chOff x="1584" y="1776"/>
            <a:chExt cx="96" cy="96"/>
          </a:xfrm>
        </p:grpSpPr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Line 37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66" name="Group 38"/>
          <p:cNvGrpSpPr>
            <a:grpSpLocks/>
          </p:cNvGrpSpPr>
          <p:nvPr/>
        </p:nvGrpSpPr>
        <p:grpSpPr bwMode="auto">
          <a:xfrm>
            <a:off x="6553200" y="3124200"/>
            <a:ext cx="152400" cy="152400"/>
            <a:chOff x="1584" y="1776"/>
            <a:chExt cx="96" cy="96"/>
          </a:xfrm>
        </p:grpSpPr>
        <p:sp>
          <p:nvSpPr>
            <p:cNvPr id="22567" name="Line 39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Line 40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69" name="Group 41"/>
          <p:cNvGrpSpPr>
            <a:grpSpLocks/>
          </p:cNvGrpSpPr>
          <p:nvPr/>
        </p:nvGrpSpPr>
        <p:grpSpPr bwMode="auto">
          <a:xfrm>
            <a:off x="4876800" y="4648200"/>
            <a:ext cx="152400" cy="152400"/>
            <a:chOff x="1584" y="1776"/>
            <a:chExt cx="96" cy="96"/>
          </a:xfrm>
        </p:grpSpPr>
        <p:sp>
          <p:nvSpPr>
            <p:cNvPr id="22570" name="Line 42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72" name="Group 44"/>
          <p:cNvGrpSpPr>
            <a:grpSpLocks/>
          </p:cNvGrpSpPr>
          <p:nvPr/>
        </p:nvGrpSpPr>
        <p:grpSpPr bwMode="auto">
          <a:xfrm>
            <a:off x="6553200" y="1828800"/>
            <a:ext cx="152400" cy="152400"/>
            <a:chOff x="1584" y="1776"/>
            <a:chExt cx="96" cy="96"/>
          </a:xfrm>
        </p:grpSpPr>
        <p:sp>
          <p:nvSpPr>
            <p:cNvPr id="22573" name="Line 45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Line 46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75" name="Group 47"/>
          <p:cNvGrpSpPr>
            <a:grpSpLocks/>
          </p:cNvGrpSpPr>
          <p:nvPr/>
        </p:nvGrpSpPr>
        <p:grpSpPr bwMode="auto">
          <a:xfrm>
            <a:off x="5638800" y="5257800"/>
            <a:ext cx="152400" cy="152400"/>
            <a:chOff x="1584" y="1776"/>
            <a:chExt cx="96" cy="96"/>
          </a:xfrm>
        </p:grpSpPr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517525" y="2536825"/>
            <a:ext cx="1157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 err="1" smtClean="0"/>
              <a:t>Var</a:t>
            </a:r>
            <a:r>
              <a:rPr lang="en-US" altLang="en-US" sz="3200" b="1" dirty="0" smtClean="0"/>
              <a:t> 1</a:t>
            </a:r>
            <a:endParaRPr lang="en-US" altLang="en-US" sz="3200" b="1" dirty="0"/>
          </a:p>
        </p:txBody>
      </p:sp>
      <p:sp>
        <p:nvSpPr>
          <p:cNvPr id="22579" name="Text Box 51"/>
          <p:cNvSpPr txBox="1">
            <a:spLocks noChangeArrowheads="1"/>
          </p:cNvSpPr>
          <p:nvPr/>
        </p:nvSpPr>
        <p:spPr bwMode="auto">
          <a:xfrm>
            <a:off x="3260725" y="5965825"/>
            <a:ext cx="1157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 err="1" smtClean="0"/>
              <a:t>Var</a:t>
            </a:r>
            <a:r>
              <a:rPr lang="en-US" altLang="en-US" sz="3200" b="1" dirty="0" smtClean="0"/>
              <a:t> 2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18304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2D </a:t>
            </a:r>
            <a:r>
              <a:rPr lang="en-US" altLang="en-US" dirty="0" smtClean="0"/>
              <a:t>illustration</a:t>
            </a:r>
            <a:endParaRPr lang="en-US" altLang="en-US" b="1" dirty="0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2057400" y="1981200"/>
            <a:ext cx="0" cy="3886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2057400" y="5867400"/>
            <a:ext cx="472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514600" y="2819400"/>
            <a:ext cx="152400" cy="152400"/>
            <a:chOff x="1584" y="1776"/>
            <a:chExt cx="96" cy="96"/>
          </a:xfrm>
        </p:grpSpPr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3352800" y="2667000"/>
            <a:ext cx="152400" cy="152400"/>
            <a:chOff x="1584" y="1776"/>
            <a:chExt cx="96" cy="96"/>
          </a:xfrm>
        </p:grpSpPr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4191000" y="3200400"/>
            <a:ext cx="152400" cy="152400"/>
            <a:chOff x="1584" y="1776"/>
            <a:chExt cx="96" cy="96"/>
          </a:xfrm>
        </p:grpSpPr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2362200" y="3962400"/>
            <a:ext cx="152400" cy="152400"/>
            <a:chOff x="1584" y="1776"/>
            <a:chExt cx="96" cy="96"/>
          </a:xfrm>
        </p:grpSpPr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5562600" y="2819400"/>
            <a:ext cx="152400" cy="152400"/>
            <a:chOff x="1584" y="1776"/>
            <a:chExt cx="96" cy="96"/>
          </a:xfrm>
        </p:grpSpPr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72" name="Group 20"/>
          <p:cNvGrpSpPr>
            <a:grpSpLocks/>
          </p:cNvGrpSpPr>
          <p:nvPr/>
        </p:nvGrpSpPr>
        <p:grpSpPr bwMode="auto">
          <a:xfrm>
            <a:off x="3048000" y="3276600"/>
            <a:ext cx="152400" cy="152400"/>
            <a:chOff x="1584" y="1776"/>
            <a:chExt cx="96" cy="96"/>
          </a:xfrm>
        </p:grpSpPr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22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4572000" y="3886200"/>
            <a:ext cx="152400" cy="152400"/>
            <a:chOff x="1584" y="1776"/>
            <a:chExt cx="96" cy="96"/>
          </a:xfrm>
        </p:grpSpPr>
        <p:sp>
          <p:nvSpPr>
            <p:cNvPr id="23576" name="Line 24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25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78" name="Group 26"/>
          <p:cNvGrpSpPr>
            <a:grpSpLocks/>
          </p:cNvGrpSpPr>
          <p:nvPr/>
        </p:nvGrpSpPr>
        <p:grpSpPr bwMode="auto">
          <a:xfrm>
            <a:off x="5257800" y="4343400"/>
            <a:ext cx="152400" cy="152400"/>
            <a:chOff x="1584" y="1776"/>
            <a:chExt cx="96" cy="96"/>
          </a:xfrm>
        </p:grpSpPr>
        <p:sp>
          <p:nvSpPr>
            <p:cNvPr id="23579" name="Line 27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81" name="Group 29"/>
          <p:cNvGrpSpPr>
            <a:grpSpLocks/>
          </p:cNvGrpSpPr>
          <p:nvPr/>
        </p:nvGrpSpPr>
        <p:grpSpPr bwMode="auto">
          <a:xfrm>
            <a:off x="4800600" y="2667000"/>
            <a:ext cx="152400" cy="152400"/>
            <a:chOff x="1584" y="1776"/>
            <a:chExt cx="96" cy="96"/>
          </a:xfrm>
        </p:grpSpPr>
        <p:sp>
          <p:nvSpPr>
            <p:cNvPr id="23582" name="Line 30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31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84" name="Group 32"/>
          <p:cNvGrpSpPr>
            <a:grpSpLocks/>
          </p:cNvGrpSpPr>
          <p:nvPr/>
        </p:nvGrpSpPr>
        <p:grpSpPr bwMode="auto">
          <a:xfrm>
            <a:off x="3581400" y="3505200"/>
            <a:ext cx="152400" cy="152400"/>
            <a:chOff x="1584" y="1776"/>
            <a:chExt cx="96" cy="96"/>
          </a:xfrm>
        </p:grpSpPr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87" name="Group 35"/>
          <p:cNvGrpSpPr>
            <a:grpSpLocks/>
          </p:cNvGrpSpPr>
          <p:nvPr/>
        </p:nvGrpSpPr>
        <p:grpSpPr bwMode="auto">
          <a:xfrm>
            <a:off x="5486400" y="2286000"/>
            <a:ext cx="152400" cy="152400"/>
            <a:chOff x="1584" y="1776"/>
            <a:chExt cx="96" cy="96"/>
          </a:xfrm>
        </p:grpSpPr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90" name="Group 38"/>
          <p:cNvGrpSpPr>
            <a:grpSpLocks/>
          </p:cNvGrpSpPr>
          <p:nvPr/>
        </p:nvGrpSpPr>
        <p:grpSpPr bwMode="auto">
          <a:xfrm>
            <a:off x="6553200" y="3124200"/>
            <a:ext cx="152400" cy="152400"/>
            <a:chOff x="1584" y="1776"/>
            <a:chExt cx="96" cy="96"/>
          </a:xfrm>
        </p:grpSpPr>
        <p:sp>
          <p:nvSpPr>
            <p:cNvPr id="23591" name="Line 39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40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93" name="Group 41"/>
          <p:cNvGrpSpPr>
            <a:grpSpLocks/>
          </p:cNvGrpSpPr>
          <p:nvPr/>
        </p:nvGrpSpPr>
        <p:grpSpPr bwMode="auto">
          <a:xfrm>
            <a:off x="4876800" y="4648200"/>
            <a:ext cx="152400" cy="152400"/>
            <a:chOff x="1584" y="1776"/>
            <a:chExt cx="96" cy="96"/>
          </a:xfrm>
        </p:grpSpPr>
        <p:sp>
          <p:nvSpPr>
            <p:cNvPr id="23594" name="Line 42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Line 43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96" name="Group 44"/>
          <p:cNvGrpSpPr>
            <a:grpSpLocks/>
          </p:cNvGrpSpPr>
          <p:nvPr/>
        </p:nvGrpSpPr>
        <p:grpSpPr bwMode="auto">
          <a:xfrm>
            <a:off x="6553200" y="1828800"/>
            <a:ext cx="152400" cy="152400"/>
            <a:chOff x="1584" y="1776"/>
            <a:chExt cx="96" cy="96"/>
          </a:xfrm>
        </p:grpSpPr>
        <p:sp>
          <p:nvSpPr>
            <p:cNvPr id="23597" name="Line 45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Line 46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99" name="Group 47"/>
          <p:cNvGrpSpPr>
            <a:grpSpLocks/>
          </p:cNvGrpSpPr>
          <p:nvPr/>
        </p:nvGrpSpPr>
        <p:grpSpPr bwMode="auto">
          <a:xfrm>
            <a:off x="5638800" y="5257800"/>
            <a:ext cx="152400" cy="152400"/>
            <a:chOff x="1584" y="1776"/>
            <a:chExt cx="96" cy="96"/>
          </a:xfrm>
        </p:grpSpPr>
        <p:sp>
          <p:nvSpPr>
            <p:cNvPr id="23600" name="Line 48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Line 49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517525" y="2536825"/>
            <a:ext cx="1157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Var 1</a:t>
            </a:r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3260725" y="5965825"/>
            <a:ext cx="1157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Var 2</a:t>
            </a:r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 flipV="1">
            <a:off x="1066800" y="2438400"/>
            <a:ext cx="7239000" cy="167640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7375525" y="1797050"/>
            <a:ext cx="10074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/>
              <a:t>1</a:t>
            </a:r>
            <a:r>
              <a:rPr lang="en-US" altLang="en-US" sz="2800" b="1" baseline="30000" dirty="0"/>
              <a:t>st</a:t>
            </a:r>
            <a:r>
              <a:rPr lang="en-US" altLang="en-US" sz="2800" b="1" dirty="0"/>
              <a:t> PC</a:t>
            </a:r>
          </a:p>
        </p:txBody>
      </p:sp>
    </p:spTree>
    <p:extLst>
      <p:ext uri="{BB962C8B-B14F-4D97-AF65-F5344CB8AC3E}">
        <p14:creationId xmlns:p14="http://schemas.microsoft.com/office/powerpoint/2010/main" val="775050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2D </a:t>
            </a:r>
            <a:r>
              <a:rPr lang="en-US" altLang="en-US" b="1" dirty="0" smtClean="0"/>
              <a:t>illustration</a:t>
            </a:r>
            <a:endParaRPr lang="en-US" altLang="en-US" b="1" dirty="0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2057400" y="1981200"/>
            <a:ext cx="0" cy="3886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057400" y="5867400"/>
            <a:ext cx="472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2514600" y="2819400"/>
            <a:ext cx="152400" cy="152400"/>
            <a:chOff x="1584" y="1776"/>
            <a:chExt cx="96" cy="96"/>
          </a:xfrm>
        </p:grpSpPr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3352800" y="2667000"/>
            <a:ext cx="152400" cy="152400"/>
            <a:chOff x="1584" y="1776"/>
            <a:chExt cx="96" cy="96"/>
          </a:xfrm>
        </p:grpSpPr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4191000" y="3200400"/>
            <a:ext cx="152400" cy="152400"/>
            <a:chOff x="1584" y="1776"/>
            <a:chExt cx="96" cy="96"/>
          </a:xfrm>
        </p:grpSpPr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0" name="Group 14"/>
          <p:cNvGrpSpPr>
            <a:grpSpLocks/>
          </p:cNvGrpSpPr>
          <p:nvPr/>
        </p:nvGrpSpPr>
        <p:grpSpPr bwMode="auto">
          <a:xfrm>
            <a:off x="2362200" y="3962400"/>
            <a:ext cx="152400" cy="152400"/>
            <a:chOff x="1584" y="1776"/>
            <a:chExt cx="96" cy="96"/>
          </a:xfrm>
        </p:grpSpPr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3" name="Group 17"/>
          <p:cNvGrpSpPr>
            <a:grpSpLocks/>
          </p:cNvGrpSpPr>
          <p:nvPr/>
        </p:nvGrpSpPr>
        <p:grpSpPr bwMode="auto">
          <a:xfrm>
            <a:off x="5562600" y="2819400"/>
            <a:ext cx="152400" cy="152400"/>
            <a:chOff x="1584" y="1776"/>
            <a:chExt cx="96" cy="96"/>
          </a:xfrm>
        </p:grpSpPr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6" name="Group 20"/>
          <p:cNvGrpSpPr>
            <a:grpSpLocks/>
          </p:cNvGrpSpPr>
          <p:nvPr/>
        </p:nvGrpSpPr>
        <p:grpSpPr bwMode="auto">
          <a:xfrm>
            <a:off x="3048000" y="3276600"/>
            <a:ext cx="152400" cy="152400"/>
            <a:chOff x="1584" y="1776"/>
            <a:chExt cx="96" cy="96"/>
          </a:xfrm>
        </p:grpSpPr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9" name="Group 23"/>
          <p:cNvGrpSpPr>
            <a:grpSpLocks/>
          </p:cNvGrpSpPr>
          <p:nvPr/>
        </p:nvGrpSpPr>
        <p:grpSpPr bwMode="auto">
          <a:xfrm>
            <a:off x="4572000" y="3886200"/>
            <a:ext cx="152400" cy="152400"/>
            <a:chOff x="1584" y="1776"/>
            <a:chExt cx="96" cy="96"/>
          </a:xfrm>
        </p:grpSpPr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2" name="Group 26"/>
          <p:cNvGrpSpPr>
            <a:grpSpLocks/>
          </p:cNvGrpSpPr>
          <p:nvPr/>
        </p:nvGrpSpPr>
        <p:grpSpPr bwMode="auto">
          <a:xfrm>
            <a:off x="5257800" y="4343400"/>
            <a:ext cx="152400" cy="152400"/>
            <a:chOff x="1584" y="1776"/>
            <a:chExt cx="96" cy="96"/>
          </a:xfrm>
        </p:grpSpPr>
        <p:sp>
          <p:nvSpPr>
            <p:cNvPr id="24603" name="Line 27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28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5" name="Group 29"/>
          <p:cNvGrpSpPr>
            <a:grpSpLocks/>
          </p:cNvGrpSpPr>
          <p:nvPr/>
        </p:nvGrpSpPr>
        <p:grpSpPr bwMode="auto">
          <a:xfrm>
            <a:off x="4800600" y="2667000"/>
            <a:ext cx="152400" cy="152400"/>
            <a:chOff x="1584" y="1776"/>
            <a:chExt cx="96" cy="96"/>
          </a:xfrm>
        </p:grpSpPr>
        <p:sp>
          <p:nvSpPr>
            <p:cNvPr id="24606" name="Line 30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Line 31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8" name="Group 32"/>
          <p:cNvGrpSpPr>
            <a:grpSpLocks/>
          </p:cNvGrpSpPr>
          <p:nvPr/>
        </p:nvGrpSpPr>
        <p:grpSpPr bwMode="auto">
          <a:xfrm>
            <a:off x="3581400" y="3505200"/>
            <a:ext cx="152400" cy="152400"/>
            <a:chOff x="1584" y="1776"/>
            <a:chExt cx="96" cy="96"/>
          </a:xfrm>
        </p:grpSpPr>
        <p:sp>
          <p:nvSpPr>
            <p:cNvPr id="24609" name="Line 33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Line 34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1" name="Group 35"/>
          <p:cNvGrpSpPr>
            <a:grpSpLocks/>
          </p:cNvGrpSpPr>
          <p:nvPr/>
        </p:nvGrpSpPr>
        <p:grpSpPr bwMode="auto">
          <a:xfrm>
            <a:off x="5486400" y="2286000"/>
            <a:ext cx="152400" cy="152400"/>
            <a:chOff x="1584" y="1776"/>
            <a:chExt cx="96" cy="96"/>
          </a:xfrm>
        </p:grpSpPr>
        <p:sp>
          <p:nvSpPr>
            <p:cNvPr id="24612" name="Line 36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Line 37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4" name="Group 38"/>
          <p:cNvGrpSpPr>
            <a:grpSpLocks/>
          </p:cNvGrpSpPr>
          <p:nvPr/>
        </p:nvGrpSpPr>
        <p:grpSpPr bwMode="auto">
          <a:xfrm>
            <a:off x="6553200" y="3124200"/>
            <a:ext cx="152400" cy="152400"/>
            <a:chOff x="1584" y="1776"/>
            <a:chExt cx="96" cy="96"/>
          </a:xfrm>
        </p:grpSpPr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7" name="Group 41"/>
          <p:cNvGrpSpPr>
            <a:grpSpLocks/>
          </p:cNvGrpSpPr>
          <p:nvPr/>
        </p:nvGrpSpPr>
        <p:grpSpPr bwMode="auto">
          <a:xfrm>
            <a:off x="4876800" y="4648200"/>
            <a:ext cx="152400" cy="152400"/>
            <a:chOff x="1584" y="1776"/>
            <a:chExt cx="96" cy="96"/>
          </a:xfrm>
        </p:grpSpPr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0" name="Group 44"/>
          <p:cNvGrpSpPr>
            <a:grpSpLocks/>
          </p:cNvGrpSpPr>
          <p:nvPr/>
        </p:nvGrpSpPr>
        <p:grpSpPr bwMode="auto">
          <a:xfrm>
            <a:off x="6553200" y="1828800"/>
            <a:ext cx="152400" cy="152400"/>
            <a:chOff x="1584" y="1776"/>
            <a:chExt cx="96" cy="96"/>
          </a:xfrm>
        </p:grpSpPr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3" name="Group 47"/>
          <p:cNvGrpSpPr>
            <a:grpSpLocks/>
          </p:cNvGrpSpPr>
          <p:nvPr/>
        </p:nvGrpSpPr>
        <p:grpSpPr bwMode="auto">
          <a:xfrm>
            <a:off x="5638800" y="5257800"/>
            <a:ext cx="152400" cy="152400"/>
            <a:chOff x="1584" y="1776"/>
            <a:chExt cx="96" cy="96"/>
          </a:xfrm>
        </p:grpSpPr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Line 49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517525" y="2536825"/>
            <a:ext cx="1157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Var 1</a:t>
            </a:r>
          </a:p>
        </p:txBody>
      </p:sp>
      <p:sp>
        <p:nvSpPr>
          <p:cNvPr id="24627" name="Text Box 51"/>
          <p:cNvSpPr txBox="1">
            <a:spLocks noChangeArrowheads="1"/>
          </p:cNvSpPr>
          <p:nvPr/>
        </p:nvSpPr>
        <p:spPr bwMode="auto">
          <a:xfrm>
            <a:off x="3260725" y="5965825"/>
            <a:ext cx="1157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Var 2</a:t>
            </a:r>
          </a:p>
        </p:txBody>
      </p:sp>
      <p:sp>
        <p:nvSpPr>
          <p:cNvPr id="24628" name="Line 52"/>
          <p:cNvSpPr>
            <a:spLocks noChangeShapeType="1"/>
          </p:cNvSpPr>
          <p:nvPr/>
        </p:nvSpPr>
        <p:spPr bwMode="auto">
          <a:xfrm flipV="1">
            <a:off x="1066800" y="2438400"/>
            <a:ext cx="7239000" cy="167640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9" name="Line 53"/>
          <p:cNvSpPr>
            <a:spLocks noChangeShapeType="1"/>
          </p:cNvSpPr>
          <p:nvPr/>
        </p:nvSpPr>
        <p:spPr bwMode="auto">
          <a:xfrm>
            <a:off x="2590800" y="2895600"/>
            <a:ext cx="228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0" name="Line 54"/>
          <p:cNvSpPr>
            <a:spLocks noChangeShapeType="1"/>
          </p:cNvSpPr>
          <p:nvPr/>
        </p:nvSpPr>
        <p:spPr bwMode="auto">
          <a:xfrm>
            <a:off x="3124200" y="3352800"/>
            <a:ext cx="76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1" name="Line 55"/>
          <p:cNvSpPr>
            <a:spLocks noChangeShapeType="1"/>
          </p:cNvSpPr>
          <p:nvPr/>
        </p:nvSpPr>
        <p:spPr bwMode="auto">
          <a:xfrm>
            <a:off x="3429000" y="28194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2" name="Line 56"/>
          <p:cNvSpPr>
            <a:spLocks noChangeShapeType="1"/>
          </p:cNvSpPr>
          <p:nvPr/>
        </p:nvSpPr>
        <p:spPr bwMode="auto">
          <a:xfrm>
            <a:off x="2362200" y="3810000"/>
            <a:ext cx="76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3" name="Text Box 57"/>
          <p:cNvSpPr txBox="1">
            <a:spLocks noChangeArrowheads="1"/>
          </p:cNvSpPr>
          <p:nvPr/>
        </p:nvSpPr>
        <p:spPr bwMode="auto">
          <a:xfrm>
            <a:off x="2270125" y="1644650"/>
            <a:ext cx="3557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Minimize sum of squares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7375525" y="1797050"/>
            <a:ext cx="10074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/>
              <a:t>1</a:t>
            </a:r>
            <a:r>
              <a:rPr lang="en-US" altLang="en-US" sz="2800" b="1" baseline="30000" dirty="0"/>
              <a:t>st</a:t>
            </a:r>
            <a:r>
              <a:rPr lang="en-US" altLang="en-US" sz="2800" b="1" dirty="0"/>
              <a:t> PC</a:t>
            </a:r>
          </a:p>
        </p:txBody>
      </p:sp>
    </p:spTree>
    <p:extLst>
      <p:ext uri="{BB962C8B-B14F-4D97-AF65-F5344CB8AC3E}">
        <p14:creationId xmlns:p14="http://schemas.microsoft.com/office/powerpoint/2010/main" val="17781738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2D illustration</a:t>
            </a:r>
            <a:endParaRPr lang="en-US" altLang="en-US" b="1" dirty="0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2057400" y="1981200"/>
            <a:ext cx="0" cy="3886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2057400" y="5867400"/>
            <a:ext cx="472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2514600" y="2819400"/>
            <a:ext cx="152400" cy="152400"/>
            <a:chOff x="1584" y="1776"/>
            <a:chExt cx="96" cy="96"/>
          </a:xfrm>
        </p:grpSpPr>
        <p:sp>
          <p:nvSpPr>
            <p:cNvPr id="25606" name="Line 6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3352800" y="2667000"/>
            <a:ext cx="152400" cy="152400"/>
            <a:chOff x="1584" y="1776"/>
            <a:chExt cx="96" cy="96"/>
          </a:xfrm>
        </p:grpSpPr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4191000" y="3200400"/>
            <a:ext cx="152400" cy="152400"/>
            <a:chOff x="1584" y="1776"/>
            <a:chExt cx="96" cy="96"/>
          </a:xfrm>
        </p:grpSpPr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13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4" name="Group 14"/>
          <p:cNvGrpSpPr>
            <a:grpSpLocks/>
          </p:cNvGrpSpPr>
          <p:nvPr/>
        </p:nvGrpSpPr>
        <p:grpSpPr bwMode="auto">
          <a:xfrm>
            <a:off x="2362200" y="3962400"/>
            <a:ext cx="152400" cy="152400"/>
            <a:chOff x="1584" y="1776"/>
            <a:chExt cx="96" cy="96"/>
          </a:xfrm>
        </p:grpSpPr>
        <p:sp>
          <p:nvSpPr>
            <p:cNvPr id="25615" name="Line 15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7" name="Group 17"/>
          <p:cNvGrpSpPr>
            <a:grpSpLocks/>
          </p:cNvGrpSpPr>
          <p:nvPr/>
        </p:nvGrpSpPr>
        <p:grpSpPr bwMode="auto">
          <a:xfrm>
            <a:off x="5562600" y="2819400"/>
            <a:ext cx="152400" cy="152400"/>
            <a:chOff x="1584" y="1776"/>
            <a:chExt cx="96" cy="96"/>
          </a:xfrm>
        </p:grpSpPr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9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0" name="Group 20"/>
          <p:cNvGrpSpPr>
            <a:grpSpLocks/>
          </p:cNvGrpSpPr>
          <p:nvPr/>
        </p:nvGrpSpPr>
        <p:grpSpPr bwMode="auto">
          <a:xfrm>
            <a:off x="3048000" y="3276600"/>
            <a:ext cx="152400" cy="152400"/>
            <a:chOff x="1584" y="1776"/>
            <a:chExt cx="96" cy="96"/>
          </a:xfrm>
        </p:grpSpPr>
        <p:sp>
          <p:nvSpPr>
            <p:cNvPr id="25621" name="Line 21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22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3" name="Group 23"/>
          <p:cNvGrpSpPr>
            <a:grpSpLocks/>
          </p:cNvGrpSpPr>
          <p:nvPr/>
        </p:nvGrpSpPr>
        <p:grpSpPr bwMode="auto">
          <a:xfrm>
            <a:off x="4572000" y="3886200"/>
            <a:ext cx="152400" cy="152400"/>
            <a:chOff x="1584" y="1776"/>
            <a:chExt cx="96" cy="96"/>
          </a:xfrm>
        </p:grpSpPr>
        <p:sp>
          <p:nvSpPr>
            <p:cNvPr id="25624" name="Line 24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25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6" name="Group 26"/>
          <p:cNvGrpSpPr>
            <a:grpSpLocks/>
          </p:cNvGrpSpPr>
          <p:nvPr/>
        </p:nvGrpSpPr>
        <p:grpSpPr bwMode="auto">
          <a:xfrm>
            <a:off x="5257800" y="4343400"/>
            <a:ext cx="152400" cy="152400"/>
            <a:chOff x="1584" y="1776"/>
            <a:chExt cx="96" cy="96"/>
          </a:xfrm>
        </p:grpSpPr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28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9" name="Group 29"/>
          <p:cNvGrpSpPr>
            <a:grpSpLocks/>
          </p:cNvGrpSpPr>
          <p:nvPr/>
        </p:nvGrpSpPr>
        <p:grpSpPr bwMode="auto">
          <a:xfrm>
            <a:off x="4800600" y="2667000"/>
            <a:ext cx="152400" cy="152400"/>
            <a:chOff x="1584" y="1776"/>
            <a:chExt cx="96" cy="96"/>
          </a:xfrm>
        </p:grpSpPr>
        <p:sp>
          <p:nvSpPr>
            <p:cNvPr id="25630" name="Line 30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31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2" name="Group 32"/>
          <p:cNvGrpSpPr>
            <a:grpSpLocks/>
          </p:cNvGrpSpPr>
          <p:nvPr/>
        </p:nvGrpSpPr>
        <p:grpSpPr bwMode="auto">
          <a:xfrm>
            <a:off x="3581400" y="3505200"/>
            <a:ext cx="152400" cy="152400"/>
            <a:chOff x="1584" y="1776"/>
            <a:chExt cx="96" cy="96"/>
          </a:xfrm>
        </p:grpSpPr>
        <p:sp>
          <p:nvSpPr>
            <p:cNvPr id="25633" name="Line 33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34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5" name="Group 35"/>
          <p:cNvGrpSpPr>
            <a:grpSpLocks/>
          </p:cNvGrpSpPr>
          <p:nvPr/>
        </p:nvGrpSpPr>
        <p:grpSpPr bwMode="auto">
          <a:xfrm>
            <a:off x="5486400" y="2286000"/>
            <a:ext cx="152400" cy="152400"/>
            <a:chOff x="1584" y="1776"/>
            <a:chExt cx="96" cy="96"/>
          </a:xfrm>
        </p:grpSpPr>
        <p:sp>
          <p:nvSpPr>
            <p:cNvPr id="25636" name="Line 36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37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8" name="Group 38"/>
          <p:cNvGrpSpPr>
            <a:grpSpLocks/>
          </p:cNvGrpSpPr>
          <p:nvPr/>
        </p:nvGrpSpPr>
        <p:grpSpPr bwMode="auto">
          <a:xfrm>
            <a:off x="6553200" y="3124200"/>
            <a:ext cx="152400" cy="152400"/>
            <a:chOff x="1584" y="1776"/>
            <a:chExt cx="96" cy="96"/>
          </a:xfrm>
        </p:grpSpPr>
        <p:sp>
          <p:nvSpPr>
            <p:cNvPr id="25639" name="Line 39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Line 40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41" name="Group 41"/>
          <p:cNvGrpSpPr>
            <a:grpSpLocks/>
          </p:cNvGrpSpPr>
          <p:nvPr/>
        </p:nvGrpSpPr>
        <p:grpSpPr bwMode="auto">
          <a:xfrm>
            <a:off x="4876800" y="4648200"/>
            <a:ext cx="152400" cy="152400"/>
            <a:chOff x="1584" y="1776"/>
            <a:chExt cx="96" cy="96"/>
          </a:xfrm>
        </p:grpSpPr>
        <p:sp>
          <p:nvSpPr>
            <p:cNvPr id="25642" name="Line 42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43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44" name="Group 44"/>
          <p:cNvGrpSpPr>
            <a:grpSpLocks/>
          </p:cNvGrpSpPr>
          <p:nvPr/>
        </p:nvGrpSpPr>
        <p:grpSpPr bwMode="auto">
          <a:xfrm>
            <a:off x="6553200" y="1828800"/>
            <a:ext cx="152400" cy="152400"/>
            <a:chOff x="1584" y="1776"/>
            <a:chExt cx="96" cy="96"/>
          </a:xfrm>
        </p:grpSpPr>
        <p:sp>
          <p:nvSpPr>
            <p:cNvPr id="25645" name="Line 45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46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47" name="Group 47"/>
          <p:cNvGrpSpPr>
            <a:grpSpLocks/>
          </p:cNvGrpSpPr>
          <p:nvPr/>
        </p:nvGrpSpPr>
        <p:grpSpPr bwMode="auto">
          <a:xfrm>
            <a:off x="5638800" y="5257800"/>
            <a:ext cx="152400" cy="152400"/>
            <a:chOff x="1584" y="1776"/>
            <a:chExt cx="96" cy="96"/>
          </a:xfrm>
        </p:grpSpPr>
        <p:sp>
          <p:nvSpPr>
            <p:cNvPr id="25648" name="Line 48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49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517525" y="2536825"/>
            <a:ext cx="1157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Var 1</a:t>
            </a:r>
          </a:p>
        </p:txBody>
      </p:sp>
      <p:sp>
        <p:nvSpPr>
          <p:cNvPr id="25651" name="Text Box 51"/>
          <p:cNvSpPr txBox="1">
            <a:spLocks noChangeArrowheads="1"/>
          </p:cNvSpPr>
          <p:nvPr/>
        </p:nvSpPr>
        <p:spPr bwMode="auto">
          <a:xfrm>
            <a:off x="3260725" y="5965825"/>
            <a:ext cx="1157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Var 2</a:t>
            </a:r>
          </a:p>
        </p:txBody>
      </p:sp>
      <p:sp>
        <p:nvSpPr>
          <p:cNvPr id="25652" name="Line 52"/>
          <p:cNvSpPr>
            <a:spLocks noChangeShapeType="1"/>
          </p:cNvSpPr>
          <p:nvPr/>
        </p:nvSpPr>
        <p:spPr bwMode="auto">
          <a:xfrm flipV="1">
            <a:off x="1066800" y="2438400"/>
            <a:ext cx="7239000" cy="167640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3" name="Text Box 53"/>
          <p:cNvSpPr txBox="1">
            <a:spLocks noChangeArrowheads="1"/>
          </p:cNvSpPr>
          <p:nvPr/>
        </p:nvSpPr>
        <p:spPr bwMode="auto">
          <a:xfrm>
            <a:off x="7375525" y="1797050"/>
            <a:ext cx="10074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/>
              <a:t>1</a:t>
            </a:r>
            <a:r>
              <a:rPr lang="en-US" altLang="en-US" sz="2800" b="1" baseline="30000" dirty="0"/>
              <a:t>st</a:t>
            </a:r>
            <a:r>
              <a:rPr lang="en-US" altLang="en-US" sz="2800" b="1" dirty="0"/>
              <a:t> PC</a:t>
            </a:r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 rot="131710">
            <a:off x="4495800" y="1828800"/>
            <a:ext cx="1066800" cy="4191000"/>
          </a:xfrm>
          <a:prstGeom prst="line">
            <a:avLst/>
          </a:prstGeom>
          <a:noFill/>
          <a:ln w="635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5" name="Text Box 55"/>
          <p:cNvSpPr txBox="1">
            <a:spLocks noChangeArrowheads="1"/>
          </p:cNvSpPr>
          <p:nvPr/>
        </p:nvSpPr>
        <p:spPr bwMode="auto">
          <a:xfrm>
            <a:off x="5318125" y="4692650"/>
            <a:ext cx="1085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/>
              <a:t>2</a:t>
            </a:r>
            <a:r>
              <a:rPr lang="en-US" altLang="en-US" sz="2800" b="1" baseline="30000" dirty="0"/>
              <a:t>nd</a:t>
            </a:r>
            <a:r>
              <a:rPr lang="en-US" altLang="en-US" sz="2800" b="1" dirty="0"/>
              <a:t> PC</a:t>
            </a:r>
          </a:p>
        </p:txBody>
      </p:sp>
    </p:spTree>
    <p:extLst>
      <p:ext uri="{BB962C8B-B14F-4D97-AF65-F5344CB8AC3E}">
        <p14:creationId xmlns:p14="http://schemas.microsoft.com/office/powerpoint/2010/main" val="13849778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2D </a:t>
            </a:r>
            <a:r>
              <a:rPr lang="en-US" altLang="en-US" b="1" dirty="0" smtClean="0"/>
              <a:t>illustration</a:t>
            </a:r>
            <a:endParaRPr lang="en-US" altLang="en-US" b="1" dirty="0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2057400" y="1981200"/>
            <a:ext cx="0" cy="3886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2057400" y="5867400"/>
            <a:ext cx="472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2514600" y="2819400"/>
            <a:ext cx="152400" cy="152400"/>
            <a:chOff x="1584" y="1776"/>
            <a:chExt cx="96" cy="96"/>
          </a:xfrm>
        </p:grpSpPr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2" name="Group 8"/>
          <p:cNvGrpSpPr>
            <a:grpSpLocks/>
          </p:cNvGrpSpPr>
          <p:nvPr/>
        </p:nvGrpSpPr>
        <p:grpSpPr bwMode="auto">
          <a:xfrm>
            <a:off x="3352800" y="2667000"/>
            <a:ext cx="152400" cy="152400"/>
            <a:chOff x="1584" y="1776"/>
            <a:chExt cx="96" cy="96"/>
          </a:xfrm>
        </p:grpSpPr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5" name="Group 11"/>
          <p:cNvGrpSpPr>
            <a:grpSpLocks/>
          </p:cNvGrpSpPr>
          <p:nvPr/>
        </p:nvGrpSpPr>
        <p:grpSpPr bwMode="auto">
          <a:xfrm>
            <a:off x="4191000" y="3200400"/>
            <a:ext cx="152400" cy="152400"/>
            <a:chOff x="1584" y="1776"/>
            <a:chExt cx="96" cy="96"/>
          </a:xfrm>
        </p:grpSpPr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8" name="Group 14"/>
          <p:cNvGrpSpPr>
            <a:grpSpLocks/>
          </p:cNvGrpSpPr>
          <p:nvPr/>
        </p:nvGrpSpPr>
        <p:grpSpPr bwMode="auto">
          <a:xfrm>
            <a:off x="2362200" y="3962400"/>
            <a:ext cx="152400" cy="152400"/>
            <a:chOff x="1584" y="1776"/>
            <a:chExt cx="96" cy="96"/>
          </a:xfrm>
        </p:grpSpPr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1" name="Group 17"/>
          <p:cNvGrpSpPr>
            <a:grpSpLocks/>
          </p:cNvGrpSpPr>
          <p:nvPr/>
        </p:nvGrpSpPr>
        <p:grpSpPr bwMode="auto">
          <a:xfrm>
            <a:off x="5562600" y="2819400"/>
            <a:ext cx="152400" cy="152400"/>
            <a:chOff x="1584" y="1776"/>
            <a:chExt cx="96" cy="96"/>
          </a:xfrm>
        </p:grpSpPr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4" name="Group 20"/>
          <p:cNvGrpSpPr>
            <a:grpSpLocks/>
          </p:cNvGrpSpPr>
          <p:nvPr/>
        </p:nvGrpSpPr>
        <p:grpSpPr bwMode="auto">
          <a:xfrm>
            <a:off x="3048000" y="3276600"/>
            <a:ext cx="152400" cy="152400"/>
            <a:chOff x="1584" y="1776"/>
            <a:chExt cx="96" cy="96"/>
          </a:xfrm>
        </p:grpSpPr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7" name="Group 23"/>
          <p:cNvGrpSpPr>
            <a:grpSpLocks/>
          </p:cNvGrpSpPr>
          <p:nvPr/>
        </p:nvGrpSpPr>
        <p:grpSpPr bwMode="auto">
          <a:xfrm>
            <a:off x="4572000" y="3886200"/>
            <a:ext cx="152400" cy="152400"/>
            <a:chOff x="1584" y="1776"/>
            <a:chExt cx="96" cy="96"/>
          </a:xfrm>
        </p:grpSpPr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50" name="Group 26"/>
          <p:cNvGrpSpPr>
            <a:grpSpLocks/>
          </p:cNvGrpSpPr>
          <p:nvPr/>
        </p:nvGrpSpPr>
        <p:grpSpPr bwMode="auto">
          <a:xfrm>
            <a:off x="5257800" y="4343400"/>
            <a:ext cx="152400" cy="152400"/>
            <a:chOff x="1584" y="1776"/>
            <a:chExt cx="96" cy="96"/>
          </a:xfrm>
        </p:grpSpPr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53" name="Group 29"/>
          <p:cNvGrpSpPr>
            <a:grpSpLocks/>
          </p:cNvGrpSpPr>
          <p:nvPr/>
        </p:nvGrpSpPr>
        <p:grpSpPr bwMode="auto">
          <a:xfrm>
            <a:off x="4800600" y="2667000"/>
            <a:ext cx="152400" cy="152400"/>
            <a:chOff x="1584" y="1776"/>
            <a:chExt cx="96" cy="96"/>
          </a:xfrm>
        </p:grpSpPr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Line 31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56" name="Group 32"/>
          <p:cNvGrpSpPr>
            <a:grpSpLocks/>
          </p:cNvGrpSpPr>
          <p:nvPr/>
        </p:nvGrpSpPr>
        <p:grpSpPr bwMode="auto">
          <a:xfrm>
            <a:off x="3581400" y="3505200"/>
            <a:ext cx="152400" cy="152400"/>
            <a:chOff x="1584" y="1776"/>
            <a:chExt cx="96" cy="96"/>
          </a:xfrm>
        </p:grpSpPr>
        <p:sp>
          <p:nvSpPr>
            <p:cNvPr id="26657" name="Line 33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Line 34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59" name="Group 35"/>
          <p:cNvGrpSpPr>
            <a:grpSpLocks/>
          </p:cNvGrpSpPr>
          <p:nvPr/>
        </p:nvGrpSpPr>
        <p:grpSpPr bwMode="auto">
          <a:xfrm>
            <a:off x="5486400" y="2286000"/>
            <a:ext cx="152400" cy="152400"/>
            <a:chOff x="1584" y="1776"/>
            <a:chExt cx="96" cy="96"/>
          </a:xfrm>
        </p:grpSpPr>
        <p:sp>
          <p:nvSpPr>
            <p:cNvPr id="26660" name="Line 36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Line 37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62" name="Group 38"/>
          <p:cNvGrpSpPr>
            <a:grpSpLocks/>
          </p:cNvGrpSpPr>
          <p:nvPr/>
        </p:nvGrpSpPr>
        <p:grpSpPr bwMode="auto">
          <a:xfrm>
            <a:off x="6553200" y="3124200"/>
            <a:ext cx="152400" cy="152400"/>
            <a:chOff x="1584" y="1776"/>
            <a:chExt cx="96" cy="96"/>
          </a:xfrm>
        </p:grpSpPr>
        <p:sp>
          <p:nvSpPr>
            <p:cNvPr id="26663" name="Line 39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40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65" name="Group 41"/>
          <p:cNvGrpSpPr>
            <a:grpSpLocks/>
          </p:cNvGrpSpPr>
          <p:nvPr/>
        </p:nvGrpSpPr>
        <p:grpSpPr bwMode="auto">
          <a:xfrm>
            <a:off x="4876800" y="4648200"/>
            <a:ext cx="152400" cy="152400"/>
            <a:chOff x="1584" y="1776"/>
            <a:chExt cx="96" cy="96"/>
          </a:xfrm>
        </p:grpSpPr>
        <p:sp>
          <p:nvSpPr>
            <p:cNvPr id="26666" name="Line 42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Line 43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68" name="Group 44"/>
          <p:cNvGrpSpPr>
            <a:grpSpLocks/>
          </p:cNvGrpSpPr>
          <p:nvPr/>
        </p:nvGrpSpPr>
        <p:grpSpPr bwMode="auto">
          <a:xfrm>
            <a:off x="6553200" y="1828800"/>
            <a:ext cx="152400" cy="152400"/>
            <a:chOff x="1584" y="1776"/>
            <a:chExt cx="96" cy="96"/>
          </a:xfrm>
        </p:grpSpPr>
        <p:sp>
          <p:nvSpPr>
            <p:cNvPr id="26669" name="Line 45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Line 46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71" name="Group 47"/>
          <p:cNvGrpSpPr>
            <a:grpSpLocks/>
          </p:cNvGrpSpPr>
          <p:nvPr/>
        </p:nvGrpSpPr>
        <p:grpSpPr bwMode="auto">
          <a:xfrm>
            <a:off x="5638800" y="5257800"/>
            <a:ext cx="152400" cy="152400"/>
            <a:chOff x="1584" y="1776"/>
            <a:chExt cx="96" cy="96"/>
          </a:xfrm>
        </p:grpSpPr>
        <p:sp>
          <p:nvSpPr>
            <p:cNvPr id="26672" name="Line 48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Line 49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517525" y="2536825"/>
            <a:ext cx="1157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Var 1</a:t>
            </a:r>
          </a:p>
        </p:txBody>
      </p:sp>
      <p:sp>
        <p:nvSpPr>
          <p:cNvPr id="26675" name="Text Box 51"/>
          <p:cNvSpPr txBox="1">
            <a:spLocks noChangeArrowheads="1"/>
          </p:cNvSpPr>
          <p:nvPr/>
        </p:nvSpPr>
        <p:spPr bwMode="auto">
          <a:xfrm>
            <a:off x="3260725" y="5965825"/>
            <a:ext cx="1157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Var 2</a:t>
            </a:r>
          </a:p>
        </p:txBody>
      </p:sp>
      <p:sp>
        <p:nvSpPr>
          <p:cNvPr id="26676" name="Line 52"/>
          <p:cNvSpPr>
            <a:spLocks noChangeShapeType="1"/>
          </p:cNvSpPr>
          <p:nvPr/>
        </p:nvSpPr>
        <p:spPr bwMode="auto">
          <a:xfrm flipV="1">
            <a:off x="1066800" y="2438400"/>
            <a:ext cx="7239000" cy="167640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7" name="Text Box 53"/>
          <p:cNvSpPr txBox="1">
            <a:spLocks noChangeArrowheads="1"/>
          </p:cNvSpPr>
          <p:nvPr/>
        </p:nvSpPr>
        <p:spPr bwMode="auto">
          <a:xfrm>
            <a:off x="7375525" y="1797050"/>
            <a:ext cx="1020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1</a:t>
            </a:r>
            <a:r>
              <a:rPr lang="en-US" altLang="en-US" b="1" baseline="30000"/>
              <a:t>st</a:t>
            </a:r>
            <a:r>
              <a:rPr lang="en-US" altLang="en-US" b="1"/>
              <a:t> PC</a:t>
            </a:r>
          </a:p>
        </p:txBody>
      </p:sp>
      <p:sp>
        <p:nvSpPr>
          <p:cNvPr id="26678" name="Line 54"/>
          <p:cNvSpPr>
            <a:spLocks noChangeShapeType="1"/>
          </p:cNvSpPr>
          <p:nvPr/>
        </p:nvSpPr>
        <p:spPr bwMode="auto">
          <a:xfrm rot="131710">
            <a:off x="4495800" y="1828800"/>
            <a:ext cx="1066800" cy="4191000"/>
          </a:xfrm>
          <a:prstGeom prst="line">
            <a:avLst/>
          </a:prstGeom>
          <a:noFill/>
          <a:ln w="635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9" name="Text Box 55"/>
          <p:cNvSpPr txBox="1">
            <a:spLocks noChangeArrowheads="1"/>
          </p:cNvSpPr>
          <p:nvPr/>
        </p:nvSpPr>
        <p:spPr bwMode="auto">
          <a:xfrm>
            <a:off x="5318125" y="4692650"/>
            <a:ext cx="1087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2</a:t>
            </a:r>
            <a:r>
              <a:rPr lang="en-US" altLang="en-US" b="1" baseline="30000"/>
              <a:t>nd</a:t>
            </a:r>
            <a:r>
              <a:rPr lang="en-US" altLang="en-US" b="1"/>
              <a:t> PC</a:t>
            </a:r>
          </a:p>
        </p:txBody>
      </p:sp>
      <p:sp>
        <p:nvSpPr>
          <p:cNvPr id="26680" name="Text Box 56"/>
          <p:cNvSpPr txBox="1">
            <a:spLocks noChangeArrowheads="1"/>
          </p:cNvSpPr>
          <p:nvPr/>
        </p:nvSpPr>
        <p:spPr bwMode="auto">
          <a:xfrm>
            <a:off x="6765925" y="37782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6682" name="Text Box 58"/>
          <p:cNvSpPr txBox="1">
            <a:spLocks noChangeArrowheads="1"/>
          </p:cNvSpPr>
          <p:nvPr/>
        </p:nvSpPr>
        <p:spPr bwMode="auto">
          <a:xfrm>
            <a:off x="228600" y="533400"/>
            <a:ext cx="2286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hlink"/>
                </a:solidFill>
              </a:rPr>
              <a:t>Note: that there is </a:t>
            </a:r>
            <a:r>
              <a:rPr lang="en-US" altLang="en-US" b="1" dirty="0" smtClean="0">
                <a:solidFill>
                  <a:schemeClr val="hlink"/>
                </a:solidFill>
              </a:rPr>
              <a:t>also a potential </a:t>
            </a:r>
            <a:r>
              <a:rPr lang="en-US" altLang="en-US" b="1" dirty="0">
                <a:solidFill>
                  <a:schemeClr val="hlink"/>
                </a:solidFill>
              </a:rPr>
              <a:t>issue of </a:t>
            </a:r>
            <a:r>
              <a:rPr lang="en-US" altLang="en-US" b="1" dirty="0" smtClean="0">
                <a:solidFill>
                  <a:schemeClr val="hlink"/>
                </a:solidFill>
              </a:rPr>
              <a:t>scaling – variables often normalized in advance</a:t>
            </a:r>
            <a:endParaRPr lang="en-US" altLang="en-US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314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56802"/>
            <a:ext cx="7886700" cy="1325563"/>
          </a:xfrm>
        </p:spPr>
        <p:txBody>
          <a:bodyPr/>
          <a:lstStyle/>
          <a:p>
            <a:r>
              <a:rPr lang="en-US" altLang="en-US" dirty="0" smtClean="0"/>
              <a:t>PCA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example</a:t>
            </a:r>
            <a:r>
              <a:rPr lang="en-US" altLang="en-US" b="1" dirty="0" smtClean="0"/>
              <a:t> </a:t>
            </a:r>
            <a:r>
              <a:rPr lang="en-US" altLang="en-US" b="1" dirty="0" smtClean="0"/>
              <a:t>– knee shape</a:t>
            </a:r>
            <a:endParaRPr lang="en-US" altLang="en-US" b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89059"/>
            <a:ext cx="7772400" cy="4876800"/>
          </a:xfrm>
        </p:spPr>
        <p:txBody>
          <a:bodyPr/>
          <a:lstStyle/>
          <a:p>
            <a:r>
              <a:rPr lang="en-US" altLang="en-US" dirty="0" smtClean="0"/>
              <a:t>Is the bone in ACL injured knees a different “shape” than a group of control knees?</a:t>
            </a:r>
          </a:p>
          <a:p>
            <a:r>
              <a:rPr lang="en-US" altLang="en-US" dirty="0" smtClean="0"/>
              <a:t>May suggest that particular bone shapes predispose to ACL injury. </a:t>
            </a:r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0641"/>
            <a:ext cx="9144000" cy="333102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6359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PCA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example</a:t>
            </a:r>
            <a:r>
              <a:rPr lang="en-US" altLang="en-US" b="1" dirty="0" smtClean="0"/>
              <a:t> </a:t>
            </a:r>
            <a:r>
              <a:rPr lang="en-US" altLang="en-US" b="1" dirty="0" smtClean="0"/>
              <a:t>– knee shape</a:t>
            </a:r>
            <a:endParaRPr lang="en-US" altLang="en-US" b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32975"/>
            <a:ext cx="7772400" cy="4876800"/>
          </a:xfrm>
        </p:spPr>
        <p:txBody>
          <a:bodyPr/>
          <a:lstStyle/>
          <a:p>
            <a:r>
              <a:rPr lang="en-US" altLang="en-US" dirty="0" smtClean="0"/>
              <a:t>Identify a large number of specific locations on the knee bones (“landmarks”). </a:t>
            </a:r>
          </a:p>
          <a:p>
            <a:r>
              <a:rPr lang="en-US" altLang="en-US" dirty="0" smtClean="0"/>
              <a:t>Measure the distance between all pairs of landmarks to quantify the shape.</a:t>
            </a:r>
          </a:p>
          <a:p>
            <a:r>
              <a:rPr lang="en-US" altLang="en-US" dirty="0" smtClean="0"/>
              <a:t>Used &gt;8,000 landmarks in the tibia and &gt;11,000 in the femur.</a:t>
            </a:r>
          </a:p>
          <a:p>
            <a:r>
              <a:rPr lang="en-US" altLang="en-US" dirty="0" smtClean="0"/>
              <a:t>All told there were &gt;32,000,000 possible distances for the tibia and &gt;62,000,000 for the femur to use as predictors to distinguish ACL vs non-ACL.</a:t>
            </a:r>
          </a:p>
          <a:p>
            <a:r>
              <a:rPr lang="en-US" altLang="en-US" dirty="0" smtClean="0"/>
              <a:t>Need to reduce!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52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82246"/>
            <a:ext cx="7886700" cy="1325563"/>
          </a:xfrm>
        </p:spPr>
        <p:txBody>
          <a:bodyPr/>
          <a:lstStyle/>
          <a:p>
            <a:r>
              <a:rPr lang="en-US" altLang="en-US" dirty="0" smtClean="0"/>
              <a:t>PCA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i</a:t>
            </a:r>
            <a:r>
              <a:rPr lang="en-US" altLang="en-US" b="1" dirty="0" smtClean="0"/>
              <a:t>llustration – knee shape</a:t>
            </a:r>
            <a:endParaRPr lang="en-US" altLang="en-US" b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5899150"/>
            <a:ext cx="7772400" cy="6884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dirty="0" smtClean="0"/>
              <a:t>For the femur, summarized 90% of the variation in 62 million variables using only about 20 principal components. </a:t>
            </a:r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251752"/>
            <a:ext cx="6714236" cy="464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51918" y="502605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= PCs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66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724420"/>
            <a:ext cx="4621530" cy="2847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/>
              <a:t>A number of the PCs (called modes here) had reasonable interpretations.  </a:t>
            </a:r>
          </a:p>
          <a:p>
            <a:pPr marL="0" indent="0">
              <a:buNone/>
            </a:pPr>
            <a:r>
              <a:rPr lang="en-US" altLang="en-US" dirty="0" smtClean="0"/>
              <a:t>Though this is by no means a guarantee and is somewhat unusual.</a:t>
            </a:r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9" y="200604"/>
            <a:ext cx="8387126" cy="98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15584" y="3269232"/>
            <a:ext cx="28529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6018"/>
          <a:stretch/>
        </p:blipFill>
        <p:spPr bwMode="auto">
          <a:xfrm>
            <a:off x="5149111" y="1259064"/>
            <a:ext cx="3426714" cy="438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72"/>
          <a:stretch/>
        </p:blipFill>
        <p:spPr bwMode="auto">
          <a:xfrm>
            <a:off x="590550" y="5742431"/>
            <a:ext cx="8267700" cy="99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663681" y="867747"/>
            <a:ext cx="2808515" cy="3143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691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in Modeler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Revisit iris data</a:t>
            </a:r>
          </a:p>
          <a:p>
            <a:r>
              <a:rPr lang="en-US" dirty="0" smtClean="0"/>
              <a:t>Just consider 4 input variables – </a:t>
            </a:r>
            <a:r>
              <a:rPr lang="en-US" dirty="0" err="1" smtClean="0"/>
              <a:t>Sepal.Length</a:t>
            </a:r>
            <a:r>
              <a:rPr lang="en-US" dirty="0" smtClean="0"/>
              <a:t>, </a:t>
            </a:r>
            <a:r>
              <a:rPr lang="en-US" dirty="0" err="1"/>
              <a:t>S</a:t>
            </a:r>
            <a:r>
              <a:rPr lang="en-US" dirty="0" err="1" smtClean="0"/>
              <a:t>epal.Width</a:t>
            </a:r>
            <a:r>
              <a:rPr lang="en-US" dirty="0" smtClean="0"/>
              <a:t>, </a:t>
            </a:r>
            <a:r>
              <a:rPr lang="en-US" dirty="0" err="1"/>
              <a:t>P</a:t>
            </a:r>
            <a:r>
              <a:rPr lang="en-US" dirty="0" err="1" smtClean="0"/>
              <a:t>etal.Length</a:t>
            </a:r>
            <a:r>
              <a:rPr lang="en-US" dirty="0" smtClean="0"/>
              <a:t>, and </a:t>
            </a:r>
            <a:r>
              <a:rPr lang="en-US" dirty="0" err="1"/>
              <a:t>P</a:t>
            </a:r>
            <a:r>
              <a:rPr lang="en-US" dirty="0" err="1" smtClean="0"/>
              <a:t>etal.Width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Screen Shot 2016-08-21 at 3.49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03" y="466178"/>
            <a:ext cx="812800" cy="74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27" y="3656023"/>
            <a:ext cx="5355771" cy="2655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5" y="3923900"/>
            <a:ext cx="2768744" cy="212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5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vs unsupervised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Supervised Learning</a:t>
            </a:r>
          </a:p>
          <a:p>
            <a:r>
              <a:rPr lang="en-US" dirty="0" smtClean="0"/>
              <a:t>Have data where you know outcome in order to </a:t>
            </a:r>
            <a:r>
              <a:rPr lang="en-US" i="1" dirty="0" smtClean="0"/>
              <a:t>train</a:t>
            </a:r>
            <a:r>
              <a:rPr lang="en-US" dirty="0" smtClean="0"/>
              <a:t> the model </a:t>
            </a:r>
          </a:p>
          <a:p>
            <a:r>
              <a:rPr lang="en-US" dirty="0" smtClean="0"/>
              <a:t>Train the model to predict future outcomes from sets of predictors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Unsupervised Learning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 desired outcomes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Separate data points into groups with “similar” properties (clustering)</a:t>
            </a:r>
          </a:p>
          <a:p>
            <a:r>
              <a:rPr lang="en-US" dirty="0" smtClean="0"/>
              <a:t>Or reduce data to fewer variables in some way that still captures important structure of the data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133" y="4965807"/>
            <a:ext cx="4240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Prediction: Regression (continuous outcomes) and classification (categorical outcomes)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1919" y="6176963"/>
            <a:ext cx="4588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Clustering and data reduction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1919" y="1711471"/>
            <a:ext cx="4588692" cy="5007872"/>
          </a:xfrm>
          <a:prstGeom prst="rect">
            <a:avLst/>
          </a:prstGeom>
          <a:noFill/>
          <a:ln w="111125" cap="rnd" cmpd="tri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777" y="-19278"/>
            <a:ext cx="7886700" cy="1325563"/>
          </a:xfrm>
        </p:spPr>
        <p:txBody>
          <a:bodyPr/>
          <a:lstStyle/>
          <a:p>
            <a:r>
              <a:rPr lang="en-US" dirty="0" smtClean="0"/>
              <a:t>PCA in Modeler</a:t>
            </a:r>
            <a:endParaRPr lang="en-US" dirty="0"/>
          </a:p>
        </p:txBody>
      </p:sp>
      <p:pic>
        <p:nvPicPr>
          <p:cNvPr id="3" name="Picture 2" descr="Screen Shot 2016-08-21 at 3.49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03" y="466178"/>
            <a:ext cx="812800" cy="749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9" y="2641111"/>
            <a:ext cx="2044088" cy="4103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7" y="1306285"/>
            <a:ext cx="5008373" cy="46839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3" y="1334844"/>
            <a:ext cx="3009641" cy="11869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89346" y="6148873"/>
            <a:ext cx="408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Use first 2 or 3 PC’s to represent full data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110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6" y="1311602"/>
            <a:ext cx="5008373" cy="4678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777" y="-19278"/>
            <a:ext cx="7886700" cy="1325563"/>
          </a:xfrm>
        </p:spPr>
        <p:txBody>
          <a:bodyPr/>
          <a:lstStyle/>
          <a:p>
            <a:r>
              <a:rPr lang="en-US" dirty="0" smtClean="0"/>
              <a:t>PCA in Modeler</a:t>
            </a:r>
            <a:endParaRPr lang="en-US" dirty="0"/>
          </a:p>
        </p:txBody>
      </p:sp>
      <p:pic>
        <p:nvPicPr>
          <p:cNvPr id="3" name="Picture 2" descr="Screen Shot 2016-08-21 at 3.49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03" y="466178"/>
            <a:ext cx="812800" cy="749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9" y="2641111"/>
            <a:ext cx="2044088" cy="41036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3" y="1334844"/>
            <a:ext cx="3009641" cy="11869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89346" y="6148873"/>
            <a:ext cx="408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Use first 2 or 3 PC’s to represent full data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2564" y="4226767"/>
            <a:ext cx="1614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432FF"/>
                </a:solidFill>
              </a:rPr>
              <a:t>Correlations of each predictor with each PC</a:t>
            </a:r>
            <a:endParaRPr lang="en-US" sz="1400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981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8581" y="2274505"/>
            <a:ext cx="7886700" cy="1325563"/>
          </a:xfrm>
        </p:spPr>
        <p:txBody>
          <a:bodyPr/>
          <a:lstStyle/>
          <a:p>
            <a:r>
              <a:rPr lang="en-US" dirty="0" smtClean="0"/>
              <a:t>Independent components analysis (ICA)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749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Independent Components Analysis (ICA)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2205135"/>
            <a:ext cx="7772400" cy="384110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ICA differs from PCA </a:t>
            </a:r>
            <a:r>
              <a:rPr lang="en-US" altLang="en-US" dirty="0" smtClean="0"/>
              <a:t>by focusing on maximizing independence between components rather than maximizing variance within </a:t>
            </a:r>
            <a:r>
              <a:rPr lang="en-US" altLang="en-US" dirty="0" smtClean="0"/>
              <a:t>components (for non-normal signals)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In PCA the PCs have to be uncorrelated – however, uncorrelated does not imply independent – independence is a stronger </a:t>
            </a:r>
            <a:r>
              <a:rPr lang="en-US" altLang="en-US" dirty="0" smtClean="0"/>
              <a:t>requirement</a:t>
            </a:r>
            <a:endParaRPr lang="en-US" altLang="en-US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076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/>
          <p:cNvSpPr>
            <a:spLocks noChangeShapeType="1"/>
          </p:cNvSpPr>
          <p:nvPr/>
        </p:nvSpPr>
        <p:spPr bwMode="auto">
          <a:xfrm>
            <a:off x="2438400" y="1600200"/>
            <a:ext cx="0" cy="419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2438400" y="5715000"/>
            <a:ext cx="5181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4724400" y="2971800"/>
            <a:ext cx="152400" cy="152400"/>
            <a:chOff x="1584" y="1776"/>
            <a:chExt cx="96" cy="96"/>
          </a:xfrm>
        </p:grpSpPr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3" name="Group 7"/>
          <p:cNvGrpSpPr>
            <a:grpSpLocks/>
          </p:cNvGrpSpPr>
          <p:nvPr/>
        </p:nvGrpSpPr>
        <p:grpSpPr bwMode="auto">
          <a:xfrm>
            <a:off x="3505200" y="2971800"/>
            <a:ext cx="152400" cy="152400"/>
            <a:chOff x="1584" y="1776"/>
            <a:chExt cx="96" cy="96"/>
          </a:xfrm>
        </p:grpSpPr>
        <p:sp>
          <p:nvSpPr>
            <p:cNvPr id="34824" name="Line 8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Line 9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6" name="Group 10"/>
          <p:cNvGrpSpPr>
            <a:grpSpLocks/>
          </p:cNvGrpSpPr>
          <p:nvPr/>
        </p:nvGrpSpPr>
        <p:grpSpPr bwMode="auto">
          <a:xfrm>
            <a:off x="5181600" y="4038600"/>
            <a:ext cx="152400" cy="152400"/>
            <a:chOff x="1584" y="1776"/>
            <a:chExt cx="96" cy="96"/>
          </a:xfrm>
        </p:grpSpPr>
        <p:sp>
          <p:nvSpPr>
            <p:cNvPr id="34827" name="Line 11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Line 12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9" name="Group 13"/>
          <p:cNvGrpSpPr>
            <a:grpSpLocks/>
          </p:cNvGrpSpPr>
          <p:nvPr/>
        </p:nvGrpSpPr>
        <p:grpSpPr bwMode="auto">
          <a:xfrm>
            <a:off x="4419600" y="2895600"/>
            <a:ext cx="152400" cy="152400"/>
            <a:chOff x="1584" y="1776"/>
            <a:chExt cx="96" cy="96"/>
          </a:xfrm>
        </p:grpSpPr>
        <p:sp>
          <p:nvSpPr>
            <p:cNvPr id="34830" name="Line 14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Line 15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32" name="Group 16"/>
          <p:cNvGrpSpPr>
            <a:grpSpLocks/>
          </p:cNvGrpSpPr>
          <p:nvPr/>
        </p:nvGrpSpPr>
        <p:grpSpPr bwMode="auto">
          <a:xfrm>
            <a:off x="5257800" y="3200400"/>
            <a:ext cx="152400" cy="152400"/>
            <a:chOff x="1584" y="1776"/>
            <a:chExt cx="96" cy="96"/>
          </a:xfrm>
        </p:grpSpPr>
        <p:sp>
          <p:nvSpPr>
            <p:cNvPr id="34833" name="Line 17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Line 18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35" name="Group 19"/>
          <p:cNvGrpSpPr>
            <a:grpSpLocks/>
          </p:cNvGrpSpPr>
          <p:nvPr/>
        </p:nvGrpSpPr>
        <p:grpSpPr bwMode="auto">
          <a:xfrm>
            <a:off x="3276600" y="3276600"/>
            <a:ext cx="152400" cy="152400"/>
            <a:chOff x="1584" y="1776"/>
            <a:chExt cx="96" cy="96"/>
          </a:xfrm>
        </p:grpSpPr>
        <p:sp>
          <p:nvSpPr>
            <p:cNvPr id="34836" name="Line 20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Line 21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38" name="Group 22"/>
          <p:cNvGrpSpPr>
            <a:grpSpLocks/>
          </p:cNvGrpSpPr>
          <p:nvPr/>
        </p:nvGrpSpPr>
        <p:grpSpPr bwMode="auto">
          <a:xfrm>
            <a:off x="3352800" y="4267200"/>
            <a:ext cx="152400" cy="152400"/>
            <a:chOff x="1584" y="1776"/>
            <a:chExt cx="96" cy="96"/>
          </a:xfrm>
        </p:grpSpPr>
        <p:sp>
          <p:nvSpPr>
            <p:cNvPr id="34839" name="Line 23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Line 24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41" name="Group 25"/>
          <p:cNvGrpSpPr>
            <a:grpSpLocks/>
          </p:cNvGrpSpPr>
          <p:nvPr/>
        </p:nvGrpSpPr>
        <p:grpSpPr bwMode="auto">
          <a:xfrm>
            <a:off x="5334000" y="4343400"/>
            <a:ext cx="152400" cy="152400"/>
            <a:chOff x="1584" y="1776"/>
            <a:chExt cx="96" cy="96"/>
          </a:xfrm>
        </p:grpSpPr>
        <p:sp>
          <p:nvSpPr>
            <p:cNvPr id="34842" name="Line 26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Line 27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44" name="Group 28"/>
          <p:cNvGrpSpPr>
            <a:grpSpLocks/>
          </p:cNvGrpSpPr>
          <p:nvPr/>
        </p:nvGrpSpPr>
        <p:grpSpPr bwMode="auto">
          <a:xfrm>
            <a:off x="3276600" y="4038600"/>
            <a:ext cx="152400" cy="152400"/>
            <a:chOff x="1584" y="1776"/>
            <a:chExt cx="96" cy="96"/>
          </a:xfrm>
        </p:grpSpPr>
        <p:sp>
          <p:nvSpPr>
            <p:cNvPr id="34845" name="Line 29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Line 30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47" name="Group 31"/>
          <p:cNvGrpSpPr>
            <a:grpSpLocks/>
          </p:cNvGrpSpPr>
          <p:nvPr/>
        </p:nvGrpSpPr>
        <p:grpSpPr bwMode="auto">
          <a:xfrm>
            <a:off x="4038600" y="4343400"/>
            <a:ext cx="152400" cy="152400"/>
            <a:chOff x="1584" y="1776"/>
            <a:chExt cx="96" cy="96"/>
          </a:xfrm>
        </p:grpSpPr>
        <p:sp>
          <p:nvSpPr>
            <p:cNvPr id="34848" name="Line 32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Line 33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50" name="Group 34"/>
          <p:cNvGrpSpPr>
            <a:grpSpLocks/>
          </p:cNvGrpSpPr>
          <p:nvPr/>
        </p:nvGrpSpPr>
        <p:grpSpPr bwMode="auto">
          <a:xfrm>
            <a:off x="5029200" y="2819400"/>
            <a:ext cx="152400" cy="152400"/>
            <a:chOff x="1584" y="1776"/>
            <a:chExt cx="96" cy="96"/>
          </a:xfrm>
        </p:grpSpPr>
        <p:sp>
          <p:nvSpPr>
            <p:cNvPr id="34851" name="Line 35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2" name="Line 36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53" name="Group 37"/>
          <p:cNvGrpSpPr>
            <a:grpSpLocks/>
          </p:cNvGrpSpPr>
          <p:nvPr/>
        </p:nvGrpSpPr>
        <p:grpSpPr bwMode="auto">
          <a:xfrm>
            <a:off x="5334000" y="3810000"/>
            <a:ext cx="152400" cy="152400"/>
            <a:chOff x="1584" y="1776"/>
            <a:chExt cx="96" cy="96"/>
          </a:xfrm>
        </p:grpSpPr>
        <p:sp>
          <p:nvSpPr>
            <p:cNvPr id="34854" name="Line 38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5" name="Line 39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56" name="Group 40"/>
          <p:cNvGrpSpPr>
            <a:grpSpLocks/>
          </p:cNvGrpSpPr>
          <p:nvPr/>
        </p:nvGrpSpPr>
        <p:grpSpPr bwMode="auto">
          <a:xfrm>
            <a:off x="4572000" y="4343400"/>
            <a:ext cx="152400" cy="152400"/>
            <a:chOff x="1584" y="1776"/>
            <a:chExt cx="96" cy="96"/>
          </a:xfrm>
        </p:grpSpPr>
        <p:sp>
          <p:nvSpPr>
            <p:cNvPr id="34857" name="Line 41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8" name="Line 42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59" name="Group 43"/>
          <p:cNvGrpSpPr>
            <a:grpSpLocks/>
          </p:cNvGrpSpPr>
          <p:nvPr/>
        </p:nvGrpSpPr>
        <p:grpSpPr bwMode="auto">
          <a:xfrm>
            <a:off x="3733800" y="4343400"/>
            <a:ext cx="152400" cy="152400"/>
            <a:chOff x="1584" y="1776"/>
            <a:chExt cx="96" cy="96"/>
          </a:xfrm>
        </p:grpSpPr>
        <p:sp>
          <p:nvSpPr>
            <p:cNvPr id="34860" name="Line 44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1" name="Line 45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62" name="Group 46"/>
          <p:cNvGrpSpPr>
            <a:grpSpLocks/>
          </p:cNvGrpSpPr>
          <p:nvPr/>
        </p:nvGrpSpPr>
        <p:grpSpPr bwMode="auto">
          <a:xfrm>
            <a:off x="4876800" y="4419600"/>
            <a:ext cx="152400" cy="152400"/>
            <a:chOff x="1584" y="1776"/>
            <a:chExt cx="96" cy="96"/>
          </a:xfrm>
        </p:grpSpPr>
        <p:sp>
          <p:nvSpPr>
            <p:cNvPr id="34863" name="Line 47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4" name="Line 48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66" name="Group 50"/>
          <p:cNvGrpSpPr>
            <a:grpSpLocks/>
          </p:cNvGrpSpPr>
          <p:nvPr/>
        </p:nvGrpSpPr>
        <p:grpSpPr bwMode="auto">
          <a:xfrm>
            <a:off x="3276600" y="3124200"/>
            <a:ext cx="152400" cy="152400"/>
            <a:chOff x="1584" y="1776"/>
            <a:chExt cx="96" cy="96"/>
          </a:xfrm>
        </p:grpSpPr>
        <p:sp>
          <p:nvSpPr>
            <p:cNvPr id="34867" name="Line 51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8" name="Line 52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69" name="Group 53"/>
          <p:cNvGrpSpPr>
            <a:grpSpLocks/>
          </p:cNvGrpSpPr>
          <p:nvPr/>
        </p:nvGrpSpPr>
        <p:grpSpPr bwMode="auto">
          <a:xfrm>
            <a:off x="4572000" y="2971800"/>
            <a:ext cx="152400" cy="152400"/>
            <a:chOff x="1584" y="1776"/>
            <a:chExt cx="96" cy="96"/>
          </a:xfrm>
        </p:grpSpPr>
        <p:sp>
          <p:nvSpPr>
            <p:cNvPr id="34870" name="Line 54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1" name="Line 55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72" name="Group 56"/>
          <p:cNvGrpSpPr>
            <a:grpSpLocks/>
          </p:cNvGrpSpPr>
          <p:nvPr/>
        </p:nvGrpSpPr>
        <p:grpSpPr bwMode="auto">
          <a:xfrm>
            <a:off x="3505200" y="3581400"/>
            <a:ext cx="152400" cy="152400"/>
            <a:chOff x="1584" y="1776"/>
            <a:chExt cx="96" cy="96"/>
          </a:xfrm>
        </p:grpSpPr>
        <p:sp>
          <p:nvSpPr>
            <p:cNvPr id="34873" name="Line 57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4" name="Line 58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75" name="Group 59"/>
          <p:cNvGrpSpPr>
            <a:grpSpLocks/>
          </p:cNvGrpSpPr>
          <p:nvPr/>
        </p:nvGrpSpPr>
        <p:grpSpPr bwMode="auto">
          <a:xfrm>
            <a:off x="4191000" y="2971800"/>
            <a:ext cx="152400" cy="152400"/>
            <a:chOff x="1584" y="1776"/>
            <a:chExt cx="96" cy="96"/>
          </a:xfrm>
        </p:grpSpPr>
        <p:sp>
          <p:nvSpPr>
            <p:cNvPr id="34876" name="Line 60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7" name="Line 61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78" name="Group 62"/>
          <p:cNvGrpSpPr>
            <a:grpSpLocks/>
          </p:cNvGrpSpPr>
          <p:nvPr/>
        </p:nvGrpSpPr>
        <p:grpSpPr bwMode="auto">
          <a:xfrm>
            <a:off x="3581400" y="4114800"/>
            <a:ext cx="152400" cy="152400"/>
            <a:chOff x="1584" y="1776"/>
            <a:chExt cx="96" cy="96"/>
          </a:xfrm>
        </p:grpSpPr>
        <p:sp>
          <p:nvSpPr>
            <p:cNvPr id="34879" name="Line 63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0" name="Line 64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81" name="Group 65"/>
          <p:cNvGrpSpPr>
            <a:grpSpLocks/>
          </p:cNvGrpSpPr>
          <p:nvPr/>
        </p:nvGrpSpPr>
        <p:grpSpPr bwMode="auto">
          <a:xfrm>
            <a:off x="3505200" y="3886200"/>
            <a:ext cx="152400" cy="152400"/>
            <a:chOff x="1584" y="1776"/>
            <a:chExt cx="96" cy="96"/>
          </a:xfrm>
        </p:grpSpPr>
        <p:sp>
          <p:nvSpPr>
            <p:cNvPr id="34882" name="Line 66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3" name="Line 67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84" name="Group 68"/>
          <p:cNvGrpSpPr>
            <a:grpSpLocks/>
          </p:cNvGrpSpPr>
          <p:nvPr/>
        </p:nvGrpSpPr>
        <p:grpSpPr bwMode="auto">
          <a:xfrm>
            <a:off x="3962400" y="2895600"/>
            <a:ext cx="152400" cy="152400"/>
            <a:chOff x="1584" y="1776"/>
            <a:chExt cx="96" cy="96"/>
          </a:xfrm>
        </p:grpSpPr>
        <p:sp>
          <p:nvSpPr>
            <p:cNvPr id="34885" name="Line 69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6" name="Line 70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87" name="Group 71"/>
          <p:cNvGrpSpPr>
            <a:grpSpLocks/>
          </p:cNvGrpSpPr>
          <p:nvPr/>
        </p:nvGrpSpPr>
        <p:grpSpPr bwMode="auto">
          <a:xfrm>
            <a:off x="3505200" y="2971800"/>
            <a:ext cx="152400" cy="152400"/>
            <a:chOff x="1584" y="1776"/>
            <a:chExt cx="96" cy="96"/>
          </a:xfrm>
        </p:grpSpPr>
        <p:sp>
          <p:nvSpPr>
            <p:cNvPr id="34888" name="Line 72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9" name="Line 73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90" name="Text Box 74"/>
          <p:cNvSpPr txBox="1">
            <a:spLocks noChangeArrowheads="1"/>
          </p:cNvSpPr>
          <p:nvPr/>
        </p:nvSpPr>
        <p:spPr bwMode="auto">
          <a:xfrm>
            <a:off x="1508125" y="784225"/>
            <a:ext cx="606408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 smtClean="0"/>
              <a:t>Uncorrelated </a:t>
            </a:r>
            <a:r>
              <a:rPr lang="en-US" altLang="en-US" sz="3200" b="1" dirty="0"/>
              <a:t>but not independent</a:t>
            </a:r>
          </a:p>
        </p:txBody>
      </p:sp>
      <p:sp>
        <p:nvSpPr>
          <p:cNvPr id="34891" name="Text Box 75"/>
          <p:cNvSpPr txBox="1">
            <a:spLocks noChangeArrowheads="1"/>
          </p:cNvSpPr>
          <p:nvPr/>
        </p:nvSpPr>
        <p:spPr bwMode="auto">
          <a:xfrm>
            <a:off x="1355725" y="2635250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Var 1</a:t>
            </a:r>
          </a:p>
        </p:txBody>
      </p:sp>
      <p:sp>
        <p:nvSpPr>
          <p:cNvPr id="34892" name="Text Box 76"/>
          <p:cNvSpPr txBox="1">
            <a:spLocks noChangeArrowheads="1"/>
          </p:cNvSpPr>
          <p:nvPr/>
        </p:nvSpPr>
        <p:spPr bwMode="auto">
          <a:xfrm>
            <a:off x="5638800" y="5943600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Var 2</a:t>
            </a:r>
          </a:p>
        </p:txBody>
      </p:sp>
    </p:spTree>
    <p:extLst>
      <p:ext uri="{BB962C8B-B14F-4D97-AF65-F5344CB8AC3E}">
        <p14:creationId xmlns:p14="http://schemas.microsoft.com/office/powerpoint/2010/main" val="21390469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2438400" y="1600200"/>
            <a:ext cx="0" cy="419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2438400" y="5715000"/>
            <a:ext cx="5181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4724400" y="2971800"/>
            <a:ext cx="152400" cy="152400"/>
            <a:chOff x="1584" y="1776"/>
            <a:chExt cx="96" cy="96"/>
          </a:xfrm>
        </p:grpSpPr>
        <p:sp>
          <p:nvSpPr>
            <p:cNvPr id="35845" name="Line 5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3505200" y="2971800"/>
            <a:ext cx="152400" cy="152400"/>
            <a:chOff x="1584" y="1776"/>
            <a:chExt cx="96" cy="96"/>
          </a:xfrm>
        </p:grpSpPr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0" name="Group 10"/>
          <p:cNvGrpSpPr>
            <a:grpSpLocks/>
          </p:cNvGrpSpPr>
          <p:nvPr/>
        </p:nvGrpSpPr>
        <p:grpSpPr bwMode="auto">
          <a:xfrm>
            <a:off x="5181600" y="4038600"/>
            <a:ext cx="152400" cy="152400"/>
            <a:chOff x="1584" y="1776"/>
            <a:chExt cx="96" cy="96"/>
          </a:xfrm>
        </p:grpSpPr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4419600" y="2895600"/>
            <a:ext cx="152400" cy="152400"/>
            <a:chOff x="1584" y="1776"/>
            <a:chExt cx="96" cy="96"/>
          </a:xfrm>
        </p:grpSpPr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6" name="Group 16"/>
          <p:cNvGrpSpPr>
            <a:grpSpLocks/>
          </p:cNvGrpSpPr>
          <p:nvPr/>
        </p:nvGrpSpPr>
        <p:grpSpPr bwMode="auto">
          <a:xfrm>
            <a:off x="5257800" y="3200400"/>
            <a:ext cx="152400" cy="152400"/>
            <a:chOff x="1584" y="1776"/>
            <a:chExt cx="96" cy="96"/>
          </a:xfrm>
        </p:grpSpPr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9" name="Group 19"/>
          <p:cNvGrpSpPr>
            <a:grpSpLocks/>
          </p:cNvGrpSpPr>
          <p:nvPr/>
        </p:nvGrpSpPr>
        <p:grpSpPr bwMode="auto">
          <a:xfrm>
            <a:off x="3276600" y="3276600"/>
            <a:ext cx="152400" cy="152400"/>
            <a:chOff x="1584" y="1776"/>
            <a:chExt cx="96" cy="96"/>
          </a:xfrm>
        </p:grpSpPr>
        <p:sp>
          <p:nvSpPr>
            <p:cNvPr id="35860" name="Line 20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62" name="Group 22"/>
          <p:cNvGrpSpPr>
            <a:grpSpLocks/>
          </p:cNvGrpSpPr>
          <p:nvPr/>
        </p:nvGrpSpPr>
        <p:grpSpPr bwMode="auto">
          <a:xfrm>
            <a:off x="3352800" y="4267200"/>
            <a:ext cx="152400" cy="152400"/>
            <a:chOff x="1584" y="1776"/>
            <a:chExt cx="96" cy="96"/>
          </a:xfrm>
        </p:grpSpPr>
        <p:sp>
          <p:nvSpPr>
            <p:cNvPr id="35863" name="Line 23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Line 24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65" name="Group 25"/>
          <p:cNvGrpSpPr>
            <a:grpSpLocks/>
          </p:cNvGrpSpPr>
          <p:nvPr/>
        </p:nvGrpSpPr>
        <p:grpSpPr bwMode="auto">
          <a:xfrm>
            <a:off x="5334000" y="4343400"/>
            <a:ext cx="152400" cy="152400"/>
            <a:chOff x="1584" y="1776"/>
            <a:chExt cx="96" cy="96"/>
          </a:xfrm>
        </p:grpSpPr>
        <p:sp>
          <p:nvSpPr>
            <p:cNvPr id="35866" name="Line 26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68" name="Group 28"/>
          <p:cNvGrpSpPr>
            <a:grpSpLocks/>
          </p:cNvGrpSpPr>
          <p:nvPr/>
        </p:nvGrpSpPr>
        <p:grpSpPr bwMode="auto">
          <a:xfrm>
            <a:off x="3276600" y="4038600"/>
            <a:ext cx="152400" cy="152400"/>
            <a:chOff x="1584" y="1776"/>
            <a:chExt cx="96" cy="96"/>
          </a:xfrm>
        </p:grpSpPr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71" name="Group 31"/>
          <p:cNvGrpSpPr>
            <a:grpSpLocks/>
          </p:cNvGrpSpPr>
          <p:nvPr/>
        </p:nvGrpSpPr>
        <p:grpSpPr bwMode="auto">
          <a:xfrm>
            <a:off x="4038600" y="4343400"/>
            <a:ext cx="152400" cy="152400"/>
            <a:chOff x="1584" y="1776"/>
            <a:chExt cx="96" cy="96"/>
          </a:xfrm>
        </p:grpSpPr>
        <p:sp>
          <p:nvSpPr>
            <p:cNvPr id="35872" name="Line 32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Line 33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74" name="Group 34"/>
          <p:cNvGrpSpPr>
            <a:grpSpLocks/>
          </p:cNvGrpSpPr>
          <p:nvPr/>
        </p:nvGrpSpPr>
        <p:grpSpPr bwMode="auto">
          <a:xfrm>
            <a:off x="5029200" y="2819400"/>
            <a:ext cx="152400" cy="152400"/>
            <a:chOff x="1584" y="1776"/>
            <a:chExt cx="96" cy="96"/>
          </a:xfrm>
        </p:grpSpPr>
        <p:sp>
          <p:nvSpPr>
            <p:cNvPr id="35875" name="Line 35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Line 36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77" name="Group 37"/>
          <p:cNvGrpSpPr>
            <a:grpSpLocks/>
          </p:cNvGrpSpPr>
          <p:nvPr/>
        </p:nvGrpSpPr>
        <p:grpSpPr bwMode="auto">
          <a:xfrm>
            <a:off x="5334000" y="3810000"/>
            <a:ext cx="152400" cy="152400"/>
            <a:chOff x="1584" y="1776"/>
            <a:chExt cx="96" cy="96"/>
          </a:xfrm>
        </p:grpSpPr>
        <p:sp>
          <p:nvSpPr>
            <p:cNvPr id="35878" name="Line 38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9" name="Line 39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80" name="Group 40"/>
          <p:cNvGrpSpPr>
            <a:grpSpLocks/>
          </p:cNvGrpSpPr>
          <p:nvPr/>
        </p:nvGrpSpPr>
        <p:grpSpPr bwMode="auto">
          <a:xfrm>
            <a:off x="4572000" y="4343400"/>
            <a:ext cx="152400" cy="152400"/>
            <a:chOff x="1584" y="1776"/>
            <a:chExt cx="96" cy="96"/>
          </a:xfrm>
        </p:grpSpPr>
        <p:sp>
          <p:nvSpPr>
            <p:cNvPr id="35881" name="Line 41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Line 42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83" name="Group 43"/>
          <p:cNvGrpSpPr>
            <a:grpSpLocks/>
          </p:cNvGrpSpPr>
          <p:nvPr/>
        </p:nvGrpSpPr>
        <p:grpSpPr bwMode="auto">
          <a:xfrm>
            <a:off x="3733800" y="4343400"/>
            <a:ext cx="152400" cy="152400"/>
            <a:chOff x="1584" y="1776"/>
            <a:chExt cx="96" cy="96"/>
          </a:xfrm>
        </p:grpSpPr>
        <p:sp>
          <p:nvSpPr>
            <p:cNvPr id="35884" name="Line 44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Line 45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86" name="Group 46"/>
          <p:cNvGrpSpPr>
            <a:grpSpLocks/>
          </p:cNvGrpSpPr>
          <p:nvPr/>
        </p:nvGrpSpPr>
        <p:grpSpPr bwMode="auto">
          <a:xfrm>
            <a:off x="4876800" y="4419600"/>
            <a:ext cx="152400" cy="152400"/>
            <a:chOff x="1584" y="1776"/>
            <a:chExt cx="96" cy="96"/>
          </a:xfrm>
        </p:grpSpPr>
        <p:sp>
          <p:nvSpPr>
            <p:cNvPr id="35887" name="Line 47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89" name="Rectangle 49"/>
          <p:cNvSpPr>
            <a:spLocks noChangeArrowheads="1"/>
          </p:cNvSpPr>
          <p:nvPr/>
        </p:nvSpPr>
        <p:spPr bwMode="auto">
          <a:xfrm>
            <a:off x="3733800" y="3276600"/>
            <a:ext cx="1295400" cy="914400"/>
          </a:xfrm>
          <a:prstGeom prst="rect">
            <a:avLst/>
          </a:prstGeom>
          <a:noFill/>
          <a:ln w="635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90" name="Group 50"/>
          <p:cNvGrpSpPr>
            <a:grpSpLocks/>
          </p:cNvGrpSpPr>
          <p:nvPr/>
        </p:nvGrpSpPr>
        <p:grpSpPr bwMode="auto">
          <a:xfrm>
            <a:off x="3276600" y="3124200"/>
            <a:ext cx="152400" cy="152400"/>
            <a:chOff x="1584" y="1776"/>
            <a:chExt cx="96" cy="96"/>
          </a:xfrm>
        </p:grpSpPr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Line 52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93" name="Group 53"/>
          <p:cNvGrpSpPr>
            <a:grpSpLocks/>
          </p:cNvGrpSpPr>
          <p:nvPr/>
        </p:nvGrpSpPr>
        <p:grpSpPr bwMode="auto">
          <a:xfrm>
            <a:off x="4572000" y="2971800"/>
            <a:ext cx="152400" cy="152400"/>
            <a:chOff x="1584" y="1776"/>
            <a:chExt cx="96" cy="96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Line 55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96" name="Group 56"/>
          <p:cNvGrpSpPr>
            <a:grpSpLocks/>
          </p:cNvGrpSpPr>
          <p:nvPr/>
        </p:nvGrpSpPr>
        <p:grpSpPr bwMode="auto">
          <a:xfrm>
            <a:off x="3505200" y="3581400"/>
            <a:ext cx="152400" cy="152400"/>
            <a:chOff x="1584" y="1776"/>
            <a:chExt cx="96" cy="96"/>
          </a:xfrm>
        </p:grpSpPr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Line 58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99" name="Group 59"/>
          <p:cNvGrpSpPr>
            <a:grpSpLocks/>
          </p:cNvGrpSpPr>
          <p:nvPr/>
        </p:nvGrpSpPr>
        <p:grpSpPr bwMode="auto">
          <a:xfrm>
            <a:off x="4191000" y="2971800"/>
            <a:ext cx="152400" cy="152400"/>
            <a:chOff x="1584" y="1776"/>
            <a:chExt cx="96" cy="96"/>
          </a:xfrm>
        </p:grpSpPr>
        <p:sp>
          <p:nvSpPr>
            <p:cNvPr id="35900" name="Line 60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1" name="Line 61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02" name="Group 62"/>
          <p:cNvGrpSpPr>
            <a:grpSpLocks/>
          </p:cNvGrpSpPr>
          <p:nvPr/>
        </p:nvGrpSpPr>
        <p:grpSpPr bwMode="auto">
          <a:xfrm>
            <a:off x="3581400" y="4114800"/>
            <a:ext cx="152400" cy="152400"/>
            <a:chOff x="1584" y="1776"/>
            <a:chExt cx="96" cy="96"/>
          </a:xfrm>
        </p:grpSpPr>
        <p:sp>
          <p:nvSpPr>
            <p:cNvPr id="35903" name="Line 63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4" name="Line 64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05" name="Group 65"/>
          <p:cNvGrpSpPr>
            <a:grpSpLocks/>
          </p:cNvGrpSpPr>
          <p:nvPr/>
        </p:nvGrpSpPr>
        <p:grpSpPr bwMode="auto">
          <a:xfrm>
            <a:off x="3505200" y="3886200"/>
            <a:ext cx="152400" cy="152400"/>
            <a:chOff x="1584" y="1776"/>
            <a:chExt cx="96" cy="96"/>
          </a:xfrm>
        </p:grpSpPr>
        <p:sp>
          <p:nvSpPr>
            <p:cNvPr id="35906" name="Line 66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7" name="Line 67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08" name="Group 68"/>
          <p:cNvGrpSpPr>
            <a:grpSpLocks/>
          </p:cNvGrpSpPr>
          <p:nvPr/>
        </p:nvGrpSpPr>
        <p:grpSpPr bwMode="auto">
          <a:xfrm>
            <a:off x="3962400" y="2895600"/>
            <a:ext cx="152400" cy="152400"/>
            <a:chOff x="1584" y="1776"/>
            <a:chExt cx="96" cy="96"/>
          </a:xfrm>
        </p:grpSpPr>
        <p:sp>
          <p:nvSpPr>
            <p:cNvPr id="35909" name="Line 69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0" name="Line 70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11" name="Group 71"/>
          <p:cNvGrpSpPr>
            <a:grpSpLocks/>
          </p:cNvGrpSpPr>
          <p:nvPr/>
        </p:nvGrpSpPr>
        <p:grpSpPr bwMode="auto">
          <a:xfrm>
            <a:off x="3505200" y="2971800"/>
            <a:ext cx="152400" cy="152400"/>
            <a:chOff x="1584" y="1776"/>
            <a:chExt cx="96" cy="96"/>
          </a:xfrm>
        </p:grpSpPr>
        <p:sp>
          <p:nvSpPr>
            <p:cNvPr id="35912" name="Line 72"/>
            <p:cNvSpPr>
              <a:spLocks noChangeShapeType="1"/>
            </p:cNvSpPr>
            <p:nvPr/>
          </p:nvSpPr>
          <p:spPr bwMode="auto">
            <a:xfrm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3" name="Line 73"/>
            <p:cNvSpPr>
              <a:spLocks noChangeShapeType="1"/>
            </p:cNvSpPr>
            <p:nvPr/>
          </p:nvSpPr>
          <p:spPr bwMode="auto">
            <a:xfrm flipV="1">
              <a:off x="1584" y="1776"/>
              <a:ext cx="96" cy="9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914" name="Text Box 74"/>
          <p:cNvSpPr txBox="1">
            <a:spLocks noChangeArrowheads="1"/>
          </p:cNvSpPr>
          <p:nvPr/>
        </p:nvSpPr>
        <p:spPr bwMode="auto">
          <a:xfrm>
            <a:off x="1508125" y="784225"/>
            <a:ext cx="606408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 smtClean="0"/>
              <a:t>Uncorrelated </a:t>
            </a:r>
            <a:r>
              <a:rPr lang="en-US" altLang="en-US" sz="3200" b="1" dirty="0"/>
              <a:t>but not independent</a:t>
            </a:r>
          </a:p>
        </p:txBody>
      </p:sp>
      <p:sp>
        <p:nvSpPr>
          <p:cNvPr id="35915" name="Text Box 75"/>
          <p:cNvSpPr txBox="1">
            <a:spLocks noChangeArrowheads="1"/>
          </p:cNvSpPr>
          <p:nvPr/>
        </p:nvSpPr>
        <p:spPr bwMode="auto">
          <a:xfrm>
            <a:off x="1355725" y="2635250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Var 1</a:t>
            </a:r>
          </a:p>
        </p:txBody>
      </p:sp>
      <p:sp>
        <p:nvSpPr>
          <p:cNvPr id="35916" name="Text Box 76"/>
          <p:cNvSpPr txBox="1">
            <a:spLocks noChangeArrowheads="1"/>
          </p:cNvSpPr>
          <p:nvPr/>
        </p:nvSpPr>
        <p:spPr bwMode="auto">
          <a:xfrm>
            <a:off x="5638800" y="5943600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Var 2</a:t>
            </a:r>
          </a:p>
        </p:txBody>
      </p:sp>
    </p:spTree>
    <p:extLst>
      <p:ext uri="{BB962C8B-B14F-4D97-AF65-F5344CB8AC3E}">
        <p14:creationId xmlns:p14="http://schemas.microsoft.com/office/powerpoint/2010/main" val="20864765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8-21 at 4.0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5" y="3027723"/>
            <a:ext cx="8519556" cy="3383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065" y="1293925"/>
            <a:ext cx="864475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below from Elements of Statistical Learning (p. 561) – shows potential power </a:t>
            </a:r>
            <a:r>
              <a:rPr lang="en-US" dirty="0"/>
              <a:t>of ICA in separating two mixed </a:t>
            </a:r>
            <a:r>
              <a:rPr lang="en-US" dirty="0" smtClean="0"/>
              <a:t>signals (example </a:t>
            </a:r>
            <a:r>
              <a:rPr lang="en-US" dirty="0"/>
              <a:t>of the classical </a:t>
            </a:r>
            <a:r>
              <a:rPr lang="en-US" i="1" dirty="0"/>
              <a:t>cocktail party </a:t>
            </a:r>
            <a:r>
              <a:rPr lang="en-US" i="1" dirty="0" smtClean="0"/>
              <a:t>problem</a:t>
            </a:r>
            <a:r>
              <a:rPr lang="en-US" dirty="0" smtClean="0"/>
              <a:t>). Different </a:t>
            </a:r>
            <a:r>
              <a:rPr lang="en-US" dirty="0"/>
              <a:t>microphones </a:t>
            </a:r>
            <a:r>
              <a:rPr lang="en-US" dirty="0" smtClean="0"/>
              <a:t>pick </a:t>
            </a:r>
            <a:r>
              <a:rPr lang="en-US" dirty="0"/>
              <a:t>up mixtures of different independent sources </a:t>
            </a:r>
            <a:r>
              <a:rPr lang="en-US" dirty="0" smtClean="0"/>
              <a:t>(</a:t>
            </a:r>
            <a:r>
              <a:rPr lang="en-US" dirty="0"/>
              <a:t>music, speech from different speakers, etc.). ICA is able to perform </a:t>
            </a:r>
            <a:r>
              <a:rPr lang="en-US" i="1" dirty="0"/>
              <a:t>blind source separation</a:t>
            </a:r>
            <a:r>
              <a:rPr lang="en-US" dirty="0"/>
              <a:t>, by exploiting the independence and non</a:t>
            </a:r>
            <a:r>
              <a:rPr lang="en-US" dirty="0" smtClean="0"/>
              <a:t>-normality </a:t>
            </a:r>
            <a:r>
              <a:rPr lang="en-US" dirty="0"/>
              <a:t>of the original sources.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ICA illustration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06498" y="3074528"/>
            <a:ext cx="1577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(mixed signals)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709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077200" cy="6096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ICA </a:t>
            </a:r>
            <a:r>
              <a:rPr lang="en-US" altLang="en-US" dirty="0"/>
              <a:t>demands that the components are (maximally) independent of each other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It provides a different </a:t>
            </a:r>
            <a:r>
              <a:rPr lang="en-US" altLang="en-US" i="1" dirty="0">
                <a:solidFill>
                  <a:srgbClr val="800000"/>
                </a:solidFill>
              </a:rPr>
              <a:t>decomposition</a:t>
            </a:r>
            <a:r>
              <a:rPr lang="en-US" altLang="en-US" dirty="0"/>
              <a:t> of the full data than does PCA (i.e. it gives a different set of </a:t>
            </a:r>
            <a:r>
              <a:rPr lang="en-US" altLang="en-US" dirty="0" smtClean="0"/>
              <a:t>weighted averages of the predictors – components)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ICA tends to do </a:t>
            </a:r>
            <a:r>
              <a:rPr lang="en-US" altLang="en-US" dirty="0" smtClean="0"/>
              <a:t>well at signal separation </a:t>
            </a:r>
            <a:r>
              <a:rPr lang="en-US" altLang="en-US" dirty="0" smtClean="0"/>
              <a:t>(e.g. separating </a:t>
            </a:r>
            <a:r>
              <a:rPr lang="en-US" altLang="en-US" dirty="0" smtClean="0"/>
              <a:t>overlaid recorded speech signals or different components of brain activation in fMRI)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ICA </a:t>
            </a:r>
            <a:r>
              <a:rPr lang="en-US" altLang="en-US" dirty="0" smtClean="0"/>
              <a:t>does </a:t>
            </a:r>
            <a:r>
              <a:rPr lang="en-US" altLang="en-US" dirty="0"/>
              <a:t>not have an inherent ordering of </a:t>
            </a:r>
            <a:r>
              <a:rPr lang="en-US" altLang="en-US" dirty="0" smtClean="0"/>
              <a:t>components (unlike PCA that goes from largest to smallest variance explained</a:t>
            </a:r>
            <a:r>
              <a:rPr lang="en-US" altLang="en-US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Computationally expensive and not guaranteed to find global optimum (cf. K-means clustering)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i="1" dirty="0"/>
              <a:t>Not available in Modeler</a:t>
            </a:r>
            <a:r>
              <a:rPr lang="en-US" altLang="en-US" dirty="0"/>
              <a:t>,</a:t>
            </a:r>
            <a:r>
              <a:rPr lang="en-US" altLang="en-US" i="1" dirty="0"/>
              <a:t> </a:t>
            </a:r>
            <a:r>
              <a:rPr lang="en-US" altLang="en-US" dirty="0"/>
              <a:t>but is increasingly used for summarizing high dimensional biomedical </a:t>
            </a:r>
            <a:r>
              <a:rPr lang="en-US" altLang="en-US" dirty="0" smtClean="0"/>
              <a:t>data</a:t>
            </a:r>
            <a:r>
              <a:rPr lang="en-US" altLang="en-US" dirty="0"/>
              <a:t> </a:t>
            </a:r>
            <a:r>
              <a:rPr lang="en-US" altLang="en-US" dirty="0" smtClean="0"/>
              <a:t>– can use “</a:t>
            </a:r>
            <a:r>
              <a:rPr lang="en-US" altLang="en-US" dirty="0" err="1" smtClean="0"/>
              <a:t>ica</a:t>
            </a:r>
            <a:r>
              <a:rPr lang="en-US" altLang="en-US" dirty="0" smtClean="0"/>
              <a:t>” or “</a:t>
            </a:r>
            <a:r>
              <a:rPr lang="en-US" altLang="en-US" dirty="0" err="1" smtClean="0"/>
              <a:t>fastICA</a:t>
            </a:r>
            <a:r>
              <a:rPr lang="en-US" altLang="en-US" dirty="0" smtClean="0"/>
              <a:t>” in R, or </a:t>
            </a:r>
            <a:r>
              <a:rPr lang="en-US" altLang="en-US" dirty="0" err="1" smtClean="0"/>
              <a:t>FastICA</a:t>
            </a:r>
            <a:r>
              <a:rPr lang="en-US" altLang="en-US" dirty="0" smtClean="0"/>
              <a:t> in Python, or PCA and ICA package in </a:t>
            </a:r>
            <a:r>
              <a:rPr lang="en-US" altLang="en-US" dirty="0" err="1" smtClean="0"/>
              <a:t>Matlab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06686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9279" y="2119281"/>
            <a:ext cx="7886700" cy="1325563"/>
          </a:xfrm>
        </p:spPr>
        <p:txBody>
          <a:bodyPr/>
          <a:lstStyle/>
          <a:p>
            <a:r>
              <a:rPr lang="en-US" dirty="0" smtClean="0"/>
              <a:t>Back </a:t>
            </a:r>
            <a:r>
              <a:rPr lang="en-US" smtClean="0"/>
              <a:t>to Classification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75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94538"/>
            <a:ext cx="7886700" cy="6799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Choosing a classifier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976" y="855240"/>
            <a:ext cx="8929395" cy="584413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Logistic Regression</a:t>
            </a:r>
            <a:r>
              <a:rPr lang="en-US" dirty="0" smtClean="0"/>
              <a:t> (also holds for </a:t>
            </a:r>
            <a:r>
              <a:rPr lang="en-US" b="1" dirty="0" smtClean="0"/>
              <a:t>Linear Discriminant Analysis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Nice </a:t>
            </a:r>
            <a:r>
              <a:rPr lang="en-US" dirty="0"/>
              <a:t>probabilistic </a:t>
            </a:r>
            <a:r>
              <a:rPr lang="en-US" dirty="0" smtClean="0"/>
              <a:t>interpretation</a:t>
            </a:r>
          </a:p>
          <a:p>
            <a:pPr lvl="1"/>
            <a:r>
              <a:rPr lang="en-US" dirty="0" smtClean="0"/>
              <a:t>Not highly flexible</a:t>
            </a:r>
          </a:p>
          <a:p>
            <a:r>
              <a:rPr lang="en-US" b="1" dirty="0" smtClean="0"/>
              <a:t>Kernel-bases classification</a:t>
            </a:r>
          </a:p>
          <a:p>
            <a:pPr lvl="1"/>
            <a:r>
              <a:rPr lang="en-US" dirty="0" smtClean="0"/>
              <a:t>No “model” required – don’t have to worry about outliers</a:t>
            </a:r>
          </a:p>
          <a:p>
            <a:pPr lvl="1"/>
            <a:r>
              <a:rPr lang="en-US" dirty="0" smtClean="0"/>
              <a:t>Easy to understand rules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so good for interpretation</a:t>
            </a:r>
          </a:p>
          <a:p>
            <a:r>
              <a:rPr lang="en-US" b="1" dirty="0" smtClean="0"/>
              <a:t>Decision Trees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Easy </a:t>
            </a:r>
            <a:r>
              <a:rPr lang="en-US" dirty="0"/>
              <a:t>to interpret and explain </a:t>
            </a:r>
          </a:p>
          <a:p>
            <a:pPr lvl="1"/>
            <a:r>
              <a:rPr lang="en-US" dirty="0" smtClean="0"/>
              <a:t>No “model” required -- </a:t>
            </a:r>
            <a:r>
              <a:rPr lang="en-US" dirty="0"/>
              <a:t>don’t have to worry about </a:t>
            </a:r>
            <a:r>
              <a:rPr lang="en-US" dirty="0" smtClean="0"/>
              <a:t>outliers</a:t>
            </a:r>
          </a:p>
          <a:p>
            <a:pPr lvl="1"/>
            <a:r>
              <a:rPr lang="en-US" dirty="0" smtClean="0"/>
              <a:t>Restricted to recursive partitioning of data to form classes</a:t>
            </a:r>
            <a:endParaRPr lang="en-US" dirty="0"/>
          </a:p>
          <a:p>
            <a:r>
              <a:rPr lang="en-US" b="1" dirty="0" smtClean="0"/>
              <a:t>Support Vector Machines</a:t>
            </a:r>
          </a:p>
          <a:p>
            <a:pPr lvl="1"/>
            <a:r>
              <a:rPr lang="en-US" dirty="0" smtClean="0"/>
              <a:t>Often have high accuracy</a:t>
            </a:r>
          </a:p>
          <a:p>
            <a:pPr lvl="1"/>
            <a:r>
              <a:rPr lang="en-US" dirty="0" smtClean="0"/>
              <a:t>Can deal with highly non-linear separation of features</a:t>
            </a:r>
          </a:p>
          <a:p>
            <a:pPr lvl="1"/>
            <a:r>
              <a:rPr lang="en-US" dirty="0" smtClean="0"/>
              <a:t>Requires effort tuning and difficult to interpret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However, if your primary goal is good prediction, then you can run multiple classifiers and combine them to get an even better one overall (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ensemble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techniques of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boosting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bagging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stacking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8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427" y="2641092"/>
            <a:ext cx="5937755" cy="1188720"/>
          </a:xfrm>
        </p:spPr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 (neural nets)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properly called an ‘artificial’ neural network</a:t>
            </a:r>
          </a:p>
          <a:p>
            <a:r>
              <a:rPr lang="en-US" dirty="0" smtClean="0"/>
              <a:t>“A </a:t>
            </a:r>
            <a:r>
              <a:rPr lang="en-US" dirty="0"/>
              <a:t>computing system made up of a number of simple, highly interconnected processing elements, which process information by their dynamic state response to external inputs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learning rule </a:t>
            </a:r>
            <a:r>
              <a:rPr lang="en-US" dirty="0" smtClean="0"/>
              <a:t>is developed to “learn by example” so that the weights of connections can be modified based on the observed data</a:t>
            </a:r>
          </a:p>
          <a:p>
            <a:r>
              <a:rPr lang="en-US" dirty="0"/>
              <a:t>At one time considered as a model for the brain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94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 (neural nets)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690689"/>
            <a:ext cx="6489700" cy="4445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715208" y="2152354"/>
            <a:ext cx="401216" cy="49754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76784" y="1690689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Connections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35698" y="2649894"/>
            <a:ext cx="686318" cy="14306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5255" y="2188229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</a:rPr>
              <a:t>Nodes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2711" y="6232849"/>
            <a:ext cx="433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Underlying math is complex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55159" y="2519264"/>
            <a:ext cx="1679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Can have more than one output and  outputs can be class variables or continuous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24526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95" y="0"/>
            <a:ext cx="7886700" cy="1325563"/>
          </a:xfrm>
        </p:spPr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78" y="1160460"/>
            <a:ext cx="8170117" cy="49044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Complex models with many tuning parameters – many flavors – number of layers and nodes</a:t>
            </a:r>
          </a:p>
          <a:p>
            <a:r>
              <a:rPr lang="en-US" dirty="0" smtClean="0"/>
              <a:t>Fitting neural networks is an iterative process</a:t>
            </a:r>
          </a:p>
          <a:p>
            <a:r>
              <a:rPr lang="en-US" dirty="0" smtClean="0"/>
              <a:t>Stopping the iterations early gives a model that has reduced chance of being </a:t>
            </a:r>
            <a:r>
              <a:rPr lang="en-US" dirty="0" err="1" smtClean="0"/>
              <a:t>overfit</a:t>
            </a:r>
            <a:r>
              <a:rPr lang="en-US" dirty="0" smtClean="0"/>
              <a:t> (simpler network)</a:t>
            </a:r>
          </a:p>
          <a:p>
            <a:r>
              <a:rPr lang="en-US" dirty="0" smtClean="0"/>
              <a:t>A very flexible way to capture non-linear classification, but needs experience to use effectively because of difficulty in optimally tuning parameters </a:t>
            </a:r>
          </a:p>
          <a:p>
            <a:r>
              <a:rPr lang="en-US" dirty="0" smtClean="0"/>
              <a:t>Computationally intensive – especially for large networks with a large amount of data</a:t>
            </a:r>
          </a:p>
          <a:p>
            <a:r>
              <a:rPr lang="en-US" dirty="0" smtClean="0"/>
              <a:t>No interpretation – “Black Box classifier”</a:t>
            </a:r>
          </a:p>
          <a:p>
            <a:r>
              <a:rPr lang="en-US" dirty="0" smtClean="0"/>
              <a:t>Fitted in Modeler using the Neural Net node – we will explore this node in lab Thursday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25" y="5664847"/>
            <a:ext cx="787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323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5544" y="2476314"/>
            <a:ext cx="7886700" cy="1325563"/>
          </a:xfrm>
        </p:spPr>
        <p:txBody>
          <a:bodyPr/>
          <a:lstStyle/>
          <a:p>
            <a:r>
              <a:rPr lang="en-US" dirty="0" smtClean="0"/>
              <a:t>Bayesian Networks</a:t>
            </a:r>
            <a:br>
              <a:rPr lang="en-US" dirty="0" smtClean="0"/>
            </a:br>
            <a:r>
              <a:rPr lang="en-US" dirty="0" smtClean="0"/>
              <a:t>(Bayes Nets)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770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Bayesian Networks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 dirty="0" smtClean="0"/>
              <a:t>Looks for pathways </a:t>
            </a:r>
            <a:r>
              <a:rPr lang="en-US" altLang="en-US" dirty="0"/>
              <a:t>or complex </a:t>
            </a:r>
            <a:r>
              <a:rPr lang="en-US" altLang="en-US" dirty="0" smtClean="0"/>
              <a:t>relationships between variables</a:t>
            </a:r>
          </a:p>
          <a:p>
            <a:pPr>
              <a:spcAft>
                <a:spcPts val="1800"/>
              </a:spcAft>
            </a:pPr>
            <a:r>
              <a:rPr lang="en-US" altLang="en-US" dirty="0" smtClean="0"/>
              <a:t>Unlike most classification methods, Bayes Nets actually has a “causal” interpretation</a:t>
            </a:r>
            <a:endParaRPr lang="en-US" altLang="en-US" dirty="0"/>
          </a:p>
          <a:p>
            <a:pPr>
              <a:spcAft>
                <a:spcPts val="1800"/>
              </a:spcAft>
            </a:pPr>
            <a:r>
              <a:rPr lang="en-US" altLang="en-US" dirty="0"/>
              <a:t>Bayesian networks do not have pre-defined outcomes/predictors, but determine order/structure among a set of variables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176213"/>
            <a:ext cx="8099425" cy="1143000"/>
          </a:xfrm>
        </p:spPr>
        <p:txBody>
          <a:bodyPr/>
          <a:lstStyle/>
          <a:p>
            <a:r>
              <a:rPr lang="en-US" altLang="en-US" dirty="0" smtClean="0"/>
              <a:t>Components of</a:t>
            </a:r>
            <a:r>
              <a:rPr lang="en-US" altLang="en-US" dirty="0" smtClean="0"/>
              <a:t> </a:t>
            </a:r>
            <a:r>
              <a:rPr lang="en-US" altLang="en-US" dirty="0"/>
              <a:t>Bayes </a:t>
            </a:r>
            <a:r>
              <a:rPr lang="en-US" altLang="en-US" dirty="0" smtClean="0"/>
              <a:t>Nets</a:t>
            </a:r>
            <a:endParaRPr lang="en-US" altLang="en-US" dirty="0"/>
          </a:p>
        </p:txBody>
      </p:sp>
      <p:sp>
        <p:nvSpPr>
          <p:cNvPr id="279555" name="Oval 3"/>
          <p:cNvSpPr>
            <a:spLocks noChangeArrowheads="1"/>
          </p:cNvSpPr>
          <p:nvPr/>
        </p:nvSpPr>
        <p:spPr bwMode="auto">
          <a:xfrm>
            <a:off x="2252663" y="3657600"/>
            <a:ext cx="1143000" cy="64452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/>
              <a:t>Smoker</a:t>
            </a:r>
          </a:p>
        </p:txBody>
      </p:sp>
      <p:sp>
        <p:nvSpPr>
          <p:cNvPr id="279556" name="Oval 4"/>
          <p:cNvSpPr>
            <a:spLocks noChangeArrowheads="1"/>
          </p:cNvSpPr>
          <p:nvPr/>
        </p:nvSpPr>
        <p:spPr bwMode="auto">
          <a:xfrm>
            <a:off x="2286000" y="5562600"/>
            <a:ext cx="1066800" cy="762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 smtClean="0"/>
              <a:t>HA</a:t>
            </a:r>
            <a:endParaRPr lang="en-US" altLang="en-US" sz="1800" dirty="0"/>
          </a:p>
        </p:txBody>
      </p:sp>
      <p:cxnSp>
        <p:nvCxnSpPr>
          <p:cNvPr id="279557" name="AutoShape 5"/>
          <p:cNvCxnSpPr>
            <a:cxnSpLocks noChangeShapeType="1"/>
            <a:stCxn id="279555" idx="4"/>
            <a:endCxn id="279556" idx="0"/>
          </p:cNvCxnSpPr>
          <p:nvPr/>
        </p:nvCxnSpPr>
        <p:spPr bwMode="auto">
          <a:xfrm flipH="1">
            <a:off x="2819400" y="4313238"/>
            <a:ext cx="4763" cy="123825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9564" name="Text Box 12"/>
          <p:cNvSpPr txBox="1">
            <a:spLocks noChangeArrowheads="1"/>
          </p:cNvSpPr>
          <p:nvPr/>
        </p:nvSpPr>
        <p:spPr bwMode="auto">
          <a:xfrm>
            <a:off x="533400" y="1447800"/>
            <a:ext cx="822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dirty="0"/>
              <a:t>Each </a:t>
            </a:r>
            <a:r>
              <a:rPr lang="en-US" altLang="en-US" u="sng" dirty="0">
                <a:solidFill>
                  <a:srgbClr val="800000"/>
                </a:solidFill>
              </a:rPr>
              <a:t>node</a:t>
            </a:r>
            <a:r>
              <a:rPr lang="en-US" altLang="en-US" dirty="0"/>
              <a:t> is a </a:t>
            </a:r>
            <a:r>
              <a:rPr lang="en-US" altLang="en-US" dirty="0" smtClean="0"/>
              <a:t>variable </a:t>
            </a:r>
            <a:r>
              <a:rPr lang="en-US" altLang="en-US" dirty="0"/>
              <a:t>with an associated </a:t>
            </a:r>
            <a:r>
              <a:rPr lang="en-US" altLang="en-US" u="sng" dirty="0">
                <a:solidFill>
                  <a:srgbClr val="800000"/>
                </a:solidFill>
              </a:rPr>
              <a:t>probability </a:t>
            </a:r>
            <a:r>
              <a:rPr lang="en-US" altLang="en-US" u="sng" dirty="0" smtClean="0">
                <a:solidFill>
                  <a:srgbClr val="800000"/>
                </a:solidFill>
              </a:rPr>
              <a:t>distribution</a:t>
            </a:r>
            <a:endParaRPr lang="en-US" altLang="en-US" u="sng" dirty="0">
              <a:solidFill>
                <a:srgbClr val="800000"/>
              </a:solidFill>
            </a:endParaRPr>
          </a:p>
          <a:p>
            <a:pPr>
              <a:buFontTx/>
              <a:buChar char="•"/>
            </a:pPr>
            <a:endParaRPr lang="en-US" altLang="en-US" b="1" dirty="0"/>
          </a:p>
          <a:p>
            <a:pPr>
              <a:buFontTx/>
              <a:buChar char="•"/>
            </a:pPr>
            <a:r>
              <a:rPr lang="en-US" altLang="en-US" dirty="0"/>
              <a:t>Each </a:t>
            </a:r>
            <a:r>
              <a:rPr lang="en-US" altLang="en-US" u="sng" dirty="0">
                <a:solidFill>
                  <a:srgbClr val="800000"/>
                </a:solidFill>
              </a:rPr>
              <a:t>arc</a:t>
            </a:r>
            <a:r>
              <a:rPr lang="en-US" altLang="en-US" dirty="0"/>
              <a:t> (arrow) denotes </a:t>
            </a:r>
            <a:r>
              <a:rPr lang="en-US" altLang="en-US" i="1" u="sng" dirty="0">
                <a:solidFill>
                  <a:srgbClr val="800000"/>
                </a:solidFill>
              </a:rPr>
              <a:t>conditional dependence</a:t>
            </a:r>
          </a:p>
        </p:txBody>
      </p:sp>
      <p:sp>
        <p:nvSpPr>
          <p:cNvPr id="279565" name="Text Box 13"/>
          <p:cNvSpPr txBox="1">
            <a:spLocks noChangeArrowheads="1"/>
          </p:cNvSpPr>
          <p:nvPr/>
        </p:nvSpPr>
        <p:spPr bwMode="auto">
          <a:xfrm>
            <a:off x="990600" y="3733800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Parent</a:t>
            </a:r>
          </a:p>
        </p:txBody>
      </p:sp>
      <p:sp>
        <p:nvSpPr>
          <p:cNvPr id="279566" name="Text Box 14"/>
          <p:cNvSpPr txBox="1">
            <a:spLocks noChangeArrowheads="1"/>
          </p:cNvSpPr>
          <p:nvPr/>
        </p:nvSpPr>
        <p:spPr bwMode="auto">
          <a:xfrm>
            <a:off x="990600" y="5715000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Child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8200" y="4674637"/>
            <a:ext cx="267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 </a:t>
            </a:r>
            <a:r>
              <a:rPr lang="en-US" smtClean="0"/>
              <a:t>= event of Heart Attack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176213"/>
            <a:ext cx="8099425" cy="1143000"/>
          </a:xfrm>
        </p:spPr>
        <p:txBody>
          <a:bodyPr/>
          <a:lstStyle/>
          <a:p>
            <a:r>
              <a:rPr lang="en-US" altLang="en-US" dirty="0" smtClean="0"/>
              <a:t>Small illustration</a:t>
            </a:r>
            <a:endParaRPr lang="en-US" altLang="en-US" dirty="0"/>
          </a:p>
        </p:txBody>
      </p:sp>
      <p:sp>
        <p:nvSpPr>
          <p:cNvPr id="289795" name="Oval 3"/>
          <p:cNvSpPr>
            <a:spLocks noChangeArrowheads="1"/>
          </p:cNvSpPr>
          <p:nvPr/>
        </p:nvSpPr>
        <p:spPr bwMode="auto">
          <a:xfrm>
            <a:off x="1447800" y="2895600"/>
            <a:ext cx="1143000" cy="64452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/>
              <a:t>Smoker</a:t>
            </a:r>
          </a:p>
        </p:txBody>
      </p:sp>
      <p:sp>
        <p:nvSpPr>
          <p:cNvPr id="289796" name="Oval 4"/>
          <p:cNvSpPr>
            <a:spLocks noChangeArrowheads="1"/>
          </p:cNvSpPr>
          <p:nvPr/>
        </p:nvSpPr>
        <p:spPr bwMode="auto">
          <a:xfrm>
            <a:off x="990600" y="4267200"/>
            <a:ext cx="1066800" cy="762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/>
              <a:t>BP</a:t>
            </a:r>
          </a:p>
        </p:txBody>
      </p:sp>
      <p:cxnSp>
        <p:nvCxnSpPr>
          <p:cNvPr id="289797" name="AutoShape 5"/>
          <p:cNvCxnSpPr>
            <a:cxnSpLocks noChangeShapeType="1"/>
            <a:stCxn id="289795" idx="4"/>
            <a:endCxn id="289796" idx="0"/>
          </p:cNvCxnSpPr>
          <p:nvPr/>
        </p:nvCxnSpPr>
        <p:spPr bwMode="auto">
          <a:xfrm flipH="1">
            <a:off x="1524000" y="3551238"/>
            <a:ext cx="495300" cy="704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9798" name="Oval 6"/>
          <p:cNvSpPr>
            <a:spLocks noChangeArrowheads="1"/>
          </p:cNvSpPr>
          <p:nvPr/>
        </p:nvSpPr>
        <p:spPr bwMode="auto">
          <a:xfrm>
            <a:off x="2133600" y="5257800"/>
            <a:ext cx="1143000" cy="64452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 smtClean="0"/>
              <a:t>HA</a:t>
            </a:r>
            <a:endParaRPr lang="en-US" altLang="en-US" sz="1800" dirty="0"/>
          </a:p>
        </p:txBody>
      </p:sp>
      <p:cxnSp>
        <p:nvCxnSpPr>
          <p:cNvPr id="289799" name="AutoShape 7"/>
          <p:cNvCxnSpPr>
            <a:cxnSpLocks noChangeShapeType="1"/>
            <a:stCxn id="289796" idx="5"/>
            <a:endCxn id="289798" idx="1"/>
          </p:cNvCxnSpPr>
          <p:nvPr/>
        </p:nvCxnSpPr>
        <p:spPr bwMode="auto">
          <a:xfrm>
            <a:off x="1901825" y="4929188"/>
            <a:ext cx="398463" cy="411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9800" name="AutoShape 8"/>
          <p:cNvCxnSpPr>
            <a:cxnSpLocks noChangeShapeType="1"/>
            <a:stCxn id="289795" idx="4"/>
            <a:endCxn id="289798" idx="0"/>
          </p:cNvCxnSpPr>
          <p:nvPr/>
        </p:nvCxnSpPr>
        <p:spPr bwMode="auto">
          <a:xfrm>
            <a:off x="2019300" y="3551238"/>
            <a:ext cx="685800" cy="169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9801" name="Text Box 9"/>
          <p:cNvSpPr txBox="1">
            <a:spLocks noChangeArrowheads="1"/>
          </p:cNvSpPr>
          <p:nvPr/>
        </p:nvSpPr>
        <p:spPr bwMode="auto">
          <a:xfrm>
            <a:off x="2667000" y="2971800"/>
            <a:ext cx="155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>
                <a:latin typeface="Courier New" charset="0"/>
              </a:rPr>
              <a:t>P(Smoker)</a:t>
            </a:r>
          </a:p>
        </p:txBody>
      </p:sp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0" y="5029200"/>
            <a:ext cx="201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>
                <a:latin typeface="Courier New" charset="0"/>
              </a:rPr>
              <a:t>P(BP|Smoker)</a:t>
            </a:r>
          </a:p>
        </p:txBody>
      </p:sp>
      <p:sp>
        <p:nvSpPr>
          <p:cNvPr id="289803" name="Text Box 11"/>
          <p:cNvSpPr txBox="1">
            <a:spLocks noChangeArrowheads="1"/>
          </p:cNvSpPr>
          <p:nvPr/>
        </p:nvSpPr>
        <p:spPr bwMode="auto">
          <a:xfrm>
            <a:off x="3309938" y="5353050"/>
            <a:ext cx="24929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 smtClean="0">
                <a:latin typeface="Courier New" charset="0"/>
              </a:rPr>
              <a:t>P(</a:t>
            </a:r>
            <a:r>
              <a:rPr lang="en-US" altLang="en-US" sz="2000" b="1" dirty="0" err="1" smtClean="0">
                <a:latin typeface="Courier New" charset="0"/>
              </a:rPr>
              <a:t>HA|BP,Smoker</a:t>
            </a:r>
            <a:r>
              <a:rPr lang="en-US" altLang="en-US" sz="2000" b="1" dirty="0">
                <a:latin typeface="Courier New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75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176213"/>
            <a:ext cx="8099425" cy="1143000"/>
          </a:xfrm>
        </p:spPr>
        <p:txBody>
          <a:bodyPr/>
          <a:lstStyle/>
          <a:p>
            <a:r>
              <a:rPr lang="en-US" altLang="en-US" dirty="0" smtClean="0"/>
              <a:t>Small illustration</a:t>
            </a:r>
            <a:endParaRPr lang="en-US" altLang="en-US" dirty="0"/>
          </a:p>
        </p:txBody>
      </p:sp>
      <p:sp>
        <p:nvSpPr>
          <p:cNvPr id="308227" name="Oval 3"/>
          <p:cNvSpPr>
            <a:spLocks noChangeArrowheads="1"/>
          </p:cNvSpPr>
          <p:nvPr/>
        </p:nvSpPr>
        <p:spPr bwMode="auto">
          <a:xfrm>
            <a:off x="1447800" y="2895600"/>
            <a:ext cx="1143000" cy="64452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/>
              <a:t>Smoker</a:t>
            </a:r>
          </a:p>
        </p:txBody>
      </p:sp>
      <p:sp>
        <p:nvSpPr>
          <p:cNvPr id="308228" name="Oval 4"/>
          <p:cNvSpPr>
            <a:spLocks noChangeArrowheads="1"/>
          </p:cNvSpPr>
          <p:nvPr/>
        </p:nvSpPr>
        <p:spPr bwMode="auto">
          <a:xfrm>
            <a:off x="990600" y="4267200"/>
            <a:ext cx="1066800" cy="762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/>
              <a:t>BP</a:t>
            </a:r>
          </a:p>
        </p:txBody>
      </p:sp>
      <p:cxnSp>
        <p:nvCxnSpPr>
          <p:cNvPr id="308229" name="AutoShape 5"/>
          <p:cNvCxnSpPr>
            <a:cxnSpLocks noChangeShapeType="1"/>
            <a:stCxn id="308227" idx="4"/>
            <a:endCxn id="308228" idx="0"/>
          </p:cNvCxnSpPr>
          <p:nvPr/>
        </p:nvCxnSpPr>
        <p:spPr bwMode="auto">
          <a:xfrm flipH="1">
            <a:off x="1524000" y="3551238"/>
            <a:ext cx="495300" cy="704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8230" name="Oval 6"/>
          <p:cNvSpPr>
            <a:spLocks noChangeArrowheads="1"/>
          </p:cNvSpPr>
          <p:nvPr/>
        </p:nvSpPr>
        <p:spPr bwMode="auto">
          <a:xfrm>
            <a:off x="2133600" y="5257800"/>
            <a:ext cx="1143000" cy="64452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/>
              <a:t>MS</a:t>
            </a:r>
          </a:p>
        </p:txBody>
      </p:sp>
      <p:cxnSp>
        <p:nvCxnSpPr>
          <p:cNvPr id="308231" name="AutoShape 7"/>
          <p:cNvCxnSpPr>
            <a:cxnSpLocks noChangeShapeType="1"/>
            <a:stCxn id="308228" idx="5"/>
            <a:endCxn id="308230" idx="1"/>
          </p:cNvCxnSpPr>
          <p:nvPr/>
        </p:nvCxnSpPr>
        <p:spPr bwMode="auto">
          <a:xfrm>
            <a:off x="1901825" y="4929188"/>
            <a:ext cx="398463" cy="411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8232" name="AutoShape 8"/>
          <p:cNvCxnSpPr>
            <a:cxnSpLocks noChangeShapeType="1"/>
            <a:stCxn id="308227" idx="4"/>
            <a:endCxn id="308230" idx="0"/>
          </p:cNvCxnSpPr>
          <p:nvPr/>
        </p:nvCxnSpPr>
        <p:spPr bwMode="auto">
          <a:xfrm>
            <a:off x="2019300" y="3551238"/>
            <a:ext cx="685800" cy="169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2667000" y="2971800"/>
            <a:ext cx="155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>
                <a:latin typeface="Courier New" charset="0"/>
              </a:rPr>
              <a:t>P(Smoker)</a:t>
            </a:r>
          </a:p>
        </p:txBody>
      </p:sp>
      <p:sp>
        <p:nvSpPr>
          <p:cNvPr id="308234" name="Text Box 10"/>
          <p:cNvSpPr txBox="1">
            <a:spLocks noChangeArrowheads="1"/>
          </p:cNvSpPr>
          <p:nvPr/>
        </p:nvSpPr>
        <p:spPr bwMode="auto">
          <a:xfrm>
            <a:off x="0" y="5029200"/>
            <a:ext cx="201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>
                <a:latin typeface="Courier New" charset="0"/>
              </a:rPr>
              <a:t>P(BP|Smoker)</a:t>
            </a:r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3309938" y="5353050"/>
            <a:ext cx="24929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 smtClean="0">
                <a:latin typeface="Courier New" charset="0"/>
              </a:rPr>
              <a:t>P(</a:t>
            </a:r>
            <a:r>
              <a:rPr lang="en-US" altLang="en-US" sz="2000" b="1" dirty="0" err="1" smtClean="0">
                <a:latin typeface="Courier New" charset="0"/>
              </a:rPr>
              <a:t>HA|BP,Smoker</a:t>
            </a:r>
            <a:r>
              <a:rPr lang="en-US" altLang="en-US" sz="2000" b="1" dirty="0">
                <a:latin typeface="Courier New" charset="0"/>
              </a:rPr>
              <a:t>)</a:t>
            </a: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>
            <a:off x="2209800" y="4191000"/>
            <a:ext cx="304800" cy="457200"/>
          </a:xfrm>
          <a:prstGeom prst="line">
            <a:avLst/>
          </a:prstGeom>
          <a:noFill/>
          <a:ln w="889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7" name="Line 13"/>
          <p:cNvSpPr>
            <a:spLocks noChangeShapeType="1"/>
          </p:cNvSpPr>
          <p:nvPr/>
        </p:nvSpPr>
        <p:spPr bwMode="auto">
          <a:xfrm rot="5213171">
            <a:off x="2209800" y="4191000"/>
            <a:ext cx="304800" cy="457200"/>
          </a:xfrm>
          <a:prstGeom prst="line">
            <a:avLst/>
          </a:prstGeom>
          <a:noFill/>
          <a:ln w="889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>
            <a:off x="4876800" y="5334000"/>
            <a:ext cx="304800" cy="457200"/>
          </a:xfrm>
          <a:prstGeom prst="line">
            <a:avLst/>
          </a:prstGeom>
          <a:noFill/>
          <a:ln w="889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9" name="Line 15"/>
          <p:cNvSpPr>
            <a:spLocks noChangeShapeType="1"/>
          </p:cNvSpPr>
          <p:nvPr/>
        </p:nvSpPr>
        <p:spPr bwMode="auto">
          <a:xfrm rot="5213171">
            <a:off x="4876800" y="5334000"/>
            <a:ext cx="304800" cy="457200"/>
          </a:xfrm>
          <a:prstGeom prst="line">
            <a:avLst/>
          </a:prstGeom>
          <a:noFill/>
          <a:ln w="889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176213"/>
            <a:ext cx="8099425" cy="1143000"/>
          </a:xfrm>
        </p:spPr>
        <p:txBody>
          <a:bodyPr/>
          <a:lstStyle/>
          <a:p>
            <a:r>
              <a:rPr lang="en-US" altLang="en-US" dirty="0" smtClean="0"/>
              <a:t>Conditional independence</a:t>
            </a:r>
            <a:endParaRPr lang="en-US" altLang="en-US" dirty="0"/>
          </a:p>
        </p:txBody>
      </p:sp>
      <p:sp>
        <p:nvSpPr>
          <p:cNvPr id="310275" name="Oval 3"/>
          <p:cNvSpPr>
            <a:spLocks noChangeArrowheads="1"/>
          </p:cNvSpPr>
          <p:nvPr/>
        </p:nvSpPr>
        <p:spPr bwMode="auto">
          <a:xfrm>
            <a:off x="1447800" y="2895600"/>
            <a:ext cx="1143000" cy="64452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/>
              <a:t>Smoker</a:t>
            </a:r>
          </a:p>
        </p:txBody>
      </p:sp>
      <p:sp>
        <p:nvSpPr>
          <p:cNvPr id="310276" name="Oval 4"/>
          <p:cNvSpPr>
            <a:spLocks noChangeArrowheads="1"/>
          </p:cNvSpPr>
          <p:nvPr/>
        </p:nvSpPr>
        <p:spPr bwMode="auto">
          <a:xfrm>
            <a:off x="990600" y="4267200"/>
            <a:ext cx="1066800" cy="762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/>
              <a:t>BP</a:t>
            </a:r>
          </a:p>
        </p:txBody>
      </p:sp>
      <p:cxnSp>
        <p:nvCxnSpPr>
          <p:cNvPr id="310277" name="AutoShape 5"/>
          <p:cNvCxnSpPr>
            <a:cxnSpLocks noChangeShapeType="1"/>
            <a:stCxn id="310275" idx="4"/>
            <a:endCxn id="310276" idx="0"/>
          </p:cNvCxnSpPr>
          <p:nvPr/>
        </p:nvCxnSpPr>
        <p:spPr bwMode="auto">
          <a:xfrm flipH="1">
            <a:off x="1524000" y="3551238"/>
            <a:ext cx="495300" cy="704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0278" name="Oval 6"/>
          <p:cNvSpPr>
            <a:spLocks noChangeArrowheads="1"/>
          </p:cNvSpPr>
          <p:nvPr/>
        </p:nvSpPr>
        <p:spPr bwMode="auto">
          <a:xfrm>
            <a:off x="2133600" y="5257800"/>
            <a:ext cx="1143000" cy="64452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 smtClean="0"/>
              <a:t>HA</a:t>
            </a:r>
            <a:endParaRPr lang="en-US" altLang="en-US" sz="1800" dirty="0"/>
          </a:p>
        </p:txBody>
      </p:sp>
      <p:cxnSp>
        <p:nvCxnSpPr>
          <p:cNvPr id="310279" name="AutoShape 7"/>
          <p:cNvCxnSpPr>
            <a:cxnSpLocks noChangeShapeType="1"/>
            <a:stCxn id="310276" idx="5"/>
            <a:endCxn id="310278" idx="1"/>
          </p:cNvCxnSpPr>
          <p:nvPr/>
        </p:nvCxnSpPr>
        <p:spPr bwMode="auto">
          <a:xfrm>
            <a:off x="1901825" y="4929188"/>
            <a:ext cx="398463" cy="411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0281" name="Text Box 9"/>
          <p:cNvSpPr txBox="1">
            <a:spLocks noChangeArrowheads="1"/>
          </p:cNvSpPr>
          <p:nvPr/>
        </p:nvSpPr>
        <p:spPr bwMode="auto">
          <a:xfrm>
            <a:off x="2667000" y="2955925"/>
            <a:ext cx="1398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/>
              <a:t>P(Smoker)</a:t>
            </a:r>
            <a:endParaRPr lang="en-US" altLang="en-US" sz="2000" b="1">
              <a:latin typeface="Courier New" charset="0"/>
            </a:endParaRPr>
          </a:p>
        </p:txBody>
      </p:sp>
      <p:sp>
        <p:nvSpPr>
          <p:cNvPr id="310282" name="Text Box 10"/>
          <p:cNvSpPr txBox="1">
            <a:spLocks noChangeArrowheads="1"/>
          </p:cNvSpPr>
          <p:nvPr/>
        </p:nvSpPr>
        <p:spPr bwMode="auto">
          <a:xfrm>
            <a:off x="0" y="5013325"/>
            <a:ext cx="180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/>
              <a:t>P(BP|Smoker)</a:t>
            </a:r>
            <a:endParaRPr lang="en-US" altLang="en-US" sz="2000">
              <a:latin typeface="Courier New" charset="0"/>
            </a:endParaRPr>
          </a:p>
        </p:txBody>
      </p:sp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3309938" y="5337175"/>
            <a:ext cx="11753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dirty="0" smtClean="0"/>
              <a:t>P(HA|BP</a:t>
            </a:r>
            <a:r>
              <a:rPr lang="en-US" altLang="en-US" sz="2000" dirty="0"/>
              <a:t>)</a:t>
            </a:r>
            <a:endParaRPr lang="en-US" altLang="en-US" sz="2000" b="1" dirty="0">
              <a:latin typeface="Courier New" charset="0"/>
            </a:endParaRPr>
          </a:p>
        </p:txBody>
      </p:sp>
      <p:sp>
        <p:nvSpPr>
          <p:cNvPr id="310288" name="Text Box 16"/>
          <p:cNvSpPr txBox="1">
            <a:spLocks noChangeArrowheads="1"/>
          </p:cNvSpPr>
          <p:nvPr/>
        </p:nvSpPr>
        <p:spPr bwMode="auto">
          <a:xfrm>
            <a:off x="4786312" y="1456839"/>
            <a:ext cx="4114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dirty="0" smtClean="0"/>
              <a:t>Have determined </a:t>
            </a:r>
            <a:r>
              <a:rPr lang="en-US" altLang="en-US" sz="2400" dirty="0" smtClean="0"/>
              <a:t>risk of heart </a:t>
            </a:r>
            <a:r>
              <a:rPr lang="en-US" altLang="en-US" sz="2400" dirty="0" smtClean="0"/>
              <a:t>attack (HA) </a:t>
            </a:r>
            <a:r>
              <a:rPr lang="en-US" altLang="en-US" sz="2400" dirty="0" smtClean="0"/>
              <a:t>is </a:t>
            </a:r>
            <a:r>
              <a:rPr lang="en-US" altLang="en-US" sz="2400" i="1" dirty="0"/>
              <a:t>conditionally independent</a:t>
            </a:r>
            <a:r>
              <a:rPr lang="en-US" altLang="en-US" sz="2400" dirty="0"/>
              <a:t> of </a:t>
            </a:r>
            <a:r>
              <a:rPr lang="en-US" altLang="en-US" sz="2400" dirty="0" smtClean="0"/>
              <a:t>Smoker </a:t>
            </a:r>
            <a:r>
              <a:rPr lang="en-US" altLang="en-US" sz="2400" dirty="0"/>
              <a:t>given </a:t>
            </a:r>
            <a:r>
              <a:rPr lang="en-US" altLang="en-US" sz="2400" dirty="0" smtClean="0"/>
              <a:t>BP 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Smoker, BP, </a:t>
            </a:r>
            <a:r>
              <a:rPr lang="en-US" altLang="en-US" sz="2400" dirty="0"/>
              <a:t>and </a:t>
            </a:r>
            <a:r>
              <a:rPr lang="en-US" altLang="en-US" sz="2400" dirty="0" smtClean="0"/>
              <a:t>HA </a:t>
            </a:r>
            <a:r>
              <a:rPr lang="en-US" altLang="en-US" sz="2400" dirty="0"/>
              <a:t>are all related to each other, but once the value of </a:t>
            </a:r>
            <a:r>
              <a:rPr lang="en-US" altLang="en-US" sz="2400" dirty="0" smtClean="0"/>
              <a:t>BP </a:t>
            </a:r>
            <a:r>
              <a:rPr lang="en-US" altLang="en-US" sz="2400" dirty="0"/>
              <a:t>is settled, </a:t>
            </a:r>
            <a:r>
              <a:rPr lang="en-US" altLang="en-US" sz="2400" dirty="0" smtClean="0"/>
              <a:t>Smoker </a:t>
            </a:r>
            <a:r>
              <a:rPr lang="en-US" altLang="en-US" sz="2400" dirty="0"/>
              <a:t>and </a:t>
            </a:r>
            <a:r>
              <a:rPr lang="en-US" altLang="en-US" sz="2400" dirty="0" smtClean="0"/>
              <a:t>HA </a:t>
            </a:r>
            <a:r>
              <a:rPr lang="en-US" altLang="en-US" sz="2400" dirty="0"/>
              <a:t>become independent of each other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Reduced model is simpler to estimate and interpret</a:t>
            </a:r>
          </a:p>
        </p:txBody>
      </p:sp>
    </p:spTree>
    <p:extLst>
      <p:ext uri="{BB962C8B-B14F-4D97-AF65-F5344CB8AC3E}">
        <p14:creationId xmlns:p14="http://schemas.microsoft.com/office/powerpoint/2010/main" val="11667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Bayes Nets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Compute optimal network among a set of nodes</a:t>
            </a:r>
          </a:p>
          <a:p>
            <a:r>
              <a:rPr lang="en-US" altLang="en-US" dirty="0"/>
              <a:t>Requires a “score” of what is “good”</a:t>
            </a:r>
          </a:p>
          <a:p>
            <a:r>
              <a:rPr lang="en-US" altLang="en-US" dirty="0"/>
              <a:t>Full evaluation = </a:t>
            </a:r>
            <a:r>
              <a:rPr lang="en-US" altLang="en-US" dirty="0" smtClean="0"/>
              <a:t>“NP-hard” </a:t>
            </a:r>
            <a:r>
              <a:rPr lang="en-US" altLang="en-US" dirty="0" smtClean="0"/>
              <a:t>problem (i.e. computationally impossible for large problems)</a:t>
            </a:r>
            <a:endParaRPr lang="en-US" altLang="en-US" dirty="0"/>
          </a:p>
          <a:p>
            <a:r>
              <a:rPr lang="en-US" altLang="en-US" dirty="0"/>
              <a:t>Employ greedy type algorithms </a:t>
            </a:r>
            <a:endParaRPr lang="en-US" altLang="en-US" dirty="0" smtClean="0"/>
          </a:p>
          <a:p>
            <a:r>
              <a:rPr lang="en-US" altLang="en-US" dirty="0" smtClean="0"/>
              <a:t>Perhaps have </a:t>
            </a:r>
            <a:r>
              <a:rPr lang="en-US" altLang="en-US" dirty="0"/>
              <a:t>multiple starts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52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7145"/>
            <a:ext cx="7886700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Determine whether there are distinct (unknown) subclasses of brain cancer based on symptomatic and tumor characteristics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Determine whether there are distinct patterns of gene expression within a patient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Example Multiple Sclerosis – variable set</a:t>
            </a:r>
            <a:endParaRPr lang="en-US" altLang="en-US" dirty="0"/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438400"/>
            <a:ext cx="3810000" cy="4114800"/>
          </a:xfrm>
        </p:spPr>
        <p:txBody>
          <a:bodyPr/>
          <a:lstStyle/>
          <a:p>
            <a:r>
              <a:rPr lang="en-US" altLang="en-US" sz="2400"/>
              <a:t>Treatment Y/N </a:t>
            </a:r>
            <a:r>
              <a:rPr lang="en-US" altLang="en-US" sz="2400">
                <a:solidFill>
                  <a:srgbClr val="800080"/>
                </a:solidFill>
              </a:rPr>
              <a:t>(Tx)</a:t>
            </a:r>
            <a:endParaRPr lang="en-US" altLang="en-US" sz="2400"/>
          </a:p>
          <a:p>
            <a:r>
              <a:rPr lang="en-US" altLang="en-US" sz="2400"/>
              <a:t>Gender </a:t>
            </a:r>
            <a:r>
              <a:rPr lang="en-US" altLang="en-US" sz="2400">
                <a:solidFill>
                  <a:srgbClr val="800080"/>
                </a:solidFill>
              </a:rPr>
              <a:t>(Gender)</a:t>
            </a:r>
            <a:endParaRPr lang="en-US" altLang="en-US" sz="2400"/>
          </a:p>
          <a:p>
            <a:r>
              <a:rPr lang="en-US" altLang="en-US" sz="2400"/>
              <a:t>Disease Type </a:t>
            </a:r>
            <a:r>
              <a:rPr lang="en-US" altLang="en-US" sz="2400">
                <a:solidFill>
                  <a:srgbClr val="800080"/>
                </a:solidFill>
              </a:rPr>
              <a:t>(Dz.Typ)</a:t>
            </a:r>
            <a:endParaRPr lang="en-US" altLang="en-US" sz="2400"/>
          </a:p>
          <a:p>
            <a:r>
              <a:rPr lang="en-US" altLang="en-US" sz="2800"/>
              <a:t>HLA</a:t>
            </a:r>
            <a:r>
              <a:rPr lang="en-US" altLang="en-US" sz="1800" i="1"/>
              <a:t>DRB1</a:t>
            </a:r>
            <a:r>
              <a:rPr lang="en-US" altLang="en-US" sz="2800"/>
              <a:t>*1501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800080"/>
                </a:solidFill>
              </a:rPr>
              <a:t>(drb1)</a:t>
            </a:r>
            <a:endParaRPr lang="en-US" altLang="en-US" sz="2800"/>
          </a:p>
          <a:p>
            <a:endParaRPr lang="en-US" altLang="en-US" sz="2800"/>
          </a:p>
        </p:txBody>
      </p:sp>
      <p:sp>
        <p:nvSpPr>
          <p:cNvPr id="4352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2362200"/>
            <a:ext cx="4648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Disease Duration </a:t>
            </a:r>
            <a:r>
              <a:rPr lang="en-US" altLang="en-US" sz="2400">
                <a:solidFill>
                  <a:srgbClr val="FF0000"/>
                </a:solidFill>
              </a:rPr>
              <a:t>(Dz.Dur)</a:t>
            </a: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Age at Disease Onset </a:t>
            </a:r>
            <a:r>
              <a:rPr lang="en-US" altLang="en-US" sz="2400">
                <a:solidFill>
                  <a:srgbClr val="FF0000"/>
                </a:solidFill>
              </a:rPr>
              <a:t>(Age.Onset)</a:t>
            </a: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Baseline Glu GM </a:t>
            </a:r>
            <a:r>
              <a:rPr lang="en-US" altLang="en-US" sz="2400">
                <a:solidFill>
                  <a:srgbClr val="FF0000"/>
                </a:solidFill>
              </a:rPr>
              <a:t>(Glu.GM)</a:t>
            </a: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Baseline Glu WM </a:t>
            </a:r>
            <a:r>
              <a:rPr lang="en-US" altLang="en-US" sz="2400">
                <a:solidFill>
                  <a:srgbClr val="FF0000"/>
                </a:solidFill>
              </a:rPr>
              <a:t>(Glu.WM)</a:t>
            </a: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1 year change in NAA GM </a:t>
            </a:r>
            <a:r>
              <a:rPr lang="en-US" altLang="en-US" sz="2400">
                <a:solidFill>
                  <a:srgbClr val="FF0000"/>
                </a:solidFill>
              </a:rPr>
              <a:t>(diff.NAA.GM)</a:t>
            </a: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1 year change in NAA WM </a:t>
            </a:r>
            <a:r>
              <a:rPr lang="en-US" altLang="en-US" sz="2400">
                <a:solidFill>
                  <a:srgbClr val="FF0000"/>
                </a:solidFill>
              </a:rPr>
              <a:t>(diff.NAA.WM)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1 year change in EDSS </a:t>
            </a:r>
            <a:r>
              <a:rPr lang="en-US" altLang="en-US" sz="2400">
                <a:solidFill>
                  <a:srgbClr val="FF0000"/>
                </a:solidFill>
              </a:rPr>
              <a:t>(diff.EDSS)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435206" name="Text Box 6"/>
          <p:cNvSpPr txBox="1">
            <a:spLocks noChangeArrowheads="1"/>
          </p:cNvSpPr>
          <p:nvPr/>
        </p:nvSpPr>
        <p:spPr bwMode="auto">
          <a:xfrm>
            <a:off x="1295400" y="1627188"/>
            <a:ext cx="212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u="sng"/>
              <a:t>Categorical</a:t>
            </a:r>
            <a:endParaRPr lang="en-US" altLang="en-US"/>
          </a:p>
        </p:txBody>
      </p:sp>
      <p:sp>
        <p:nvSpPr>
          <p:cNvPr id="435207" name="Text Box 7"/>
          <p:cNvSpPr txBox="1">
            <a:spLocks noChangeArrowheads="1"/>
          </p:cNvSpPr>
          <p:nvPr/>
        </p:nvSpPr>
        <p:spPr bwMode="auto">
          <a:xfrm>
            <a:off x="5394325" y="1598613"/>
            <a:ext cx="215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u="sng"/>
              <a:t>Continuous</a:t>
            </a:r>
            <a:endParaRPr lang="en-US" altLang="en-US" b="1" u="sng"/>
          </a:p>
        </p:txBody>
      </p:sp>
    </p:spTree>
    <p:extLst>
      <p:ext uri="{BB962C8B-B14F-4D97-AF65-F5344CB8AC3E}">
        <p14:creationId xmlns:p14="http://schemas.microsoft.com/office/powerpoint/2010/main" val="3780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Fitted Bayes’ Net</a:t>
            </a:r>
          </a:p>
        </p:txBody>
      </p:sp>
      <p:pic>
        <p:nvPicPr>
          <p:cNvPr id="315395" name="Picture 3" descr="n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3000" r="10834" b="17000"/>
          <a:stretch>
            <a:fillRect/>
          </a:stretch>
        </p:blipFill>
        <p:spPr bwMode="auto">
          <a:xfrm>
            <a:off x="1600200" y="1752600"/>
            <a:ext cx="5859463" cy="46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396" name="Rectangle 4"/>
          <p:cNvSpPr>
            <a:spLocks noChangeArrowheads="1"/>
          </p:cNvSpPr>
          <p:nvPr/>
        </p:nvSpPr>
        <p:spPr bwMode="auto">
          <a:xfrm>
            <a:off x="3810000" y="1752600"/>
            <a:ext cx="13716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4114800" y="1905000"/>
            <a:ext cx="8382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1524000" y="1828800"/>
            <a:ext cx="6019800" cy="4572000"/>
          </a:xfrm>
          <a:prstGeom prst="rect">
            <a:avLst/>
          </a:prstGeom>
          <a:noFill/>
          <a:ln w="152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6443663" y="2722563"/>
            <a:ext cx="119062" cy="1365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09117" y="3321698"/>
            <a:ext cx="160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Arrows can be  interpreted as defining causal effects – see all the caveats in Dr. McCulloch’s lecture on Thursday when it comes to causal modeling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13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Glu</a:t>
            </a:r>
            <a:r>
              <a:rPr lang="en-US" altLang="en-US" dirty="0"/>
              <a:t> Effect on NAA GM</a:t>
            </a:r>
          </a:p>
        </p:txBody>
      </p:sp>
      <p:pic>
        <p:nvPicPr>
          <p:cNvPr id="424963" name="Picture 1027" descr="n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3000" r="10834" b="17000"/>
          <a:stretch>
            <a:fillRect/>
          </a:stretch>
        </p:blipFill>
        <p:spPr bwMode="auto">
          <a:xfrm>
            <a:off x="1600200" y="1752600"/>
            <a:ext cx="5859463" cy="46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4964" name="Rectangle 1028"/>
          <p:cNvSpPr>
            <a:spLocks noChangeArrowheads="1"/>
          </p:cNvSpPr>
          <p:nvPr/>
        </p:nvSpPr>
        <p:spPr bwMode="auto">
          <a:xfrm>
            <a:off x="3810000" y="1752600"/>
            <a:ext cx="13716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65" name="Rectangle 1029"/>
          <p:cNvSpPr>
            <a:spLocks noChangeArrowheads="1"/>
          </p:cNvSpPr>
          <p:nvPr/>
        </p:nvSpPr>
        <p:spPr bwMode="auto">
          <a:xfrm>
            <a:off x="4114800" y="1905000"/>
            <a:ext cx="8382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66" name="Rectangle 1030"/>
          <p:cNvSpPr>
            <a:spLocks noChangeArrowheads="1"/>
          </p:cNvSpPr>
          <p:nvPr/>
        </p:nvSpPr>
        <p:spPr bwMode="auto">
          <a:xfrm>
            <a:off x="1524000" y="1828800"/>
            <a:ext cx="6019800" cy="4572000"/>
          </a:xfrm>
          <a:prstGeom prst="rect">
            <a:avLst/>
          </a:prstGeom>
          <a:noFill/>
          <a:ln w="152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67" name="Rectangle 1031"/>
          <p:cNvSpPr>
            <a:spLocks noChangeArrowheads="1"/>
          </p:cNvSpPr>
          <p:nvPr/>
        </p:nvSpPr>
        <p:spPr bwMode="auto">
          <a:xfrm>
            <a:off x="6443663" y="2722563"/>
            <a:ext cx="119062" cy="1365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4968" name="Line 1032"/>
          <p:cNvSpPr>
            <a:spLocks noChangeShapeType="1"/>
          </p:cNvSpPr>
          <p:nvPr/>
        </p:nvSpPr>
        <p:spPr bwMode="auto">
          <a:xfrm rot="-13884876">
            <a:off x="4208463" y="2349500"/>
            <a:ext cx="161925" cy="3902075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 type="arrow" w="med" len="sm"/>
            <a:tailEnd type="non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Glu Effect on NAA GM</a:t>
            </a:r>
          </a:p>
        </p:txBody>
      </p:sp>
      <p:pic>
        <p:nvPicPr>
          <p:cNvPr id="429059" name="Picture 3" descr="n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3000" r="10834" b="17000"/>
          <a:stretch>
            <a:fillRect/>
          </a:stretch>
        </p:blipFill>
        <p:spPr bwMode="auto">
          <a:xfrm>
            <a:off x="1600200" y="1752600"/>
            <a:ext cx="5859463" cy="46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3810000" y="1752600"/>
            <a:ext cx="13716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4114800" y="1905000"/>
            <a:ext cx="8382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62" name="Rectangle 6"/>
          <p:cNvSpPr>
            <a:spLocks noChangeArrowheads="1"/>
          </p:cNvSpPr>
          <p:nvPr/>
        </p:nvSpPr>
        <p:spPr bwMode="auto">
          <a:xfrm>
            <a:off x="1524000" y="1828800"/>
            <a:ext cx="6019800" cy="4572000"/>
          </a:xfrm>
          <a:prstGeom prst="rect">
            <a:avLst/>
          </a:prstGeom>
          <a:noFill/>
          <a:ln w="152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63" name="Rectangle 7"/>
          <p:cNvSpPr>
            <a:spLocks noChangeArrowheads="1"/>
          </p:cNvSpPr>
          <p:nvPr/>
        </p:nvSpPr>
        <p:spPr bwMode="auto">
          <a:xfrm>
            <a:off x="6443663" y="2722563"/>
            <a:ext cx="119062" cy="1365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9064" name="Line 8"/>
          <p:cNvSpPr>
            <a:spLocks noChangeShapeType="1"/>
          </p:cNvSpPr>
          <p:nvPr/>
        </p:nvSpPr>
        <p:spPr bwMode="auto">
          <a:xfrm rot="-13884876">
            <a:off x="4208463" y="2349500"/>
            <a:ext cx="161925" cy="3902075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 type="arrow" w="med" len="sm"/>
            <a:tailEnd type="non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65" name="Line 9"/>
          <p:cNvSpPr>
            <a:spLocks noChangeShapeType="1"/>
          </p:cNvSpPr>
          <p:nvPr/>
        </p:nvSpPr>
        <p:spPr bwMode="auto">
          <a:xfrm flipV="1">
            <a:off x="2057400" y="3200400"/>
            <a:ext cx="304800" cy="5334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Glu Effect on NAA GM</a:t>
            </a:r>
          </a:p>
        </p:txBody>
      </p:sp>
      <p:pic>
        <p:nvPicPr>
          <p:cNvPr id="431107" name="Picture 3" descr="n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3000" r="10834" b="17000"/>
          <a:stretch>
            <a:fillRect/>
          </a:stretch>
        </p:blipFill>
        <p:spPr bwMode="auto">
          <a:xfrm>
            <a:off x="1600200" y="1752600"/>
            <a:ext cx="5859463" cy="46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3810000" y="1752600"/>
            <a:ext cx="13716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09" name="Rectangle 5"/>
          <p:cNvSpPr>
            <a:spLocks noChangeArrowheads="1"/>
          </p:cNvSpPr>
          <p:nvPr/>
        </p:nvSpPr>
        <p:spPr bwMode="auto">
          <a:xfrm>
            <a:off x="4114800" y="1905000"/>
            <a:ext cx="8382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1524000" y="1828800"/>
            <a:ext cx="6019800" cy="4572000"/>
          </a:xfrm>
          <a:prstGeom prst="rect">
            <a:avLst/>
          </a:prstGeom>
          <a:noFill/>
          <a:ln w="152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11" name="Rectangle 7"/>
          <p:cNvSpPr>
            <a:spLocks noChangeArrowheads="1"/>
          </p:cNvSpPr>
          <p:nvPr/>
        </p:nvSpPr>
        <p:spPr bwMode="auto">
          <a:xfrm>
            <a:off x="6443663" y="2722563"/>
            <a:ext cx="119062" cy="1365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1112" name="Line 8"/>
          <p:cNvSpPr>
            <a:spLocks noChangeShapeType="1"/>
          </p:cNvSpPr>
          <p:nvPr/>
        </p:nvSpPr>
        <p:spPr bwMode="auto">
          <a:xfrm rot="-13884876">
            <a:off x="4208463" y="2349500"/>
            <a:ext cx="161925" cy="3902075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 type="arrow" w="med" len="sm"/>
            <a:tailEnd type="non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13" name="Line 9"/>
          <p:cNvSpPr>
            <a:spLocks noChangeShapeType="1"/>
          </p:cNvSpPr>
          <p:nvPr/>
        </p:nvSpPr>
        <p:spPr bwMode="auto">
          <a:xfrm flipV="1">
            <a:off x="2057400" y="3200400"/>
            <a:ext cx="304800" cy="5334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14" name="Line 10"/>
          <p:cNvSpPr>
            <a:spLocks noChangeShapeType="1"/>
          </p:cNvSpPr>
          <p:nvPr/>
        </p:nvSpPr>
        <p:spPr bwMode="auto">
          <a:xfrm>
            <a:off x="2209800" y="4038600"/>
            <a:ext cx="3581400" cy="1524000"/>
          </a:xfrm>
          <a:prstGeom prst="line">
            <a:avLst/>
          </a:prstGeom>
          <a:noFill/>
          <a:ln w="508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18" name="Text Box 14"/>
          <p:cNvSpPr txBox="1">
            <a:spLocks noChangeArrowheads="1"/>
          </p:cNvSpPr>
          <p:nvPr/>
        </p:nvSpPr>
        <p:spPr bwMode="auto">
          <a:xfrm>
            <a:off x="3657600" y="4343400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FF0000"/>
                </a:solidFill>
              </a:rPr>
              <a:t>x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3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Glu Effect on NAA GM</a:t>
            </a:r>
          </a:p>
        </p:txBody>
      </p:sp>
      <p:pic>
        <p:nvPicPr>
          <p:cNvPr id="430083" name="Picture 3" descr="n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3000" r="10834" b="17000"/>
          <a:stretch>
            <a:fillRect/>
          </a:stretch>
        </p:blipFill>
        <p:spPr bwMode="auto">
          <a:xfrm>
            <a:off x="1600200" y="1752600"/>
            <a:ext cx="5859463" cy="46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084" name="Rectangle 4"/>
          <p:cNvSpPr>
            <a:spLocks noChangeArrowheads="1"/>
          </p:cNvSpPr>
          <p:nvPr/>
        </p:nvSpPr>
        <p:spPr bwMode="auto">
          <a:xfrm>
            <a:off x="3810000" y="1752600"/>
            <a:ext cx="13716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85" name="Rectangle 5"/>
          <p:cNvSpPr>
            <a:spLocks noChangeArrowheads="1"/>
          </p:cNvSpPr>
          <p:nvPr/>
        </p:nvSpPr>
        <p:spPr bwMode="auto">
          <a:xfrm>
            <a:off x="4114800" y="1905000"/>
            <a:ext cx="8382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86" name="Rectangle 6"/>
          <p:cNvSpPr>
            <a:spLocks noChangeArrowheads="1"/>
          </p:cNvSpPr>
          <p:nvPr/>
        </p:nvSpPr>
        <p:spPr bwMode="auto">
          <a:xfrm>
            <a:off x="1524000" y="1828800"/>
            <a:ext cx="6019800" cy="4572000"/>
          </a:xfrm>
          <a:prstGeom prst="rect">
            <a:avLst/>
          </a:prstGeom>
          <a:noFill/>
          <a:ln w="152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87" name="Rectangle 7"/>
          <p:cNvSpPr>
            <a:spLocks noChangeArrowheads="1"/>
          </p:cNvSpPr>
          <p:nvPr/>
        </p:nvSpPr>
        <p:spPr bwMode="auto">
          <a:xfrm>
            <a:off x="6443663" y="2722563"/>
            <a:ext cx="119062" cy="1365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088" name="Line 8"/>
          <p:cNvSpPr>
            <a:spLocks noChangeShapeType="1"/>
          </p:cNvSpPr>
          <p:nvPr/>
        </p:nvSpPr>
        <p:spPr bwMode="auto">
          <a:xfrm rot="-13884876">
            <a:off x="4208463" y="2349500"/>
            <a:ext cx="161925" cy="3902075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 type="arrow" w="med" len="sm"/>
            <a:tailEnd type="non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89" name="Line 9"/>
          <p:cNvSpPr>
            <a:spLocks noChangeShapeType="1"/>
          </p:cNvSpPr>
          <p:nvPr/>
        </p:nvSpPr>
        <p:spPr bwMode="auto">
          <a:xfrm flipV="1">
            <a:off x="2057400" y="3200400"/>
            <a:ext cx="304800" cy="5334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90" name="Line 10"/>
          <p:cNvSpPr>
            <a:spLocks noChangeShapeType="1"/>
          </p:cNvSpPr>
          <p:nvPr/>
        </p:nvSpPr>
        <p:spPr bwMode="auto">
          <a:xfrm flipV="1">
            <a:off x="6248400" y="4953000"/>
            <a:ext cx="457200" cy="4572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lead to complex insights into the relationships between variables</a:t>
            </a:r>
          </a:p>
          <a:p>
            <a:r>
              <a:rPr lang="en-US" dirty="0" smtClean="0"/>
              <a:t>Have to be careful to not over-interpret estimated “causal” relationships – see Dr. McCulloch’s lecture Thursday</a:t>
            </a:r>
          </a:p>
          <a:p>
            <a:r>
              <a:rPr lang="en-US" dirty="0" smtClean="0"/>
              <a:t>Computation can be expensive</a:t>
            </a:r>
          </a:p>
          <a:p>
            <a:r>
              <a:rPr lang="en-US" dirty="0" smtClean="0"/>
              <a:t>We will explore Bayes Nets in Modeler during lab: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4" y="5600699"/>
            <a:ext cx="6350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036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Computational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 have focused on IBM Modeler but there are other tools/software/programming languages if you want to dig further. Here are some free ones</a:t>
            </a:r>
          </a:p>
          <a:p>
            <a:r>
              <a:rPr lang="en-US" dirty="0" err="1" smtClean="0"/>
              <a:t>Weka</a:t>
            </a:r>
            <a:r>
              <a:rPr lang="en-US" dirty="0" smtClean="0"/>
              <a:t> </a:t>
            </a:r>
            <a:r>
              <a:rPr lang="en-US" dirty="0"/>
              <a:t>-- </a:t>
            </a:r>
            <a:r>
              <a:rPr lang="en-US" dirty="0">
                <a:hlinkClick r:id="rId2"/>
              </a:rPr>
              <a:t>http://www.cs.waikato.ac.nz/ml/weka</a:t>
            </a:r>
            <a:r>
              <a:rPr lang="en-US" dirty="0" smtClean="0">
                <a:hlinkClick r:id="rId2"/>
              </a:rPr>
              <a:t>/</a:t>
            </a:r>
            <a:r>
              <a:rPr lang="en-US" dirty="0"/>
              <a:t> </a:t>
            </a:r>
            <a:r>
              <a:rPr lang="en-US" dirty="0" smtClean="0"/>
              <a:t>- there is an </a:t>
            </a:r>
            <a:r>
              <a:rPr lang="en-US" dirty="0"/>
              <a:t>associated book - Data </a:t>
            </a:r>
            <a:r>
              <a:rPr lang="en-US" dirty="0" smtClean="0"/>
              <a:t>Mining: Practical </a:t>
            </a:r>
            <a:r>
              <a:rPr lang="en-US" dirty="0"/>
              <a:t>Machine Learning Tools and </a:t>
            </a:r>
            <a:r>
              <a:rPr lang="en-US" dirty="0" smtClean="0"/>
              <a:t>Techniques 3</a:t>
            </a:r>
            <a:r>
              <a:rPr lang="en-US" baseline="30000" dirty="0" smtClean="0"/>
              <a:t>rd</a:t>
            </a:r>
            <a:r>
              <a:rPr lang="en-US" dirty="0" smtClean="0"/>
              <a:t> edition, Witten, Frank and Hall, 2011</a:t>
            </a:r>
          </a:p>
          <a:p>
            <a:r>
              <a:rPr lang="en-US" dirty="0"/>
              <a:t>R -- </a:t>
            </a:r>
            <a:r>
              <a:rPr lang="en-US" dirty="0">
                <a:hlinkClick r:id="rId3"/>
              </a:rPr>
              <a:t>https://www.r-project.org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/>
              <a:t> </a:t>
            </a:r>
            <a:r>
              <a:rPr lang="en-US" dirty="0" smtClean="0"/>
              <a:t>-- R has many machine learning libraries and tools. They have a machine learning and statistical learning “Task View” page which much of what is available in R (including an R interface to the </a:t>
            </a:r>
            <a:r>
              <a:rPr lang="en-US" dirty="0" err="1" smtClean="0"/>
              <a:t>Weka</a:t>
            </a:r>
            <a:r>
              <a:rPr lang="en-US" dirty="0" smtClean="0"/>
              <a:t> package)</a:t>
            </a:r>
          </a:p>
          <a:p>
            <a:r>
              <a:rPr lang="en-US" dirty="0"/>
              <a:t>Python -- </a:t>
            </a:r>
            <a:r>
              <a:rPr lang="en-US" dirty="0">
                <a:hlinkClick r:id="rId4"/>
              </a:rPr>
              <a:t>https://www.python.org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-- if you want to go even further down the programming line – many numerical and scientific libraries – </a:t>
            </a:r>
            <a:r>
              <a:rPr lang="en-US" dirty="0"/>
              <a:t>see e.g. </a:t>
            </a:r>
            <a:r>
              <a:rPr lang="en-US" dirty="0">
                <a:hlinkClick r:id="rId5"/>
              </a:rPr>
              <a:t>http://www.southampton.ac.uk/~fangohr/training/python/pdfs/Python-for-Computational-Science-and-</a:t>
            </a:r>
            <a:r>
              <a:rPr lang="en-US" dirty="0" smtClean="0">
                <a:hlinkClick r:id="rId5"/>
              </a:rPr>
              <a:t>Engineering.pdf</a:t>
            </a:r>
            <a:r>
              <a:rPr lang="en-US" dirty="0" smtClean="0"/>
              <a:t> to get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210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3" y="2508638"/>
            <a:ext cx="8098346" cy="3322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" y="444759"/>
            <a:ext cx="1714500" cy="25781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88431" y="408246"/>
            <a:ext cx="5753489" cy="1325563"/>
          </a:xfrm>
        </p:spPr>
        <p:txBody>
          <a:bodyPr/>
          <a:lstStyle/>
          <a:p>
            <a:r>
              <a:rPr lang="en-US" dirty="0" smtClean="0"/>
              <a:t>Another upcoming seminar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813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682735"/>
          </a:xfrm>
        </p:spPr>
        <p:txBody>
          <a:bodyPr>
            <a:normAutofit/>
          </a:bodyPr>
          <a:lstStyle/>
          <a:p>
            <a:r>
              <a:rPr lang="en-US" dirty="0" smtClean="0"/>
              <a:t>Next Lecture - Thursday</a:t>
            </a:r>
            <a:br>
              <a:rPr lang="en-US" dirty="0" smtClean="0"/>
            </a:br>
            <a:r>
              <a:rPr lang="en-US" dirty="0" smtClean="0"/>
              <a:t>Dr. McCulloch</a:t>
            </a:r>
            <a:br>
              <a:rPr lang="en-US" dirty="0" smtClean="0"/>
            </a:br>
            <a:r>
              <a:rPr lang="en-US" dirty="0" smtClean="0"/>
              <a:t>“Causal Inference from Big Data”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6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316" y="277091"/>
            <a:ext cx="5937755" cy="1188720"/>
          </a:xfrm>
        </p:spPr>
        <p:txBody>
          <a:bodyPr/>
          <a:lstStyle/>
          <a:p>
            <a:r>
              <a:rPr lang="en-US" dirty="0" smtClean="0"/>
              <a:t>2D Clustering </a:t>
            </a:r>
            <a:r>
              <a:rPr lang="en-US" dirty="0"/>
              <a:t>e</a:t>
            </a:r>
            <a:r>
              <a:rPr lang="en-US" dirty="0" smtClean="0"/>
              <a:t>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62572" y="2645683"/>
            <a:ext cx="36529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many clusters?</a:t>
            </a:r>
          </a:p>
          <a:p>
            <a:endParaRPr lang="en-US" sz="2800" dirty="0"/>
          </a:p>
          <a:p>
            <a:r>
              <a:rPr lang="en-US" sz="2800" dirty="0" smtClean="0"/>
              <a:t>Where are the clusters?</a:t>
            </a:r>
            <a:endParaRPr lang="en-US" sz="2800" dirty="0"/>
          </a:p>
        </p:txBody>
      </p:sp>
      <p:pic>
        <p:nvPicPr>
          <p:cNvPr id="5" name="Picture 4" descr="diaSysRa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" y="1728083"/>
            <a:ext cx="4648136" cy="35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SysTr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4" y="1728083"/>
            <a:ext cx="5045561" cy="3553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316" y="277091"/>
            <a:ext cx="5937755" cy="1188720"/>
          </a:xfrm>
        </p:spPr>
        <p:txBody>
          <a:bodyPr/>
          <a:lstStyle/>
          <a:p>
            <a:r>
              <a:rPr lang="en-US" dirty="0" smtClean="0"/>
              <a:t>2D clustering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70791" y="3024022"/>
            <a:ext cx="30369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Truth has 3 clusters</a:t>
            </a:r>
            <a:endParaRPr lang="en-US" sz="2800" dirty="0"/>
          </a:p>
          <a:p>
            <a:r>
              <a:rPr lang="en-US" sz="2800" dirty="0" smtClean="0"/>
              <a:t>(kind of obvious)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367" y="1060198"/>
            <a:ext cx="1551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truth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92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iostat202">
      <a:dk1>
        <a:srgbClr val="000000"/>
      </a:dk1>
      <a:lt1>
        <a:srgbClr val="FFE1AD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396F264-0114-7B4F-B46D-B8A4265656A2}" vid="{B90AB17B-02C1-A046-9BFA-5EFDF31620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Kornak1</Template>
  <TotalTime>1960</TotalTime>
  <Words>2854</Words>
  <Application>Microsoft Macintosh PowerPoint</Application>
  <PresentationFormat>On-screen Show (4:3)</PresentationFormat>
  <Paragraphs>374</Paragraphs>
  <Slides>79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Calibri</vt:lpstr>
      <vt:lpstr>Courier New</vt:lpstr>
      <vt:lpstr>ＭＳ Ｐゴシック</vt:lpstr>
      <vt:lpstr>Times New Roman</vt:lpstr>
      <vt:lpstr>Arial</vt:lpstr>
      <vt:lpstr>Office Theme</vt:lpstr>
      <vt:lpstr>Biostat 202: Opportunities and Challenges of “Big Data”: Clustering and data reduction</vt:lpstr>
      <vt:lpstr>Overview</vt:lpstr>
      <vt:lpstr>Supervised vs. unsupervised</vt:lpstr>
      <vt:lpstr>Supervised vs. unsupervised</vt:lpstr>
      <vt:lpstr>Supervised vs unsupervised</vt:lpstr>
      <vt:lpstr>Clustering</vt:lpstr>
      <vt:lpstr>Clustering problems</vt:lpstr>
      <vt:lpstr>2D Clustering example</vt:lpstr>
      <vt:lpstr>2D clustering example</vt:lpstr>
      <vt:lpstr>Cluster Analysis (Data Segmentation)</vt:lpstr>
      <vt:lpstr>2D clustering example</vt:lpstr>
      <vt:lpstr>Cluster Analysis (Data Segmentation)</vt:lpstr>
      <vt:lpstr>Measures of similarity/dissimilarity</vt:lpstr>
      <vt:lpstr>Measures of similarity/dissimilarity</vt:lpstr>
      <vt:lpstr>K-means clustering</vt:lpstr>
      <vt:lpstr>K-means clustering overview</vt:lpstr>
      <vt:lpstr>K-means algorithm</vt:lpstr>
      <vt:lpstr>K-means algorithm</vt:lpstr>
      <vt:lpstr>K-means algorithm</vt:lpstr>
      <vt:lpstr>K-means BP Modeler example</vt:lpstr>
      <vt:lpstr>K-means BP Modeler example</vt:lpstr>
      <vt:lpstr>K-means BP Modeler example</vt:lpstr>
      <vt:lpstr>K-means Node</vt:lpstr>
      <vt:lpstr>K-means results</vt:lpstr>
      <vt:lpstr>K-means example</vt:lpstr>
      <vt:lpstr>K-means example</vt:lpstr>
      <vt:lpstr>K-means example</vt:lpstr>
      <vt:lpstr>K-means example</vt:lpstr>
      <vt:lpstr>K-means example</vt:lpstr>
      <vt:lpstr>K-means example</vt:lpstr>
      <vt:lpstr>K-means clustering</vt:lpstr>
      <vt:lpstr>Other Clustering Algorithms in IBM Modeler (in brief)</vt:lpstr>
      <vt:lpstr>Two Step</vt:lpstr>
      <vt:lpstr>Auto-Cluster</vt:lpstr>
      <vt:lpstr>Data Reduction Methods</vt:lpstr>
      <vt:lpstr>PCA and ICA</vt:lpstr>
      <vt:lpstr>Principle components analysis (PCA)</vt:lpstr>
      <vt:lpstr>PCA</vt:lpstr>
      <vt:lpstr>PowerPoint Presentation</vt:lpstr>
      <vt:lpstr>2D illustration</vt:lpstr>
      <vt:lpstr>2D illustration</vt:lpstr>
      <vt:lpstr>2D illustration</vt:lpstr>
      <vt:lpstr>2D illustration</vt:lpstr>
      <vt:lpstr>2D illustration</vt:lpstr>
      <vt:lpstr>PCA example – knee shape</vt:lpstr>
      <vt:lpstr>PCA example – knee shape</vt:lpstr>
      <vt:lpstr>PCA illustration – knee shape</vt:lpstr>
      <vt:lpstr>PowerPoint Presentation</vt:lpstr>
      <vt:lpstr>PCA in Modeler</vt:lpstr>
      <vt:lpstr>PCA in Modeler</vt:lpstr>
      <vt:lpstr>PCA in Modeler</vt:lpstr>
      <vt:lpstr>Independent components analysis (ICA)</vt:lpstr>
      <vt:lpstr>Independent Components Analysis (ICA)</vt:lpstr>
      <vt:lpstr>PowerPoint Presentation</vt:lpstr>
      <vt:lpstr>PowerPoint Presentation</vt:lpstr>
      <vt:lpstr>ICA illustration</vt:lpstr>
      <vt:lpstr>PowerPoint Presentation</vt:lpstr>
      <vt:lpstr>Back to Classification</vt:lpstr>
      <vt:lpstr>Choosing a classifier</vt:lpstr>
      <vt:lpstr>Neural networks (neural nets)</vt:lpstr>
      <vt:lpstr>Neural networks (neural nets)</vt:lpstr>
      <vt:lpstr>Neural Networks</vt:lpstr>
      <vt:lpstr>Bayesian Networks (Bayes Nets)</vt:lpstr>
      <vt:lpstr>Bayesian Networks</vt:lpstr>
      <vt:lpstr>Components of Bayes Nets</vt:lpstr>
      <vt:lpstr>Small illustration</vt:lpstr>
      <vt:lpstr>Small illustration</vt:lpstr>
      <vt:lpstr>Conditional independence</vt:lpstr>
      <vt:lpstr>Learning Bayes Nets</vt:lpstr>
      <vt:lpstr>Example Multiple Sclerosis – variable set</vt:lpstr>
      <vt:lpstr>Fitted Bayes’ Net</vt:lpstr>
      <vt:lpstr>Glu Effect on NAA GM</vt:lpstr>
      <vt:lpstr>Glu Effect on NAA GM</vt:lpstr>
      <vt:lpstr>Glu Effect on NAA GM</vt:lpstr>
      <vt:lpstr>Glu Effect on NAA GM</vt:lpstr>
      <vt:lpstr>Bayesian networks</vt:lpstr>
      <vt:lpstr>Machine Learning Computational Tools</vt:lpstr>
      <vt:lpstr>Another upcoming seminar of interest</vt:lpstr>
      <vt:lpstr>Next Lecture - Thursday Dr. McCulloch “Causal Inference from Big Data”  </vt:lpstr>
    </vt:vector>
  </TitlesOfParts>
  <LinksUpToDate>false</LinksUpToDate>
  <SharedDoc>false</SharedDoc>
  <HyperlinkBase/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Kornak</dc:creator>
  <cp:lastModifiedBy>John Kornak</cp:lastModifiedBy>
  <cp:revision>95</cp:revision>
  <dcterms:created xsi:type="dcterms:W3CDTF">2016-07-20T10:16:15Z</dcterms:created>
  <dcterms:modified xsi:type="dcterms:W3CDTF">2016-08-22T19:53:22Z</dcterms:modified>
</cp:coreProperties>
</file>