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 id="2147484064" r:id="rId7"/>
    <p:sldMasterId id="2147484075" r:id="rId8"/>
  </p:sldMasterIdLst>
  <p:notesMasterIdLst>
    <p:notesMasterId r:id="rId48"/>
  </p:notesMasterIdLst>
  <p:handoutMasterIdLst>
    <p:handoutMasterId r:id="rId49"/>
  </p:handoutMasterIdLst>
  <p:sldIdLst>
    <p:sldId id="492" r:id="rId9"/>
    <p:sldId id="619" r:id="rId10"/>
    <p:sldId id="663" r:id="rId11"/>
    <p:sldId id="620" r:id="rId12"/>
    <p:sldId id="621" r:id="rId13"/>
    <p:sldId id="622" r:id="rId14"/>
    <p:sldId id="623" r:id="rId15"/>
    <p:sldId id="625" r:id="rId16"/>
    <p:sldId id="626" r:id="rId17"/>
    <p:sldId id="627" r:id="rId18"/>
    <p:sldId id="628" r:id="rId19"/>
    <p:sldId id="629" r:id="rId20"/>
    <p:sldId id="630" r:id="rId21"/>
    <p:sldId id="631" r:id="rId22"/>
    <p:sldId id="632" r:id="rId23"/>
    <p:sldId id="633" r:id="rId24"/>
    <p:sldId id="634" r:id="rId25"/>
    <p:sldId id="635" r:id="rId26"/>
    <p:sldId id="636" r:id="rId27"/>
    <p:sldId id="664" r:id="rId28"/>
    <p:sldId id="637" r:id="rId29"/>
    <p:sldId id="638" r:id="rId30"/>
    <p:sldId id="640" r:id="rId31"/>
    <p:sldId id="641" r:id="rId32"/>
    <p:sldId id="642" r:id="rId33"/>
    <p:sldId id="643" r:id="rId34"/>
    <p:sldId id="645" r:id="rId35"/>
    <p:sldId id="646" r:id="rId36"/>
    <p:sldId id="647" r:id="rId37"/>
    <p:sldId id="648" r:id="rId38"/>
    <p:sldId id="649" r:id="rId39"/>
    <p:sldId id="650" r:id="rId40"/>
    <p:sldId id="651" r:id="rId41"/>
    <p:sldId id="652" r:id="rId42"/>
    <p:sldId id="653" r:id="rId43"/>
    <p:sldId id="655" r:id="rId44"/>
    <p:sldId id="657" r:id="rId45"/>
    <p:sldId id="661" r:id="rId46"/>
    <p:sldId id="560" r:id="rId47"/>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9">
          <p15:clr>
            <a:srgbClr val="A4A3A4"/>
          </p15:clr>
        </p15:guide>
        <p15:guide id="2" orient="horz" pos="2608">
          <p15:clr>
            <a:srgbClr val="A4A3A4"/>
          </p15:clr>
        </p15:guide>
        <p15:guide id="3" orient="horz" pos="3024">
          <p15:clr>
            <a:srgbClr val="A4A3A4"/>
          </p15:clr>
        </p15:guide>
        <p15:guide id="4" orient="horz" pos="1637">
          <p15:clr>
            <a:srgbClr val="A4A3A4"/>
          </p15:clr>
        </p15:guide>
        <p15:guide id="5" orient="horz" pos="215">
          <p15:clr>
            <a:srgbClr val="A4A3A4"/>
          </p15:clr>
        </p15:guide>
        <p15:guide id="6" orient="horz" pos="1103">
          <p15:clr>
            <a:srgbClr val="A4A3A4"/>
          </p15:clr>
        </p15:guide>
        <p15:guide id="7" orient="horz" pos="401">
          <p15:clr>
            <a:srgbClr val="A4A3A4"/>
          </p15:clr>
        </p15:guide>
        <p15:guide id="8" orient="horz" pos="2954">
          <p15:clr>
            <a:srgbClr val="A4A3A4"/>
          </p15:clr>
        </p15:guide>
        <p15:guide id="9" orient="horz" pos="173">
          <p15:clr>
            <a:srgbClr val="A4A3A4"/>
          </p15:clr>
        </p15:guide>
        <p15:guide id="10" pos="175">
          <p15:clr>
            <a:srgbClr val="A4A3A4"/>
          </p15:clr>
        </p15:guide>
        <p15:guide id="11" pos="559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049"/>
    <a:srgbClr val="000000"/>
    <a:srgbClr val="F48024"/>
    <a:srgbClr val="90BD31"/>
    <a:srgbClr val="18A3AC"/>
    <a:srgbClr val="178CCB"/>
    <a:srgbClr val="EC1848"/>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7" autoAdjust="0"/>
    <p:restoredTop sz="89011" autoAdjust="0"/>
  </p:normalViewPr>
  <p:slideViewPr>
    <p:cSldViewPr snapToGrid="0" showGuides="1">
      <p:cViewPr>
        <p:scale>
          <a:sx n="75" d="100"/>
          <a:sy n="75" d="100"/>
        </p:scale>
        <p:origin x="852" y="312"/>
      </p:cViewPr>
      <p:guideLst>
        <p:guide orient="horz" pos="789"/>
        <p:guide orient="horz" pos="2608"/>
        <p:guide orient="horz" pos="3024"/>
        <p:guide orient="horz" pos="1637"/>
        <p:guide orient="horz" pos="215"/>
        <p:guide orient="horz" pos="1103"/>
        <p:guide orient="horz" pos="401"/>
        <p:guide orient="horz" pos="2954"/>
        <p:guide orient="horz" pos="173"/>
        <p:guide pos="175"/>
        <p:guide pos="5590"/>
        <p:guide pos="2880"/>
        <p:guide pos="776"/>
        <p:guide pos="1411"/>
        <p:guide pos="5287"/>
        <p:guide pos="346"/>
        <p:guide pos="4090"/>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9/9/19</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9/9/19</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9.emf"/><Relationship Id="rId4" Type="http://schemas.openxmlformats.org/officeDocument/2006/relationships/image" Target="../media/image1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9.emf"/><Relationship Id="rId5" Type="http://schemas.openxmlformats.org/officeDocument/2006/relationships/image" Target="../media/image12.jpeg"/><Relationship Id="rId4" Type="http://schemas.openxmlformats.org/officeDocument/2006/relationships/image" Target="../media/image14.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9.emf"/><Relationship Id="rId5" Type="http://schemas.openxmlformats.org/officeDocument/2006/relationships/image" Target="../media/image12.jpeg"/><Relationship Id="rId4" Type="http://schemas.openxmlformats.org/officeDocument/2006/relationships/image" Target="../media/image14.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457722" y="2121645"/>
            <a:ext cx="6595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3814" y="2554942"/>
            <a:ext cx="6570016"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5813" y="4534417"/>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87431B66-2D65-4398-A930-0D30EC9EE69D}" type="datetime1">
              <a:rPr lang="en-US" smtClean="0"/>
              <a:pPr/>
              <a:t>9/9/19</a:t>
            </a:fld>
            <a:endParaRPr lang="en-US" dirty="0"/>
          </a:p>
        </p:txBody>
      </p:sp>
      <p:sp>
        <p:nvSpPr>
          <p:cNvPr id="3" name="Text Placeholder 2"/>
          <p:cNvSpPr>
            <a:spLocks noGrp="1"/>
          </p:cNvSpPr>
          <p:nvPr>
            <p:ph type="body" sz="quarter" idx="10"/>
          </p:nvPr>
        </p:nvSpPr>
        <p:spPr>
          <a:xfrm>
            <a:off x="548283" y="3253984"/>
            <a:ext cx="6477000" cy="145256"/>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grpSp>
        <p:nvGrpSpPr>
          <p:cNvPr id="7" name="Group 6"/>
          <p:cNvGrpSpPr/>
          <p:nvPr userDrawn="1"/>
        </p:nvGrpSpPr>
        <p:grpSpPr>
          <a:xfrm>
            <a:off x="1850951" y="556568"/>
            <a:ext cx="1487211" cy="664438"/>
            <a:chOff x="2749439" y="752601"/>
            <a:chExt cx="1487211" cy="885917"/>
          </a:xfrm>
        </p:grpSpPr>
        <p:sp>
          <p:nvSpPr>
            <p:cNvPr id="9" name="Rectangle 8"/>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0" name="TextBox 9"/>
            <p:cNvSpPr txBox="1"/>
            <p:nvPr userDrawn="1"/>
          </p:nvSpPr>
          <p:spPr bwMode="auto">
            <a:xfrm>
              <a:off x="2785238" y="912373"/>
              <a:ext cx="1451412" cy="664797"/>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a:solidFill>
                    <a:schemeClr val="bg2"/>
                  </a:solidFill>
                  <a:latin typeface="+mj-lt"/>
                </a:rPr>
                <a:t>Partner </a:t>
              </a:r>
              <a:br>
                <a:rPr lang="en-US" sz="1800" dirty="0">
                  <a:solidFill>
                    <a:schemeClr val="bg2"/>
                  </a:solidFill>
                  <a:latin typeface="+mj-lt"/>
                </a:rPr>
              </a:br>
              <a:r>
                <a:rPr lang="en-US" sz="1800" dirty="0">
                  <a:solidFill>
                    <a:schemeClr val="bg2"/>
                  </a:solidFill>
                  <a:latin typeface="+mj-lt"/>
                </a:rPr>
                <a:t>Logo</a:t>
              </a:r>
            </a:p>
          </p:txBody>
        </p:sp>
      </p:grpSp>
      <p:cxnSp>
        <p:nvCxnSpPr>
          <p:cNvPr id="11" name="Straight Connector 10"/>
          <p:cNvCxnSpPr/>
          <p:nvPr userDrawn="1"/>
        </p:nvCxnSpPr>
        <p:spPr>
          <a:xfrm>
            <a:off x="1570939" y="443266"/>
            <a:ext cx="0" cy="89154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43" y="542472"/>
            <a:ext cx="1049132" cy="682171"/>
          </a:xfrm>
          <a:prstGeom prst="rect">
            <a:avLst/>
          </a:prstGeom>
        </p:spPr>
      </p:pic>
    </p:spTree>
    <p:extLst>
      <p:ext uri="{BB962C8B-B14F-4D97-AF65-F5344CB8AC3E}">
        <p14:creationId xmlns:p14="http://schemas.microsoft.com/office/powerpoint/2010/main" val="39818041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ltGray">
          <a:xfrm>
            <a:off x="287487" y="275035"/>
            <a:ext cx="6205388" cy="3864769"/>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3843265991"/>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3988" y="152400"/>
            <a:ext cx="12049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0"/>
            <a:ext cx="8382000" cy="514350"/>
          </a:xfrm>
          <a:prstGeom prst="rect">
            <a:avLst/>
          </a:prstGeom>
        </p:spPr>
        <p:txBody>
          <a:bodyPr lIns="91407" tIns="45704" rIns="91407" bIns="45704"/>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40692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bwMode="ltGray">
          <a:xfrm>
            <a:off x="0" y="0"/>
            <a:ext cx="9143999" cy="5143500"/>
          </a:xfrm>
          <a:prstGeom prst="rect">
            <a:avLst/>
          </a:prstGeom>
          <a:noFill/>
          <a:ln>
            <a:noFill/>
          </a:ln>
        </p:spPr>
      </p:pic>
      <p:sp>
        <p:nvSpPr>
          <p:cNvPr id="6" name="Rectangle 5"/>
          <p:cNvSpPr/>
          <p:nvPr userDrawn="1"/>
        </p:nvSpPr>
        <p:spPr bwMode="ltGray">
          <a:xfrm>
            <a:off x="287487" y="275035"/>
            <a:ext cx="6205388" cy="3864769"/>
          </a:xfrm>
          <a:prstGeom prst="rect">
            <a:avLst/>
          </a:prstGeom>
          <a:solidFill>
            <a:srgbClr val="052049"/>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131880393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9144001" cy="5143500"/>
          </a:xfrm>
          <a:prstGeom prst="rect">
            <a:avLst/>
          </a:prstGeom>
          <a:noFill/>
          <a:ln>
            <a:noFill/>
          </a:ln>
        </p:spPr>
      </p:pic>
      <p:sp>
        <p:nvSpPr>
          <p:cNvPr id="6" name="Rectangle 5"/>
          <p:cNvSpPr/>
          <p:nvPr userDrawn="1"/>
        </p:nvSpPr>
        <p:spPr bwMode="invGray">
          <a:xfrm>
            <a:off x="0" y="-1"/>
            <a:ext cx="9144000" cy="51435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346334" y="1841282"/>
            <a:ext cx="8089901"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3294849"/>
            <a:ext cx="8325548" cy="541425"/>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5"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2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2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395919" y="4800600"/>
            <a:ext cx="588400" cy="24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5" name="Straight Connector 24"/>
          <p:cNvCxnSpPr/>
          <p:nvPr userDrawn="1"/>
        </p:nvCxnSpPr>
        <p:spPr>
          <a:xfrm>
            <a:off x="277813" y="4687560"/>
            <a:ext cx="859536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6799670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959" y="744420"/>
            <a:ext cx="8715166" cy="2723823"/>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458637" y="3691156"/>
            <a:ext cx="7934476" cy="541425"/>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1"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2"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3"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0469"/>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36525" y="1135339"/>
            <a:ext cx="8325548" cy="3008627"/>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b="1" dirty="0"/>
              <a:t>Fostering Research Mentors to Address Health Equity </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9993"/>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36525" y="1478869"/>
            <a:ext cx="8325548" cy="3008627"/>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45387" y="1135288"/>
            <a:ext cx="8087171" cy="235449"/>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2"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3"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2767"/>
            <a:ext cx="8080375" cy="563231"/>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435285" y="1181501"/>
            <a:ext cx="3989387" cy="298351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48224" y="760463"/>
            <a:ext cx="8077645" cy="287387"/>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680263" y="1177053"/>
            <a:ext cx="4013199" cy="298351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4"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5"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1338"/>
            <a:ext cx="8080375" cy="563231"/>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445061" y="758994"/>
            <a:ext cx="8077645" cy="287387"/>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9"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0"/>
            <a:ext cx="9144000" cy="4688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46" name="Date Placeholder 4"/>
          <p:cNvSpPr>
            <a:spLocks noGrp="1"/>
          </p:cNvSpPr>
          <p:nvPr>
            <p:ph type="dt" sz="half" idx="2"/>
          </p:nvPr>
        </p:nvSpPr>
        <p:spPr>
          <a:xfrm>
            <a:off x="547310" y="4534417"/>
            <a:ext cx="1925338" cy="178955"/>
          </a:xfrm>
          <a:prstGeom prst="rect">
            <a:avLst/>
          </a:prstGeom>
        </p:spPr>
        <p:txBody>
          <a:bodyPr vert="horz" wrap="square" lIns="0" tIns="0" rIns="0" bIns="0" rtlCol="0" anchor="b" anchorCtr="0"/>
          <a:lstStyle>
            <a:lvl1pPr algn="l">
              <a:defRPr sz="1000" i="0">
                <a:solidFill>
                  <a:schemeClr val="tx2"/>
                </a:solidFill>
                <a:latin typeface="Arial" pitchFamily="34" charset="0"/>
                <a:cs typeface="Arial" pitchFamily="34" charset="0"/>
              </a:defRPr>
            </a:lvl1pPr>
          </a:lstStyle>
          <a:p>
            <a:fld id="{87431B66-2D65-4398-A930-0D30EC9EE69D}" type="datetime1">
              <a:rPr lang="en-US" smtClean="0"/>
              <a:pPr/>
              <a:t>9/9/19</a:t>
            </a:fld>
            <a:endParaRPr lang="en-US" dirty="0"/>
          </a:p>
        </p:txBody>
      </p:sp>
      <p:sp>
        <p:nvSpPr>
          <p:cNvPr id="3" name="Text Placeholder 2"/>
          <p:cNvSpPr>
            <a:spLocks noGrp="1"/>
          </p:cNvSpPr>
          <p:nvPr>
            <p:ph type="body" sz="quarter" idx="10"/>
          </p:nvPr>
        </p:nvSpPr>
        <p:spPr>
          <a:xfrm>
            <a:off x="546931" y="3254715"/>
            <a:ext cx="6477000" cy="145256"/>
          </a:xfrm>
        </p:spPr>
        <p:txBody>
          <a:bodyPr vert="horz" wrap="square" lIns="0" tIns="0" rIns="0" bIns="0" rtlCol="0" anchor="t" anchorCtr="0"/>
          <a:lstStyle>
            <a:lvl1pPr marL="0" indent="0">
              <a:spcBef>
                <a:spcPts val="0"/>
              </a:spcBef>
              <a:buFontTx/>
              <a:buNone/>
              <a:defRPr lang="en-US" sz="14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35" name="Title 34"/>
          <p:cNvSpPr>
            <a:spLocks noGrp="1"/>
          </p:cNvSpPr>
          <p:nvPr>
            <p:ph type="title" hasCustomPrompt="1"/>
          </p:nvPr>
        </p:nvSpPr>
        <p:spPr>
          <a:xfrm>
            <a:off x="459547" y="2118796"/>
            <a:ext cx="6595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5639" y="2558194"/>
            <a:ext cx="6570016"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cxnSp>
        <p:nvCxnSpPr>
          <p:cNvPr id="10" name="Straight Connector 9"/>
          <p:cNvCxnSpPr/>
          <p:nvPr userDrawn="1"/>
        </p:nvCxnSpPr>
        <p:spPr>
          <a:xfrm>
            <a:off x="1570939" y="443266"/>
            <a:ext cx="0" cy="89154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1850951" y="556568"/>
            <a:ext cx="1487211" cy="664438"/>
            <a:chOff x="2749439" y="752601"/>
            <a:chExt cx="1487211" cy="885917"/>
          </a:xfrm>
        </p:grpSpPr>
        <p:sp>
          <p:nvSpPr>
            <p:cNvPr id="5" name="Rectangle 4"/>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TextBox 5"/>
            <p:cNvSpPr txBox="1"/>
            <p:nvPr userDrawn="1"/>
          </p:nvSpPr>
          <p:spPr bwMode="auto">
            <a:xfrm>
              <a:off x="2785238" y="912373"/>
              <a:ext cx="1451412" cy="664797"/>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a:solidFill>
                    <a:schemeClr val="tx2"/>
                  </a:solidFill>
                  <a:latin typeface="+mj-lt"/>
                </a:rPr>
                <a:t>Partner </a:t>
              </a:r>
              <a:br>
                <a:rPr lang="en-US" sz="1800" dirty="0">
                  <a:solidFill>
                    <a:schemeClr val="tx2"/>
                  </a:solidFill>
                  <a:latin typeface="+mj-lt"/>
                </a:rPr>
              </a:br>
              <a:r>
                <a:rPr lang="en-US" sz="1800" dirty="0">
                  <a:solidFill>
                    <a:schemeClr val="tx2"/>
                  </a:solidFill>
                  <a:latin typeface="+mj-lt"/>
                </a:rPr>
                <a:t>Logo</a:t>
              </a:r>
            </a:p>
          </p:txBody>
        </p:sp>
      </p:grpSp>
      <p:pic>
        <p:nvPicPr>
          <p:cNvPr id="12" name="Picture 11"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971" y="542472"/>
            <a:ext cx="1049132" cy="682171"/>
          </a:xfrm>
          <a:prstGeom prst="rect">
            <a:avLst/>
          </a:prstGeom>
        </p:spPr>
      </p:pic>
    </p:spTree>
    <p:extLst>
      <p:ext uri="{BB962C8B-B14F-4D97-AF65-F5344CB8AC3E}">
        <p14:creationId xmlns:p14="http://schemas.microsoft.com/office/powerpoint/2010/main" val="25964129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1354" y="0"/>
            <a:ext cx="9141291" cy="5143500"/>
          </a:xfrm>
          <a:prstGeom prst="rect">
            <a:avLst/>
          </a:prstGeom>
        </p:spPr>
      </p:pic>
    </p:spTree>
    <p:extLst>
      <p:ext uri="{BB962C8B-B14F-4D97-AF65-F5344CB8AC3E}">
        <p14:creationId xmlns:p14="http://schemas.microsoft.com/office/powerpoint/2010/main" val="4007318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877884" y="2019963"/>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1921754"/>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441003" y="434674"/>
            <a:ext cx="6204666" cy="1084659"/>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549275" y="1921754"/>
            <a:ext cx="5486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49275" y="2555721"/>
            <a:ext cx="1123315" cy="7334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39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219729" y="3279694"/>
            <a:ext cx="4924272" cy="1863805"/>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0" y="2887811"/>
            <a:ext cx="4228798" cy="2255690"/>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1"/>
            <a:ext cx="9144000" cy="2896881"/>
          </a:xfrm>
          <a:prstGeom prst="rect">
            <a:avLst/>
          </a:prstGeom>
        </p:spPr>
      </p:pic>
      <p:sp>
        <p:nvSpPr>
          <p:cNvPr id="16" name="Rectangle 15"/>
          <p:cNvSpPr/>
          <p:nvPr userDrawn="1"/>
        </p:nvSpPr>
        <p:spPr bwMode="ltGray">
          <a:xfrm>
            <a:off x="3185411" y="1252536"/>
            <a:ext cx="2765684" cy="2770632"/>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b="30759"/>
          <a:stretch/>
        </p:blipFill>
        <p:spPr bwMode="ltGray">
          <a:xfrm>
            <a:off x="4391344" y="2249897"/>
            <a:ext cx="1660961" cy="7509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5942024" y="1252536"/>
            <a:ext cx="3201976" cy="2036230"/>
          </a:xfrm>
          <a:prstGeom prst="rect">
            <a:avLst/>
          </a:prstGeom>
        </p:spPr>
      </p:pic>
    </p:spTree>
    <p:extLst>
      <p:ext uri="{BB962C8B-B14F-4D97-AF65-F5344CB8AC3E}">
        <p14:creationId xmlns:p14="http://schemas.microsoft.com/office/powerpoint/2010/main" val="16748149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9D9D3C-A735-C648-8B86-127BE350C3A4}" type="datetime1">
              <a:rPr lang="en-US" smtClean="0"/>
              <a:pPr/>
              <a:t>9/9/19</a:t>
            </a:fld>
            <a:endParaRPr lang="en-US" dirty="0"/>
          </a:p>
        </p:txBody>
      </p:sp>
      <p:sp>
        <p:nvSpPr>
          <p:cNvPr id="5" name="Footer Placeholder 4"/>
          <p:cNvSpPr>
            <a:spLocks noGrp="1"/>
          </p:cNvSpPr>
          <p:nvPr>
            <p:ph type="ftr" sz="quarter" idx="11"/>
          </p:nvPr>
        </p:nvSpPr>
        <p:spPr/>
        <p:txBody>
          <a:bodyPr/>
          <a:lstStyle/>
          <a:p>
            <a:r>
              <a:rPr lang="en-US" dirty="0"/>
              <a:t>Zuckerberg San Francisco General</a:t>
            </a:r>
          </a:p>
          <a:p>
            <a:r>
              <a:rPr lang="en-US" dirty="0"/>
              <a:t>Hospital and Trauma Center</a:t>
            </a:r>
          </a:p>
        </p:txBody>
      </p:sp>
      <p:sp>
        <p:nvSpPr>
          <p:cNvPr id="6" name="Slide Number Placeholder 5"/>
          <p:cNvSpPr>
            <a:spLocks noGrp="1"/>
          </p:cNvSpPr>
          <p:nvPr>
            <p:ph type="sldNum" sz="quarter" idx="12"/>
          </p:nvPr>
        </p:nvSpPr>
        <p:spPr/>
        <p:txBody>
          <a:bodyPr/>
          <a:lstStyle/>
          <a:p>
            <a:fld id="{FD9CA4A1-50C9-DE4F-B1B3-CEB095D399B0}" type="slidenum">
              <a:rPr lang="en-US" smtClean="0"/>
              <a:pPr/>
              <a:t>‹#›</a:t>
            </a:fld>
            <a:endParaRPr lang="en-US" dirty="0"/>
          </a:p>
        </p:txBody>
      </p:sp>
    </p:spTree>
    <p:extLst>
      <p:ext uri="{BB962C8B-B14F-4D97-AF65-F5344CB8AC3E}">
        <p14:creationId xmlns:p14="http://schemas.microsoft.com/office/powerpoint/2010/main" val="3759519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088028C-66AA-4EB0-9DED-26B5AFF12A1B}" type="slidenum">
              <a:rPr lang="en-US"/>
              <a:pPr/>
              <a:t>‹#›</a:t>
            </a:fld>
            <a:endParaRPr lang="en-US"/>
          </a:p>
        </p:txBody>
      </p:sp>
    </p:spTree>
    <p:extLst>
      <p:ext uri="{BB962C8B-B14F-4D97-AF65-F5344CB8AC3E}">
        <p14:creationId xmlns:p14="http://schemas.microsoft.com/office/powerpoint/2010/main" val="3868097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58587"/>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BBA244A6-9742-48F0-B491-4631AE46F17B}"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59717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457722" y="2121645"/>
            <a:ext cx="6595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3814" y="2554942"/>
            <a:ext cx="6570016"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5813" y="4534417"/>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87431B66-2D65-4398-A930-0D30EC9EE69D}" type="datetime1">
              <a:rPr lang="en-US" smtClean="0"/>
              <a:pPr/>
              <a:t>9/9/19</a:t>
            </a:fld>
            <a:endParaRPr lang="en-US" dirty="0"/>
          </a:p>
        </p:txBody>
      </p:sp>
      <p:sp>
        <p:nvSpPr>
          <p:cNvPr id="3" name="Text Placeholder 2"/>
          <p:cNvSpPr>
            <a:spLocks noGrp="1"/>
          </p:cNvSpPr>
          <p:nvPr>
            <p:ph type="body" sz="quarter" idx="10"/>
          </p:nvPr>
        </p:nvSpPr>
        <p:spPr>
          <a:xfrm>
            <a:off x="548283" y="3253984"/>
            <a:ext cx="6477000" cy="145256"/>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160" y="546707"/>
            <a:ext cx="1034248" cy="672493"/>
          </a:xfrm>
          <a:prstGeom prst="rect">
            <a:avLst/>
          </a:prstGeom>
        </p:spPr>
      </p:pic>
    </p:spTree>
    <p:extLst>
      <p:ext uri="{BB962C8B-B14F-4D97-AF65-F5344CB8AC3E}">
        <p14:creationId xmlns:p14="http://schemas.microsoft.com/office/powerpoint/2010/main" val="733343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2" name="Picture 11"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25004422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038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457722" y="2121645"/>
            <a:ext cx="6595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3814" y="2554942"/>
            <a:ext cx="6570016"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5813" y="4534417"/>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87431B66-2D65-4398-A930-0D30EC9EE69D}" type="datetime1">
              <a:rPr lang="en-US" smtClean="0"/>
              <a:pPr/>
              <a:t>9/9/19</a:t>
            </a:fld>
            <a:endParaRPr lang="en-US" dirty="0"/>
          </a:p>
        </p:txBody>
      </p:sp>
      <p:sp>
        <p:nvSpPr>
          <p:cNvPr id="3" name="Text Placeholder 2"/>
          <p:cNvSpPr>
            <a:spLocks noGrp="1"/>
          </p:cNvSpPr>
          <p:nvPr>
            <p:ph type="body" sz="quarter" idx="10"/>
          </p:nvPr>
        </p:nvSpPr>
        <p:spPr>
          <a:xfrm>
            <a:off x="548283" y="3253984"/>
            <a:ext cx="6477000" cy="145256"/>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43" y="542472"/>
            <a:ext cx="1049132" cy="682171"/>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13943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ltGray">
          <a:xfrm>
            <a:off x="287487" y="275035"/>
            <a:ext cx="6205388" cy="3864769"/>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85478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0" y="0"/>
            <a:ext cx="9143999" cy="5143500"/>
          </a:xfrm>
          <a:prstGeom prst="rect">
            <a:avLst/>
          </a:prstGeom>
          <a:noFill/>
          <a:ln>
            <a:noFill/>
          </a:ln>
        </p:spPr>
      </p:pic>
      <p:sp>
        <p:nvSpPr>
          <p:cNvPr id="6" name="Rectangle 5"/>
          <p:cNvSpPr/>
          <p:nvPr userDrawn="1"/>
        </p:nvSpPr>
        <p:spPr bwMode="ltGray">
          <a:xfrm>
            <a:off x="287487" y="275035"/>
            <a:ext cx="6205388" cy="3864769"/>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8783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9144001" cy="5143500"/>
          </a:xfrm>
          <a:prstGeom prst="rect">
            <a:avLst/>
          </a:prstGeom>
          <a:noFill/>
          <a:ln>
            <a:noFill/>
          </a:ln>
        </p:spPr>
      </p:pic>
      <p:sp>
        <p:nvSpPr>
          <p:cNvPr id="6" name="Rectangle 5"/>
          <p:cNvSpPr/>
          <p:nvPr userDrawn="1"/>
        </p:nvSpPr>
        <p:spPr bwMode="invGray">
          <a:xfrm>
            <a:off x="0" y="-1"/>
            <a:ext cx="9144000" cy="51435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346334" y="1841282"/>
            <a:ext cx="8089901"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3294849"/>
            <a:ext cx="8325548" cy="541425"/>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5"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2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2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395919" y="4800600"/>
            <a:ext cx="588400" cy="24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5" name="Straight Connector 24"/>
          <p:cNvCxnSpPr/>
          <p:nvPr userDrawn="1"/>
        </p:nvCxnSpPr>
        <p:spPr>
          <a:xfrm>
            <a:off x="277813" y="4687560"/>
            <a:ext cx="859536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318371204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959" y="744420"/>
            <a:ext cx="8715166" cy="2723823"/>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458637" y="3691156"/>
            <a:ext cx="7934476" cy="541425"/>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7"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8"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06744065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9993"/>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38912" y="1133856"/>
            <a:ext cx="8325548" cy="3008627"/>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9993"/>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38912" y="1481328"/>
            <a:ext cx="8325548" cy="3008627"/>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48056" y="1133856"/>
            <a:ext cx="8087171" cy="235449"/>
          </a:xfrm>
        </p:spPr>
        <p:txBody>
          <a:bodyPr anchor="t"/>
          <a:lstStyle>
            <a:lvl1pPr marL="0" indent="0">
              <a:buNone/>
              <a:defRPr sz="18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2"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3"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5023"/>
            <a:ext cx="8080375" cy="563231"/>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438912" y="1179576"/>
            <a:ext cx="3989387" cy="298351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48056" y="760463"/>
            <a:ext cx="8077645" cy="287387"/>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681728" y="1179576"/>
            <a:ext cx="4013199" cy="298351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4"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5"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0040"/>
            <a:ext cx="8080375" cy="563231"/>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448056" y="758994"/>
            <a:ext cx="8077645" cy="287387"/>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9"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457722" y="2121645"/>
            <a:ext cx="6595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3814" y="2554942"/>
            <a:ext cx="6570016"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5813" y="4534417"/>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87431B66-2D65-4398-A930-0D30EC9EE69D}" type="datetime1">
              <a:rPr lang="en-US" smtClean="0"/>
              <a:pPr/>
              <a:t>9/9/19</a:t>
            </a:fld>
            <a:endParaRPr lang="en-US" dirty="0"/>
          </a:p>
        </p:txBody>
      </p:sp>
      <p:sp>
        <p:nvSpPr>
          <p:cNvPr id="3" name="Text Placeholder 2"/>
          <p:cNvSpPr>
            <a:spLocks noGrp="1"/>
          </p:cNvSpPr>
          <p:nvPr>
            <p:ph type="body" sz="quarter" idx="10"/>
          </p:nvPr>
        </p:nvSpPr>
        <p:spPr>
          <a:xfrm>
            <a:off x="548283" y="3253984"/>
            <a:ext cx="6477000" cy="145256"/>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7" name="TextBox 6"/>
          <p:cNvSpPr txBox="1"/>
          <p:nvPr userDrawn="1"/>
        </p:nvSpPr>
        <p:spPr bwMode="auto">
          <a:xfrm>
            <a:off x="5478435" y="567458"/>
            <a:ext cx="1295392" cy="492443"/>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Center for Vulnerable Populations at Zuckerberg San Francisco General Hospital</a:t>
            </a:r>
          </a:p>
        </p:txBody>
      </p:sp>
      <p:cxnSp>
        <p:nvCxnSpPr>
          <p:cNvPr id="9" name="Straight Connector 8"/>
          <p:cNvCxnSpPr/>
          <p:nvPr userDrawn="1"/>
        </p:nvCxnSpPr>
        <p:spPr>
          <a:xfrm>
            <a:off x="6763522" y="551128"/>
            <a:ext cx="0" cy="34975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bwMode="auto">
          <a:xfrm>
            <a:off x="6901816" y="567458"/>
            <a:ext cx="755433"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School</a:t>
            </a:r>
            <a:br>
              <a:rPr lang="en-US" sz="800" dirty="0">
                <a:solidFill>
                  <a:schemeClr val="bg1"/>
                </a:solidFill>
                <a:latin typeface="+mj-lt"/>
              </a:rPr>
            </a:br>
            <a:r>
              <a:rPr lang="en-US" sz="800" dirty="0">
                <a:solidFill>
                  <a:schemeClr val="bg1"/>
                </a:solidFill>
                <a:latin typeface="+mj-lt"/>
              </a:rPr>
              <a:t>of Medicine</a:t>
            </a:r>
          </a:p>
        </p:txBody>
      </p:sp>
      <p:cxnSp>
        <p:nvCxnSpPr>
          <p:cNvPr id="11" name="Straight Connector 10"/>
          <p:cNvCxnSpPr/>
          <p:nvPr userDrawn="1"/>
        </p:nvCxnSpPr>
        <p:spPr>
          <a:xfrm>
            <a:off x="7657249" y="551128"/>
            <a:ext cx="0" cy="34975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7802881" y="567458"/>
            <a:ext cx="975995" cy="369332"/>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Department of Epidemiology and Biostatistics</a:t>
            </a:r>
          </a:p>
        </p:txBody>
      </p:sp>
      <p:pic>
        <p:nvPicPr>
          <p:cNvPr id="14" name="Picture 13"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43" y="542472"/>
            <a:ext cx="1049132" cy="682171"/>
          </a:xfrm>
          <a:prstGeom prst="rect">
            <a:avLst/>
          </a:prstGeom>
        </p:spPr>
      </p:pic>
    </p:spTree>
    <p:extLst>
      <p:ext uri="{BB962C8B-B14F-4D97-AF65-F5344CB8AC3E}">
        <p14:creationId xmlns:p14="http://schemas.microsoft.com/office/powerpoint/2010/main" val="192788333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0"/>
            <a:ext cx="9144000" cy="4688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1354" y="0"/>
            <a:ext cx="9141291" cy="5143500"/>
          </a:xfrm>
          <a:prstGeom prst="rect">
            <a:avLst/>
          </a:prstGeom>
        </p:spPr>
      </p:pic>
    </p:spTree>
    <p:extLst>
      <p:ext uri="{BB962C8B-B14F-4D97-AF65-F5344CB8AC3E}">
        <p14:creationId xmlns:p14="http://schemas.microsoft.com/office/powerpoint/2010/main" val="194683794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877884" y="2019963"/>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30455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1921754"/>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441003" y="434674"/>
            <a:ext cx="6204666" cy="1084659"/>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549275" y="1921754"/>
            <a:ext cx="5486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49275" y="2555721"/>
            <a:ext cx="1123315" cy="7334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49937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219729" y="3279695"/>
            <a:ext cx="4924272" cy="1884714"/>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9144000" cy="2896881"/>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942024" y="1252536"/>
            <a:ext cx="3201976" cy="2036230"/>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2887811"/>
            <a:ext cx="4228798" cy="2255690"/>
          </a:xfrm>
          <a:prstGeom prst="rect">
            <a:avLst/>
          </a:prstGeom>
        </p:spPr>
      </p:pic>
      <p:sp>
        <p:nvSpPr>
          <p:cNvPr id="16" name="Rectangle 15"/>
          <p:cNvSpPr/>
          <p:nvPr userDrawn="1"/>
        </p:nvSpPr>
        <p:spPr bwMode="ltGray">
          <a:xfrm>
            <a:off x="3185411" y="1252536"/>
            <a:ext cx="2765684" cy="2770632"/>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4391344" y="2249897"/>
            <a:ext cx="1660961" cy="7509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64065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0" name="Picture 9"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317929102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457722" y="2121645"/>
            <a:ext cx="6595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3814" y="2554942"/>
            <a:ext cx="6570016"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5813" y="4534417"/>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87431B66-2D65-4398-A930-0D30EC9EE69D}" type="datetime1">
              <a:rPr lang="en-US" smtClean="0"/>
              <a:pPr/>
              <a:t>9/9/19</a:t>
            </a:fld>
            <a:endParaRPr lang="en-US" dirty="0"/>
          </a:p>
        </p:txBody>
      </p:sp>
      <p:sp>
        <p:nvSpPr>
          <p:cNvPr id="3" name="Text Placeholder 2"/>
          <p:cNvSpPr>
            <a:spLocks noGrp="1"/>
          </p:cNvSpPr>
          <p:nvPr>
            <p:ph type="body" sz="quarter" idx="10"/>
          </p:nvPr>
        </p:nvSpPr>
        <p:spPr>
          <a:xfrm>
            <a:off x="548283" y="3253984"/>
            <a:ext cx="6477000" cy="145256"/>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160" y="546707"/>
            <a:ext cx="1034248" cy="672493"/>
          </a:xfrm>
          <a:prstGeom prst="rect">
            <a:avLst/>
          </a:prstGeom>
        </p:spPr>
      </p:pic>
    </p:spTree>
    <p:extLst>
      <p:ext uri="{BB962C8B-B14F-4D97-AF65-F5344CB8AC3E}">
        <p14:creationId xmlns:p14="http://schemas.microsoft.com/office/powerpoint/2010/main" val="39130734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93322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29095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ltGray">
          <a:xfrm>
            <a:off x="287487" y="275035"/>
            <a:ext cx="6205388" cy="3864769"/>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096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284" y="0"/>
            <a:ext cx="14125956" cy="5329428"/>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199384890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0" y="0"/>
            <a:ext cx="9143999" cy="5143500"/>
          </a:xfrm>
          <a:prstGeom prst="rect">
            <a:avLst/>
          </a:prstGeom>
          <a:noFill/>
          <a:ln>
            <a:noFill/>
          </a:ln>
        </p:spPr>
      </p:pic>
      <p:sp>
        <p:nvSpPr>
          <p:cNvPr id="6" name="Rectangle 5"/>
          <p:cNvSpPr/>
          <p:nvPr userDrawn="1"/>
        </p:nvSpPr>
        <p:spPr bwMode="ltGray">
          <a:xfrm>
            <a:off x="287487" y="275035"/>
            <a:ext cx="6205388" cy="3864769"/>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75480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9144001" cy="5143500"/>
          </a:xfrm>
          <a:prstGeom prst="rect">
            <a:avLst/>
          </a:prstGeom>
          <a:noFill/>
          <a:ln>
            <a:noFill/>
          </a:ln>
        </p:spPr>
      </p:pic>
      <p:sp>
        <p:nvSpPr>
          <p:cNvPr id="6" name="Rectangle 5"/>
          <p:cNvSpPr/>
          <p:nvPr userDrawn="1"/>
        </p:nvSpPr>
        <p:spPr bwMode="invGray">
          <a:xfrm>
            <a:off x="0" y="-1"/>
            <a:ext cx="9144000" cy="51435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346334" y="1841282"/>
            <a:ext cx="8089901"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3294849"/>
            <a:ext cx="8325548" cy="541425"/>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1" name="Rectangle 10"/>
          <p:cNvSpPr/>
          <p:nvPr userDrawn="1"/>
        </p:nvSpPr>
        <p:spPr bwMode="invGray">
          <a:xfrm>
            <a:off x="0" y="4687560"/>
            <a:ext cx="9144000" cy="45594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2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2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395919" y="4800600"/>
            <a:ext cx="588400" cy="24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10722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959" y="744420"/>
            <a:ext cx="8715166" cy="2723823"/>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458637" y="3691156"/>
            <a:ext cx="7934476" cy="541425"/>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9"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2311581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9993"/>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29768" y="1133856"/>
            <a:ext cx="8325548" cy="3008627"/>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9993"/>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38912" y="1481328"/>
            <a:ext cx="8325548" cy="3008627"/>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48056" y="1133856"/>
            <a:ext cx="8087171" cy="235449"/>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2"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3"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0040"/>
            <a:ext cx="8080375" cy="563231"/>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438912" y="1179576"/>
            <a:ext cx="3989387" cy="298351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48056" y="760463"/>
            <a:ext cx="8077645" cy="287387"/>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681728" y="1179576"/>
            <a:ext cx="4013199" cy="298351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4"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5"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0040"/>
            <a:ext cx="8080375" cy="563231"/>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448056" y="758994"/>
            <a:ext cx="8077645" cy="287387"/>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9"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0"/>
            <a:ext cx="9144000" cy="4688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1354" y="0"/>
            <a:ext cx="9141291" cy="5143500"/>
          </a:xfrm>
          <a:prstGeom prst="rect">
            <a:avLst/>
          </a:prstGeom>
        </p:spPr>
      </p:pic>
    </p:spTree>
    <p:extLst>
      <p:ext uri="{BB962C8B-B14F-4D97-AF65-F5344CB8AC3E}">
        <p14:creationId xmlns:p14="http://schemas.microsoft.com/office/powerpoint/2010/main" val="198278423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284" y="0"/>
            <a:ext cx="14125956" cy="5329428"/>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endParaRPr lang="en-US" dirty="0"/>
          </a:p>
        </p:txBody>
      </p:sp>
      <p:sp>
        <p:nvSpPr>
          <p:cNvPr id="9" name="TextBox 8"/>
          <p:cNvSpPr txBox="1"/>
          <p:nvPr userDrawn="1"/>
        </p:nvSpPr>
        <p:spPr bwMode="auto">
          <a:xfrm>
            <a:off x="3274334" y="567458"/>
            <a:ext cx="1295392" cy="492443"/>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Center for Vulnerable Populations at Zuckerberg</a:t>
            </a:r>
            <a:r>
              <a:rPr lang="en-US" sz="800" baseline="0" dirty="0">
                <a:solidFill>
                  <a:schemeClr val="bg1"/>
                </a:solidFill>
                <a:latin typeface="+mj-lt"/>
              </a:rPr>
              <a:t> San Francisco General Hospital</a:t>
            </a:r>
            <a:endParaRPr lang="en-US" sz="800" dirty="0">
              <a:solidFill>
                <a:schemeClr val="bg1"/>
              </a:solidFill>
              <a:latin typeface="+mj-lt"/>
            </a:endParaRPr>
          </a:p>
        </p:txBody>
      </p:sp>
      <p:cxnSp>
        <p:nvCxnSpPr>
          <p:cNvPr id="10" name="Straight Connector 9"/>
          <p:cNvCxnSpPr/>
          <p:nvPr userDrawn="1"/>
        </p:nvCxnSpPr>
        <p:spPr>
          <a:xfrm>
            <a:off x="4559421" y="551128"/>
            <a:ext cx="0" cy="34975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4697715" y="567458"/>
            <a:ext cx="755433"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School</a:t>
            </a:r>
            <a:br>
              <a:rPr lang="en-US" sz="800" dirty="0">
                <a:solidFill>
                  <a:schemeClr val="bg1"/>
                </a:solidFill>
                <a:latin typeface="+mj-lt"/>
              </a:rPr>
            </a:br>
            <a:r>
              <a:rPr lang="en-US" sz="800" dirty="0">
                <a:solidFill>
                  <a:schemeClr val="bg1"/>
                </a:solidFill>
                <a:latin typeface="+mj-lt"/>
              </a:rPr>
              <a:t>of Medicine</a:t>
            </a:r>
          </a:p>
        </p:txBody>
      </p:sp>
      <p:cxnSp>
        <p:nvCxnSpPr>
          <p:cNvPr id="13" name="Straight Connector 12"/>
          <p:cNvCxnSpPr/>
          <p:nvPr userDrawn="1"/>
        </p:nvCxnSpPr>
        <p:spPr>
          <a:xfrm>
            <a:off x="5453148" y="551128"/>
            <a:ext cx="0" cy="34975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5598780" y="567458"/>
            <a:ext cx="894095" cy="369332"/>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Department of Epidemiology</a:t>
            </a:r>
            <a:r>
              <a:rPr lang="en-US" sz="800" baseline="0" dirty="0">
                <a:solidFill>
                  <a:schemeClr val="bg1"/>
                </a:solidFill>
                <a:latin typeface="+mj-lt"/>
              </a:rPr>
              <a:t> and Biostatistics</a:t>
            </a:r>
            <a:endParaRPr lang="en-US" sz="800" dirty="0">
              <a:solidFill>
                <a:schemeClr val="bg1"/>
              </a:solidFill>
              <a:latin typeface="+mj-lt"/>
            </a:endParaRPr>
          </a:p>
        </p:txBody>
      </p:sp>
      <p:pic>
        <p:nvPicPr>
          <p:cNvPr id="16" name="Picture 15"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193724113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877884" y="2019963"/>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60167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1921754"/>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441003" y="434674"/>
            <a:ext cx="6204666" cy="1084659"/>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549275" y="1921754"/>
            <a:ext cx="5486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49275" y="2555721"/>
            <a:ext cx="1123315" cy="7334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98439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219729" y="3279695"/>
            <a:ext cx="4924272" cy="1884714"/>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9144000" cy="2896881"/>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942024" y="1252536"/>
            <a:ext cx="3201976" cy="2036230"/>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2887811"/>
            <a:ext cx="4228798" cy="2255690"/>
          </a:xfrm>
          <a:prstGeom prst="rect">
            <a:avLst/>
          </a:prstGeom>
        </p:spPr>
      </p:pic>
      <p:sp>
        <p:nvSpPr>
          <p:cNvPr id="16" name="Rectangle 15"/>
          <p:cNvSpPr/>
          <p:nvPr userDrawn="1"/>
        </p:nvSpPr>
        <p:spPr bwMode="ltGray">
          <a:xfrm>
            <a:off x="3185411" y="1252536"/>
            <a:ext cx="2765684" cy="2770632"/>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4391344" y="2249897"/>
            <a:ext cx="1660961" cy="7509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60551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14600"/>
            <a:ext cx="7772400" cy="971550"/>
          </a:xfrm>
        </p:spPr>
        <p:txBody>
          <a:bodyPr/>
          <a:lstStyle>
            <a:lvl1pPr algn="ctr">
              <a:defRPr/>
            </a:lvl1pPr>
          </a:lstStyle>
          <a:p>
            <a:r>
              <a:rPr lang="en-US" dirty="0"/>
              <a:t>Title of Presentation</a:t>
            </a:r>
          </a:p>
        </p:txBody>
      </p:sp>
      <p:sp>
        <p:nvSpPr>
          <p:cNvPr id="3" name="Subtitle 2"/>
          <p:cNvSpPr>
            <a:spLocks noGrp="1"/>
          </p:cNvSpPr>
          <p:nvPr>
            <p:ph type="subTitle" idx="1" hasCustomPrompt="1"/>
          </p:nvPr>
        </p:nvSpPr>
        <p:spPr>
          <a:xfrm>
            <a:off x="1371600" y="3657600"/>
            <a:ext cx="6400800" cy="571500"/>
          </a:xfrm>
        </p:spPr>
        <p:txBody>
          <a:bodyPr/>
          <a:lstStyle>
            <a:lvl1pPr marL="0" indent="0" algn="ctr">
              <a:buNone/>
              <a:defRPr b="1">
                <a:solidFill>
                  <a:schemeClr val="tx1">
                    <a:tint val="75000"/>
                  </a:schemeClr>
                </a:solidFill>
              </a:defRPr>
            </a:lvl1pPr>
            <a:lvl2pPr marL="337010" indent="0" algn="ctr">
              <a:buNone/>
              <a:defRPr>
                <a:solidFill>
                  <a:schemeClr val="tx1">
                    <a:tint val="75000"/>
                  </a:schemeClr>
                </a:solidFill>
              </a:defRPr>
            </a:lvl2pPr>
            <a:lvl3pPr marL="674021" indent="0" algn="ctr">
              <a:buNone/>
              <a:defRPr>
                <a:solidFill>
                  <a:schemeClr val="tx1">
                    <a:tint val="75000"/>
                  </a:schemeClr>
                </a:solidFill>
              </a:defRPr>
            </a:lvl3pPr>
            <a:lvl4pPr marL="1011033" indent="0" algn="ctr">
              <a:buNone/>
              <a:defRPr>
                <a:solidFill>
                  <a:schemeClr val="tx1">
                    <a:tint val="75000"/>
                  </a:schemeClr>
                </a:solidFill>
              </a:defRPr>
            </a:lvl4pPr>
            <a:lvl5pPr marL="1348044" indent="0" algn="ctr">
              <a:buNone/>
              <a:defRPr>
                <a:solidFill>
                  <a:schemeClr val="tx1">
                    <a:tint val="75000"/>
                  </a:schemeClr>
                </a:solidFill>
              </a:defRPr>
            </a:lvl5pPr>
            <a:lvl6pPr marL="1685055" indent="0" algn="ctr">
              <a:buNone/>
              <a:defRPr>
                <a:solidFill>
                  <a:schemeClr val="tx1">
                    <a:tint val="75000"/>
                  </a:schemeClr>
                </a:solidFill>
              </a:defRPr>
            </a:lvl6pPr>
            <a:lvl7pPr marL="2022064" indent="0" algn="ctr">
              <a:buNone/>
              <a:defRPr>
                <a:solidFill>
                  <a:schemeClr val="tx1">
                    <a:tint val="75000"/>
                  </a:schemeClr>
                </a:solidFill>
              </a:defRPr>
            </a:lvl7pPr>
            <a:lvl8pPr marL="2359076" indent="0" algn="ctr">
              <a:buNone/>
              <a:defRPr>
                <a:solidFill>
                  <a:schemeClr val="tx1">
                    <a:tint val="75000"/>
                  </a:schemeClr>
                </a:solidFill>
              </a:defRPr>
            </a:lvl8pPr>
            <a:lvl9pPr marL="2696085" indent="0" algn="ctr">
              <a:buNone/>
              <a:defRPr>
                <a:solidFill>
                  <a:schemeClr val="tx1">
                    <a:tint val="75000"/>
                  </a:schemeClr>
                </a:solidFill>
              </a:defRPr>
            </a:lvl9pPr>
          </a:lstStyle>
          <a:p>
            <a:r>
              <a:rPr lang="en-US" dirty="0"/>
              <a:t>Author and Date</a:t>
            </a:r>
          </a:p>
        </p:txBody>
      </p:sp>
      <p:sp>
        <p:nvSpPr>
          <p:cNvPr id="4" name="Date Placeholder 3"/>
          <p:cNvSpPr>
            <a:spLocks noGrp="1"/>
          </p:cNvSpPr>
          <p:nvPr>
            <p:ph type="dt" sz="half" idx="10"/>
          </p:nvPr>
        </p:nvSpPr>
        <p:spPr/>
        <p:txBody>
          <a:bodyPr/>
          <a:lstStyle/>
          <a:p>
            <a:fld id="{8369CEEB-D5BD-4BA4-9F0F-BBFD9BD91A1F}" type="datetimeFigureOut">
              <a:rPr lang="en-US" smtClean="0"/>
              <a:pPr/>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extLst>
      <p:ext uri="{BB962C8B-B14F-4D97-AF65-F5344CB8AC3E}">
        <p14:creationId xmlns:p14="http://schemas.microsoft.com/office/powerpoint/2010/main" val="11246857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extLst>
      <p:ext uri="{BB962C8B-B14F-4D97-AF65-F5344CB8AC3E}">
        <p14:creationId xmlns:p14="http://schemas.microsoft.com/office/powerpoint/2010/main" val="29841808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2978"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456">
                <a:solidFill>
                  <a:schemeClr val="tx1">
                    <a:tint val="75000"/>
                  </a:schemeClr>
                </a:solidFill>
              </a:defRPr>
            </a:lvl1pPr>
            <a:lvl2pPr marL="337010" indent="0">
              <a:buNone/>
              <a:defRPr sz="1324">
                <a:solidFill>
                  <a:schemeClr val="tx1">
                    <a:tint val="75000"/>
                  </a:schemeClr>
                </a:solidFill>
              </a:defRPr>
            </a:lvl2pPr>
            <a:lvl3pPr marL="674021" indent="0">
              <a:buNone/>
              <a:defRPr sz="1191">
                <a:solidFill>
                  <a:schemeClr val="tx1">
                    <a:tint val="75000"/>
                  </a:schemeClr>
                </a:solidFill>
              </a:defRPr>
            </a:lvl3pPr>
            <a:lvl4pPr marL="1011033" indent="0">
              <a:buNone/>
              <a:defRPr sz="1059">
                <a:solidFill>
                  <a:schemeClr val="tx1">
                    <a:tint val="75000"/>
                  </a:schemeClr>
                </a:solidFill>
              </a:defRPr>
            </a:lvl4pPr>
            <a:lvl5pPr marL="1348044" indent="0">
              <a:buNone/>
              <a:defRPr sz="1059">
                <a:solidFill>
                  <a:schemeClr val="tx1">
                    <a:tint val="75000"/>
                  </a:schemeClr>
                </a:solidFill>
              </a:defRPr>
            </a:lvl5pPr>
            <a:lvl6pPr marL="1685055" indent="0">
              <a:buNone/>
              <a:defRPr sz="1059">
                <a:solidFill>
                  <a:schemeClr val="tx1">
                    <a:tint val="75000"/>
                  </a:schemeClr>
                </a:solidFill>
              </a:defRPr>
            </a:lvl6pPr>
            <a:lvl7pPr marL="2022064" indent="0">
              <a:buNone/>
              <a:defRPr sz="1059">
                <a:solidFill>
                  <a:schemeClr val="tx1">
                    <a:tint val="75000"/>
                  </a:schemeClr>
                </a:solidFill>
              </a:defRPr>
            </a:lvl7pPr>
            <a:lvl8pPr marL="2359076" indent="0">
              <a:buNone/>
              <a:defRPr sz="1059">
                <a:solidFill>
                  <a:schemeClr val="tx1">
                    <a:tint val="75000"/>
                  </a:schemeClr>
                </a:solidFill>
              </a:defRPr>
            </a:lvl8pPr>
            <a:lvl9pPr marL="2696085" indent="0">
              <a:buNone/>
              <a:defRPr sz="10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pPr/>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extLst>
      <p:ext uri="{BB962C8B-B14F-4D97-AF65-F5344CB8AC3E}">
        <p14:creationId xmlns:p14="http://schemas.microsoft.com/office/powerpoint/2010/main" val="38722512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00154"/>
            <a:ext cx="4038600" cy="3394472"/>
          </a:xfrm>
        </p:spPr>
        <p:txBody>
          <a:bodyPr/>
          <a:lstStyle>
            <a:lvl1pPr>
              <a:defRPr sz="2052"/>
            </a:lvl1pPr>
            <a:lvl2pPr>
              <a:defRPr sz="1787"/>
            </a:lvl2pPr>
            <a:lvl3pPr>
              <a:defRPr sz="1456"/>
            </a:lvl3pPr>
            <a:lvl4pPr>
              <a:defRPr sz="1324"/>
            </a:lvl4pPr>
            <a:lvl5pPr>
              <a:defRPr sz="1324"/>
            </a:lvl5pPr>
            <a:lvl6pPr>
              <a:defRPr sz="1324"/>
            </a:lvl6pPr>
            <a:lvl7pPr>
              <a:defRPr sz="1324"/>
            </a:lvl7pPr>
            <a:lvl8pPr>
              <a:defRPr sz="1324"/>
            </a:lvl8pPr>
            <a:lvl9pPr>
              <a:defRPr sz="13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052"/>
            </a:lvl1pPr>
            <a:lvl2pPr>
              <a:defRPr sz="1787"/>
            </a:lvl2pPr>
            <a:lvl3pPr>
              <a:defRPr sz="1456"/>
            </a:lvl3pPr>
            <a:lvl4pPr>
              <a:defRPr sz="1324"/>
            </a:lvl4pPr>
            <a:lvl5pPr>
              <a:defRPr sz="1324"/>
            </a:lvl5pPr>
            <a:lvl6pPr>
              <a:defRPr sz="1324"/>
            </a:lvl6pPr>
            <a:lvl7pPr>
              <a:defRPr sz="1324"/>
            </a:lvl7pPr>
            <a:lvl8pPr>
              <a:defRPr sz="1324"/>
            </a:lvl8pPr>
            <a:lvl9pPr>
              <a:defRPr sz="13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9CEEB-D5BD-4BA4-9F0F-BBFD9BD91A1F}" type="datetimeFigureOut">
              <a:rPr lang="en-US" smtClean="0"/>
              <a:pPr/>
              <a:t>9/9/19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extLst>
      <p:ext uri="{BB962C8B-B14F-4D97-AF65-F5344CB8AC3E}">
        <p14:creationId xmlns:p14="http://schemas.microsoft.com/office/powerpoint/2010/main" val="21225092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787" b="1"/>
            </a:lvl1pPr>
            <a:lvl2pPr marL="337010" indent="0">
              <a:buNone/>
              <a:defRPr sz="1456" b="1"/>
            </a:lvl2pPr>
            <a:lvl3pPr marL="674021" indent="0">
              <a:buNone/>
              <a:defRPr sz="1324" b="1"/>
            </a:lvl3pPr>
            <a:lvl4pPr marL="1011033" indent="0">
              <a:buNone/>
              <a:defRPr sz="1191" b="1"/>
            </a:lvl4pPr>
            <a:lvl5pPr marL="1348044" indent="0">
              <a:buNone/>
              <a:defRPr sz="1191" b="1"/>
            </a:lvl5pPr>
            <a:lvl6pPr marL="1685055" indent="0">
              <a:buNone/>
              <a:defRPr sz="1191" b="1"/>
            </a:lvl6pPr>
            <a:lvl7pPr marL="2022064" indent="0">
              <a:buNone/>
              <a:defRPr sz="1191" b="1"/>
            </a:lvl7pPr>
            <a:lvl8pPr marL="2359076" indent="0">
              <a:buNone/>
              <a:defRPr sz="1191" b="1"/>
            </a:lvl8pPr>
            <a:lvl9pPr marL="2696085" indent="0">
              <a:buNone/>
              <a:defRPr sz="1191" b="1"/>
            </a:lvl9pPr>
          </a:lstStyle>
          <a:p>
            <a:pPr lvl="0"/>
            <a:r>
              <a:rPr lang="en-US"/>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1787"/>
            </a:lvl1pPr>
            <a:lvl2pPr>
              <a:defRPr sz="1456"/>
            </a:lvl2pPr>
            <a:lvl3pPr>
              <a:defRPr sz="1324"/>
            </a:lvl3pPr>
            <a:lvl4pPr>
              <a:defRPr sz="1191"/>
            </a:lvl4pPr>
            <a:lvl5pPr>
              <a:defRPr sz="1191"/>
            </a:lvl5pPr>
            <a:lvl6pPr>
              <a:defRPr sz="1191"/>
            </a:lvl6pPr>
            <a:lvl7pPr>
              <a:defRPr sz="1191"/>
            </a:lvl7pPr>
            <a:lvl8pPr>
              <a:defRPr sz="1191"/>
            </a:lvl8pPr>
            <a:lvl9pPr>
              <a:defRPr sz="11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1787" b="1"/>
            </a:lvl1pPr>
            <a:lvl2pPr marL="337010" indent="0">
              <a:buNone/>
              <a:defRPr sz="1456" b="1"/>
            </a:lvl2pPr>
            <a:lvl3pPr marL="674021" indent="0">
              <a:buNone/>
              <a:defRPr sz="1324" b="1"/>
            </a:lvl3pPr>
            <a:lvl4pPr marL="1011033" indent="0">
              <a:buNone/>
              <a:defRPr sz="1191" b="1"/>
            </a:lvl4pPr>
            <a:lvl5pPr marL="1348044" indent="0">
              <a:buNone/>
              <a:defRPr sz="1191" b="1"/>
            </a:lvl5pPr>
            <a:lvl6pPr marL="1685055" indent="0">
              <a:buNone/>
              <a:defRPr sz="1191" b="1"/>
            </a:lvl6pPr>
            <a:lvl7pPr marL="2022064" indent="0">
              <a:buNone/>
              <a:defRPr sz="1191" b="1"/>
            </a:lvl7pPr>
            <a:lvl8pPr marL="2359076" indent="0">
              <a:buNone/>
              <a:defRPr sz="1191" b="1"/>
            </a:lvl8pPr>
            <a:lvl9pPr marL="2696085" indent="0">
              <a:buNone/>
              <a:defRPr sz="1191" b="1"/>
            </a:lvl9pPr>
          </a:lstStyle>
          <a:p>
            <a:pPr lvl="0"/>
            <a:r>
              <a:rPr lang="en-US"/>
              <a:t>Click to edit Master text styles</a:t>
            </a:r>
          </a:p>
        </p:txBody>
      </p:sp>
      <p:sp>
        <p:nvSpPr>
          <p:cNvPr id="6" name="Content Placeholder 5"/>
          <p:cNvSpPr>
            <a:spLocks noGrp="1"/>
          </p:cNvSpPr>
          <p:nvPr>
            <p:ph sz="quarter" idx="4"/>
          </p:nvPr>
        </p:nvSpPr>
        <p:spPr>
          <a:xfrm>
            <a:off x="4645030" y="1631157"/>
            <a:ext cx="4041775" cy="2963466"/>
          </a:xfrm>
        </p:spPr>
        <p:txBody>
          <a:bodyPr/>
          <a:lstStyle>
            <a:lvl1pPr>
              <a:defRPr sz="1787"/>
            </a:lvl1pPr>
            <a:lvl2pPr>
              <a:defRPr sz="1456"/>
            </a:lvl2pPr>
            <a:lvl3pPr>
              <a:defRPr sz="1324"/>
            </a:lvl3pPr>
            <a:lvl4pPr>
              <a:defRPr sz="1191"/>
            </a:lvl4pPr>
            <a:lvl5pPr>
              <a:defRPr sz="1191"/>
            </a:lvl5pPr>
            <a:lvl6pPr>
              <a:defRPr sz="1191"/>
            </a:lvl6pPr>
            <a:lvl7pPr>
              <a:defRPr sz="1191"/>
            </a:lvl7pPr>
            <a:lvl8pPr>
              <a:defRPr sz="1191"/>
            </a:lvl8pPr>
            <a:lvl9pPr>
              <a:defRPr sz="11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9CEEB-D5BD-4BA4-9F0F-BBFD9BD91A1F}" type="datetimeFigureOut">
              <a:rPr lang="en-US" smtClean="0"/>
              <a:pPr/>
              <a:t>9/9/19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4C657-53BA-4C64-8161-364EC652DC57}" type="slidenum">
              <a:rPr lang="en-US" smtClean="0"/>
              <a:pPr/>
              <a:t>‹#›</a:t>
            </a:fld>
            <a:endParaRPr lang="en-US"/>
          </a:p>
        </p:txBody>
      </p:sp>
    </p:spTree>
    <p:extLst>
      <p:ext uri="{BB962C8B-B14F-4D97-AF65-F5344CB8AC3E}">
        <p14:creationId xmlns:p14="http://schemas.microsoft.com/office/powerpoint/2010/main" val="37327639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69CEEB-D5BD-4BA4-9F0F-BBFD9BD91A1F}" type="datetimeFigureOut">
              <a:rPr lang="en-US" smtClean="0"/>
              <a:pPr/>
              <a:t>9/9/19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C657-53BA-4C64-8161-364EC652DC57}" type="slidenum">
              <a:rPr lang="en-US" smtClean="0"/>
              <a:pPr/>
              <a:t>‹#›</a:t>
            </a:fld>
            <a:endParaRPr lang="en-US"/>
          </a:p>
        </p:txBody>
      </p:sp>
    </p:spTree>
    <p:extLst>
      <p:ext uri="{BB962C8B-B14F-4D97-AF65-F5344CB8AC3E}">
        <p14:creationId xmlns:p14="http://schemas.microsoft.com/office/powerpoint/2010/main" val="39327131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pPr/>
              <a:t>9/9/19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4C657-53BA-4C64-8161-364EC652DC57}" type="slidenum">
              <a:rPr lang="en-US" smtClean="0"/>
              <a:pPr/>
              <a:t>‹#›</a:t>
            </a:fld>
            <a:endParaRPr lang="en-US"/>
          </a:p>
        </p:txBody>
      </p:sp>
    </p:spTree>
    <p:extLst>
      <p:ext uri="{BB962C8B-B14F-4D97-AF65-F5344CB8AC3E}">
        <p14:creationId xmlns:p14="http://schemas.microsoft.com/office/powerpoint/2010/main" val="15975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grpSp>
        <p:nvGrpSpPr>
          <p:cNvPr id="15" name="Group 14"/>
          <p:cNvGrpSpPr/>
          <p:nvPr userDrawn="1"/>
        </p:nvGrpSpPr>
        <p:grpSpPr>
          <a:xfrm>
            <a:off x="1839261" y="556568"/>
            <a:ext cx="1487211" cy="505926"/>
            <a:chOff x="2749439" y="752601"/>
            <a:chExt cx="1487211" cy="885917"/>
          </a:xfrm>
        </p:grpSpPr>
        <p:sp>
          <p:nvSpPr>
            <p:cNvPr id="16" name="Rectangle 15"/>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7" name="TextBox 16"/>
            <p:cNvSpPr txBox="1"/>
            <p:nvPr userDrawn="1"/>
          </p:nvSpPr>
          <p:spPr bwMode="auto">
            <a:xfrm>
              <a:off x="2785238" y="886124"/>
              <a:ext cx="1451412" cy="679065"/>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schemeClr val="bg2"/>
                  </a:solidFill>
                  <a:latin typeface="+mj-lt"/>
                </a:rPr>
                <a:t>Partner </a:t>
              </a:r>
              <a:br>
                <a:rPr lang="en-US" sz="1400" dirty="0">
                  <a:solidFill>
                    <a:schemeClr val="bg2"/>
                  </a:solidFill>
                  <a:latin typeface="+mj-lt"/>
                </a:rPr>
              </a:br>
              <a:r>
                <a:rPr lang="en-US" sz="1400" dirty="0">
                  <a:solidFill>
                    <a:schemeClr val="bg2"/>
                  </a:solidFill>
                  <a:latin typeface="+mj-lt"/>
                </a:rPr>
                <a:t>Logo</a:t>
              </a:r>
            </a:p>
          </p:txBody>
        </p:sp>
      </p:grpSp>
      <p:cxnSp>
        <p:nvCxnSpPr>
          <p:cNvPr id="20" name="Straight Connector 19"/>
          <p:cNvCxnSpPr/>
          <p:nvPr userDrawn="1"/>
        </p:nvCxnSpPr>
        <p:spPr>
          <a:xfrm>
            <a:off x="1575576" y="443266"/>
            <a:ext cx="0" cy="72009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575576" y="443266"/>
            <a:ext cx="0" cy="72009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216283928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3"/>
          </a:xfrm>
        </p:spPr>
        <p:txBody>
          <a:bodyPr anchor="b"/>
          <a:lstStyle>
            <a:lvl1pPr algn="l">
              <a:defRPr sz="1456"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382"/>
            </a:lvl1pPr>
            <a:lvl2pPr marL="337010" indent="0">
              <a:buNone/>
              <a:defRPr sz="2052"/>
            </a:lvl2pPr>
            <a:lvl3pPr marL="674021" indent="0">
              <a:buNone/>
              <a:defRPr sz="1787"/>
            </a:lvl3pPr>
            <a:lvl4pPr marL="1011033" indent="0">
              <a:buNone/>
              <a:defRPr sz="1456"/>
            </a:lvl4pPr>
            <a:lvl5pPr marL="1348044" indent="0">
              <a:buNone/>
              <a:defRPr sz="1456"/>
            </a:lvl5pPr>
            <a:lvl6pPr marL="1685055" indent="0">
              <a:buNone/>
              <a:defRPr sz="1456"/>
            </a:lvl6pPr>
            <a:lvl7pPr marL="2022064" indent="0">
              <a:buNone/>
              <a:defRPr sz="1456"/>
            </a:lvl7pPr>
            <a:lvl8pPr marL="2359076" indent="0">
              <a:buNone/>
              <a:defRPr sz="1456"/>
            </a:lvl8pPr>
            <a:lvl9pPr marL="2696085" indent="0">
              <a:buNone/>
              <a:defRPr sz="1456"/>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9"/>
            </a:lvl1pPr>
            <a:lvl2pPr marL="337010" indent="0">
              <a:buNone/>
              <a:defRPr sz="860"/>
            </a:lvl2pPr>
            <a:lvl3pPr marL="674021" indent="0">
              <a:buNone/>
              <a:defRPr sz="728"/>
            </a:lvl3pPr>
            <a:lvl4pPr marL="1011033" indent="0">
              <a:buNone/>
              <a:defRPr sz="662"/>
            </a:lvl4pPr>
            <a:lvl5pPr marL="1348044" indent="0">
              <a:buNone/>
              <a:defRPr sz="662"/>
            </a:lvl5pPr>
            <a:lvl6pPr marL="1685055" indent="0">
              <a:buNone/>
              <a:defRPr sz="662"/>
            </a:lvl6pPr>
            <a:lvl7pPr marL="2022064" indent="0">
              <a:buNone/>
              <a:defRPr sz="662"/>
            </a:lvl7pPr>
            <a:lvl8pPr marL="2359076" indent="0">
              <a:buNone/>
              <a:defRPr sz="662"/>
            </a:lvl8pPr>
            <a:lvl9pPr marL="2696085" indent="0">
              <a:buNone/>
              <a:defRPr sz="662"/>
            </a:lvl9pPr>
          </a:lstStyle>
          <a:p>
            <a:pPr lvl="0"/>
            <a:r>
              <a:rPr lang="en-US"/>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pPr/>
              <a:t>9/9/19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extLst>
      <p:ext uri="{BB962C8B-B14F-4D97-AF65-F5344CB8AC3E}">
        <p14:creationId xmlns:p14="http://schemas.microsoft.com/office/powerpoint/2010/main" val="1541271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extLst>
      <p:ext uri="{BB962C8B-B14F-4D97-AF65-F5344CB8AC3E}">
        <p14:creationId xmlns:p14="http://schemas.microsoft.com/office/powerpoint/2010/main" val="34502712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extLst>
      <p:ext uri="{BB962C8B-B14F-4D97-AF65-F5344CB8AC3E}">
        <p14:creationId xmlns:p14="http://schemas.microsoft.com/office/powerpoint/2010/main" val="2256259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 Full Bleed Whit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Rectangle 1"/>
          <p:cNvSpPr/>
          <p:nvPr userDrawn="1"/>
        </p:nvSpPr>
        <p:spPr bwMode="auto">
          <a:xfrm>
            <a:off x="502920" y="1"/>
            <a:ext cx="5666935" cy="430471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200" b="1" dirty="0" err="1">
              <a:solidFill>
                <a:schemeClr val="tx1"/>
              </a:solidFill>
              <a:latin typeface="+mj-lt"/>
            </a:endParaRPr>
          </a:p>
        </p:txBody>
      </p:sp>
      <p:sp>
        <p:nvSpPr>
          <p:cNvPr id="10" name="Date Placeholder 4"/>
          <p:cNvSpPr>
            <a:spLocks noGrp="1"/>
          </p:cNvSpPr>
          <p:nvPr>
            <p:ph type="dt" sz="half" idx="2"/>
          </p:nvPr>
        </p:nvSpPr>
        <p:spPr>
          <a:xfrm>
            <a:off x="785881" y="3869452"/>
            <a:ext cx="1925338" cy="178955"/>
          </a:xfrm>
          <a:prstGeom prst="rect">
            <a:avLst/>
          </a:prstGeom>
        </p:spPr>
        <p:txBody>
          <a:bodyPr vert="horz" wrap="square" lIns="91440" tIns="0" rIns="91440" bIns="0" rtlCol="0" anchor="b" anchorCtr="0">
            <a:noAutofit/>
          </a:bodyPr>
          <a:lstStyle>
            <a:lvl1pPr algn="l">
              <a:defRPr sz="900" i="0">
                <a:solidFill>
                  <a:schemeClr val="tx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12" name="Text Placeholder 2"/>
          <p:cNvSpPr>
            <a:spLocks noGrp="1"/>
          </p:cNvSpPr>
          <p:nvPr>
            <p:ph type="body" sz="quarter" idx="10" hasCustomPrompt="1"/>
          </p:nvPr>
        </p:nvSpPr>
        <p:spPr>
          <a:xfrm>
            <a:off x="784278" y="3355290"/>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200" i="0" baseline="0" dirty="0" smtClean="0">
                <a:solidFill>
                  <a:schemeClr val="tx1"/>
                </a:solidFill>
                <a:cs typeface="Arial" pitchFamily="34" charset="0"/>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en-US" sz="135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7" y="1127897"/>
            <a:ext cx="5205707" cy="1311963"/>
          </a:xfrm>
        </p:spPr>
        <p:txBody>
          <a:bodyPr anchor="b">
            <a:noAutofit/>
          </a:bodyPr>
          <a:lstStyle>
            <a:lvl1pPr>
              <a:defRPr sz="2700" baseline="0">
                <a:solidFill>
                  <a:schemeClr val="tx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0" y="2526001"/>
            <a:ext cx="5201923" cy="508220"/>
          </a:xfrm>
          <a:prstGeom prst="rect">
            <a:avLst/>
          </a:prstGeom>
        </p:spPr>
        <p:txBody>
          <a:bodyPr>
            <a:noAutofit/>
          </a:bodyPr>
          <a:lstStyle>
            <a:lvl1pPr marL="0" indent="0" algn="l">
              <a:lnSpc>
                <a:spcPct val="100000"/>
              </a:lnSpc>
              <a:buNone/>
              <a:defRPr sz="1200" i="0">
                <a:solidFill>
                  <a:schemeClr val="tx1"/>
                </a:solidFill>
                <a:latin typeface="+mj-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5297" y="222802"/>
            <a:ext cx="1725734" cy="335015"/>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4274" y="449441"/>
            <a:ext cx="1676303" cy="216750"/>
          </a:xfrm>
          <a:prstGeom prst="rect">
            <a:avLst/>
          </a:prstGeom>
        </p:spPr>
      </p:pic>
    </p:spTree>
    <p:extLst>
      <p:ext uri="{BB962C8B-B14F-4D97-AF65-F5344CB8AC3E}">
        <p14:creationId xmlns:p14="http://schemas.microsoft.com/office/powerpoint/2010/main" val="2004892111"/>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 Full Bleed Blue 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43499"/>
          </a:xfrm>
          <a:prstGeom prst="rect">
            <a:avLst/>
          </a:prstGeom>
        </p:spPr>
      </p:pic>
      <p:sp>
        <p:nvSpPr>
          <p:cNvPr id="2" name="Rectangle 1"/>
          <p:cNvSpPr/>
          <p:nvPr userDrawn="1"/>
        </p:nvSpPr>
        <p:spPr bwMode="auto">
          <a:xfrm>
            <a:off x="502920" y="1"/>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200" b="1" dirty="0" err="1">
              <a:solidFill>
                <a:schemeClr val="tx1"/>
              </a:solidFill>
              <a:latin typeface="+mj-lt"/>
            </a:endParaRPr>
          </a:p>
        </p:txBody>
      </p:sp>
      <p:sp>
        <p:nvSpPr>
          <p:cNvPr id="13" name="Date Placeholder 4"/>
          <p:cNvSpPr>
            <a:spLocks noGrp="1"/>
          </p:cNvSpPr>
          <p:nvPr>
            <p:ph type="dt" sz="half" idx="2"/>
          </p:nvPr>
        </p:nvSpPr>
        <p:spPr>
          <a:xfrm>
            <a:off x="785881" y="3869452"/>
            <a:ext cx="1925338" cy="178955"/>
          </a:xfrm>
          <a:prstGeom prst="rect">
            <a:avLst/>
          </a:prstGeom>
        </p:spPr>
        <p:txBody>
          <a:bodyPr vert="horz" wrap="square" lIns="91440" tIns="0" rIns="91440" bIns="0" rtlCol="0" anchor="b" anchorCtr="0">
            <a:noAutofit/>
          </a:bodyPr>
          <a:lstStyle>
            <a:lvl1pPr algn="l">
              <a:defRPr sz="9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9" name="Text Placeholder 2"/>
          <p:cNvSpPr>
            <a:spLocks noGrp="1"/>
          </p:cNvSpPr>
          <p:nvPr>
            <p:ph type="body" sz="quarter" idx="10" hasCustomPrompt="1"/>
          </p:nvPr>
        </p:nvSpPr>
        <p:spPr>
          <a:xfrm>
            <a:off x="784278" y="3355290"/>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200" i="0" baseline="0" dirty="0" smtClean="0">
                <a:solidFill>
                  <a:schemeClr val="bg1"/>
                </a:solidFill>
                <a:cs typeface="Arial" pitchFamily="34" charset="0"/>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en-US" sz="135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7" y="1127897"/>
            <a:ext cx="5205707" cy="1311963"/>
          </a:xfrm>
        </p:spPr>
        <p:txBody>
          <a:bodyPr anchor="b">
            <a:noAutofit/>
          </a:bodyPr>
          <a:lstStyle>
            <a:lvl1pPr>
              <a:defRPr sz="27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90" y="2526001"/>
            <a:ext cx="5201923" cy="508220"/>
          </a:xfrm>
          <a:prstGeom prst="rect">
            <a:avLst/>
          </a:prstGeom>
        </p:spPr>
        <p:txBody>
          <a:bodyPr>
            <a:noAutofit/>
          </a:bodyPr>
          <a:lstStyle>
            <a:lvl1pPr marL="0" indent="0" algn="l">
              <a:lnSpc>
                <a:spcPct val="100000"/>
              </a:lnSpc>
              <a:buNone/>
              <a:defRPr sz="1200" i="0">
                <a:solidFill>
                  <a:schemeClr val="bg1"/>
                </a:solidFill>
                <a:latin typeface="+mj-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4" y="449441"/>
            <a:ext cx="1676303" cy="216750"/>
          </a:xfrm>
          <a:prstGeom prst="rect">
            <a:avLst/>
          </a:prstGeom>
        </p:spPr>
      </p:pic>
    </p:spTree>
    <p:extLst>
      <p:ext uri="{BB962C8B-B14F-4D97-AF65-F5344CB8AC3E}">
        <p14:creationId xmlns:p14="http://schemas.microsoft.com/office/powerpoint/2010/main" val="19219937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 Full Bleed Teal 1">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43499"/>
          </a:xfrm>
          <a:prstGeom prst="rect">
            <a:avLst/>
          </a:prstGeom>
        </p:spPr>
      </p:pic>
      <p:sp>
        <p:nvSpPr>
          <p:cNvPr id="2" name="Rectangle 1"/>
          <p:cNvSpPr/>
          <p:nvPr userDrawn="1"/>
        </p:nvSpPr>
        <p:spPr bwMode="auto">
          <a:xfrm>
            <a:off x="502920" y="1"/>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200" b="1" dirty="0" err="1">
              <a:solidFill>
                <a:schemeClr val="tx1"/>
              </a:solidFill>
              <a:latin typeface="+mj-lt"/>
            </a:endParaRPr>
          </a:p>
        </p:txBody>
      </p:sp>
      <p:sp>
        <p:nvSpPr>
          <p:cNvPr id="13" name="Date Placeholder 4"/>
          <p:cNvSpPr>
            <a:spLocks noGrp="1"/>
          </p:cNvSpPr>
          <p:nvPr>
            <p:ph type="dt" sz="half" idx="2"/>
          </p:nvPr>
        </p:nvSpPr>
        <p:spPr>
          <a:xfrm>
            <a:off x="785881" y="3869452"/>
            <a:ext cx="1925338" cy="178955"/>
          </a:xfrm>
          <a:prstGeom prst="rect">
            <a:avLst/>
          </a:prstGeom>
        </p:spPr>
        <p:txBody>
          <a:bodyPr vert="horz" wrap="square" lIns="91440" tIns="0" rIns="91440" bIns="0" rtlCol="0" anchor="b" anchorCtr="0">
            <a:noAutofit/>
          </a:bodyPr>
          <a:lstStyle>
            <a:lvl1pPr algn="l">
              <a:defRPr sz="9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9" name="Text Placeholder 2"/>
          <p:cNvSpPr>
            <a:spLocks noGrp="1"/>
          </p:cNvSpPr>
          <p:nvPr>
            <p:ph type="body" sz="quarter" idx="10" hasCustomPrompt="1"/>
          </p:nvPr>
        </p:nvSpPr>
        <p:spPr>
          <a:xfrm>
            <a:off x="784278" y="3355290"/>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200" i="0" baseline="0" dirty="0" smtClean="0">
                <a:solidFill>
                  <a:schemeClr val="bg1"/>
                </a:solidFill>
                <a:cs typeface="Arial" pitchFamily="34" charset="0"/>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en-US" sz="135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7" y="1127897"/>
            <a:ext cx="5205707" cy="1311963"/>
          </a:xfrm>
        </p:spPr>
        <p:txBody>
          <a:bodyPr anchor="b">
            <a:noAutofit/>
          </a:bodyPr>
          <a:lstStyle>
            <a:lvl1pPr>
              <a:defRPr sz="27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90" y="2526001"/>
            <a:ext cx="5201923" cy="508220"/>
          </a:xfrm>
          <a:prstGeom prst="rect">
            <a:avLst/>
          </a:prstGeom>
        </p:spPr>
        <p:txBody>
          <a:bodyPr>
            <a:noAutofit/>
          </a:bodyPr>
          <a:lstStyle>
            <a:lvl1pPr marL="0" indent="0" algn="l">
              <a:lnSpc>
                <a:spcPct val="100000"/>
              </a:lnSpc>
              <a:buNone/>
              <a:defRPr sz="1200" i="0">
                <a:solidFill>
                  <a:schemeClr val="bg1"/>
                </a:solidFill>
                <a:latin typeface="+mj-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4" y="449441"/>
            <a:ext cx="1676303" cy="216750"/>
          </a:xfrm>
          <a:prstGeom prst="rect">
            <a:avLst/>
          </a:prstGeom>
        </p:spPr>
      </p:pic>
    </p:spTree>
    <p:extLst>
      <p:ext uri="{BB962C8B-B14F-4D97-AF65-F5344CB8AC3E}">
        <p14:creationId xmlns:p14="http://schemas.microsoft.com/office/powerpoint/2010/main" val="12786358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ver – Full Bleed Blue 2">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ectangle 1"/>
          <p:cNvSpPr/>
          <p:nvPr userDrawn="1"/>
        </p:nvSpPr>
        <p:spPr bwMode="auto">
          <a:xfrm>
            <a:off x="502920" y="1"/>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200" b="1" dirty="0" err="1">
              <a:solidFill>
                <a:schemeClr val="tx1"/>
              </a:solidFill>
              <a:latin typeface="+mj-lt"/>
            </a:endParaRPr>
          </a:p>
        </p:txBody>
      </p:sp>
      <p:sp>
        <p:nvSpPr>
          <p:cNvPr id="13" name="Date Placeholder 4"/>
          <p:cNvSpPr>
            <a:spLocks noGrp="1"/>
          </p:cNvSpPr>
          <p:nvPr>
            <p:ph type="dt" sz="half" idx="2"/>
          </p:nvPr>
        </p:nvSpPr>
        <p:spPr>
          <a:xfrm>
            <a:off x="785881" y="3869452"/>
            <a:ext cx="1925338" cy="178955"/>
          </a:xfrm>
          <a:prstGeom prst="rect">
            <a:avLst/>
          </a:prstGeom>
        </p:spPr>
        <p:txBody>
          <a:bodyPr vert="horz" wrap="square" lIns="91440" tIns="0" rIns="91440" bIns="0" rtlCol="0" anchor="b" anchorCtr="0">
            <a:noAutofit/>
          </a:bodyPr>
          <a:lstStyle>
            <a:lvl1pPr algn="l">
              <a:defRPr sz="9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9" name="Text Placeholder 2"/>
          <p:cNvSpPr>
            <a:spLocks noGrp="1"/>
          </p:cNvSpPr>
          <p:nvPr>
            <p:ph type="body" sz="quarter" idx="10" hasCustomPrompt="1"/>
          </p:nvPr>
        </p:nvSpPr>
        <p:spPr>
          <a:xfrm>
            <a:off x="784278" y="3355290"/>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200" i="0" baseline="0" dirty="0" smtClean="0">
                <a:solidFill>
                  <a:schemeClr val="bg1"/>
                </a:solidFill>
                <a:cs typeface="Arial" pitchFamily="34" charset="0"/>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en-US" sz="135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7" y="1127897"/>
            <a:ext cx="5205707" cy="1311963"/>
          </a:xfrm>
        </p:spPr>
        <p:txBody>
          <a:bodyPr anchor="b">
            <a:noAutofit/>
          </a:bodyPr>
          <a:lstStyle>
            <a:lvl1pPr>
              <a:defRPr sz="27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90" y="2526001"/>
            <a:ext cx="5201923" cy="508220"/>
          </a:xfrm>
          <a:prstGeom prst="rect">
            <a:avLst/>
          </a:prstGeom>
        </p:spPr>
        <p:txBody>
          <a:bodyPr>
            <a:noAutofit/>
          </a:bodyPr>
          <a:lstStyle>
            <a:lvl1pPr marL="0" indent="0" algn="l">
              <a:lnSpc>
                <a:spcPct val="100000"/>
              </a:lnSpc>
              <a:buNone/>
              <a:defRPr sz="1200" i="0">
                <a:solidFill>
                  <a:schemeClr val="bg1"/>
                </a:solidFill>
                <a:latin typeface="+mj-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4" y="449441"/>
            <a:ext cx="1676303" cy="216750"/>
          </a:xfrm>
          <a:prstGeom prst="rect">
            <a:avLst/>
          </a:prstGeom>
        </p:spPr>
      </p:pic>
    </p:spTree>
    <p:extLst>
      <p:ext uri="{BB962C8B-B14F-4D97-AF65-F5344CB8AC3E}">
        <p14:creationId xmlns:p14="http://schemas.microsoft.com/office/powerpoint/2010/main" val="22220901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ver – Full Bleed Teal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43499"/>
          </a:xfrm>
          <a:prstGeom prst="rect">
            <a:avLst/>
          </a:prstGeom>
        </p:spPr>
      </p:pic>
      <p:sp>
        <p:nvSpPr>
          <p:cNvPr id="2" name="Rectangle 1"/>
          <p:cNvSpPr/>
          <p:nvPr userDrawn="1"/>
        </p:nvSpPr>
        <p:spPr bwMode="auto">
          <a:xfrm>
            <a:off x="502920" y="1"/>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200" b="1" dirty="0" err="1">
              <a:solidFill>
                <a:schemeClr val="tx1"/>
              </a:solidFill>
              <a:latin typeface="+mj-lt"/>
            </a:endParaRPr>
          </a:p>
        </p:txBody>
      </p:sp>
      <p:sp>
        <p:nvSpPr>
          <p:cNvPr id="13" name="Date Placeholder 4"/>
          <p:cNvSpPr>
            <a:spLocks noGrp="1"/>
          </p:cNvSpPr>
          <p:nvPr>
            <p:ph type="dt" sz="half" idx="2"/>
          </p:nvPr>
        </p:nvSpPr>
        <p:spPr>
          <a:xfrm>
            <a:off x="785881" y="3869452"/>
            <a:ext cx="1925338" cy="178955"/>
          </a:xfrm>
          <a:prstGeom prst="rect">
            <a:avLst/>
          </a:prstGeom>
        </p:spPr>
        <p:txBody>
          <a:bodyPr vert="horz" wrap="square" lIns="91440" tIns="0" rIns="91440" bIns="0" rtlCol="0" anchor="b" anchorCtr="0">
            <a:noAutofit/>
          </a:bodyPr>
          <a:lstStyle>
            <a:lvl1pPr algn="l">
              <a:defRPr sz="9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9" name="Text Placeholder 2"/>
          <p:cNvSpPr>
            <a:spLocks noGrp="1"/>
          </p:cNvSpPr>
          <p:nvPr>
            <p:ph type="body" sz="quarter" idx="10" hasCustomPrompt="1"/>
          </p:nvPr>
        </p:nvSpPr>
        <p:spPr>
          <a:xfrm>
            <a:off x="784278" y="3355290"/>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200" i="0" baseline="0" dirty="0" smtClean="0">
                <a:solidFill>
                  <a:schemeClr val="bg1"/>
                </a:solidFill>
                <a:cs typeface="Arial" pitchFamily="34" charset="0"/>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en-US" sz="135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7" y="1127897"/>
            <a:ext cx="5205707" cy="1311963"/>
          </a:xfrm>
        </p:spPr>
        <p:txBody>
          <a:bodyPr anchor="b">
            <a:noAutofit/>
          </a:bodyPr>
          <a:lstStyle>
            <a:lvl1pPr>
              <a:defRPr sz="27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90" y="2526001"/>
            <a:ext cx="5201923" cy="508220"/>
          </a:xfrm>
          <a:prstGeom prst="rect">
            <a:avLst/>
          </a:prstGeom>
        </p:spPr>
        <p:txBody>
          <a:bodyPr>
            <a:noAutofit/>
          </a:bodyPr>
          <a:lstStyle>
            <a:lvl1pPr marL="0" indent="0" algn="l">
              <a:lnSpc>
                <a:spcPct val="100000"/>
              </a:lnSpc>
              <a:buNone/>
              <a:defRPr sz="1200" i="0">
                <a:solidFill>
                  <a:schemeClr val="bg1"/>
                </a:solidFill>
                <a:latin typeface="+mj-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4" y="449441"/>
            <a:ext cx="1676303" cy="216750"/>
          </a:xfrm>
          <a:prstGeom prst="rect">
            <a:avLst/>
          </a:prstGeom>
        </p:spPr>
      </p:pic>
    </p:spTree>
    <p:extLst>
      <p:ext uri="{BB962C8B-B14F-4D97-AF65-F5344CB8AC3E}">
        <p14:creationId xmlns:p14="http://schemas.microsoft.com/office/powerpoint/2010/main" val="18502961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ver – Full Bleed Blue 3">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43499"/>
          </a:xfrm>
          <a:prstGeom prst="rect">
            <a:avLst/>
          </a:prstGeom>
        </p:spPr>
      </p:pic>
      <p:sp>
        <p:nvSpPr>
          <p:cNvPr id="2" name="Rectangle 1"/>
          <p:cNvSpPr/>
          <p:nvPr userDrawn="1"/>
        </p:nvSpPr>
        <p:spPr bwMode="auto">
          <a:xfrm>
            <a:off x="502920" y="1"/>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200" b="1" dirty="0" err="1">
              <a:solidFill>
                <a:schemeClr val="tx1"/>
              </a:solidFill>
              <a:latin typeface="+mj-lt"/>
            </a:endParaRPr>
          </a:p>
        </p:txBody>
      </p:sp>
      <p:sp>
        <p:nvSpPr>
          <p:cNvPr id="13" name="Date Placeholder 4"/>
          <p:cNvSpPr>
            <a:spLocks noGrp="1"/>
          </p:cNvSpPr>
          <p:nvPr>
            <p:ph type="dt" sz="half" idx="2"/>
          </p:nvPr>
        </p:nvSpPr>
        <p:spPr>
          <a:xfrm>
            <a:off x="785881" y="3869452"/>
            <a:ext cx="1925338" cy="178955"/>
          </a:xfrm>
          <a:prstGeom prst="rect">
            <a:avLst/>
          </a:prstGeom>
        </p:spPr>
        <p:txBody>
          <a:bodyPr vert="horz" wrap="square" lIns="91440" tIns="0" rIns="91440" bIns="0" rtlCol="0" anchor="b" anchorCtr="0">
            <a:noAutofit/>
          </a:bodyPr>
          <a:lstStyle>
            <a:lvl1pPr algn="l">
              <a:defRPr sz="9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9" name="Text Placeholder 2"/>
          <p:cNvSpPr>
            <a:spLocks noGrp="1"/>
          </p:cNvSpPr>
          <p:nvPr>
            <p:ph type="body" sz="quarter" idx="10" hasCustomPrompt="1"/>
          </p:nvPr>
        </p:nvSpPr>
        <p:spPr>
          <a:xfrm>
            <a:off x="784278" y="3355290"/>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200" i="0" baseline="0" dirty="0" smtClean="0">
                <a:solidFill>
                  <a:schemeClr val="bg1"/>
                </a:solidFill>
                <a:cs typeface="Arial" pitchFamily="34" charset="0"/>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en-US" sz="135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7" y="1127897"/>
            <a:ext cx="5205707" cy="1311963"/>
          </a:xfrm>
        </p:spPr>
        <p:txBody>
          <a:bodyPr anchor="b">
            <a:noAutofit/>
          </a:bodyPr>
          <a:lstStyle>
            <a:lvl1pPr>
              <a:defRPr sz="27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90" y="2526001"/>
            <a:ext cx="5201923" cy="508220"/>
          </a:xfrm>
          <a:prstGeom prst="rect">
            <a:avLst/>
          </a:prstGeom>
        </p:spPr>
        <p:txBody>
          <a:bodyPr>
            <a:noAutofit/>
          </a:bodyPr>
          <a:lstStyle>
            <a:lvl1pPr marL="0" indent="0" algn="l">
              <a:lnSpc>
                <a:spcPct val="100000"/>
              </a:lnSpc>
              <a:buNone/>
              <a:defRPr sz="1200" i="0">
                <a:solidFill>
                  <a:schemeClr val="bg1"/>
                </a:solidFill>
                <a:latin typeface="+mj-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4" y="449441"/>
            <a:ext cx="1676303" cy="216750"/>
          </a:xfrm>
          <a:prstGeom prst="rect">
            <a:avLst/>
          </a:prstGeom>
        </p:spPr>
      </p:pic>
    </p:spTree>
    <p:extLst>
      <p:ext uri="{BB962C8B-B14F-4D97-AF65-F5344CB8AC3E}">
        <p14:creationId xmlns:p14="http://schemas.microsoft.com/office/powerpoint/2010/main" val="36306978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
        <p:nvSpPr>
          <p:cNvPr id="22" name="Title 15"/>
          <p:cNvSpPr>
            <a:spLocks noGrp="1"/>
          </p:cNvSpPr>
          <p:nvPr>
            <p:ph type="title" hasCustomPrompt="1"/>
          </p:nvPr>
        </p:nvSpPr>
        <p:spPr>
          <a:xfrm>
            <a:off x="789532" y="1878497"/>
            <a:ext cx="7585844" cy="1311963"/>
          </a:xfrm>
        </p:spPr>
        <p:txBody>
          <a:bodyPr anchor="b">
            <a:noAutofit/>
          </a:bodyPr>
          <a:lstStyle>
            <a:lvl1pPr>
              <a:defRPr sz="27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809528" y="4616420"/>
            <a:ext cx="1925338" cy="178955"/>
          </a:xfrm>
          <a:prstGeom prst="rect">
            <a:avLst/>
          </a:prstGeom>
        </p:spPr>
        <p:txBody>
          <a:bodyPr vert="horz" wrap="square" lIns="91440" tIns="0" rIns="91440" bIns="0" rtlCol="0" anchor="b" anchorCtr="0">
            <a:noAutofit/>
          </a:bodyPr>
          <a:lstStyle>
            <a:lvl1pPr algn="l">
              <a:defRPr sz="900" i="0">
                <a:solidFill>
                  <a:schemeClr val="tx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24" name="Text Placeholder 2"/>
          <p:cNvSpPr>
            <a:spLocks noGrp="1"/>
          </p:cNvSpPr>
          <p:nvPr>
            <p:ph type="body" sz="quarter" idx="10" hasCustomPrompt="1"/>
          </p:nvPr>
        </p:nvSpPr>
        <p:spPr>
          <a:xfrm>
            <a:off x="807925" y="410225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200" i="0" baseline="0" dirty="0" smtClean="0">
                <a:solidFill>
                  <a:schemeClr val="tx1"/>
                </a:solidFill>
                <a:cs typeface="Arial" pitchFamily="34" charset="0"/>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en-US" sz="135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793145" y="3185161"/>
            <a:ext cx="7582505" cy="508220"/>
          </a:xfrm>
          <a:prstGeom prst="rect">
            <a:avLst/>
          </a:prstGeom>
        </p:spPr>
        <p:txBody>
          <a:bodyPr>
            <a:noAutofit/>
          </a:bodyPr>
          <a:lstStyle>
            <a:lvl1pPr marL="0" indent="0" algn="l">
              <a:lnSpc>
                <a:spcPct val="100000"/>
              </a:lnSpc>
              <a:buNone/>
              <a:defRPr sz="1200" i="0">
                <a:solidFill>
                  <a:schemeClr val="tx1"/>
                </a:solidFill>
                <a:latin typeface="+mj-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924" y="1419346"/>
            <a:ext cx="2386698" cy="308606"/>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00731" y="0"/>
            <a:ext cx="874644" cy="655983"/>
          </a:xfrm>
          <a:prstGeom prst="rect">
            <a:avLst/>
          </a:prstGeom>
        </p:spPr>
      </p:pic>
    </p:spTree>
    <p:extLst>
      <p:ext uri="{BB962C8B-B14F-4D97-AF65-F5344CB8AC3E}">
        <p14:creationId xmlns:p14="http://schemas.microsoft.com/office/powerpoint/2010/main" val="330550042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1" name="Picture 10"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586767276"/>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er – Navy">
    <p:spTree>
      <p:nvGrpSpPr>
        <p:cNvPr id="1" name=""/>
        <p:cNvGrpSpPr/>
        <p:nvPr/>
      </p:nvGrpSpPr>
      <p:grpSpPr>
        <a:xfrm>
          <a:off x="0" y="0"/>
          <a:ext cx="0" cy="0"/>
          <a:chOff x="0" y="0"/>
          <a:chExt cx="0" cy="0"/>
        </a:xfrm>
      </p:grpSpPr>
      <p:sp>
        <p:nvSpPr>
          <p:cNvPr id="9" name="Rectangle 8"/>
          <p:cNvSpPr/>
          <p:nvPr userDrawn="1"/>
        </p:nvSpPr>
        <p:spPr bwMode="auto">
          <a:xfrm>
            <a:off x="1" y="0"/>
            <a:ext cx="9144000" cy="514350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
        <p:nvSpPr>
          <p:cNvPr id="11" name="Rectangle 10"/>
          <p:cNvSpPr/>
          <p:nvPr userDrawn="1"/>
        </p:nvSpPr>
        <p:spPr bwMode="auto">
          <a:xfrm>
            <a:off x="241904" y="181426"/>
            <a:ext cx="8902097" cy="4962074"/>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8253" y="649231"/>
            <a:ext cx="2368305" cy="306228"/>
          </a:xfrm>
          <a:prstGeom prst="rect">
            <a:avLst/>
          </a:prstGeom>
        </p:spPr>
      </p:pic>
      <p:sp>
        <p:nvSpPr>
          <p:cNvPr id="22" name="Title 15"/>
          <p:cNvSpPr>
            <a:spLocks noGrp="1"/>
          </p:cNvSpPr>
          <p:nvPr>
            <p:ph type="title" hasCustomPrompt="1"/>
          </p:nvPr>
        </p:nvSpPr>
        <p:spPr>
          <a:xfrm>
            <a:off x="617255" y="1878497"/>
            <a:ext cx="7889439" cy="1311963"/>
          </a:xfrm>
        </p:spPr>
        <p:txBody>
          <a:bodyPr anchor="b">
            <a:noAutofit/>
          </a:bodyPr>
          <a:lstStyle>
            <a:lvl1pPr>
              <a:defRPr sz="2700" baseline="0">
                <a:solidFill>
                  <a:schemeClr val="bg1"/>
                </a:solidFill>
                <a:latin typeface="+mj-lt"/>
              </a:defRPr>
            </a:lvl1pPr>
          </a:lstStyle>
          <a:p>
            <a:r>
              <a:rPr lang="en-US" dirty="0"/>
              <a:t>Title Here</a:t>
            </a:r>
          </a:p>
        </p:txBody>
      </p:sp>
      <p:sp>
        <p:nvSpPr>
          <p:cNvPr id="23" name="Date Placeholder 4"/>
          <p:cNvSpPr>
            <a:spLocks noGrp="1"/>
          </p:cNvSpPr>
          <p:nvPr>
            <p:ph type="dt" sz="half" idx="2"/>
          </p:nvPr>
        </p:nvSpPr>
        <p:spPr>
          <a:xfrm>
            <a:off x="637252" y="4616420"/>
            <a:ext cx="1925338" cy="178955"/>
          </a:xfrm>
          <a:prstGeom prst="rect">
            <a:avLst/>
          </a:prstGeom>
        </p:spPr>
        <p:txBody>
          <a:bodyPr vert="horz" wrap="square" lIns="91440" tIns="0" rIns="91440" bIns="0" rtlCol="0" anchor="b" anchorCtr="0">
            <a:noAutofit/>
          </a:bodyPr>
          <a:lstStyle>
            <a:lvl1pPr algn="l">
              <a:defRPr sz="9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24" name="Text Placeholder 2"/>
          <p:cNvSpPr>
            <a:spLocks noGrp="1"/>
          </p:cNvSpPr>
          <p:nvPr>
            <p:ph type="body" sz="quarter" idx="10" hasCustomPrompt="1"/>
          </p:nvPr>
        </p:nvSpPr>
        <p:spPr>
          <a:xfrm>
            <a:off x="635649" y="410225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200" i="0" baseline="0" dirty="0" smtClean="0">
                <a:solidFill>
                  <a:schemeClr val="bg1"/>
                </a:solidFill>
                <a:cs typeface="Arial" pitchFamily="34" charset="0"/>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en-US" sz="135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620868" y="3185161"/>
            <a:ext cx="7885966" cy="508220"/>
          </a:xfrm>
          <a:prstGeom prst="rect">
            <a:avLst/>
          </a:prstGeom>
        </p:spPr>
        <p:txBody>
          <a:bodyPr>
            <a:noAutofit/>
          </a:bodyPr>
          <a:lstStyle>
            <a:lvl1pPr marL="0" indent="0" algn="l">
              <a:lnSpc>
                <a:spcPct val="100000"/>
              </a:lnSpc>
              <a:buNone/>
              <a:defRPr sz="1200" i="0">
                <a:solidFill>
                  <a:schemeClr val="bg1"/>
                </a:solidFill>
                <a:latin typeface="+mj-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56733874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27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695742"/>
            <a:ext cx="8169964" cy="357809"/>
          </a:xfrm>
          <a:prstGeom prst="rect">
            <a:avLst/>
          </a:prstGeom>
        </p:spPr>
        <p:txBody>
          <a:bodyPr>
            <a:noAutofit/>
          </a:bodyPr>
          <a:lstStyle>
            <a:lvl1pPr marL="0" indent="0">
              <a:lnSpc>
                <a:spcPct val="100000"/>
              </a:lnSpc>
              <a:buNone/>
              <a:defRPr sz="1350" i="0">
                <a:latin typeface="+mn-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7" y="1401418"/>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5005" y="4840129"/>
            <a:ext cx="1121800" cy="145052"/>
          </a:xfrm>
          <a:prstGeom prst="rect">
            <a:avLst/>
          </a:prstGeom>
        </p:spPr>
      </p:pic>
      <p:cxnSp>
        <p:nvCxnSpPr>
          <p:cNvPr id="9" name="Straight Connector 8"/>
          <p:cNvCxnSpPr/>
          <p:nvPr userDrawn="1"/>
        </p:nvCxnSpPr>
        <p:spPr>
          <a:xfrm>
            <a:off x="277813" y="4687560"/>
            <a:ext cx="8595360" cy="0"/>
          </a:xfrm>
          <a:prstGeom prst="line">
            <a:avLst/>
          </a:prstGeom>
          <a:noFill/>
          <a:ln w="3175" cap="flat">
            <a:solidFill>
              <a:schemeClr val="tx2"/>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458734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8" name="Text Placeholder 2"/>
          <p:cNvSpPr>
            <a:spLocks noGrp="1"/>
          </p:cNvSpPr>
          <p:nvPr>
            <p:ph type="body" sz="quarter" idx="14"/>
          </p:nvPr>
        </p:nvSpPr>
        <p:spPr>
          <a:xfrm>
            <a:off x="457200" y="1411012"/>
            <a:ext cx="8179904" cy="2952750"/>
          </a:xfrm>
          <a:prstGeom prst="rect">
            <a:avLst/>
          </a:prstGeom>
        </p:spPr>
        <p:txBody>
          <a:bodyPr>
            <a:normAutofit/>
          </a:bodyPr>
          <a:lstStyle>
            <a:lvl1pPr marL="0" indent="0" defTabSz="205735">
              <a:lnSpc>
                <a:spcPct val="100000"/>
              </a:lnSpc>
              <a:spcBef>
                <a:spcPts val="0"/>
              </a:spcBef>
              <a:spcAft>
                <a:spcPts val="600"/>
              </a:spcAft>
              <a:buClr>
                <a:schemeClr val="bg2"/>
              </a:buClr>
              <a:buNone/>
              <a:tabLst/>
              <a:defRPr sz="1350" baseline="0">
                <a:latin typeface="+mn-lt"/>
              </a:defRPr>
            </a:lvl1pPr>
            <a:lvl2pPr marL="342892" indent="-173828">
              <a:lnSpc>
                <a:spcPct val="100000"/>
              </a:lnSpc>
              <a:spcBef>
                <a:spcPts val="0"/>
              </a:spcBef>
              <a:spcAft>
                <a:spcPts val="600"/>
              </a:spcAft>
              <a:buClr>
                <a:schemeClr val="accent6">
                  <a:lumMod val="60000"/>
                  <a:lumOff val="40000"/>
                </a:schemeClr>
              </a:buClr>
              <a:buFont typeface="LucidaGrande" charset="0"/>
              <a:buChar char="-"/>
              <a:tabLst/>
              <a:defRPr sz="1200" baseline="0">
                <a:latin typeface="+mn-lt"/>
              </a:defRPr>
            </a:lvl2pPr>
            <a:lvl3pPr marL="516719" indent="-173828">
              <a:lnSpc>
                <a:spcPct val="100000"/>
              </a:lnSpc>
              <a:spcBef>
                <a:spcPts val="0"/>
              </a:spcBef>
              <a:spcAft>
                <a:spcPts val="600"/>
              </a:spcAft>
              <a:buClr>
                <a:srgbClr val="178CCB"/>
              </a:buClr>
              <a:buSzPct val="70000"/>
              <a:buFont typeface="LucidaGrande" charset="0"/>
              <a:buChar char="■"/>
              <a:tabLst/>
              <a:defRPr sz="1050" baseline="0">
                <a:latin typeface="+mn-lt"/>
              </a:defRPr>
            </a:lvl3pPr>
            <a:lvl4pPr marL="685784" indent="-173828">
              <a:lnSpc>
                <a:spcPct val="100000"/>
              </a:lnSpc>
              <a:spcAft>
                <a:spcPts val="600"/>
              </a:spcAft>
              <a:buClr>
                <a:schemeClr val="accent6">
                  <a:lumMod val="60000"/>
                  <a:lumOff val="40000"/>
                </a:schemeClr>
              </a:buClr>
              <a:buFont typeface="LucidaGrande" charset="0"/>
              <a:buChar char="-"/>
              <a:tabLst/>
              <a:defRPr sz="9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318752"/>
            <a:ext cx="8173580" cy="458587"/>
          </a:xfrm>
        </p:spPr>
        <p:txBody>
          <a:bodyPr anchor="b">
            <a:noAutofit/>
          </a:bodyPr>
          <a:lstStyle>
            <a:lvl1pPr>
              <a:defRPr sz="27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2"/>
            <a:ext cx="8169964" cy="357809"/>
          </a:xfrm>
          <a:prstGeom prst="rect">
            <a:avLst/>
          </a:prstGeom>
        </p:spPr>
        <p:txBody>
          <a:bodyPr>
            <a:noAutofit/>
          </a:bodyPr>
          <a:lstStyle>
            <a:lvl1pPr marL="0" indent="0">
              <a:lnSpc>
                <a:spcPct val="100000"/>
              </a:lnSpc>
              <a:buNone/>
              <a:defRPr sz="1350" i="0">
                <a:latin typeface="+mn-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5005" y="4840129"/>
            <a:ext cx="1121800" cy="145052"/>
          </a:xfrm>
          <a:prstGeom prst="rect">
            <a:avLst/>
          </a:prstGeom>
        </p:spPr>
      </p:pic>
      <p:cxnSp>
        <p:nvCxnSpPr>
          <p:cNvPr id="9" name="Straight Connector 8"/>
          <p:cNvCxnSpPr/>
          <p:nvPr userDrawn="1"/>
        </p:nvCxnSpPr>
        <p:spPr>
          <a:xfrm>
            <a:off x="277813" y="4687560"/>
            <a:ext cx="8595360" cy="0"/>
          </a:xfrm>
          <a:prstGeom prst="line">
            <a:avLst/>
          </a:prstGeom>
          <a:noFill/>
          <a:ln w="3175" cap="flat">
            <a:solidFill>
              <a:schemeClr val="tx2"/>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780716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2"/>
            <a:ext cx="8173580" cy="458587"/>
          </a:xfrm>
        </p:spPr>
        <p:txBody>
          <a:bodyPr anchor="b">
            <a:noAutofit/>
          </a:bodyPr>
          <a:lstStyle>
            <a:lvl1pPr>
              <a:defRPr sz="27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695742"/>
            <a:ext cx="8169964" cy="357809"/>
          </a:xfrm>
          <a:prstGeom prst="rect">
            <a:avLst/>
          </a:prstGeom>
        </p:spPr>
        <p:txBody>
          <a:bodyPr>
            <a:noAutofit/>
          </a:bodyPr>
          <a:lstStyle>
            <a:lvl1pPr marL="0" indent="0">
              <a:lnSpc>
                <a:spcPct val="100000"/>
              </a:lnSpc>
              <a:buNone/>
              <a:defRPr sz="1350" i="0">
                <a:latin typeface="+mn-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5005" y="4840129"/>
            <a:ext cx="1121800" cy="145052"/>
          </a:xfrm>
          <a:prstGeom prst="rect">
            <a:avLst/>
          </a:prstGeom>
        </p:spPr>
      </p:pic>
      <p:cxnSp>
        <p:nvCxnSpPr>
          <p:cNvPr id="9" name="Straight Connector 8"/>
          <p:cNvCxnSpPr/>
          <p:nvPr userDrawn="1"/>
        </p:nvCxnSpPr>
        <p:spPr>
          <a:xfrm>
            <a:off x="277813" y="4687560"/>
            <a:ext cx="8595360" cy="0"/>
          </a:xfrm>
          <a:prstGeom prst="line">
            <a:avLst/>
          </a:prstGeom>
          <a:noFill/>
          <a:ln w="3175" cap="flat">
            <a:solidFill>
              <a:schemeClr val="tx2"/>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114712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5005" y="4840129"/>
            <a:ext cx="1121800" cy="145052"/>
          </a:xfrm>
          <a:prstGeom prst="rect">
            <a:avLst/>
          </a:prstGeom>
        </p:spPr>
      </p:pic>
      <p:cxnSp>
        <p:nvCxnSpPr>
          <p:cNvPr id="5" name="Straight Connector 4"/>
          <p:cNvCxnSpPr/>
          <p:nvPr userDrawn="1"/>
        </p:nvCxnSpPr>
        <p:spPr>
          <a:xfrm>
            <a:off x="277813" y="4687560"/>
            <a:ext cx="8595360" cy="0"/>
          </a:xfrm>
          <a:prstGeom prst="line">
            <a:avLst/>
          </a:prstGeom>
          <a:noFill/>
          <a:ln w="3175" cap="flat">
            <a:solidFill>
              <a:schemeClr val="tx2"/>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911840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61" y="352447"/>
            <a:ext cx="8587407" cy="3972812"/>
          </a:xfrm>
          <a:prstGeom prst="rect">
            <a:avLst/>
          </a:prstGeom>
        </p:spPr>
        <p:txBody>
          <a:bodyPr>
            <a:normAutofit/>
          </a:bodyPr>
          <a:lstStyle>
            <a:lvl1pPr marL="0" indent="0">
              <a:buNone/>
              <a:defRPr/>
            </a:lvl1pPr>
          </a:lstStyle>
          <a:p>
            <a:r>
              <a:rPr lang="en-US"/>
              <a:t>Click icon to add chart</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5005" y="4840129"/>
            <a:ext cx="1121800" cy="145052"/>
          </a:xfrm>
          <a:prstGeom prst="rect">
            <a:avLst/>
          </a:prstGeom>
        </p:spPr>
      </p:pic>
      <p:cxnSp>
        <p:nvCxnSpPr>
          <p:cNvPr id="7" name="Straight Connector 6"/>
          <p:cNvCxnSpPr/>
          <p:nvPr userDrawn="1"/>
        </p:nvCxnSpPr>
        <p:spPr>
          <a:xfrm>
            <a:off x="277813" y="4687560"/>
            <a:ext cx="8595360" cy="0"/>
          </a:xfrm>
          <a:prstGeom prst="line">
            <a:avLst/>
          </a:prstGeom>
          <a:noFill/>
          <a:ln w="3175" cap="flat">
            <a:solidFill>
              <a:schemeClr val="tx2"/>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708614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2"/>
            <a:ext cx="8173580" cy="458587"/>
          </a:xfrm>
        </p:spPr>
        <p:txBody>
          <a:bodyPr anchor="b">
            <a:noAutofit/>
          </a:bodyPr>
          <a:lstStyle>
            <a:lvl1pPr>
              <a:defRPr sz="27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2"/>
            <a:ext cx="8169964" cy="334897"/>
          </a:xfrm>
          <a:prstGeom prst="rect">
            <a:avLst/>
          </a:prstGeom>
        </p:spPr>
        <p:txBody>
          <a:bodyPr>
            <a:noAutofit/>
          </a:bodyPr>
          <a:lstStyle>
            <a:lvl1pPr marL="0" indent="0">
              <a:lnSpc>
                <a:spcPct val="100000"/>
              </a:lnSpc>
              <a:buNone/>
              <a:defRPr sz="1350" i="0">
                <a:latin typeface="+mn-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5"/>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5"/>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5005" y="4840129"/>
            <a:ext cx="1121800" cy="145052"/>
          </a:xfrm>
          <a:prstGeom prst="rect">
            <a:avLst/>
          </a:prstGeom>
        </p:spPr>
      </p:pic>
      <p:cxnSp>
        <p:nvCxnSpPr>
          <p:cNvPr id="15" name="Straight Connector 14"/>
          <p:cNvCxnSpPr/>
          <p:nvPr userDrawn="1"/>
        </p:nvCxnSpPr>
        <p:spPr>
          <a:xfrm>
            <a:off x="277813" y="4687560"/>
            <a:ext cx="8595360" cy="0"/>
          </a:xfrm>
          <a:prstGeom prst="line">
            <a:avLst/>
          </a:prstGeom>
          <a:noFill/>
          <a:ln w="3175" cap="flat">
            <a:solidFill>
              <a:schemeClr val="tx2"/>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704962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2"/>
            <a:ext cx="8173580" cy="458587"/>
          </a:xfrm>
        </p:spPr>
        <p:txBody>
          <a:bodyPr anchor="b">
            <a:noAutofit/>
          </a:bodyPr>
          <a:lstStyle>
            <a:lvl1pPr>
              <a:defRPr sz="27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2"/>
            <a:ext cx="8169964" cy="357809"/>
          </a:xfrm>
          <a:prstGeom prst="rect">
            <a:avLst/>
          </a:prstGeom>
        </p:spPr>
        <p:txBody>
          <a:bodyPr>
            <a:noAutofit/>
          </a:bodyPr>
          <a:lstStyle>
            <a:lvl1pPr marL="0" indent="0">
              <a:lnSpc>
                <a:spcPct val="100000"/>
              </a:lnSpc>
              <a:buNone/>
              <a:defRPr sz="1350" i="0">
                <a:latin typeface="+mn-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7" y="1401418"/>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408411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2"/>
            <a:ext cx="8173580" cy="458587"/>
          </a:xfrm>
        </p:spPr>
        <p:txBody>
          <a:bodyPr anchor="b">
            <a:noAutofit/>
          </a:bodyPr>
          <a:lstStyle>
            <a:lvl1pPr>
              <a:defRPr sz="2700">
                <a:latin typeface="+mj-lt"/>
              </a:defRPr>
            </a:lvl1pPr>
          </a:lstStyle>
          <a:p>
            <a:r>
              <a:rPr lang="en-US" dirty="0"/>
              <a:t>Slide Title Here</a:t>
            </a:r>
          </a:p>
        </p:txBody>
      </p:sp>
      <p:sp>
        <p:nvSpPr>
          <p:cNvPr id="8" name="Text Placeholder 2"/>
          <p:cNvSpPr>
            <a:spLocks noGrp="1"/>
          </p:cNvSpPr>
          <p:nvPr>
            <p:ph type="body" sz="quarter" idx="14"/>
          </p:nvPr>
        </p:nvSpPr>
        <p:spPr>
          <a:xfrm>
            <a:off x="457200" y="1411012"/>
            <a:ext cx="8179904" cy="2952750"/>
          </a:xfrm>
          <a:prstGeom prst="rect">
            <a:avLst/>
          </a:prstGeom>
        </p:spPr>
        <p:txBody>
          <a:bodyPr>
            <a:normAutofit/>
          </a:bodyPr>
          <a:lstStyle>
            <a:lvl1pPr marL="0" indent="0" defTabSz="205735">
              <a:lnSpc>
                <a:spcPct val="100000"/>
              </a:lnSpc>
              <a:spcBef>
                <a:spcPts val="0"/>
              </a:spcBef>
              <a:spcAft>
                <a:spcPts val="600"/>
              </a:spcAft>
              <a:buClr>
                <a:schemeClr val="bg2"/>
              </a:buClr>
              <a:buNone/>
              <a:tabLst/>
              <a:defRPr sz="1350" baseline="0">
                <a:latin typeface="+mn-lt"/>
              </a:defRPr>
            </a:lvl1pPr>
            <a:lvl2pPr marL="342892" indent="-173828">
              <a:lnSpc>
                <a:spcPct val="100000"/>
              </a:lnSpc>
              <a:spcBef>
                <a:spcPts val="0"/>
              </a:spcBef>
              <a:spcAft>
                <a:spcPts val="600"/>
              </a:spcAft>
              <a:buClr>
                <a:schemeClr val="accent6">
                  <a:lumMod val="60000"/>
                  <a:lumOff val="40000"/>
                </a:schemeClr>
              </a:buClr>
              <a:buFont typeface="LucidaGrande" charset="0"/>
              <a:buChar char="-"/>
              <a:tabLst/>
              <a:defRPr sz="1200" baseline="0">
                <a:latin typeface="+mn-lt"/>
              </a:defRPr>
            </a:lvl2pPr>
            <a:lvl3pPr marL="516719" indent="-173828">
              <a:lnSpc>
                <a:spcPct val="100000"/>
              </a:lnSpc>
              <a:spcBef>
                <a:spcPts val="0"/>
              </a:spcBef>
              <a:spcAft>
                <a:spcPts val="600"/>
              </a:spcAft>
              <a:buClr>
                <a:srgbClr val="178CCB"/>
              </a:buClr>
              <a:buSzPct val="70000"/>
              <a:buFont typeface="LucidaGrande" charset="0"/>
              <a:buChar char="■"/>
              <a:tabLst/>
              <a:defRPr sz="1050" baseline="0">
                <a:latin typeface="+mn-lt"/>
              </a:defRPr>
            </a:lvl3pPr>
            <a:lvl4pPr marL="685784" indent="-173828">
              <a:lnSpc>
                <a:spcPct val="100000"/>
              </a:lnSpc>
              <a:spcAft>
                <a:spcPts val="600"/>
              </a:spcAft>
              <a:buClr>
                <a:schemeClr val="accent6">
                  <a:lumMod val="60000"/>
                  <a:lumOff val="40000"/>
                </a:schemeClr>
              </a:buClr>
              <a:buFont typeface="LucidaGrande" charset="0"/>
              <a:buChar char="-"/>
              <a:tabLst/>
              <a:defRPr sz="9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695742"/>
            <a:ext cx="8169964" cy="334897"/>
          </a:xfrm>
          <a:prstGeom prst="rect">
            <a:avLst/>
          </a:prstGeom>
        </p:spPr>
        <p:txBody>
          <a:bodyPr>
            <a:noAutofit/>
          </a:bodyPr>
          <a:lstStyle>
            <a:lvl1pPr marL="0" indent="0">
              <a:lnSpc>
                <a:spcPct val="100000"/>
              </a:lnSpc>
              <a:buNone/>
              <a:defRPr sz="1350" i="0">
                <a:latin typeface="+mn-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0235480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61" y="352447"/>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3264484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9/9/19</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0" name="Picture 9"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2596416542"/>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2"/>
            <a:ext cx="8173580" cy="458587"/>
          </a:xfrm>
        </p:spPr>
        <p:txBody>
          <a:bodyPr anchor="b">
            <a:noAutofit/>
          </a:bodyPr>
          <a:lstStyle>
            <a:lvl1pPr>
              <a:defRPr sz="27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2"/>
            <a:ext cx="8169964" cy="334897"/>
          </a:xfrm>
          <a:prstGeom prst="rect">
            <a:avLst/>
          </a:prstGeom>
        </p:spPr>
        <p:txBody>
          <a:bodyPr>
            <a:noAutofit/>
          </a:bodyPr>
          <a:lstStyle>
            <a:lvl1pPr marL="0" indent="0">
              <a:lnSpc>
                <a:spcPct val="100000"/>
              </a:lnSpc>
              <a:buNone/>
              <a:defRPr sz="1350" i="0">
                <a:latin typeface="+mn-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5"/>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5"/>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2114717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3" y="1431237"/>
            <a:ext cx="8229323" cy="2107096"/>
          </a:xfrm>
          <a:prstGeom prst="rect">
            <a:avLst/>
          </a:prstGeom>
        </p:spPr>
        <p:txBody>
          <a:bodyPr anchor="ctr" anchorCtr="0">
            <a:normAutofit/>
          </a:bodyPr>
          <a:lstStyle>
            <a:lvl1pPr marL="0" indent="0">
              <a:lnSpc>
                <a:spcPct val="100000"/>
              </a:lnSpc>
              <a:buNone/>
              <a:defRPr sz="2100" i="0" baseline="0">
                <a:latin typeface="+mj-lt"/>
              </a:defRPr>
            </a:lvl1pPr>
            <a:lvl2pPr marL="172636" indent="0">
              <a:buNone/>
              <a:defRPr>
                <a:latin typeface="+mn-lt"/>
              </a:defRPr>
            </a:lvl2pPr>
            <a:lvl3pPr marL="386943" indent="0">
              <a:buNone/>
              <a:defRPr>
                <a:latin typeface="+mn-lt"/>
              </a:defRPr>
            </a:lvl3pPr>
            <a:lvl4pPr marL="600060" indent="0">
              <a:buNone/>
              <a:defRPr>
                <a:latin typeface="+mn-lt"/>
              </a:defRPr>
            </a:lvl4pPr>
            <a:lvl5pPr marL="814367"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30"/>
            <a:ext cx="6513958" cy="430429"/>
          </a:xfrm>
          <a:prstGeom prst="rect">
            <a:avLst/>
          </a:prstGeom>
        </p:spPr>
        <p:txBody>
          <a:bodyPr>
            <a:normAutofit/>
          </a:bodyPr>
          <a:lstStyle>
            <a:lvl1pPr marL="0" indent="0">
              <a:lnSpc>
                <a:spcPct val="100000"/>
              </a:lnSpc>
              <a:buNone/>
              <a:defRPr sz="135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200" b="1" dirty="0" err="1">
              <a:solidFill>
                <a:srgbClr val="90BD31"/>
              </a:solidFill>
              <a:latin typeface="+mj-lt"/>
            </a:endParaRPr>
          </a:p>
        </p:txBody>
      </p:sp>
      <p:sp>
        <p:nvSpPr>
          <p:cNvPr id="12" name="TextBox 11"/>
          <p:cNvSpPr txBox="1"/>
          <p:nvPr userDrawn="1"/>
        </p:nvSpPr>
        <p:spPr bwMode="auto">
          <a:xfrm>
            <a:off x="434631" y="265457"/>
            <a:ext cx="1192695" cy="1592744"/>
          </a:xfrm>
          <a:prstGeom prst="rect">
            <a:avLst/>
          </a:prstGeom>
          <a:noFill/>
          <a:ln w="19050" algn="ctr">
            <a:noFill/>
            <a:miter lim="800000"/>
            <a:headEnd/>
            <a:tailEnd/>
          </a:ln>
        </p:spPr>
        <p:txBody>
          <a:bodyPr wrap="square" lIns="0" tIns="0" rIns="0" bIns="0" rtlCol="0" anchor="ctr">
            <a:spAutoFit/>
          </a:bodyPr>
          <a:lstStyle/>
          <a:p>
            <a:pPr algn="ctr"/>
            <a:r>
              <a:rPr lang="en-US" sz="1035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4"/>
            <a:ext cx="6513958" cy="440937"/>
          </a:xfrm>
          <a:prstGeom prst="rect">
            <a:avLst/>
          </a:prstGeom>
        </p:spPr>
        <p:txBody>
          <a:bodyPr>
            <a:normAutofit/>
          </a:bodyPr>
          <a:lstStyle>
            <a:lvl1pPr marL="0" indent="0">
              <a:lnSpc>
                <a:spcPts val="1500"/>
              </a:lnSpc>
              <a:buNone/>
              <a:defRPr sz="135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59275083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3" y="1431237"/>
            <a:ext cx="8229323" cy="2107096"/>
          </a:xfrm>
          <a:prstGeom prst="rect">
            <a:avLst/>
          </a:prstGeom>
        </p:spPr>
        <p:txBody>
          <a:bodyPr anchor="ctr" anchorCtr="0">
            <a:normAutofit/>
          </a:bodyPr>
          <a:lstStyle>
            <a:lvl1pPr marL="0" indent="0">
              <a:lnSpc>
                <a:spcPct val="100000"/>
              </a:lnSpc>
              <a:buNone/>
              <a:defRPr sz="2100" i="0" baseline="0">
                <a:latin typeface="+mj-lt"/>
              </a:defRPr>
            </a:lvl1pPr>
            <a:lvl2pPr marL="172636" indent="0">
              <a:buNone/>
              <a:defRPr>
                <a:latin typeface="+mn-lt"/>
              </a:defRPr>
            </a:lvl2pPr>
            <a:lvl3pPr marL="386943" indent="0">
              <a:buNone/>
              <a:defRPr>
                <a:latin typeface="+mn-lt"/>
              </a:defRPr>
            </a:lvl3pPr>
            <a:lvl4pPr marL="600060" indent="0">
              <a:buNone/>
              <a:defRPr>
                <a:latin typeface="+mn-lt"/>
              </a:defRPr>
            </a:lvl4pPr>
            <a:lvl5pPr marL="814367"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200" b="1" dirty="0" err="1">
              <a:solidFill>
                <a:srgbClr val="90BD31"/>
              </a:solidFill>
              <a:latin typeface="+mj-lt"/>
            </a:endParaRPr>
          </a:p>
        </p:txBody>
      </p:sp>
      <p:sp>
        <p:nvSpPr>
          <p:cNvPr id="12" name="TextBox 11"/>
          <p:cNvSpPr txBox="1"/>
          <p:nvPr userDrawn="1"/>
        </p:nvSpPr>
        <p:spPr bwMode="auto">
          <a:xfrm>
            <a:off x="434631" y="265457"/>
            <a:ext cx="1192695" cy="1592744"/>
          </a:xfrm>
          <a:prstGeom prst="rect">
            <a:avLst/>
          </a:prstGeom>
          <a:noFill/>
          <a:ln w="19050" algn="ctr">
            <a:noFill/>
            <a:miter lim="800000"/>
            <a:headEnd/>
            <a:tailEnd/>
          </a:ln>
        </p:spPr>
        <p:txBody>
          <a:bodyPr wrap="square" lIns="0" tIns="0" rIns="0" bIns="0" rtlCol="0" anchor="ctr">
            <a:spAutoFit/>
          </a:bodyPr>
          <a:lstStyle/>
          <a:p>
            <a:pPr algn="ctr"/>
            <a:r>
              <a:rPr lang="en-US" sz="1035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30"/>
            <a:ext cx="6513958" cy="430429"/>
          </a:xfrm>
          <a:prstGeom prst="rect">
            <a:avLst/>
          </a:prstGeom>
        </p:spPr>
        <p:txBody>
          <a:bodyPr>
            <a:normAutofit/>
          </a:bodyPr>
          <a:lstStyle>
            <a:lvl1pPr marL="0" indent="0">
              <a:lnSpc>
                <a:spcPct val="100000"/>
              </a:lnSpc>
              <a:buNone/>
              <a:defRPr sz="135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4"/>
            <a:ext cx="6513958" cy="440937"/>
          </a:xfrm>
          <a:prstGeom prst="rect">
            <a:avLst/>
          </a:prstGeom>
        </p:spPr>
        <p:txBody>
          <a:bodyPr>
            <a:normAutofit/>
          </a:bodyPr>
          <a:lstStyle>
            <a:lvl1pPr marL="0" indent="0">
              <a:lnSpc>
                <a:spcPts val="1500"/>
              </a:lnSpc>
              <a:buNone/>
              <a:defRPr sz="135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23144085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3" y="1431237"/>
            <a:ext cx="8229323" cy="2107096"/>
          </a:xfrm>
          <a:prstGeom prst="rect">
            <a:avLst/>
          </a:prstGeom>
        </p:spPr>
        <p:txBody>
          <a:bodyPr anchor="ctr" anchorCtr="0">
            <a:normAutofit/>
          </a:bodyPr>
          <a:lstStyle>
            <a:lvl1pPr marL="0" indent="0">
              <a:lnSpc>
                <a:spcPct val="100000"/>
              </a:lnSpc>
              <a:buNone/>
              <a:defRPr sz="2100" i="0" baseline="0">
                <a:latin typeface="+mj-lt"/>
              </a:defRPr>
            </a:lvl1pPr>
            <a:lvl2pPr marL="172636" indent="0">
              <a:buNone/>
              <a:defRPr>
                <a:latin typeface="+mn-lt"/>
              </a:defRPr>
            </a:lvl2pPr>
            <a:lvl3pPr marL="386943" indent="0">
              <a:buNone/>
              <a:defRPr>
                <a:latin typeface="+mn-lt"/>
              </a:defRPr>
            </a:lvl3pPr>
            <a:lvl4pPr marL="600060" indent="0">
              <a:buNone/>
              <a:defRPr>
                <a:latin typeface="+mn-lt"/>
              </a:defRPr>
            </a:lvl4pPr>
            <a:lvl5pPr marL="814367"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200" b="1" dirty="0" err="1">
              <a:solidFill>
                <a:srgbClr val="90BD31"/>
              </a:solidFill>
              <a:latin typeface="+mj-lt"/>
            </a:endParaRPr>
          </a:p>
        </p:txBody>
      </p:sp>
      <p:sp>
        <p:nvSpPr>
          <p:cNvPr id="12" name="TextBox 11"/>
          <p:cNvSpPr txBox="1"/>
          <p:nvPr userDrawn="1"/>
        </p:nvSpPr>
        <p:spPr bwMode="auto">
          <a:xfrm>
            <a:off x="434631" y="265457"/>
            <a:ext cx="1192695" cy="1592744"/>
          </a:xfrm>
          <a:prstGeom prst="rect">
            <a:avLst/>
          </a:prstGeom>
          <a:noFill/>
          <a:ln w="19050" algn="ctr">
            <a:noFill/>
            <a:miter lim="800000"/>
            <a:headEnd/>
            <a:tailEnd/>
          </a:ln>
        </p:spPr>
        <p:txBody>
          <a:bodyPr wrap="square" lIns="0" tIns="0" rIns="0" bIns="0" rtlCol="0" anchor="ctr">
            <a:spAutoFit/>
          </a:bodyPr>
          <a:lstStyle/>
          <a:p>
            <a:pPr algn="ctr"/>
            <a:r>
              <a:rPr lang="en-US" sz="1035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30"/>
            <a:ext cx="6513958" cy="430429"/>
          </a:xfrm>
          <a:prstGeom prst="rect">
            <a:avLst/>
          </a:prstGeom>
        </p:spPr>
        <p:txBody>
          <a:bodyPr>
            <a:normAutofit/>
          </a:bodyPr>
          <a:lstStyle>
            <a:lvl1pPr marL="0" indent="0">
              <a:lnSpc>
                <a:spcPct val="100000"/>
              </a:lnSpc>
              <a:buNone/>
              <a:defRPr sz="135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4"/>
            <a:ext cx="6513958" cy="440937"/>
          </a:xfrm>
          <a:prstGeom prst="rect">
            <a:avLst/>
          </a:prstGeom>
        </p:spPr>
        <p:txBody>
          <a:bodyPr>
            <a:normAutofit/>
          </a:bodyPr>
          <a:lstStyle>
            <a:lvl1pPr marL="0" indent="0">
              <a:lnSpc>
                <a:spcPts val="1500"/>
              </a:lnSpc>
              <a:buNone/>
              <a:defRPr sz="135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763174827"/>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4" y="1772720"/>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
        <p:nvSpPr>
          <p:cNvPr id="15" name="Title 15"/>
          <p:cNvSpPr>
            <a:spLocks noGrp="1"/>
          </p:cNvSpPr>
          <p:nvPr>
            <p:ph type="title" hasCustomPrompt="1"/>
          </p:nvPr>
        </p:nvSpPr>
        <p:spPr>
          <a:xfrm>
            <a:off x="453585" y="1919440"/>
            <a:ext cx="6435412" cy="1107896"/>
          </a:xfrm>
        </p:spPr>
        <p:txBody>
          <a:bodyPr anchor="ctr">
            <a:noAutofit/>
          </a:bodyPr>
          <a:lstStyle>
            <a:lvl1pPr>
              <a:defRPr sz="27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71148950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4" y="1772720"/>
            <a:ext cx="705172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
        <p:nvSpPr>
          <p:cNvPr id="8" name="Title 15"/>
          <p:cNvSpPr>
            <a:spLocks noGrp="1"/>
          </p:cNvSpPr>
          <p:nvPr>
            <p:ph type="title" hasCustomPrompt="1"/>
          </p:nvPr>
        </p:nvSpPr>
        <p:spPr>
          <a:xfrm>
            <a:off x="453585" y="1919440"/>
            <a:ext cx="6435412" cy="1107896"/>
          </a:xfrm>
        </p:spPr>
        <p:txBody>
          <a:bodyPr anchor="ctr">
            <a:noAutofit/>
          </a:bodyPr>
          <a:lstStyle>
            <a:lvl1pPr>
              <a:defRPr sz="27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52077669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4" y="1772720"/>
            <a:ext cx="7051729" cy="1411357"/>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
        <p:nvSpPr>
          <p:cNvPr id="7" name="Title 15"/>
          <p:cNvSpPr>
            <a:spLocks noGrp="1"/>
          </p:cNvSpPr>
          <p:nvPr>
            <p:ph type="title" hasCustomPrompt="1"/>
          </p:nvPr>
        </p:nvSpPr>
        <p:spPr>
          <a:xfrm>
            <a:off x="453585" y="1919440"/>
            <a:ext cx="6435412" cy="1107896"/>
          </a:xfrm>
        </p:spPr>
        <p:txBody>
          <a:bodyPr anchor="ctr">
            <a:noAutofit/>
          </a:bodyPr>
          <a:lstStyle>
            <a:lvl1pPr>
              <a:defRPr sz="27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01068601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End Slide – Health Logo">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8"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44240" y="2181662"/>
            <a:ext cx="2255520" cy="727799"/>
          </a:xfrm>
          <a:prstGeom prst="rect">
            <a:avLst/>
          </a:prstGeom>
        </p:spPr>
      </p:pic>
    </p:spTree>
    <p:extLst>
      <p:ext uri="{BB962C8B-B14F-4D97-AF65-F5344CB8AC3E}">
        <p14:creationId xmlns:p14="http://schemas.microsoft.com/office/powerpoint/2010/main" val="36139941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8C28ED-1F39-4820-8EA9-370C0F830773}" type="datetimeFigureOut">
              <a:rPr lang="en-US" smtClean="0">
                <a:solidFill>
                  <a:prstClr val="black">
                    <a:tint val="75000"/>
                  </a:prstClr>
                </a:solidFill>
              </a:rPr>
              <a:pPr/>
              <a:t>9/9/19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83AFF2-A050-4363-8C73-87274A79B3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8697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2"/>
            <a:ext cx="8173580" cy="458587"/>
          </a:xfrm>
        </p:spPr>
        <p:txBody>
          <a:bodyPr anchor="b">
            <a:noAutofit/>
          </a:bodyPr>
          <a:lstStyle>
            <a:lvl1pPr>
              <a:defRPr sz="27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2"/>
            <a:ext cx="8169964" cy="334897"/>
          </a:xfrm>
          <a:prstGeom prst="rect">
            <a:avLst/>
          </a:prstGeom>
        </p:spPr>
        <p:txBody>
          <a:bodyPr>
            <a:noAutofit/>
          </a:bodyPr>
          <a:lstStyle>
            <a:lvl1pPr marL="0" indent="0">
              <a:lnSpc>
                <a:spcPct val="100000"/>
              </a:lnSpc>
              <a:buNone/>
              <a:defRPr sz="1350" i="0">
                <a:latin typeface="+mn-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hasCustomPrompt="1"/>
          </p:nvPr>
        </p:nvSpPr>
        <p:spPr>
          <a:xfrm>
            <a:off x="459687" y="1401418"/>
            <a:ext cx="8137665" cy="2932045"/>
          </a:xfrm>
          <a:prstGeom prst="rect">
            <a:avLst/>
          </a:prstGeom>
        </p:spPr>
        <p:txBody>
          <a:bodyPr vert="horz" lIns="91440" tIns="45720" rIns="91440" bIns="45720" rtlCol="0">
            <a:noAutofit/>
          </a:bodyPr>
          <a:lstStyle/>
          <a:p>
            <a:pPr lvl="0"/>
            <a:r>
              <a:rPr lang="en-US" dirty="0"/>
              <a:t>Click to add text</a:t>
            </a:r>
          </a:p>
        </p:txBody>
      </p:sp>
    </p:spTree>
    <p:extLst>
      <p:ext uri="{BB962C8B-B14F-4D97-AF65-F5344CB8AC3E}">
        <p14:creationId xmlns:p14="http://schemas.microsoft.com/office/powerpoint/2010/main" val="221141869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9.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9.e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15.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4.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theme" Target="../theme/theme5.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089900"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432940" y="1136707"/>
            <a:ext cx="8089901" cy="1246495"/>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7" r:id="rId1"/>
    <p:sldLayoutId id="2147484016" r:id="rId2"/>
    <p:sldLayoutId id="2147483933" r:id="rId3"/>
    <p:sldLayoutId id="2147484018" r:id="rId4"/>
    <p:sldLayoutId id="2147483934" r:id="rId5"/>
    <p:sldLayoutId id="2147484019" r:id="rId6"/>
    <p:sldLayoutId id="2147484020" r:id="rId7"/>
    <p:sldLayoutId id="2147484021" r:id="rId8"/>
    <p:sldLayoutId id="2147484022" r:id="rId9"/>
    <p:sldLayoutId id="2147484023" r:id="rId10"/>
    <p:sldLayoutId id="2147484024"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4056" r:id="rId24"/>
    <p:sldLayoutId id="2147484107" r:id="rId25"/>
    <p:sldLayoutId id="2147484108" r:id="rId26"/>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
            <a:ext cx="8089900"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438912" y="1136582"/>
            <a:ext cx="8089901" cy="1246495"/>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395919" y="4800600"/>
            <a:ext cx="588400" cy="24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6"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7"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8" name="Straight Connector 17"/>
          <p:cNvCxnSpPr/>
          <p:nvPr userDrawn="1"/>
        </p:nvCxnSpPr>
        <p:spPr>
          <a:xfrm>
            <a:off x="277813" y="4687560"/>
            <a:ext cx="859536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4025" r:id="rId1"/>
    <p:sldLayoutId id="2147484031" r:id="rId2"/>
    <p:sldLayoutId id="2147484026" r:id="rId3"/>
    <p:sldLayoutId id="2147484027" r:id="rId4"/>
    <p:sldLayoutId id="2147484028" r:id="rId5"/>
    <p:sldLayoutId id="2147484029" r:id="rId6"/>
    <p:sldLayoutId id="2147484030" r:id="rId7"/>
    <p:sldLayoutId id="2147484032" r:id="rId8"/>
    <p:sldLayoutId id="2147483961" r:id="rId9"/>
    <p:sldLayoutId id="2147483962" r:id="rId10"/>
    <p:sldLayoutId id="2147483963" r:id="rId11"/>
    <p:sldLayoutId id="2147483964" r:id="rId12"/>
    <p:sldLayoutId id="2147483965" r:id="rId13"/>
    <p:sldLayoutId id="2147483966" r:id="rId14"/>
    <p:sldLayoutId id="2147484033" r:id="rId15"/>
    <p:sldLayoutId id="2147484034" r:id="rId16"/>
    <p:sldLayoutId id="2147484035" r:id="rId17"/>
    <p:sldLayoutId id="2147484036" r:id="rId18"/>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4687560"/>
            <a:ext cx="9144000" cy="45594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Placeholder 1"/>
          <p:cNvSpPr>
            <a:spLocks noGrp="1"/>
          </p:cNvSpPr>
          <p:nvPr>
            <p:ph type="title"/>
          </p:nvPr>
        </p:nvSpPr>
        <p:spPr>
          <a:xfrm>
            <a:off x="457200" y="320040"/>
            <a:ext cx="8089900"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429768" y="1133856"/>
            <a:ext cx="8089901" cy="1246495"/>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395919" y="4800600"/>
            <a:ext cx="588400" cy="24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9/9/19</a:t>
            </a:fld>
            <a:endParaRPr lang="en-US" dirty="0"/>
          </a:p>
        </p:txBody>
      </p:sp>
      <p:sp>
        <p:nvSpPr>
          <p:cNvPr id="14"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5"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37" r:id="rId1"/>
    <p:sldLayoutId id="2147484042" r:id="rId2"/>
    <p:sldLayoutId id="2147484038" r:id="rId3"/>
    <p:sldLayoutId id="2147484039" r:id="rId4"/>
    <p:sldLayoutId id="2147484040" r:id="rId5"/>
    <p:sldLayoutId id="2147484041" r:id="rId6"/>
    <p:sldLayoutId id="2147484043" r:id="rId7"/>
    <p:sldLayoutId id="2147484044" r:id="rId8"/>
    <p:sldLayoutId id="2147483980" r:id="rId9"/>
    <p:sldLayoutId id="2147483981" r:id="rId10"/>
    <p:sldLayoutId id="2147483982" r:id="rId11"/>
    <p:sldLayoutId id="2147483983" r:id="rId12"/>
    <p:sldLayoutId id="2147483984" r:id="rId13"/>
    <p:sldLayoutId id="2147483985" r:id="rId14"/>
    <p:sldLayoutId id="2147484045" r:id="rId15"/>
    <p:sldLayoutId id="2147484046" r:id="rId16"/>
    <p:sldLayoutId id="2147484047" r:id="rId17"/>
    <p:sldLayoutId id="2147484048" r:id="rId18"/>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05978"/>
            <a:ext cx="7086600" cy="651272"/>
          </a:xfrm>
          <a:prstGeom prst="rect">
            <a:avLst/>
          </a:prstGeom>
        </p:spPr>
        <p:txBody>
          <a:bodyPr vert="horz" lIns="101858" tIns="50929" rIns="101858" bIns="50929" rtlCol="0" anchor="ctr">
            <a:normAutofit/>
          </a:bodyPr>
          <a:lstStyle/>
          <a:p>
            <a:r>
              <a:rPr lang="en-US" dirty="0"/>
              <a:t>Title goes here</a:t>
            </a:r>
          </a:p>
        </p:txBody>
      </p:sp>
      <p:sp>
        <p:nvSpPr>
          <p:cNvPr id="3" name="Text Placeholder 2"/>
          <p:cNvSpPr>
            <a:spLocks noGrp="1"/>
          </p:cNvSpPr>
          <p:nvPr>
            <p:ph type="body" idx="1"/>
          </p:nvPr>
        </p:nvSpPr>
        <p:spPr>
          <a:xfrm>
            <a:off x="457200" y="1200153"/>
            <a:ext cx="8229600" cy="3394472"/>
          </a:xfrm>
          <a:prstGeom prst="rect">
            <a:avLst/>
          </a:prstGeom>
        </p:spPr>
        <p:txBody>
          <a:bodyPr vert="horz" lIns="101858" tIns="50929" rIns="101858" bIns="50929"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101858" tIns="50929" rIns="101858" bIns="50929" rtlCol="0" anchor="ctr"/>
          <a:lstStyle>
            <a:lvl1pPr algn="l">
              <a:defRPr sz="860">
                <a:solidFill>
                  <a:schemeClr val="tx1">
                    <a:tint val="75000"/>
                  </a:schemeClr>
                </a:solidFill>
              </a:defRPr>
            </a:lvl1pPr>
          </a:lstStyle>
          <a:p>
            <a:fld id="{8369CEEB-D5BD-4BA4-9F0F-BBFD9BD91A1F}" type="datetimeFigureOut">
              <a:rPr lang="en-US" smtClean="0"/>
              <a:pPr/>
              <a:t>9/9/19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101858" tIns="50929" rIns="101858" bIns="50929" rtlCol="0" anchor="ctr"/>
          <a:lstStyle>
            <a:lvl1pPr algn="ctr">
              <a:defRPr sz="8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101858" tIns="50929" rIns="101858" bIns="50929" rtlCol="0" anchor="ctr"/>
          <a:lstStyle>
            <a:lvl1pPr algn="r">
              <a:defRPr sz="860">
                <a:solidFill>
                  <a:schemeClr val="tx1">
                    <a:tint val="75000"/>
                  </a:schemeClr>
                </a:solidFill>
              </a:defRPr>
            </a:lvl1pPr>
          </a:lstStyle>
          <a:p>
            <a:fld id="{FBB4C657-53BA-4C64-8161-364EC652DC57}" type="slidenum">
              <a:rPr lang="en-US" smtClean="0"/>
              <a:pPr/>
              <a:t>‹#›</a:t>
            </a:fld>
            <a:endParaRPr lang="en-US"/>
          </a:p>
        </p:txBody>
      </p:sp>
    </p:spTree>
    <p:extLst>
      <p:ext uri="{BB962C8B-B14F-4D97-AF65-F5344CB8AC3E}">
        <p14:creationId xmlns:p14="http://schemas.microsoft.com/office/powerpoint/2010/main" val="3063579343"/>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Lst>
  <p:txStyles>
    <p:titleStyle>
      <a:lvl1pPr algn="l" defTabSz="674100" rtl="0" eaLnBrk="1" latinLnBrk="0" hangingPunct="1">
        <a:spcBef>
          <a:spcPct val="0"/>
        </a:spcBef>
        <a:buNone/>
        <a:defRPr sz="2647" b="1" kern="1200" baseline="0">
          <a:solidFill>
            <a:schemeClr val="accent1"/>
          </a:solidFill>
          <a:latin typeface="+mj-lt"/>
          <a:ea typeface="+mj-ea"/>
          <a:cs typeface="+mj-cs"/>
        </a:defRPr>
      </a:lvl1pPr>
    </p:titleStyle>
    <p:bodyStyle>
      <a:lvl1pPr marL="252788" indent="-252788" algn="l" defTabSz="674100" rtl="0" eaLnBrk="1" latinLnBrk="0" hangingPunct="1">
        <a:spcBef>
          <a:spcPct val="20000"/>
        </a:spcBef>
        <a:buClr>
          <a:schemeClr val="tx2"/>
        </a:buClr>
        <a:buSzPct val="150000"/>
        <a:buFont typeface="Arial" pitchFamily="34" charset="0"/>
        <a:buChar char="•"/>
        <a:defRPr sz="2052" kern="1200">
          <a:solidFill>
            <a:schemeClr val="tx1"/>
          </a:solidFill>
          <a:latin typeface="+mn-lt"/>
          <a:ea typeface="+mn-ea"/>
          <a:cs typeface="+mn-cs"/>
        </a:defRPr>
      </a:lvl1pPr>
      <a:lvl2pPr marL="505575" indent="-249277" algn="l" defTabSz="674100" rtl="0" eaLnBrk="1" latinLnBrk="0" hangingPunct="1">
        <a:spcBef>
          <a:spcPct val="20000"/>
        </a:spcBef>
        <a:buClr>
          <a:schemeClr val="tx2">
            <a:lumMod val="60000"/>
            <a:lumOff val="40000"/>
          </a:schemeClr>
        </a:buClr>
        <a:buSzPct val="80000"/>
        <a:buFont typeface="Arial" pitchFamily="34" charset="0"/>
        <a:buChar char="►"/>
        <a:defRPr sz="1787" kern="1200">
          <a:solidFill>
            <a:schemeClr val="tx1"/>
          </a:solidFill>
          <a:latin typeface="+mn-lt"/>
          <a:ea typeface="+mn-ea"/>
          <a:cs typeface="+mn-cs"/>
        </a:defRPr>
      </a:lvl2pPr>
      <a:lvl3pPr marL="715062" indent="-209486" algn="l" defTabSz="674100" rtl="0" eaLnBrk="1" latinLnBrk="0" hangingPunct="1">
        <a:spcBef>
          <a:spcPct val="20000"/>
        </a:spcBef>
        <a:buFont typeface="Courier New" pitchFamily="49" charset="0"/>
        <a:buChar char="o"/>
        <a:defRPr sz="1456" kern="1200">
          <a:solidFill>
            <a:schemeClr val="tx1"/>
          </a:solidFill>
          <a:latin typeface="+mn-lt"/>
          <a:ea typeface="+mn-ea"/>
          <a:cs typeface="+mn-cs"/>
        </a:defRPr>
      </a:lvl3pPr>
      <a:lvl4pPr marL="1179675" indent="-168525" algn="l" defTabSz="674100" rtl="0" eaLnBrk="1" latinLnBrk="0" hangingPunct="1">
        <a:spcBef>
          <a:spcPct val="20000"/>
        </a:spcBef>
        <a:buFont typeface="Arial" pitchFamily="34" charset="0"/>
        <a:buChar char="–"/>
        <a:defRPr sz="1456" kern="1200">
          <a:solidFill>
            <a:schemeClr val="tx1"/>
          </a:solidFill>
          <a:latin typeface="+mn-lt"/>
          <a:ea typeface="+mn-ea"/>
          <a:cs typeface="+mn-cs"/>
        </a:defRPr>
      </a:lvl4pPr>
      <a:lvl5pPr marL="1516726" indent="-168525" algn="l" defTabSz="674100" rtl="0" eaLnBrk="1" latinLnBrk="0" hangingPunct="1">
        <a:spcBef>
          <a:spcPct val="20000"/>
        </a:spcBef>
        <a:buFont typeface="Arial" pitchFamily="34" charset="0"/>
        <a:buChar char="»"/>
        <a:defRPr sz="1456" kern="1200">
          <a:solidFill>
            <a:schemeClr val="tx1"/>
          </a:solidFill>
          <a:latin typeface="+mn-lt"/>
          <a:ea typeface="+mn-ea"/>
          <a:cs typeface="+mn-cs"/>
        </a:defRPr>
      </a:lvl5pPr>
      <a:lvl6pPr marL="1853776" indent="-168525" algn="l" defTabSz="674100" rtl="0" eaLnBrk="1" latinLnBrk="0" hangingPunct="1">
        <a:spcBef>
          <a:spcPct val="20000"/>
        </a:spcBef>
        <a:buFont typeface="Arial" pitchFamily="34" charset="0"/>
        <a:buChar char="•"/>
        <a:defRPr sz="1456" kern="1200">
          <a:solidFill>
            <a:schemeClr val="tx1"/>
          </a:solidFill>
          <a:latin typeface="+mn-lt"/>
          <a:ea typeface="+mn-ea"/>
          <a:cs typeface="+mn-cs"/>
        </a:defRPr>
      </a:lvl6pPr>
      <a:lvl7pPr marL="2190827" indent="-168525" algn="l" defTabSz="674100" rtl="0" eaLnBrk="1" latinLnBrk="0" hangingPunct="1">
        <a:spcBef>
          <a:spcPct val="20000"/>
        </a:spcBef>
        <a:buFont typeface="Arial" pitchFamily="34" charset="0"/>
        <a:buChar char="•"/>
        <a:defRPr sz="1456" kern="1200">
          <a:solidFill>
            <a:schemeClr val="tx1"/>
          </a:solidFill>
          <a:latin typeface="+mn-lt"/>
          <a:ea typeface="+mn-ea"/>
          <a:cs typeface="+mn-cs"/>
        </a:defRPr>
      </a:lvl7pPr>
      <a:lvl8pPr marL="2527876" indent="-168525" algn="l" defTabSz="674100" rtl="0" eaLnBrk="1" latinLnBrk="0" hangingPunct="1">
        <a:spcBef>
          <a:spcPct val="20000"/>
        </a:spcBef>
        <a:buFont typeface="Arial" pitchFamily="34" charset="0"/>
        <a:buChar char="•"/>
        <a:defRPr sz="1456" kern="1200">
          <a:solidFill>
            <a:schemeClr val="tx1"/>
          </a:solidFill>
          <a:latin typeface="+mn-lt"/>
          <a:ea typeface="+mn-ea"/>
          <a:cs typeface="+mn-cs"/>
        </a:defRPr>
      </a:lvl8pPr>
      <a:lvl9pPr marL="2864927" indent="-168525" algn="l" defTabSz="674100" rtl="0" eaLnBrk="1" latinLnBrk="0" hangingPunct="1">
        <a:spcBef>
          <a:spcPct val="20000"/>
        </a:spcBef>
        <a:buFont typeface="Arial" pitchFamily="34" charset="0"/>
        <a:buChar char="•"/>
        <a:defRPr sz="1456" kern="1200">
          <a:solidFill>
            <a:schemeClr val="tx1"/>
          </a:solidFill>
          <a:latin typeface="+mn-lt"/>
          <a:ea typeface="+mn-ea"/>
          <a:cs typeface="+mn-cs"/>
        </a:defRPr>
      </a:lvl9pPr>
    </p:bodyStyle>
    <p:otherStyle>
      <a:defPPr>
        <a:defRPr lang="en-US"/>
      </a:defPPr>
      <a:lvl1pPr marL="0" algn="l" defTabSz="674100" rtl="0" eaLnBrk="1" latinLnBrk="0" hangingPunct="1">
        <a:defRPr sz="1324" kern="1200">
          <a:solidFill>
            <a:schemeClr val="tx1"/>
          </a:solidFill>
          <a:latin typeface="+mn-lt"/>
          <a:ea typeface="+mn-ea"/>
          <a:cs typeface="+mn-cs"/>
        </a:defRPr>
      </a:lvl1pPr>
      <a:lvl2pPr marL="337049" algn="l" defTabSz="674100" rtl="0" eaLnBrk="1" latinLnBrk="0" hangingPunct="1">
        <a:defRPr sz="1324" kern="1200">
          <a:solidFill>
            <a:schemeClr val="tx1"/>
          </a:solidFill>
          <a:latin typeface="+mn-lt"/>
          <a:ea typeface="+mn-ea"/>
          <a:cs typeface="+mn-cs"/>
        </a:defRPr>
      </a:lvl2pPr>
      <a:lvl3pPr marL="674100" algn="l" defTabSz="674100" rtl="0" eaLnBrk="1" latinLnBrk="0" hangingPunct="1">
        <a:defRPr sz="1324" kern="1200">
          <a:solidFill>
            <a:schemeClr val="tx1"/>
          </a:solidFill>
          <a:latin typeface="+mn-lt"/>
          <a:ea typeface="+mn-ea"/>
          <a:cs typeface="+mn-cs"/>
        </a:defRPr>
      </a:lvl3pPr>
      <a:lvl4pPr marL="1011150" algn="l" defTabSz="674100" rtl="0" eaLnBrk="1" latinLnBrk="0" hangingPunct="1">
        <a:defRPr sz="1324" kern="1200">
          <a:solidFill>
            <a:schemeClr val="tx1"/>
          </a:solidFill>
          <a:latin typeface="+mn-lt"/>
          <a:ea typeface="+mn-ea"/>
          <a:cs typeface="+mn-cs"/>
        </a:defRPr>
      </a:lvl4pPr>
      <a:lvl5pPr marL="1348201" algn="l" defTabSz="674100" rtl="0" eaLnBrk="1" latinLnBrk="0" hangingPunct="1">
        <a:defRPr sz="1324" kern="1200">
          <a:solidFill>
            <a:schemeClr val="tx1"/>
          </a:solidFill>
          <a:latin typeface="+mn-lt"/>
          <a:ea typeface="+mn-ea"/>
          <a:cs typeface="+mn-cs"/>
        </a:defRPr>
      </a:lvl5pPr>
      <a:lvl6pPr marL="1685251" algn="l" defTabSz="674100" rtl="0" eaLnBrk="1" latinLnBrk="0" hangingPunct="1">
        <a:defRPr sz="1324" kern="1200">
          <a:solidFill>
            <a:schemeClr val="tx1"/>
          </a:solidFill>
          <a:latin typeface="+mn-lt"/>
          <a:ea typeface="+mn-ea"/>
          <a:cs typeface="+mn-cs"/>
        </a:defRPr>
      </a:lvl6pPr>
      <a:lvl7pPr marL="2022301" algn="l" defTabSz="674100" rtl="0" eaLnBrk="1" latinLnBrk="0" hangingPunct="1">
        <a:defRPr sz="1324" kern="1200">
          <a:solidFill>
            <a:schemeClr val="tx1"/>
          </a:solidFill>
          <a:latin typeface="+mn-lt"/>
          <a:ea typeface="+mn-ea"/>
          <a:cs typeface="+mn-cs"/>
        </a:defRPr>
      </a:lvl7pPr>
      <a:lvl8pPr marL="2359351" algn="l" defTabSz="674100" rtl="0" eaLnBrk="1" latinLnBrk="0" hangingPunct="1">
        <a:defRPr sz="1324" kern="1200">
          <a:solidFill>
            <a:schemeClr val="tx1"/>
          </a:solidFill>
          <a:latin typeface="+mn-lt"/>
          <a:ea typeface="+mn-ea"/>
          <a:cs typeface="+mn-cs"/>
        </a:defRPr>
      </a:lvl8pPr>
      <a:lvl9pPr marL="2696401" algn="l" defTabSz="674100" rtl="0" eaLnBrk="1" latinLnBrk="0" hangingPunct="1">
        <a:defRPr sz="132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2"/>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4" y="4852598"/>
            <a:ext cx="4310907" cy="103485"/>
          </a:xfrm>
          <a:prstGeom prst="rect">
            <a:avLst/>
          </a:prstGeom>
        </p:spPr>
        <p:txBody>
          <a:bodyPr vert="horz" wrap="square" lIns="0" tIns="0" rIns="0" bIns="0" rtlCol="0" anchor="b" anchorCtr="0"/>
          <a:lstStyle>
            <a:lvl1pPr algn="l">
              <a:defRPr sz="525" i="0">
                <a:solidFill>
                  <a:schemeClr val="tx1"/>
                </a:solidFill>
                <a:latin typeface="Arial" pitchFamily="34" charset="0"/>
                <a:cs typeface="Arial" pitchFamily="34" charset="0"/>
              </a:defRPr>
            </a:lvl1pPr>
          </a:lstStyle>
          <a:p>
            <a:r>
              <a:rPr lang="en-US"/>
              <a:t>UCSF | Health</a:t>
            </a:r>
            <a:endParaRPr lang="en-US" dirty="0"/>
          </a:p>
        </p:txBody>
      </p:sp>
      <p:sp>
        <p:nvSpPr>
          <p:cNvPr id="12" name="Slide Number Placeholder 6"/>
          <p:cNvSpPr>
            <a:spLocks noGrp="1"/>
          </p:cNvSpPr>
          <p:nvPr>
            <p:ph type="sldNum" sz="quarter" idx="4"/>
          </p:nvPr>
        </p:nvSpPr>
        <p:spPr>
          <a:xfrm>
            <a:off x="272109" y="4840130"/>
            <a:ext cx="246061" cy="116425"/>
          </a:xfrm>
          <a:prstGeom prst="rect">
            <a:avLst/>
          </a:prstGeom>
        </p:spPr>
        <p:txBody>
          <a:bodyPr vert="horz" wrap="square" lIns="0" tIns="0" rIns="0" bIns="0" rtlCol="0" anchor="b" anchorCtr="0"/>
          <a:lstStyle>
            <a:lvl1pPr algn="l">
              <a:defRPr sz="525"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7" y="1401418"/>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3" name="Picture 12"/>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7764485" y="4840130"/>
            <a:ext cx="1122321" cy="145119"/>
          </a:xfrm>
          <a:prstGeom prst="rect">
            <a:avLst/>
          </a:prstGeom>
        </p:spPr>
      </p:pic>
    </p:spTree>
    <p:extLst>
      <p:ext uri="{BB962C8B-B14F-4D97-AF65-F5344CB8AC3E}">
        <p14:creationId xmlns:p14="http://schemas.microsoft.com/office/powerpoint/2010/main" val="3477320815"/>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3" r:id="rId27"/>
    <p:sldLayoutId id="2147484106" r:id="rId28"/>
  </p:sldLayoutIdLst>
  <p:transition>
    <p:fade/>
  </p:transition>
  <p:hf hdr="0"/>
  <p:txStyles>
    <p:titleStyle>
      <a:lvl1pPr algn="l" defTabSz="685784" rtl="0" eaLnBrk="1" latinLnBrk="0" hangingPunct="1">
        <a:lnSpc>
          <a:spcPct val="85000"/>
        </a:lnSpc>
        <a:spcBef>
          <a:spcPct val="0"/>
        </a:spcBef>
        <a:buNone/>
        <a:defRPr lang="en-US" sz="2100" b="0" kern="1200" cap="none" spc="0" baseline="0" dirty="0" smtClean="0">
          <a:solidFill>
            <a:schemeClr val="tx1"/>
          </a:solidFill>
          <a:latin typeface="+mj-lt"/>
          <a:ea typeface="+mj-ea"/>
          <a:cs typeface="Arial" pitchFamily="34" charset="0"/>
        </a:defRPr>
      </a:lvl1pPr>
    </p:titleStyle>
    <p:bodyStyle>
      <a:lvl1pPr marL="221451" indent="-221451" algn="l" defTabSz="480048" rtl="0" eaLnBrk="1" latinLnBrk="0" hangingPunct="1">
        <a:lnSpc>
          <a:spcPct val="100000"/>
        </a:lnSpc>
        <a:spcBef>
          <a:spcPts val="0"/>
        </a:spcBef>
        <a:spcAft>
          <a:spcPts val="450"/>
        </a:spcAft>
        <a:buClr>
          <a:schemeClr val="accent1"/>
        </a:buClr>
        <a:buSzPct val="80000"/>
        <a:buFont typeface="Wingdings" charset="2"/>
        <a:buChar char="§"/>
        <a:tabLst/>
        <a:defRPr lang="en-US" sz="1650" b="0" kern="1200" dirty="0" smtClean="0">
          <a:solidFill>
            <a:schemeClr val="tx1"/>
          </a:solidFill>
          <a:latin typeface="+mn-lt"/>
          <a:ea typeface="+mn-ea"/>
          <a:cs typeface="+mn-cs"/>
        </a:defRPr>
      </a:lvl1pPr>
      <a:lvl2pPr marL="434568" indent="-213117" algn="l" defTabSz="480048" rtl="0" eaLnBrk="1" latinLnBrk="0" hangingPunct="1">
        <a:lnSpc>
          <a:spcPct val="100000"/>
        </a:lnSpc>
        <a:spcBef>
          <a:spcPts val="0"/>
        </a:spcBef>
        <a:spcAft>
          <a:spcPts val="450"/>
        </a:spcAft>
        <a:buClr>
          <a:schemeClr val="accent5">
            <a:lumMod val="50000"/>
          </a:schemeClr>
        </a:buClr>
        <a:buSzPct val="100000"/>
        <a:buFont typeface=".AppleSystemUIFont" charset="0"/>
        <a:buChar char="-"/>
        <a:tabLst/>
        <a:defRPr lang="en-US" sz="1500" b="0" kern="1200" dirty="0" smtClean="0">
          <a:solidFill>
            <a:schemeClr val="tx1"/>
          </a:solidFill>
          <a:latin typeface="+mn-lt"/>
          <a:ea typeface="+mn-ea"/>
          <a:cs typeface="+mn-cs"/>
        </a:defRPr>
      </a:lvl2pPr>
      <a:lvl3pPr marL="604823" indent="-170255" algn="l" defTabSz="480048" rtl="0" eaLnBrk="1" latinLnBrk="0" hangingPunct="1">
        <a:lnSpc>
          <a:spcPct val="100000"/>
        </a:lnSpc>
        <a:spcBef>
          <a:spcPts val="0"/>
        </a:spcBef>
        <a:spcAft>
          <a:spcPts val="450"/>
        </a:spcAft>
        <a:buClr>
          <a:schemeClr val="accent1"/>
        </a:buClr>
        <a:buSzPct val="80000"/>
        <a:buFont typeface="Wingdings" charset="2"/>
        <a:buChar char="§"/>
        <a:tabLst/>
        <a:defRPr lang="en-US" sz="1350" b="0" kern="1200" dirty="0" smtClean="0">
          <a:solidFill>
            <a:schemeClr val="tx1"/>
          </a:solidFill>
          <a:latin typeface="+mn-lt"/>
          <a:ea typeface="+mn-ea"/>
          <a:cs typeface="+mn-cs"/>
        </a:defRPr>
      </a:lvl3pPr>
      <a:lvl4pPr marL="771506" indent="-166684" algn="l" defTabSz="480048" rtl="0" eaLnBrk="1" latinLnBrk="0" hangingPunct="1">
        <a:lnSpc>
          <a:spcPct val="100000"/>
        </a:lnSpc>
        <a:spcBef>
          <a:spcPts val="0"/>
        </a:spcBef>
        <a:spcAft>
          <a:spcPts val="450"/>
        </a:spcAft>
        <a:buClr>
          <a:schemeClr val="accent5">
            <a:lumMod val="50000"/>
          </a:schemeClr>
        </a:buClr>
        <a:buSzPct val="100000"/>
        <a:buFont typeface=".AppleSystemUIFont" charset="0"/>
        <a:buChar char="-"/>
        <a:tabLst/>
        <a:defRPr lang="en-US" sz="1200" b="0" kern="1200" dirty="0" smtClean="0">
          <a:solidFill>
            <a:schemeClr val="tx1"/>
          </a:solidFill>
          <a:latin typeface="+mn-lt"/>
          <a:ea typeface="+mn-ea"/>
          <a:cs typeface="+mn-cs"/>
        </a:defRPr>
      </a:lvl4pPr>
      <a:lvl5pPr marL="984623" indent="-170255" algn="l" defTabSz="480048" rtl="0" eaLnBrk="1" latinLnBrk="0" hangingPunct="1">
        <a:lnSpc>
          <a:spcPct val="200000"/>
        </a:lnSpc>
        <a:spcBef>
          <a:spcPts val="0"/>
        </a:spcBef>
        <a:buClr>
          <a:srgbClr val="18A3AC"/>
        </a:buClr>
        <a:buSzPct val="80000"/>
        <a:buFont typeface="Wingdings" charset="2"/>
        <a:buChar char="§"/>
        <a:defRPr lang="en-US" sz="1500" b="0" kern="1200" dirty="0">
          <a:solidFill>
            <a:schemeClr val="tx1"/>
          </a:solidFill>
          <a:latin typeface="+mj-lt"/>
          <a:ea typeface="+mn-ea"/>
          <a:cs typeface="+mn-cs"/>
        </a:defRPr>
      </a:lvl5pPr>
      <a:lvl6pPr marL="1885903"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85" y="1767614"/>
            <a:ext cx="6032790" cy="530915"/>
          </a:xfrm>
        </p:spPr>
        <p:txBody>
          <a:bodyPr/>
          <a:lstStyle/>
          <a:p>
            <a:r>
              <a:rPr lang="en-US" dirty="0"/>
              <a:t>Observational Study Designs</a:t>
            </a:r>
          </a:p>
        </p:txBody>
      </p:sp>
      <p:sp>
        <p:nvSpPr>
          <p:cNvPr id="4" name="Date Placeholder 3"/>
          <p:cNvSpPr>
            <a:spLocks noGrp="1"/>
          </p:cNvSpPr>
          <p:nvPr>
            <p:ph type="dt" sz="half" idx="4294967295"/>
          </p:nvPr>
        </p:nvSpPr>
        <p:spPr>
          <a:xfrm>
            <a:off x="549786" y="3680815"/>
            <a:ext cx="1925338" cy="178955"/>
          </a:xfrm>
        </p:spPr>
        <p:txBody>
          <a:bodyPr/>
          <a:lstStyle/>
          <a:p>
            <a:fld id="{7CA65D26-67D5-4CD2-90EC-E629659F24B3}" type="datetime1">
              <a:rPr lang="en-US" smtClean="0"/>
              <a:pPr/>
              <a:t>9/9/19</a:t>
            </a:fld>
            <a:endParaRPr lang="en-US" dirty="0"/>
          </a:p>
        </p:txBody>
      </p:sp>
      <p:sp>
        <p:nvSpPr>
          <p:cNvPr id="5" name="Text Placeholder 4"/>
          <p:cNvSpPr>
            <a:spLocks noGrp="1"/>
          </p:cNvSpPr>
          <p:nvPr>
            <p:ph type="body" sz="quarter" idx="10"/>
          </p:nvPr>
        </p:nvSpPr>
        <p:spPr>
          <a:xfrm>
            <a:off x="504132" y="2578906"/>
            <a:ext cx="5944696" cy="273844"/>
          </a:xfrm>
        </p:spPr>
        <p:txBody>
          <a:bodyPr/>
          <a:lstStyle/>
          <a:p>
            <a:r>
              <a:rPr lang="en-US" sz="1800" b="1" dirty="0"/>
              <a:t>Kirsten Bibbins-Domingo, PhD, MD, MAS</a:t>
            </a:r>
          </a:p>
          <a:p>
            <a:r>
              <a:rPr lang="en-US" dirty="0"/>
              <a:t>Lee Goldman, MD Endowed Chair in Medicine</a:t>
            </a:r>
          </a:p>
          <a:p>
            <a:r>
              <a:rPr lang="en-US" dirty="0"/>
              <a:t>Professor of Epidemiology and Biostatistics and Medicine</a:t>
            </a:r>
            <a:br>
              <a:rPr lang="en-US" dirty="0"/>
            </a:br>
            <a:r>
              <a:rPr lang="en-US" dirty="0"/>
              <a:t>Vice Dean for Population Health and Health Equity</a:t>
            </a:r>
          </a:p>
          <a:p>
            <a:r>
              <a:rPr lang="en-US" dirty="0"/>
              <a:t>UCSF School of Medicine</a:t>
            </a:r>
          </a:p>
          <a:p>
            <a:endParaRPr lang="en-US" dirty="0"/>
          </a:p>
        </p:txBody>
      </p:sp>
    </p:spTree>
    <p:extLst>
      <p:ext uri="{BB962C8B-B14F-4D97-AF65-F5344CB8AC3E}">
        <p14:creationId xmlns:p14="http://schemas.microsoft.com/office/powerpoint/2010/main" val="265637690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Study Design #1</a:t>
            </a:r>
            <a:endParaRPr lang="en-US" dirty="0"/>
          </a:p>
        </p:txBody>
      </p:sp>
      <p:sp>
        <p:nvSpPr>
          <p:cNvPr id="3" name="Content Placeholder 2"/>
          <p:cNvSpPr>
            <a:spLocks noGrp="1"/>
          </p:cNvSpPr>
          <p:nvPr>
            <p:ph idx="1"/>
          </p:nvPr>
        </p:nvSpPr>
        <p:spPr>
          <a:xfrm>
            <a:off x="457200" y="1047750"/>
            <a:ext cx="8229600" cy="3546873"/>
          </a:xfrm>
        </p:spPr>
        <p:txBody>
          <a:bodyPr/>
          <a:lstStyle/>
          <a:p>
            <a:pPr marL="0" indent="0">
              <a:lnSpc>
                <a:spcPct val="90000"/>
              </a:lnSpc>
              <a:buNone/>
            </a:pPr>
            <a:r>
              <a:rPr lang="en-US" altLang="en-US" sz="2400" b="1" u="sng" dirty="0"/>
              <a:t>Cross-sectional study</a:t>
            </a:r>
          </a:p>
          <a:p>
            <a:pPr>
              <a:lnSpc>
                <a:spcPct val="90000"/>
              </a:lnSpc>
            </a:pPr>
            <a:r>
              <a:rPr lang="en-US" altLang="en-US" sz="2400" dirty="0"/>
              <a:t>National Health and Nutrition Exam Survey (NHANES)</a:t>
            </a:r>
          </a:p>
          <a:p>
            <a:pPr>
              <a:lnSpc>
                <a:spcPct val="90000"/>
              </a:lnSpc>
            </a:pPr>
            <a:r>
              <a:rPr lang="en-US" altLang="en-US" sz="2400" dirty="0"/>
              <a:t>Outcome:  “have you been told by a doctor that you have heart failure?”</a:t>
            </a:r>
          </a:p>
          <a:p>
            <a:pPr>
              <a:lnSpc>
                <a:spcPct val="90000"/>
              </a:lnSpc>
            </a:pPr>
            <a:r>
              <a:rPr lang="en-US" altLang="en-US" sz="2400" dirty="0"/>
              <a:t>Multiple possible predictors (demographic, behavioral/lifestyle, other risk factors)</a:t>
            </a:r>
          </a:p>
          <a:p>
            <a:pPr>
              <a:lnSpc>
                <a:spcPct val="90000"/>
              </a:lnSpc>
            </a:pPr>
            <a:r>
              <a:rPr lang="en-US" altLang="en-US" sz="2400" dirty="0"/>
              <a:t>Research question:  Is hypertension associated with heart failure risk?</a:t>
            </a:r>
          </a:p>
        </p:txBody>
      </p:sp>
    </p:spTree>
    <p:extLst>
      <p:ext uri="{BB962C8B-B14F-4D97-AF65-F5344CB8AC3E}">
        <p14:creationId xmlns:p14="http://schemas.microsoft.com/office/powerpoint/2010/main" val="330045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200" dirty="0"/>
              <a:t>Cross-sectional study: structure</a:t>
            </a:r>
            <a:endParaRPr lang="en-US" sz="4200" dirty="0"/>
          </a:p>
        </p:txBody>
      </p:sp>
      <p:pic>
        <p:nvPicPr>
          <p:cNvPr id="1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83072"/>
          <a:stretch/>
        </p:blipFill>
        <p:spPr bwMode="auto">
          <a:xfrm>
            <a:off x="1295400" y="971550"/>
            <a:ext cx="6678613" cy="58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865" y="1552574"/>
            <a:ext cx="6591681" cy="27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7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52" y="174817"/>
            <a:ext cx="8089900" cy="458587"/>
          </a:xfrm>
        </p:spPr>
        <p:txBody>
          <a:bodyPr/>
          <a:lstStyle/>
          <a:p>
            <a:r>
              <a:rPr lang="en-US" altLang="en-US" sz="4200" dirty="0"/>
              <a:t>Cross-sectional Study:  Pluses</a:t>
            </a:r>
            <a:endParaRPr lang="en-US" sz="4200" dirty="0"/>
          </a:p>
        </p:txBody>
      </p:sp>
      <p:sp>
        <p:nvSpPr>
          <p:cNvPr id="3" name="Content Placeholder 2"/>
          <p:cNvSpPr>
            <a:spLocks noGrp="1"/>
          </p:cNvSpPr>
          <p:nvPr>
            <p:ph idx="1"/>
          </p:nvPr>
        </p:nvSpPr>
        <p:spPr>
          <a:xfrm>
            <a:off x="453585" y="869950"/>
            <a:ext cx="8229600" cy="3394472"/>
          </a:xfrm>
        </p:spPr>
        <p:txBody>
          <a:bodyPr/>
          <a:lstStyle/>
          <a:p>
            <a:pPr>
              <a:lnSpc>
                <a:spcPct val="80000"/>
              </a:lnSpc>
              <a:buNone/>
            </a:pPr>
            <a:r>
              <a:rPr lang="en-US" altLang="en-US" sz="2200" b="1" dirty="0"/>
              <a:t>+		Prevalence</a:t>
            </a:r>
          </a:p>
          <a:p>
            <a:pPr>
              <a:lnSpc>
                <a:spcPct val="80000"/>
              </a:lnSpc>
              <a:buNone/>
            </a:pPr>
            <a:r>
              <a:rPr lang="en-US" altLang="en-US" sz="2200" b="1" dirty="0"/>
              <a:t>+		Fast/Inexpensive - no waiting!</a:t>
            </a:r>
          </a:p>
          <a:p>
            <a:pPr>
              <a:lnSpc>
                <a:spcPct val="80000"/>
              </a:lnSpc>
              <a:buNone/>
            </a:pPr>
            <a:r>
              <a:rPr lang="en-US" altLang="en-US" sz="2200" b="1" dirty="0"/>
              <a:t>+		No loss to follow up</a:t>
            </a:r>
          </a:p>
          <a:p>
            <a:pPr>
              <a:lnSpc>
                <a:spcPct val="80000"/>
              </a:lnSpc>
              <a:buNone/>
            </a:pPr>
            <a:r>
              <a:rPr lang="en-US" altLang="en-US" sz="2200" b="1" dirty="0"/>
              <a:t>+		Associations can be studied</a:t>
            </a:r>
            <a:r>
              <a:rPr lang="en-US" altLang="en-US" sz="2600" b="1" dirty="0"/>
              <a:t> </a:t>
            </a:r>
          </a:p>
          <a:p>
            <a:pPr>
              <a:lnSpc>
                <a:spcPct val="80000"/>
              </a:lnSpc>
              <a:buNone/>
            </a:pPr>
            <a:endParaRPr lang="en-US" altLang="en-US" sz="2600" b="1" dirty="0"/>
          </a:p>
          <a:p>
            <a:pPr>
              <a:lnSpc>
                <a:spcPct val="80000"/>
              </a:lnSpc>
              <a:buNone/>
            </a:pPr>
            <a:r>
              <a:rPr lang="en-US" altLang="en-US" sz="2600" b="1" dirty="0"/>
              <a:t>Many well-known cross-sectional studies</a:t>
            </a:r>
          </a:p>
          <a:p>
            <a:pPr lvl="1">
              <a:lnSpc>
                <a:spcPct val="80000"/>
              </a:lnSpc>
            </a:pPr>
            <a:r>
              <a:rPr lang="en-US" altLang="en-US" sz="2000" dirty="0"/>
              <a:t>NHANES</a:t>
            </a:r>
          </a:p>
          <a:p>
            <a:pPr lvl="1">
              <a:lnSpc>
                <a:spcPct val="80000"/>
              </a:lnSpc>
            </a:pPr>
            <a:r>
              <a:rPr lang="en-US" altLang="en-US" sz="2000" dirty="0"/>
              <a:t>California Health Interview Survey (NHIS, CHIS)</a:t>
            </a:r>
          </a:p>
          <a:p>
            <a:pPr lvl="1">
              <a:lnSpc>
                <a:spcPct val="80000"/>
              </a:lnSpc>
            </a:pPr>
            <a:r>
              <a:rPr lang="en-US" altLang="en-US" sz="2000" dirty="0"/>
              <a:t>Behavioral Risk Factor Surveillance Survey (BRFSS)</a:t>
            </a:r>
          </a:p>
          <a:p>
            <a:pPr marL="0" indent="0">
              <a:buNone/>
            </a:pPr>
            <a:endParaRPr lang="en-US" dirty="0"/>
          </a:p>
        </p:txBody>
      </p:sp>
    </p:spTree>
    <p:extLst>
      <p:ext uri="{BB962C8B-B14F-4D97-AF65-F5344CB8AC3E}">
        <p14:creationId xmlns:p14="http://schemas.microsoft.com/office/powerpoint/2010/main" val="261679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 dur="500"/>
                                        <p:tgtEl>
                                          <p:spTgt spid="3">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0" dur="500"/>
                                        <p:tgtEl>
                                          <p:spTgt spid="3">
                                            <p:txEl>
                                              <p:pRg st="6" end="6"/>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3" dur="500"/>
                                        <p:tgtEl>
                                          <p:spTgt spid="3">
                                            <p:txEl>
                                              <p:pRg st="7" end="7"/>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200" dirty="0"/>
              <a:t>Cross-sectional study:  minuses</a:t>
            </a:r>
            <a:endParaRPr lang="en-US" sz="4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95350"/>
            <a:ext cx="7175754" cy="342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44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200" dirty="0"/>
              <a:t>Cross-sectional study:  minuses</a:t>
            </a:r>
            <a:endParaRPr lang="en-US" sz="4200" dirty="0"/>
          </a:p>
        </p:txBody>
      </p:sp>
      <p:sp>
        <p:nvSpPr>
          <p:cNvPr id="3" name="Content Placeholder 2"/>
          <p:cNvSpPr>
            <a:spLocks noGrp="1"/>
          </p:cNvSpPr>
          <p:nvPr>
            <p:ph idx="1"/>
          </p:nvPr>
        </p:nvSpPr>
        <p:spPr>
          <a:xfrm>
            <a:off x="1371600" y="1200151"/>
            <a:ext cx="7315200" cy="3394472"/>
          </a:xfrm>
        </p:spPr>
        <p:txBody>
          <a:bodyPr/>
          <a:lstStyle/>
          <a:p>
            <a:endParaRPr lang="en-US" altLang="en-US" sz="200" b="1" dirty="0"/>
          </a:p>
          <a:p>
            <a:endParaRPr lang="en-US" altLang="en-US" sz="200" b="1" dirty="0"/>
          </a:p>
          <a:p>
            <a:endParaRPr lang="en-US" altLang="en-US" sz="200" b="1" dirty="0"/>
          </a:p>
          <a:p>
            <a:r>
              <a:rPr lang="en-US" altLang="en-US" sz="3200" b="1" dirty="0"/>
              <a:t>Cannot determine incidence</a:t>
            </a:r>
          </a:p>
          <a:p>
            <a:endParaRPr lang="en-US" altLang="en-US" sz="3200" b="1" dirty="0"/>
          </a:p>
          <a:p>
            <a:r>
              <a:rPr lang="en-US" altLang="en-US" sz="3200" b="1" dirty="0"/>
              <a:t>Cannot study rare outcomes</a:t>
            </a:r>
          </a:p>
        </p:txBody>
      </p:sp>
    </p:spTree>
    <p:extLst>
      <p:ext uri="{BB962C8B-B14F-4D97-AF65-F5344CB8AC3E}">
        <p14:creationId xmlns:p14="http://schemas.microsoft.com/office/powerpoint/2010/main" val="2587780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71450"/>
            <a:ext cx="9525000" cy="912019"/>
          </a:xfrm>
        </p:spPr>
        <p:txBody>
          <a:bodyPr/>
          <a:lstStyle/>
          <a:p>
            <a:pPr eaLnBrk="1" hangingPunct="1"/>
            <a:r>
              <a:rPr lang="en-US" altLang="en-US" sz="3200" dirty="0"/>
              <a:t>What if you are interested in the rare outcome?</a:t>
            </a:r>
          </a:p>
        </p:txBody>
      </p:sp>
      <p:sp>
        <p:nvSpPr>
          <p:cNvPr id="20483" name="Rectangle 3"/>
          <p:cNvSpPr>
            <a:spLocks noGrp="1" noChangeArrowheads="1"/>
          </p:cNvSpPr>
          <p:nvPr>
            <p:ph type="body" idx="1"/>
          </p:nvPr>
        </p:nvSpPr>
        <p:spPr>
          <a:xfrm>
            <a:off x="222250" y="971550"/>
            <a:ext cx="8610600" cy="2971800"/>
          </a:xfrm>
        </p:spPr>
        <p:txBody>
          <a:bodyPr/>
          <a:lstStyle/>
          <a:p>
            <a:pPr eaLnBrk="1" hangingPunct="1"/>
            <a:r>
              <a:rPr lang="en-US" altLang="en-US" dirty="0"/>
              <a:t>Heart failure in adults before age 50</a:t>
            </a:r>
          </a:p>
          <a:p>
            <a:pPr eaLnBrk="1" hangingPunct="1"/>
            <a:endParaRPr lang="en-US" altLang="en-US" dirty="0"/>
          </a:p>
          <a:p>
            <a:pPr eaLnBrk="1" hangingPunct="1"/>
            <a:r>
              <a:rPr lang="en-US" altLang="en-US" dirty="0"/>
              <a:t>Heart failure in adults before age 30</a:t>
            </a:r>
          </a:p>
          <a:p>
            <a:pPr eaLnBrk="1" hangingPunct="1"/>
            <a:endParaRPr lang="en-US" altLang="en-US" dirty="0"/>
          </a:p>
          <a:p>
            <a:pPr eaLnBrk="1" hangingPunct="1"/>
            <a:r>
              <a:rPr lang="en-US" altLang="en-US" dirty="0"/>
              <a:t>Heart failure in children</a:t>
            </a:r>
          </a:p>
          <a:p>
            <a:pPr lvl="1" eaLnBrk="1" hangingPunct="1"/>
            <a:endParaRPr lang="en-US" altLang="en-US" dirty="0"/>
          </a:p>
        </p:txBody>
      </p:sp>
      <p:sp>
        <p:nvSpPr>
          <p:cNvPr id="237572" name="Text Box 4"/>
          <p:cNvSpPr txBox="1">
            <a:spLocks noChangeArrowheads="1"/>
          </p:cNvSpPr>
          <p:nvPr/>
        </p:nvSpPr>
        <p:spPr bwMode="auto">
          <a:xfrm>
            <a:off x="3048000" y="3883967"/>
            <a:ext cx="593725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r>
              <a:rPr lang="en-US" altLang="en-US" sz="2400" b="1"/>
              <a:t>ANSWER:  A Case-Control study</a:t>
            </a:r>
          </a:p>
        </p:txBody>
      </p:sp>
    </p:spTree>
    <p:extLst>
      <p:ext uri="{BB962C8B-B14F-4D97-AF65-F5344CB8AC3E}">
        <p14:creationId xmlns:p14="http://schemas.microsoft.com/office/powerpoint/2010/main" val="1020813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2" dur="500"/>
                                        <p:tgtEl>
                                          <p:spTgt spid="204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17" dur="500"/>
                                        <p:tgtEl>
                                          <p:spTgt spid="2048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7572"/>
                                        </p:tgtEl>
                                        <p:attrNameLst>
                                          <p:attrName>style.visibility</p:attrName>
                                        </p:attrNameLst>
                                      </p:cBhvr>
                                      <p:to>
                                        <p:strVal val="visible"/>
                                      </p:to>
                                    </p:set>
                                    <p:animEffect transition="in" filter="blinds(horizontal)">
                                      <p:cBhvr>
                                        <p:cTn id="22" dur="500"/>
                                        <p:tgtEl>
                                          <p:spTgt spid="237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90150"/>
            <a:ext cx="8089900" cy="458587"/>
          </a:xfrm>
        </p:spPr>
        <p:txBody>
          <a:bodyPr/>
          <a:lstStyle/>
          <a:p>
            <a:pPr eaLnBrk="1" hangingPunct="1"/>
            <a:r>
              <a:rPr lang="en-US" altLang="en-US" dirty="0"/>
              <a:t>Study Design #2</a:t>
            </a:r>
          </a:p>
        </p:txBody>
      </p:sp>
      <p:sp>
        <p:nvSpPr>
          <p:cNvPr id="21507" name="Rectangle 3"/>
          <p:cNvSpPr>
            <a:spLocks noGrp="1" noChangeArrowheads="1"/>
          </p:cNvSpPr>
          <p:nvPr>
            <p:ph type="body" idx="1"/>
          </p:nvPr>
        </p:nvSpPr>
        <p:spPr>
          <a:xfrm>
            <a:off x="228600" y="675216"/>
            <a:ext cx="8686800" cy="3105150"/>
          </a:xfrm>
        </p:spPr>
        <p:txBody>
          <a:bodyPr/>
          <a:lstStyle/>
          <a:p>
            <a:pPr eaLnBrk="1" hangingPunct="1">
              <a:lnSpc>
                <a:spcPct val="80000"/>
              </a:lnSpc>
            </a:pPr>
            <a:r>
              <a:rPr lang="en-US" altLang="en-US" sz="2000" b="1" u="sng" dirty="0"/>
              <a:t>A case-control study</a:t>
            </a:r>
            <a:endParaRPr lang="en-US" altLang="en-US" sz="2000" dirty="0"/>
          </a:p>
          <a:p>
            <a:pPr eaLnBrk="1" hangingPunct="1">
              <a:lnSpc>
                <a:spcPct val="80000"/>
              </a:lnSpc>
            </a:pPr>
            <a:r>
              <a:rPr lang="en-US" altLang="en-US" sz="2000" dirty="0"/>
              <a:t>Cases:  Adults with premature heart failure (18-50 years)</a:t>
            </a:r>
          </a:p>
          <a:p>
            <a:pPr lvl="1" eaLnBrk="1" hangingPunct="1">
              <a:lnSpc>
                <a:spcPct val="80000"/>
              </a:lnSpc>
            </a:pPr>
            <a:r>
              <a:rPr lang="en-US" altLang="en-US" sz="1800" dirty="0"/>
              <a:t>General medicine vs. cardiology/   UCSF vs. community practice</a:t>
            </a:r>
          </a:p>
          <a:p>
            <a:pPr eaLnBrk="1" hangingPunct="1">
              <a:lnSpc>
                <a:spcPct val="80000"/>
              </a:lnSpc>
            </a:pPr>
            <a:endParaRPr lang="en-US" altLang="en-US" sz="2000" dirty="0"/>
          </a:p>
          <a:p>
            <a:pPr eaLnBrk="1" hangingPunct="1">
              <a:lnSpc>
                <a:spcPct val="80000"/>
              </a:lnSpc>
            </a:pPr>
            <a:r>
              <a:rPr lang="en-US" altLang="en-US" sz="2000" dirty="0"/>
              <a:t>Controls:  Adults 18-50 without heart failure</a:t>
            </a:r>
          </a:p>
          <a:p>
            <a:pPr lvl="1" eaLnBrk="1" hangingPunct="1">
              <a:lnSpc>
                <a:spcPct val="80000"/>
              </a:lnSpc>
            </a:pPr>
            <a:r>
              <a:rPr lang="en-US" altLang="en-US" sz="1800" dirty="0"/>
              <a:t>Who are the appropriate controls?</a:t>
            </a:r>
          </a:p>
          <a:p>
            <a:pPr eaLnBrk="1" hangingPunct="1">
              <a:lnSpc>
                <a:spcPct val="80000"/>
              </a:lnSpc>
            </a:pPr>
            <a:endParaRPr lang="en-US" altLang="en-US" sz="2000" dirty="0"/>
          </a:p>
          <a:p>
            <a:pPr eaLnBrk="1" hangingPunct="1">
              <a:lnSpc>
                <a:spcPct val="80000"/>
              </a:lnSpc>
            </a:pPr>
            <a:r>
              <a:rPr lang="en-US" altLang="en-US" sz="2000" dirty="0"/>
              <a:t>Potential predictors:  Many – may be based on questionnaire</a:t>
            </a:r>
          </a:p>
          <a:p>
            <a:pPr eaLnBrk="1" hangingPunct="1">
              <a:lnSpc>
                <a:spcPct val="80000"/>
              </a:lnSpc>
            </a:pPr>
            <a:endParaRPr lang="en-US" altLang="en-US" sz="2000" dirty="0"/>
          </a:p>
          <a:p>
            <a:pPr eaLnBrk="1" hangingPunct="1">
              <a:lnSpc>
                <a:spcPct val="80000"/>
              </a:lnSpc>
            </a:pPr>
            <a:r>
              <a:rPr lang="en-US" altLang="en-US" sz="2000" dirty="0"/>
              <a:t>Hypothesis:  Hypertension early in adulthood are more likely to have premature heart failure.</a:t>
            </a:r>
          </a:p>
        </p:txBody>
      </p:sp>
    </p:spTree>
    <p:extLst>
      <p:ext uri="{BB962C8B-B14F-4D97-AF65-F5344CB8AC3E}">
        <p14:creationId xmlns:p14="http://schemas.microsoft.com/office/powerpoint/2010/main" val="3931783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7" dur="500"/>
                                        <p:tgtEl>
                                          <p:spTgt spid="215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2" dur="500"/>
                                        <p:tgtEl>
                                          <p:spTgt spid="21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animEffect transition="in" filter="blinds(horizontal)">
                                      <p:cBhvr>
                                        <p:cTn id="17" dur="500"/>
                                        <p:tgtEl>
                                          <p:spTgt spid="2150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507">
                                            <p:txEl>
                                              <p:pRg st="5" end="5"/>
                                            </p:txEl>
                                          </p:spTgt>
                                        </p:tgtEl>
                                        <p:attrNameLst>
                                          <p:attrName>style.visibility</p:attrName>
                                        </p:attrNameLst>
                                      </p:cBhvr>
                                      <p:to>
                                        <p:strVal val="visible"/>
                                      </p:to>
                                    </p:set>
                                    <p:animEffect transition="in" filter="blinds(horizontal)">
                                      <p:cBhvr>
                                        <p:cTn id="22" dur="500"/>
                                        <p:tgtEl>
                                          <p:spTgt spid="2150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1507">
                                            <p:txEl>
                                              <p:pRg st="7" end="7"/>
                                            </p:txEl>
                                          </p:spTgt>
                                        </p:tgtEl>
                                        <p:attrNameLst>
                                          <p:attrName>style.visibility</p:attrName>
                                        </p:attrNameLst>
                                      </p:cBhvr>
                                      <p:to>
                                        <p:strVal val="visible"/>
                                      </p:to>
                                    </p:set>
                                    <p:animEffect transition="in" filter="blinds(horizontal)">
                                      <p:cBhvr>
                                        <p:cTn id="27" dur="500"/>
                                        <p:tgtEl>
                                          <p:spTgt spid="21507">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1507">
                                            <p:txEl>
                                              <p:pRg st="9" end="9"/>
                                            </p:txEl>
                                          </p:spTgt>
                                        </p:tgtEl>
                                        <p:attrNameLst>
                                          <p:attrName>style.visibility</p:attrName>
                                        </p:attrNameLst>
                                      </p:cBhvr>
                                      <p:to>
                                        <p:strVal val="visible"/>
                                      </p:to>
                                    </p:set>
                                    <p:animEffect transition="in" filter="blinds(horizontal)">
                                      <p:cBhvr>
                                        <p:cTn id="32" dur="500"/>
                                        <p:tgtEl>
                                          <p:spTgt spid="215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Case control studies</a:t>
            </a:r>
            <a:endParaRPr lang="en-US" dirty="0"/>
          </a:p>
        </p:txBody>
      </p:sp>
      <p:sp>
        <p:nvSpPr>
          <p:cNvPr id="3" name="Content Placeholder 2"/>
          <p:cNvSpPr>
            <a:spLocks noGrp="1"/>
          </p:cNvSpPr>
          <p:nvPr>
            <p:ph idx="1"/>
          </p:nvPr>
        </p:nvSpPr>
        <p:spPr/>
        <p:txBody>
          <a:bodyPr/>
          <a:lstStyle/>
          <a:p>
            <a:r>
              <a:rPr lang="en-US" altLang="en-US" b="1" dirty="0"/>
              <a:t>Investigator works “backward” (from outcome to predictor)</a:t>
            </a:r>
          </a:p>
          <a:p>
            <a:endParaRPr lang="en-US" altLang="en-US" b="1" dirty="0"/>
          </a:p>
          <a:p>
            <a:pPr marL="0" indent="0">
              <a:buNone/>
            </a:pPr>
            <a:endParaRPr lang="en-US" altLang="en-US" b="1" dirty="0"/>
          </a:p>
          <a:p>
            <a:r>
              <a:rPr lang="en-US" altLang="en-US" b="1" dirty="0"/>
              <a:t>Sample chosen on the basis of outcome (cases), plus comparison group (controls)</a:t>
            </a:r>
          </a:p>
          <a:p>
            <a:endParaRPr lang="en-US" dirty="0"/>
          </a:p>
        </p:txBody>
      </p:sp>
      <p:sp>
        <p:nvSpPr>
          <p:cNvPr id="4" name="Rectangle 4"/>
          <p:cNvSpPr>
            <a:spLocks noChangeArrowheads="1"/>
          </p:cNvSpPr>
          <p:nvPr/>
        </p:nvSpPr>
        <p:spPr bwMode="auto">
          <a:xfrm>
            <a:off x="2269067" y="3621617"/>
            <a:ext cx="1371600" cy="609600"/>
          </a:xfrm>
          <a:prstGeom prst="rect">
            <a:avLst/>
          </a:prstGeom>
          <a:solidFill>
            <a:srgbClr val="33CC33"/>
          </a:solidFill>
          <a:ln w="9525">
            <a:solidFill>
              <a:schemeClr val="tx1"/>
            </a:solidFill>
            <a:miter lim="800000"/>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a:buNone/>
            </a:pPr>
            <a:r>
              <a:rPr lang="en-US" altLang="en-US" b="1" dirty="0"/>
              <a:t>Predictor</a:t>
            </a:r>
          </a:p>
          <a:p>
            <a:pPr algn="ctr">
              <a:buNone/>
            </a:pPr>
            <a:r>
              <a:rPr lang="en-US" altLang="en-US" b="1" dirty="0"/>
              <a:t>(risk factor)</a:t>
            </a:r>
          </a:p>
        </p:txBody>
      </p:sp>
      <p:sp>
        <p:nvSpPr>
          <p:cNvPr id="5" name="Line 5"/>
          <p:cNvSpPr>
            <a:spLocks noChangeShapeType="1"/>
          </p:cNvSpPr>
          <p:nvPr/>
        </p:nvSpPr>
        <p:spPr bwMode="auto">
          <a:xfrm>
            <a:off x="3937000" y="3926417"/>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Rectangle 6"/>
          <p:cNvSpPr>
            <a:spLocks noChangeArrowheads="1"/>
          </p:cNvSpPr>
          <p:nvPr/>
        </p:nvSpPr>
        <p:spPr bwMode="auto">
          <a:xfrm>
            <a:off x="4953000" y="3621617"/>
            <a:ext cx="1295400" cy="609600"/>
          </a:xfrm>
          <a:prstGeom prst="rect">
            <a:avLst/>
          </a:prstGeom>
          <a:solidFill>
            <a:srgbClr val="FF9900"/>
          </a:solidFill>
          <a:ln w="9525">
            <a:solidFill>
              <a:schemeClr val="tx1"/>
            </a:solidFill>
            <a:miter lim="800000"/>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a:buNone/>
            </a:pPr>
            <a:r>
              <a:rPr lang="en-US" altLang="en-US" b="1" dirty="0"/>
              <a:t>Outcome</a:t>
            </a:r>
          </a:p>
          <a:p>
            <a:pPr algn="ctr">
              <a:buNone/>
            </a:pPr>
            <a:r>
              <a:rPr lang="en-US" altLang="en-US" b="1" dirty="0"/>
              <a:t>(disease)</a:t>
            </a:r>
          </a:p>
        </p:txBody>
      </p:sp>
    </p:spTree>
    <p:extLst>
      <p:ext uri="{BB962C8B-B14F-4D97-AF65-F5344CB8AC3E}">
        <p14:creationId xmlns:p14="http://schemas.microsoft.com/office/powerpoint/2010/main" val="307863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228601"/>
            <a:ext cx="8001000" cy="514350"/>
          </a:xfrm>
        </p:spPr>
        <p:txBody>
          <a:bodyPr/>
          <a:lstStyle/>
          <a:p>
            <a:pPr eaLnBrk="1" hangingPunct="1"/>
            <a:r>
              <a:rPr lang="en-US" altLang="en-US" dirty="0"/>
              <a:t>Case-control study structure</a:t>
            </a:r>
          </a:p>
        </p:txBody>
      </p:sp>
      <p:sp>
        <p:nvSpPr>
          <p:cNvPr id="25603" name="Line 3"/>
          <p:cNvSpPr>
            <a:spLocks noChangeShapeType="1"/>
          </p:cNvSpPr>
          <p:nvPr/>
        </p:nvSpPr>
        <p:spPr bwMode="auto">
          <a:xfrm>
            <a:off x="532322" y="3943350"/>
            <a:ext cx="815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4" name="Text Box 4"/>
          <p:cNvSpPr txBox="1">
            <a:spLocks noChangeArrowheads="1"/>
          </p:cNvSpPr>
          <p:nvPr/>
        </p:nvSpPr>
        <p:spPr bwMode="auto">
          <a:xfrm>
            <a:off x="3934631" y="4019550"/>
            <a:ext cx="766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buNone/>
            </a:pPr>
            <a:r>
              <a:rPr lang="en-US" altLang="en-US" sz="1800" b="1" i="1" dirty="0"/>
              <a:t>time</a:t>
            </a:r>
          </a:p>
        </p:txBody>
      </p:sp>
      <p:sp>
        <p:nvSpPr>
          <p:cNvPr id="243720" name="Oval 8"/>
          <p:cNvSpPr>
            <a:spLocks noChangeArrowheads="1"/>
          </p:cNvSpPr>
          <p:nvPr/>
        </p:nvSpPr>
        <p:spPr bwMode="auto">
          <a:xfrm>
            <a:off x="4267200" y="1123950"/>
            <a:ext cx="4495800" cy="1257300"/>
          </a:xfrm>
          <a:prstGeom prst="ellipse">
            <a:avLst/>
          </a:prstGeom>
          <a:solidFill>
            <a:schemeClr val="tx2"/>
          </a:solidFill>
          <a:ln w="9525">
            <a:solidFill>
              <a:schemeClr val="tx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a:spcBef>
                <a:spcPts val="0"/>
              </a:spcBef>
              <a:buNone/>
            </a:pPr>
            <a:r>
              <a:rPr lang="en-US" altLang="en-US" sz="1800" b="1" u="sng" dirty="0">
                <a:solidFill>
                  <a:schemeClr val="bg1"/>
                </a:solidFill>
              </a:rPr>
              <a:t>CASES</a:t>
            </a:r>
          </a:p>
          <a:p>
            <a:pPr algn="ctr">
              <a:spcBef>
                <a:spcPts val="0"/>
              </a:spcBef>
              <a:buNone/>
            </a:pPr>
            <a:r>
              <a:rPr lang="en-US" altLang="en-US" sz="1800" b="1" dirty="0">
                <a:solidFill>
                  <a:schemeClr val="bg1"/>
                </a:solidFill>
              </a:rPr>
              <a:t>Patients with heart failure before </a:t>
            </a:r>
          </a:p>
          <a:p>
            <a:pPr algn="ctr">
              <a:spcBef>
                <a:spcPts val="0"/>
              </a:spcBef>
              <a:buNone/>
            </a:pPr>
            <a:r>
              <a:rPr lang="en-US" altLang="en-US" sz="1800" b="1" dirty="0">
                <a:solidFill>
                  <a:schemeClr val="bg1"/>
                </a:solidFill>
              </a:rPr>
              <a:t>Age 50</a:t>
            </a:r>
          </a:p>
        </p:txBody>
      </p:sp>
      <p:sp>
        <p:nvSpPr>
          <p:cNvPr id="243722" name="Oval 10"/>
          <p:cNvSpPr>
            <a:spLocks noChangeArrowheads="1"/>
          </p:cNvSpPr>
          <p:nvPr/>
        </p:nvSpPr>
        <p:spPr bwMode="auto">
          <a:xfrm>
            <a:off x="4191000" y="2438400"/>
            <a:ext cx="4724400" cy="1371600"/>
          </a:xfrm>
          <a:prstGeom prst="ellipse">
            <a:avLst/>
          </a:prstGeom>
          <a:solidFill>
            <a:schemeClr val="tx2"/>
          </a:solidFill>
          <a:ln w="9525">
            <a:solidFill>
              <a:schemeClr val="tx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a:spcBef>
                <a:spcPts val="0"/>
              </a:spcBef>
              <a:buNone/>
            </a:pPr>
            <a:r>
              <a:rPr lang="en-US" altLang="en-US" sz="1800" b="1" u="sng" dirty="0">
                <a:solidFill>
                  <a:schemeClr val="bg1"/>
                </a:solidFill>
              </a:rPr>
              <a:t>CONTROLS</a:t>
            </a:r>
            <a:endParaRPr lang="en-US" altLang="en-US" sz="1800" b="1" dirty="0">
              <a:solidFill>
                <a:schemeClr val="bg1"/>
              </a:solidFill>
            </a:endParaRPr>
          </a:p>
          <a:p>
            <a:pPr algn="ctr">
              <a:spcBef>
                <a:spcPts val="0"/>
              </a:spcBef>
              <a:buNone/>
            </a:pPr>
            <a:r>
              <a:rPr lang="en-US" altLang="en-US" sz="1800" b="1" dirty="0">
                <a:solidFill>
                  <a:schemeClr val="bg1"/>
                </a:solidFill>
              </a:rPr>
              <a:t>Patients without </a:t>
            </a:r>
          </a:p>
          <a:p>
            <a:pPr algn="ctr">
              <a:spcBef>
                <a:spcPts val="0"/>
              </a:spcBef>
              <a:buNone/>
            </a:pPr>
            <a:r>
              <a:rPr lang="en-US" altLang="en-US" sz="1800" b="1" dirty="0">
                <a:solidFill>
                  <a:schemeClr val="bg1"/>
                </a:solidFill>
              </a:rPr>
              <a:t>Heart failure</a:t>
            </a:r>
            <a:endParaRPr lang="en-US" altLang="en-US" sz="1600" b="1" dirty="0"/>
          </a:p>
        </p:txBody>
      </p:sp>
      <p:sp>
        <p:nvSpPr>
          <p:cNvPr id="243724" name="Rectangle 12"/>
          <p:cNvSpPr>
            <a:spLocks noChangeArrowheads="1"/>
          </p:cNvSpPr>
          <p:nvPr/>
        </p:nvSpPr>
        <p:spPr bwMode="auto">
          <a:xfrm>
            <a:off x="152400" y="1562100"/>
            <a:ext cx="3124200" cy="1485900"/>
          </a:xfrm>
          <a:prstGeom prst="rect">
            <a:avLst/>
          </a:prstGeom>
          <a:solidFill>
            <a:srgbClr val="FF0000"/>
          </a:solidFill>
          <a:ln w="9525">
            <a:solidFill>
              <a:schemeClr val="tx1"/>
            </a:solidFill>
            <a:miter lim="800000"/>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a:spcBef>
                <a:spcPts val="0"/>
              </a:spcBef>
              <a:buNone/>
            </a:pPr>
            <a:r>
              <a:rPr lang="en-US" altLang="en-US" sz="1800" b="1" u="sng" dirty="0">
                <a:solidFill>
                  <a:schemeClr val="bg1"/>
                </a:solidFill>
              </a:rPr>
              <a:t>RISK FACTORS</a:t>
            </a:r>
          </a:p>
          <a:p>
            <a:pPr algn="ctr">
              <a:spcBef>
                <a:spcPts val="0"/>
              </a:spcBef>
              <a:buNone/>
            </a:pPr>
            <a:r>
              <a:rPr lang="en-US" altLang="en-US" sz="1800" b="1" dirty="0">
                <a:solidFill>
                  <a:schemeClr val="bg1"/>
                </a:solidFill>
              </a:rPr>
              <a:t>Demographic</a:t>
            </a:r>
          </a:p>
          <a:p>
            <a:pPr algn="ctr">
              <a:spcBef>
                <a:spcPts val="0"/>
              </a:spcBef>
              <a:buNone/>
            </a:pPr>
            <a:r>
              <a:rPr lang="en-US" altLang="en-US" sz="1800" b="1" dirty="0">
                <a:solidFill>
                  <a:schemeClr val="bg1"/>
                </a:solidFill>
              </a:rPr>
              <a:t>Behavioral</a:t>
            </a:r>
          </a:p>
          <a:p>
            <a:pPr algn="ctr">
              <a:spcBef>
                <a:spcPts val="0"/>
              </a:spcBef>
              <a:buNone/>
            </a:pPr>
            <a:r>
              <a:rPr lang="en-US" altLang="en-US" sz="1800" b="1" dirty="0">
                <a:solidFill>
                  <a:schemeClr val="bg1"/>
                </a:solidFill>
              </a:rPr>
              <a:t>Biological</a:t>
            </a:r>
          </a:p>
          <a:p>
            <a:pPr algn="ctr">
              <a:spcBef>
                <a:spcPts val="0"/>
              </a:spcBef>
              <a:buNone/>
            </a:pPr>
            <a:r>
              <a:rPr lang="en-US" altLang="en-US" sz="1800" b="1" dirty="0">
                <a:solidFill>
                  <a:schemeClr val="bg1"/>
                </a:solidFill>
              </a:rPr>
              <a:t>Genetic</a:t>
            </a:r>
          </a:p>
        </p:txBody>
      </p:sp>
      <p:sp>
        <p:nvSpPr>
          <p:cNvPr id="243726" name="Line 14"/>
          <p:cNvSpPr>
            <a:spLocks noChangeShapeType="1"/>
          </p:cNvSpPr>
          <p:nvPr/>
        </p:nvSpPr>
        <p:spPr bwMode="auto">
          <a:xfrm flipH="1">
            <a:off x="3286125" y="1838325"/>
            <a:ext cx="9906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3727" name="Line 15"/>
          <p:cNvSpPr>
            <a:spLocks noChangeShapeType="1"/>
          </p:cNvSpPr>
          <p:nvPr/>
        </p:nvSpPr>
        <p:spPr bwMode="auto">
          <a:xfrm flipH="1" flipV="1">
            <a:off x="3286124" y="2647950"/>
            <a:ext cx="904875" cy="47625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3729" name="Text Box 17"/>
          <p:cNvSpPr txBox="1">
            <a:spLocks noChangeArrowheads="1"/>
          </p:cNvSpPr>
          <p:nvPr/>
        </p:nvSpPr>
        <p:spPr bwMode="auto">
          <a:xfrm>
            <a:off x="3851275" y="895350"/>
            <a:ext cx="1059906"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buNone/>
            </a:pPr>
            <a:r>
              <a:rPr lang="en-US" altLang="en-US" sz="1800" i="1" dirty="0"/>
              <a:t>present</a:t>
            </a:r>
          </a:p>
        </p:txBody>
      </p:sp>
    </p:spTree>
    <p:extLst>
      <p:ext uri="{BB962C8B-B14F-4D97-AF65-F5344CB8AC3E}">
        <p14:creationId xmlns:p14="http://schemas.microsoft.com/office/powerpoint/2010/main" val="4272716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3720"/>
                                        </p:tgtEl>
                                        <p:attrNameLst>
                                          <p:attrName>style.visibility</p:attrName>
                                        </p:attrNameLst>
                                      </p:cBhvr>
                                      <p:to>
                                        <p:strVal val="visible"/>
                                      </p:to>
                                    </p:set>
                                    <p:animEffect transition="in" filter="blinds(horizontal)">
                                      <p:cBhvr>
                                        <p:cTn id="7" dur="500"/>
                                        <p:tgtEl>
                                          <p:spTgt spid="2437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3722"/>
                                        </p:tgtEl>
                                        <p:attrNameLst>
                                          <p:attrName>style.visibility</p:attrName>
                                        </p:attrNameLst>
                                      </p:cBhvr>
                                      <p:to>
                                        <p:strVal val="visible"/>
                                      </p:to>
                                    </p:set>
                                    <p:animEffect transition="in" filter="blinds(horizontal)">
                                      <p:cBhvr>
                                        <p:cTn id="10" dur="500"/>
                                        <p:tgtEl>
                                          <p:spTgt spid="2437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3724"/>
                                        </p:tgtEl>
                                        <p:attrNameLst>
                                          <p:attrName>style.visibility</p:attrName>
                                        </p:attrNameLst>
                                      </p:cBhvr>
                                      <p:to>
                                        <p:strVal val="visible"/>
                                      </p:to>
                                    </p:set>
                                    <p:animEffect transition="in" filter="blinds(horizontal)">
                                      <p:cBhvr>
                                        <p:cTn id="15" dur="500"/>
                                        <p:tgtEl>
                                          <p:spTgt spid="2437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43726"/>
                                        </p:tgtEl>
                                        <p:attrNameLst>
                                          <p:attrName>style.visibility</p:attrName>
                                        </p:attrNameLst>
                                      </p:cBhvr>
                                      <p:to>
                                        <p:strVal val="visible"/>
                                      </p:to>
                                    </p:set>
                                    <p:animEffect transition="in" filter="blinds(horizontal)">
                                      <p:cBhvr>
                                        <p:cTn id="20" dur="500"/>
                                        <p:tgtEl>
                                          <p:spTgt spid="24372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43727"/>
                                        </p:tgtEl>
                                        <p:attrNameLst>
                                          <p:attrName>style.visibility</p:attrName>
                                        </p:attrNameLst>
                                      </p:cBhvr>
                                      <p:to>
                                        <p:strVal val="visible"/>
                                      </p:to>
                                    </p:set>
                                    <p:animEffect transition="in" filter="blinds(horizontal)">
                                      <p:cBhvr>
                                        <p:cTn id="23" dur="500"/>
                                        <p:tgtEl>
                                          <p:spTgt spid="2437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43729"/>
                                        </p:tgtEl>
                                        <p:attrNameLst>
                                          <p:attrName>style.visibility</p:attrName>
                                        </p:attrNameLst>
                                      </p:cBhvr>
                                      <p:to>
                                        <p:strVal val="visible"/>
                                      </p:to>
                                    </p:set>
                                    <p:animEffect transition="in" filter="blinds(horizontal)">
                                      <p:cBhvr>
                                        <p:cTn id="28" dur="500"/>
                                        <p:tgtEl>
                                          <p:spTgt spid="243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0" grpId="0" animBg="1"/>
      <p:bldP spid="243722" grpId="0" animBg="1"/>
      <p:bldP spid="243724" grpId="0" animBg="1"/>
      <p:bldP spid="243726" grpId="0" animBg="1"/>
      <p:bldP spid="243727" grpId="0" animBg="1"/>
      <p:bldP spid="2437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a:t>Case control studies</a:t>
            </a:r>
          </a:p>
        </p:txBody>
      </p:sp>
      <p:sp>
        <p:nvSpPr>
          <p:cNvPr id="26627" name="Rectangle 3"/>
          <p:cNvSpPr>
            <a:spLocks noGrp="1" noChangeArrowheads="1"/>
          </p:cNvSpPr>
          <p:nvPr>
            <p:ph type="body" idx="1"/>
          </p:nvPr>
        </p:nvSpPr>
        <p:spPr/>
        <p:txBody>
          <a:bodyPr/>
          <a:lstStyle/>
          <a:p>
            <a:pPr eaLnBrk="1" hangingPunct="1"/>
            <a:r>
              <a:rPr lang="en-US" altLang="en-US" b="1" dirty="0"/>
              <a:t>Cannot yield estimates of incidence or prevalence of disease in the population  (why?)</a:t>
            </a:r>
          </a:p>
          <a:p>
            <a:pPr eaLnBrk="1" hangingPunct="1"/>
            <a:endParaRPr lang="en-US" altLang="en-US" b="1" dirty="0"/>
          </a:p>
          <a:p>
            <a:pPr eaLnBrk="1" hangingPunct="1"/>
            <a:r>
              <a:rPr lang="en-US" altLang="en-US" b="1" dirty="0"/>
              <a:t>Odds Ratio is statistics</a:t>
            </a:r>
          </a:p>
        </p:txBody>
      </p:sp>
    </p:spTree>
    <p:extLst>
      <p:ext uri="{BB962C8B-B14F-4D97-AF65-F5344CB8AC3E}">
        <p14:creationId xmlns:p14="http://schemas.microsoft.com/office/powerpoint/2010/main" val="160304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altLang="en-US" dirty="0"/>
              <a:t>To understand the difference between descriptive and analytic observational studies</a:t>
            </a:r>
          </a:p>
          <a:p>
            <a:endParaRPr lang="en-US" altLang="en-US" dirty="0"/>
          </a:p>
          <a:p>
            <a:r>
              <a:rPr lang="en-US" altLang="en-US" dirty="0"/>
              <a:t>To identify the strengths and weakness of different designs and apply different study designs to the same research question</a:t>
            </a:r>
          </a:p>
          <a:p>
            <a:endParaRPr lang="en-US" dirty="0"/>
          </a:p>
        </p:txBody>
      </p:sp>
    </p:spTree>
    <p:extLst>
      <p:ext uri="{BB962C8B-B14F-4D97-AF65-F5344CB8AC3E}">
        <p14:creationId xmlns:p14="http://schemas.microsoft.com/office/powerpoint/2010/main" val="3498180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Measures of association</a:t>
            </a:r>
          </a:p>
        </p:txBody>
      </p:sp>
      <p:graphicFrame>
        <p:nvGraphicFramePr>
          <p:cNvPr id="309251" name="Group 3"/>
          <p:cNvGraphicFramePr>
            <a:graphicFrameLocks noGrp="1"/>
          </p:cNvGraphicFramePr>
          <p:nvPr>
            <p:ph idx="1"/>
          </p:nvPr>
        </p:nvGraphicFramePr>
        <p:xfrm>
          <a:off x="228600" y="1163241"/>
          <a:ext cx="6096000" cy="2971800"/>
        </p:xfrm>
        <a:graphic>
          <a:graphicData uri="http://schemas.openxmlformats.org/drawingml/2006/table">
            <a:tbl>
              <a:tblPr/>
              <a:tblGrid>
                <a:gridCol w="1371600">
                  <a:extLst>
                    <a:ext uri="{9D8B030D-6E8A-4147-A177-3AD203B41FA5}">
                      <a16:colId xmlns:a16="http://schemas.microsoft.com/office/drawing/2014/main" val="20000"/>
                    </a:ext>
                  </a:extLst>
                </a:gridCol>
                <a:gridCol w="833438">
                  <a:extLst>
                    <a:ext uri="{9D8B030D-6E8A-4147-A177-3AD203B41FA5}">
                      <a16:colId xmlns:a16="http://schemas.microsoft.com/office/drawing/2014/main" val="20001"/>
                    </a:ext>
                  </a:extLst>
                </a:gridCol>
                <a:gridCol w="1946275">
                  <a:extLst>
                    <a:ext uri="{9D8B030D-6E8A-4147-A177-3AD203B41FA5}">
                      <a16:colId xmlns:a16="http://schemas.microsoft.com/office/drawing/2014/main" val="20002"/>
                    </a:ext>
                  </a:extLst>
                </a:gridCol>
                <a:gridCol w="1944687">
                  <a:extLst>
                    <a:ext uri="{9D8B030D-6E8A-4147-A177-3AD203B41FA5}">
                      <a16:colId xmlns:a16="http://schemas.microsoft.com/office/drawing/2014/main" val="20003"/>
                    </a:ext>
                  </a:extLst>
                </a:gridCol>
              </a:tblGrid>
              <a:tr h="4000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tx1"/>
                        </a:solidFill>
                        <a:effectLst/>
                        <a:latin typeface="Verdana" pitchFamily="34" charset="0"/>
                      </a:endParaRP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a:ln>
                          <a:noFill/>
                        </a:ln>
                        <a:solidFill>
                          <a:schemeClr val="tx1"/>
                        </a:solidFill>
                        <a:effectLst/>
                        <a:latin typeface="Verdana" pitchFamily="34" charset="0"/>
                      </a:endParaRPr>
                    </a:p>
                  </a:txBody>
                  <a:tcPr marT="34290" marB="34290"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a:ln>
                            <a:noFill/>
                          </a:ln>
                          <a:solidFill>
                            <a:schemeClr val="tx1"/>
                          </a:solidFill>
                          <a:effectLst/>
                          <a:latin typeface="Verdana" pitchFamily="34" charset="0"/>
                        </a:rPr>
                        <a:t>Disease</a:t>
                      </a:r>
                    </a:p>
                  </a:txBody>
                  <a:tcPr marT="34290" marB="34290" horzOverflow="overflow">
                    <a:lnL>
                      <a:noFill/>
                    </a:lnL>
                    <a:lnR cap="flat">
                      <a:noFill/>
                    </a:lnR>
                    <a:lnT cap="fla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a:ln>
                          <a:noFill/>
                        </a:ln>
                        <a:solidFill>
                          <a:schemeClr val="tx1"/>
                        </a:solidFill>
                        <a:effectLst/>
                        <a:latin typeface="Verdana" pitchFamily="34" charset="0"/>
                      </a:endParaRP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a:ln>
                          <a:noFill/>
                        </a:ln>
                        <a:solidFill>
                          <a:schemeClr val="tx1"/>
                        </a:solidFill>
                        <a:effectLst/>
                        <a:latin typeface="Verdana" pitchFamily="34"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tx1"/>
                          </a:solidFill>
                          <a:effectLst/>
                          <a:latin typeface="Verdana" pitchFamily="34" charset="0"/>
                        </a:rPr>
                        <a:t>Yes</a:t>
                      </a:r>
                    </a:p>
                  </a:txBody>
                  <a:tcPr marT="34290" marB="3429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chemeClr val="tx1"/>
                          </a:solidFill>
                          <a:effectLst/>
                          <a:latin typeface="Verdana" pitchFamily="34" charset="0"/>
                        </a:rPr>
                        <a:t>No</a:t>
                      </a:r>
                    </a:p>
                  </a:txBody>
                  <a:tcPr marT="34290" marB="3429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5850">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Verdana" pitchFamily="34" charset="0"/>
                        </a:rPr>
                        <a:t>Risk factor</a:t>
                      </a:r>
                    </a:p>
                  </a:txBody>
                  <a:tcPr marT="34290" marB="3429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chemeClr val="tx1"/>
                          </a:solidFill>
                          <a:effectLst/>
                          <a:latin typeface="Verdana" pitchFamily="34" charset="0"/>
                        </a:rPr>
                        <a:t>Yes</a:t>
                      </a:r>
                    </a:p>
                  </a:txBody>
                  <a:tcPr marT="34290" marB="3429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rgbClr val="FF0000"/>
                          </a:solidFill>
                          <a:effectLst/>
                          <a:latin typeface="Verdana" pitchFamily="34" charset="0"/>
                        </a:rPr>
                        <a:t>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rgbClr val="33CC33"/>
                          </a:solidFill>
                          <a:effectLst/>
                          <a:latin typeface="Verdana" pitchFamily="34" charset="0"/>
                        </a:rPr>
                        <a:t>B</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chemeClr val="tx1"/>
                          </a:solidFill>
                          <a:effectLst/>
                          <a:latin typeface="Verdana" pitchFamily="34" charset="0"/>
                        </a:rPr>
                        <a:t>No</a:t>
                      </a:r>
                    </a:p>
                  </a:txBody>
                  <a:tcPr marT="34290" marB="34290"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a:ln>
                            <a:noFill/>
                          </a:ln>
                          <a:solidFill>
                            <a:srgbClr val="0000FF"/>
                          </a:solidFill>
                          <a:effectLst/>
                          <a:latin typeface="Verdana" pitchFamily="34" charset="0"/>
                        </a:rPr>
                        <a: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rgbClr val="FF9900"/>
                          </a:solidFill>
                          <a:effectLst/>
                          <a:latin typeface="Verdana" pitchFamily="34" charset="0"/>
                        </a:rPr>
                        <a:t>D</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 name="Group 46"/>
          <p:cNvGrpSpPr>
            <a:grpSpLocks/>
          </p:cNvGrpSpPr>
          <p:nvPr/>
        </p:nvGrpSpPr>
        <p:grpSpPr bwMode="auto">
          <a:xfrm>
            <a:off x="6629400" y="971550"/>
            <a:ext cx="2133600" cy="3355182"/>
            <a:chOff x="4176" y="1056"/>
            <a:chExt cx="1344" cy="2818"/>
          </a:xfrm>
        </p:grpSpPr>
        <p:sp>
          <p:nvSpPr>
            <p:cNvPr id="27674" name="Text Box 44"/>
            <p:cNvSpPr txBox="1">
              <a:spLocks noChangeArrowheads="1"/>
            </p:cNvSpPr>
            <p:nvPr/>
          </p:nvSpPr>
          <p:spPr bwMode="auto">
            <a:xfrm>
              <a:off x="4176" y="1056"/>
              <a:ext cx="1344" cy="28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a:spcBef>
                  <a:spcPts val="0"/>
                </a:spcBef>
                <a:buNone/>
              </a:pPr>
              <a:r>
                <a:rPr lang="en-US" altLang="en-US" sz="2000" u="sng" dirty="0"/>
                <a:t>Odds ratio</a:t>
              </a:r>
            </a:p>
            <a:p>
              <a:pPr algn="ctr">
                <a:spcBef>
                  <a:spcPts val="0"/>
                </a:spcBef>
                <a:buNone/>
              </a:pPr>
              <a:r>
                <a:rPr lang="en-US" altLang="en-US" sz="2000" b="1" u="sng" dirty="0">
                  <a:solidFill>
                    <a:srgbClr val="FF0000"/>
                  </a:solidFill>
                </a:rPr>
                <a:t>A</a:t>
              </a:r>
              <a:r>
                <a:rPr lang="en-US" altLang="en-US" sz="2000" b="1" u="sng" dirty="0">
                  <a:solidFill>
                    <a:schemeClr val="accent2"/>
                  </a:solidFill>
                </a:rPr>
                <a:t> </a:t>
              </a:r>
              <a:endParaRPr lang="en-US" altLang="en-US" sz="2000" u="sng" dirty="0"/>
            </a:p>
            <a:p>
              <a:pPr algn="ctr">
                <a:spcBef>
                  <a:spcPts val="0"/>
                </a:spcBef>
                <a:buNone/>
              </a:pPr>
              <a:r>
                <a:rPr lang="en-US" altLang="en-US" sz="2000" b="1" dirty="0">
                  <a:solidFill>
                    <a:srgbClr val="33CC33"/>
                  </a:solidFill>
                </a:rPr>
                <a:t>B</a:t>
              </a:r>
              <a:endParaRPr lang="en-US" altLang="en-US" sz="2000" u="sng" dirty="0"/>
            </a:p>
            <a:p>
              <a:pPr algn="ctr">
                <a:spcBef>
                  <a:spcPts val="0"/>
                </a:spcBef>
                <a:buNone/>
              </a:pPr>
              <a:r>
                <a:rPr lang="en-US" altLang="en-US" sz="2000" b="1" u="sng" dirty="0">
                  <a:solidFill>
                    <a:srgbClr val="0000FF"/>
                  </a:solidFill>
                </a:rPr>
                <a:t>C</a:t>
              </a:r>
            </a:p>
            <a:p>
              <a:pPr algn="ctr">
                <a:spcBef>
                  <a:spcPts val="0"/>
                </a:spcBef>
                <a:buNone/>
              </a:pPr>
              <a:r>
                <a:rPr lang="en-US" altLang="en-US" sz="2000" b="1" dirty="0">
                  <a:solidFill>
                    <a:srgbClr val="FF9900"/>
                  </a:solidFill>
                </a:rPr>
                <a:t>D</a:t>
              </a:r>
              <a:endParaRPr lang="en-US" altLang="en-US" sz="2000" b="1" u="sng" dirty="0">
                <a:solidFill>
                  <a:srgbClr val="0000FF"/>
                </a:solidFill>
              </a:endParaRPr>
            </a:p>
            <a:p>
              <a:pPr algn="ctr">
                <a:spcBef>
                  <a:spcPts val="0"/>
                </a:spcBef>
              </a:pPr>
              <a:endParaRPr lang="en-US" altLang="en-US" sz="2000" b="1" u="sng" dirty="0">
                <a:solidFill>
                  <a:srgbClr val="0000FF"/>
                </a:solidFill>
              </a:endParaRPr>
            </a:p>
            <a:p>
              <a:pPr algn="ctr">
                <a:spcBef>
                  <a:spcPts val="0"/>
                </a:spcBef>
                <a:buNone/>
              </a:pPr>
              <a:r>
                <a:rPr lang="en-US" altLang="en-US" sz="2000" b="1" dirty="0">
                  <a:solidFill>
                    <a:srgbClr val="0000FF"/>
                  </a:solidFill>
                </a:rPr>
                <a:t>Also…</a:t>
              </a:r>
            </a:p>
            <a:p>
              <a:pPr algn="ctr">
                <a:spcBef>
                  <a:spcPts val="0"/>
                </a:spcBef>
              </a:pPr>
              <a:endParaRPr lang="en-US" altLang="en-US" sz="2000" u="sng" dirty="0"/>
            </a:p>
            <a:p>
              <a:pPr algn="ctr">
                <a:spcBef>
                  <a:spcPts val="0"/>
                </a:spcBef>
                <a:buNone/>
              </a:pPr>
              <a:r>
                <a:rPr lang="en-US" altLang="en-US" sz="2600" b="1" dirty="0">
                  <a:solidFill>
                    <a:srgbClr val="FF0000"/>
                  </a:solidFill>
                </a:rPr>
                <a:t>A</a:t>
              </a:r>
              <a:r>
                <a:rPr lang="en-US" altLang="en-US" sz="2600" b="1" dirty="0">
                  <a:solidFill>
                    <a:schemeClr val="accent2"/>
                  </a:solidFill>
                </a:rPr>
                <a:t> </a:t>
              </a:r>
              <a:r>
                <a:rPr lang="en-US" altLang="en-US" sz="2600" b="1" dirty="0">
                  <a:solidFill>
                    <a:srgbClr val="FF9900"/>
                  </a:solidFill>
                </a:rPr>
                <a:t>D</a:t>
              </a:r>
            </a:p>
            <a:p>
              <a:pPr algn="ctr">
                <a:spcBef>
                  <a:spcPts val="0"/>
                </a:spcBef>
                <a:buNone/>
              </a:pPr>
              <a:r>
                <a:rPr lang="en-US" altLang="en-US" sz="2600" b="1" dirty="0">
                  <a:solidFill>
                    <a:srgbClr val="0000FF"/>
                  </a:solidFill>
                </a:rPr>
                <a:t>C </a:t>
              </a:r>
              <a:r>
                <a:rPr lang="en-US" altLang="en-US" sz="2600" b="1" dirty="0">
                  <a:solidFill>
                    <a:srgbClr val="33CC33"/>
                  </a:solidFill>
                </a:rPr>
                <a:t>B</a:t>
              </a:r>
            </a:p>
          </p:txBody>
        </p:sp>
        <p:sp>
          <p:nvSpPr>
            <p:cNvPr id="27675" name="Line 45"/>
            <p:cNvSpPr>
              <a:spLocks noChangeShapeType="1"/>
            </p:cNvSpPr>
            <p:nvPr/>
          </p:nvSpPr>
          <p:spPr bwMode="auto">
            <a:xfrm>
              <a:off x="4512" y="1840"/>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73" name="Line 45"/>
          <p:cNvSpPr>
            <a:spLocks noChangeShapeType="1"/>
          </p:cNvSpPr>
          <p:nvPr/>
        </p:nvSpPr>
        <p:spPr bwMode="auto">
          <a:xfrm>
            <a:off x="7086600" y="3867150"/>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2730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673"/>
                                        </p:tgtEl>
                                        <p:attrNameLst>
                                          <p:attrName>style.visibility</p:attrName>
                                        </p:attrNameLst>
                                      </p:cBhvr>
                                      <p:to>
                                        <p:strVal val="visible"/>
                                      </p:to>
                                    </p:set>
                                    <p:animEffect transition="in" filter="randombar(horizontal)">
                                      <p:cBhvr>
                                        <p:cTn id="10" dur="500"/>
                                        <p:tgtEl>
                                          <p:spTgt spid="2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4000" dirty="0"/>
              <a:t>Case-control Study:  pluses</a:t>
            </a:r>
          </a:p>
        </p:txBody>
      </p:sp>
      <p:sp>
        <p:nvSpPr>
          <p:cNvPr id="28675" name="Rectangle 3"/>
          <p:cNvSpPr>
            <a:spLocks noGrp="1" noChangeArrowheads="1"/>
          </p:cNvSpPr>
          <p:nvPr>
            <p:ph type="body" idx="1"/>
          </p:nvPr>
        </p:nvSpPr>
        <p:spPr>
          <a:xfrm>
            <a:off x="609600" y="1123950"/>
            <a:ext cx="8153400" cy="3086100"/>
          </a:xfrm>
        </p:spPr>
        <p:txBody>
          <a:bodyPr/>
          <a:lstStyle/>
          <a:p>
            <a:pPr eaLnBrk="1" hangingPunct="1">
              <a:lnSpc>
                <a:spcPct val="90000"/>
              </a:lnSpc>
              <a:spcBef>
                <a:spcPts val="0"/>
              </a:spcBef>
              <a:buFont typeface="Wingdings" pitchFamily="2" charset="2"/>
              <a:buNone/>
            </a:pPr>
            <a:r>
              <a:rPr lang="en-US" altLang="en-US" sz="2400" b="1" dirty="0"/>
              <a:t>+	Rare outcome/Long latent period</a:t>
            </a:r>
          </a:p>
          <a:p>
            <a:pPr eaLnBrk="1" hangingPunct="1">
              <a:lnSpc>
                <a:spcPct val="90000"/>
              </a:lnSpc>
              <a:spcBef>
                <a:spcPts val="0"/>
              </a:spcBef>
              <a:buFont typeface="Wingdings" pitchFamily="2" charset="2"/>
              <a:buNone/>
            </a:pPr>
            <a:endParaRPr lang="en-US" altLang="en-US" sz="2400" b="1" dirty="0"/>
          </a:p>
          <a:p>
            <a:pPr eaLnBrk="1" hangingPunct="1">
              <a:lnSpc>
                <a:spcPct val="90000"/>
              </a:lnSpc>
              <a:spcBef>
                <a:spcPts val="0"/>
              </a:spcBef>
              <a:buFont typeface="Wingdings" pitchFamily="2" charset="2"/>
              <a:buNone/>
            </a:pPr>
            <a:r>
              <a:rPr lang="en-US" altLang="en-US" sz="2400" b="1" dirty="0"/>
              <a:t>+	Inexpensive and efficient: may be only feasible option</a:t>
            </a:r>
          </a:p>
          <a:p>
            <a:pPr eaLnBrk="1" hangingPunct="1">
              <a:lnSpc>
                <a:spcPct val="90000"/>
              </a:lnSpc>
              <a:spcBef>
                <a:spcPts val="0"/>
              </a:spcBef>
              <a:buFont typeface="Wingdings" pitchFamily="2" charset="2"/>
              <a:buNone/>
            </a:pPr>
            <a:endParaRPr lang="en-US" altLang="en-US" sz="2400" b="1" dirty="0"/>
          </a:p>
          <a:p>
            <a:pPr eaLnBrk="1" hangingPunct="1">
              <a:lnSpc>
                <a:spcPct val="90000"/>
              </a:lnSpc>
              <a:spcBef>
                <a:spcPts val="0"/>
              </a:spcBef>
              <a:buFont typeface="Wingdings" pitchFamily="2" charset="2"/>
              <a:buNone/>
            </a:pPr>
            <a:r>
              <a:rPr lang="en-US" altLang="en-US" sz="2400" b="1" dirty="0"/>
              <a:t>+	Establishes association (Odds ratio)</a:t>
            </a:r>
          </a:p>
          <a:p>
            <a:pPr eaLnBrk="1" hangingPunct="1">
              <a:lnSpc>
                <a:spcPct val="90000"/>
              </a:lnSpc>
              <a:spcBef>
                <a:spcPts val="0"/>
              </a:spcBef>
              <a:buFont typeface="Wingdings" pitchFamily="2" charset="2"/>
              <a:buNone/>
            </a:pPr>
            <a:endParaRPr lang="en-US" altLang="en-US" sz="2400" b="1" dirty="0"/>
          </a:p>
          <a:p>
            <a:pPr eaLnBrk="1" hangingPunct="1">
              <a:lnSpc>
                <a:spcPct val="90000"/>
              </a:lnSpc>
              <a:spcBef>
                <a:spcPts val="0"/>
              </a:spcBef>
              <a:buFont typeface="Wingdings" pitchFamily="2" charset="2"/>
              <a:buNone/>
            </a:pPr>
            <a:r>
              <a:rPr lang="en-US" altLang="en-US" sz="2400" b="1" dirty="0"/>
              <a:t>+	Useful for generating hypotheses (multiple risk factors can be explored)</a:t>
            </a:r>
          </a:p>
          <a:p>
            <a:pPr eaLnBrk="1" hangingPunct="1">
              <a:lnSpc>
                <a:spcPct val="90000"/>
              </a:lnSpc>
              <a:buFont typeface="Wingdings" pitchFamily="2" charset="2"/>
              <a:buNone/>
            </a:pPr>
            <a:endParaRPr lang="en-US" altLang="en-US" sz="2500" b="1" i="1" u="sng" dirty="0"/>
          </a:p>
        </p:txBody>
      </p:sp>
    </p:spTree>
    <p:extLst>
      <p:ext uri="{BB962C8B-B14F-4D97-AF65-F5344CB8AC3E}">
        <p14:creationId xmlns:p14="http://schemas.microsoft.com/office/powerpoint/2010/main" val="1063712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336282"/>
            <a:ext cx="8991600" cy="912019"/>
          </a:xfrm>
        </p:spPr>
        <p:txBody>
          <a:bodyPr/>
          <a:lstStyle/>
          <a:p>
            <a:pPr eaLnBrk="1" hangingPunct="1"/>
            <a:r>
              <a:rPr lang="en-US" altLang="en-US" dirty="0"/>
              <a:t>Case-control study-minuses</a:t>
            </a:r>
          </a:p>
        </p:txBody>
      </p:sp>
      <p:sp>
        <p:nvSpPr>
          <p:cNvPr id="29699" name="Rectangle 3"/>
          <p:cNvSpPr>
            <a:spLocks noGrp="1" noChangeArrowheads="1"/>
          </p:cNvSpPr>
          <p:nvPr>
            <p:ph type="body" idx="1"/>
          </p:nvPr>
        </p:nvSpPr>
        <p:spPr>
          <a:xfrm>
            <a:off x="457200" y="1123950"/>
            <a:ext cx="8686800" cy="3200400"/>
          </a:xfrm>
        </p:spPr>
        <p:txBody>
          <a:bodyPr/>
          <a:lstStyle/>
          <a:p>
            <a:r>
              <a:rPr lang="en-US" altLang="en-US" sz="2800" b="1" dirty="0"/>
              <a:t>Causality still difficult to establish</a:t>
            </a:r>
          </a:p>
          <a:p>
            <a:endParaRPr lang="en-US" altLang="en-US" sz="2800" b="1" dirty="0"/>
          </a:p>
          <a:p>
            <a:pPr lvl="1"/>
            <a:r>
              <a:rPr lang="en-US" altLang="en-US" sz="2100" b="1" dirty="0"/>
              <a:t>Selection bias (appropriate controls)</a:t>
            </a:r>
          </a:p>
          <a:p>
            <a:pPr lvl="2"/>
            <a:r>
              <a:rPr lang="en-US" altLang="en-US" sz="1700" b="1" dirty="0"/>
              <a:t>Caffeine and Pancreatic cancer in the GI clinic</a:t>
            </a:r>
          </a:p>
          <a:p>
            <a:pPr lvl="2"/>
            <a:endParaRPr lang="en-US" altLang="en-US" sz="1700" b="1" dirty="0"/>
          </a:p>
          <a:p>
            <a:pPr lvl="1"/>
            <a:r>
              <a:rPr lang="en-US" altLang="en-US" sz="2100" b="1" dirty="0"/>
              <a:t>Recall bias: sampling (retrospective)</a:t>
            </a:r>
          </a:p>
          <a:p>
            <a:pPr lvl="2"/>
            <a:r>
              <a:rPr lang="en-US" altLang="en-US" sz="1700" b="1" dirty="0"/>
              <a:t>Abortion and risk of breast cancer in Sweden</a:t>
            </a:r>
          </a:p>
          <a:p>
            <a:pPr lvl="1" eaLnBrk="1" hangingPunct="1">
              <a:buFont typeface="Wingdings" pitchFamily="2" charset="2"/>
              <a:buNone/>
            </a:pPr>
            <a:endParaRPr lang="en-US" altLang="en-US" sz="2500" b="1" dirty="0"/>
          </a:p>
        </p:txBody>
      </p:sp>
    </p:spTree>
    <p:extLst>
      <p:ext uri="{BB962C8B-B14F-4D97-AF65-F5344CB8AC3E}">
        <p14:creationId xmlns:p14="http://schemas.microsoft.com/office/powerpoint/2010/main" val="1552157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133350"/>
            <a:ext cx="8686800" cy="800100"/>
          </a:xfrm>
        </p:spPr>
        <p:txBody>
          <a:bodyPr/>
          <a:lstStyle/>
          <a:p>
            <a:pPr eaLnBrk="1" hangingPunct="1"/>
            <a:r>
              <a:rPr lang="en-US" altLang="en-US" sz="4000" dirty="0"/>
              <a:t>Case-control  - “the house red wine”</a:t>
            </a:r>
          </a:p>
        </p:txBody>
      </p:sp>
      <p:sp>
        <p:nvSpPr>
          <p:cNvPr id="244739" name="Rectangle 3"/>
          <p:cNvSpPr>
            <a:spLocks noGrp="1" noChangeArrowheads="1"/>
          </p:cNvSpPr>
          <p:nvPr>
            <p:ph type="body" idx="1"/>
          </p:nvPr>
        </p:nvSpPr>
        <p:spPr>
          <a:xfrm>
            <a:off x="19050" y="971550"/>
            <a:ext cx="9144000" cy="3771900"/>
          </a:xfrm>
        </p:spPr>
        <p:txBody>
          <a:bodyPr/>
          <a:lstStyle/>
          <a:p>
            <a:pPr eaLnBrk="1" hangingPunct="1">
              <a:spcBef>
                <a:spcPts val="0"/>
              </a:spcBef>
            </a:pPr>
            <a:r>
              <a:rPr lang="en-US" altLang="en-US" sz="2200" dirty="0"/>
              <a:t>Rely tampons and toxic shock syndrome:</a:t>
            </a:r>
          </a:p>
          <a:p>
            <a:pPr lvl="1" eaLnBrk="1" hangingPunct="1">
              <a:spcBef>
                <a:spcPts val="0"/>
              </a:spcBef>
            </a:pPr>
            <a:r>
              <a:rPr lang="en-US" altLang="en-US" sz="2200" dirty="0"/>
              <a:t>High rates of toxic shock syndrome in menstruating women</a:t>
            </a:r>
          </a:p>
          <a:p>
            <a:pPr lvl="1" eaLnBrk="1" hangingPunct="1">
              <a:spcBef>
                <a:spcPts val="0"/>
              </a:spcBef>
            </a:pPr>
            <a:r>
              <a:rPr lang="en-US" altLang="en-US" sz="2200" dirty="0"/>
              <a:t>Suspected OCPs or meds for PMS</a:t>
            </a:r>
          </a:p>
          <a:p>
            <a:pPr lvl="1" eaLnBrk="1" hangingPunct="1">
              <a:spcBef>
                <a:spcPts val="0"/>
              </a:spcBef>
            </a:pPr>
            <a:r>
              <a:rPr lang="en-US" altLang="en-US" sz="2200" dirty="0"/>
              <a:t>Cases: 180 women with TSS in 6 geographic areas</a:t>
            </a:r>
          </a:p>
          <a:p>
            <a:pPr lvl="1" eaLnBrk="1" hangingPunct="1">
              <a:spcBef>
                <a:spcPts val="0"/>
              </a:spcBef>
            </a:pPr>
            <a:r>
              <a:rPr lang="en-US" altLang="en-US" sz="2200" dirty="0"/>
              <a:t>Controls: 180 female friends of these patients and 180 females in the same telephone code</a:t>
            </a:r>
          </a:p>
          <a:p>
            <a:pPr lvl="1" eaLnBrk="1" hangingPunct="1">
              <a:spcBef>
                <a:spcPts val="0"/>
              </a:spcBef>
            </a:pPr>
            <a:r>
              <a:rPr lang="en-US" altLang="en-US" sz="2200" dirty="0"/>
              <a:t>Tampon associated with TSS (OR = 29!)</a:t>
            </a:r>
          </a:p>
          <a:p>
            <a:pPr lvl="1" eaLnBrk="1" hangingPunct="1">
              <a:spcBef>
                <a:spcPts val="0"/>
              </a:spcBef>
            </a:pPr>
            <a:r>
              <a:rPr lang="en-US" altLang="en-US" sz="2200" dirty="0"/>
              <a:t>Super absorbency associated with TSS (OR 1.34 per gm increase in absorbency)</a:t>
            </a:r>
          </a:p>
          <a:p>
            <a:pPr lvl="1" eaLnBrk="1" hangingPunct="1">
              <a:spcBef>
                <a:spcPts val="0"/>
              </a:spcBef>
            </a:pPr>
            <a:r>
              <a:rPr lang="en-US" altLang="en-US" sz="2200" dirty="0"/>
              <a:t>Led to “RELY” brand tampons being taken off the market.</a:t>
            </a:r>
          </a:p>
        </p:txBody>
      </p:sp>
    </p:spTree>
    <p:extLst>
      <p:ext uri="{BB962C8B-B14F-4D97-AF65-F5344CB8AC3E}">
        <p14:creationId xmlns:p14="http://schemas.microsoft.com/office/powerpoint/2010/main" val="3618761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Effect transition="in" filter="blinds(horizontal)">
                                      <p:cBhvr>
                                        <p:cTn id="7" dur="500"/>
                                        <p:tgtEl>
                                          <p:spTgt spid="24473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4739">
                                            <p:txEl>
                                              <p:pRg st="1" end="1"/>
                                            </p:txEl>
                                          </p:spTgt>
                                        </p:tgtEl>
                                        <p:attrNameLst>
                                          <p:attrName>style.visibility</p:attrName>
                                        </p:attrNameLst>
                                      </p:cBhvr>
                                      <p:to>
                                        <p:strVal val="visible"/>
                                      </p:to>
                                    </p:set>
                                    <p:animEffect transition="in" filter="blinds(horizontal)">
                                      <p:cBhvr>
                                        <p:cTn id="10" dur="500"/>
                                        <p:tgtEl>
                                          <p:spTgt spid="24473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4739">
                                            <p:txEl>
                                              <p:pRg st="2" end="2"/>
                                            </p:txEl>
                                          </p:spTgt>
                                        </p:tgtEl>
                                        <p:attrNameLst>
                                          <p:attrName>style.visibility</p:attrName>
                                        </p:attrNameLst>
                                      </p:cBhvr>
                                      <p:to>
                                        <p:strVal val="visible"/>
                                      </p:to>
                                    </p:set>
                                    <p:animEffect transition="in" filter="blinds(horizontal)">
                                      <p:cBhvr>
                                        <p:cTn id="13" dur="500"/>
                                        <p:tgtEl>
                                          <p:spTgt spid="24473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44739">
                                            <p:txEl>
                                              <p:pRg st="3" end="3"/>
                                            </p:txEl>
                                          </p:spTgt>
                                        </p:tgtEl>
                                        <p:attrNameLst>
                                          <p:attrName>style.visibility</p:attrName>
                                        </p:attrNameLst>
                                      </p:cBhvr>
                                      <p:to>
                                        <p:strVal val="visible"/>
                                      </p:to>
                                    </p:set>
                                    <p:animEffect transition="in" filter="blinds(horizontal)">
                                      <p:cBhvr>
                                        <p:cTn id="16" dur="500"/>
                                        <p:tgtEl>
                                          <p:spTgt spid="244739">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44739">
                                            <p:txEl>
                                              <p:pRg st="4" end="4"/>
                                            </p:txEl>
                                          </p:spTgt>
                                        </p:tgtEl>
                                        <p:attrNameLst>
                                          <p:attrName>style.visibility</p:attrName>
                                        </p:attrNameLst>
                                      </p:cBhvr>
                                      <p:to>
                                        <p:strVal val="visible"/>
                                      </p:to>
                                    </p:set>
                                    <p:animEffect transition="in" filter="blinds(horizontal)">
                                      <p:cBhvr>
                                        <p:cTn id="19" dur="500"/>
                                        <p:tgtEl>
                                          <p:spTgt spid="244739">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44739">
                                            <p:txEl>
                                              <p:pRg st="5" end="5"/>
                                            </p:txEl>
                                          </p:spTgt>
                                        </p:tgtEl>
                                        <p:attrNameLst>
                                          <p:attrName>style.visibility</p:attrName>
                                        </p:attrNameLst>
                                      </p:cBhvr>
                                      <p:to>
                                        <p:strVal val="visible"/>
                                      </p:to>
                                    </p:set>
                                    <p:animEffect transition="in" filter="blinds(horizontal)">
                                      <p:cBhvr>
                                        <p:cTn id="22" dur="500"/>
                                        <p:tgtEl>
                                          <p:spTgt spid="244739">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44739">
                                            <p:txEl>
                                              <p:pRg st="6" end="6"/>
                                            </p:txEl>
                                          </p:spTgt>
                                        </p:tgtEl>
                                        <p:attrNameLst>
                                          <p:attrName>style.visibility</p:attrName>
                                        </p:attrNameLst>
                                      </p:cBhvr>
                                      <p:to>
                                        <p:strVal val="visible"/>
                                      </p:to>
                                    </p:set>
                                    <p:animEffect transition="in" filter="blinds(horizontal)">
                                      <p:cBhvr>
                                        <p:cTn id="25" dur="500"/>
                                        <p:tgtEl>
                                          <p:spTgt spid="244739">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44739">
                                            <p:txEl>
                                              <p:pRg st="7" end="7"/>
                                            </p:txEl>
                                          </p:spTgt>
                                        </p:tgtEl>
                                        <p:attrNameLst>
                                          <p:attrName>style.visibility</p:attrName>
                                        </p:attrNameLst>
                                      </p:cBhvr>
                                      <p:to>
                                        <p:strVal val="visible"/>
                                      </p:to>
                                    </p:set>
                                    <p:animEffect transition="in" filter="blinds(horizontal)">
                                      <p:cBhvr>
                                        <p:cTn id="28" dur="500"/>
                                        <p:tgtEl>
                                          <p:spTgt spid="2447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Where are we?</a:t>
            </a:r>
          </a:p>
        </p:txBody>
      </p:sp>
      <p:sp>
        <p:nvSpPr>
          <p:cNvPr id="245763" name="Rectangle 3"/>
          <p:cNvSpPr>
            <a:spLocks noGrp="1" noChangeArrowheads="1"/>
          </p:cNvSpPr>
          <p:nvPr>
            <p:ph type="body" idx="1"/>
          </p:nvPr>
        </p:nvSpPr>
        <p:spPr>
          <a:xfrm>
            <a:off x="228600" y="971550"/>
            <a:ext cx="8686800" cy="3714750"/>
          </a:xfrm>
        </p:spPr>
        <p:txBody>
          <a:bodyPr/>
          <a:lstStyle/>
          <a:p>
            <a:pPr eaLnBrk="1" hangingPunct="1"/>
            <a:r>
              <a:rPr lang="en-US" altLang="en-US" sz="2400" dirty="0"/>
              <a:t>Cross-sectional studies and case-control studies are important for generating hypotheses about risk factors for heart failure.</a:t>
            </a:r>
          </a:p>
          <a:p>
            <a:pPr eaLnBrk="1" hangingPunct="1"/>
            <a:endParaRPr lang="en-US" altLang="en-US" sz="1200" dirty="0"/>
          </a:p>
          <a:p>
            <a:pPr eaLnBrk="1" hangingPunct="1"/>
            <a:r>
              <a:rPr lang="en-US" altLang="en-US" sz="2400" dirty="0"/>
              <a:t>What’s missing?  - strengthening evidence for a causal link between risk factors and heart failure.</a:t>
            </a:r>
          </a:p>
          <a:p>
            <a:pPr eaLnBrk="1" hangingPunct="1"/>
            <a:endParaRPr lang="en-US" altLang="en-US" sz="1400" dirty="0"/>
          </a:p>
          <a:p>
            <a:pPr eaLnBrk="1" hangingPunct="1"/>
            <a:r>
              <a:rPr lang="en-US" altLang="en-US" sz="2400" dirty="0"/>
              <a:t>Use results from our previous studies to apply for funding for a prospective cohort study!</a:t>
            </a:r>
          </a:p>
        </p:txBody>
      </p:sp>
    </p:spTree>
    <p:extLst>
      <p:ext uri="{BB962C8B-B14F-4D97-AF65-F5344CB8AC3E}">
        <p14:creationId xmlns:p14="http://schemas.microsoft.com/office/powerpoint/2010/main" val="691538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63">
                                            <p:txEl>
                                              <p:pRg st="4" end="4"/>
                                            </p:txEl>
                                          </p:spTgt>
                                        </p:tgtEl>
                                        <p:attrNameLst>
                                          <p:attrName>style.visibility</p:attrName>
                                        </p:attrNameLst>
                                      </p:cBhvr>
                                      <p:to>
                                        <p:strVal val="visible"/>
                                      </p:to>
                                    </p:set>
                                    <p:animEffect transition="in" filter="blinds(horizontal)">
                                      <p:cBhvr>
                                        <p:cTn id="7" dur="500"/>
                                        <p:tgtEl>
                                          <p:spTgt spid="2457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t>Elements of a cohort study</a:t>
            </a:r>
          </a:p>
        </p:txBody>
      </p:sp>
      <p:sp>
        <p:nvSpPr>
          <p:cNvPr id="168963" name="Rectangle 3"/>
          <p:cNvSpPr>
            <a:spLocks noGrp="1" noChangeArrowheads="1"/>
          </p:cNvSpPr>
          <p:nvPr>
            <p:ph type="body" idx="1"/>
          </p:nvPr>
        </p:nvSpPr>
        <p:spPr>
          <a:xfrm>
            <a:off x="228600" y="1580350"/>
            <a:ext cx="8339138" cy="2857500"/>
          </a:xfrm>
        </p:spPr>
        <p:txBody>
          <a:bodyPr/>
          <a:lstStyle/>
          <a:p>
            <a:pPr>
              <a:lnSpc>
                <a:spcPct val="90000"/>
              </a:lnSpc>
            </a:pPr>
            <a:r>
              <a:rPr lang="en-US" altLang="en-US" sz="1800" dirty="0"/>
              <a:t>Selection of sample from population</a:t>
            </a:r>
          </a:p>
          <a:p>
            <a:pPr eaLnBrk="1" hangingPunct="1">
              <a:lnSpc>
                <a:spcPct val="90000"/>
              </a:lnSpc>
            </a:pPr>
            <a:r>
              <a:rPr lang="en-US" altLang="en-US" sz="1800" dirty="0"/>
              <a:t>Measures predictor variables in sample</a:t>
            </a:r>
          </a:p>
          <a:p>
            <a:pPr eaLnBrk="1" hangingPunct="1">
              <a:lnSpc>
                <a:spcPct val="90000"/>
              </a:lnSpc>
            </a:pPr>
            <a:r>
              <a:rPr lang="en-US" altLang="en-US" sz="1800" dirty="0"/>
              <a:t>Follow population for period of time</a:t>
            </a:r>
          </a:p>
          <a:p>
            <a:pPr eaLnBrk="1" hangingPunct="1">
              <a:lnSpc>
                <a:spcPct val="90000"/>
              </a:lnSpc>
            </a:pPr>
            <a:r>
              <a:rPr lang="en-US" altLang="en-US" sz="1800" dirty="0"/>
              <a:t>Measure outcome variable</a:t>
            </a:r>
          </a:p>
          <a:p>
            <a:pPr eaLnBrk="1" hangingPunct="1">
              <a:lnSpc>
                <a:spcPct val="90000"/>
              </a:lnSpc>
            </a:pPr>
            <a:endParaRPr lang="en-US" altLang="en-US" sz="1800" dirty="0"/>
          </a:p>
          <a:p>
            <a:pPr eaLnBrk="1" hangingPunct="1">
              <a:lnSpc>
                <a:spcPct val="90000"/>
              </a:lnSpc>
            </a:pPr>
            <a:r>
              <a:rPr lang="en-US" altLang="en-US" sz="1800" dirty="0"/>
              <a:t>Famous cohort studies</a:t>
            </a:r>
          </a:p>
          <a:p>
            <a:pPr lvl="1" eaLnBrk="1" hangingPunct="1">
              <a:lnSpc>
                <a:spcPct val="90000"/>
              </a:lnSpc>
            </a:pPr>
            <a:r>
              <a:rPr lang="en-US" altLang="en-US" sz="1800" dirty="0"/>
              <a:t>Framingham</a:t>
            </a:r>
          </a:p>
          <a:p>
            <a:pPr lvl="1" eaLnBrk="1" hangingPunct="1">
              <a:lnSpc>
                <a:spcPct val="90000"/>
              </a:lnSpc>
            </a:pPr>
            <a:r>
              <a:rPr lang="en-US" altLang="en-US" sz="1800" dirty="0"/>
              <a:t>Nurses’ Health Study</a:t>
            </a:r>
          </a:p>
        </p:txBody>
      </p:sp>
      <p:sp>
        <p:nvSpPr>
          <p:cNvPr id="34820" name="Rectangle 4"/>
          <p:cNvSpPr>
            <a:spLocks noChangeArrowheads="1"/>
          </p:cNvSpPr>
          <p:nvPr/>
        </p:nvSpPr>
        <p:spPr bwMode="auto">
          <a:xfrm>
            <a:off x="2466975" y="990600"/>
            <a:ext cx="1371600" cy="552450"/>
          </a:xfrm>
          <a:prstGeom prst="rect">
            <a:avLst/>
          </a:prstGeom>
          <a:solidFill>
            <a:srgbClr val="33CC33"/>
          </a:solidFill>
          <a:ln w="9525">
            <a:solidFill>
              <a:schemeClr val="tx1"/>
            </a:solidFill>
            <a:miter lim="800000"/>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a:buNone/>
            </a:pPr>
            <a:r>
              <a:rPr lang="en-US" altLang="en-US" b="1" dirty="0"/>
              <a:t>Predictor</a:t>
            </a:r>
          </a:p>
          <a:p>
            <a:pPr algn="ctr">
              <a:spcBef>
                <a:spcPts val="0"/>
              </a:spcBef>
              <a:buNone/>
            </a:pPr>
            <a:r>
              <a:rPr lang="en-US" altLang="en-US" b="1" dirty="0"/>
              <a:t>(risk factor)</a:t>
            </a:r>
          </a:p>
        </p:txBody>
      </p:sp>
      <p:sp>
        <p:nvSpPr>
          <p:cNvPr id="168965" name="Line 5"/>
          <p:cNvSpPr>
            <a:spLocks noChangeShapeType="1"/>
          </p:cNvSpPr>
          <p:nvPr/>
        </p:nvSpPr>
        <p:spPr bwMode="auto">
          <a:xfrm>
            <a:off x="4143375" y="12573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66" name="Rectangle 6"/>
          <p:cNvSpPr>
            <a:spLocks noChangeArrowheads="1"/>
          </p:cNvSpPr>
          <p:nvPr/>
        </p:nvSpPr>
        <p:spPr bwMode="auto">
          <a:xfrm>
            <a:off x="5286375" y="990600"/>
            <a:ext cx="1295400" cy="552450"/>
          </a:xfrm>
          <a:prstGeom prst="rect">
            <a:avLst/>
          </a:prstGeom>
          <a:solidFill>
            <a:srgbClr val="FF9900"/>
          </a:solidFill>
          <a:ln w="9525">
            <a:solidFill>
              <a:schemeClr val="tx1"/>
            </a:solidFill>
            <a:miter lim="800000"/>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a:spcBef>
                <a:spcPts val="0"/>
              </a:spcBef>
              <a:buNone/>
            </a:pPr>
            <a:r>
              <a:rPr lang="en-US" altLang="en-US" b="1" dirty="0"/>
              <a:t>Outcome</a:t>
            </a:r>
          </a:p>
          <a:p>
            <a:pPr algn="ctr">
              <a:spcBef>
                <a:spcPts val="0"/>
              </a:spcBef>
              <a:buNone/>
            </a:pPr>
            <a:r>
              <a:rPr lang="en-US" altLang="en-US" b="1" dirty="0"/>
              <a:t>(disease)</a:t>
            </a:r>
          </a:p>
        </p:txBody>
      </p:sp>
    </p:spTree>
    <p:extLst>
      <p:ext uri="{BB962C8B-B14F-4D97-AF65-F5344CB8AC3E}">
        <p14:creationId xmlns:p14="http://schemas.microsoft.com/office/powerpoint/2010/main" val="915343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8965"/>
                                        </p:tgtEl>
                                        <p:attrNameLst>
                                          <p:attrName>style.visibility</p:attrName>
                                        </p:attrNameLst>
                                      </p:cBhvr>
                                      <p:to>
                                        <p:strVal val="visible"/>
                                      </p:to>
                                    </p:set>
                                    <p:animEffect transition="in" filter="blinds(horizontal)">
                                      <p:cBhvr>
                                        <p:cTn id="7" dur="500"/>
                                        <p:tgtEl>
                                          <p:spTgt spid="1689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8966"/>
                                        </p:tgtEl>
                                        <p:attrNameLst>
                                          <p:attrName>style.visibility</p:attrName>
                                        </p:attrNameLst>
                                      </p:cBhvr>
                                      <p:to>
                                        <p:strVal val="visible"/>
                                      </p:to>
                                    </p:set>
                                    <p:animEffect transition="in" filter="blinds(horizontal)">
                                      <p:cBhvr>
                                        <p:cTn id="10" dur="500"/>
                                        <p:tgtEl>
                                          <p:spTgt spid="1689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68963">
                                            <p:txEl>
                                              <p:pRg st="0" end="0"/>
                                            </p:txEl>
                                          </p:spTgt>
                                        </p:tgtEl>
                                        <p:attrNameLst>
                                          <p:attrName>style.visibility</p:attrName>
                                        </p:attrNameLst>
                                      </p:cBhvr>
                                      <p:to>
                                        <p:strVal val="visible"/>
                                      </p:to>
                                    </p:set>
                                    <p:animEffect transition="in" filter="blinds(horizontal)">
                                      <p:cBhvr>
                                        <p:cTn id="15" dur="500"/>
                                        <p:tgtEl>
                                          <p:spTgt spid="168963">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68963">
                                            <p:txEl>
                                              <p:pRg st="1" end="1"/>
                                            </p:txEl>
                                          </p:spTgt>
                                        </p:tgtEl>
                                        <p:attrNameLst>
                                          <p:attrName>style.visibility</p:attrName>
                                        </p:attrNameLst>
                                      </p:cBhvr>
                                      <p:to>
                                        <p:strVal val="visible"/>
                                      </p:to>
                                    </p:set>
                                    <p:animEffect transition="in" filter="blinds(horizontal)">
                                      <p:cBhvr>
                                        <p:cTn id="18" dur="500"/>
                                        <p:tgtEl>
                                          <p:spTgt spid="168963">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68963">
                                            <p:txEl>
                                              <p:pRg st="2" end="2"/>
                                            </p:txEl>
                                          </p:spTgt>
                                        </p:tgtEl>
                                        <p:attrNameLst>
                                          <p:attrName>style.visibility</p:attrName>
                                        </p:attrNameLst>
                                      </p:cBhvr>
                                      <p:to>
                                        <p:strVal val="visible"/>
                                      </p:to>
                                    </p:set>
                                    <p:animEffect transition="in" filter="blinds(horizontal)">
                                      <p:cBhvr>
                                        <p:cTn id="21" dur="500"/>
                                        <p:tgtEl>
                                          <p:spTgt spid="168963">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68963">
                                            <p:txEl>
                                              <p:pRg st="3" end="3"/>
                                            </p:txEl>
                                          </p:spTgt>
                                        </p:tgtEl>
                                        <p:attrNameLst>
                                          <p:attrName>style.visibility</p:attrName>
                                        </p:attrNameLst>
                                      </p:cBhvr>
                                      <p:to>
                                        <p:strVal val="visible"/>
                                      </p:to>
                                    </p:set>
                                    <p:animEffect transition="in" filter="blinds(horizontal)">
                                      <p:cBhvr>
                                        <p:cTn id="24" dur="500"/>
                                        <p:tgtEl>
                                          <p:spTgt spid="16896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68963">
                                            <p:txEl>
                                              <p:pRg st="5" end="5"/>
                                            </p:txEl>
                                          </p:spTgt>
                                        </p:tgtEl>
                                        <p:attrNameLst>
                                          <p:attrName>style.visibility</p:attrName>
                                        </p:attrNameLst>
                                      </p:cBhvr>
                                      <p:to>
                                        <p:strVal val="visible"/>
                                      </p:to>
                                    </p:set>
                                    <p:animEffect transition="in" filter="blinds(horizontal)">
                                      <p:cBhvr>
                                        <p:cTn id="29" dur="500"/>
                                        <p:tgtEl>
                                          <p:spTgt spid="168963">
                                            <p:txEl>
                                              <p:pRg st="5" end="5"/>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68963">
                                            <p:txEl>
                                              <p:pRg st="6" end="6"/>
                                            </p:txEl>
                                          </p:spTgt>
                                        </p:tgtEl>
                                        <p:attrNameLst>
                                          <p:attrName>style.visibility</p:attrName>
                                        </p:attrNameLst>
                                      </p:cBhvr>
                                      <p:to>
                                        <p:strVal val="visible"/>
                                      </p:to>
                                    </p:set>
                                    <p:animEffect transition="in" filter="blinds(horizontal)">
                                      <p:cBhvr>
                                        <p:cTn id="32" dur="500"/>
                                        <p:tgtEl>
                                          <p:spTgt spid="168963">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68963">
                                            <p:txEl>
                                              <p:pRg st="7" end="7"/>
                                            </p:txEl>
                                          </p:spTgt>
                                        </p:tgtEl>
                                        <p:attrNameLst>
                                          <p:attrName>style.visibility</p:attrName>
                                        </p:attrNameLst>
                                      </p:cBhvr>
                                      <p:to>
                                        <p:strVal val="visible"/>
                                      </p:to>
                                    </p:set>
                                    <p:animEffect transition="in" filter="blinds(horizontal)">
                                      <p:cBhvr>
                                        <p:cTn id="35" dur="500"/>
                                        <p:tgtEl>
                                          <p:spTgt spid="168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animBg="1"/>
      <p:bldP spid="1689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28"/>
          <p:cNvGrpSpPr>
            <a:grpSpLocks/>
          </p:cNvGrpSpPr>
          <p:nvPr/>
        </p:nvGrpSpPr>
        <p:grpSpPr bwMode="auto">
          <a:xfrm>
            <a:off x="947738" y="2281250"/>
            <a:ext cx="171450" cy="361245"/>
            <a:chOff x="624" y="1344"/>
            <a:chExt cx="192" cy="432"/>
          </a:xfrm>
        </p:grpSpPr>
        <p:sp>
          <p:nvSpPr>
            <p:cNvPr id="36157" name="Oval 129"/>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158" name="Line 130"/>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59" name="Line 131"/>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60" name="Line 132"/>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61" name="Line 133"/>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43" name="Group 140"/>
          <p:cNvGrpSpPr>
            <a:grpSpLocks/>
          </p:cNvGrpSpPr>
          <p:nvPr/>
        </p:nvGrpSpPr>
        <p:grpSpPr bwMode="auto">
          <a:xfrm>
            <a:off x="566738" y="1652600"/>
            <a:ext cx="171450" cy="361245"/>
            <a:chOff x="624" y="1344"/>
            <a:chExt cx="192" cy="432"/>
          </a:xfrm>
        </p:grpSpPr>
        <p:sp>
          <p:nvSpPr>
            <p:cNvPr id="36152" name="Oval 141"/>
            <p:cNvSpPr>
              <a:spLocks noChangeArrowheads="1"/>
            </p:cNvSpPr>
            <p:nvPr/>
          </p:nvSpPr>
          <p:spPr bwMode="auto">
            <a:xfrm>
              <a:off x="672" y="1344"/>
              <a:ext cx="96" cy="96"/>
            </a:xfrm>
            <a:prstGeom prst="ellipse">
              <a:avLst/>
            </a:prstGeom>
            <a:solidFill>
              <a:schemeClr val="accent2"/>
            </a:solidFill>
            <a:ln w="28575">
              <a:solidFill>
                <a:schemeClr val="accent2"/>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solidFill>
                  <a:srgbClr val="FF0000"/>
                </a:solidFill>
              </a:endParaRPr>
            </a:p>
          </p:txBody>
        </p:sp>
        <p:sp>
          <p:nvSpPr>
            <p:cNvPr id="36153" name="Line 142"/>
            <p:cNvSpPr>
              <a:spLocks noChangeShapeType="1"/>
            </p:cNvSpPr>
            <p:nvPr/>
          </p:nvSpPr>
          <p:spPr bwMode="auto">
            <a:xfrm>
              <a:off x="720" y="1440"/>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36154" name="Line 143"/>
            <p:cNvSpPr>
              <a:spLocks noChangeShapeType="1"/>
            </p:cNvSpPr>
            <p:nvPr/>
          </p:nvSpPr>
          <p:spPr bwMode="auto">
            <a:xfrm flipH="1">
              <a:off x="624"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36155" name="Line 144"/>
            <p:cNvSpPr>
              <a:spLocks noChangeShapeType="1"/>
            </p:cNvSpPr>
            <p:nvPr/>
          </p:nvSpPr>
          <p:spPr bwMode="auto">
            <a:xfrm>
              <a:off x="720"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36156" name="Line 145"/>
            <p:cNvSpPr>
              <a:spLocks noChangeShapeType="1"/>
            </p:cNvSpPr>
            <p:nvPr/>
          </p:nvSpPr>
          <p:spPr bwMode="auto">
            <a:xfrm>
              <a:off x="624" y="1488"/>
              <a:ext cx="1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grpSp>
      <p:grpSp>
        <p:nvGrpSpPr>
          <p:cNvPr id="35844" name="Group 146"/>
          <p:cNvGrpSpPr>
            <a:grpSpLocks/>
          </p:cNvGrpSpPr>
          <p:nvPr/>
        </p:nvGrpSpPr>
        <p:grpSpPr bwMode="auto">
          <a:xfrm>
            <a:off x="1481138" y="3024200"/>
            <a:ext cx="171450" cy="361245"/>
            <a:chOff x="624" y="1344"/>
            <a:chExt cx="192" cy="432"/>
          </a:xfrm>
        </p:grpSpPr>
        <p:sp>
          <p:nvSpPr>
            <p:cNvPr id="36147" name="Oval 147"/>
            <p:cNvSpPr>
              <a:spLocks noChangeArrowheads="1"/>
            </p:cNvSpPr>
            <p:nvPr/>
          </p:nvSpPr>
          <p:spPr bwMode="auto">
            <a:xfrm>
              <a:off x="672" y="1344"/>
              <a:ext cx="96" cy="96"/>
            </a:xfrm>
            <a:prstGeom prst="ellipse">
              <a:avLst/>
            </a:prstGeom>
            <a:solidFill>
              <a:schemeClr val="accent2"/>
            </a:solidFill>
            <a:ln w="28575">
              <a:solidFill>
                <a:schemeClr val="accent2"/>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148" name="Line 148"/>
            <p:cNvSpPr>
              <a:spLocks noChangeShapeType="1"/>
            </p:cNvSpPr>
            <p:nvPr/>
          </p:nvSpPr>
          <p:spPr bwMode="auto">
            <a:xfrm>
              <a:off x="720" y="1440"/>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49" name="Line 149"/>
            <p:cNvSpPr>
              <a:spLocks noChangeShapeType="1"/>
            </p:cNvSpPr>
            <p:nvPr/>
          </p:nvSpPr>
          <p:spPr bwMode="auto">
            <a:xfrm flipH="1">
              <a:off x="624"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50" name="Line 150"/>
            <p:cNvSpPr>
              <a:spLocks noChangeShapeType="1"/>
            </p:cNvSpPr>
            <p:nvPr/>
          </p:nvSpPr>
          <p:spPr bwMode="auto">
            <a:xfrm>
              <a:off x="720"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51" name="Line 151"/>
            <p:cNvSpPr>
              <a:spLocks noChangeShapeType="1"/>
            </p:cNvSpPr>
            <p:nvPr/>
          </p:nvSpPr>
          <p:spPr bwMode="auto">
            <a:xfrm>
              <a:off x="624" y="1488"/>
              <a:ext cx="1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45" name="Group 152"/>
          <p:cNvGrpSpPr>
            <a:grpSpLocks/>
          </p:cNvGrpSpPr>
          <p:nvPr/>
        </p:nvGrpSpPr>
        <p:grpSpPr bwMode="auto">
          <a:xfrm>
            <a:off x="871538" y="2967050"/>
            <a:ext cx="171450" cy="361245"/>
            <a:chOff x="624" y="1344"/>
            <a:chExt cx="192" cy="432"/>
          </a:xfrm>
        </p:grpSpPr>
        <p:sp>
          <p:nvSpPr>
            <p:cNvPr id="36142" name="Oval 153"/>
            <p:cNvSpPr>
              <a:spLocks noChangeArrowheads="1"/>
            </p:cNvSpPr>
            <p:nvPr/>
          </p:nvSpPr>
          <p:spPr bwMode="auto">
            <a:xfrm>
              <a:off x="672" y="1344"/>
              <a:ext cx="96" cy="96"/>
            </a:xfrm>
            <a:prstGeom prst="ellipse">
              <a:avLst/>
            </a:prstGeom>
            <a:solidFill>
              <a:schemeClr val="accent2"/>
            </a:solidFill>
            <a:ln w="28575">
              <a:solidFill>
                <a:schemeClr val="accent2"/>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143" name="Line 154"/>
            <p:cNvSpPr>
              <a:spLocks noChangeShapeType="1"/>
            </p:cNvSpPr>
            <p:nvPr/>
          </p:nvSpPr>
          <p:spPr bwMode="auto">
            <a:xfrm>
              <a:off x="720" y="1440"/>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44" name="Line 155"/>
            <p:cNvSpPr>
              <a:spLocks noChangeShapeType="1"/>
            </p:cNvSpPr>
            <p:nvPr/>
          </p:nvSpPr>
          <p:spPr bwMode="auto">
            <a:xfrm flipH="1">
              <a:off x="624"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45" name="Line 156"/>
            <p:cNvSpPr>
              <a:spLocks noChangeShapeType="1"/>
            </p:cNvSpPr>
            <p:nvPr/>
          </p:nvSpPr>
          <p:spPr bwMode="auto">
            <a:xfrm>
              <a:off x="720"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46" name="Line 157"/>
            <p:cNvSpPr>
              <a:spLocks noChangeShapeType="1"/>
            </p:cNvSpPr>
            <p:nvPr/>
          </p:nvSpPr>
          <p:spPr bwMode="auto">
            <a:xfrm>
              <a:off x="624" y="1488"/>
              <a:ext cx="1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46" name="Group 158"/>
          <p:cNvGrpSpPr>
            <a:grpSpLocks/>
          </p:cNvGrpSpPr>
          <p:nvPr/>
        </p:nvGrpSpPr>
        <p:grpSpPr bwMode="auto">
          <a:xfrm>
            <a:off x="338138" y="2338400"/>
            <a:ext cx="171450" cy="361245"/>
            <a:chOff x="624" y="1344"/>
            <a:chExt cx="192" cy="432"/>
          </a:xfrm>
        </p:grpSpPr>
        <p:sp>
          <p:nvSpPr>
            <p:cNvPr id="36137" name="Oval 159"/>
            <p:cNvSpPr>
              <a:spLocks noChangeArrowheads="1"/>
            </p:cNvSpPr>
            <p:nvPr/>
          </p:nvSpPr>
          <p:spPr bwMode="auto">
            <a:xfrm>
              <a:off x="672" y="1344"/>
              <a:ext cx="96" cy="96"/>
            </a:xfrm>
            <a:prstGeom prst="ellipse">
              <a:avLst/>
            </a:prstGeom>
            <a:solidFill>
              <a:schemeClr val="accent2"/>
            </a:solidFill>
            <a:ln w="28575">
              <a:solidFill>
                <a:schemeClr val="accent2"/>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138" name="Line 160"/>
            <p:cNvSpPr>
              <a:spLocks noChangeShapeType="1"/>
            </p:cNvSpPr>
            <p:nvPr/>
          </p:nvSpPr>
          <p:spPr bwMode="auto">
            <a:xfrm>
              <a:off x="720" y="1440"/>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39" name="Line 161"/>
            <p:cNvSpPr>
              <a:spLocks noChangeShapeType="1"/>
            </p:cNvSpPr>
            <p:nvPr/>
          </p:nvSpPr>
          <p:spPr bwMode="auto">
            <a:xfrm flipH="1">
              <a:off x="624"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40" name="Line 162"/>
            <p:cNvSpPr>
              <a:spLocks noChangeShapeType="1"/>
            </p:cNvSpPr>
            <p:nvPr/>
          </p:nvSpPr>
          <p:spPr bwMode="auto">
            <a:xfrm>
              <a:off x="720"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41" name="Line 163"/>
            <p:cNvSpPr>
              <a:spLocks noChangeShapeType="1"/>
            </p:cNvSpPr>
            <p:nvPr/>
          </p:nvSpPr>
          <p:spPr bwMode="auto">
            <a:xfrm>
              <a:off x="624" y="1488"/>
              <a:ext cx="1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47" name="Group 164"/>
          <p:cNvGrpSpPr>
            <a:grpSpLocks/>
          </p:cNvGrpSpPr>
          <p:nvPr/>
        </p:nvGrpSpPr>
        <p:grpSpPr bwMode="auto">
          <a:xfrm>
            <a:off x="395288" y="3414724"/>
            <a:ext cx="171450" cy="361245"/>
            <a:chOff x="624" y="1344"/>
            <a:chExt cx="192" cy="432"/>
          </a:xfrm>
        </p:grpSpPr>
        <p:sp>
          <p:nvSpPr>
            <p:cNvPr id="36132" name="Oval 165"/>
            <p:cNvSpPr>
              <a:spLocks noChangeArrowheads="1"/>
            </p:cNvSpPr>
            <p:nvPr/>
          </p:nvSpPr>
          <p:spPr bwMode="auto">
            <a:xfrm>
              <a:off x="672" y="1344"/>
              <a:ext cx="96" cy="96"/>
            </a:xfrm>
            <a:prstGeom prst="ellipse">
              <a:avLst/>
            </a:prstGeom>
            <a:solidFill>
              <a:schemeClr val="accent2"/>
            </a:solidFill>
            <a:ln w="28575">
              <a:solidFill>
                <a:schemeClr val="accent2"/>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133" name="Line 166"/>
            <p:cNvSpPr>
              <a:spLocks noChangeShapeType="1"/>
            </p:cNvSpPr>
            <p:nvPr/>
          </p:nvSpPr>
          <p:spPr bwMode="auto">
            <a:xfrm>
              <a:off x="720" y="1440"/>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34" name="Line 167"/>
            <p:cNvSpPr>
              <a:spLocks noChangeShapeType="1"/>
            </p:cNvSpPr>
            <p:nvPr/>
          </p:nvSpPr>
          <p:spPr bwMode="auto">
            <a:xfrm flipH="1">
              <a:off x="624"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35" name="Line 168"/>
            <p:cNvSpPr>
              <a:spLocks noChangeShapeType="1"/>
            </p:cNvSpPr>
            <p:nvPr/>
          </p:nvSpPr>
          <p:spPr bwMode="auto">
            <a:xfrm>
              <a:off x="720"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36" name="Line 169"/>
            <p:cNvSpPr>
              <a:spLocks noChangeShapeType="1"/>
            </p:cNvSpPr>
            <p:nvPr/>
          </p:nvSpPr>
          <p:spPr bwMode="auto">
            <a:xfrm>
              <a:off x="624" y="1488"/>
              <a:ext cx="1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48" name="Group 170"/>
          <p:cNvGrpSpPr>
            <a:grpSpLocks/>
          </p:cNvGrpSpPr>
          <p:nvPr/>
        </p:nvGrpSpPr>
        <p:grpSpPr bwMode="auto">
          <a:xfrm>
            <a:off x="2286001" y="3492407"/>
            <a:ext cx="171450" cy="361245"/>
            <a:chOff x="624" y="1344"/>
            <a:chExt cx="192" cy="432"/>
          </a:xfrm>
        </p:grpSpPr>
        <p:sp>
          <p:nvSpPr>
            <p:cNvPr id="36127" name="Oval 171"/>
            <p:cNvSpPr>
              <a:spLocks noChangeArrowheads="1"/>
            </p:cNvSpPr>
            <p:nvPr/>
          </p:nvSpPr>
          <p:spPr bwMode="auto">
            <a:xfrm>
              <a:off x="672" y="1344"/>
              <a:ext cx="96" cy="96"/>
            </a:xfrm>
            <a:prstGeom prst="ellipse">
              <a:avLst/>
            </a:prstGeom>
            <a:solidFill>
              <a:schemeClr val="accent2"/>
            </a:solidFill>
            <a:ln w="28575">
              <a:solidFill>
                <a:schemeClr val="accent2"/>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128" name="Line 172"/>
            <p:cNvSpPr>
              <a:spLocks noChangeShapeType="1"/>
            </p:cNvSpPr>
            <p:nvPr/>
          </p:nvSpPr>
          <p:spPr bwMode="auto">
            <a:xfrm>
              <a:off x="720" y="1440"/>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29" name="Line 173"/>
            <p:cNvSpPr>
              <a:spLocks noChangeShapeType="1"/>
            </p:cNvSpPr>
            <p:nvPr/>
          </p:nvSpPr>
          <p:spPr bwMode="auto">
            <a:xfrm flipH="1">
              <a:off x="624"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30" name="Line 174"/>
            <p:cNvSpPr>
              <a:spLocks noChangeShapeType="1"/>
            </p:cNvSpPr>
            <p:nvPr/>
          </p:nvSpPr>
          <p:spPr bwMode="auto">
            <a:xfrm>
              <a:off x="720"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31" name="Line 175"/>
            <p:cNvSpPr>
              <a:spLocks noChangeShapeType="1"/>
            </p:cNvSpPr>
            <p:nvPr/>
          </p:nvSpPr>
          <p:spPr bwMode="auto">
            <a:xfrm>
              <a:off x="624" y="1488"/>
              <a:ext cx="1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49" name="Group 176"/>
          <p:cNvGrpSpPr>
            <a:grpSpLocks/>
          </p:cNvGrpSpPr>
          <p:nvPr/>
        </p:nvGrpSpPr>
        <p:grpSpPr bwMode="auto">
          <a:xfrm>
            <a:off x="261938" y="1195400"/>
            <a:ext cx="171450" cy="361245"/>
            <a:chOff x="624" y="1344"/>
            <a:chExt cx="192" cy="432"/>
          </a:xfrm>
        </p:grpSpPr>
        <p:sp>
          <p:nvSpPr>
            <p:cNvPr id="36122" name="Oval 177"/>
            <p:cNvSpPr>
              <a:spLocks noChangeArrowheads="1"/>
            </p:cNvSpPr>
            <p:nvPr/>
          </p:nvSpPr>
          <p:spPr bwMode="auto">
            <a:xfrm>
              <a:off x="672" y="1344"/>
              <a:ext cx="96" cy="96"/>
            </a:xfrm>
            <a:prstGeom prst="ellipse">
              <a:avLst/>
            </a:prstGeom>
            <a:solidFill>
              <a:schemeClr val="accent2"/>
            </a:solidFill>
            <a:ln w="28575">
              <a:solidFill>
                <a:schemeClr val="accent2"/>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123" name="Line 178"/>
            <p:cNvSpPr>
              <a:spLocks noChangeShapeType="1"/>
            </p:cNvSpPr>
            <p:nvPr/>
          </p:nvSpPr>
          <p:spPr bwMode="auto">
            <a:xfrm>
              <a:off x="720" y="1440"/>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24" name="Line 179"/>
            <p:cNvSpPr>
              <a:spLocks noChangeShapeType="1"/>
            </p:cNvSpPr>
            <p:nvPr/>
          </p:nvSpPr>
          <p:spPr bwMode="auto">
            <a:xfrm flipH="1">
              <a:off x="624"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25" name="Line 180"/>
            <p:cNvSpPr>
              <a:spLocks noChangeShapeType="1"/>
            </p:cNvSpPr>
            <p:nvPr/>
          </p:nvSpPr>
          <p:spPr bwMode="auto">
            <a:xfrm>
              <a:off x="720"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26" name="Line 181"/>
            <p:cNvSpPr>
              <a:spLocks noChangeShapeType="1"/>
            </p:cNvSpPr>
            <p:nvPr/>
          </p:nvSpPr>
          <p:spPr bwMode="auto">
            <a:xfrm>
              <a:off x="624" y="1488"/>
              <a:ext cx="1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50" name="Group 182"/>
          <p:cNvGrpSpPr>
            <a:grpSpLocks/>
          </p:cNvGrpSpPr>
          <p:nvPr/>
        </p:nvGrpSpPr>
        <p:grpSpPr bwMode="auto">
          <a:xfrm>
            <a:off x="6582371" y="1361081"/>
            <a:ext cx="189310" cy="334951"/>
            <a:chOff x="624" y="1344"/>
            <a:chExt cx="192" cy="432"/>
          </a:xfrm>
        </p:grpSpPr>
        <p:sp>
          <p:nvSpPr>
            <p:cNvPr id="36117" name="Oval 183"/>
            <p:cNvSpPr>
              <a:spLocks noChangeArrowheads="1"/>
            </p:cNvSpPr>
            <p:nvPr/>
          </p:nvSpPr>
          <p:spPr bwMode="auto">
            <a:xfrm>
              <a:off x="672" y="1344"/>
              <a:ext cx="96" cy="96"/>
            </a:xfrm>
            <a:prstGeom prst="ellipse">
              <a:avLst/>
            </a:prstGeom>
            <a:solidFill>
              <a:schemeClr val="accent2"/>
            </a:solidFill>
            <a:ln w="28575">
              <a:solidFill>
                <a:schemeClr val="accent2"/>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118" name="Line 184"/>
            <p:cNvSpPr>
              <a:spLocks noChangeShapeType="1"/>
            </p:cNvSpPr>
            <p:nvPr/>
          </p:nvSpPr>
          <p:spPr bwMode="auto">
            <a:xfrm>
              <a:off x="720" y="1440"/>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19" name="Line 185"/>
            <p:cNvSpPr>
              <a:spLocks noChangeShapeType="1"/>
            </p:cNvSpPr>
            <p:nvPr/>
          </p:nvSpPr>
          <p:spPr bwMode="auto">
            <a:xfrm flipH="1">
              <a:off x="624"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20" name="Line 186"/>
            <p:cNvSpPr>
              <a:spLocks noChangeShapeType="1"/>
            </p:cNvSpPr>
            <p:nvPr/>
          </p:nvSpPr>
          <p:spPr bwMode="auto">
            <a:xfrm>
              <a:off x="720"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21" name="Line 187"/>
            <p:cNvSpPr>
              <a:spLocks noChangeShapeType="1"/>
            </p:cNvSpPr>
            <p:nvPr/>
          </p:nvSpPr>
          <p:spPr bwMode="auto">
            <a:xfrm>
              <a:off x="624" y="1488"/>
              <a:ext cx="1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51" name="Group 188"/>
          <p:cNvGrpSpPr>
            <a:grpSpLocks/>
          </p:cNvGrpSpPr>
          <p:nvPr/>
        </p:nvGrpSpPr>
        <p:grpSpPr bwMode="auto">
          <a:xfrm>
            <a:off x="6353771" y="1361081"/>
            <a:ext cx="189310" cy="334951"/>
            <a:chOff x="624" y="1344"/>
            <a:chExt cx="192" cy="432"/>
          </a:xfrm>
        </p:grpSpPr>
        <p:sp>
          <p:nvSpPr>
            <p:cNvPr id="36112" name="Oval 189"/>
            <p:cNvSpPr>
              <a:spLocks noChangeArrowheads="1"/>
            </p:cNvSpPr>
            <p:nvPr/>
          </p:nvSpPr>
          <p:spPr bwMode="auto">
            <a:xfrm>
              <a:off x="672" y="1344"/>
              <a:ext cx="96" cy="96"/>
            </a:xfrm>
            <a:prstGeom prst="ellipse">
              <a:avLst/>
            </a:prstGeom>
            <a:solidFill>
              <a:schemeClr val="accent2"/>
            </a:solidFill>
            <a:ln w="28575">
              <a:solidFill>
                <a:schemeClr val="accent2"/>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113" name="Line 190"/>
            <p:cNvSpPr>
              <a:spLocks noChangeShapeType="1"/>
            </p:cNvSpPr>
            <p:nvPr/>
          </p:nvSpPr>
          <p:spPr bwMode="auto">
            <a:xfrm>
              <a:off x="720" y="1440"/>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14" name="Line 191"/>
            <p:cNvSpPr>
              <a:spLocks noChangeShapeType="1"/>
            </p:cNvSpPr>
            <p:nvPr/>
          </p:nvSpPr>
          <p:spPr bwMode="auto">
            <a:xfrm flipH="1">
              <a:off x="624"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15" name="Line 192"/>
            <p:cNvSpPr>
              <a:spLocks noChangeShapeType="1"/>
            </p:cNvSpPr>
            <p:nvPr/>
          </p:nvSpPr>
          <p:spPr bwMode="auto">
            <a:xfrm>
              <a:off x="720"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16" name="Line 193"/>
            <p:cNvSpPr>
              <a:spLocks noChangeShapeType="1"/>
            </p:cNvSpPr>
            <p:nvPr/>
          </p:nvSpPr>
          <p:spPr bwMode="auto">
            <a:xfrm>
              <a:off x="624" y="1488"/>
              <a:ext cx="1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52" name="Group 194"/>
          <p:cNvGrpSpPr>
            <a:grpSpLocks/>
          </p:cNvGrpSpPr>
          <p:nvPr/>
        </p:nvGrpSpPr>
        <p:grpSpPr bwMode="auto">
          <a:xfrm>
            <a:off x="5896571" y="1361081"/>
            <a:ext cx="189310" cy="334951"/>
            <a:chOff x="624" y="1344"/>
            <a:chExt cx="192" cy="432"/>
          </a:xfrm>
        </p:grpSpPr>
        <p:sp>
          <p:nvSpPr>
            <p:cNvPr id="36107" name="Oval 195"/>
            <p:cNvSpPr>
              <a:spLocks noChangeArrowheads="1"/>
            </p:cNvSpPr>
            <p:nvPr/>
          </p:nvSpPr>
          <p:spPr bwMode="auto">
            <a:xfrm>
              <a:off x="672" y="1344"/>
              <a:ext cx="96" cy="96"/>
            </a:xfrm>
            <a:prstGeom prst="ellipse">
              <a:avLst/>
            </a:prstGeom>
            <a:solidFill>
              <a:schemeClr val="accent2"/>
            </a:solidFill>
            <a:ln w="28575">
              <a:solidFill>
                <a:schemeClr val="accent2"/>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108" name="Line 196"/>
            <p:cNvSpPr>
              <a:spLocks noChangeShapeType="1"/>
            </p:cNvSpPr>
            <p:nvPr/>
          </p:nvSpPr>
          <p:spPr bwMode="auto">
            <a:xfrm>
              <a:off x="720" y="1440"/>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09" name="Line 197"/>
            <p:cNvSpPr>
              <a:spLocks noChangeShapeType="1"/>
            </p:cNvSpPr>
            <p:nvPr/>
          </p:nvSpPr>
          <p:spPr bwMode="auto">
            <a:xfrm flipH="1">
              <a:off x="624"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10" name="Line 198"/>
            <p:cNvSpPr>
              <a:spLocks noChangeShapeType="1"/>
            </p:cNvSpPr>
            <p:nvPr/>
          </p:nvSpPr>
          <p:spPr bwMode="auto">
            <a:xfrm>
              <a:off x="720"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11" name="Line 199"/>
            <p:cNvSpPr>
              <a:spLocks noChangeShapeType="1"/>
            </p:cNvSpPr>
            <p:nvPr/>
          </p:nvSpPr>
          <p:spPr bwMode="auto">
            <a:xfrm>
              <a:off x="624" y="1488"/>
              <a:ext cx="1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53" name="Group 200"/>
          <p:cNvGrpSpPr>
            <a:grpSpLocks/>
          </p:cNvGrpSpPr>
          <p:nvPr/>
        </p:nvGrpSpPr>
        <p:grpSpPr bwMode="auto">
          <a:xfrm>
            <a:off x="6887171" y="1361081"/>
            <a:ext cx="189310" cy="334951"/>
            <a:chOff x="624" y="1344"/>
            <a:chExt cx="192" cy="432"/>
          </a:xfrm>
        </p:grpSpPr>
        <p:sp>
          <p:nvSpPr>
            <p:cNvPr id="36102" name="Oval 201"/>
            <p:cNvSpPr>
              <a:spLocks noChangeArrowheads="1"/>
            </p:cNvSpPr>
            <p:nvPr/>
          </p:nvSpPr>
          <p:spPr bwMode="auto">
            <a:xfrm>
              <a:off x="672" y="1344"/>
              <a:ext cx="96" cy="96"/>
            </a:xfrm>
            <a:prstGeom prst="ellipse">
              <a:avLst/>
            </a:prstGeom>
            <a:solidFill>
              <a:schemeClr val="accent2"/>
            </a:solidFill>
            <a:ln w="28575">
              <a:solidFill>
                <a:schemeClr val="accent2"/>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103" name="Line 202"/>
            <p:cNvSpPr>
              <a:spLocks noChangeShapeType="1"/>
            </p:cNvSpPr>
            <p:nvPr/>
          </p:nvSpPr>
          <p:spPr bwMode="auto">
            <a:xfrm>
              <a:off x="720" y="1440"/>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04" name="Line 203"/>
            <p:cNvSpPr>
              <a:spLocks noChangeShapeType="1"/>
            </p:cNvSpPr>
            <p:nvPr/>
          </p:nvSpPr>
          <p:spPr bwMode="auto">
            <a:xfrm flipH="1">
              <a:off x="624"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05" name="Line 204"/>
            <p:cNvSpPr>
              <a:spLocks noChangeShapeType="1"/>
            </p:cNvSpPr>
            <p:nvPr/>
          </p:nvSpPr>
          <p:spPr bwMode="auto">
            <a:xfrm>
              <a:off x="720"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06" name="Line 205"/>
            <p:cNvSpPr>
              <a:spLocks noChangeShapeType="1"/>
            </p:cNvSpPr>
            <p:nvPr/>
          </p:nvSpPr>
          <p:spPr bwMode="auto">
            <a:xfrm>
              <a:off x="624" y="1488"/>
              <a:ext cx="1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54" name="Group 206"/>
          <p:cNvGrpSpPr>
            <a:grpSpLocks/>
          </p:cNvGrpSpPr>
          <p:nvPr/>
        </p:nvGrpSpPr>
        <p:grpSpPr bwMode="auto">
          <a:xfrm>
            <a:off x="7115771" y="1361081"/>
            <a:ext cx="189310" cy="334951"/>
            <a:chOff x="624" y="1344"/>
            <a:chExt cx="192" cy="432"/>
          </a:xfrm>
        </p:grpSpPr>
        <p:sp>
          <p:nvSpPr>
            <p:cNvPr id="36097" name="Oval 207"/>
            <p:cNvSpPr>
              <a:spLocks noChangeArrowheads="1"/>
            </p:cNvSpPr>
            <p:nvPr/>
          </p:nvSpPr>
          <p:spPr bwMode="auto">
            <a:xfrm>
              <a:off x="672" y="1344"/>
              <a:ext cx="96" cy="96"/>
            </a:xfrm>
            <a:prstGeom prst="ellipse">
              <a:avLst/>
            </a:prstGeom>
            <a:solidFill>
              <a:schemeClr val="accent2"/>
            </a:solidFill>
            <a:ln w="28575">
              <a:solidFill>
                <a:schemeClr val="accent2"/>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98" name="Line 208"/>
            <p:cNvSpPr>
              <a:spLocks noChangeShapeType="1"/>
            </p:cNvSpPr>
            <p:nvPr/>
          </p:nvSpPr>
          <p:spPr bwMode="auto">
            <a:xfrm>
              <a:off x="720" y="1440"/>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99" name="Line 209"/>
            <p:cNvSpPr>
              <a:spLocks noChangeShapeType="1"/>
            </p:cNvSpPr>
            <p:nvPr/>
          </p:nvSpPr>
          <p:spPr bwMode="auto">
            <a:xfrm flipH="1">
              <a:off x="624"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00" name="Line 210"/>
            <p:cNvSpPr>
              <a:spLocks noChangeShapeType="1"/>
            </p:cNvSpPr>
            <p:nvPr/>
          </p:nvSpPr>
          <p:spPr bwMode="auto">
            <a:xfrm>
              <a:off x="720"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01" name="Line 211"/>
            <p:cNvSpPr>
              <a:spLocks noChangeShapeType="1"/>
            </p:cNvSpPr>
            <p:nvPr/>
          </p:nvSpPr>
          <p:spPr bwMode="auto">
            <a:xfrm>
              <a:off x="624" y="1488"/>
              <a:ext cx="1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55" name="Group 212"/>
          <p:cNvGrpSpPr>
            <a:grpSpLocks/>
          </p:cNvGrpSpPr>
          <p:nvPr/>
        </p:nvGrpSpPr>
        <p:grpSpPr bwMode="auto">
          <a:xfrm>
            <a:off x="6958013" y="2556150"/>
            <a:ext cx="152399" cy="343684"/>
            <a:chOff x="624" y="1344"/>
            <a:chExt cx="192" cy="432"/>
          </a:xfrm>
        </p:grpSpPr>
        <p:sp>
          <p:nvSpPr>
            <p:cNvPr id="36092" name="Oval 213"/>
            <p:cNvSpPr>
              <a:spLocks noChangeArrowheads="1"/>
            </p:cNvSpPr>
            <p:nvPr/>
          </p:nvSpPr>
          <p:spPr bwMode="auto">
            <a:xfrm>
              <a:off x="672" y="1344"/>
              <a:ext cx="96" cy="96"/>
            </a:xfrm>
            <a:prstGeom prst="ellipse">
              <a:avLst/>
            </a:prstGeom>
            <a:solidFill>
              <a:schemeClr val="accent2"/>
            </a:solidFill>
            <a:ln w="28575">
              <a:solidFill>
                <a:schemeClr val="accent2"/>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93" name="Line 214"/>
            <p:cNvSpPr>
              <a:spLocks noChangeShapeType="1"/>
            </p:cNvSpPr>
            <p:nvPr/>
          </p:nvSpPr>
          <p:spPr bwMode="auto">
            <a:xfrm>
              <a:off x="720" y="1440"/>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94" name="Line 215"/>
            <p:cNvSpPr>
              <a:spLocks noChangeShapeType="1"/>
            </p:cNvSpPr>
            <p:nvPr/>
          </p:nvSpPr>
          <p:spPr bwMode="auto">
            <a:xfrm flipH="1">
              <a:off x="624"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95" name="Line 216"/>
            <p:cNvSpPr>
              <a:spLocks noChangeShapeType="1"/>
            </p:cNvSpPr>
            <p:nvPr/>
          </p:nvSpPr>
          <p:spPr bwMode="auto">
            <a:xfrm>
              <a:off x="720" y="1632"/>
              <a:ext cx="96"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96" name="Line 217"/>
            <p:cNvSpPr>
              <a:spLocks noChangeShapeType="1"/>
            </p:cNvSpPr>
            <p:nvPr/>
          </p:nvSpPr>
          <p:spPr bwMode="auto">
            <a:xfrm>
              <a:off x="624" y="1488"/>
              <a:ext cx="1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56" name="Group 218"/>
          <p:cNvGrpSpPr>
            <a:grpSpLocks/>
          </p:cNvGrpSpPr>
          <p:nvPr/>
        </p:nvGrpSpPr>
        <p:grpSpPr bwMode="auto">
          <a:xfrm>
            <a:off x="8786813" y="2556150"/>
            <a:ext cx="152399" cy="343684"/>
            <a:chOff x="624" y="1344"/>
            <a:chExt cx="192" cy="432"/>
          </a:xfrm>
        </p:grpSpPr>
        <p:sp>
          <p:nvSpPr>
            <p:cNvPr id="36087" name="Oval 219"/>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88" name="Line 220"/>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89" name="Line 221"/>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90" name="Line 222"/>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91" name="Line 223"/>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57" name="Group 224"/>
          <p:cNvGrpSpPr>
            <a:grpSpLocks/>
          </p:cNvGrpSpPr>
          <p:nvPr/>
        </p:nvGrpSpPr>
        <p:grpSpPr bwMode="auto">
          <a:xfrm>
            <a:off x="338138" y="2967050"/>
            <a:ext cx="171450" cy="361245"/>
            <a:chOff x="624" y="1344"/>
            <a:chExt cx="192" cy="432"/>
          </a:xfrm>
        </p:grpSpPr>
        <p:sp>
          <p:nvSpPr>
            <p:cNvPr id="36082" name="Oval 225"/>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83" name="Line 226"/>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84" name="Line 227"/>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85" name="Line 228"/>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86" name="Line 229"/>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58" name="Group 230"/>
          <p:cNvGrpSpPr>
            <a:grpSpLocks/>
          </p:cNvGrpSpPr>
          <p:nvPr/>
        </p:nvGrpSpPr>
        <p:grpSpPr bwMode="auto">
          <a:xfrm>
            <a:off x="795338" y="3414521"/>
            <a:ext cx="171450" cy="361245"/>
            <a:chOff x="624" y="1344"/>
            <a:chExt cx="192" cy="432"/>
          </a:xfrm>
        </p:grpSpPr>
        <p:sp>
          <p:nvSpPr>
            <p:cNvPr id="36077" name="Oval 231"/>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78" name="Line 232"/>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79" name="Line 233"/>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80" name="Line 234"/>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81" name="Line 235"/>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59" name="Group 236"/>
          <p:cNvGrpSpPr>
            <a:grpSpLocks/>
          </p:cNvGrpSpPr>
          <p:nvPr/>
        </p:nvGrpSpPr>
        <p:grpSpPr bwMode="auto">
          <a:xfrm>
            <a:off x="1938338" y="1446577"/>
            <a:ext cx="171450" cy="406401"/>
            <a:chOff x="624" y="1344"/>
            <a:chExt cx="192" cy="432"/>
          </a:xfrm>
        </p:grpSpPr>
        <p:sp>
          <p:nvSpPr>
            <p:cNvPr id="36072" name="Oval 237"/>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73" name="Line 238"/>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74" name="Line 239"/>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75" name="Line 240"/>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76" name="Line 241"/>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60" name="Group 242"/>
          <p:cNvGrpSpPr>
            <a:grpSpLocks/>
          </p:cNvGrpSpPr>
          <p:nvPr/>
        </p:nvGrpSpPr>
        <p:grpSpPr bwMode="auto">
          <a:xfrm>
            <a:off x="5510213" y="3544434"/>
            <a:ext cx="152399" cy="331409"/>
            <a:chOff x="624" y="1344"/>
            <a:chExt cx="192" cy="432"/>
          </a:xfrm>
        </p:grpSpPr>
        <p:sp>
          <p:nvSpPr>
            <p:cNvPr id="36067" name="Oval 243"/>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68" name="Line 244"/>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69" name="Line 245"/>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70" name="Line 246"/>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71" name="Line 247"/>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61" name="Group 248"/>
          <p:cNvGrpSpPr>
            <a:grpSpLocks/>
          </p:cNvGrpSpPr>
          <p:nvPr/>
        </p:nvGrpSpPr>
        <p:grpSpPr bwMode="auto">
          <a:xfrm>
            <a:off x="2090738" y="2052650"/>
            <a:ext cx="171450" cy="361245"/>
            <a:chOff x="624" y="1344"/>
            <a:chExt cx="192" cy="432"/>
          </a:xfrm>
        </p:grpSpPr>
        <p:sp>
          <p:nvSpPr>
            <p:cNvPr id="36062" name="Oval 249"/>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63" name="Line 250"/>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64" name="Line 251"/>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65" name="Line 252"/>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66" name="Line 253"/>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62" name="Group 254"/>
          <p:cNvGrpSpPr>
            <a:grpSpLocks/>
          </p:cNvGrpSpPr>
          <p:nvPr/>
        </p:nvGrpSpPr>
        <p:grpSpPr bwMode="auto">
          <a:xfrm>
            <a:off x="2395538" y="1481150"/>
            <a:ext cx="171450" cy="361245"/>
            <a:chOff x="624" y="1344"/>
            <a:chExt cx="192" cy="432"/>
          </a:xfrm>
        </p:grpSpPr>
        <p:sp>
          <p:nvSpPr>
            <p:cNvPr id="36057" name="Oval 255"/>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58" name="Line 256"/>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9" name="Line 257"/>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60" name="Line 258"/>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61" name="Line 259"/>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63" name="Group 260"/>
          <p:cNvGrpSpPr>
            <a:grpSpLocks/>
          </p:cNvGrpSpPr>
          <p:nvPr/>
        </p:nvGrpSpPr>
        <p:grpSpPr bwMode="auto">
          <a:xfrm>
            <a:off x="1481138" y="2395550"/>
            <a:ext cx="171450" cy="361245"/>
            <a:chOff x="624" y="1344"/>
            <a:chExt cx="192" cy="432"/>
          </a:xfrm>
        </p:grpSpPr>
        <p:sp>
          <p:nvSpPr>
            <p:cNvPr id="36052" name="Oval 261"/>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53" name="Line 262"/>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4" name="Line 263"/>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5" name="Line 264"/>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6" name="Line 265"/>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64" name="Group 266"/>
          <p:cNvGrpSpPr>
            <a:grpSpLocks/>
          </p:cNvGrpSpPr>
          <p:nvPr/>
        </p:nvGrpSpPr>
        <p:grpSpPr bwMode="auto">
          <a:xfrm>
            <a:off x="1871663" y="3329587"/>
            <a:ext cx="171450" cy="361245"/>
            <a:chOff x="624" y="1344"/>
            <a:chExt cx="192" cy="432"/>
          </a:xfrm>
        </p:grpSpPr>
        <p:sp>
          <p:nvSpPr>
            <p:cNvPr id="36047" name="Oval 267"/>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48" name="Line 268"/>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9" name="Line 269"/>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0" name="Line 270"/>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1" name="Line 271"/>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65" name="Group 272"/>
          <p:cNvGrpSpPr>
            <a:grpSpLocks/>
          </p:cNvGrpSpPr>
          <p:nvPr/>
        </p:nvGrpSpPr>
        <p:grpSpPr bwMode="auto">
          <a:xfrm>
            <a:off x="2319338" y="2795600"/>
            <a:ext cx="171450" cy="361245"/>
            <a:chOff x="624" y="1344"/>
            <a:chExt cx="192" cy="432"/>
          </a:xfrm>
        </p:grpSpPr>
        <p:sp>
          <p:nvSpPr>
            <p:cNvPr id="36042" name="Oval 273"/>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43" name="Line 274"/>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4" name="Line 275"/>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5" name="Line 276"/>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6" name="Line 277"/>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66" name="Group 278"/>
          <p:cNvGrpSpPr>
            <a:grpSpLocks/>
          </p:cNvGrpSpPr>
          <p:nvPr/>
        </p:nvGrpSpPr>
        <p:grpSpPr bwMode="auto">
          <a:xfrm>
            <a:off x="1938338" y="2738450"/>
            <a:ext cx="171450" cy="361245"/>
            <a:chOff x="624" y="1344"/>
            <a:chExt cx="192" cy="432"/>
          </a:xfrm>
        </p:grpSpPr>
        <p:sp>
          <p:nvSpPr>
            <p:cNvPr id="36037" name="Oval 279"/>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38" name="Line 280"/>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9" name="Line 281"/>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0" name="Line 282"/>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1" name="Line 283"/>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67" name="Group 284"/>
          <p:cNvGrpSpPr>
            <a:grpSpLocks/>
          </p:cNvGrpSpPr>
          <p:nvPr/>
        </p:nvGrpSpPr>
        <p:grpSpPr bwMode="auto">
          <a:xfrm>
            <a:off x="1223963" y="3394662"/>
            <a:ext cx="171450" cy="381942"/>
            <a:chOff x="624" y="1344"/>
            <a:chExt cx="192" cy="432"/>
          </a:xfrm>
        </p:grpSpPr>
        <p:sp>
          <p:nvSpPr>
            <p:cNvPr id="36032" name="Oval 285"/>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33" name="Line 286"/>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4" name="Line 287"/>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5" name="Line 288"/>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6" name="Line 289"/>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68" name="Group 290"/>
          <p:cNvGrpSpPr>
            <a:grpSpLocks/>
          </p:cNvGrpSpPr>
          <p:nvPr/>
        </p:nvGrpSpPr>
        <p:grpSpPr bwMode="auto">
          <a:xfrm>
            <a:off x="2700338" y="3510209"/>
            <a:ext cx="171450" cy="361245"/>
            <a:chOff x="624" y="1344"/>
            <a:chExt cx="192" cy="432"/>
          </a:xfrm>
        </p:grpSpPr>
        <p:sp>
          <p:nvSpPr>
            <p:cNvPr id="36027" name="Oval 291"/>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28" name="Line 292"/>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9" name="Line 293"/>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0" name="Line 294"/>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1" name="Line 295"/>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69" name="Group 296"/>
          <p:cNvGrpSpPr>
            <a:grpSpLocks/>
          </p:cNvGrpSpPr>
          <p:nvPr/>
        </p:nvGrpSpPr>
        <p:grpSpPr bwMode="auto">
          <a:xfrm>
            <a:off x="947738" y="1481150"/>
            <a:ext cx="171450" cy="361245"/>
            <a:chOff x="624" y="1344"/>
            <a:chExt cx="192" cy="432"/>
          </a:xfrm>
        </p:grpSpPr>
        <p:sp>
          <p:nvSpPr>
            <p:cNvPr id="36022" name="Oval 297"/>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23" name="Line 298"/>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4" name="Line 299"/>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5" name="Line 300"/>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6" name="Line 301"/>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70" name="Group 302"/>
          <p:cNvGrpSpPr>
            <a:grpSpLocks/>
          </p:cNvGrpSpPr>
          <p:nvPr/>
        </p:nvGrpSpPr>
        <p:grpSpPr bwMode="auto">
          <a:xfrm>
            <a:off x="2624138" y="3081350"/>
            <a:ext cx="171450" cy="361245"/>
            <a:chOff x="624" y="1344"/>
            <a:chExt cx="192" cy="432"/>
          </a:xfrm>
        </p:grpSpPr>
        <p:sp>
          <p:nvSpPr>
            <p:cNvPr id="36017" name="Oval 303"/>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18" name="Line 304"/>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9" name="Line 305"/>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0" name="Line 306"/>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1" name="Line 307"/>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71" name="Group 308"/>
          <p:cNvGrpSpPr>
            <a:grpSpLocks/>
          </p:cNvGrpSpPr>
          <p:nvPr/>
        </p:nvGrpSpPr>
        <p:grpSpPr bwMode="auto">
          <a:xfrm>
            <a:off x="6125171" y="1361081"/>
            <a:ext cx="189310" cy="334951"/>
            <a:chOff x="624" y="1344"/>
            <a:chExt cx="192" cy="432"/>
          </a:xfrm>
        </p:grpSpPr>
        <p:sp>
          <p:nvSpPr>
            <p:cNvPr id="36012" name="Oval 309"/>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13" name="Line 310"/>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4" name="Line 311"/>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5" name="Line 312"/>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6" name="Line 313"/>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72" name="Group 314"/>
          <p:cNvGrpSpPr>
            <a:grpSpLocks/>
          </p:cNvGrpSpPr>
          <p:nvPr/>
        </p:nvGrpSpPr>
        <p:grpSpPr bwMode="auto">
          <a:xfrm>
            <a:off x="7877771" y="1361081"/>
            <a:ext cx="189310" cy="334951"/>
            <a:chOff x="624" y="1344"/>
            <a:chExt cx="192" cy="432"/>
          </a:xfrm>
        </p:grpSpPr>
        <p:sp>
          <p:nvSpPr>
            <p:cNvPr id="36007" name="Oval 315"/>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08" name="Line 316"/>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9" name="Line 317"/>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0" name="Line 318"/>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1" name="Line 319"/>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73" name="Group 320"/>
          <p:cNvGrpSpPr>
            <a:grpSpLocks/>
          </p:cNvGrpSpPr>
          <p:nvPr/>
        </p:nvGrpSpPr>
        <p:grpSpPr bwMode="auto">
          <a:xfrm>
            <a:off x="7572971" y="1361081"/>
            <a:ext cx="189310" cy="334951"/>
            <a:chOff x="624" y="1344"/>
            <a:chExt cx="192" cy="432"/>
          </a:xfrm>
        </p:grpSpPr>
        <p:sp>
          <p:nvSpPr>
            <p:cNvPr id="36002" name="Oval 321"/>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6003" name="Line 322"/>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4" name="Line 323"/>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5" name="Line 324"/>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6" name="Line 325"/>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74" name="Group 326"/>
          <p:cNvGrpSpPr>
            <a:grpSpLocks/>
          </p:cNvGrpSpPr>
          <p:nvPr/>
        </p:nvGrpSpPr>
        <p:grpSpPr bwMode="auto">
          <a:xfrm>
            <a:off x="7344371" y="1361081"/>
            <a:ext cx="189310" cy="334951"/>
            <a:chOff x="624" y="1344"/>
            <a:chExt cx="192" cy="432"/>
          </a:xfrm>
        </p:grpSpPr>
        <p:sp>
          <p:nvSpPr>
            <p:cNvPr id="35997" name="Oval 327"/>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98" name="Line 328"/>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9" name="Line 329"/>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0" name="Line 330"/>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1" name="Line 331"/>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75" name="Group 332"/>
          <p:cNvGrpSpPr>
            <a:grpSpLocks/>
          </p:cNvGrpSpPr>
          <p:nvPr/>
        </p:nvGrpSpPr>
        <p:grpSpPr bwMode="auto">
          <a:xfrm>
            <a:off x="5815013" y="2784750"/>
            <a:ext cx="152399" cy="343684"/>
            <a:chOff x="624" y="1344"/>
            <a:chExt cx="192" cy="432"/>
          </a:xfrm>
        </p:grpSpPr>
        <p:sp>
          <p:nvSpPr>
            <p:cNvPr id="35992" name="Oval 333"/>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93" name="Line 334"/>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4" name="Line 335"/>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5" name="Line 336"/>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6" name="Line 337"/>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76" name="Group 338"/>
          <p:cNvGrpSpPr>
            <a:grpSpLocks/>
          </p:cNvGrpSpPr>
          <p:nvPr/>
        </p:nvGrpSpPr>
        <p:grpSpPr bwMode="auto">
          <a:xfrm>
            <a:off x="6196013" y="2956200"/>
            <a:ext cx="152399" cy="343684"/>
            <a:chOff x="624" y="1344"/>
            <a:chExt cx="192" cy="432"/>
          </a:xfrm>
        </p:grpSpPr>
        <p:sp>
          <p:nvSpPr>
            <p:cNvPr id="35987" name="Oval 339"/>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88" name="Line 340"/>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9" name="Line 341"/>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0" name="Line 342"/>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1" name="Line 343"/>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77" name="Group 344"/>
          <p:cNvGrpSpPr>
            <a:grpSpLocks/>
          </p:cNvGrpSpPr>
          <p:nvPr/>
        </p:nvGrpSpPr>
        <p:grpSpPr bwMode="auto">
          <a:xfrm>
            <a:off x="6348413" y="2499000"/>
            <a:ext cx="152399" cy="343684"/>
            <a:chOff x="624" y="1344"/>
            <a:chExt cx="192" cy="432"/>
          </a:xfrm>
        </p:grpSpPr>
        <p:sp>
          <p:nvSpPr>
            <p:cNvPr id="35982" name="Oval 345"/>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83" name="Line 346"/>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4" name="Line 347"/>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5" name="Line 348"/>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6" name="Line 349"/>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78" name="Group 350"/>
          <p:cNvGrpSpPr>
            <a:grpSpLocks/>
          </p:cNvGrpSpPr>
          <p:nvPr/>
        </p:nvGrpSpPr>
        <p:grpSpPr bwMode="auto">
          <a:xfrm>
            <a:off x="7948613" y="2441850"/>
            <a:ext cx="152399" cy="343684"/>
            <a:chOff x="624" y="1344"/>
            <a:chExt cx="192" cy="432"/>
          </a:xfrm>
        </p:grpSpPr>
        <p:sp>
          <p:nvSpPr>
            <p:cNvPr id="35977" name="Oval 351"/>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78" name="Line 352"/>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9" name="Line 353"/>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0" name="Line 354"/>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1" name="Line 355"/>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879" name="Line 356"/>
          <p:cNvSpPr>
            <a:spLocks noChangeShapeType="1"/>
          </p:cNvSpPr>
          <p:nvPr/>
        </p:nvSpPr>
        <p:spPr bwMode="auto">
          <a:xfrm>
            <a:off x="630636" y="4100310"/>
            <a:ext cx="8229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80" name="Text Box 357"/>
          <p:cNvSpPr txBox="1">
            <a:spLocks noChangeArrowheads="1"/>
          </p:cNvSpPr>
          <p:nvPr/>
        </p:nvSpPr>
        <p:spPr bwMode="auto">
          <a:xfrm>
            <a:off x="3793493" y="4100310"/>
            <a:ext cx="766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buNone/>
            </a:pPr>
            <a:r>
              <a:rPr lang="en-US" altLang="en-US" sz="1800" b="1" i="1" dirty="0"/>
              <a:t>time</a:t>
            </a:r>
          </a:p>
        </p:txBody>
      </p:sp>
      <p:sp>
        <p:nvSpPr>
          <p:cNvPr id="35881" name="Text Box 359"/>
          <p:cNvSpPr txBox="1">
            <a:spLocks noChangeArrowheads="1"/>
          </p:cNvSpPr>
          <p:nvPr/>
        </p:nvSpPr>
        <p:spPr bwMode="auto">
          <a:xfrm>
            <a:off x="630636" y="945118"/>
            <a:ext cx="1731564"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buNone/>
            </a:pPr>
            <a:r>
              <a:rPr lang="en-US" altLang="en-US" sz="1800" b="1" i="1" dirty="0"/>
              <a:t>The present</a:t>
            </a:r>
          </a:p>
        </p:txBody>
      </p:sp>
      <p:sp>
        <p:nvSpPr>
          <p:cNvPr id="35882" name="Text Box 360"/>
          <p:cNvSpPr txBox="1">
            <a:spLocks noChangeArrowheads="1"/>
          </p:cNvSpPr>
          <p:nvPr/>
        </p:nvSpPr>
        <p:spPr bwMode="auto">
          <a:xfrm>
            <a:off x="6239195" y="945118"/>
            <a:ext cx="1542410"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buNone/>
            </a:pPr>
            <a:r>
              <a:rPr lang="en-US" altLang="en-US" sz="1800" b="1" i="1" dirty="0"/>
              <a:t>The future</a:t>
            </a:r>
          </a:p>
        </p:txBody>
      </p:sp>
      <p:sp>
        <p:nvSpPr>
          <p:cNvPr id="35883" name="Text Box 361"/>
          <p:cNvSpPr txBox="1">
            <a:spLocks noChangeArrowheads="1"/>
          </p:cNvSpPr>
          <p:nvPr/>
        </p:nvSpPr>
        <p:spPr bwMode="auto">
          <a:xfrm>
            <a:off x="5301564" y="1736672"/>
            <a:ext cx="3485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buNone/>
            </a:pPr>
            <a:r>
              <a:rPr lang="en-US" altLang="en-US" sz="1800" dirty="0"/>
              <a:t>MI, CHF, stroke, ESRD, LEA</a:t>
            </a:r>
          </a:p>
        </p:txBody>
      </p:sp>
      <p:grpSp>
        <p:nvGrpSpPr>
          <p:cNvPr id="35884" name="Group 362"/>
          <p:cNvGrpSpPr>
            <a:grpSpLocks/>
          </p:cNvGrpSpPr>
          <p:nvPr/>
        </p:nvGrpSpPr>
        <p:grpSpPr bwMode="auto">
          <a:xfrm>
            <a:off x="7491413" y="3241950"/>
            <a:ext cx="152399" cy="343684"/>
            <a:chOff x="624" y="1344"/>
            <a:chExt cx="192" cy="432"/>
          </a:xfrm>
        </p:grpSpPr>
        <p:sp>
          <p:nvSpPr>
            <p:cNvPr id="35972" name="Oval 363"/>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73" name="Line 364"/>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4" name="Line 365"/>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5" name="Line 366"/>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6" name="Line 367"/>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85" name="Group 368"/>
          <p:cNvGrpSpPr>
            <a:grpSpLocks/>
          </p:cNvGrpSpPr>
          <p:nvPr/>
        </p:nvGrpSpPr>
        <p:grpSpPr bwMode="auto">
          <a:xfrm>
            <a:off x="6805613" y="3127650"/>
            <a:ext cx="152399" cy="343684"/>
            <a:chOff x="624" y="1344"/>
            <a:chExt cx="192" cy="432"/>
          </a:xfrm>
        </p:grpSpPr>
        <p:sp>
          <p:nvSpPr>
            <p:cNvPr id="35967" name="Oval 369"/>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68" name="Line 370"/>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9" name="Line 371"/>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0" name="Line 372"/>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1" name="Line 373"/>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86" name="Group 374"/>
          <p:cNvGrpSpPr>
            <a:grpSpLocks/>
          </p:cNvGrpSpPr>
          <p:nvPr/>
        </p:nvGrpSpPr>
        <p:grpSpPr bwMode="auto">
          <a:xfrm>
            <a:off x="7872413" y="3013350"/>
            <a:ext cx="152399" cy="343684"/>
            <a:chOff x="624" y="1344"/>
            <a:chExt cx="192" cy="432"/>
          </a:xfrm>
        </p:grpSpPr>
        <p:sp>
          <p:nvSpPr>
            <p:cNvPr id="35962" name="Oval 375"/>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63" name="Line 376"/>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4" name="Line 377"/>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5" name="Line 378"/>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6" name="Line 379"/>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87" name="Group 380"/>
          <p:cNvGrpSpPr>
            <a:grpSpLocks/>
          </p:cNvGrpSpPr>
          <p:nvPr/>
        </p:nvGrpSpPr>
        <p:grpSpPr bwMode="auto">
          <a:xfrm>
            <a:off x="8177213" y="3241950"/>
            <a:ext cx="152399" cy="343684"/>
            <a:chOff x="624" y="1344"/>
            <a:chExt cx="192" cy="432"/>
          </a:xfrm>
        </p:grpSpPr>
        <p:sp>
          <p:nvSpPr>
            <p:cNvPr id="35957" name="Oval 381"/>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58" name="Line 382"/>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9" name="Line 383"/>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0" name="Line 384"/>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1" name="Line 385"/>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88" name="Group 386"/>
          <p:cNvGrpSpPr>
            <a:grpSpLocks/>
          </p:cNvGrpSpPr>
          <p:nvPr/>
        </p:nvGrpSpPr>
        <p:grpSpPr bwMode="auto">
          <a:xfrm>
            <a:off x="5815013" y="3299100"/>
            <a:ext cx="152399" cy="343684"/>
            <a:chOff x="624" y="1344"/>
            <a:chExt cx="192" cy="432"/>
          </a:xfrm>
        </p:grpSpPr>
        <p:sp>
          <p:nvSpPr>
            <p:cNvPr id="35952" name="Oval 387"/>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53" name="Line 388"/>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4" name="Line 389"/>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5" name="Line 390"/>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6" name="Line 391"/>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89" name="Group 392"/>
          <p:cNvGrpSpPr>
            <a:grpSpLocks/>
          </p:cNvGrpSpPr>
          <p:nvPr/>
        </p:nvGrpSpPr>
        <p:grpSpPr bwMode="auto">
          <a:xfrm>
            <a:off x="8329613" y="2613300"/>
            <a:ext cx="152399" cy="343684"/>
            <a:chOff x="624" y="1344"/>
            <a:chExt cx="192" cy="432"/>
          </a:xfrm>
        </p:grpSpPr>
        <p:sp>
          <p:nvSpPr>
            <p:cNvPr id="35947" name="Oval 393"/>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48" name="Line 394"/>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9" name="Line 395"/>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0" name="Line 396"/>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1" name="Line 397"/>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90" name="Group 398"/>
          <p:cNvGrpSpPr>
            <a:grpSpLocks/>
          </p:cNvGrpSpPr>
          <p:nvPr/>
        </p:nvGrpSpPr>
        <p:grpSpPr bwMode="auto">
          <a:xfrm>
            <a:off x="7415213" y="2613300"/>
            <a:ext cx="152399" cy="343684"/>
            <a:chOff x="624" y="1344"/>
            <a:chExt cx="192" cy="432"/>
          </a:xfrm>
        </p:grpSpPr>
        <p:sp>
          <p:nvSpPr>
            <p:cNvPr id="35942" name="Oval 399"/>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43" name="Line 400"/>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4" name="Line 401"/>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5" name="Line 402"/>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6" name="Line 403"/>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91" name="Group 404"/>
          <p:cNvGrpSpPr>
            <a:grpSpLocks/>
          </p:cNvGrpSpPr>
          <p:nvPr/>
        </p:nvGrpSpPr>
        <p:grpSpPr bwMode="auto">
          <a:xfrm>
            <a:off x="5322391" y="3111382"/>
            <a:ext cx="225921" cy="408516"/>
            <a:chOff x="624" y="1344"/>
            <a:chExt cx="192" cy="432"/>
          </a:xfrm>
        </p:grpSpPr>
        <p:sp>
          <p:nvSpPr>
            <p:cNvPr id="35937" name="Oval 405"/>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38" name="Line 406"/>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9" name="Line 407"/>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0" name="Line 408"/>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1" name="Line 409"/>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892" name="Text Box 410"/>
          <p:cNvSpPr txBox="1">
            <a:spLocks noChangeArrowheads="1"/>
          </p:cNvSpPr>
          <p:nvPr/>
        </p:nvSpPr>
        <p:spPr bwMode="auto">
          <a:xfrm>
            <a:off x="6187118" y="3608778"/>
            <a:ext cx="17995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buNone/>
            </a:pPr>
            <a:r>
              <a:rPr lang="en-US" altLang="en-US" sz="1800" dirty="0"/>
              <a:t>Everyone else</a:t>
            </a:r>
          </a:p>
        </p:txBody>
      </p:sp>
      <p:sp>
        <p:nvSpPr>
          <p:cNvPr id="35893" name="Line 411"/>
          <p:cNvSpPr>
            <a:spLocks noChangeShapeType="1"/>
          </p:cNvSpPr>
          <p:nvPr/>
        </p:nvSpPr>
        <p:spPr bwMode="auto">
          <a:xfrm>
            <a:off x="3033771" y="2321388"/>
            <a:ext cx="2209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94" name="Text Box 412"/>
          <p:cNvSpPr txBox="1">
            <a:spLocks noChangeArrowheads="1"/>
          </p:cNvSpPr>
          <p:nvPr/>
        </p:nvSpPr>
        <p:spPr bwMode="auto">
          <a:xfrm>
            <a:off x="658874" y="209550"/>
            <a:ext cx="77261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a:buNone/>
            </a:pPr>
            <a:r>
              <a:rPr lang="en-US" altLang="en-US" sz="3300" dirty="0"/>
              <a:t>Prospective cohort study structure</a:t>
            </a:r>
          </a:p>
        </p:txBody>
      </p:sp>
      <p:grpSp>
        <p:nvGrpSpPr>
          <p:cNvPr id="35895" name="Group 413"/>
          <p:cNvGrpSpPr>
            <a:grpSpLocks/>
          </p:cNvGrpSpPr>
          <p:nvPr/>
        </p:nvGrpSpPr>
        <p:grpSpPr bwMode="auto">
          <a:xfrm>
            <a:off x="8786813" y="3299100"/>
            <a:ext cx="152399" cy="343684"/>
            <a:chOff x="624" y="1344"/>
            <a:chExt cx="192" cy="432"/>
          </a:xfrm>
        </p:grpSpPr>
        <p:sp>
          <p:nvSpPr>
            <p:cNvPr id="35932" name="Oval 414"/>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33" name="Line 415"/>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4" name="Line 416"/>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5" name="Line 417"/>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6" name="Line 418"/>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96" name="Group 419"/>
          <p:cNvGrpSpPr>
            <a:grpSpLocks/>
          </p:cNvGrpSpPr>
          <p:nvPr/>
        </p:nvGrpSpPr>
        <p:grpSpPr bwMode="auto">
          <a:xfrm>
            <a:off x="1557338" y="1881200"/>
            <a:ext cx="171450" cy="361245"/>
            <a:chOff x="624" y="1344"/>
            <a:chExt cx="192" cy="432"/>
          </a:xfrm>
        </p:grpSpPr>
        <p:sp>
          <p:nvSpPr>
            <p:cNvPr id="35927" name="Oval 420"/>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28" name="Line 421"/>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9" name="Line 422"/>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0" name="Line 423"/>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1" name="Line 424"/>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97" name="Group 425"/>
          <p:cNvGrpSpPr>
            <a:grpSpLocks/>
          </p:cNvGrpSpPr>
          <p:nvPr/>
        </p:nvGrpSpPr>
        <p:grpSpPr bwMode="auto">
          <a:xfrm>
            <a:off x="2547938" y="2224100"/>
            <a:ext cx="171450" cy="361245"/>
            <a:chOff x="624" y="1344"/>
            <a:chExt cx="192" cy="432"/>
          </a:xfrm>
        </p:grpSpPr>
        <p:sp>
          <p:nvSpPr>
            <p:cNvPr id="35922" name="Oval 426"/>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23" name="Line 427"/>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4" name="Line 428"/>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5" name="Line 429"/>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6" name="Line 430"/>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98" name="Group 431"/>
          <p:cNvGrpSpPr>
            <a:grpSpLocks/>
          </p:cNvGrpSpPr>
          <p:nvPr/>
        </p:nvGrpSpPr>
        <p:grpSpPr bwMode="auto">
          <a:xfrm>
            <a:off x="6043613" y="2384700"/>
            <a:ext cx="152399" cy="343684"/>
            <a:chOff x="624" y="1344"/>
            <a:chExt cx="192" cy="432"/>
          </a:xfrm>
        </p:grpSpPr>
        <p:sp>
          <p:nvSpPr>
            <p:cNvPr id="35917" name="Oval 432"/>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18" name="Line 433"/>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9" name="Line 434"/>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0" name="Line 435"/>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1" name="Line 436"/>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899" name="Group 437"/>
          <p:cNvGrpSpPr>
            <a:grpSpLocks/>
          </p:cNvGrpSpPr>
          <p:nvPr/>
        </p:nvGrpSpPr>
        <p:grpSpPr bwMode="auto">
          <a:xfrm>
            <a:off x="5510213" y="2556150"/>
            <a:ext cx="152399" cy="343684"/>
            <a:chOff x="624" y="1344"/>
            <a:chExt cx="192" cy="432"/>
          </a:xfrm>
        </p:grpSpPr>
        <p:sp>
          <p:nvSpPr>
            <p:cNvPr id="35912" name="Oval 438"/>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13" name="Line 439"/>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4" name="Line 440"/>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5" name="Line 441"/>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6" name="Line 442"/>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00" name="Group 443"/>
          <p:cNvGrpSpPr>
            <a:grpSpLocks/>
          </p:cNvGrpSpPr>
          <p:nvPr/>
        </p:nvGrpSpPr>
        <p:grpSpPr bwMode="auto">
          <a:xfrm>
            <a:off x="6424613" y="3184800"/>
            <a:ext cx="152399" cy="343684"/>
            <a:chOff x="624" y="1344"/>
            <a:chExt cx="192" cy="432"/>
          </a:xfrm>
        </p:grpSpPr>
        <p:sp>
          <p:nvSpPr>
            <p:cNvPr id="35907" name="Oval 444"/>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08" name="Line 445"/>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9" name="Line 446"/>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0" name="Line 447"/>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1" name="Line 448"/>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01" name="Group 449"/>
          <p:cNvGrpSpPr>
            <a:grpSpLocks/>
          </p:cNvGrpSpPr>
          <p:nvPr/>
        </p:nvGrpSpPr>
        <p:grpSpPr bwMode="auto">
          <a:xfrm>
            <a:off x="1404938" y="1389427"/>
            <a:ext cx="171450" cy="406401"/>
            <a:chOff x="624" y="1344"/>
            <a:chExt cx="192" cy="432"/>
          </a:xfrm>
        </p:grpSpPr>
        <p:sp>
          <p:nvSpPr>
            <p:cNvPr id="35902" name="Oval 450"/>
            <p:cNvSpPr>
              <a:spLocks noChangeArrowheads="1"/>
            </p:cNvSpPr>
            <p:nvPr/>
          </p:nvSpPr>
          <p:spPr bwMode="auto">
            <a:xfrm>
              <a:off x="672" y="1344"/>
              <a:ext cx="96" cy="96"/>
            </a:xfrm>
            <a:prstGeom prst="ellipse">
              <a:avLst/>
            </a:prstGeom>
            <a:solidFill>
              <a:schemeClr val="accent1"/>
            </a:solidFill>
            <a:ln w="28575">
              <a:solidFill>
                <a:schemeClr val="accent1"/>
              </a:solidFill>
              <a:round/>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endParaRPr lang="en-US" altLang="en-US"/>
            </a:p>
          </p:txBody>
        </p:sp>
        <p:sp>
          <p:nvSpPr>
            <p:cNvPr id="35903" name="Line 451"/>
            <p:cNvSpPr>
              <a:spLocks noChangeShapeType="1"/>
            </p:cNvSpPr>
            <p:nvPr/>
          </p:nvSpPr>
          <p:spPr bwMode="auto">
            <a:xfrm>
              <a:off x="720" y="1440"/>
              <a:ext cx="0" cy="19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4" name="Line 452"/>
            <p:cNvSpPr>
              <a:spLocks noChangeShapeType="1"/>
            </p:cNvSpPr>
            <p:nvPr/>
          </p:nvSpPr>
          <p:spPr bwMode="auto">
            <a:xfrm flipH="1">
              <a:off x="624"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5" name="Line 453"/>
            <p:cNvSpPr>
              <a:spLocks noChangeShapeType="1"/>
            </p:cNvSpPr>
            <p:nvPr/>
          </p:nvSpPr>
          <p:spPr bwMode="auto">
            <a:xfrm>
              <a:off x="720" y="1632"/>
              <a:ext cx="96"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6" name="Line 454"/>
            <p:cNvSpPr>
              <a:spLocks noChangeShapeType="1"/>
            </p:cNvSpPr>
            <p:nvPr/>
          </p:nvSpPr>
          <p:spPr bwMode="auto">
            <a:xfrm>
              <a:off x="624" y="1488"/>
              <a:ext cx="19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32878450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normAutofit/>
          </a:bodyPr>
          <a:lstStyle/>
          <a:p>
            <a:pPr eaLnBrk="1" hangingPunct="1"/>
            <a:r>
              <a:rPr lang="en-US" sz="2400" dirty="0"/>
              <a:t>New Cases of Heart Failure in the Black and White Young Adults</a:t>
            </a:r>
          </a:p>
        </p:txBody>
      </p:sp>
      <p:sp>
        <p:nvSpPr>
          <p:cNvPr id="3" name="TextBox 2"/>
          <p:cNvSpPr txBox="1"/>
          <p:nvPr/>
        </p:nvSpPr>
        <p:spPr>
          <a:xfrm>
            <a:off x="1600202" y="4743450"/>
            <a:ext cx="5143500" cy="276985"/>
          </a:xfrm>
          <a:prstGeom prst="rect">
            <a:avLst/>
          </a:prstGeom>
          <a:noFill/>
        </p:spPr>
        <p:txBody>
          <a:bodyPr wrap="square" lIns="68565" tIns="34283" rIns="68565" bIns="34283" rtlCol="0">
            <a:spAutoFit/>
          </a:bodyPr>
          <a:lstStyle/>
          <a:p>
            <a:r>
              <a:rPr lang="en-US" sz="1200" i="1" dirty="0"/>
              <a:t>Source: Bibbins-Domingo et.al. NEJM 2009; 360(12):1179-90</a:t>
            </a:r>
            <a:r>
              <a:rPr lang="en-US" sz="1350" dirty="0"/>
              <a:t>.</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85" y="631210"/>
            <a:ext cx="5029244" cy="399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722221" y="898542"/>
            <a:ext cx="2581871" cy="330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5" tIns="34283" rIns="68565" bIns="3428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50000"/>
              </a:spcBef>
              <a:spcAft>
                <a:spcPct val="0"/>
              </a:spcAft>
              <a:defRPr>
                <a:solidFill>
                  <a:schemeClr val="tx1"/>
                </a:solidFill>
                <a:latin typeface="Calibri" pitchFamily="34" charset="0"/>
              </a:defRPr>
            </a:lvl6pPr>
            <a:lvl7pPr marL="2971800" indent="-228600" eaLnBrk="0" fontAlgn="base" hangingPunct="0">
              <a:spcBef>
                <a:spcPct val="50000"/>
              </a:spcBef>
              <a:spcAft>
                <a:spcPct val="0"/>
              </a:spcAft>
              <a:defRPr>
                <a:solidFill>
                  <a:schemeClr val="tx1"/>
                </a:solidFill>
                <a:latin typeface="Calibri" pitchFamily="34" charset="0"/>
              </a:defRPr>
            </a:lvl7pPr>
            <a:lvl8pPr marL="3429000" indent="-228600" eaLnBrk="0" fontAlgn="base" hangingPunct="0">
              <a:spcBef>
                <a:spcPct val="50000"/>
              </a:spcBef>
              <a:spcAft>
                <a:spcPct val="0"/>
              </a:spcAft>
              <a:defRPr>
                <a:solidFill>
                  <a:schemeClr val="tx1"/>
                </a:solidFill>
                <a:latin typeface="Calibri" pitchFamily="34" charset="0"/>
              </a:defRPr>
            </a:lvl8pPr>
            <a:lvl9pPr marL="3886200" indent="-228600" eaLnBrk="0" fontAlgn="base" hangingPunct="0">
              <a:spcBef>
                <a:spcPct val="50000"/>
              </a:spcBef>
              <a:spcAft>
                <a:spcPct val="0"/>
              </a:spcAft>
              <a:defRPr>
                <a:solidFill>
                  <a:schemeClr val="tx1"/>
                </a:solidFill>
                <a:latin typeface="Calibri" pitchFamily="34" charset="0"/>
              </a:defRPr>
            </a:lvl9pPr>
          </a:lstStyle>
          <a:p>
            <a:pPr eaLnBrk="1" hangingPunct="1">
              <a:spcBef>
                <a:spcPct val="0"/>
              </a:spcBef>
            </a:pPr>
            <a:r>
              <a:rPr lang="en-US" sz="1500" dirty="0">
                <a:latin typeface="Arial" pitchFamily="34" charset="0"/>
              </a:rPr>
              <a:t>In CARDIA-  &gt;5000 young adults in their 20’s and 30’s followed for 20 years:</a:t>
            </a:r>
          </a:p>
          <a:p>
            <a:pPr eaLnBrk="1" hangingPunct="1">
              <a:spcBef>
                <a:spcPct val="0"/>
              </a:spcBef>
            </a:pPr>
            <a:endParaRPr lang="en-US" sz="1500" dirty="0">
              <a:latin typeface="Arial" pitchFamily="34" charset="0"/>
            </a:endParaRPr>
          </a:p>
          <a:p>
            <a:pPr marL="257122" indent="-257122" eaLnBrk="1" hangingPunct="1">
              <a:spcBef>
                <a:spcPct val="0"/>
              </a:spcBef>
              <a:buFont typeface="Arial" pitchFamily="34" charset="0"/>
              <a:buChar char="•"/>
            </a:pPr>
            <a:r>
              <a:rPr lang="en-US" sz="1500" dirty="0">
                <a:latin typeface="Arial" pitchFamily="34" charset="0"/>
              </a:rPr>
              <a:t>1 in 100 black men and women develop heart failure before age 50.</a:t>
            </a:r>
          </a:p>
          <a:p>
            <a:pPr eaLnBrk="1" hangingPunct="1">
              <a:spcBef>
                <a:spcPct val="0"/>
              </a:spcBef>
            </a:pPr>
            <a:endParaRPr lang="en-US" sz="1500" dirty="0">
              <a:latin typeface="Arial" pitchFamily="34" charset="0"/>
            </a:endParaRPr>
          </a:p>
          <a:p>
            <a:pPr marL="257122" indent="-257122" eaLnBrk="1" hangingPunct="1">
              <a:spcBef>
                <a:spcPct val="0"/>
              </a:spcBef>
              <a:buFont typeface="Arial" pitchFamily="34" charset="0"/>
              <a:buChar char="•"/>
            </a:pPr>
            <a:r>
              <a:rPr lang="en-US" sz="1500" dirty="0">
                <a:latin typeface="Arial" pitchFamily="34" charset="0"/>
              </a:rPr>
              <a:t>Blood pressure elevation in 20’s was strongest predictor (HR  well as development of diabetes over 20 years.</a:t>
            </a:r>
          </a:p>
          <a:p>
            <a:pPr marL="257122" indent="-257122" eaLnBrk="1" hangingPunct="1">
              <a:spcBef>
                <a:spcPct val="0"/>
              </a:spcBef>
              <a:buFont typeface="Arial" pitchFamily="34" charset="0"/>
              <a:buChar char="•"/>
            </a:pPr>
            <a:endParaRPr lang="en-US" sz="1500" dirty="0">
              <a:latin typeface="Arial" pitchFamily="34" charset="0"/>
            </a:endParaRPr>
          </a:p>
        </p:txBody>
      </p:sp>
    </p:spTree>
    <p:extLst>
      <p:ext uri="{BB962C8B-B14F-4D97-AF65-F5344CB8AC3E}">
        <p14:creationId xmlns:p14="http://schemas.microsoft.com/office/powerpoint/2010/main" val="41974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298383" y="286953"/>
            <a:ext cx="8932244" cy="571500"/>
          </a:xfrm>
        </p:spPr>
        <p:txBody>
          <a:bodyPr rtlCol="0">
            <a:normAutofit fontScale="90000"/>
          </a:bodyPr>
          <a:lstStyle/>
          <a:p>
            <a:pPr>
              <a:defRPr/>
            </a:pPr>
            <a:r>
              <a:rPr lang="en-US" sz="2400" dirty="0"/>
              <a:t>Clinical factors </a:t>
            </a:r>
            <a:r>
              <a:rPr lang="en-US" sz="2400" u="sng" dirty="0"/>
              <a:t>over 20 years </a:t>
            </a:r>
            <a:r>
              <a:rPr lang="en-US" sz="2400" dirty="0"/>
              <a:t>associated with heart failure among black participants</a:t>
            </a:r>
          </a:p>
        </p:txBody>
      </p:sp>
      <p:graphicFrame>
        <p:nvGraphicFramePr>
          <p:cNvPr id="12337" name="Group 49"/>
          <p:cNvGraphicFramePr>
            <a:graphicFrameLocks noGrp="1"/>
          </p:cNvGraphicFramePr>
          <p:nvPr>
            <p:ph type="tbl" idx="1"/>
          </p:nvPr>
        </p:nvGraphicFramePr>
        <p:xfrm>
          <a:off x="1600200" y="1428750"/>
          <a:ext cx="5886451" cy="2263098"/>
        </p:xfrm>
        <a:graphic>
          <a:graphicData uri="http://schemas.openxmlformats.org/drawingml/2006/table">
            <a:tbl>
              <a:tblPr/>
              <a:tblGrid>
                <a:gridCol w="2367377">
                  <a:extLst>
                    <a:ext uri="{9D8B030D-6E8A-4147-A177-3AD203B41FA5}">
                      <a16:colId xmlns:a16="http://schemas.microsoft.com/office/drawing/2014/main" val="20000"/>
                    </a:ext>
                  </a:extLst>
                </a:gridCol>
                <a:gridCol w="2137228">
                  <a:extLst>
                    <a:ext uri="{9D8B030D-6E8A-4147-A177-3AD203B41FA5}">
                      <a16:colId xmlns:a16="http://schemas.microsoft.com/office/drawing/2014/main" val="20001"/>
                    </a:ext>
                  </a:extLst>
                </a:gridCol>
                <a:gridCol w="1381846">
                  <a:extLst>
                    <a:ext uri="{9D8B030D-6E8A-4147-A177-3AD203B41FA5}">
                      <a16:colId xmlns:a16="http://schemas.microsoft.com/office/drawing/2014/main" val="20002"/>
                    </a:ext>
                  </a:extLst>
                </a:gridCol>
              </a:tblGrid>
              <a:tr h="61720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700" b="0" i="0" u="none" strike="noStrike" cap="none" normalizeH="0" baseline="0" dirty="0">
                        <a:ln>
                          <a:noFill/>
                        </a:ln>
                        <a:solidFill>
                          <a:schemeClr val="tx1"/>
                        </a:solidFill>
                        <a:effectLst/>
                        <a:latin typeface="+mj-lt"/>
                      </a:endParaRPr>
                    </a:p>
                  </a:txBody>
                  <a:tcPr marL="68580" marR="68580" marT="34283" marB="3428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mj-lt"/>
                          <a:cs typeface="Arial" charset="0"/>
                        </a:rPr>
                        <a:t>Multivariate Cox models with time-varying covariates</a:t>
                      </a:r>
                      <a:endParaRPr kumimoji="0" lang="en-US" sz="1800" b="0" i="0" u="none" strike="noStrike" cap="none" normalizeH="0" baseline="0" dirty="0">
                        <a:ln>
                          <a:noFill/>
                        </a:ln>
                        <a:solidFill>
                          <a:schemeClr val="tx1"/>
                        </a:solidFill>
                        <a:effectLst/>
                        <a:latin typeface="+mj-lt"/>
                        <a:cs typeface="Times New Roman" pitchFamily="18" charset="0"/>
                      </a:endParaRPr>
                    </a:p>
                  </a:txBody>
                  <a:tcPr marL="68580" marR="68580" marT="34283" marB="3428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8004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700" b="0" i="0" u="none" strike="noStrike" cap="none" normalizeH="0" baseline="0" dirty="0">
                        <a:ln>
                          <a:noFill/>
                        </a:ln>
                        <a:solidFill>
                          <a:schemeClr val="tx1"/>
                        </a:solidFill>
                        <a:effectLst/>
                        <a:latin typeface="+mj-lt"/>
                      </a:endParaRPr>
                    </a:p>
                  </a:txBody>
                  <a:tcPr marL="68580" marR="68580" marT="34283" marB="34283"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mj-lt"/>
                        </a:rPr>
                        <a:t>Hazard Ratio</a:t>
                      </a:r>
                    </a:p>
                  </a:txBody>
                  <a:tcPr marL="68580" marR="68580"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mj-lt"/>
                        </a:rPr>
                        <a:t>p-value</a:t>
                      </a:r>
                    </a:p>
                  </a:txBody>
                  <a:tcPr marL="68580" marR="68580" marT="34283" marB="3428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7205">
                <a:tc>
                  <a:txBody>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mj-lt"/>
                        </a:rPr>
                        <a:t>Systolic BP (per SD)*</a:t>
                      </a:r>
                    </a:p>
                  </a:txBody>
                  <a:tcPr marL="68580" marR="68580" marT="34283" marB="34283"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800" dirty="0">
                          <a:latin typeface="+mn-lt"/>
                          <a:ea typeface="Times New Roman"/>
                          <a:cs typeface="Times New Roman"/>
                        </a:rPr>
                        <a:t>1.4 (1.1-1.9)</a:t>
                      </a:r>
                      <a:endParaRPr lang="en-US" sz="2100" dirty="0">
                        <a:latin typeface="+mn-lt"/>
                        <a:ea typeface="Times New Roman"/>
                        <a:cs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800" dirty="0">
                          <a:latin typeface="+mn-lt"/>
                          <a:ea typeface="Times New Roman"/>
                          <a:cs typeface="Times New Roman"/>
                        </a:rPr>
                        <a:t>0.006</a:t>
                      </a:r>
                      <a:endParaRPr lang="en-US" sz="2100" dirty="0">
                        <a:latin typeface="+mn-lt"/>
                        <a:ea typeface="Times New Roman"/>
                        <a:cs typeface="Times New Roman"/>
                      </a:endParaRPr>
                    </a:p>
                  </a:txBody>
                  <a:tcPr marL="51435" marR="51435"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640">
                <a:tc>
                  <a:txBody>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mj-lt"/>
                          <a:ea typeface="MS Mincho" pitchFamily="49" charset="-128"/>
                        </a:rPr>
                        <a:t>Diabetes </a:t>
                      </a:r>
                    </a:p>
                  </a:txBody>
                  <a:tcPr marL="68580" marR="68580" marT="34283" marB="34283" anchor="ctr"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800" dirty="0">
                          <a:latin typeface="+mn-lt"/>
                          <a:ea typeface="Times New Roman"/>
                          <a:cs typeface="Times New Roman"/>
                        </a:rPr>
                        <a:t>3.8 (1.6-9.1)</a:t>
                      </a:r>
                      <a:endParaRPr lang="en-US" sz="2100" dirty="0">
                        <a:latin typeface="+mn-lt"/>
                        <a:ea typeface="Times New Roman"/>
                        <a:cs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800" dirty="0">
                          <a:latin typeface="+mn-lt"/>
                          <a:ea typeface="Times New Roman"/>
                          <a:cs typeface="Times New Roman"/>
                        </a:rPr>
                        <a:t>0.002</a:t>
                      </a:r>
                      <a:endParaRPr lang="en-US" sz="2100" dirty="0">
                        <a:latin typeface="+mn-lt"/>
                        <a:ea typeface="Times New Roman"/>
                        <a:cs typeface="Times New Roman"/>
                      </a:endParaRPr>
                    </a:p>
                  </a:txBody>
                  <a:tcPr marL="51435" marR="51435" marT="0" marB="0">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597" name="TextBox 4"/>
          <p:cNvSpPr txBox="1">
            <a:spLocks noChangeArrowheads="1"/>
          </p:cNvSpPr>
          <p:nvPr/>
        </p:nvSpPr>
        <p:spPr bwMode="auto">
          <a:xfrm>
            <a:off x="1657350" y="4057651"/>
            <a:ext cx="566693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350"/>
              <a:t>*Diastolic blood pressure is retained in the model when systolic blood pressure is </a:t>
            </a:r>
          </a:p>
          <a:p>
            <a:pPr>
              <a:spcBef>
                <a:spcPct val="0"/>
              </a:spcBef>
              <a:buClrTx/>
              <a:buSzTx/>
              <a:buFontTx/>
              <a:buNone/>
            </a:pPr>
            <a:r>
              <a:rPr lang="en-US" altLang="en-US" sz="1350"/>
              <a:t>omitted  - adjusted HR </a:t>
            </a:r>
            <a:r>
              <a:rPr lang="pl-PL" altLang="en-US" sz="1350"/>
              <a:t>1.5 (95% CI, 1.1 to 2.1; P = 0.01)</a:t>
            </a:r>
            <a:endParaRPr lang="en-US" altLang="en-US" sz="1350"/>
          </a:p>
        </p:txBody>
      </p:sp>
    </p:spTree>
    <p:extLst>
      <p:ext uri="{BB962C8B-B14F-4D97-AF65-F5344CB8AC3E}">
        <p14:creationId xmlns:p14="http://schemas.microsoft.com/office/powerpoint/2010/main" val="1638438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Strengths of cohort studies</a:t>
            </a:r>
          </a:p>
        </p:txBody>
      </p:sp>
      <p:sp>
        <p:nvSpPr>
          <p:cNvPr id="37891" name="Rectangle 3"/>
          <p:cNvSpPr>
            <a:spLocks noGrp="1" noChangeArrowheads="1"/>
          </p:cNvSpPr>
          <p:nvPr>
            <p:ph type="body" idx="1"/>
          </p:nvPr>
        </p:nvSpPr>
        <p:spPr>
          <a:xfrm>
            <a:off x="228600" y="1123950"/>
            <a:ext cx="8686800" cy="2590800"/>
          </a:xfrm>
        </p:spPr>
        <p:txBody>
          <a:bodyPr/>
          <a:lstStyle/>
          <a:p>
            <a:pPr eaLnBrk="1" hangingPunct="1">
              <a:lnSpc>
                <a:spcPct val="90000"/>
              </a:lnSpc>
            </a:pPr>
            <a:r>
              <a:rPr lang="en-US" altLang="en-US" dirty="0"/>
              <a:t>Know that predictor variable was present before outcome variable occurred (some evidence of causality)</a:t>
            </a:r>
          </a:p>
          <a:p>
            <a:pPr eaLnBrk="1" hangingPunct="1">
              <a:lnSpc>
                <a:spcPct val="90000"/>
              </a:lnSpc>
            </a:pPr>
            <a:r>
              <a:rPr lang="en-US" altLang="en-US" dirty="0"/>
              <a:t>Directly measure </a:t>
            </a:r>
            <a:r>
              <a:rPr lang="en-US" altLang="en-US" i="1" dirty="0"/>
              <a:t>incidence</a:t>
            </a:r>
            <a:r>
              <a:rPr lang="en-US" altLang="en-US" dirty="0"/>
              <a:t> of a disease outcome </a:t>
            </a:r>
          </a:p>
          <a:p>
            <a:pPr eaLnBrk="1" hangingPunct="1">
              <a:lnSpc>
                <a:spcPct val="90000"/>
              </a:lnSpc>
            </a:pPr>
            <a:r>
              <a:rPr lang="en-US" altLang="en-US" dirty="0"/>
              <a:t>Can study multiple outcomes of a single exposure (RR is measure of association)</a:t>
            </a:r>
          </a:p>
        </p:txBody>
      </p:sp>
    </p:spTree>
    <p:extLst>
      <p:ext uri="{BB962C8B-B14F-4D97-AF65-F5344CB8AC3E}">
        <p14:creationId xmlns:p14="http://schemas.microsoft.com/office/powerpoint/2010/main" val="152646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089900" cy="467820"/>
          </a:xfrm>
        </p:spPr>
        <p:txBody>
          <a:bodyPr/>
          <a:lstStyle/>
          <a:p>
            <a:r>
              <a:rPr lang="en-US" dirty="0"/>
              <a:t>My research question as a resident</a:t>
            </a:r>
          </a:p>
        </p:txBody>
      </p:sp>
      <p:sp>
        <p:nvSpPr>
          <p:cNvPr id="3" name="Content Placeholder 2"/>
          <p:cNvSpPr>
            <a:spLocks noGrp="1"/>
          </p:cNvSpPr>
          <p:nvPr>
            <p:ph idx="1"/>
          </p:nvPr>
        </p:nvSpPr>
        <p:spPr>
          <a:xfrm>
            <a:off x="453584" y="1004084"/>
            <a:ext cx="8089901" cy="1246495"/>
          </a:xfrm>
        </p:spPr>
        <p:txBody>
          <a:bodyPr anchor="t"/>
          <a:lstStyle/>
          <a:p>
            <a:pPr marL="0" indent="0" algn="ctr">
              <a:buNone/>
            </a:pPr>
            <a:endParaRPr lang="en-US" altLang="en-US" sz="200" dirty="0"/>
          </a:p>
          <a:p>
            <a:pPr marL="0" indent="0" algn="ctr">
              <a:buNone/>
            </a:pPr>
            <a:endParaRPr lang="en-US" altLang="en-US" sz="200" dirty="0"/>
          </a:p>
          <a:p>
            <a:pPr marL="0" indent="0" algn="ctr">
              <a:buNone/>
            </a:pPr>
            <a:r>
              <a:rPr lang="en-US" altLang="en-US" sz="3600" dirty="0"/>
              <a:t>Many of my heart failure patients are young.  Why is that?</a:t>
            </a:r>
          </a:p>
          <a:p>
            <a:pPr marL="0" indent="0" algn="ctr">
              <a:buNone/>
            </a:pPr>
            <a:endParaRPr lang="en-US" altLang="en-US" sz="3600" dirty="0"/>
          </a:p>
          <a:p>
            <a:pPr marL="0" indent="0" algn="ctr">
              <a:buNone/>
            </a:pPr>
            <a:r>
              <a:rPr lang="en-US" altLang="en-US" sz="3600" dirty="0"/>
              <a:t>What can I do to prevent my patients from developing heart failure? </a:t>
            </a:r>
          </a:p>
          <a:p>
            <a:endParaRPr lang="en-US" dirty="0"/>
          </a:p>
        </p:txBody>
      </p:sp>
    </p:spTree>
    <p:extLst>
      <p:ext uri="{BB962C8B-B14F-4D97-AF65-F5344CB8AC3E}">
        <p14:creationId xmlns:p14="http://schemas.microsoft.com/office/powerpoint/2010/main" val="373735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t>Weaknesses of cohort studies</a:t>
            </a:r>
          </a:p>
        </p:txBody>
      </p:sp>
      <p:sp>
        <p:nvSpPr>
          <p:cNvPr id="38915" name="Rectangle 3"/>
          <p:cNvSpPr>
            <a:spLocks noGrp="1" noChangeArrowheads="1"/>
          </p:cNvSpPr>
          <p:nvPr>
            <p:ph type="body" idx="1"/>
          </p:nvPr>
        </p:nvSpPr>
        <p:spPr>
          <a:xfrm>
            <a:off x="228600" y="1314450"/>
            <a:ext cx="8686800" cy="3086100"/>
          </a:xfrm>
        </p:spPr>
        <p:txBody>
          <a:bodyPr/>
          <a:lstStyle/>
          <a:p>
            <a:pPr eaLnBrk="1" hangingPunct="1">
              <a:lnSpc>
                <a:spcPct val="90000"/>
              </a:lnSpc>
            </a:pPr>
            <a:r>
              <a:rPr lang="en-US" altLang="en-US" sz="2600" dirty="0"/>
              <a:t>Expensive and inefficient for studying rare outcomes</a:t>
            </a:r>
          </a:p>
          <a:p>
            <a:endParaRPr lang="en-US" altLang="en-US" sz="2600" dirty="0"/>
          </a:p>
          <a:p>
            <a:pPr eaLnBrk="1" hangingPunct="1"/>
            <a:r>
              <a:rPr lang="en-US" altLang="en-US" sz="2600" dirty="0"/>
              <a:t>Often need long follow-up period or a very large population</a:t>
            </a:r>
          </a:p>
          <a:p>
            <a:pPr eaLnBrk="1" hangingPunct="1"/>
            <a:endParaRPr lang="en-US" altLang="en-US" sz="2600" dirty="0"/>
          </a:p>
          <a:p>
            <a:pPr eaLnBrk="1" hangingPunct="1"/>
            <a:r>
              <a:rPr lang="en-US" altLang="en-US" sz="2600" dirty="0"/>
              <a:t>Loss to follow-up can affect validity of findings</a:t>
            </a:r>
          </a:p>
          <a:p>
            <a:endParaRPr lang="en-US" altLang="en-US" sz="2200" dirty="0"/>
          </a:p>
        </p:txBody>
      </p:sp>
    </p:spTree>
    <p:extLst>
      <p:ext uri="{BB962C8B-B14F-4D97-AF65-F5344CB8AC3E}">
        <p14:creationId xmlns:p14="http://schemas.microsoft.com/office/powerpoint/2010/main" val="1919655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a:t>Variations on cohort studies</a:t>
            </a:r>
          </a:p>
        </p:txBody>
      </p:sp>
      <p:sp>
        <p:nvSpPr>
          <p:cNvPr id="39939" name="Rectangle 3"/>
          <p:cNvSpPr>
            <a:spLocks noGrp="1" noChangeArrowheads="1"/>
          </p:cNvSpPr>
          <p:nvPr>
            <p:ph type="body" idx="1"/>
          </p:nvPr>
        </p:nvSpPr>
        <p:spPr>
          <a:xfrm>
            <a:off x="453585" y="777337"/>
            <a:ext cx="8534400" cy="2476500"/>
          </a:xfrm>
        </p:spPr>
        <p:txBody>
          <a:bodyPr/>
          <a:lstStyle/>
          <a:p>
            <a:pPr eaLnBrk="1" hangingPunct="1">
              <a:lnSpc>
                <a:spcPct val="90000"/>
              </a:lnSpc>
            </a:pPr>
            <a:r>
              <a:rPr lang="en-US" altLang="en-US" dirty="0"/>
              <a:t>Retrospective cohort</a:t>
            </a:r>
          </a:p>
          <a:p>
            <a:pPr lvl="1" eaLnBrk="1" hangingPunct="1">
              <a:lnSpc>
                <a:spcPct val="90000"/>
              </a:lnSpc>
            </a:pPr>
            <a:r>
              <a:rPr lang="en-US" altLang="en-US" sz="2000" dirty="0"/>
              <a:t>Identification of cohort, measurement of predictor variables, follow-up and measurement of outcomes have all occurred in the past</a:t>
            </a:r>
          </a:p>
          <a:p>
            <a:pPr lvl="1" eaLnBrk="1" hangingPunct="1">
              <a:lnSpc>
                <a:spcPct val="90000"/>
              </a:lnSpc>
            </a:pPr>
            <a:r>
              <a:rPr lang="en-US" altLang="en-US" sz="2000" dirty="0"/>
              <a:t>Much less costly than prospective cohorts</a:t>
            </a:r>
          </a:p>
          <a:p>
            <a:pPr lvl="1" eaLnBrk="1" hangingPunct="1">
              <a:lnSpc>
                <a:spcPct val="90000"/>
              </a:lnSpc>
            </a:pPr>
            <a:r>
              <a:rPr lang="en-US" altLang="en-US" sz="2000" dirty="0"/>
              <a:t>Investigator has minimal control over study design</a:t>
            </a:r>
          </a:p>
          <a:p>
            <a:pPr lvl="1" eaLnBrk="1" hangingPunct="1">
              <a:lnSpc>
                <a:spcPct val="90000"/>
              </a:lnSpc>
            </a:pPr>
            <a:endParaRPr lang="en-US" altLang="en-US" sz="2000" dirty="0"/>
          </a:p>
          <a:p>
            <a:pPr>
              <a:lnSpc>
                <a:spcPct val="90000"/>
              </a:lnSpc>
            </a:pPr>
            <a:r>
              <a:rPr lang="en-US" altLang="en-US" dirty="0"/>
              <a:t>Case-cohort </a:t>
            </a:r>
          </a:p>
          <a:p>
            <a:pPr lvl="1">
              <a:lnSpc>
                <a:spcPct val="90000"/>
              </a:lnSpc>
            </a:pPr>
            <a:r>
              <a:rPr lang="en-US" altLang="en-US" sz="2000" dirty="0"/>
              <a:t>Cases and controls identified within an existing cohort study</a:t>
            </a:r>
          </a:p>
          <a:p>
            <a:pPr lvl="1">
              <a:lnSpc>
                <a:spcPct val="90000"/>
              </a:lnSpc>
            </a:pPr>
            <a:r>
              <a:rPr lang="en-US" altLang="en-US" sz="2000" dirty="0"/>
              <a:t>Like a classic case-control study, but benefits from better characterization of participants in cohort study</a:t>
            </a:r>
          </a:p>
        </p:txBody>
      </p:sp>
    </p:spTree>
    <p:extLst>
      <p:ext uri="{BB962C8B-B14F-4D97-AF65-F5344CB8AC3E}">
        <p14:creationId xmlns:p14="http://schemas.microsoft.com/office/powerpoint/2010/main" val="3713337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1" y="85725"/>
            <a:ext cx="8972549" cy="733425"/>
          </a:xfrm>
        </p:spPr>
        <p:txBody>
          <a:bodyPr/>
          <a:lstStyle/>
          <a:p>
            <a:pPr algn="ctr" eaLnBrk="1" hangingPunct="1"/>
            <a:r>
              <a:rPr lang="en-US" altLang="en-US" sz="2400" b="1" dirty="0"/>
              <a:t>A study type for every budget, purpose, and research question</a:t>
            </a:r>
          </a:p>
        </p:txBody>
      </p:sp>
      <p:sp>
        <p:nvSpPr>
          <p:cNvPr id="47107" name="Line 3"/>
          <p:cNvSpPr>
            <a:spLocks noChangeShapeType="1"/>
          </p:cNvSpPr>
          <p:nvPr/>
        </p:nvSpPr>
        <p:spPr bwMode="auto">
          <a:xfrm flipH="1">
            <a:off x="2514600" y="914400"/>
            <a:ext cx="2071688" cy="361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08" name="Line 4"/>
          <p:cNvSpPr>
            <a:spLocks noChangeShapeType="1"/>
          </p:cNvSpPr>
          <p:nvPr/>
        </p:nvSpPr>
        <p:spPr bwMode="auto">
          <a:xfrm>
            <a:off x="4581525" y="914400"/>
            <a:ext cx="1897063" cy="361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09" name="Text Box 5"/>
          <p:cNvSpPr txBox="1">
            <a:spLocks noChangeArrowheads="1"/>
          </p:cNvSpPr>
          <p:nvPr/>
        </p:nvSpPr>
        <p:spPr bwMode="auto">
          <a:xfrm>
            <a:off x="1438274" y="1384637"/>
            <a:ext cx="1978025" cy="156966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eaLnBrk="1" hangingPunct="1">
              <a:spcBef>
                <a:spcPts val="0"/>
              </a:spcBef>
              <a:buNone/>
            </a:pPr>
            <a:r>
              <a:rPr lang="en-US" altLang="en-US" sz="2400" u="sng" dirty="0">
                <a:latin typeface="Times New Roman" pitchFamily="18" charset="0"/>
              </a:rPr>
              <a:t>Descriptive</a:t>
            </a:r>
          </a:p>
          <a:p>
            <a:pPr algn="l" eaLnBrk="1" hangingPunct="1">
              <a:spcBef>
                <a:spcPts val="0"/>
              </a:spcBef>
              <a:buFontTx/>
              <a:buChar char="•"/>
            </a:pPr>
            <a:r>
              <a:rPr lang="en-US" altLang="en-US" sz="2400" dirty="0">
                <a:latin typeface="Times New Roman" pitchFamily="18" charset="0"/>
              </a:rPr>
              <a:t>Case report</a:t>
            </a:r>
          </a:p>
          <a:p>
            <a:pPr algn="l" eaLnBrk="1" hangingPunct="1">
              <a:spcBef>
                <a:spcPts val="0"/>
              </a:spcBef>
              <a:buFontTx/>
              <a:buChar char="•"/>
            </a:pPr>
            <a:r>
              <a:rPr lang="en-US" altLang="en-US" sz="2400" dirty="0">
                <a:latin typeface="Times New Roman" pitchFamily="18" charset="0"/>
              </a:rPr>
              <a:t>Case series</a:t>
            </a:r>
          </a:p>
          <a:p>
            <a:pPr algn="l" eaLnBrk="1" hangingPunct="1">
              <a:spcBef>
                <a:spcPts val="0"/>
              </a:spcBef>
              <a:buFontTx/>
              <a:buChar char="•"/>
            </a:pPr>
            <a:r>
              <a:rPr lang="en-US" altLang="en-US" sz="2400" dirty="0">
                <a:latin typeface="Times New Roman" pitchFamily="18" charset="0"/>
              </a:rPr>
              <a:t>Survey</a:t>
            </a:r>
          </a:p>
        </p:txBody>
      </p:sp>
      <p:sp>
        <p:nvSpPr>
          <p:cNvPr id="47110" name="Text Box 6"/>
          <p:cNvSpPr txBox="1">
            <a:spLocks noChangeArrowheads="1"/>
          </p:cNvSpPr>
          <p:nvPr/>
        </p:nvSpPr>
        <p:spPr bwMode="auto">
          <a:xfrm>
            <a:off x="5761038" y="1369367"/>
            <a:ext cx="1600200" cy="46166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eaLnBrk="1" hangingPunct="1">
              <a:buNone/>
            </a:pPr>
            <a:r>
              <a:rPr lang="en-US" altLang="en-US" sz="2400" dirty="0">
                <a:latin typeface="Times New Roman" pitchFamily="18" charset="0"/>
              </a:rPr>
              <a:t>Analytic</a:t>
            </a:r>
          </a:p>
        </p:txBody>
      </p:sp>
      <p:sp>
        <p:nvSpPr>
          <p:cNvPr id="47111" name="Line 7"/>
          <p:cNvSpPr>
            <a:spLocks noChangeShapeType="1"/>
          </p:cNvSpPr>
          <p:nvPr/>
        </p:nvSpPr>
        <p:spPr bwMode="auto">
          <a:xfrm flipH="1">
            <a:off x="4514056" y="1909465"/>
            <a:ext cx="2032000" cy="4000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12" name="Text Box 8"/>
          <p:cNvSpPr txBox="1">
            <a:spLocks noChangeArrowheads="1"/>
          </p:cNvSpPr>
          <p:nvPr/>
        </p:nvSpPr>
        <p:spPr bwMode="auto">
          <a:xfrm>
            <a:off x="3846512" y="2363034"/>
            <a:ext cx="2554287" cy="156966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eaLnBrk="1" hangingPunct="1">
              <a:spcBef>
                <a:spcPts val="0"/>
              </a:spcBef>
              <a:buNone/>
            </a:pPr>
            <a:r>
              <a:rPr lang="en-US" altLang="en-US" sz="2400" u="sng" dirty="0">
                <a:latin typeface="Times New Roman" pitchFamily="18" charset="0"/>
              </a:rPr>
              <a:t>Observational</a:t>
            </a:r>
          </a:p>
          <a:p>
            <a:pPr algn="l" eaLnBrk="1" hangingPunct="1">
              <a:spcBef>
                <a:spcPts val="0"/>
              </a:spcBef>
              <a:buFontTx/>
              <a:buChar char="•"/>
            </a:pPr>
            <a:r>
              <a:rPr lang="en-US" altLang="en-US" sz="2400" dirty="0">
                <a:latin typeface="Times New Roman" pitchFamily="18" charset="0"/>
              </a:rPr>
              <a:t>Cross sectional</a:t>
            </a:r>
          </a:p>
          <a:p>
            <a:pPr algn="l" eaLnBrk="1" hangingPunct="1">
              <a:spcBef>
                <a:spcPts val="0"/>
              </a:spcBef>
              <a:buFontTx/>
              <a:buChar char="•"/>
            </a:pPr>
            <a:r>
              <a:rPr lang="en-US" altLang="en-US" sz="2400" dirty="0">
                <a:latin typeface="Times New Roman" pitchFamily="18" charset="0"/>
              </a:rPr>
              <a:t>Case-control</a:t>
            </a:r>
          </a:p>
          <a:p>
            <a:pPr algn="l" eaLnBrk="1" hangingPunct="1">
              <a:spcBef>
                <a:spcPts val="0"/>
              </a:spcBef>
              <a:buFontTx/>
              <a:buChar char="•"/>
            </a:pPr>
            <a:r>
              <a:rPr lang="en-US" altLang="en-US" sz="2400" dirty="0">
                <a:latin typeface="Times New Roman" pitchFamily="18" charset="0"/>
              </a:rPr>
              <a:t>Cohort studies</a:t>
            </a:r>
          </a:p>
        </p:txBody>
      </p:sp>
      <p:sp>
        <p:nvSpPr>
          <p:cNvPr id="47113" name="Line 9"/>
          <p:cNvSpPr>
            <a:spLocks noChangeShapeType="1"/>
          </p:cNvSpPr>
          <p:nvPr/>
        </p:nvSpPr>
        <p:spPr bwMode="auto">
          <a:xfrm>
            <a:off x="6536531" y="1909465"/>
            <a:ext cx="1489075" cy="4000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14" name="Text Box 10"/>
          <p:cNvSpPr txBox="1">
            <a:spLocks noChangeArrowheads="1"/>
          </p:cNvSpPr>
          <p:nvPr/>
        </p:nvSpPr>
        <p:spPr bwMode="auto">
          <a:xfrm>
            <a:off x="6762749" y="2363034"/>
            <a:ext cx="2209800" cy="120032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eaLnBrk="1" hangingPunct="1">
              <a:spcBef>
                <a:spcPts val="0"/>
              </a:spcBef>
              <a:buNone/>
            </a:pPr>
            <a:r>
              <a:rPr lang="en-US" altLang="en-US" sz="2400" u="sng" dirty="0">
                <a:latin typeface="Times New Roman" pitchFamily="18" charset="0"/>
              </a:rPr>
              <a:t>Experimental</a:t>
            </a:r>
          </a:p>
          <a:p>
            <a:pPr algn="l" eaLnBrk="1" hangingPunct="1">
              <a:spcBef>
                <a:spcPts val="0"/>
              </a:spcBef>
              <a:buFontTx/>
              <a:buChar char="•"/>
            </a:pPr>
            <a:r>
              <a:rPr lang="en-US" altLang="en-US" sz="2400" dirty="0">
                <a:latin typeface="Times New Roman" pitchFamily="18" charset="0"/>
              </a:rPr>
              <a:t>Randomized </a:t>
            </a:r>
          </a:p>
          <a:p>
            <a:pPr algn="l" eaLnBrk="1" hangingPunct="1">
              <a:spcBef>
                <a:spcPts val="0"/>
              </a:spcBef>
            </a:pPr>
            <a:r>
              <a:rPr lang="en-US" altLang="en-US" sz="2400" dirty="0">
                <a:latin typeface="Times New Roman" pitchFamily="18" charset="0"/>
              </a:rPr>
              <a:t>controlled trials</a:t>
            </a:r>
          </a:p>
        </p:txBody>
      </p:sp>
      <p:sp>
        <p:nvSpPr>
          <p:cNvPr id="15" name="Text Box 13"/>
          <p:cNvSpPr txBox="1">
            <a:spLocks noChangeArrowheads="1"/>
          </p:cNvSpPr>
          <p:nvPr/>
        </p:nvSpPr>
        <p:spPr bwMode="auto">
          <a:xfrm>
            <a:off x="540831" y="3087112"/>
            <a:ext cx="2781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buNone/>
            </a:pPr>
            <a:r>
              <a:rPr lang="en-US" altLang="en-US" sz="1600" dirty="0"/>
              <a:t>A study type of every budget, purpose and research question</a:t>
            </a:r>
          </a:p>
        </p:txBody>
      </p:sp>
    </p:spTree>
    <p:extLst>
      <p:ext uri="{BB962C8B-B14F-4D97-AF65-F5344CB8AC3E}">
        <p14:creationId xmlns:p14="http://schemas.microsoft.com/office/powerpoint/2010/main" val="282338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1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
            <a:ext cx="9067800" cy="694036"/>
          </a:xfrm>
        </p:spPr>
        <p:txBody>
          <a:bodyPr/>
          <a:lstStyle/>
          <a:p>
            <a:r>
              <a:rPr lang="en-US" sz="1800" b="1" dirty="0"/>
              <a:t>Plasma Natriuretic Peptide Levels and the Risk of Cardiovascular Events and Death</a:t>
            </a:r>
            <a:br>
              <a:rPr lang="en-US" sz="1400" dirty="0"/>
            </a:br>
            <a:r>
              <a:rPr lang="en-US" sz="1400" dirty="0"/>
              <a:t>Thomas J. Wang, M.D., Martin G. Larson, Sc.D., Daniel Levy, M.D., Emelia J. Benjamin, M.D., Eric P. </a:t>
            </a:r>
            <a:r>
              <a:rPr lang="en-US" sz="1400" dirty="0" err="1"/>
              <a:t>Leip</a:t>
            </a:r>
            <a:r>
              <a:rPr lang="en-US" sz="1400" dirty="0"/>
              <a:t>, M.S., </a:t>
            </a:r>
            <a:r>
              <a:rPr lang="en-US" sz="1400" dirty="0" err="1"/>
              <a:t>Torbjorn</a:t>
            </a:r>
            <a:r>
              <a:rPr lang="en-US" sz="1400" dirty="0"/>
              <a:t> </a:t>
            </a:r>
            <a:r>
              <a:rPr lang="en-US" sz="1400" dirty="0" err="1"/>
              <a:t>Omland</a:t>
            </a:r>
            <a:r>
              <a:rPr lang="en-US" sz="1400" dirty="0"/>
              <a:t>, M.D., Philip A. Wolf, M.D., and Ramachandran S. </a:t>
            </a:r>
            <a:r>
              <a:rPr lang="en-US" sz="1400" dirty="0" err="1"/>
              <a:t>Vasan</a:t>
            </a:r>
            <a:r>
              <a:rPr lang="en-US" sz="1400" dirty="0"/>
              <a:t>, M.D.N </a:t>
            </a:r>
            <a:r>
              <a:rPr lang="en-US" sz="1400" dirty="0" err="1"/>
              <a:t>Engl</a:t>
            </a:r>
            <a:r>
              <a:rPr lang="en-US" sz="1400" dirty="0"/>
              <a:t> J Med 2004; 350:655-663</a:t>
            </a:r>
            <a:endParaRPr lang="en-US" dirty="0"/>
          </a:p>
        </p:txBody>
      </p:sp>
      <p:sp>
        <p:nvSpPr>
          <p:cNvPr id="3" name="Content Placeholder 2"/>
          <p:cNvSpPr>
            <a:spLocks noGrp="1"/>
          </p:cNvSpPr>
          <p:nvPr>
            <p:ph idx="1"/>
          </p:nvPr>
        </p:nvSpPr>
        <p:spPr>
          <a:xfrm>
            <a:off x="0" y="779761"/>
            <a:ext cx="9144000" cy="3699273"/>
          </a:xfrm>
        </p:spPr>
        <p:txBody>
          <a:bodyPr/>
          <a:lstStyle/>
          <a:p>
            <a:pPr marL="0" indent="0">
              <a:buNone/>
            </a:pPr>
            <a:r>
              <a:rPr lang="en-US" sz="1300" b="1" cap="all" dirty="0"/>
              <a:t>BACKGROUND:  </a:t>
            </a:r>
            <a:r>
              <a:rPr lang="en-US" sz="1300" dirty="0"/>
              <a:t>The natriuretic peptides are </a:t>
            </a:r>
            <a:r>
              <a:rPr lang="en-US" sz="1300" dirty="0" err="1"/>
              <a:t>counterregulatory</a:t>
            </a:r>
            <a:r>
              <a:rPr lang="en-US" sz="1300" dirty="0"/>
              <a:t> hormones involved in volume homeostasis and cardiovascular remodeling. The prognostic significance of plasma natriuretic peptide levels in apparently asymptomatic persons has not been established.  </a:t>
            </a:r>
          </a:p>
          <a:p>
            <a:pPr marL="0" indent="0">
              <a:buNone/>
            </a:pPr>
            <a:r>
              <a:rPr lang="en-US" sz="1300" b="1" cap="all" dirty="0"/>
              <a:t>METHODS:  _____________________</a:t>
            </a:r>
            <a:r>
              <a:rPr lang="en-US" sz="1300" dirty="0"/>
              <a:t>3346 persons without heart failure. Using proportional-hazards regression, we examined the relations of plasma B-type natriuretic peptide and N-terminal pro–atrial natriuretic peptide to the risk of death from any cause, a first major cardiovascular event, heart failure, atrial fibrillation, stroke or transient ischemic attack, and coronary heart disease.</a:t>
            </a:r>
          </a:p>
          <a:p>
            <a:pPr marL="0" indent="0">
              <a:buNone/>
            </a:pPr>
            <a:r>
              <a:rPr lang="en-US" sz="1300" b="1" cap="all" dirty="0"/>
              <a:t>RESULTS:  </a:t>
            </a:r>
            <a:r>
              <a:rPr lang="en-US" sz="1300" dirty="0"/>
              <a:t>During a mean follow-up of 5.2 years, 119 participants died and 79 had a first cardiovascular event. After adjustment for cardiovascular risk factors, each increment of 1 SD in log B-type natriuretic peptide levels was associated with a 27 percent increase in the risk of death (P=0.009), a 28 percent increase in the risk of a first cardiovascular event (P=0.03), a 77 percent increase in the risk of heart failure (P&lt;0.001), a 66 percent increase in the risk of atrial fibrillation (P&lt;0.001), and a 53 percent increase in the risk of stroke or transient ischemic attack (P=0.002). Peptide levels were not significantly associated with the risk of coronary heart disease events. B-type natriuretic peptide values above the 80th percentile (20.0 </a:t>
            </a:r>
            <a:r>
              <a:rPr lang="en-US" sz="1300" dirty="0" err="1"/>
              <a:t>pg</a:t>
            </a:r>
            <a:r>
              <a:rPr lang="en-US" sz="1300" dirty="0"/>
              <a:t> per milliliter for men and 23.3 </a:t>
            </a:r>
            <a:r>
              <a:rPr lang="en-US" sz="1300" dirty="0" err="1"/>
              <a:t>pg</a:t>
            </a:r>
            <a:r>
              <a:rPr lang="en-US" sz="1300" dirty="0"/>
              <a:t> per milliliter for women) were associated with multivariable-adjusted hazard ratios of 1.62 for death (P=0.02), 1.76 for a first major cardiovascular event (P=0.03), 1.91 for atrial fibrillation (P=0.02), 1.99 for stroke or transient ischemic attack (P=0.02), and 3.07 for heart failure (P=0.002). Similar results were obtained for N-terminal pro–atrial natriuretic peptide.</a:t>
            </a:r>
          </a:p>
          <a:p>
            <a:pPr marL="0" indent="0">
              <a:buNone/>
            </a:pPr>
            <a:r>
              <a:rPr lang="en-US" sz="1300" b="1" cap="all" dirty="0"/>
              <a:t>CONCLUSIONS:  </a:t>
            </a:r>
            <a:r>
              <a:rPr lang="en-US" sz="1300" dirty="0"/>
              <a:t>In this community-based sample, plasma natriuretic peptide levels predicted the risk of death and cardiovascular events after adjustment for traditional risk factors. Excess risk was apparent at natriuretic peptide levels well below current thresholds used to diagnose heart failure.</a:t>
            </a:r>
          </a:p>
          <a:p>
            <a:pPr marL="0" indent="0">
              <a:buNone/>
            </a:pPr>
            <a:endParaRPr lang="en-US" sz="1300" dirty="0"/>
          </a:p>
        </p:txBody>
      </p:sp>
    </p:spTree>
    <p:extLst>
      <p:ext uri="{BB962C8B-B14F-4D97-AF65-F5344CB8AC3E}">
        <p14:creationId xmlns:p14="http://schemas.microsoft.com/office/powerpoint/2010/main" val="2396195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5725"/>
            <a:ext cx="8915400" cy="877163"/>
          </a:xfrm>
        </p:spPr>
        <p:txBody>
          <a:bodyPr/>
          <a:lstStyle/>
          <a:p>
            <a:r>
              <a:rPr lang="en-US" sz="1800" b="1" dirty="0" err="1"/>
              <a:t>Needlestick</a:t>
            </a:r>
            <a:r>
              <a:rPr lang="en-US" sz="1800" b="1" dirty="0"/>
              <a:t> Injuries among Surgeons in Training  </a:t>
            </a:r>
            <a:r>
              <a:rPr lang="en-US" sz="1400" dirty="0"/>
              <a:t>Martin A. </a:t>
            </a:r>
            <a:r>
              <a:rPr lang="en-US" sz="1400" dirty="0" err="1"/>
              <a:t>Makary</a:t>
            </a:r>
            <a:r>
              <a:rPr lang="en-US" sz="1400" dirty="0"/>
              <a:t>, M.D., M.P.H., Ali Al-Attar, M.D., Ph.D., Christine G. </a:t>
            </a:r>
            <a:r>
              <a:rPr lang="en-US" sz="1400" dirty="0" err="1"/>
              <a:t>Holzmueller</a:t>
            </a:r>
            <a:r>
              <a:rPr lang="en-US" sz="1400" dirty="0"/>
              <a:t>, B.A., J. Bryan Sexton, Ph.D., Dora </a:t>
            </a:r>
            <a:r>
              <a:rPr lang="en-US" sz="1400" dirty="0" err="1"/>
              <a:t>Syin</a:t>
            </a:r>
            <a:r>
              <a:rPr lang="en-US" sz="1400" dirty="0"/>
              <a:t>, B.S., Marta M. Gilson, Ph.D., Mark S. </a:t>
            </a:r>
            <a:r>
              <a:rPr lang="en-US" sz="1400" dirty="0" err="1"/>
              <a:t>Sulkowski</a:t>
            </a:r>
            <a:r>
              <a:rPr lang="en-US" sz="1400" dirty="0"/>
              <a:t>, M.D., and Peter J. </a:t>
            </a:r>
            <a:r>
              <a:rPr lang="en-US" sz="1400" dirty="0" err="1"/>
              <a:t>Pronovost</a:t>
            </a:r>
            <a:r>
              <a:rPr lang="en-US" sz="1400" dirty="0"/>
              <a:t>, M.D., Ph.D.</a:t>
            </a:r>
            <a:br>
              <a:rPr lang="en-US" sz="1400" dirty="0"/>
            </a:br>
            <a:r>
              <a:rPr lang="en-US" sz="1400" dirty="0"/>
              <a:t>N </a:t>
            </a:r>
            <a:r>
              <a:rPr lang="en-US" sz="1400" dirty="0" err="1"/>
              <a:t>Engl</a:t>
            </a:r>
            <a:r>
              <a:rPr lang="en-US" sz="1400" dirty="0"/>
              <a:t> J Med 2007; 356:2693-2699</a:t>
            </a:r>
          </a:p>
        </p:txBody>
      </p:sp>
      <p:sp>
        <p:nvSpPr>
          <p:cNvPr id="3" name="Content Placeholder 2"/>
          <p:cNvSpPr>
            <a:spLocks noGrp="1"/>
          </p:cNvSpPr>
          <p:nvPr>
            <p:ph idx="1"/>
          </p:nvPr>
        </p:nvSpPr>
        <p:spPr>
          <a:xfrm>
            <a:off x="76200" y="878417"/>
            <a:ext cx="9067800" cy="3394472"/>
          </a:xfrm>
        </p:spPr>
        <p:txBody>
          <a:bodyPr/>
          <a:lstStyle/>
          <a:p>
            <a:pPr marL="0" indent="0">
              <a:buNone/>
            </a:pPr>
            <a:r>
              <a:rPr lang="en-US" sz="1400" b="1" cap="all" dirty="0"/>
              <a:t>BACKGROUND:  </a:t>
            </a:r>
            <a:r>
              <a:rPr lang="en-US" sz="1400" dirty="0"/>
              <a:t>Surgeons in training are at high risk for </a:t>
            </a:r>
            <a:r>
              <a:rPr lang="en-US" sz="1400" dirty="0" err="1"/>
              <a:t>needlestick</a:t>
            </a:r>
            <a:r>
              <a:rPr lang="en-US" sz="1400" dirty="0"/>
              <a:t> injuries. The reporting of such injuries is a critical step in initiating early prophylaxis or treatment.</a:t>
            </a:r>
          </a:p>
          <a:p>
            <a:pPr marL="0" indent="0">
              <a:buNone/>
            </a:pPr>
            <a:r>
              <a:rPr lang="en-US" sz="1400" b="1" cap="all" dirty="0"/>
              <a:t>METHODS:  </a:t>
            </a:r>
            <a:r>
              <a:rPr lang="en-US" sz="1400" dirty="0"/>
              <a:t>We surveyed surgeons in training at 17 medical centers about previous </a:t>
            </a:r>
            <a:r>
              <a:rPr lang="en-US" sz="1400" dirty="0" err="1"/>
              <a:t>needlestick</a:t>
            </a:r>
            <a:r>
              <a:rPr lang="en-US" sz="1400" dirty="0"/>
              <a:t> injuries. Survey items inquired about whether the most recent injury was reported to an employee health service or involved a “high-risk” patient (i.e., one with a history of infection with human immunodeficiency virus, hepatitis B or hepatitis C, or injection-drug use); we also asked about the perceived cause of the injury and the surrounding circumstances.</a:t>
            </a:r>
          </a:p>
          <a:p>
            <a:pPr marL="0" indent="0">
              <a:buNone/>
            </a:pPr>
            <a:r>
              <a:rPr lang="en-US" sz="1400" b="1" cap="all" dirty="0"/>
              <a:t>RESULTS:  </a:t>
            </a:r>
            <a:r>
              <a:rPr lang="en-US" sz="1400" dirty="0"/>
              <a:t>The overall response rate was 95%. Of 699 respondents, 582 (83%) had had a </a:t>
            </a:r>
            <a:r>
              <a:rPr lang="en-US" sz="1400" dirty="0" err="1"/>
              <a:t>needlestick</a:t>
            </a:r>
            <a:r>
              <a:rPr lang="en-US" sz="1400" dirty="0"/>
              <a:t> injury during training; the mean number of </a:t>
            </a:r>
            <a:r>
              <a:rPr lang="en-US" sz="1400" dirty="0" err="1"/>
              <a:t>needlestick</a:t>
            </a:r>
            <a:r>
              <a:rPr lang="en-US" sz="1400" dirty="0"/>
              <a:t> injuries during residency increased according to the postgraduate year (PGY): PGY-1, 1.5 injuries; PGY-2, 3.7; PGY-3, 4.1; PGY-4, 5.3; and PGY-5, 7.7. By their final year of training, 99% of residents had had a </a:t>
            </a:r>
            <a:r>
              <a:rPr lang="en-US" sz="1400" dirty="0" err="1"/>
              <a:t>needlestick</a:t>
            </a:r>
            <a:r>
              <a:rPr lang="en-US" sz="1400" dirty="0"/>
              <a:t> injury; for 53%, the injury had involved a high-risk patient. Of the most recent injuries, 297 of 578 (51%) were not reported to an employee health service, and 15 of 91 of those involving high-risk patients (16%) were not reported. Lack of time was the most common reason given for not reporting such injuries among 126 of 297 respondents (42%). If someone other than the respondent knew about an unreported injury, that person was most frequently the attending physician (51%) and least frequently a “significant other” (13%).</a:t>
            </a:r>
          </a:p>
          <a:p>
            <a:pPr marL="0" indent="0">
              <a:buNone/>
            </a:pPr>
            <a:r>
              <a:rPr lang="en-US" sz="1400" b="1" cap="all" dirty="0"/>
              <a:t>CONCLUSIONS:  </a:t>
            </a:r>
            <a:r>
              <a:rPr lang="en-US" sz="1400" dirty="0" err="1"/>
              <a:t>Needlestick</a:t>
            </a:r>
            <a:r>
              <a:rPr lang="en-US" sz="1400" dirty="0"/>
              <a:t> injuries are common among surgeons in training and are often not reported. Improved prevention and reporting strategies are needed to increase occupational safety for surgical providers.</a:t>
            </a:r>
          </a:p>
        </p:txBody>
      </p:sp>
    </p:spTree>
    <p:extLst>
      <p:ext uri="{BB962C8B-B14F-4D97-AF65-F5344CB8AC3E}">
        <p14:creationId xmlns:p14="http://schemas.microsoft.com/office/powerpoint/2010/main" val="3338580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580"/>
            <a:ext cx="9144000" cy="667875"/>
          </a:xfrm>
        </p:spPr>
        <p:txBody>
          <a:bodyPr/>
          <a:lstStyle/>
          <a:p>
            <a:r>
              <a:rPr lang="en-US" sz="1600" b="1" dirty="0"/>
              <a:t>First-Trimester Use of Selective Serotonin-Reuptake Inhibitors and the Risk of Birth Defects</a:t>
            </a:r>
            <a:br>
              <a:rPr lang="en-US" sz="1600" b="1" dirty="0"/>
            </a:br>
            <a:r>
              <a:rPr lang="en-US" sz="1400" dirty="0"/>
              <a:t>Carol </a:t>
            </a:r>
            <a:r>
              <a:rPr lang="en-US" sz="1400" dirty="0" err="1"/>
              <a:t>Louik</a:t>
            </a:r>
            <a:r>
              <a:rPr lang="en-US" sz="1400" dirty="0"/>
              <a:t>, Sc.D., Angela E. Lin, M.D., Martha M. </a:t>
            </a:r>
            <a:r>
              <a:rPr lang="en-US" sz="1400" dirty="0" err="1"/>
              <a:t>Werler</a:t>
            </a:r>
            <a:r>
              <a:rPr lang="en-US" sz="1400" dirty="0"/>
              <a:t>, Sc.D., Sonia Hernández-</a:t>
            </a:r>
            <a:r>
              <a:rPr lang="en-US" sz="1400" dirty="0" err="1"/>
              <a:t>Díaz</a:t>
            </a:r>
            <a:r>
              <a:rPr lang="en-US" sz="1400" dirty="0"/>
              <a:t>, M.D., Sc.D., and Allen A. Mitchell, M.D.   N </a:t>
            </a:r>
            <a:r>
              <a:rPr lang="en-US" sz="1400" dirty="0" err="1"/>
              <a:t>Engl</a:t>
            </a:r>
            <a:r>
              <a:rPr lang="en-US" sz="1400" dirty="0"/>
              <a:t> J Med 2007; 356:2675-2683</a:t>
            </a:r>
          </a:p>
        </p:txBody>
      </p:sp>
      <p:sp>
        <p:nvSpPr>
          <p:cNvPr id="3" name="Content Placeholder 2"/>
          <p:cNvSpPr>
            <a:spLocks noGrp="1"/>
          </p:cNvSpPr>
          <p:nvPr>
            <p:ph idx="1"/>
          </p:nvPr>
        </p:nvSpPr>
        <p:spPr>
          <a:xfrm>
            <a:off x="0" y="743455"/>
            <a:ext cx="9220200" cy="3394472"/>
          </a:xfrm>
        </p:spPr>
        <p:txBody>
          <a:bodyPr/>
          <a:lstStyle/>
          <a:p>
            <a:pPr marL="0" indent="0">
              <a:buNone/>
            </a:pPr>
            <a:r>
              <a:rPr lang="en-US" sz="1400" b="1" cap="all" dirty="0"/>
              <a:t>BACKGROUND:  </a:t>
            </a:r>
            <a:r>
              <a:rPr lang="en-US" sz="1400" dirty="0"/>
              <a:t>The risk of birth defects after antenatal exposure to selective serotonin-reuptake inhibitors (SSRIs) remains controversial.</a:t>
            </a:r>
          </a:p>
          <a:p>
            <a:pPr marL="0" indent="0">
              <a:buNone/>
            </a:pPr>
            <a:r>
              <a:rPr lang="en-US" sz="1400" b="1" cap="all" dirty="0"/>
              <a:t>METHODS:  </a:t>
            </a:r>
            <a:r>
              <a:rPr lang="en-US" sz="1400" dirty="0"/>
              <a:t>We assessed associations between first-trimester maternal use of SSRIs and the risk of birth defects among 9849 infants with and 5860 infants without birth defects participating in the Slone Epidemiology Center Birth Defects Study.</a:t>
            </a:r>
          </a:p>
          <a:p>
            <a:pPr marL="0" indent="0">
              <a:buNone/>
            </a:pPr>
            <a:r>
              <a:rPr lang="en-US" sz="1400" b="1" cap="all" dirty="0"/>
              <a:t>RESULTS:  </a:t>
            </a:r>
            <a:r>
              <a:rPr lang="en-US" sz="1400" dirty="0"/>
              <a:t>In analyses of defects previously associated with SSRI use (involving 42 comparisons), overall use of SSRIs was not associated with significantly increased risks of </a:t>
            </a:r>
            <a:r>
              <a:rPr lang="en-US" sz="1400" dirty="0" err="1"/>
              <a:t>craniosynostosis</a:t>
            </a:r>
            <a:r>
              <a:rPr lang="en-US" sz="1400" dirty="0"/>
              <a:t> (115 subjects, 2 exposed to SSRIs; odds ratio, 0.8; 95% confidence interval [CI], 0.2 to 3.5), </a:t>
            </a:r>
            <a:r>
              <a:rPr lang="en-US" sz="1400" dirty="0" err="1"/>
              <a:t>omphalocele</a:t>
            </a:r>
            <a:r>
              <a:rPr lang="en-US" sz="1400" dirty="0"/>
              <a:t> (127 subjects, 3 exposed; odds ratio, 1.4; 95% CI, 0.4 to 4.5), or heart defects overall (3724 subjects, 100 exposed; odds ratio, 1.2; 95% CI, 0.9 to 1.6). Analyses of the associations between individual SSRIs and specific defects showed significant associations between the use of sertraline and </a:t>
            </a:r>
            <a:r>
              <a:rPr lang="en-US" sz="1400" dirty="0" err="1"/>
              <a:t>omphalocele</a:t>
            </a:r>
            <a:r>
              <a:rPr lang="en-US" sz="1400" dirty="0"/>
              <a:t> (odds ratio, 5.7; 95% CI, 1.6 to 20.7; 3 exposed subjects) and between the use of paroxetine and right ventricular outflow tract obstruction defects (odds ratio, 3.3; 95% CI, 1.3 to 8.8; 6 exposed subjects). The risks were not appreciably or significantly increased for other defects or other SSRIs or non-SSRI antidepressants. Exploratory analyses involving 66 comparisons showed possible associations of paroxetine and sertraline with other specific defects.</a:t>
            </a:r>
            <a:endParaRPr lang="en-US" sz="1200" dirty="0"/>
          </a:p>
          <a:p>
            <a:pPr marL="0" indent="0">
              <a:buNone/>
            </a:pPr>
            <a:r>
              <a:rPr lang="en-US" sz="1400" b="1" cap="all" dirty="0"/>
              <a:t>CONCLUSIONS:  </a:t>
            </a:r>
            <a:r>
              <a:rPr lang="en-US" sz="1400" dirty="0"/>
              <a:t>Our findings do not show that there are significantly increased risks of </a:t>
            </a:r>
            <a:r>
              <a:rPr lang="en-US" sz="1400" dirty="0" err="1"/>
              <a:t>craniosynostosis</a:t>
            </a:r>
            <a:r>
              <a:rPr lang="en-US" sz="1400" dirty="0"/>
              <a:t>, </a:t>
            </a:r>
            <a:r>
              <a:rPr lang="en-US" sz="1400" dirty="0" err="1"/>
              <a:t>omphalocele</a:t>
            </a:r>
            <a:r>
              <a:rPr lang="en-US" sz="1400" dirty="0"/>
              <a:t>, or heart defects associated with SSRI use overall. They suggest that individual SSRIs may confer increased risks for some specific defects, but it should be recognized that the specific defects implicated are rare and the absolute risks are small.</a:t>
            </a:r>
          </a:p>
        </p:txBody>
      </p:sp>
    </p:spTree>
    <p:extLst>
      <p:ext uri="{BB962C8B-B14F-4D97-AF65-F5344CB8AC3E}">
        <p14:creationId xmlns:p14="http://schemas.microsoft.com/office/powerpoint/2010/main" val="2761731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067800" cy="746358"/>
          </a:xfrm>
        </p:spPr>
        <p:txBody>
          <a:bodyPr/>
          <a:lstStyle/>
          <a:p>
            <a:r>
              <a:rPr lang="en-US" sz="1800" b="1" dirty="0"/>
              <a:t>Effect of Cigar Smoking on the Risk of Cardiovascular Disease, Chronic Obstructive Pulmonary Disease, and Cancer in Men      </a:t>
            </a:r>
            <a:r>
              <a:rPr lang="en-US" sz="1400" dirty="0"/>
              <a:t>Carlos </a:t>
            </a:r>
            <a:r>
              <a:rPr lang="en-US" sz="1400" dirty="0" err="1"/>
              <a:t>Iribarren</a:t>
            </a:r>
            <a:r>
              <a:rPr lang="en-US" sz="1400" dirty="0"/>
              <a:t>, M.D., M.P.H., Ph.D., Irene S. </a:t>
            </a:r>
            <a:r>
              <a:rPr lang="en-US" sz="1400" dirty="0" err="1"/>
              <a:t>Tekawa</a:t>
            </a:r>
            <a:r>
              <a:rPr lang="en-US" sz="1400" dirty="0"/>
              <a:t>, M.A., Stephen Sidney, M.D., M.P.H., and Gary D. Friedman, M.D.   N </a:t>
            </a:r>
            <a:r>
              <a:rPr lang="en-US" sz="1400" dirty="0" err="1"/>
              <a:t>Engl</a:t>
            </a:r>
            <a:r>
              <a:rPr lang="en-US" sz="1400" dirty="0"/>
              <a:t> J Med 1999; 340:1773-1780</a:t>
            </a:r>
          </a:p>
        </p:txBody>
      </p:sp>
      <p:sp>
        <p:nvSpPr>
          <p:cNvPr id="3" name="Content Placeholder 2"/>
          <p:cNvSpPr>
            <a:spLocks noGrp="1"/>
          </p:cNvSpPr>
          <p:nvPr>
            <p:ph idx="1"/>
          </p:nvPr>
        </p:nvSpPr>
        <p:spPr>
          <a:xfrm>
            <a:off x="0" y="727308"/>
            <a:ext cx="9144000" cy="3394472"/>
          </a:xfrm>
        </p:spPr>
        <p:txBody>
          <a:bodyPr/>
          <a:lstStyle/>
          <a:p>
            <a:pPr marL="0" indent="0">
              <a:buNone/>
            </a:pPr>
            <a:r>
              <a:rPr lang="en-US" sz="1400" b="1" cap="all" dirty="0"/>
              <a:t>BACKGROUND:  </a:t>
            </a:r>
            <a:r>
              <a:rPr lang="en-US" sz="1400" dirty="0"/>
              <a:t>The sale of cigars in the United States has been increasing since 1993. Cigar smoking is a known risk factor for certain cancers and for chronic obstructive pulmonary disease (COPD). However, unlike the relation between cigarette smoking and cardiovascular disease, the association between cigar smoking and cardiovascular disease has not been clearly established.</a:t>
            </a:r>
          </a:p>
          <a:p>
            <a:pPr marL="0" indent="0">
              <a:buNone/>
            </a:pPr>
            <a:r>
              <a:rPr lang="en-US" sz="1400" b="1" cap="all" dirty="0"/>
              <a:t>METHODS:  _______________</a:t>
            </a:r>
            <a:r>
              <a:rPr lang="en-US" sz="1400" dirty="0"/>
              <a:t>study among 17,774 men 30 to 85 years of age at base line (from 1964 through 1973) who were enrolled in the Kaiser Permanente health plan and who reported that they had never smoked cigarettes and did not currently smoke a pipe. Those who smoked cigars (1546 men) and those who did not (16,228) were followed from 1971 through the end of 1995 for a first hospitalization for or death from a major cardiovascular disease or COPD, and through the end of 1996 for a diagnosis of cancer.</a:t>
            </a:r>
            <a:endParaRPr lang="en-US" sz="900" dirty="0"/>
          </a:p>
          <a:p>
            <a:pPr marL="0" indent="0">
              <a:buNone/>
            </a:pPr>
            <a:r>
              <a:rPr lang="en-US" sz="1400" b="1" cap="all" dirty="0"/>
              <a:t>RESULTS:   </a:t>
            </a:r>
            <a:r>
              <a:rPr lang="en-US" sz="1400" dirty="0"/>
              <a:t>In multivariate analyses, cigar smokers, as compared with nonsmokers, were at higher risk for coronary heart disease (relative risk, 1.27; 95 percent confidence interval, 1.12 to 1.45), COPD (relative risk, 1.45; 95 percent confidence interval, 1.10 to 1.91), and cancers of the upper </a:t>
            </a:r>
            <a:r>
              <a:rPr lang="en-US" sz="1400" dirty="0" err="1"/>
              <a:t>aerodigestive</a:t>
            </a:r>
            <a:r>
              <a:rPr lang="en-US" sz="1400" dirty="0"/>
              <a:t> tract (relative risk, 2.02; 95 percent confidence interval, 1.01 to 4.06) and lung (relative risk, 2.14; 95 percent confidence interval, 1.12 to 4.11), with evidence of dose–response effects. There appeared to be a synergistic relation between cigar smoking and alcohol consumption with respect to the risk of oropharyngeal cancers and cancers of the upper </a:t>
            </a:r>
            <a:r>
              <a:rPr lang="en-US" sz="1400" dirty="0" err="1"/>
              <a:t>aerodigestive</a:t>
            </a:r>
            <a:r>
              <a:rPr lang="en-US" sz="1400" dirty="0"/>
              <a:t> tract.</a:t>
            </a:r>
          </a:p>
          <a:p>
            <a:pPr marL="0" indent="0">
              <a:buNone/>
            </a:pPr>
            <a:r>
              <a:rPr lang="en-US" sz="1400" b="1" cap="all" dirty="0"/>
              <a:t>CONCLUSIONS:  </a:t>
            </a:r>
            <a:r>
              <a:rPr lang="en-US" sz="1400" dirty="0"/>
              <a:t>Independently of other risk factors, regular cigar smoking can increase the risk of coronary heart disease, COPD, and cancers of the upper </a:t>
            </a:r>
            <a:r>
              <a:rPr lang="en-US" sz="1400" dirty="0" err="1"/>
              <a:t>aerodigestive</a:t>
            </a:r>
            <a:r>
              <a:rPr lang="en-US" sz="1400" dirty="0"/>
              <a:t> tract and lung.</a:t>
            </a:r>
          </a:p>
        </p:txBody>
      </p:sp>
    </p:spTree>
    <p:extLst>
      <p:ext uri="{BB962C8B-B14F-4D97-AF65-F5344CB8AC3E}">
        <p14:creationId xmlns:p14="http://schemas.microsoft.com/office/powerpoint/2010/main" val="776585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5725"/>
            <a:ext cx="8839200" cy="720197"/>
          </a:xfrm>
        </p:spPr>
        <p:txBody>
          <a:bodyPr/>
          <a:lstStyle/>
          <a:p>
            <a:r>
              <a:rPr lang="en-US" sz="2000" b="1" dirty="0"/>
              <a:t>Helicobacter pylori Infection and Gastric Lymphoma</a:t>
            </a:r>
            <a:br>
              <a:rPr lang="en-US" sz="1400" dirty="0"/>
            </a:br>
            <a:r>
              <a:rPr lang="en-US" sz="1400" dirty="0"/>
              <a:t>Julie </a:t>
            </a:r>
            <a:r>
              <a:rPr lang="en-US" sz="1400" dirty="0" err="1"/>
              <a:t>Parsonnet</a:t>
            </a:r>
            <a:r>
              <a:rPr lang="en-US" sz="1400" dirty="0"/>
              <a:t>, </a:t>
            </a:r>
            <a:r>
              <a:rPr lang="en-US" sz="1400" dirty="0" err="1"/>
              <a:t>Svein</a:t>
            </a:r>
            <a:r>
              <a:rPr lang="en-US" sz="1400" dirty="0"/>
              <a:t> Hansen, Larissa Rodriguez, Arnold B. Gelb, Roger A. </a:t>
            </a:r>
            <a:r>
              <a:rPr lang="en-US" sz="1400" dirty="0" err="1"/>
              <a:t>Warnke</a:t>
            </a:r>
            <a:r>
              <a:rPr lang="en-US" sz="1400" dirty="0"/>
              <a:t>, </a:t>
            </a:r>
            <a:r>
              <a:rPr lang="en-US" sz="1400" dirty="0" err="1"/>
              <a:t>Egil</a:t>
            </a:r>
            <a:r>
              <a:rPr lang="en-US" sz="1400" dirty="0"/>
              <a:t> </a:t>
            </a:r>
            <a:r>
              <a:rPr lang="en-US" sz="1400" dirty="0" err="1"/>
              <a:t>Jellum</a:t>
            </a:r>
            <a:r>
              <a:rPr lang="en-US" sz="1400" dirty="0"/>
              <a:t>, Norman </a:t>
            </a:r>
            <a:r>
              <a:rPr lang="en-US" sz="1400" dirty="0" err="1"/>
              <a:t>Orentreich</a:t>
            </a:r>
            <a:r>
              <a:rPr lang="en-US" sz="1400" dirty="0"/>
              <a:t>, Joseph H. </a:t>
            </a:r>
            <a:r>
              <a:rPr lang="en-US" sz="1400" dirty="0" err="1"/>
              <a:t>Vogelman</a:t>
            </a:r>
            <a:r>
              <a:rPr lang="en-US" sz="1400" dirty="0"/>
              <a:t>, and Gary D. Friedman  N </a:t>
            </a:r>
            <a:r>
              <a:rPr lang="en-US" sz="1400" dirty="0" err="1"/>
              <a:t>Engl</a:t>
            </a:r>
            <a:r>
              <a:rPr lang="en-US" sz="1400" dirty="0"/>
              <a:t> J Med 1994; 330:1267-1271</a:t>
            </a:r>
          </a:p>
        </p:txBody>
      </p:sp>
      <p:sp>
        <p:nvSpPr>
          <p:cNvPr id="3" name="Content Placeholder 2"/>
          <p:cNvSpPr>
            <a:spLocks noGrp="1"/>
          </p:cNvSpPr>
          <p:nvPr>
            <p:ph idx="1"/>
          </p:nvPr>
        </p:nvSpPr>
        <p:spPr>
          <a:xfrm>
            <a:off x="190500" y="755920"/>
            <a:ext cx="8763000" cy="3546873"/>
          </a:xfrm>
        </p:spPr>
        <p:txBody>
          <a:bodyPr/>
          <a:lstStyle/>
          <a:p>
            <a:pPr marL="0" indent="0">
              <a:buNone/>
            </a:pPr>
            <a:r>
              <a:rPr lang="en-US" sz="1400" b="1" cap="all" dirty="0"/>
              <a:t>BACKGROUND:  </a:t>
            </a:r>
            <a:r>
              <a:rPr lang="en-US" sz="1400" dirty="0"/>
              <a:t>Helicobacter pylori infection is a risk factor for gastric adenocarcinoma. We examined whether this infection is also a risk factor for primary gastric non-Hodgkin's lymphoma.</a:t>
            </a:r>
          </a:p>
          <a:p>
            <a:pPr marL="0" indent="0">
              <a:buNone/>
            </a:pPr>
            <a:r>
              <a:rPr lang="en-US" sz="1400" b="1" cap="all" dirty="0"/>
              <a:t>METHODS:  </a:t>
            </a:r>
            <a:r>
              <a:rPr lang="en-US" sz="1400" dirty="0"/>
              <a:t>This _____________study involved ______________(230,593 participants). Serum had been collected from cohort members and stored, and all subjects were followed for cancer. Thirty-three patients with gastric non-Hodgkin's lymphoma were identified, and each was matched to four controls according to cohort, age, sex, and date of serum collection. For comparison, 31 patients with </a:t>
            </a:r>
            <a:r>
              <a:rPr lang="en-US" sz="1400" dirty="0" err="1"/>
              <a:t>nongastric</a:t>
            </a:r>
            <a:r>
              <a:rPr lang="en-US" sz="1400" dirty="0"/>
              <a:t> non-Hodgkin's lymphoma from one of the cohorts were evaluated, each of whom had been previously matched to 2 controls. Pathological reports and specimens were reviewed to confirm the histologic type of the tumor. Serum samples from all subjects were tested for H. pylori IgG by an enzyme-linked </a:t>
            </a:r>
            <a:r>
              <a:rPr lang="en-US" sz="1400" dirty="0" err="1"/>
              <a:t>immunosorbent</a:t>
            </a:r>
            <a:r>
              <a:rPr lang="en-US" sz="1400" dirty="0"/>
              <a:t> assay.</a:t>
            </a:r>
          </a:p>
          <a:p>
            <a:pPr marL="0" indent="0">
              <a:buNone/>
            </a:pPr>
            <a:r>
              <a:rPr lang="en-US" sz="1400" b="1" cap="all" dirty="0"/>
              <a:t>RESULTS:  </a:t>
            </a:r>
            <a:r>
              <a:rPr lang="en-US" sz="1400" dirty="0"/>
              <a:t>Thirty-three cases of gastric non-Hodgkin's lymphoma occurred a median of 14 years after serum collection. Patients with gastric lymphoma were significantly more likely than matched controls to have evidence of previous H. pylori infection (matched odds ratio, 6.3; 95 percent confidence interval, 2.0 to 19.9). The results were similar in both cohorts. Among the 31 patients with </a:t>
            </a:r>
            <a:r>
              <a:rPr lang="en-US" sz="1400" dirty="0" err="1"/>
              <a:t>nongastric</a:t>
            </a:r>
            <a:r>
              <a:rPr lang="en-US" sz="1400" dirty="0"/>
              <a:t> lymphoma, a median of six years had elapsed between serum collection and the development of disease. No association was found between </a:t>
            </a:r>
            <a:r>
              <a:rPr lang="en-US" sz="1400" dirty="0" err="1"/>
              <a:t>nongastric</a:t>
            </a:r>
            <a:r>
              <a:rPr lang="en-US" sz="1400" dirty="0"/>
              <a:t> non-Hodgkin's lymphoma and previous H. pylori infection (</a:t>
            </a:r>
            <a:r>
              <a:rPr lang="en-US" sz="1400" dirty="0" err="1"/>
              <a:t>mathed</a:t>
            </a:r>
            <a:r>
              <a:rPr lang="en-US" sz="1400" dirty="0"/>
              <a:t> odds ratio, 1.2; 95 percent confidence interval, 0.5 to 3.0).</a:t>
            </a:r>
          </a:p>
          <a:p>
            <a:pPr marL="0" indent="0">
              <a:buNone/>
            </a:pPr>
            <a:r>
              <a:rPr lang="en-US" sz="1400" b="1" cap="all" dirty="0"/>
              <a:t>CONCLUSIONS:  </a:t>
            </a:r>
            <a:r>
              <a:rPr lang="en-US" sz="1400" dirty="0"/>
              <a:t>Non-Hodgkin's lymphoma affecting the stomach, but not other sites, is associated with previous H. pylori infection. A causative role for the organism is plausible, but remains unproved.</a:t>
            </a:r>
          </a:p>
          <a:p>
            <a:endParaRPr lang="en-US" dirty="0"/>
          </a:p>
        </p:txBody>
      </p:sp>
    </p:spTree>
    <p:extLst>
      <p:ext uri="{BB962C8B-B14F-4D97-AF65-F5344CB8AC3E}">
        <p14:creationId xmlns:p14="http://schemas.microsoft.com/office/powerpoint/2010/main" val="2199074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5725"/>
            <a:ext cx="8839200" cy="720197"/>
          </a:xfrm>
        </p:spPr>
        <p:txBody>
          <a:bodyPr/>
          <a:lstStyle/>
          <a:p>
            <a:r>
              <a:rPr lang="en-US" sz="2000" b="1" dirty="0"/>
              <a:t>Adherence to a Mediterranean Diet and Survival in a Greek Population</a:t>
            </a:r>
            <a:br>
              <a:rPr lang="en-US" sz="1600" dirty="0"/>
            </a:br>
            <a:r>
              <a:rPr lang="en-US" sz="1400" dirty="0"/>
              <a:t>Antonia </a:t>
            </a:r>
            <a:r>
              <a:rPr lang="en-US" sz="1400" dirty="0" err="1"/>
              <a:t>Trichopoulou</a:t>
            </a:r>
            <a:r>
              <a:rPr lang="en-US" sz="1400" dirty="0"/>
              <a:t>, M.D., Tina </a:t>
            </a:r>
            <a:r>
              <a:rPr lang="en-US" sz="1400" dirty="0" err="1"/>
              <a:t>Costacou</a:t>
            </a:r>
            <a:r>
              <a:rPr lang="en-US" sz="1400" dirty="0"/>
              <a:t>, Ph.D., Christina </a:t>
            </a:r>
            <a:r>
              <a:rPr lang="en-US" sz="1400" dirty="0" err="1"/>
              <a:t>Bamia</a:t>
            </a:r>
            <a:r>
              <a:rPr lang="en-US" sz="1400" dirty="0"/>
              <a:t>, Ph.D., and </a:t>
            </a:r>
            <a:r>
              <a:rPr lang="en-US" sz="1400" dirty="0" err="1"/>
              <a:t>Dimitrios</a:t>
            </a:r>
            <a:r>
              <a:rPr lang="en-US" sz="1400" dirty="0"/>
              <a:t> </a:t>
            </a:r>
            <a:r>
              <a:rPr lang="en-US" sz="1400" dirty="0" err="1"/>
              <a:t>Trichopoulos</a:t>
            </a:r>
            <a:r>
              <a:rPr lang="en-US" sz="1400" dirty="0"/>
              <a:t>, M.D.   N </a:t>
            </a:r>
            <a:r>
              <a:rPr lang="en-US" sz="1400" dirty="0" err="1"/>
              <a:t>Engl</a:t>
            </a:r>
            <a:r>
              <a:rPr lang="en-US" sz="1400" dirty="0"/>
              <a:t> J Med 2003</a:t>
            </a:r>
          </a:p>
        </p:txBody>
      </p:sp>
      <p:sp>
        <p:nvSpPr>
          <p:cNvPr id="3" name="Content Placeholder 2"/>
          <p:cNvSpPr>
            <a:spLocks noGrp="1"/>
          </p:cNvSpPr>
          <p:nvPr>
            <p:ph idx="1"/>
          </p:nvPr>
        </p:nvSpPr>
        <p:spPr>
          <a:xfrm>
            <a:off x="41096" y="872083"/>
            <a:ext cx="9061807" cy="3394472"/>
          </a:xfrm>
        </p:spPr>
        <p:txBody>
          <a:bodyPr/>
          <a:lstStyle/>
          <a:p>
            <a:pPr marL="0" indent="0">
              <a:buNone/>
            </a:pPr>
            <a:r>
              <a:rPr lang="en-US" sz="1200" b="1" cap="all" dirty="0"/>
              <a:t>BACKGROUND:  </a:t>
            </a:r>
            <a:r>
              <a:rPr lang="en-US" sz="1200" dirty="0"/>
              <a:t>Adherence to a Mediterranean diet may improve longevity, but relevant data are limited.</a:t>
            </a:r>
          </a:p>
          <a:p>
            <a:pPr marL="0" indent="0">
              <a:buNone/>
            </a:pPr>
            <a:endParaRPr lang="en-US" sz="700" dirty="0"/>
          </a:p>
          <a:p>
            <a:pPr marL="0" indent="0">
              <a:buNone/>
            </a:pPr>
            <a:r>
              <a:rPr lang="en-US" sz="1200" b="1" cap="all" dirty="0"/>
              <a:t>METHODS:  </a:t>
            </a:r>
            <a:r>
              <a:rPr lang="en-US" sz="1200" dirty="0"/>
              <a:t>We conducted a __________________________involving 22,043 adults in Greece who completed an extensive, validated, food-frequency questionnaire at base line. Adherence to the traditional Mediterranean diet was assessed by a 10-point Mediterranean-diet scale that incorporated the salient characteristics of this diet (range of scores, 0 to 9, with higher scores indicating greater adherence). We used proportional-hazards regression to assess the relation between adherence to the Mediterranean diet and total mortality, as well as mortality due to coronary heart disease and mortality due to cancer, with adjustment for age, sex, body-mass index, physical-activity level, and other potential confounders.</a:t>
            </a:r>
          </a:p>
          <a:p>
            <a:pPr marL="0" indent="0">
              <a:buNone/>
            </a:pPr>
            <a:endParaRPr lang="en-US" sz="800" dirty="0"/>
          </a:p>
          <a:p>
            <a:pPr marL="0" indent="0">
              <a:buNone/>
            </a:pPr>
            <a:r>
              <a:rPr lang="en-US" sz="1200" b="1" cap="all" dirty="0"/>
              <a:t>RESULTS:  </a:t>
            </a:r>
            <a:r>
              <a:rPr lang="en-US" sz="1200" dirty="0"/>
              <a:t>During a median of 44 months of follow-up, there were 275 deaths. A higher degree of adherence to the Mediterranean diet was associated with a reduction in total mortality (adjusted hazard ratio for death associated with a two-point increment in the Mediterranean-diet score, 0.75 [95 percent confidence interval, 0.64 to 0.87]). An inverse association with greater adherence to this diet was evident for both death due to coronary heart disease (adjusted hazard ratio, 0.67 [95 percent confidence interval, 0.47 to 0.94]) and death due to cancer (adjusted hazard ratio, 0.76 [95 percent confidence interval, 0.59 to 0.98]). Associations between individual food groups contributing to the Mediterranean-diet score and total mortality were generally not significant.</a:t>
            </a:r>
          </a:p>
          <a:p>
            <a:pPr marL="0" indent="0">
              <a:buNone/>
            </a:pPr>
            <a:endParaRPr lang="en-US" sz="1000" dirty="0"/>
          </a:p>
          <a:p>
            <a:pPr marL="0" indent="0">
              <a:buNone/>
            </a:pPr>
            <a:r>
              <a:rPr lang="en-US" sz="1200" b="1" cap="all" dirty="0"/>
              <a:t>CONCLUSIONS:  </a:t>
            </a:r>
            <a:r>
              <a:rPr lang="en-US" sz="1200" dirty="0"/>
              <a:t>Greater adherence to the traditional Mediterranean diet is associated with a significant reduction in total mortality.</a:t>
            </a:r>
          </a:p>
        </p:txBody>
      </p:sp>
    </p:spTree>
    <p:extLst>
      <p:ext uri="{BB962C8B-B14F-4D97-AF65-F5344CB8AC3E}">
        <p14:creationId xmlns:p14="http://schemas.microsoft.com/office/powerpoint/2010/main" val="2466847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0" y="4840288"/>
            <a:ext cx="246063" cy="115887"/>
          </a:xfrm>
        </p:spPr>
        <p:txBody>
          <a:bodyPr/>
          <a:lstStyle/>
          <a:p>
            <a:fld id="{7BCC8D0D-EAEC-449D-9161-023DFF90F2E2}" type="slidenum">
              <a:rPr lang="en-US" smtClean="0"/>
              <a:pPr/>
              <a:t>39</a:t>
            </a:fld>
            <a:endParaRPr lang="en-US" dirty="0"/>
          </a:p>
        </p:txBody>
      </p:sp>
    </p:spTree>
    <p:extLst>
      <p:ext uri="{BB962C8B-B14F-4D97-AF65-F5344CB8AC3E}">
        <p14:creationId xmlns:p14="http://schemas.microsoft.com/office/powerpoint/2010/main" val="7656128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Descriptive vs. Analytic</a:t>
            </a:r>
          </a:p>
        </p:txBody>
      </p:sp>
      <p:sp>
        <p:nvSpPr>
          <p:cNvPr id="6147" name="Text Box 4"/>
          <p:cNvSpPr txBox="1">
            <a:spLocks noChangeArrowheads="1"/>
          </p:cNvSpPr>
          <p:nvPr/>
        </p:nvSpPr>
        <p:spPr bwMode="auto">
          <a:xfrm>
            <a:off x="609600" y="1090940"/>
            <a:ext cx="2438400" cy="523220"/>
          </a:xfrm>
          <a:prstGeom prst="rect">
            <a:avLst/>
          </a:prstGeom>
          <a:solidFill>
            <a:srgbClr val="33CC33"/>
          </a:solidFill>
          <a:ln w="9525">
            <a:solidFill>
              <a:schemeClr val="tx1"/>
            </a:solidFill>
            <a:miter lim="800000"/>
            <a:headEnd/>
            <a:tailEnd/>
          </a:ln>
        </p:spPr>
        <p:txBody>
          <a:bodyPr anchor="ct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a:spcBef>
                <a:spcPct val="50000"/>
              </a:spcBef>
              <a:buNone/>
            </a:pPr>
            <a:r>
              <a:rPr lang="en-US" altLang="en-US" sz="2800" dirty="0"/>
              <a:t>Risk Factors</a:t>
            </a:r>
          </a:p>
        </p:txBody>
      </p:sp>
      <p:sp>
        <p:nvSpPr>
          <p:cNvPr id="311301" name="Text Box 5"/>
          <p:cNvSpPr txBox="1">
            <a:spLocks noChangeArrowheads="1"/>
          </p:cNvSpPr>
          <p:nvPr/>
        </p:nvSpPr>
        <p:spPr bwMode="auto">
          <a:xfrm>
            <a:off x="609600" y="1962150"/>
            <a:ext cx="8054897" cy="139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spcBef>
                <a:spcPts val="200"/>
              </a:spcBef>
              <a:buNone/>
            </a:pPr>
            <a:r>
              <a:rPr lang="en-US" altLang="en-US" sz="1800" b="1" u="sng" dirty="0"/>
              <a:t>Descriptive Questions</a:t>
            </a:r>
          </a:p>
          <a:p>
            <a:pPr>
              <a:spcBef>
                <a:spcPts val="200"/>
              </a:spcBef>
            </a:pPr>
            <a:r>
              <a:rPr lang="en-US" altLang="en-US" sz="1800" dirty="0"/>
              <a:t>What proportion of patients in my clinic have heart failure?</a:t>
            </a:r>
          </a:p>
          <a:p>
            <a:pPr>
              <a:spcBef>
                <a:spcPts val="200"/>
              </a:spcBef>
            </a:pPr>
            <a:r>
              <a:rPr lang="en-US" altLang="en-US" sz="1800" dirty="0"/>
              <a:t>What is the average age of patients with heart failure in my clinic?</a:t>
            </a:r>
          </a:p>
          <a:p>
            <a:endParaRPr lang="en-US" altLang="en-US" sz="1800" dirty="0"/>
          </a:p>
        </p:txBody>
      </p:sp>
      <p:sp>
        <p:nvSpPr>
          <p:cNvPr id="311302" name="Line 6"/>
          <p:cNvSpPr>
            <a:spLocks noChangeShapeType="1"/>
          </p:cNvSpPr>
          <p:nvPr/>
        </p:nvSpPr>
        <p:spPr bwMode="auto">
          <a:xfrm>
            <a:off x="3352800" y="1385560"/>
            <a:ext cx="1905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0" name="Text Box 7"/>
          <p:cNvSpPr txBox="1">
            <a:spLocks noChangeArrowheads="1"/>
          </p:cNvSpPr>
          <p:nvPr/>
        </p:nvSpPr>
        <p:spPr bwMode="auto">
          <a:xfrm>
            <a:off x="5467350" y="1090940"/>
            <a:ext cx="2762250" cy="523220"/>
          </a:xfrm>
          <a:prstGeom prst="rect">
            <a:avLst/>
          </a:prstGeom>
          <a:solidFill>
            <a:srgbClr val="FF9900"/>
          </a:solidFill>
          <a:ln w="9525">
            <a:solidFill>
              <a:schemeClr val="tx1"/>
            </a:solidFill>
            <a:miter lim="800000"/>
            <a:headEnd/>
            <a:tailEnd/>
          </a:ln>
        </p:spPr>
        <p:txBody>
          <a:bodyPr wrap="square" anchor="ct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a:spcBef>
                <a:spcPct val="50000"/>
              </a:spcBef>
              <a:buNone/>
            </a:pPr>
            <a:r>
              <a:rPr lang="en-US" altLang="en-US" sz="2800" dirty="0"/>
              <a:t>Heart Failure</a:t>
            </a:r>
          </a:p>
        </p:txBody>
      </p:sp>
      <p:sp>
        <p:nvSpPr>
          <p:cNvPr id="311304" name="Text Box 8"/>
          <p:cNvSpPr txBox="1">
            <a:spLocks noChangeArrowheads="1"/>
          </p:cNvSpPr>
          <p:nvPr/>
        </p:nvSpPr>
        <p:spPr bwMode="auto">
          <a:xfrm>
            <a:off x="628650" y="3105150"/>
            <a:ext cx="8362950" cy="12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spcBef>
                <a:spcPts val="200"/>
              </a:spcBef>
            </a:pPr>
            <a:r>
              <a:rPr lang="en-US" altLang="en-US" sz="1800" b="1" u="sng" dirty="0"/>
              <a:t>Analytic Questions</a:t>
            </a:r>
          </a:p>
          <a:p>
            <a:pPr>
              <a:spcBef>
                <a:spcPts val="200"/>
              </a:spcBef>
            </a:pPr>
            <a:r>
              <a:rPr lang="en-US" altLang="en-US" sz="1800" dirty="0"/>
              <a:t>Is race/ethnicity associated with heart failure among my patients?</a:t>
            </a:r>
          </a:p>
          <a:p>
            <a:pPr>
              <a:spcBef>
                <a:spcPts val="200"/>
              </a:spcBef>
            </a:pPr>
            <a:r>
              <a:rPr lang="en-US" altLang="en-US" sz="1800" dirty="0"/>
              <a:t>Is excessive consumption of sugar-sweetened beverages associated with heart failure among my patients?</a:t>
            </a:r>
          </a:p>
        </p:txBody>
      </p:sp>
    </p:spTree>
    <p:extLst>
      <p:ext uri="{BB962C8B-B14F-4D97-AF65-F5344CB8AC3E}">
        <p14:creationId xmlns:p14="http://schemas.microsoft.com/office/powerpoint/2010/main" val="2884898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1301"/>
                                        </p:tgtEl>
                                        <p:attrNameLst>
                                          <p:attrName>style.visibility</p:attrName>
                                        </p:attrNameLst>
                                      </p:cBhvr>
                                      <p:to>
                                        <p:strVal val="visible"/>
                                      </p:to>
                                    </p:set>
                                    <p:animEffect transition="in" filter="blinds(horizontal)">
                                      <p:cBhvr>
                                        <p:cTn id="7" dur="500"/>
                                        <p:tgtEl>
                                          <p:spTgt spid="311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1302"/>
                                        </p:tgtEl>
                                        <p:attrNameLst>
                                          <p:attrName>style.visibility</p:attrName>
                                        </p:attrNameLst>
                                      </p:cBhvr>
                                      <p:to>
                                        <p:strVal val="visible"/>
                                      </p:to>
                                    </p:set>
                                    <p:animEffect transition="in" filter="blinds(horizontal)">
                                      <p:cBhvr>
                                        <p:cTn id="12" dur="500"/>
                                        <p:tgtEl>
                                          <p:spTgt spid="31130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blinds(horizontal)">
                                      <p:cBhvr>
                                        <p:cTn id="15" dur="500"/>
                                        <p:tgtEl>
                                          <p:spTgt spid="6147"/>
                                        </p:tgtEl>
                                      </p:cBhvr>
                                    </p:animEffect>
                                  </p:childTnLst>
                                </p:cTn>
                              </p:par>
                              <p:par>
                                <p:cTn id="16" presetID="3" presetClass="exit" presetSubtype="10" fill="hold" grpId="1" nodeType="withEffect">
                                  <p:stCondLst>
                                    <p:cond delay="0"/>
                                  </p:stCondLst>
                                  <p:childTnLst>
                                    <p:animEffect transition="out" filter="blinds(horizontal)">
                                      <p:cBhvr>
                                        <p:cTn id="17" dur="500"/>
                                        <p:tgtEl>
                                          <p:spTgt spid="311301"/>
                                        </p:tgtEl>
                                      </p:cBhvr>
                                    </p:animEffect>
                                    <p:set>
                                      <p:cBhvr>
                                        <p:cTn id="18" dur="1" fill="hold">
                                          <p:stCondLst>
                                            <p:cond delay="499"/>
                                          </p:stCondLst>
                                        </p:cTn>
                                        <p:tgtEl>
                                          <p:spTgt spid="31130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11304"/>
                                        </p:tgtEl>
                                        <p:attrNameLst>
                                          <p:attrName>style.visibility</p:attrName>
                                        </p:attrNameLst>
                                      </p:cBhvr>
                                      <p:to>
                                        <p:strVal val="visible"/>
                                      </p:to>
                                    </p:set>
                                    <p:animEffect transition="in" filter="blinds(horizontal)">
                                      <p:cBhvr>
                                        <p:cTn id="23" dur="500"/>
                                        <p:tgtEl>
                                          <p:spTgt spid="311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311301" grpId="0"/>
      <p:bldP spid="311301" grpId="1"/>
      <p:bldP spid="311302" grpId="0" animBg="1"/>
      <p:bldP spid="3113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 Studies</a:t>
            </a:r>
          </a:p>
        </p:txBody>
      </p:sp>
      <p:sp>
        <p:nvSpPr>
          <p:cNvPr id="3" name="Content Placeholder 2"/>
          <p:cNvSpPr>
            <a:spLocks noGrp="1"/>
          </p:cNvSpPr>
          <p:nvPr>
            <p:ph idx="1"/>
          </p:nvPr>
        </p:nvSpPr>
        <p:spPr>
          <a:xfrm>
            <a:off x="457200" y="895350"/>
            <a:ext cx="8229600" cy="3699273"/>
          </a:xfrm>
        </p:spPr>
        <p:txBody>
          <a:bodyPr/>
          <a:lstStyle/>
          <a:p>
            <a:r>
              <a:rPr lang="en-US" altLang="en-US" sz="2300" dirty="0"/>
              <a:t>Attempt to establish a causal link between a predictor/risk factor and an outcome.</a:t>
            </a:r>
          </a:p>
          <a:p>
            <a:endParaRPr lang="en-US" altLang="en-US" sz="2300" dirty="0"/>
          </a:p>
          <a:p>
            <a:endParaRPr lang="en-US" altLang="en-US" sz="2300" dirty="0"/>
          </a:p>
          <a:p>
            <a:r>
              <a:rPr lang="en-US" altLang="en-US" sz="2300" dirty="0"/>
              <a:t>You are doing an analytic study if you have any of the following words in your research question:  </a:t>
            </a:r>
          </a:p>
          <a:p>
            <a:pPr lvl="1"/>
            <a:r>
              <a:rPr lang="en-US" altLang="en-US" sz="2300" i="1" dirty="0"/>
              <a:t>causes, leads to, compared with, more likely than, associated with, related to, similar to, correlated with, greater than, less than</a:t>
            </a:r>
          </a:p>
          <a:p>
            <a:endParaRPr lang="en-US" dirty="0"/>
          </a:p>
        </p:txBody>
      </p:sp>
      <p:sp>
        <p:nvSpPr>
          <p:cNvPr id="4" name="Rectangle 4"/>
          <p:cNvSpPr>
            <a:spLocks noChangeArrowheads="1"/>
          </p:cNvSpPr>
          <p:nvPr/>
        </p:nvSpPr>
        <p:spPr bwMode="auto">
          <a:xfrm>
            <a:off x="2171700" y="1809750"/>
            <a:ext cx="1371600" cy="609600"/>
          </a:xfrm>
          <a:prstGeom prst="rect">
            <a:avLst/>
          </a:prstGeom>
          <a:solidFill>
            <a:srgbClr val="33CC33"/>
          </a:solidFill>
          <a:ln w="9525">
            <a:solidFill>
              <a:schemeClr val="tx1"/>
            </a:solidFill>
            <a:miter lim="800000"/>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a:buNone/>
            </a:pPr>
            <a:r>
              <a:rPr lang="en-US" altLang="en-US" b="1" dirty="0"/>
              <a:t>Predictor</a:t>
            </a:r>
          </a:p>
          <a:p>
            <a:pPr algn="ctr">
              <a:buNone/>
            </a:pPr>
            <a:r>
              <a:rPr lang="en-US" altLang="en-US" b="1" dirty="0"/>
              <a:t>(risk factor)</a:t>
            </a:r>
          </a:p>
        </p:txBody>
      </p:sp>
      <p:sp>
        <p:nvSpPr>
          <p:cNvPr id="5" name="Line 6"/>
          <p:cNvSpPr>
            <a:spLocks noChangeShapeType="1"/>
          </p:cNvSpPr>
          <p:nvPr/>
        </p:nvSpPr>
        <p:spPr bwMode="auto">
          <a:xfrm>
            <a:off x="3848100" y="203835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Rectangle 7"/>
          <p:cNvSpPr>
            <a:spLocks noChangeArrowheads="1"/>
          </p:cNvSpPr>
          <p:nvPr/>
        </p:nvSpPr>
        <p:spPr bwMode="auto">
          <a:xfrm>
            <a:off x="4991100" y="1809750"/>
            <a:ext cx="1295400" cy="609600"/>
          </a:xfrm>
          <a:prstGeom prst="rect">
            <a:avLst/>
          </a:prstGeom>
          <a:solidFill>
            <a:srgbClr val="FF9900"/>
          </a:solidFill>
          <a:ln w="9525">
            <a:solidFill>
              <a:schemeClr val="tx1"/>
            </a:solidFill>
            <a:miter lim="800000"/>
            <a:headEnd/>
            <a:tailEnd/>
          </a:ln>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a:buNone/>
            </a:pPr>
            <a:r>
              <a:rPr lang="en-US" altLang="en-US" b="1" dirty="0"/>
              <a:t>Outcome</a:t>
            </a:r>
          </a:p>
          <a:p>
            <a:pPr algn="ctr">
              <a:buNone/>
            </a:pPr>
            <a:r>
              <a:rPr lang="en-US" altLang="en-US" b="1" dirty="0"/>
              <a:t>(disease)</a:t>
            </a:r>
          </a:p>
        </p:txBody>
      </p:sp>
    </p:spTree>
    <p:extLst>
      <p:ext uri="{BB962C8B-B14F-4D97-AF65-F5344CB8AC3E}">
        <p14:creationId xmlns:p14="http://schemas.microsoft.com/office/powerpoint/2010/main" val="1420881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Hierarchy of Study Types?</a:t>
            </a:r>
            <a:endParaRPr lang="en-US" dirty="0"/>
          </a:p>
        </p:txBody>
      </p:sp>
      <p:sp>
        <p:nvSpPr>
          <p:cNvPr id="3" name="Content Placeholder 2"/>
          <p:cNvSpPr>
            <a:spLocks noGrp="1"/>
          </p:cNvSpPr>
          <p:nvPr>
            <p:ph idx="1"/>
          </p:nvPr>
        </p:nvSpPr>
        <p:spPr>
          <a:xfrm>
            <a:off x="461962" y="4096673"/>
            <a:ext cx="8229600" cy="422673"/>
          </a:xfrm>
        </p:spPr>
        <p:txBody>
          <a:bodyPr/>
          <a:lstStyle/>
          <a:p>
            <a:pPr marL="0" indent="0">
              <a:buNone/>
            </a:pPr>
            <a:r>
              <a:rPr lang="en-US" altLang="en-US" sz="1800" b="1" i="1" dirty="0"/>
              <a:t>Strength of evidence for </a:t>
            </a:r>
            <a:r>
              <a:rPr lang="en-US" altLang="en-US" sz="1800" b="1" i="1" u="sng" dirty="0"/>
              <a:t>causality </a:t>
            </a:r>
            <a:r>
              <a:rPr lang="en-US" altLang="en-US" sz="1800" b="1" i="1" dirty="0"/>
              <a:t>between a risk factor and outcome</a:t>
            </a:r>
          </a:p>
          <a:p>
            <a:endParaRPr lang="en-US" dirty="0"/>
          </a:p>
        </p:txBody>
      </p:sp>
      <p:sp>
        <p:nvSpPr>
          <p:cNvPr id="4" name="Line 3"/>
          <p:cNvSpPr>
            <a:spLocks noChangeShapeType="1"/>
          </p:cNvSpPr>
          <p:nvPr/>
        </p:nvSpPr>
        <p:spPr bwMode="auto">
          <a:xfrm flipH="1">
            <a:off x="3148012" y="885825"/>
            <a:ext cx="1428750" cy="466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 name="Line 4"/>
          <p:cNvSpPr>
            <a:spLocks noChangeShapeType="1"/>
          </p:cNvSpPr>
          <p:nvPr/>
        </p:nvSpPr>
        <p:spPr bwMode="auto">
          <a:xfrm>
            <a:off x="4538664" y="885825"/>
            <a:ext cx="1404936" cy="466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 name="Text Box 5"/>
          <p:cNvSpPr txBox="1">
            <a:spLocks noChangeArrowheads="1"/>
          </p:cNvSpPr>
          <p:nvPr/>
        </p:nvSpPr>
        <p:spPr bwMode="auto">
          <a:xfrm>
            <a:off x="1295400" y="1457950"/>
            <a:ext cx="1978025" cy="14465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eaLnBrk="1" hangingPunct="1">
              <a:spcBef>
                <a:spcPts val="0"/>
              </a:spcBef>
              <a:buNone/>
            </a:pPr>
            <a:r>
              <a:rPr lang="en-US" altLang="en-US" sz="2200" u="sng" dirty="0">
                <a:latin typeface="Times New Roman" pitchFamily="18" charset="0"/>
              </a:rPr>
              <a:t>Descriptive</a:t>
            </a:r>
          </a:p>
          <a:p>
            <a:pPr algn="l" eaLnBrk="1" hangingPunct="1">
              <a:spcBef>
                <a:spcPts val="0"/>
              </a:spcBef>
              <a:buFontTx/>
              <a:buChar char="•"/>
            </a:pPr>
            <a:r>
              <a:rPr lang="en-US" altLang="en-US" sz="2200" dirty="0">
                <a:latin typeface="Times New Roman" pitchFamily="18" charset="0"/>
              </a:rPr>
              <a:t>Case report</a:t>
            </a:r>
          </a:p>
          <a:p>
            <a:pPr algn="l" eaLnBrk="1" hangingPunct="1">
              <a:spcBef>
                <a:spcPts val="0"/>
              </a:spcBef>
              <a:buFontTx/>
              <a:buChar char="•"/>
            </a:pPr>
            <a:r>
              <a:rPr lang="en-US" altLang="en-US" sz="2200" dirty="0">
                <a:latin typeface="Times New Roman" pitchFamily="18" charset="0"/>
              </a:rPr>
              <a:t>Case series</a:t>
            </a:r>
          </a:p>
          <a:p>
            <a:pPr algn="l" eaLnBrk="1" hangingPunct="1">
              <a:spcBef>
                <a:spcPts val="0"/>
              </a:spcBef>
              <a:buFontTx/>
              <a:buChar char="•"/>
            </a:pPr>
            <a:r>
              <a:rPr lang="en-US" altLang="en-US" sz="2200" dirty="0">
                <a:latin typeface="Times New Roman" pitchFamily="18" charset="0"/>
              </a:rPr>
              <a:t>Survey</a:t>
            </a:r>
          </a:p>
        </p:txBody>
      </p:sp>
      <p:sp>
        <p:nvSpPr>
          <p:cNvPr id="7" name="Text Box 6"/>
          <p:cNvSpPr txBox="1">
            <a:spLocks noChangeArrowheads="1"/>
          </p:cNvSpPr>
          <p:nvPr/>
        </p:nvSpPr>
        <p:spPr bwMode="auto">
          <a:xfrm>
            <a:off x="5656263" y="1457950"/>
            <a:ext cx="1600200" cy="4308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eaLnBrk="1" hangingPunct="1">
              <a:buNone/>
            </a:pPr>
            <a:r>
              <a:rPr lang="en-US" altLang="en-US" sz="2200" dirty="0">
                <a:latin typeface="Times New Roman" pitchFamily="18" charset="0"/>
              </a:rPr>
              <a:t>Analytic</a:t>
            </a:r>
          </a:p>
        </p:txBody>
      </p:sp>
      <p:sp>
        <p:nvSpPr>
          <p:cNvPr id="8" name="Line 7"/>
          <p:cNvSpPr>
            <a:spLocks noChangeShapeType="1"/>
          </p:cNvSpPr>
          <p:nvPr/>
        </p:nvSpPr>
        <p:spPr bwMode="auto">
          <a:xfrm flipH="1">
            <a:off x="5029200" y="1962150"/>
            <a:ext cx="1330326"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Text Box 8"/>
          <p:cNvSpPr txBox="1">
            <a:spLocks noChangeArrowheads="1"/>
          </p:cNvSpPr>
          <p:nvPr/>
        </p:nvSpPr>
        <p:spPr bwMode="auto">
          <a:xfrm>
            <a:off x="3564730" y="2631073"/>
            <a:ext cx="2554287" cy="14465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eaLnBrk="1" hangingPunct="1">
              <a:spcBef>
                <a:spcPts val="0"/>
              </a:spcBef>
              <a:buNone/>
            </a:pPr>
            <a:r>
              <a:rPr lang="en-US" altLang="en-US" sz="2200" u="sng" dirty="0">
                <a:latin typeface="Times New Roman" pitchFamily="18" charset="0"/>
              </a:rPr>
              <a:t>Observational</a:t>
            </a:r>
          </a:p>
          <a:p>
            <a:pPr algn="l" eaLnBrk="1" hangingPunct="1">
              <a:spcBef>
                <a:spcPts val="0"/>
              </a:spcBef>
              <a:buFontTx/>
              <a:buChar char="•"/>
            </a:pPr>
            <a:r>
              <a:rPr lang="en-US" altLang="en-US" sz="2200" dirty="0">
                <a:latin typeface="Times New Roman" pitchFamily="18" charset="0"/>
              </a:rPr>
              <a:t>Cross sectional</a:t>
            </a:r>
          </a:p>
          <a:p>
            <a:pPr algn="l" eaLnBrk="1" hangingPunct="1">
              <a:spcBef>
                <a:spcPts val="0"/>
              </a:spcBef>
              <a:buFontTx/>
              <a:buChar char="•"/>
            </a:pPr>
            <a:r>
              <a:rPr lang="en-US" altLang="en-US" sz="2200" dirty="0">
                <a:latin typeface="Times New Roman" pitchFamily="18" charset="0"/>
              </a:rPr>
              <a:t>Case-control</a:t>
            </a:r>
          </a:p>
          <a:p>
            <a:pPr algn="l" eaLnBrk="1" hangingPunct="1">
              <a:spcBef>
                <a:spcPts val="0"/>
              </a:spcBef>
              <a:buFontTx/>
              <a:buChar char="•"/>
            </a:pPr>
            <a:r>
              <a:rPr lang="en-US" altLang="en-US" sz="2200" dirty="0">
                <a:latin typeface="Times New Roman" pitchFamily="18" charset="0"/>
              </a:rPr>
              <a:t>Cohort studies</a:t>
            </a:r>
          </a:p>
        </p:txBody>
      </p:sp>
      <p:sp>
        <p:nvSpPr>
          <p:cNvPr id="10" name="Line 9"/>
          <p:cNvSpPr>
            <a:spLocks noChangeShapeType="1"/>
          </p:cNvSpPr>
          <p:nvPr/>
        </p:nvSpPr>
        <p:spPr bwMode="auto">
          <a:xfrm>
            <a:off x="6359526" y="1962150"/>
            <a:ext cx="1392237"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Text Box 10"/>
          <p:cNvSpPr txBox="1">
            <a:spLocks noChangeArrowheads="1"/>
          </p:cNvSpPr>
          <p:nvPr/>
        </p:nvSpPr>
        <p:spPr bwMode="auto">
          <a:xfrm>
            <a:off x="6608763" y="2631073"/>
            <a:ext cx="2209800" cy="110799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eaLnBrk="1" hangingPunct="1">
              <a:spcBef>
                <a:spcPts val="0"/>
              </a:spcBef>
              <a:buNone/>
            </a:pPr>
            <a:r>
              <a:rPr lang="en-US" altLang="en-US" sz="2200" u="sng" dirty="0">
                <a:latin typeface="Times New Roman" pitchFamily="18" charset="0"/>
              </a:rPr>
              <a:t>Experimental</a:t>
            </a:r>
          </a:p>
          <a:p>
            <a:pPr algn="l" eaLnBrk="1" hangingPunct="1">
              <a:spcBef>
                <a:spcPts val="0"/>
              </a:spcBef>
              <a:buFontTx/>
              <a:buChar char="•"/>
            </a:pPr>
            <a:r>
              <a:rPr lang="en-US" altLang="en-US" sz="2200" dirty="0">
                <a:latin typeface="Times New Roman" pitchFamily="18" charset="0"/>
              </a:rPr>
              <a:t>Randomized </a:t>
            </a:r>
          </a:p>
          <a:p>
            <a:pPr algn="l" eaLnBrk="1" hangingPunct="1">
              <a:spcBef>
                <a:spcPts val="0"/>
              </a:spcBef>
            </a:pPr>
            <a:r>
              <a:rPr lang="en-US" altLang="en-US" sz="2200" dirty="0">
                <a:latin typeface="Times New Roman" pitchFamily="18" charset="0"/>
              </a:rPr>
              <a:t>controlled trials</a:t>
            </a:r>
          </a:p>
        </p:txBody>
      </p:sp>
    </p:spTree>
    <p:extLst>
      <p:ext uri="{BB962C8B-B14F-4D97-AF65-F5344CB8AC3E}">
        <p14:creationId xmlns:p14="http://schemas.microsoft.com/office/powerpoint/2010/main" val="272850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Key elements of study design</a:t>
            </a:r>
            <a:endParaRPr lang="en-US" dirty="0"/>
          </a:p>
        </p:txBody>
      </p:sp>
      <p:sp>
        <p:nvSpPr>
          <p:cNvPr id="3" name="Content Placeholder 2"/>
          <p:cNvSpPr>
            <a:spLocks noGrp="1"/>
          </p:cNvSpPr>
          <p:nvPr>
            <p:ph idx="1"/>
          </p:nvPr>
        </p:nvSpPr>
        <p:spPr>
          <a:xfrm>
            <a:off x="457200" y="1200150"/>
            <a:ext cx="8229600" cy="3394473"/>
          </a:xfrm>
        </p:spPr>
        <p:txBody>
          <a:bodyPr/>
          <a:lstStyle/>
          <a:p>
            <a:pPr marL="514350" indent="-514350">
              <a:buFont typeface="+mj-lt"/>
              <a:buAutoNum type="arabicPeriod"/>
            </a:pPr>
            <a:r>
              <a:rPr lang="en-US" altLang="en-US" sz="2400" dirty="0"/>
              <a:t>Timing of the study</a:t>
            </a:r>
          </a:p>
          <a:p>
            <a:pPr lvl="1" indent="-342900"/>
            <a:r>
              <a:rPr lang="en-US" altLang="en-US" sz="2000" dirty="0"/>
              <a:t>Prospective</a:t>
            </a:r>
          </a:p>
          <a:p>
            <a:pPr lvl="1" indent="-342900"/>
            <a:r>
              <a:rPr lang="en-US" altLang="en-US" sz="2000" dirty="0"/>
              <a:t>Historical</a:t>
            </a:r>
          </a:p>
          <a:p>
            <a:pPr marL="514350" indent="-514350">
              <a:buFont typeface="+mj-lt"/>
              <a:buAutoNum type="arabicPeriod"/>
            </a:pPr>
            <a:r>
              <a:rPr lang="en-US" altLang="en-US" sz="2400" dirty="0"/>
              <a:t>Timing of variable occurrence &amp; measurement</a:t>
            </a:r>
          </a:p>
          <a:p>
            <a:pPr lvl="1" indent="-342900"/>
            <a:r>
              <a:rPr lang="en-US" altLang="en-US" sz="2000" dirty="0"/>
              <a:t>When are predictors and outcomes measured?</a:t>
            </a:r>
          </a:p>
          <a:p>
            <a:pPr marL="514350" indent="-514350">
              <a:lnSpc>
                <a:spcPct val="150000"/>
              </a:lnSpc>
              <a:buFont typeface="+mj-lt"/>
              <a:buAutoNum type="arabicPeriod"/>
            </a:pPr>
            <a:r>
              <a:rPr lang="en-US" altLang="en-US" sz="2400" dirty="0"/>
              <a:t>How the subjects will be sample</a:t>
            </a:r>
          </a:p>
          <a:p>
            <a:pPr marL="0" indent="0">
              <a:buNone/>
            </a:pPr>
            <a:endParaRPr lang="en-US" dirty="0"/>
          </a:p>
        </p:txBody>
      </p:sp>
    </p:spTree>
    <p:extLst>
      <p:ext uri="{BB962C8B-B14F-4D97-AF65-F5344CB8AC3E}">
        <p14:creationId xmlns:p14="http://schemas.microsoft.com/office/powerpoint/2010/main" val="20034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86"/>
            <a:ext cx="8089900" cy="521425"/>
          </a:xfrm>
        </p:spPr>
        <p:txBody>
          <a:bodyPr/>
          <a:lstStyle/>
          <a:p>
            <a:r>
              <a:rPr lang="en-US" altLang="en-US" sz="3200" dirty="0"/>
              <a:t>How can I get started on my research questions?</a:t>
            </a:r>
            <a:endParaRPr lang="en-US" sz="3200" dirty="0"/>
          </a:p>
        </p:txBody>
      </p:sp>
      <p:sp>
        <p:nvSpPr>
          <p:cNvPr id="3" name="Content Placeholder 2"/>
          <p:cNvSpPr>
            <a:spLocks noGrp="1"/>
          </p:cNvSpPr>
          <p:nvPr>
            <p:ph idx="1"/>
          </p:nvPr>
        </p:nvSpPr>
        <p:spPr>
          <a:xfrm>
            <a:off x="457200" y="895350"/>
            <a:ext cx="8229600" cy="3394472"/>
          </a:xfrm>
        </p:spPr>
        <p:txBody>
          <a:bodyPr/>
          <a:lstStyle/>
          <a:p>
            <a:r>
              <a:rPr lang="en-US" altLang="en-US" dirty="0"/>
              <a:t>Observations in clinical practice</a:t>
            </a:r>
          </a:p>
          <a:p>
            <a:pPr lvl="1"/>
            <a:r>
              <a:rPr lang="en-US" altLang="en-US" dirty="0"/>
              <a:t>Describing cases of heart failure in clinic</a:t>
            </a:r>
          </a:p>
          <a:p>
            <a:pPr lvl="2"/>
            <a:r>
              <a:rPr lang="en-US" altLang="en-US" dirty="0"/>
              <a:t>Case report or Case series</a:t>
            </a:r>
          </a:p>
          <a:p>
            <a:pPr lvl="1"/>
            <a:r>
              <a:rPr lang="en-US" altLang="en-US" dirty="0"/>
              <a:t>Describe characteristics of all heart failure patients (e.g. average age)</a:t>
            </a:r>
          </a:p>
          <a:p>
            <a:pPr lvl="1"/>
            <a:endParaRPr lang="en-US" altLang="en-US" dirty="0"/>
          </a:p>
          <a:p>
            <a:r>
              <a:rPr lang="en-US" altLang="en-US" dirty="0"/>
              <a:t>Moving from descriptive to analytic studies</a:t>
            </a:r>
          </a:p>
          <a:p>
            <a:pPr lvl="1"/>
            <a:r>
              <a:rPr lang="en-US" altLang="en-US" dirty="0"/>
              <a:t>What are the risk factors associated with developing  heart failure?</a:t>
            </a:r>
          </a:p>
          <a:p>
            <a:endParaRPr lang="en-US" dirty="0"/>
          </a:p>
        </p:txBody>
      </p:sp>
    </p:spTree>
    <p:extLst>
      <p:ext uri="{BB962C8B-B14F-4D97-AF65-F5344CB8AC3E}">
        <p14:creationId xmlns:p14="http://schemas.microsoft.com/office/powerpoint/2010/main" val="221713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association</a:t>
            </a:r>
          </a:p>
        </p:txBody>
      </p:sp>
      <p:graphicFrame>
        <p:nvGraphicFramePr>
          <p:cNvPr id="4" name="Group 3"/>
          <p:cNvGraphicFramePr>
            <a:graphicFrameLocks noGrp="1"/>
          </p:cNvGraphicFramePr>
          <p:nvPr>
            <p:ph idx="1"/>
          </p:nvPr>
        </p:nvGraphicFramePr>
        <p:xfrm>
          <a:off x="228600" y="895350"/>
          <a:ext cx="6248400" cy="3218606"/>
        </p:xfrm>
        <a:graphic>
          <a:graphicData uri="http://schemas.openxmlformats.org/drawingml/2006/table">
            <a:tbl>
              <a:tblPr/>
              <a:tblGrid>
                <a:gridCol w="1405890">
                  <a:extLst>
                    <a:ext uri="{9D8B030D-6E8A-4147-A177-3AD203B41FA5}">
                      <a16:colId xmlns:a16="http://schemas.microsoft.com/office/drawing/2014/main" val="20000"/>
                    </a:ext>
                  </a:extLst>
                </a:gridCol>
                <a:gridCol w="854274">
                  <a:extLst>
                    <a:ext uri="{9D8B030D-6E8A-4147-A177-3AD203B41FA5}">
                      <a16:colId xmlns:a16="http://schemas.microsoft.com/office/drawing/2014/main" val="20001"/>
                    </a:ext>
                  </a:extLst>
                </a:gridCol>
                <a:gridCol w="1994932">
                  <a:extLst>
                    <a:ext uri="{9D8B030D-6E8A-4147-A177-3AD203B41FA5}">
                      <a16:colId xmlns:a16="http://schemas.microsoft.com/office/drawing/2014/main" val="20002"/>
                    </a:ext>
                  </a:extLst>
                </a:gridCol>
                <a:gridCol w="1993304">
                  <a:extLst>
                    <a:ext uri="{9D8B030D-6E8A-4147-A177-3AD203B41FA5}">
                      <a16:colId xmlns:a16="http://schemas.microsoft.com/office/drawing/2014/main" val="20003"/>
                    </a:ext>
                  </a:extLst>
                </a:gridCol>
              </a:tblGrid>
              <a:tr h="40237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dirty="0">
                          <a:ln>
                            <a:noFill/>
                          </a:ln>
                          <a:solidFill>
                            <a:schemeClr val="tx1"/>
                          </a:solidFill>
                          <a:effectLst/>
                          <a:latin typeface="Verdana" pitchFamily="34" charset="0"/>
                        </a:rPr>
                        <a:t>Disease</a:t>
                      </a: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0237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Yes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No</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1623">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1" i="0" u="none" strike="noStrike" cap="none" normalizeH="0" baseline="0" dirty="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 b="1" i="0" u="none" strike="noStrike" cap="none" normalizeH="0" baseline="0" dirty="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 b="1" i="0" u="none" strike="noStrike" cap="none" normalizeH="0" baseline="0" dirty="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 b="1" i="0" u="none" strike="noStrike" cap="none" normalizeH="0" baseline="0" dirty="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 b="1" i="0" u="none" strike="noStrike" cap="none" normalizeH="0" baseline="0" dirty="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 b="1" i="0" u="none" strike="noStrike" cap="none" normalizeH="0" baseline="0" dirty="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 b="1" i="0" u="none" strike="noStrike" cap="none" normalizeH="0" baseline="0" dirty="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dirty="0">
                          <a:ln>
                            <a:noFill/>
                          </a:ln>
                          <a:solidFill>
                            <a:schemeClr val="tx1"/>
                          </a:solidFill>
                          <a:effectLst/>
                          <a:latin typeface="Verdana" pitchFamily="34" charset="0"/>
                        </a:rPr>
                        <a:t>Risk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dirty="0">
                          <a:ln>
                            <a:noFill/>
                          </a:ln>
                          <a:solidFill>
                            <a:schemeClr val="tx1"/>
                          </a:solidFill>
                          <a:effectLst/>
                          <a:latin typeface="Verdana" pitchFamily="34" charset="0"/>
                        </a:rPr>
                        <a:t>Factor</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Yes</a:t>
                      </a:r>
                      <a:endParaRPr kumimoji="0" lang="en-US" sz="2600" b="0" i="0" u="none" strike="noStrike" cap="none" normalizeH="0" baseline="0" dirty="0">
                        <a:ln>
                          <a:noFill/>
                        </a:ln>
                        <a:solidFill>
                          <a:schemeClr val="tx1"/>
                        </a:solidFill>
                        <a:effectLst/>
                        <a:latin typeface="Verdana" pitchFamily="34"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dirty="0">
                          <a:ln>
                            <a:noFill/>
                          </a:ln>
                          <a:solidFill>
                            <a:schemeClr val="accent2"/>
                          </a:solidFill>
                          <a:effectLst/>
                          <a:latin typeface="Verdana"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dirty="0">
                          <a:ln>
                            <a:noFill/>
                          </a:ln>
                          <a:solidFill>
                            <a:srgbClr val="33CC33"/>
                          </a:solidFill>
                          <a:effectLst/>
                          <a:latin typeface="Verdana" pitchFamily="34" charset="0"/>
                        </a:rPr>
                        <a:t>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162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No</a:t>
                      </a:r>
                      <a:endParaRPr kumimoji="0" lang="en-US" sz="2600" b="0" i="0" u="none" strike="noStrike" cap="none" normalizeH="0" baseline="0" dirty="0">
                        <a:ln>
                          <a:noFill/>
                        </a:ln>
                        <a:solidFill>
                          <a:schemeClr val="tx1"/>
                        </a:solidFill>
                        <a:effectLst/>
                        <a:latin typeface="Verdana" pitchFamily="34" charset="0"/>
                      </a:endParaRPr>
                    </a:p>
                  </a:txBody>
                  <a:tcPr anchor="ct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dirty="0">
                          <a:ln>
                            <a:noFill/>
                          </a:ln>
                          <a:solidFill>
                            <a:srgbClr val="0000FF"/>
                          </a:solidFill>
                          <a:effectLst/>
                          <a:latin typeface="Verdana" pitchFamily="34"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dirty="0">
                          <a:ln>
                            <a:noFill/>
                          </a:ln>
                          <a:solidFill>
                            <a:srgbClr val="FF9900"/>
                          </a:solidFill>
                          <a:effectLst/>
                          <a:latin typeface="Verdana" pitchFamily="34" charset="0"/>
                        </a:rPr>
                        <a: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971550"/>
            <a:ext cx="2146300"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35"/>
          <p:cNvSpPr>
            <a:spLocks noChangeShapeType="1"/>
          </p:cNvSpPr>
          <p:nvPr/>
        </p:nvSpPr>
        <p:spPr bwMode="auto">
          <a:xfrm>
            <a:off x="7131050" y="2419350"/>
            <a:ext cx="1447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37"/>
          <p:cNvSpPr>
            <a:spLocks noChangeShapeType="1"/>
          </p:cNvSpPr>
          <p:nvPr/>
        </p:nvSpPr>
        <p:spPr bwMode="auto">
          <a:xfrm>
            <a:off x="7435850" y="2062956"/>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37"/>
          <p:cNvSpPr>
            <a:spLocks noChangeShapeType="1"/>
          </p:cNvSpPr>
          <p:nvPr/>
        </p:nvSpPr>
        <p:spPr bwMode="auto">
          <a:xfrm>
            <a:off x="7435850" y="272415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223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UCSF Contemporary">
  <a:themeElements>
    <a:clrScheme name="Custom 2">
      <a:dk1>
        <a:srgbClr val="052049"/>
      </a:dk1>
      <a:lt1>
        <a:srgbClr val="FFFFFF"/>
      </a:lt1>
      <a:dk2>
        <a:srgbClr val="052049"/>
      </a:dk2>
      <a:lt2>
        <a:srgbClr val="FFFFFF"/>
      </a:lt2>
      <a:accent1>
        <a:srgbClr val="178CCB"/>
      </a:accent1>
      <a:accent2>
        <a:srgbClr val="18A3AC"/>
      </a:accent2>
      <a:accent3>
        <a:srgbClr val="90BD31"/>
      </a:accent3>
      <a:accent4>
        <a:srgbClr val="F48024"/>
      </a:accent4>
      <a:accent5>
        <a:srgbClr val="C7CED1"/>
      </a:accent5>
      <a:accent6>
        <a:srgbClr val="716FB2"/>
      </a:accent6>
      <a:hlink>
        <a:srgbClr val="178CCB"/>
      </a:hlink>
      <a:folHlink>
        <a:srgbClr val="5C6A70"/>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6.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8DB2A-A2BB-49B9-B517-04CB45F2482A}">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0/xmlns/"/>
    <ds:schemaRef ds:uri="http://www.w3.org/2001/XMLSchema"/>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6579</TotalTime>
  <Words>4049</Words>
  <Application>Microsoft Office PowerPoint</Application>
  <PresentationFormat>On-screen Show (16:9)</PresentationFormat>
  <Paragraphs>313</Paragraphs>
  <Slides>39</Slides>
  <Notes>0</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UCSF PPT Template</vt:lpstr>
      <vt:lpstr>UCSF PPT Template-Blue</vt:lpstr>
      <vt:lpstr>UCSF PPT Template-Blue Bar</vt:lpstr>
      <vt:lpstr>2_Office Theme</vt:lpstr>
      <vt:lpstr>3_UCSF Contemporary</vt:lpstr>
      <vt:lpstr>Observational Study Designs</vt:lpstr>
      <vt:lpstr>Objectives</vt:lpstr>
      <vt:lpstr>My research question as a resident</vt:lpstr>
      <vt:lpstr>Descriptive vs. Analytic</vt:lpstr>
      <vt:lpstr>Analytic Studies</vt:lpstr>
      <vt:lpstr>Hierarchy of Study Types?</vt:lpstr>
      <vt:lpstr>Key elements of study design</vt:lpstr>
      <vt:lpstr>How can I get started on my research questions?</vt:lpstr>
      <vt:lpstr>Measures of association</vt:lpstr>
      <vt:lpstr>Study Design #1</vt:lpstr>
      <vt:lpstr>Cross-sectional study: structure</vt:lpstr>
      <vt:lpstr>Cross-sectional Study:  Pluses</vt:lpstr>
      <vt:lpstr>Cross-sectional study:  minuses</vt:lpstr>
      <vt:lpstr>Cross-sectional study:  minuses</vt:lpstr>
      <vt:lpstr>What if you are interested in the rare outcome?</vt:lpstr>
      <vt:lpstr>Study Design #2</vt:lpstr>
      <vt:lpstr>Case control studies</vt:lpstr>
      <vt:lpstr>Case-control study structure</vt:lpstr>
      <vt:lpstr>Case control studies</vt:lpstr>
      <vt:lpstr>Measures of association</vt:lpstr>
      <vt:lpstr>Case-control Study:  pluses</vt:lpstr>
      <vt:lpstr>Case-control study-minuses</vt:lpstr>
      <vt:lpstr>Case-control  - “the house red wine”</vt:lpstr>
      <vt:lpstr>Where are we?</vt:lpstr>
      <vt:lpstr>Elements of a cohort study</vt:lpstr>
      <vt:lpstr>PowerPoint Presentation</vt:lpstr>
      <vt:lpstr>New Cases of Heart Failure in the Black and White Young Adults</vt:lpstr>
      <vt:lpstr>Clinical factors over 20 years associated with heart failure among black participants</vt:lpstr>
      <vt:lpstr>Strengths of cohort studies</vt:lpstr>
      <vt:lpstr>Weaknesses of cohort studies</vt:lpstr>
      <vt:lpstr>Variations on cohort studies</vt:lpstr>
      <vt:lpstr>A study type for every budget, purpose, and research question</vt:lpstr>
      <vt:lpstr>Plasma Natriuretic Peptide Levels and the Risk of Cardiovascular Events and Death Thomas J. Wang, M.D., Martin G. Larson, Sc.D., Daniel Levy, M.D., Emelia J. Benjamin, M.D., Eric P. Leip, M.S., Torbjorn Omland, M.D., Philip A. Wolf, M.D., and Ramachandran S. Vasan, M.D.N Engl J Med 2004; 350:655-663</vt:lpstr>
      <vt:lpstr>Needlestick Injuries among Surgeons in Training  Martin A. Makary, M.D., M.P.H., Ali Al-Attar, M.D., Ph.D., Christine G. Holzmueller, B.A., J. Bryan Sexton, Ph.D., Dora Syin, B.S., Marta M. Gilson, Ph.D., Mark S. Sulkowski, M.D., and Peter J. Pronovost, M.D., Ph.D. N Engl J Med 2007; 356:2693-2699</vt:lpstr>
      <vt:lpstr>First-Trimester Use of Selective Serotonin-Reuptake Inhibitors and the Risk of Birth Defects Carol Louik, Sc.D., Angela E. Lin, M.D., Martha M. Werler, Sc.D., Sonia Hernández-Díaz, M.D., Sc.D., and Allen A. Mitchell, M.D.   N Engl J Med 2007; 356:2675-2683</vt:lpstr>
      <vt:lpstr>Effect of Cigar Smoking on the Risk of Cardiovascular Disease, Chronic Obstructive Pulmonary Disease, and Cancer in Men      Carlos Iribarren, M.D., M.P.H., Ph.D., Irene S. Tekawa, M.A., Stephen Sidney, M.D., M.P.H., and Gary D. Friedman, M.D.   N Engl J Med 1999; 340:1773-1780</vt:lpstr>
      <vt:lpstr>Helicobacter pylori Infection and Gastric Lymphoma Julie Parsonnet, Svein Hansen, Larissa Rodriguez, Arnold B. Gelb, Roger A. Warnke, Egil Jellum, Norman Orentreich, Joseph H. Vogelman, and Gary D. Friedman  N Engl J Med 1994; 330:1267-1271</vt:lpstr>
      <vt:lpstr>Adherence to a Mediterranean Diet and Survival in a Greek Population Antonia Trichopoulou, M.D., Tina Costacou, Ph.D., Christina Bamia, Ph.D., and Dimitrios Trichopoulos, M.D.   N Engl J Med 2003</vt:lpstr>
      <vt:lpstr>PowerPoint Presentation</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Bibbins-Domingo, Kirsten</cp:lastModifiedBy>
  <cp:revision>379</cp:revision>
  <dcterms:created xsi:type="dcterms:W3CDTF">2012-05-07T17:59:34Z</dcterms:created>
  <dcterms:modified xsi:type="dcterms:W3CDTF">2019-09-10T05:42:16Z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