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theme/theme6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90" r:id="rId41"/>
    <p:sldMasterId id="2147483691" r:id="rId42"/>
    <p:sldMasterId id="2147483692" r:id="rId43"/>
    <p:sldMasterId id="2147483693" r:id="rId44"/>
    <p:sldMasterId id="2147483694" r:id="rId45"/>
    <p:sldMasterId id="2147483695" r:id="rId46"/>
    <p:sldMasterId id="2147483696" r:id="rId47"/>
    <p:sldMasterId id="2147483697" r:id="rId48"/>
    <p:sldMasterId id="2147483698" r:id="rId49"/>
    <p:sldMasterId id="2147483699" r:id="rId50"/>
    <p:sldMasterId id="2147483700" r:id="rId51"/>
    <p:sldMasterId id="2147483701" r:id="rId52"/>
    <p:sldMasterId id="2147483702" r:id="rId53"/>
    <p:sldMasterId id="2147483703" r:id="rId54"/>
    <p:sldMasterId id="2147483704" r:id="rId55"/>
    <p:sldMasterId id="2147483705" r:id="rId56"/>
    <p:sldMasterId id="2147483706" r:id="rId57"/>
    <p:sldMasterId id="2147483707" r:id="rId58"/>
    <p:sldMasterId id="2147483708" r:id="rId59"/>
    <p:sldMasterId id="2147483709" r:id="rId60"/>
  </p:sldMasterIdLst>
  <p:notesMasterIdLst>
    <p:notesMasterId r:id="rId105"/>
  </p:notesMasterIdLst>
  <p:sldIdLst>
    <p:sldId id="316" r:id="rId61"/>
    <p:sldId id="258" r:id="rId62"/>
    <p:sldId id="318" r:id="rId63"/>
    <p:sldId id="317" r:id="rId64"/>
    <p:sldId id="260" r:id="rId65"/>
    <p:sldId id="262" r:id="rId66"/>
    <p:sldId id="265" r:id="rId67"/>
    <p:sldId id="267" r:id="rId68"/>
    <p:sldId id="266" r:id="rId69"/>
    <p:sldId id="269" r:id="rId70"/>
    <p:sldId id="270" r:id="rId71"/>
    <p:sldId id="272" r:id="rId72"/>
    <p:sldId id="271" r:id="rId73"/>
    <p:sldId id="273" r:id="rId74"/>
    <p:sldId id="274" r:id="rId75"/>
    <p:sldId id="276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287" r:id="rId86"/>
    <p:sldId id="288" r:id="rId87"/>
    <p:sldId id="289" r:id="rId88"/>
    <p:sldId id="290" r:id="rId89"/>
    <p:sldId id="291" r:id="rId90"/>
    <p:sldId id="292" r:id="rId91"/>
    <p:sldId id="319" r:id="rId92"/>
    <p:sldId id="295" r:id="rId93"/>
    <p:sldId id="298" r:id="rId94"/>
    <p:sldId id="300" r:id="rId95"/>
    <p:sldId id="299" r:id="rId96"/>
    <p:sldId id="303" r:id="rId97"/>
    <p:sldId id="304" r:id="rId98"/>
    <p:sldId id="305" r:id="rId99"/>
    <p:sldId id="313" r:id="rId100"/>
    <p:sldId id="315" r:id="rId101"/>
    <p:sldId id="308" r:id="rId102"/>
    <p:sldId id="314" r:id="rId103"/>
    <p:sldId id="322" r:id="rId104"/>
  </p:sldIdLst>
  <p:sldSz cx="9144000" cy="6858000" type="screen4x3"/>
  <p:notesSz cx="7008813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79936"/>
  </p:normalViewPr>
  <p:slideViewPr>
    <p:cSldViewPr>
      <p:cViewPr varScale="1">
        <p:scale>
          <a:sx n="85" d="100"/>
          <a:sy n="85" d="100"/>
        </p:scale>
        <p:origin x="47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41.xml"/><Relationship Id="rId102" Type="http://schemas.openxmlformats.org/officeDocument/2006/relationships/slide" Target="slides/slide42.xml"/><Relationship Id="rId103" Type="http://schemas.openxmlformats.org/officeDocument/2006/relationships/slide" Target="slides/slide43.xml"/><Relationship Id="rId104" Type="http://schemas.openxmlformats.org/officeDocument/2006/relationships/slide" Target="slides/slide44.xml"/><Relationship Id="rId105" Type="http://schemas.openxmlformats.org/officeDocument/2006/relationships/notesMaster" Target="notesMasters/notesMaster1.xml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70" Type="http://schemas.openxmlformats.org/officeDocument/2006/relationships/slide" Target="slides/slide10.xml"/><Relationship Id="rId71" Type="http://schemas.openxmlformats.org/officeDocument/2006/relationships/slide" Target="slides/slide11.xml"/><Relationship Id="rId72" Type="http://schemas.openxmlformats.org/officeDocument/2006/relationships/slide" Target="slides/slide12.xml"/><Relationship Id="rId73" Type="http://schemas.openxmlformats.org/officeDocument/2006/relationships/slide" Target="slides/slide13.xml"/><Relationship Id="rId74" Type="http://schemas.openxmlformats.org/officeDocument/2006/relationships/slide" Target="slides/slide14.xml"/><Relationship Id="rId75" Type="http://schemas.openxmlformats.org/officeDocument/2006/relationships/slide" Target="slides/slide15.xml"/><Relationship Id="rId76" Type="http://schemas.openxmlformats.org/officeDocument/2006/relationships/slide" Target="slides/slide16.xml"/><Relationship Id="rId77" Type="http://schemas.openxmlformats.org/officeDocument/2006/relationships/slide" Target="slides/slide17.xml"/><Relationship Id="rId78" Type="http://schemas.openxmlformats.org/officeDocument/2006/relationships/slide" Target="slides/slide18.xml"/><Relationship Id="rId79" Type="http://schemas.openxmlformats.org/officeDocument/2006/relationships/slide" Target="slides/slide19.xml"/><Relationship Id="rId90" Type="http://schemas.openxmlformats.org/officeDocument/2006/relationships/slide" Target="slides/slide30.xml"/><Relationship Id="rId91" Type="http://schemas.openxmlformats.org/officeDocument/2006/relationships/slide" Target="slides/slide31.xml"/><Relationship Id="rId92" Type="http://schemas.openxmlformats.org/officeDocument/2006/relationships/slide" Target="slides/slide32.xml"/><Relationship Id="rId93" Type="http://schemas.openxmlformats.org/officeDocument/2006/relationships/slide" Target="slides/slide33.xml"/><Relationship Id="rId94" Type="http://schemas.openxmlformats.org/officeDocument/2006/relationships/slide" Target="slides/slide34.xml"/><Relationship Id="rId95" Type="http://schemas.openxmlformats.org/officeDocument/2006/relationships/slide" Target="slides/slide35.xml"/><Relationship Id="rId96" Type="http://schemas.openxmlformats.org/officeDocument/2006/relationships/slide" Target="slides/slide36.xml"/><Relationship Id="rId97" Type="http://schemas.openxmlformats.org/officeDocument/2006/relationships/slide" Target="slides/slide37.xml"/><Relationship Id="rId98" Type="http://schemas.openxmlformats.org/officeDocument/2006/relationships/slide" Target="slides/slide38.xml"/><Relationship Id="rId99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Master" Target="slideMasters/slideMaster60.xml"/><Relationship Id="rId61" Type="http://schemas.openxmlformats.org/officeDocument/2006/relationships/slide" Target="slides/slide1.xml"/><Relationship Id="rId62" Type="http://schemas.openxmlformats.org/officeDocument/2006/relationships/slide" Target="slides/slide2.xml"/><Relationship Id="rId63" Type="http://schemas.openxmlformats.org/officeDocument/2006/relationships/slide" Target="slides/slide3.xml"/><Relationship Id="rId64" Type="http://schemas.openxmlformats.org/officeDocument/2006/relationships/slide" Target="slides/slide4.xml"/><Relationship Id="rId65" Type="http://schemas.openxmlformats.org/officeDocument/2006/relationships/slide" Target="slides/slide5.xml"/><Relationship Id="rId66" Type="http://schemas.openxmlformats.org/officeDocument/2006/relationships/slide" Target="slides/slide6.xml"/><Relationship Id="rId67" Type="http://schemas.openxmlformats.org/officeDocument/2006/relationships/slide" Target="slides/slide7.xml"/><Relationship Id="rId68" Type="http://schemas.openxmlformats.org/officeDocument/2006/relationships/slide" Target="slides/slide8.xml"/><Relationship Id="rId69" Type="http://schemas.openxmlformats.org/officeDocument/2006/relationships/slide" Target="slides/slide9.xml"/><Relationship Id="rId100" Type="http://schemas.openxmlformats.org/officeDocument/2006/relationships/slide" Target="slides/slide40.xml"/><Relationship Id="rId80" Type="http://schemas.openxmlformats.org/officeDocument/2006/relationships/slide" Target="slides/slide20.xml"/><Relationship Id="rId81" Type="http://schemas.openxmlformats.org/officeDocument/2006/relationships/slide" Target="slides/slide21.xml"/><Relationship Id="rId82" Type="http://schemas.openxmlformats.org/officeDocument/2006/relationships/slide" Target="slides/slide22.xml"/><Relationship Id="rId83" Type="http://schemas.openxmlformats.org/officeDocument/2006/relationships/slide" Target="slides/slide23.xml"/><Relationship Id="rId84" Type="http://schemas.openxmlformats.org/officeDocument/2006/relationships/slide" Target="slides/slide24.xml"/><Relationship Id="rId85" Type="http://schemas.openxmlformats.org/officeDocument/2006/relationships/slide" Target="slides/slide25.xml"/><Relationship Id="rId86" Type="http://schemas.openxmlformats.org/officeDocument/2006/relationships/slide" Target="slides/slide26.xml"/><Relationship Id="rId87" Type="http://schemas.openxmlformats.org/officeDocument/2006/relationships/slide" Target="slides/slide27.xml"/><Relationship Id="rId88" Type="http://schemas.openxmlformats.org/officeDocument/2006/relationships/slide" Target="slides/slide28.xml"/><Relationship Id="rId89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0" y="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76688" y="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4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87388"/>
            <a:ext cx="4675188" cy="3502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452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19163" y="4432300"/>
            <a:ext cx="5108575" cy="4187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886460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976688" y="8864600"/>
            <a:ext cx="3044825" cy="442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D2CC58-EF63-2E40-8B5B-C1745003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A1EB94-6434-8246-AF25-03F161B57AF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5285C111-FD44-A344-A6EC-F6B8E359D3F3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269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69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6315255-A49D-224C-A078-5513E90AD7C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576C84F-0496-BD4D-BED1-476A401F03F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11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3926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92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855C2A5-D042-944F-9F94-AB9B71CFED3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C8FEFD7-0238-9041-8EAB-33B2563D9617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12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413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13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A6A912-4C65-CF47-AF95-C89E384D686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02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02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E7B000-FC77-9E4F-B047-47218E8D4CB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AEF5E83-941D-3347-9B36-D36AC61FCA3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14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423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2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BAEC3AC-084B-284C-A813-0E3A81D645D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3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76775" cy="3506787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13337" cy="4192588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31B87D-A35F-D542-B55F-7B0646DF6C3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54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5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739850B-1D76-5C4D-8469-9CA8FAF5A8F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16</a:t>
            </a:fld>
            <a:endParaRPr lang="en-US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7CAF39A-C25C-234B-BE8D-49B4A0662FA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7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7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501FDB-79B2-E546-9221-C8C3373B1A4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572AA10-D8C2-5B48-B97A-348DC78D4CC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18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4848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7887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84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4FFF66-4AC2-5D44-B076-1D79A021CC7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9C6F9722-6C9D-134C-9F30-9E5BBE26F508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19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4950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95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28600" indent="-214313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cs typeface="Microsoft YaHei" charset="0"/>
              </a:rPr>
              <a:t>For a common disease or one that manifests as a continuous trait, one might simply enroll a random series of families and look at the pattern of correlations in the disease between different types of relatives (e.g., sibling-sibling, parent-offspring, etc.).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cs typeface="Microsoft YaHei" charset="0"/>
              </a:rPr>
              <a:t>For a rare dichotomous disease, one would generally begin with the identification of </a:t>
            </a:r>
            <a:r>
              <a:rPr lang="en-US" dirty="0" err="1" smtClean="0">
                <a:cs typeface="Microsoft YaHei" charset="0"/>
              </a:rPr>
              <a:t>probands</a:t>
            </a:r>
            <a:r>
              <a:rPr lang="en-US" dirty="0" smtClean="0">
                <a:cs typeface="Microsoft YaHei" charset="0"/>
              </a:rPr>
              <a:t>, preferably in some population-based fashion, together with a comparable control series from the same population.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cs typeface="Microsoft YaHei" charset="0"/>
              </a:rPr>
              <a:t>For each subject, one can then obtain a structured family history (i.e., to generate a pedigree), collecting disease and other (e.g., age, time at risk, etc.) information.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cs typeface="Microsoft YaHei" charset="0"/>
              </a:rPr>
              <a:t>One could then consider two approaches to the analysis of such data.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D0EEF1C-D716-CE40-9B11-1BFDE128BF6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0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0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216414-04D5-FB44-B261-D896E1436AE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1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1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6DAF505-9C3C-5942-9D25-AF9A6AA4146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5E7B0EB-32E2-F146-AEF6-1CAB68329AED}" type="slidenum">
              <a:rPr lang="en-US" sz="1200" smtClean="0"/>
              <a:pPr algn="r">
                <a:buClrTx/>
                <a:buFontTx/>
                <a:buNone/>
                <a:defRPr/>
              </a:pPr>
              <a:t>22</a:t>
            </a:fld>
            <a:endParaRPr lang="en-US" sz="1200" smtClean="0"/>
          </a:p>
        </p:txBody>
      </p:sp>
      <p:sp>
        <p:nvSpPr>
          <p:cNvPr id="15257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2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mtClean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C1ABB4C-D773-C443-8B8C-04D531C3345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BEA3F6AC-EA3D-C24F-9ECC-9A8116DDAF39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23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536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Study families.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Estimate ‘mode of inheritance’ &amp; what type of genetic variant might be causal.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I.e., determine whether the disease appears to follow particular patterns (recessive, dominant, co-dominant, log-additive).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Estimate whether variants are rare or common, etc.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F031784-8C6A-B140-A498-1A7F0E94576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0D3164E-418F-694D-90C5-D2A94AF2CBE9}" type="slidenum">
              <a:rPr lang="en-US" sz="1200" smtClean="0"/>
              <a:pPr algn="r">
                <a:buClrTx/>
                <a:buFontTx/>
                <a:buNone/>
                <a:defRPr/>
              </a:pPr>
              <a:t>24</a:t>
            </a:fld>
            <a:endParaRPr lang="en-US" sz="1200" smtClean="0"/>
          </a:p>
        </p:txBody>
      </p:sp>
      <p:sp>
        <p:nvSpPr>
          <p:cNvPr id="1546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46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465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dirty="0" smtClean="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38C5D9-B904-BB4E-847A-8B3DFFF9BF0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5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5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93B6B6C-B988-B347-9855-EAB3C23E6F3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6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6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Pass out cards for process and have them put together.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6699567-7C0B-5F41-B096-5C0A0776FA4B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26</a:t>
            </a:fld>
            <a:endParaRPr lang="en-US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A454A7-57A3-6747-BAAD-5764C4310F4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DEFBF7A-B87D-804F-A870-A0F58E4063C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27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576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76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Like shuffling a deck of cards.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ACD3DCA-0BE9-F04B-82EF-4F11E663CCE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F1DE105-15DF-B84E-AE9E-35A8FF1A1DD7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28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5872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7887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87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375"/>
              </a:spcBef>
              <a:buClrTx/>
              <a:buFontTx/>
              <a:buNone/>
              <a:defRPr/>
            </a:pPr>
            <a:endParaRPr lang="en-US" sz="1000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7757B6-A0CB-9F4E-B89B-77DB65DCBD0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77B0AD0-F11E-A249-9B95-412AF797B30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29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597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97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Fortunately we don’t need to measure all of the millions of SNPs in the human genome for GWA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Phenomenon of LD among SNPs allows us to measure a subset of SNPs.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GWA indirectly measure SNPs by using those that “tag” other SNPs.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This is the idea behind the International HapMap project.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Card Trick: Phenomenon of recombination.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Microsoft YaHei" charset="0"/>
              </a:rPr>
              <a:t>genotype variants in LD with the variant of interest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664E7D-6170-C64D-8C2E-B0C806F9B84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708ACE1-11AB-2443-98FA-700875A4DB2D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30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6077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07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23A1AF-8308-5E46-B5E7-24282DD336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43F788B-8217-0B4E-807A-42C834C24D5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4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28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8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6E117A-1C50-FB47-925C-D116D1F1F84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179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56B84CF-78F5-A549-A225-391692644911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31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617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1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Times New Roman" charset="0"/>
              </a:rPr>
              <a:t>Compare alleles between individuals with extreme levels of a phenotype (i.e., cases and controls).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 smtClean="0">
                <a:cs typeface="Times New Roman" charset="0"/>
              </a:rPr>
              <a:t>Association exists when cases are more (or less) likely than the controls to carry particular alleles (E.g., G).</a:t>
            </a:r>
          </a:p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smtClean="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A54DEA2-1A66-614F-AA35-DCD95E8AD57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4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4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2B375EA-997C-5045-BB0D-B72C3F109F6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7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7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450"/>
              </a:spcBef>
              <a:buClrTx/>
              <a:buFontTx/>
              <a:buNone/>
            </a:pPr>
            <a:endParaRPr lang="en-US" dirty="0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5C120120-C09E-6B42-809D-BA59952BEA13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34</a:t>
            </a:fld>
            <a:endParaRPr lang="en-US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B43DBF-0CAE-4242-BC0B-AFBD81B48BF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9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9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0005262-DFE9-E34B-AB35-7D331FA9A5AF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35</a:t>
            </a:fld>
            <a:endParaRPr lang="en-US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B4156D6-E92A-CC49-99AB-A96E72BFEB2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68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8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DAB197-4DF7-6442-9D21-B0674895DB7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73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3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5E889ED-7ED9-AA41-92CF-B6EE9B20F3E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74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B14DBC-ABAA-5547-B22F-168FD7166AE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75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5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3B81C3E-367F-964B-B06B-7F5F7E394AB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20E7AC-4D1F-544C-9CE5-1AD0A6B369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1C2A05D2-667B-F048-BC35-83F0C73F1E56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5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2902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90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77BF71-4411-464B-8AB1-0405E380112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FDDDD6-1874-CE40-A725-96B0678E56F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C8D5B68-A138-BC40-BD33-6778102F900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7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3414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6D1FA49-5607-AA4D-9237-716899A959B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966663D-81EC-8645-B4D6-23630593BD14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3619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61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10BF1EC-97FC-514C-88A7-A8268D3320E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51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endParaRPr lang="en-US" dirty="0" smtClean="0">
              <a:cs typeface="Microsoft YaHei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9C519F8-8F04-394E-B037-2B037E184E3C}" type="slidenum">
              <a:rPr lang="en-US" sz="1200" smtClean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9</a:t>
            </a:fld>
            <a:endParaRPr lang="en-US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C01DAAA-8D64-5E43-8302-975CD23A932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3475" y="687388"/>
            <a:ext cx="4689475" cy="351631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8F17-B3D0-5544-A2CD-E4415F4A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3EAB-A29D-774D-B1F7-8427C4B1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6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17C0-3489-2041-A262-DB8FB5641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2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DCF4-DF3A-514B-8528-697693388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7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ECA3-9F8E-1947-8A09-850B92AE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21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671D-7B0B-B94A-9AEE-A74B3794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DB30-728A-6140-99ED-D37BFDF9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2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9CE-B861-9D4E-8B89-97CB341E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6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4164-6668-194A-9F18-314B46EE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0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398F6-61DD-9843-94E6-F3D543D6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73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D4F1-96BF-3F41-9CFE-F11B29691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89D1-F537-1844-A903-D2422C2C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96E9-F0B1-AB4C-ADD1-3619479A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1ACE-6E9D-ED41-86C7-6C2EC980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71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B0AF-C3D7-8543-ADA8-D6410846F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3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45B7-9799-9A4A-BAAE-6C38DCC5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60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9841-CF0E-364F-8971-9EAE19B2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9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3520-A542-9746-B429-24E82622E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54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0E2-16DF-D54D-A909-86D298AB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3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21B1-BEFD-274B-9095-2B1E00BE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2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85E2-A2F0-7049-A782-0ECA90B1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6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A0BC-D49A-074B-A73C-BAC328CE5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90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218C-EB51-4D45-B12F-E9B7652AD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5D6E-C73B-D143-A6BF-B7E962F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B00C-1F64-4946-B57F-6D25F50A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87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694D-B190-6245-9E4F-A5354DB9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53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EE89-D76B-654F-92FA-982C4998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57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B98F-BDC5-1C4D-9207-D159C267E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1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FE0E-766F-9B46-94D3-ADB85FCF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23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BB37-2138-C84E-A24E-CAF03B3D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87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4E5-9128-9241-A6E7-1A0DB4F5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7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B258-BC13-DE49-AC6C-B31790D3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7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6288-017E-5841-9DE3-C480C6AD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93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53BF-283D-9D43-A283-D5F78652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5143-46E8-9447-AD88-95B05F70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76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1232-080B-EF42-A185-FAB223BF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9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1405-7584-364E-A20B-E8D64471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0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C1C5-59F2-024B-9E03-2BE20858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0D12C-C262-A544-B556-6AF3F404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89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63A1-977F-8343-B6B5-0AD120D3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5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DCC7-60ED-664E-9BFE-D70BD5818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412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9770-3538-E149-A207-D8350186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8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B6E2-5219-2948-840F-03203F13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99BD-950D-EC43-AD6D-3B277EC4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39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A9E8-0C42-EA4C-8E0E-6A6D4AE1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2D63-A96A-5641-A47D-00E160FF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94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8814-F6DB-9441-A2D1-6EA00DB3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52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386F-3F73-E34A-A841-DD22BEE8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1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D676-F4A0-1444-9D19-396BAB24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8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192B-C596-444D-8C4C-5DC30323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4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85BB-88B7-7E4D-ADB9-DF8009BC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02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269D-EE26-1346-87F5-F98F94B3D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85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04C1-0672-AB46-8025-922B05A2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9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B090-C257-4940-BC19-B0E6E520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71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211F-273E-D045-AD8C-10B46733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8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C80C-CBFD-4749-96D1-EFB55B85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9693-3C10-234A-B202-3B6D40B9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6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D0A3-4D79-DF4D-8D2B-9DF854E5F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4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3D95-9192-0C41-A07F-4F9BB030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89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81D8-59B3-FB42-B381-E4DBC2B95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8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BBE7-7F23-FE46-8831-89C9A50F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705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48F6-3F70-0B4D-8176-ECC4CD0F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12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C628-5F24-6B49-B4CA-817CBEB7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5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CC76-0EA7-2A4A-B4A9-CAD72BA0B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3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C99E-09FD-A64C-BEDA-BA219B56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55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07A7-22EA-9B4F-B68E-6167701B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3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EA29F-77CE-9042-B223-C02896FC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6BC4-FA48-5C46-BD72-7920BC54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36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43C8-A60D-9F44-9810-2E3F16ED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38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C857-EE9A-6D40-B3A2-32359E0B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4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7932-36F1-A841-9830-E2CED75E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49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6F3-47A1-1743-B68F-265D6363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96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99FE-5191-A745-8921-2CCF43AF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67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1C9F-31B3-314F-A4FA-D44037470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53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5540-D81F-0B4A-BCC7-23F5CE1E2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78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818A-FDFD-E34D-A197-019AAFB15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63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D772-0909-DA47-907A-2B309CE7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35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EB12-4E44-6945-ABF5-22812BE6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3C2F-FBE4-C941-BD86-D010EB87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57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087A-D256-794F-B16B-312EE194A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55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6BDB-7748-8645-A84E-44568DA77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0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DAF7-82D2-3046-92E8-2703BB1E6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85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A37B-E4E6-C649-B6B7-91CB8FE94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01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B63-D8F8-F648-B54E-7A2705AB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138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83CA-C333-8143-89D5-607181A8C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5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BE32-CFDE-F648-B7CB-804C8F4C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99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9442-2001-EB43-9233-DEC76A0DC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CDBF-D4D1-0345-9622-9E47B2AE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6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F0B4-F92D-DB42-9BA4-B7E32A6F7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B400-5ABD-5C42-B7B2-4166182E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42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E55-BBD4-954E-A11B-9E568127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80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507-D96E-1443-8D47-53C9B460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81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EF29-BE5F-4843-BF8C-0F8548954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59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39EF-A8C6-414C-B806-02D06A846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4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EFA9-AE54-0D40-B6D4-D57B325B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4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6A92-0580-8D4A-B670-94B186B0D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3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DCB2-98DC-9E49-8083-A665F76CD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52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FFD5-0D48-E34D-A644-53983B95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40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3C8B-655A-0349-807C-39409026C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48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8692-E1AE-1F45-A347-5DF2BEF0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9956-25E8-0645-9C3E-24EC186F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65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1CDD-8ABC-4A4A-9B11-7D9E7347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01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E63B-0155-1D49-A51A-D416356C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46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1CC-A805-B444-97D4-13C99E75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31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246D-BECE-DE4E-B3AE-D4D22EC5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06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55A4-F3EB-A04E-8337-C2F6B27E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60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0E52-8844-1443-BA63-9524ABEA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43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D82-2EFB-8343-979E-F41D74CA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06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3948-9651-564A-8A01-70F3600B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98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D45E-FEEB-C346-B9E8-15552780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38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2B39-E8E0-CC41-BE19-05C3897A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589-46B5-9D4B-8FB3-224B09B48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4EB6-0AA6-1A41-BB5A-2B875CE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59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591-A6F0-BF4C-847B-E9E33C95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577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D8C-F527-E64B-8AC0-877C00F7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40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70A7-1E1F-2D49-A85E-42FD0A62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16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70DB-6254-E34C-B714-EC285AA0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63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89B-7936-C844-A14D-8C7F7112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37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F462-5B6C-D14F-8EF0-EF135885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96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2B54-8F7B-B04A-83F6-923C3AF0D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45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DABF-FE86-7341-B3DA-8CBB3E16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4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0584-34BE-F844-BE99-D159A4B1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63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B10A-5F6D-9843-891C-DC21BCCB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D155-B609-1743-99B8-D3A142F9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81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0C69-75F3-8F4A-8130-1B644621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05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DA93-41F1-D047-BAE4-D5EAA62A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23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7D01-4D87-144F-90A1-C64AE5B0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57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DC4E-BC91-3842-A27B-AB2D4B4E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35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FB36-966C-DC42-9AA5-35090C891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30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E9C2-D758-AD4F-A94C-851001BB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5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A938-54FB-7143-933A-4E7143509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753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2662-FA2A-A24C-8095-8EF20816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85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D07C6-A5B8-694F-AE6A-5E82D08F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5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E30A-AFC3-9042-93DD-C7ECE641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1849-75B5-E744-B6C1-265DAA54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74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16CF-5EB2-2142-9F6E-B44FCD253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11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D88B-7217-B54B-8A1A-D02562C3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140-DFA4-014A-BB02-E928D821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2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466B-75D7-E042-A096-B8ECB5B9C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79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11AD-6C11-A649-A4DF-FD02773A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32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D04D-948E-174C-B8FC-887F324F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06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43001-60DC-1849-B73E-E6696C8A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50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FBB1-34EC-E84D-9F3A-C658F7DD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88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D04F-6E50-1842-9EA0-06D157E55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64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0949-B69F-4446-BC66-61BFE51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1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C9DD-6038-D14E-8C5F-84258577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367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9D7A-96D2-ED41-8503-147F98E6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98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5CA69-FC6C-5C4C-8A8D-96355575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8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50D4-ABCE-224B-AF0C-FBDF4A7B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30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1F8F-1259-7B4F-89C6-871BAE4A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24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BA7E-D76A-3B45-B80A-56394AA8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4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3B77-6111-1742-B121-4ECE5169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64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3050-A174-F449-8724-2F4364A93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18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0D81-F5D3-284D-9178-F0DE09E7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779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850-5486-2B45-B04D-B330E5F0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6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4F71-7C11-7F44-ACA6-ED5E921B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E6B7-BE63-F84F-834E-BA389182F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814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E9E6-16BD-7645-B124-AC758F8B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81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EF20-E4B6-364A-8B18-CD6E59697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56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A26B-F6C4-554D-A201-44FFAB31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134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6A63-1726-5E43-9D40-9282AB18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965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20F-93F1-0140-9278-00476300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63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3771-471E-434F-8902-4593FA79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69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BAA6B-2722-A842-A3BD-87920AB5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0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9E78-CE60-4A49-A5FC-4DBE7E76A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80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DAF5-7EDE-2B46-BA69-5AD2ACD0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54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BE69-4F2B-E14C-8F6B-7B7523E72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C34-4FF7-5B4B-9DB8-7428AE1CC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82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50DA-FFA4-A84F-BE26-F4714E4A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42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27D0-B6DB-284E-9F8E-7E96EAB6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979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C8B5-060E-334A-B364-9177D527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52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15C1-3F86-A445-BF72-2917EC4C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08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003A-0FC9-0D48-9610-67DEFD5D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95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52DF-CD66-0342-87A4-8ACFBFA0F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87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6013-43B2-EE4F-ADD4-AADFCB78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52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862-CD15-7449-96C0-AF330D6B9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160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972-C456-AF43-9B59-ACE821C2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18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D338-5FB0-5E4D-8DD1-D05F2D0C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C689-2269-2D4D-95A6-E4BBA18B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4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81D3-B6D9-3741-8EDE-1C66145A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53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AB84-2FDC-B744-B950-81770337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01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EFAD-D2A8-FB46-9406-84912F20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950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8E83-AD91-5545-8F89-E010C41C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31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8DF5-89AD-7148-8C4B-C40692822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4732-4028-8E4D-A99D-1D3D594E7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7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C39A-897F-9D45-94F9-7B9A01D3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1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AE2F-196C-6448-B6FC-FD66BF23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C54E-E67D-FD4D-A41C-57F08495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572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2D12-5955-3F48-B507-8718D2B8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8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4DD3-5757-114B-951A-BC916D12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186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73BE-02AF-2C47-83D2-17BA0BC0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599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94BE-8912-7741-BA0C-A15BA4028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94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74A6-5A55-4043-9DAB-7D58E521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671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CD47-5CA8-3B44-AEFF-46D022470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87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DAE4-1655-C647-8F96-33148687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819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A17FC-B0DB-0741-9BEC-45F52E41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59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0648-711F-FD42-BFB0-A2A9F460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43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DD20-40B6-FC4E-AA7E-6FC160C2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9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5E43-ECBE-4948-B563-15E6E5D2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07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5169-5133-DC4D-95F2-2F05680B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2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B0D8-6051-7449-B350-285190AE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4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A3CF-357C-2C40-8B3C-540D0710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795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02EF-3F56-7E44-A5EA-F35C31B4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247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756D-13A8-674F-922C-D36811A9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63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ABC7-4996-C14A-A0D3-74014950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82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CF28-ACF4-5741-8C5A-FA6A232B7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460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6712-382D-6F46-B600-5F3991FF1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44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8FA8-5509-6547-95BE-2866639E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56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AECF-9070-9F4F-BAED-D5470DF7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450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67D4-0E75-404A-9601-D914EE0D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79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B107-CF58-4340-B610-0FCED52D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CC4A-33E5-3E49-8860-C4C31DA4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90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A58-0208-4F49-A15F-E39A28A2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61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CE67-326E-7844-AB47-40D23186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07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11D0-46D7-A541-8F37-C2B0605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062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E7A9-166E-EC44-A867-936C92B3E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81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A425-72BC-A446-8CE9-304646D1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081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E6EC-0E9A-A44F-9EA1-09DF7960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64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613-4207-A848-8408-BA8B2A9F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625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04FD-F218-8E48-B11F-6CEEEA18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31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BD06-FB1E-894F-90B5-F780D717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5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DD36-1138-2C49-B00A-79D23838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8296-7436-EF41-A97A-929DFEB2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03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B2E3-F82D-5842-9F5F-BE9C9028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42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7C89-C405-3641-9771-9B6D7ECB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08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144D-EF72-F043-AEF3-C9E9B3F9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43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6CE8-9DD5-7B40-A6BD-3E866D95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60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F373-554D-0049-A78B-4C0824CA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27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E5F5-DFBD-3540-BDC9-7864C531F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7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FCDF7-5924-B74C-A051-EB1D3760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77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84D1-3B9F-4E4D-B49F-B12501A8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98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9A0B-0E56-834B-B389-56D2B513F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51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34BE-2C7C-CE43-980A-511CD00C6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721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1EA7-7311-304D-A640-1A0C0A5A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A5F6D-BD94-7641-922B-D27D6E6B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083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CC97-10B6-D748-A16D-2CD1E685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221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A063-C714-704E-8D3B-ABC65D39A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192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0AFE-C251-1640-BC17-26B88737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59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E8E6-FC9C-4F45-BDEA-7ACDCBA3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67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2D63-DEFD-6F41-B3E9-95921E92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9791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28EB-E8D6-8A4C-AD96-2AC55BB4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849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C60-9971-2949-BF29-0FCF269A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008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0E14-3314-AF43-8B4B-87024E08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245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00428-0B53-CE4E-8B3D-7BCC2F8F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425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CCC6-99AA-C743-A840-83BD9C5E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7DC2-A6AB-8447-93B7-5435B48D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697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2A21-5250-B648-8FDF-2275E155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26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CF02-A45F-E247-AE7A-EB7B12A4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119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C4BF-39BD-4F4B-9532-5E9DD23BD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666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D2D7-2FEC-2246-B5C0-523665A02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886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D34B-4629-894D-AF95-5123C40A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358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37FE-F7FD-A347-917D-72A39A2B1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647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F165-3E0C-1643-95D0-D999ACC3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9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E220-21F1-484C-BFA7-E0BD9603E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09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19FA-11DC-CF4A-81AC-C71037120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57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ADFB-3A07-FD4E-B526-A4DB4B89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4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26F8-33EC-964F-8065-85D3F5540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16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4B7A-03A6-2D46-B979-53D18CEC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735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DCCA8-8467-8043-BAE3-520E4DD42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43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3C69-AC0A-B642-A063-27B8D408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477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4BCE-DEA6-804F-AC2F-8DE1832E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97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88FD-3ACD-F24C-8B99-93261FC4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1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52A-8B84-4D4F-A1C8-7FFDE00E2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218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1A93-D2CD-2E47-ACFF-E3534EAE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417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7C0C-8E0E-4540-877B-1DA3FDF8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925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B0B6-D493-C04A-A56B-3FD11C46C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32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8DA0-5996-A749-B3BB-F64310BA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A0C-F801-564E-9721-A53F318B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592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8745-F664-284B-B830-00D04AD7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43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3041-22E7-8A41-AD83-6718D1DC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5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F408-DD3F-5948-A8D8-C5730FAF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328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5A558-7858-8B4F-9A94-363521D7A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543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CE0E-E1CD-A54B-B023-848D235DC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78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C07E-1C15-5247-BA9D-E3261243C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951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9AC0-E2CA-0045-ADD5-EC4A56203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14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62D3-15EC-1F4B-B0C0-4AB77891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795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9CB4-E40B-B14C-A360-DA5C05A0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329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2FFF-D8CE-7D4F-9962-636EA4D8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C0A9-3BF2-9341-8BC4-65A4614F8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48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5A0E-6778-334C-99FB-1101D664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98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9706-56C2-5241-801C-70D88C9C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303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AAE8-1E62-AE4D-8672-03712E2B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58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A0B8-991B-1C4C-A067-B860537F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180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648F-1D47-EB40-9C1A-99B2997C6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051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23F8-2F17-344E-AFA4-9C71F1EE3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117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5BA5-56C0-2B46-AA89-47042E0E2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29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DA60-ED5B-FA4D-8995-F80E5FB5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746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871D-20AF-8B4B-882B-7A50D6EF9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39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E083-7F44-094C-9D60-23F625C13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8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263C-ACEA-814F-909F-6A51B535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7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AF00-6808-9544-80AF-C5391F1A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70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A1FD-741C-D14C-8E66-7FF515B0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223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F62C-82FE-8A47-830E-3270C5FD0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37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B132-1466-EE4A-B100-66117E83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3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AAE6-DCF5-134C-A0BF-DE57F99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650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2F34-D8DF-1C42-A674-298AC7E6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050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E442D-4971-BB4C-AA4A-358A527B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09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F479-9A76-0D46-84DE-8C097FE2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437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1983-5CE8-AE4D-9E3A-ED9A4461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749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20B0-E43E-584B-BCD8-CCED13A1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B333-9D0B-F040-9B13-20DB8547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737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2697-6160-6A49-89E3-D8E2D5C3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577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9E3-1901-044D-9E4A-8C466DB9A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78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EC46-FCCA-0E4D-BBD7-265A7A33B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248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DC8A-F36D-4446-AF5D-9C7D7AE2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815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7F8C-9AE9-D745-98C7-08D43D0EE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264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051C-953F-E043-A0F8-11DD975E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68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1266-0C87-434B-80D9-5EEA6E017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017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560E-B01B-DB44-B3E6-26CFD85F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968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3DFF-83B5-F944-A2AE-4C29EAEF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553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0ED9-02E2-7146-9834-36ABEF41D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7F96-535F-AE4C-B688-65FFA5158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534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94BE-18E5-1B47-BDB7-4E125A43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800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DD04-C194-AA4E-AAB2-69483391C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396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EA50-2F3A-EC40-AA23-32679FB5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114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15F7-99BB-DE41-A848-BAF92B16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677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15D7-78F1-8248-A7CA-D41467C5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334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445D-FE2E-4B42-9E3A-4408294CE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586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D3EC-2F99-E34B-B931-32DF7AC3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947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7001-0BE3-9443-83D5-3F14B18B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18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E5B6-472D-D748-9773-34CE7DEC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49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8892-97B1-4D44-8BA1-A04B1074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1EFE-AB37-A147-B104-C6CB5DC1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31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5052-F0BD-9841-8648-673C258C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613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ECCD-D828-C244-B188-77276DC8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901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69CA-DBAA-7F4C-8F7E-38999CD01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523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88A0-8E74-864A-BACC-CAD96DEA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131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E587-C9EA-B04D-B810-2F2E49F2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801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ECC8-E8E9-7749-BFE1-4C373BFF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01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EA83-451A-1D41-8D56-ED4CA01F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55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2C2-0303-C947-8266-A58883DA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7639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E8F5-25B4-6542-B1CE-80B6C0F2E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238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5735-E0AC-5D48-9479-B8FD34FD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0D74-929D-484E-A5D7-46847A61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1EF6-98D7-F54D-8ECA-1726B32F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73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30DB-7DC4-4841-9A87-30AB56E5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554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D76C-7523-B44F-A128-7300EBDE4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808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5B74D-CB1D-2141-87FD-A603050D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036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9B2D-EE62-834E-9388-54A1C1521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47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ABA3-7250-4943-A2AF-7FE606F9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95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B4DA-AFF7-C147-BC77-3373BE5B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655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8F6F-AA7F-FC40-834A-4411D168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866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0167-800E-004B-A519-1E8AF804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560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4732-1E93-4E45-8512-9FFA5B55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574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94E4-8AA2-0049-8337-D67904201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416C-674E-C643-9960-569156464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128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CDAC-AE60-D64B-B2A0-C63131695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4243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A703-D422-1846-8EA5-3A5FA3D6D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711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572B-6802-8A4A-8035-6D26E09B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88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988E-342D-E24E-869E-BCB5778F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308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0910-29D6-3E47-B76D-25779CA3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710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B878-6C39-EB4B-A787-27DA300F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974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9B6C-8FE4-C84A-90E0-1BADE9BE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194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12CF-0406-2B4B-83AB-921A8884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62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A73C-0CE4-C042-B10A-7D36DECD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851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DC9D-AAE7-A349-8CD7-1D8043B28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2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BA62A-EE55-6046-A34C-D3F9B656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858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580A-07BC-CA4B-9265-FE9FCA5BE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90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9826-6B5A-E24D-9572-2C16BA5A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382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0A68-39D0-7141-8738-B6733FC62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75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463B-D068-4D46-B717-F5C8DB28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581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29894-CDF9-ED4E-A0DD-10473C3D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956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C4D4-909C-2542-8EAD-E388EA15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676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7DDD-34CD-414D-BE55-EE56C488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606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B48E-70CB-7647-98AD-CDA234D7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968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F19C-AB19-664D-8324-BD2D90C0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296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272F-7964-AB49-B180-907C4240D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6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4B02-2538-CC46-ABEF-7DF2921D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853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9D99-AE21-F942-9638-DA577C0DB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39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CE47-BE22-8840-A6BD-2F8B9DC7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77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D2EA3-C823-E341-980E-EA6C4854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224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0DFF-D9D3-C646-9757-55896B2C0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09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D32A-1AAA-F244-890F-B9B120121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881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D9FA-2E9D-3549-BC96-E598B5A69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002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7E4B-E489-DD43-96F7-B21DC9794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433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BCE4-1255-EA44-B6A7-33C05EFC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055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CA5-C45D-2A49-B2DB-127491E58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170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801C-75B6-5445-88F4-5D8D46A1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21FF-61C5-BD4A-8679-1755D151A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976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FCB4-D764-F043-96E6-D57F5FD4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084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5E3C-2557-F34B-AD5C-D21AA6C2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18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0753-13A8-FF42-9D08-59661F85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587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1EB0-A915-494D-8C1E-EAFFEE945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946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7DD2-5C87-FE40-9BCE-06E0A448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991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F7AC-4FF9-B549-BEDE-5086C972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563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5A76-C938-324B-8612-7DF5ABF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931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3B06-BAA9-C045-AC50-84F1E6A1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322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3A39-E74F-1445-93D1-755F6301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8613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EADA-E2BD-5248-ABD5-70F06C12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9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D070-B6A3-4B48-9A66-4EAC26E1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912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A15A-E5E7-A34E-ADE3-593178B1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60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B842-297B-684F-A4A8-E3AD6A71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650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7AB0-2696-184E-8859-F078DC88D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2831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661A-B4C4-6845-89D1-251A5037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803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A3D8-1DC9-8749-A3C7-67F8521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408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6CF6-26AB-7548-8086-11BCD371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956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1E13-605A-B74F-B42C-35F3A43C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903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BE10-C0E6-744E-84B0-EEF48125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644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399D-317D-AF4D-9628-DF7C5A33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624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D7C4-E9CD-CA45-B1F8-1CFE77607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56FA-5590-AF4A-B9B6-5C8C97A4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818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20A3-A32A-C34E-823F-115D4D405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513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48EA-C259-EC4C-937D-F2F0F0A7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575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DAE2-29EC-924B-B4CF-7BC2BC6DB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671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9D65-29F9-2349-BED2-66E85A4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530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A458-CAAC-D54B-9107-5A5C1D8A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8593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2F86-0BFA-F144-8F62-550C28A56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194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8AED-6BFA-124A-BA07-7F5FA7B8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2939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9FE5-3B1D-6741-9A64-6E7439EE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108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CE94-300F-C24D-BC91-442E26FA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173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F3E7-BA6E-954F-A1E3-BABC606A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12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ED90-745E-C746-8852-989E9ECD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238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1928-DD32-F943-A4A7-0A92DDF3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44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61A1-81A5-2640-827D-EE005E91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531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41E9-0019-2B41-B5C8-DBA9475C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301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438E-4CDF-1046-8EA1-802D87DA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696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F2DDF-E12E-AF44-B154-34EF657F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270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DF01-1E07-1F44-8AFA-D5EFA788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529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B663-E273-A844-9AD5-B862387F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642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88B8-5457-8144-9A28-8DB43D519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8637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6AC4-AEA5-FC48-B99B-63769777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772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791C-2642-7446-884E-DE6115E15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6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E34E-DE0C-9947-BAAD-EDE64415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329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4C02-DD2C-DE40-AA73-06759416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776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7F31-5715-8E48-A653-019D14FA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726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913E-C1C1-8440-9634-2E3C5012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190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C841-C04A-C145-BB32-0D223005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773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7687-43C4-CA4E-8B16-1A1F4C73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156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0B70-F8E0-CD44-8CA9-A0CFCDFFA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440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5DED-69BB-0D46-915F-1B92DA15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48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5A43-2554-7A4F-88FB-4A2DFC30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1463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F25-C73E-8A43-815C-17052ABED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733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FC1B-B9B1-B141-B4DB-A6122A8A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8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1E3E-DCEC-B540-87DC-4BC36212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738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5904-4BC7-8443-89AC-1A1E801A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088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5809-D8A0-F445-800F-87125463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535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A68A-64D0-8447-9A09-B1CE9EEEE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063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D80-D401-EE4F-B80E-3DD46B7D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428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B34F-078E-C84C-B395-F0B89CB0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067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B6E8-433A-4545-8B08-D00DC39E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356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124B-337A-CB47-AA70-A37298E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099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D48E-EE2B-B14A-BD38-16A8A68DC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29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CE4C-BED4-7A49-96B2-1A5DCD14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562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6D56-7938-A54C-98E5-68768EA4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9D77-0F5D-564F-B7C5-ECD80D97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1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FDB8-E98F-E942-BA59-976C1CD5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117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3C02-DB93-4645-8ED9-44A20FA8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27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0DE7-9FF6-6E44-B796-8B755D85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137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1997-EB03-EE47-A6E9-CA5D0137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203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8357-386B-7B45-BB18-A7F6D763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48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9ECD-39F4-9B46-BE7B-52129184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594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BB8A-AD2E-8646-BF87-5B388034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074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C5BE-9E7F-2E43-B4CB-3F2A1E6D9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5674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7280-C240-444F-870E-115EAE8C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956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B8D7-746C-424D-8E96-BABF204D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1602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6E2C-62F0-6543-AEC5-4382690A5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EF9A-5999-EB4B-806C-557D41D0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742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B8C7-D253-A94F-B7BC-B4DB63C3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013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F8E2-3F91-7942-80F3-C017C0A2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092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CBA2-A91C-6948-B061-22960127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20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E937-0354-CA41-B771-F8DB9A8E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13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0964-0EE4-2B47-8E0E-4AB1F7EC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050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475E-6DA8-6741-A707-E798D23A0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468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461E-BD45-474A-B77B-B3E255E7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408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B52D-5F55-B547-A9A7-6B8C8AFE0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0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6A88-BF98-1446-8EAC-D1009EC0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056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7139-1B8F-5C46-8FD0-99F914F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D835-1A8E-F649-9A7E-5650C116C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0131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D4F3-7359-6B47-A9E2-239117CB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24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64B0-7B19-9843-85B6-F15CFC816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571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916D7-0E58-FF4F-B73B-E34C2559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96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99A9-8F83-8948-99F4-34D80E60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25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1DB1-025F-E548-991C-E96E6109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829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9B62-D9EA-3A4D-918B-E7E44962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573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D25D-25EA-5848-82BE-54AFC72F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265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5F87-0D66-B94D-B00A-17771F50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22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1BF4-08D7-BC4B-806D-C0667400A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283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A1F8-9A78-2C4E-B5B8-52BCC7C1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5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EDDE-1C35-9A42-A4E3-BF3262B0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49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A6AE-FE4E-354A-B2E1-3097C7E1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724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5C5A-825E-ED47-A9AB-B9DB4AC8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173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6775-EA02-134A-ABCD-11B853FE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76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40ED-0E2C-1E44-944C-A78C2E9C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296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6252-2D64-7E4E-99B2-C0054A466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050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0C5B-9E21-694C-B288-8608BA67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886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CBD7-A6AB-DB4D-87DA-E63E89FA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663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C98F-CCCE-F548-8C16-25B6B4458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967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EE86-E3B2-0A41-8B83-8AB2FF668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554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2D4B-46C6-1D4D-B4CC-B1437CC7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6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C9F-7A77-4D4A-8455-BD44EC1D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207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E794-6DC9-9441-B50F-CE658607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72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EEBE-EA7A-1B4D-839F-6541EFD6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50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0F47-8304-824C-8AD9-15C7CBBF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68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00EF-744E-984A-B23C-10415E2A4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215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9329-5D69-FE4D-89AA-DFF92D67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98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BE68-891E-0647-89D0-7E089737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1374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83F9-9F41-7946-965F-654B1C3D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995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8CAD-A4E0-7748-AC6F-81B1DA55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921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1FD4-F681-534F-A2E6-6D0B35055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08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5BF7-F247-0D48-95F7-A1E33ABC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8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492F-898D-B842-AEE1-2139699D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7050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DBAD-F83C-CF48-91E2-90C57685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134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EA10-7EB4-F94E-9BBA-4D23D1E75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7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A9A2-36B0-0246-AED5-C6505F5C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552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CABE1-930A-1548-8FCB-5400A442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538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5BCD-5A28-104F-89B9-0C8FFE5BC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246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EB73-98A7-BC46-8CF3-8F081A02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090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455B-39C6-BE48-B40E-D1DD39AB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160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4FBC-6F28-524D-ABDF-3BAAB7BB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455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800E-2638-6240-954B-C2CE61495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101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6B6C-585D-554F-B652-39A41BE9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FBB7-F750-9E4A-8E17-F3563B1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078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3E44-C004-6343-9D27-43051DD35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6262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2ED8-E8AD-7545-BED2-7EC204D3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079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1025-1A1F-9F4D-869E-65823E88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1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61-BA31-3745-B8DA-B26D5418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139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C386-9786-E547-A3E4-44CFF8C7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565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0DED-5678-AF41-8179-339106D0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678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AA40-EF98-FB4F-A1AC-ABBB0D3B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450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E35B-36C4-1C4F-AF48-91E9044E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381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BC95-82AF-5440-AAF4-1411C02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45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90A2-1163-FB4A-976C-F5E20194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9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E954-B791-414C-8EB4-A398338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404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8801-3D79-544F-882B-EFEC2DA3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608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42BD-B933-4C4B-80B9-ABA57AFC1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76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8696-F809-4E41-9BB1-17BC4200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9933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6FA4-9DBC-EF42-B584-7DA16265E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872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61D63-EE86-CC44-89F7-6E8A6482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344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074C-0034-2E4F-890B-FD77338B7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588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B896-E7D1-C24A-8477-DC6DEDD5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0989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EFB3-BDC2-0940-9BC3-7436A29D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1651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5002-38B3-FE4E-9C5A-CDE3A612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845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094E-520D-9C48-B802-8389F37F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9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9136-618D-024C-AC28-15A8B0BD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238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93F6-46AF-0245-95EC-668EEC671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560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890D-C648-544C-AE02-FC53C654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936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84BF-4636-B849-94CC-E272C60B0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4727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5F0D-EC8C-004B-83F0-D3FB4BE8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580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3335-1ABD-B348-B3AD-78D9CEDA3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520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2540-1EFE-9340-B2B3-C887CC32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738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0BAD-74F0-E44F-B5F9-D31F4073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210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3153-F3FD-4D4D-A459-2FC0F8ED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5157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1204-2F99-3F4D-BABD-4A2560EB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922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08B9-49DF-C947-A559-F74FEBD6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1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F31C-751E-5749-A369-A0F8F9E6B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638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9ADF-CD5C-0940-8C4F-1C4CA63F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895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F5FB-42B0-AD43-BBD4-5AABFE3B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769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CF4A-E8B4-AC48-A470-07F08142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690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63A5-DD6B-0049-9837-9A9BF206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1877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371F-FEBA-1B4A-95F6-02807BEF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029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3B4F-51E7-744C-8428-344F6955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37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B284-8B84-E248-AEAE-97F62C5F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491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2259-D0E3-2A42-9BF7-DF7B961E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21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05F6-898F-F04D-9CA7-640972A8B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329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FB86-4301-A246-832A-4B03AC61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E119-1EFD-EF43-9666-6B3D5487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9E8-0136-4F49-969B-C53C6542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9979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6814-E472-5849-8E59-DB58D566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268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507F-1996-E44B-AD20-8B7C0B56B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927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988D-37ED-E649-A4F5-1EB57B20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0633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29AE-9E26-8648-A953-A79F3E1C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8390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A6B4-0F9C-7A4B-BF99-8A9662C96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770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FE75-C1B0-E74A-AD8A-87C25163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040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42C6-6F38-A242-8072-00A7F847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118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70F5-838C-9E49-9DF0-068E08C34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232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0D64-F142-1F43-BA91-63FE57B9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6657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E28C-1B0F-F34B-9238-640CB113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1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AA62-F64F-E74A-9367-AD16321F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581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A540-01D8-B747-AF13-6053F69E4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097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975C-8057-984A-9A9E-B21269A31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6944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0B29-6074-8A49-919C-091A378CE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0501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4538-9A1E-D444-AEE8-62F65AD6F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523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1055-7DEB-1E4A-B37F-996D6BA4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470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68B0-EFB7-3C49-8B97-9801D5FC0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46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3C10-59BF-FD4C-9AC7-E4E102F51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74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A861-7B7D-F241-B890-4A5F3F98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8691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9CC7-8A15-8F47-BAB3-A915D3DF3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6092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730C-663F-084C-8484-D165C24E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4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DF0D-ED92-B942-A70D-52F46441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377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A5F3-8476-C343-8AD2-B0ED0F93D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604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BAF9-65B9-584A-9913-936ACDA4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700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2E83-8A7C-9846-9115-B9842B72F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242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EAC0-CEF5-3840-BB04-0176D69A9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160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E572-C98C-DC44-A9BB-3B5CCDF58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35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1FF7-ABF5-C441-8DD1-71E9407A2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237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9D2D-460E-BB46-A5FA-F16937AF7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318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5D6A-3954-4547-B9B1-744D6A29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526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E3B1-4251-3F49-A2C6-98E3D2842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641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5567-F238-9348-9E8C-37E7AA90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2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8937-199B-5441-9B63-85F8BD86C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88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A073-DB6C-5B4F-AC1B-DE6FC76F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80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061C-40A6-E54E-BE71-DFF80F0B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63C0-6E73-D54E-AC3B-DAED9D29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410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FA73-CD97-CC4B-ADC8-0608302B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430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4FA4-A921-9544-BA78-3405CCD6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360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544E-B8FD-FE49-8326-A3B4D45B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26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24AD-6A20-1240-8CAA-19310878F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214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2F37-BABC-CD4F-AA75-DFF505DD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1738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D198-8F0F-BC42-AF23-E07C4C74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409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CC82-5488-0240-9517-4D780B264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3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9927-10E6-E541-9885-732E19A3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9737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1851-A6A0-DC4D-B788-7AAEE1668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23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7AB3-14BC-0F4A-A2C1-7741BB20E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370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717F-544B-524F-8C52-C059B281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937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BB23-758D-4040-B56A-979F99E05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572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2E60-F108-DA45-BCA9-F9F477CE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180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8BB01-7ACC-5941-ABCA-33B3CF6F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2871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70DA-FF54-C04C-A299-D19700CF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079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805A-A234-A64D-9377-8BD3519CA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4803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7891-CAF4-8F4F-B64B-FFF48611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207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A4AE-C609-1349-8720-23752A0E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3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3FC8-A0F9-D94F-B85F-FCD62A99C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8258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48F2-2135-EB4E-BC52-30E3C3700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723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7D02-0F89-8F47-9DD7-D5AD9F00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572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ECF6-F3A8-1545-924F-9BCA787D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07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5BBE3-694A-DE46-AC30-2C31A5F0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95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C50F-375D-B14D-9A61-6E6B34B6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690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D5FE-CD24-C24B-8FEF-235A5C2F1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2391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4375-80EF-5F4D-BDA8-42C57D01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668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BF62-BCB1-C040-8C95-C5D7FFFA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1178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E5914-1A93-E947-A7A9-DBD0D7ACB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164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E273-214D-8342-A970-512FF1DE2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2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2F3F-8416-2C4C-A5D7-FB034099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012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C3F9-36D1-204D-AF76-562834955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2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4785-4A30-3945-B320-EDC05163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9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9C86-F307-4048-BA84-F42FA3867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2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EE79-AAF8-E94A-8FB8-3D98DE69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30AE-71A8-AA4C-BA57-27A6C7D84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33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BE0E-EA52-3A4E-A7C3-F6303173C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0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9D31-D4EC-234F-B7C0-C2F31EB2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C7F4-8E0C-8C48-8B96-CBBF26EF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A78D-8EAF-F846-8D95-04C88BC6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3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A1D6-A9F0-AF4E-A932-C16FF733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35E9-19E4-2840-9815-FE1233B5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0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017F-AE12-5D48-A647-4F18D1FB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7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7E11-63CB-884B-8673-DB6D3A446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3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9E09-A627-E14A-9BDD-24AC40E4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D5CEB-550B-0E44-B945-846B8365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AFD7-DB66-1141-853B-5F0816FB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1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B030-B5C6-E341-AA5F-894DD0D7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78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2DF8-A0F7-FE45-B695-4C5FB8D4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0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4528-917B-3C45-8971-97944EAEC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2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1D45-2B6D-2342-A7AC-C0586E93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5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3102-0D65-A143-A8B6-748459E2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3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75D2-483F-5149-92AE-79DB0B08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3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B92A-01AD-E04A-A60F-2CC41374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6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4E8-FA03-2A4F-8843-43478BC4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4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5E82-52C8-AC49-8861-00B454A7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7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4EEB-03F4-9842-A28F-285CCD73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A7B4-F9A9-CC41-9CFF-FA2E084F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9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7550-3EA1-594D-969B-AC6C9766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65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CAD3-68CE-FB4E-AA4C-CA9E5F5C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1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2F26-1088-114A-9512-A29CE6A21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72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E079-8D48-3F46-8674-1D90E689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4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F7B5-9DEB-064C-9462-5FCB4A1FB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1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E33C-E506-2D4B-A7E3-D3BD5D5E2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8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D7B2-4993-114D-AD16-D175509F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6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0B65-063F-A74E-8000-BAF631EF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00C0-C193-0E4C-BB37-1E9F7B00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84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CE42-6AD2-AD40-8A55-B85F76F52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4.xml"/><Relationship Id="rId8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68.xml"/><Relationship Id="rId8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1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1" Type="http://schemas.openxmlformats.org/officeDocument/2006/relationships/slideLayout" Target="../slideLayouts/slideLayout573.xml"/><Relationship Id="rId2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79.xml"/><Relationship Id="rId8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5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6.xml"/><Relationship Id="rId12" Type="http://schemas.openxmlformats.org/officeDocument/2006/relationships/theme" Target="../theme/theme56.xml"/><Relationship Id="rId1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7.xml"/><Relationship Id="rId3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2.xml"/><Relationship Id="rId8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5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theme" Target="../theme/theme57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8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8.xml"/><Relationship Id="rId2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4.xml"/><Relationship Id="rId8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3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9.xml"/><Relationship Id="rId12" Type="http://schemas.openxmlformats.org/officeDocument/2006/relationships/theme" Target="../theme/theme59.xml"/><Relationship Id="rId1" Type="http://schemas.openxmlformats.org/officeDocument/2006/relationships/slideLayout" Target="../slideLayouts/slideLayout639.xml"/><Relationship Id="rId2" Type="http://schemas.openxmlformats.org/officeDocument/2006/relationships/slideLayout" Target="../slideLayouts/slideLayout640.xml"/><Relationship Id="rId3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4.xml"/><Relationship Id="rId7" Type="http://schemas.openxmlformats.org/officeDocument/2006/relationships/slideLayout" Target="../slideLayouts/slideLayout645.xml"/><Relationship Id="rId8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4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0.xml"/><Relationship Id="rId12" Type="http://schemas.openxmlformats.org/officeDocument/2006/relationships/theme" Target="../theme/theme60.xml"/><Relationship Id="rId1" Type="http://schemas.openxmlformats.org/officeDocument/2006/relationships/slideLayout" Target="../slideLayouts/slideLayout650.xml"/><Relationship Id="rId2" Type="http://schemas.openxmlformats.org/officeDocument/2006/relationships/slideLayout" Target="../slideLayouts/slideLayout651.xml"/><Relationship Id="rId3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5.xml"/><Relationship Id="rId7" Type="http://schemas.openxmlformats.org/officeDocument/2006/relationships/slideLayout" Target="../slideLayouts/slideLayout656.xml"/><Relationship Id="rId8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5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cs typeface="Microsoft YaHei" charset="0"/>
              </a:defRPr>
            </a:lvl1pPr>
          </a:lstStyle>
          <a:p>
            <a:pPr>
              <a:defRPr/>
            </a:pPr>
            <a:fld id="{E5CC02EA-E700-3C41-B1B2-534FE336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AE31FD-A8CF-F547-9511-658F833A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DB2110F-6045-2544-8EB3-43DD0D41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39D996E-5D3F-714E-B446-659226CB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0A3BB17-68E0-BA4F-81E4-BE30B12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37ADE02-9A84-D045-BDD1-43802580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3E42C57-1F39-4845-B447-4E5F08876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EC43802-F627-1D4A-A797-9B313578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7D888A2-44AD-E64F-8D9B-7A393983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BF4A4FE-8025-994F-8A32-96C914D1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186CF4A-DCEC-9C42-9F24-BB5A8D21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75B0E5D-8FE7-ED4E-A09E-B5F768B9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F5319FC-5FDC-A94B-A7B5-9E51D84CD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7BFE327-EDD6-7049-9E68-98B9ABF17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238BA83-134C-6349-B411-9875023EC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A8F33D-A9EA-9348-A02A-3EB4E99B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6F4CB1F-5FAF-5E47-9EF2-9434D378C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F290543-78EB-B242-9A16-16CE273C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E43727-B3E5-6D4E-A3DD-7374B1FD4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DEACDD8-6265-AF49-AD5E-0D587531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D3EAF8C-5FCE-FC41-895E-65B0E271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52B8F8E-5415-CC43-8AE9-FFF2028C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93A0E75-1507-5148-9310-A14079DE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11BD808-2B4A-AB4C-8C55-987BA1C8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9AD48B4-6650-2644-9273-376D1793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99005EE-19A2-6D43-949A-FFEFEAC4D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9FD5502-1BAE-E645-8E4F-F0BC31FBC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1855093-2FF8-1042-ACD1-A45FEF48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4247863-2920-8741-B38F-11C9CA96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8AB4E8-FBD8-F742-94C8-2458DED9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3F11EBA-D23B-2843-8CD8-343A79A0D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6C080318-353F-F14C-A947-847FFB18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80459A3-17FB-3740-8E0B-1E1249793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E8B0DEA-D4A7-0C4B-ACC3-E52CFE84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69E0120-A3BE-F547-8C6B-46A44F8D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69EF65-2EA4-F542-877F-9F6C2E9DE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F9A61B1-FD89-6A45-A77D-5D49233E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8FDC775-9BED-FC44-A1BB-BCB2EAD3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B3E88BAC-3F1C-7449-A00C-9AAC28E9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2A86777-536A-F342-A4B2-3114C845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9F12EA4-7FFF-DA4B-8561-6404BAB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D8A7EF54-C514-7F46-8C75-7D9E8718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4D3AF785-88E9-FD4D-A460-53587542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60AB8AB-6FFE-794C-A048-D74D6A0EE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009F8525-FC12-E14F-A8BA-1618D3E8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85095E73-4FDE-3F47-88A4-4B8CEB5F7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FAF6C1B-AF9A-AB4B-B3EF-11FEF882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3362BC5A-6335-C149-8729-7872C55F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4EDA9B2-D3B1-C84D-A09F-32C01EAB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69E7556-DF30-3446-BE3A-2407CCC47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5C561C5D-3D32-924B-B7C7-B701F486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99ECA986-DA7E-534F-8FA9-4F27A8AA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44E66EB-3AC3-7C44-8EE5-23BC76D22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67516BB-C58D-EA40-8234-D78CA132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2A6DD3B2-EF58-AC4F-BDD9-2C4E685B7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771472D8-692D-F74E-B1F8-CAE05EFD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A7A65168-6DC0-F341-BD56-3C1A3B32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F8B3F7F1-FAB7-CD48-A9BB-A0CE4C76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E536B19D-3996-F443-9093-8153B615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1E6A9EFD-DA0C-DF40-B135-8BDA000A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ensembl.org/Homo_sapien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cr.ucsf.edu/courses/schedule/mol_methodsi.html" TargetMode="External"/><Relationship Id="rId4" Type="http://schemas.openxmlformats.org/officeDocument/2006/relationships/hyperlink" Target="mailto:jwitte@ucsf.edu" TargetMode="External"/><Relationship Id="rId5" Type="http://schemas.openxmlformats.org/officeDocument/2006/relationships/hyperlink" Target="mailto:HoffmannT@humgen.ucsf.edu" TargetMode="External"/><Relationship Id="rId6" Type="http://schemas.openxmlformats.org/officeDocument/2006/relationships/hyperlink" Target="mailto:travis.meyers@ucsf.edu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oe.wiemels@ucsf.edu" TargetMode="External"/><Relationship Id="rId4" Type="http://schemas.openxmlformats.org/officeDocument/2006/relationships/hyperlink" Target="mailto:laura.fejerman@ucsf.edu" TargetMode="External"/><Relationship Id="rId5" Type="http://schemas.openxmlformats.org/officeDocument/2006/relationships/hyperlink" Target="mailto:eric.jorgenson@kp.org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ama.jamanetwork.com/collection.aspx?categoryid=5664" TargetMode="External"/><Relationship Id="rId3" Type="http://schemas.openxmlformats.org/officeDocument/2006/relationships/hyperlink" Target="http://www.nature.com/nrg/series/studydesigns/index.html#d2016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urses.ucsf.edu/course/view.php?id=337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524000"/>
            <a:ext cx="6667500" cy="53340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04788"/>
            <a:ext cx="9372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 smtClean="0"/>
              <a:t>Epidemiology 217</a:t>
            </a:r>
            <a:br>
              <a:rPr lang="en-US" sz="4400" dirty="0" smtClean="0"/>
            </a:br>
            <a:r>
              <a:rPr lang="en-US" sz="4400" dirty="0" smtClean="0"/>
              <a:t>Molecular and Genetic Epidemiology</a:t>
            </a:r>
          </a:p>
        </p:txBody>
      </p:sp>
    </p:spTree>
    <p:extLst>
      <p:ext uri="{BB962C8B-B14F-4D97-AF65-F5344CB8AC3E}">
        <p14:creationId xmlns:p14="http://schemas.microsoft.com/office/powerpoint/2010/main" val="2194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smtClean="0"/>
              <a:t>Variation in Genome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1343025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Mutation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When </a:t>
            </a:r>
            <a:r>
              <a:rPr lang="en-US" sz="2400" dirty="0" smtClean="0"/>
              <a:t>change</a:t>
            </a:r>
            <a:r>
              <a:rPr lang="en-US" sz="2400" dirty="0" smtClean="0"/>
              <a:t> </a:t>
            </a:r>
            <a:r>
              <a:rPr lang="en-US" sz="2400" dirty="0" smtClean="0"/>
              <a:t>first occurs in an </a:t>
            </a:r>
            <a:r>
              <a:rPr lang="en-US" sz="2400" dirty="0" smtClean="0"/>
              <a:t>individual </a:t>
            </a:r>
            <a:endParaRPr lang="en-US" sz="2400" dirty="0" smtClean="0"/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I</a:t>
            </a:r>
            <a:r>
              <a:rPr lang="en-US" sz="2000" dirty="0" smtClean="0"/>
              <a:t>nternal </a:t>
            </a:r>
            <a:r>
              <a:rPr lang="en-US" sz="2000" dirty="0" smtClean="0"/>
              <a:t>events (e.g., copy errors during cell division) </a:t>
            </a:r>
            <a:r>
              <a:rPr lang="en-US" sz="2000" dirty="0" smtClean="0"/>
              <a:t>or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sz="2000" dirty="0"/>
              <a:t>E</a:t>
            </a:r>
            <a:r>
              <a:rPr lang="en-US" sz="2000" dirty="0" smtClean="0"/>
              <a:t>xternal </a:t>
            </a:r>
            <a:r>
              <a:rPr lang="en-US" sz="2000" dirty="0" smtClean="0"/>
              <a:t>agents (e.g., radiation, mutagens).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Can end with one generation, or be passed on (</a:t>
            </a:r>
            <a:r>
              <a:rPr lang="en-US" sz="2400" dirty="0" err="1" smtClean="0"/>
              <a:t>germline</a:t>
            </a:r>
            <a:r>
              <a:rPr lang="en-US" sz="2400" dirty="0" smtClean="0"/>
              <a:t> mutations)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Polymorphism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Means “many forms”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Minor allele frequency (MAF) &gt; 1%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Generated by old mutations (random, or fitness benefit).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-76200" y="266700"/>
            <a:ext cx="975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4000" u="sng" smtClean="0"/>
              <a:t>S</a:t>
            </a:r>
            <a:r>
              <a:rPr lang="en-US" sz="4000" smtClean="0"/>
              <a:t>ingle </a:t>
            </a:r>
            <a:r>
              <a:rPr lang="en-US" sz="4000" u="sng" smtClean="0"/>
              <a:t>N</a:t>
            </a:r>
            <a:r>
              <a:rPr lang="en-US" sz="4000" smtClean="0"/>
              <a:t>ucleotide </a:t>
            </a:r>
            <a:r>
              <a:rPr lang="en-US" sz="4000" u="sng" smtClean="0"/>
              <a:t>P</a:t>
            </a:r>
            <a:r>
              <a:rPr lang="en-US" sz="4000" smtClean="0"/>
              <a:t>olymorphism (SNPs)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28600" y="1828800"/>
            <a:ext cx="43815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Change a single DNA letter</a:t>
            </a: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Most frequent genetic variant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328613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1 per 300 base pairs </a:t>
            </a:r>
          </a:p>
          <a:p>
            <a:pPr marL="328613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Common (MAF&gt;5%)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Less common (1-5%)</a:t>
            </a:r>
          </a:p>
          <a:p>
            <a:pPr marL="785813" lvl="1" indent="-328613">
              <a:buFont typeface="Arial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Microsoft YaHei" charset="0"/>
              </a:rPr>
              <a:t>Rare ‘variants’ (&lt;1%)</a:t>
            </a:r>
          </a:p>
          <a:p>
            <a:pPr marL="914400" lvl="2" indent="0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  <a:p>
            <a:pPr marL="785813" lvl="1" indent="-328613">
              <a:buClrTx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lang="en-US" sz="2400" dirty="0">
              <a:solidFill>
                <a:srgbClr val="000000"/>
              </a:solidFill>
              <a:cs typeface="Microsoft YaHei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9624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535863" y="6400800"/>
            <a:ext cx="1219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David Hall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533400" y="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Types of Variants in Genes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990600"/>
            <a:ext cx="84582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Noncoding</a:t>
            </a:r>
          </a:p>
          <a:p>
            <a:pPr>
              <a:lnSpc>
                <a:spcPct val="150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Coding 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Synonymous = no change in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/nonsense = change to stop codon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- </a:t>
            </a:r>
            <a:r>
              <a:rPr lang="en-US" sz="22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Nonsynonymous</a:t>
            </a: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/missense = change amino acid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Franklin Gothic Medium" charset="0"/>
              <a:cs typeface="Microsoft YaHei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e.g.,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MTHFR C677T SNP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Normal (‘wild-type’)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Asp………………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  Variant allele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Gene Sequence          …..GCG  GGA  G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C  GAT……………….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Protein Sequence       ……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Gly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Val   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Microsoft YaHei" charset="0"/>
              </a:rPr>
              <a:t>Asp ..……………</a:t>
            </a:r>
          </a:p>
          <a:p>
            <a:pPr marL="457200" lvl="1" indent="0"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charset="0"/>
                <a:cs typeface="Microsoft YaHei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"/>
          <p:cNvGrpSpPr>
            <a:grpSpLocks/>
          </p:cNvGrpSpPr>
          <p:nvPr/>
        </p:nvGrpSpPr>
        <p:grpSpPr bwMode="auto">
          <a:xfrm>
            <a:off x="2203450" y="762000"/>
            <a:ext cx="180975" cy="3781425"/>
            <a:chOff x="1388" y="480"/>
            <a:chExt cx="114" cy="2382"/>
          </a:xfrm>
        </p:grpSpPr>
        <p:sp>
          <p:nvSpPr>
            <p:cNvPr id="80898" name="Oval 2"/>
            <p:cNvSpPr>
              <a:spLocks noChangeArrowheads="1"/>
            </p:cNvSpPr>
            <p:nvPr/>
          </p:nvSpPr>
          <p:spPr bwMode="auto">
            <a:xfrm>
              <a:off x="1388" y="480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1388" y="59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0" name="Oval 4"/>
            <p:cNvSpPr>
              <a:spLocks noChangeArrowheads="1"/>
            </p:cNvSpPr>
            <p:nvPr/>
          </p:nvSpPr>
          <p:spPr bwMode="auto">
            <a:xfrm>
              <a:off x="1388" y="71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1" name="Oval 5"/>
            <p:cNvSpPr>
              <a:spLocks noChangeArrowheads="1"/>
            </p:cNvSpPr>
            <p:nvPr/>
          </p:nvSpPr>
          <p:spPr bwMode="auto">
            <a:xfrm>
              <a:off x="1388" y="83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1388" y="95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auto">
            <a:xfrm>
              <a:off x="1388" y="107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>
              <a:off x="1388" y="119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1388" y="131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1388" y="143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1388" y="155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1388" y="166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1388" y="1788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1388" y="1907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1388" y="2026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1388" y="2145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1388" y="2264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1388" y="2383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1388" y="2502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1388" y="2621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1388" y="2739"/>
              <a:ext cx="114" cy="123"/>
            </a:xfrm>
            <a:prstGeom prst="ellipse">
              <a:avLst/>
            </a:prstGeom>
            <a:solidFill>
              <a:srgbClr val="FFCC99"/>
            </a:solidFill>
            <a:ln w="1260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59" name="Group 22"/>
          <p:cNvGrpSpPr>
            <a:grpSpLocks/>
          </p:cNvGrpSpPr>
          <p:nvPr/>
        </p:nvGrpSpPr>
        <p:grpSpPr bwMode="auto">
          <a:xfrm>
            <a:off x="284163" y="1447800"/>
            <a:ext cx="1814512" cy="458788"/>
            <a:chOff x="179" y="912"/>
            <a:chExt cx="1143" cy="289"/>
          </a:xfrm>
        </p:grpSpPr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179" y="912"/>
              <a:ext cx="80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  <a:defRPr/>
              </a:pPr>
              <a:r>
                <a:rPr lang="en-GB" sz="2400" dirty="0" smtClean="0">
                  <a:solidFill>
                    <a:srgbClr val="808080"/>
                  </a:solidFill>
                  <a:latin typeface="Times New Roman" charset="0"/>
                </a:rPr>
                <a:t>Locus 4</a:t>
              </a: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 flipV="1">
              <a:off x="954" y="922"/>
              <a:ext cx="368" cy="12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grpSp>
        <p:nvGrpSpPr>
          <p:cNvPr id="96260" name="Group 25"/>
          <p:cNvGrpSpPr>
            <a:grpSpLocks/>
          </p:cNvGrpSpPr>
          <p:nvPr/>
        </p:nvGrpSpPr>
        <p:grpSpPr bwMode="auto">
          <a:xfrm>
            <a:off x="3073400" y="838200"/>
            <a:ext cx="1633538" cy="4505325"/>
            <a:chOff x="1936" y="528"/>
            <a:chExt cx="1029" cy="2838"/>
          </a:xfrm>
        </p:grpSpPr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1936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64" name="Group 27"/>
            <p:cNvGrpSpPr>
              <a:grpSpLocks/>
            </p:cNvGrpSpPr>
            <p:nvPr/>
          </p:nvGrpSpPr>
          <p:grpSpPr bwMode="auto">
            <a:xfrm>
              <a:off x="2213" y="780"/>
              <a:ext cx="462" cy="2385"/>
              <a:chOff x="2213" y="780"/>
              <a:chExt cx="462" cy="2385"/>
            </a:xfrm>
          </p:grpSpPr>
          <p:sp>
            <p:nvSpPr>
              <p:cNvPr id="80924" name="Oval 28"/>
              <p:cNvSpPr>
                <a:spLocks noChangeArrowheads="1"/>
              </p:cNvSpPr>
              <p:nvPr/>
            </p:nvSpPr>
            <p:spPr bwMode="auto">
              <a:xfrm>
                <a:off x="2213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5" name="Oval 29"/>
              <p:cNvSpPr>
                <a:spLocks noChangeArrowheads="1"/>
              </p:cNvSpPr>
              <p:nvPr/>
            </p:nvSpPr>
            <p:spPr bwMode="auto">
              <a:xfrm>
                <a:off x="2213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6" name="Oval 30"/>
              <p:cNvSpPr>
                <a:spLocks noChangeArrowheads="1"/>
              </p:cNvSpPr>
              <p:nvPr/>
            </p:nvSpPr>
            <p:spPr bwMode="auto">
              <a:xfrm>
                <a:off x="2213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7" name="Oval 31"/>
              <p:cNvSpPr>
                <a:spLocks noChangeArrowheads="1"/>
              </p:cNvSpPr>
              <p:nvPr/>
            </p:nvSpPr>
            <p:spPr bwMode="auto">
              <a:xfrm>
                <a:off x="2213" y="1140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8" name="Oval 32"/>
              <p:cNvSpPr>
                <a:spLocks noChangeArrowheads="1"/>
              </p:cNvSpPr>
              <p:nvPr/>
            </p:nvSpPr>
            <p:spPr bwMode="auto">
              <a:xfrm>
                <a:off x="2213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29" name="Oval 33"/>
              <p:cNvSpPr>
                <a:spLocks noChangeArrowheads="1"/>
              </p:cNvSpPr>
              <p:nvPr/>
            </p:nvSpPr>
            <p:spPr bwMode="auto">
              <a:xfrm>
                <a:off x="2213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0" name="Oval 34"/>
              <p:cNvSpPr>
                <a:spLocks noChangeArrowheads="1"/>
              </p:cNvSpPr>
              <p:nvPr/>
            </p:nvSpPr>
            <p:spPr bwMode="auto">
              <a:xfrm>
                <a:off x="2213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1" name="Oval 35"/>
              <p:cNvSpPr>
                <a:spLocks noChangeArrowheads="1"/>
              </p:cNvSpPr>
              <p:nvPr/>
            </p:nvSpPr>
            <p:spPr bwMode="auto">
              <a:xfrm>
                <a:off x="2213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2" name="Oval 36"/>
              <p:cNvSpPr>
                <a:spLocks noChangeArrowheads="1"/>
              </p:cNvSpPr>
              <p:nvPr/>
            </p:nvSpPr>
            <p:spPr bwMode="auto">
              <a:xfrm>
                <a:off x="2213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3" name="Oval 37"/>
              <p:cNvSpPr>
                <a:spLocks noChangeArrowheads="1"/>
              </p:cNvSpPr>
              <p:nvPr/>
            </p:nvSpPr>
            <p:spPr bwMode="auto">
              <a:xfrm>
                <a:off x="2213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auto">
              <a:xfrm>
                <a:off x="2213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5" name="Oval 39"/>
              <p:cNvSpPr>
                <a:spLocks noChangeArrowheads="1"/>
              </p:cNvSpPr>
              <p:nvPr/>
            </p:nvSpPr>
            <p:spPr bwMode="auto">
              <a:xfrm>
                <a:off x="2213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auto">
              <a:xfrm>
                <a:off x="2213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7" name="Oval 41"/>
              <p:cNvSpPr>
                <a:spLocks noChangeArrowheads="1"/>
              </p:cNvSpPr>
              <p:nvPr/>
            </p:nvSpPr>
            <p:spPr bwMode="auto">
              <a:xfrm>
                <a:off x="2213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8" name="Oval 42"/>
              <p:cNvSpPr>
                <a:spLocks noChangeArrowheads="1"/>
              </p:cNvSpPr>
              <p:nvPr/>
            </p:nvSpPr>
            <p:spPr bwMode="auto">
              <a:xfrm>
                <a:off x="2213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39" name="Oval 43"/>
              <p:cNvSpPr>
                <a:spLocks noChangeArrowheads="1"/>
              </p:cNvSpPr>
              <p:nvPr/>
            </p:nvSpPr>
            <p:spPr bwMode="auto">
              <a:xfrm>
                <a:off x="2213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0" name="Oval 44"/>
              <p:cNvSpPr>
                <a:spLocks noChangeArrowheads="1"/>
              </p:cNvSpPr>
              <p:nvPr/>
            </p:nvSpPr>
            <p:spPr bwMode="auto">
              <a:xfrm>
                <a:off x="2213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1" name="Oval 45"/>
              <p:cNvSpPr>
                <a:spLocks noChangeArrowheads="1"/>
              </p:cNvSpPr>
              <p:nvPr/>
            </p:nvSpPr>
            <p:spPr bwMode="auto">
              <a:xfrm>
                <a:off x="2213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2" name="Oval 46"/>
              <p:cNvSpPr>
                <a:spLocks noChangeArrowheads="1"/>
              </p:cNvSpPr>
              <p:nvPr/>
            </p:nvSpPr>
            <p:spPr bwMode="auto">
              <a:xfrm>
                <a:off x="2213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3" name="Oval 47"/>
              <p:cNvSpPr>
                <a:spLocks noChangeArrowheads="1"/>
              </p:cNvSpPr>
              <p:nvPr/>
            </p:nvSpPr>
            <p:spPr bwMode="auto">
              <a:xfrm>
                <a:off x="2213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4" name="Oval 48"/>
              <p:cNvSpPr>
                <a:spLocks noChangeArrowheads="1"/>
              </p:cNvSpPr>
              <p:nvPr/>
            </p:nvSpPr>
            <p:spPr bwMode="auto">
              <a:xfrm>
                <a:off x="2561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5" name="Oval 49"/>
              <p:cNvSpPr>
                <a:spLocks noChangeArrowheads="1"/>
              </p:cNvSpPr>
              <p:nvPr/>
            </p:nvSpPr>
            <p:spPr bwMode="auto">
              <a:xfrm>
                <a:off x="2561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6" name="Oval 50"/>
              <p:cNvSpPr>
                <a:spLocks noChangeArrowheads="1"/>
              </p:cNvSpPr>
              <p:nvPr/>
            </p:nvSpPr>
            <p:spPr bwMode="auto">
              <a:xfrm>
                <a:off x="2561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7" name="Oval 51"/>
              <p:cNvSpPr>
                <a:spLocks noChangeArrowheads="1"/>
              </p:cNvSpPr>
              <p:nvPr/>
            </p:nvSpPr>
            <p:spPr bwMode="auto">
              <a:xfrm>
                <a:off x="2561" y="1137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auto">
              <a:xfrm>
                <a:off x="2561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49" name="Oval 53"/>
              <p:cNvSpPr>
                <a:spLocks noChangeArrowheads="1"/>
              </p:cNvSpPr>
              <p:nvPr/>
            </p:nvSpPr>
            <p:spPr bwMode="auto">
              <a:xfrm>
                <a:off x="2561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auto">
              <a:xfrm>
                <a:off x="2561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1" name="Oval 55"/>
              <p:cNvSpPr>
                <a:spLocks noChangeArrowheads="1"/>
              </p:cNvSpPr>
              <p:nvPr/>
            </p:nvSpPr>
            <p:spPr bwMode="auto">
              <a:xfrm>
                <a:off x="2561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2" name="Oval 56"/>
              <p:cNvSpPr>
                <a:spLocks noChangeArrowheads="1"/>
              </p:cNvSpPr>
              <p:nvPr/>
            </p:nvSpPr>
            <p:spPr bwMode="auto">
              <a:xfrm>
                <a:off x="2561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3" name="Oval 57"/>
              <p:cNvSpPr>
                <a:spLocks noChangeArrowheads="1"/>
              </p:cNvSpPr>
              <p:nvPr/>
            </p:nvSpPr>
            <p:spPr bwMode="auto">
              <a:xfrm>
                <a:off x="2561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4" name="Oval 58"/>
              <p:cNvSpPr>
                <a:spLocks noChangeArrowheads="1"/>
              </p:cNvSpPr>
              <p:nvPr/>
            </p:nvSpPr>
            <p:spPr bwMode="auto">
              <a:xfrm>
                <a:off x="2561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5" name="Oval 59"/>
              <p:cNvSpPr>
                <a:spLocks noChangeArrowheads="1"/>
              </p:cNvSpPr>
              <p:nvPr/>
            </p:nvSpPr>
            <p:spPr bwMode="auto">
              <a:xfrm>
                <a:off x="2561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6" name="Oval 60"/>
              <p:cNvSpPr>
                <a:spLocks noChangeArrowheads="1"/>
              </p:cNvSpPr>
              <p:nvPr/>
            </p:nvSpPr>
            <p:spPr bwMode="auto">
              <a:xfrm>
                <a:off x="2561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7" name="Oval 61"/>
              <p:cNvSpPr>
                <a:spLocks noChangeArrowheads="1"/>
              </p:cNvSpPr>
              <p:nvPr/>
            </p:nvSpPr>
            <p:spPr bwMode="auto">
              <a:xfrm>
                <a:off x="2561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8" name="Oval 62"/>
              <p:cNvSpPr>
                <a:spLocks noChangeArrowheads="1"/>
              </p:cNvSpPr>
              <p:nvPr/>
            </p:nvSpPr>
            <p:spPr bwMode="auto">
              <a:xfrm>
                <a:off x="2561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auto">
              <a:xfrm>
                <a:off x="2561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0" name="Oval 64"/>
              <p:cNvSpPr>
                <a:spLocks noChangeArrowheads="1"/>
              </p:cNvSpPr>
              <p:nvPr/>
            </p:nvSpPr>
            <p:spPr bwMode="auto">
              <a:xfrm>
                <a:off x="2561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auto">
              <a:xfrm>
                <a:off x="2561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2" name="Oval 66"/>
              <p:cNvSpPr>
                <a:spLocks noChangeArrowheads="1"/>
              </p:cNvSpPr>
              <p:nvPr/>
            </p:nvSpPr>
            <p:spPr bwMode="auto">
              <a:xfrm>
                <a:off x="2561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3" name="Oval 67"/>
              <p:cNvSpPr>
                <a:spLocks noChangeArrowheads="1"/>
              </p:cNvSpPr>
              <p:nvPr/>
            </p:nvSpPr>
            <p:spPr bwMode="auto">
              <a:xfrm>
                <a:off x="2561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1" name="Group 68"/>
          <p:cNvGrpSpPr>
            <a:grpSpLocks/>
          </p:cNvGrpSpPr>
          <p:nvPr/>
        </p:nvGrpSpPr>
        <p:grpSpPr bwMode="auto">
          <a:xfrm>
            <a:off x="4992688" y="838200"/>
            <a:ext cx="1633537" cy="4505325"/>
            <a:chOff x="3145" y="528"/>
            <a:chExt cx="1029" cy="2838"/>
          </a:xfrm>
        </p:grpSpPr>
        <p:sp>
          <p:nvSpPr>
            <p:cNvPr id="80965" name="Oval 69"/>
            <p:cNvSpPr>
              <a:spLocks noChangeArrowheads="1"/>
            </p:cNvSpPr>
            <p:nvPr/>
          </p:nvSpPr>
          <p:spPr bwMode="auto">
            <a:xfrm>
              <a:off x="3145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322" name="Group 70"/>
            <p:cNvGrpSpPr>
              <a:grpSpLocks/>
            </p:cNvGrpSpPr>
            <p:nvPr/>
          </p:nvGrpSpPr>
          <p:grpSpPr bwMode="auto">
            <a:xfrm>
              <a:off x="3416" y="786"/>
              <a:ext cx="462" cy="2385"/>
              <a:chOff x="3416" y="786"/>
              <a:chExt cx="462" cy="2385"/>
            </a:xfrm>
          </p:grpSpPr>
          <p:sp>
            <p:nvSpPr>
              <p:cNvPr id="80967" name="Oval 71"/>
              <p:cNvSpPr>
                <a:spLocks noChangeArrowheads="1"/>
              </p:cNvSpPr>
              <p:nvPr/>
            </p:nvSpPr>
            <p:spPr bwMode="auto">
              <a:xfrm>
                <a:off x="3416" y="7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8" name="Oval 72"/>
              <p:cNvSpPr>
                <a:spLocks noChangeArrowheads="1"/>
              </p:cNvSpPr>
              <p:nvPr/>
            </p:nvSpPr>
            <p:spPr bwMode="auto">
              <a:xfrm>
                <a:off x="3416" y="9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69" name="Oval 73"/>
              <p:cNvSpPr>
                <a:spLocks noChangeArrowheads="1"/>
              </p:cNvSpPr>
              <p:nvPr/>
            </p:nvSpPr>
            <p:spPr bwMode="auto">
              <a:xfrm>
                <a:off x="3416" y="10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0" name="Oval 74"/>
              <p:cNvSpPr>
                <a:spLocks noChangeArrowheads="1"/>
              </p:cNvSpPr>
              <p:nvPr/>
            </p:nvSpPr>
            <p:spPr bwMode="auto">
              <a:xfrm>
                <a:off x="3416" y="1146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1" name="Oval 75"/>
              <p:cNvSpPr>
                <a:spLocks noChangeArrowheads="1"/>
              </p:cNvSpPr>
              <p:nvPr/>
            </p:nvSpPr>
            <p:spPr bwMode="auto">
              <a:xfrm>
                <a:off x="3416" y="126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auto">
              <a:xfrm>
                <a:off x="3416" y="138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auto">
              <a:xfrm>
                <a:off x="3416" y="150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4" name="Oval 78"/>
              <p:cNvSpPr>
                <a:spLocks noChangeArrowheads="1"/>
              </p:cNvSpPr>
              <p:nvPr/>
            </p:nvSpPr>
            <p:spPr bwMode="auto">
              <a:xfrm>
                <a:off x="3416" y="162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auto">
              <a:xfrm>
                <a:off x="3416" y="174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6" name="Oval 80"/>
              <p:cNvSpPr>
                <a:spLocks noChangeArrowheads="1"/>
              </p:cNvSpPr>
              <p:nvPr/>
            </p:nvSpPr>
            <p:spPr bwMode="auto">
              <a:xfrm>
                <a:off x="3416" y="186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7" name="Oval 81"/>
              <p:cNvSpPr>
                <a:spLocks noChangeArrowheads="1"/>
              </p:cNvSpPr>
              <p:nvPr/>
            </p:nvSpPr>
            <p:spPr bwMode="auto">
              <a:xfrm>
                <a:off x="3416" y="19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8" name="Oval 82"/>
              <p:cNvSpPr>
                <a:spLocks noChangeArrowheads="1"/>
              </p:cNvSpPr>
              <p:nvPr/>
            </p:nvSpPr>
            <p:spPr bwMode="auto">
              <a:xfrm>
                <a:off x="3416" y="20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79" name="Oval 83"/>
              <p:cNvSpPr>
                <a:spLocks noChangeArrowheads="1"/>
              </p:cNvSpPr>
              <p:nvPr/>
            </p:nvSpPr>
            <p:spPr bwMode="auto">
              <a:xfrm>
                <a:off x="3416" y="22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0" name="Oval 84"/>
              <p:cNvSpPr>
                <a:spLocks noChangeArrowheads="1"/>
              </p:cNvSpPr>
              <p:nvPr/>
            </p:nvSpPr>
            <p:spPr bwMode="auto">
              <a:xfrm>
                <a:off x="3416" y="23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1" name="Oval 85"/>
              <p:cNvSpPr>
                <a:spLocks noChangeArrowheads="1"/>
              </p:cNvSpPr>
              <p:nvPr/>
            </p:nvSpPr>
            <p:spPr bwMode="auto">
              <a:xfrm>
                <a:off x="3416" y="24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2" name="Oval 86"/>
              <p:cNvSpPr>
                <a:spLocks noChangeArrowheads="1"/>
              </p:cNvSpPr>
              <p:nvPr/>
            </p:nvSpPr>
            <p:spPr bwMode="auto">
              <a:xfrm>
                <a:off x="3416" y="257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3" name="Oval 87"/>
              <p:cNvSpPr>
                <a:spLocks noChangeArrowheads="1"/>
              </p:cNvSpPr>
              <p:nvPr/>
            </p:nvSpPr>
            <p:spPr bwMode="auto">
              <a:xfrm>
                <a:off x="3416" y="269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4" name="Oval 88"/>
              <p:cNvSpPr>
                <a:spLocks noChangeArrowheads="1"/>
              </p:cNvSpPr>
              <p:nvPr/>
            </p:nvSpPr>
            <p:spPr bwMode="auto">
              <a:xfrm>
                <a:off x="3416" y="281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5" name="Oval 89"/>
              <p:cNvSpPr>
                <a:spLocks noChangeArrowheads="1"/>
              </p:cNvSpPr>
              <p:nvPr/>
            </p:nvSpPr>
            <p:spPr bwMode="auto">
              <a:xfrm>
                <a:off x="3416" y="293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6" name="Oval 90"/>
              <p:cNvSpPr>
                <a:spLocks noChangeArrowheads="1"/>
              </p:cNvSpPr>
              <p:nvPr/>
            </p:nvSpPr>
            <p:spPr bwMode="auto">
              <a:xfrm>
                <a:off x="3416" y="30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auto">
              <a:xfrm>
                <a:off x="3764" y="7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8" name="Oval 92"/>
              <p:cNvSpPr>
                <a:spLocks noChangeArrowheads="1"/>
              </p:cNvSpPr>
              <p:nvPr/>
            </p:nvSpPr>
            <p:spPr bwMode="auto">
              <a:xfrm>
                <a:off x="3764" y="9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auto">
              <a:xfrm>
                <a:off x="3764" y="10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0" name="Oval 94"/>
              <p:cNvSpPr>
                <a:spLocks noChangeArrowheads="1"/>
              </p:cNvSpPr>
              <p:nvPr/>
            </p:nvSpPr>
            <p:spPr bwMode="auto">
              <a:xfrm>
                <a:off x="3764" y="1143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1" name="Oval 95"/>
              <p:cNvSpPr>
                <a:spLocks noChangeArrowheads="1"/>
              </p:cNvSpPr>
              <p:nvPr/>
            </p:nvSpPr>
            <p:spPr bwMode="auto">
              <a:xfrm>
                <a:off x="3764" y="126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2" name="Oval 96"/>
              <p:cNvSpPr>
                <a:spLocks noChangeArrowheads="1"/>
              </p:cNvSpPr>
              <p:nvPr/>
            </p:nvSpPr>
            <p:spPr bwMode="auto">
              <a:xfrm>
                <a:off x="3764" y="138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3" name="Oval 97"/>
              <p:cNvSpPr>
                <a:spLocks noChangeArrowheads="1"/>
              </p:cNvSpPr>
              <p:nvPr/>
            </p:nvSpPr>
            <p:spPr bwMode="auto">
              <a:xfrm>
                <a:off x="3764" y="150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4" name="Oval 98"/>
              <p:cNvSpPr>
                <a:spLocks noChangeArrowheads="1"/>
              </p:cNvSpPr>
              <p:nvPr/>
            </p:nvSpPr>
            <p:spPr bwMode="auto">
              <a:xfrm>
                <a:off x="3764" y="161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5" name="Oval 99"/>
              <p:cNvSpPr>
                <a:spLocks noChangeArrowheads="1"/>
              </p:cNvSpPr>
              <p:nvPr/>
            </p:nvSpPr>
            <p:spPr bwMode="auto">
              <a:xfrm>
                <a:off x="3764" y="173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6" name="Oval 100"/>
              <p:cNvSpPr>
                <a:spLocks noChangeArrowheads="1"/>
              </p:cNvSpPr>
              <p:nvPr/>
            </p:nvSpPr>
            <p:spPr bwMode="auto">
              <a:xfrm>
                <a:off x="3764" y="185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7" name="Oval 101"/>
              <p:cNvSpPr>
                <a:spLocks noChangeArrowheads="1"/>
              </p:cNvSpPr>
              <p:nvPr/>
            </p:nvSpPr>
            <p:spPr bwMode="auto">
              <a:xfrm>
                <a:off x="3764" y="19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8" name="Oval 102"/>
              <p:cNvSpPr>
                <a:spLocks noChangeArrowheads="1"/>
              </p:cNvSpPr>
              <p:nvPr/>
            </p:nvSpPr>
            <p:spPr bwMode="auto">
              <a:xfrm>
                <a:off x="3764" y="20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0999" name="Oval 103"/>
              <p:cNvSpPr>
                <a:spLocks noChangeArrowheads="1"/>
              </p:cNvSpPr>
              <p:nvPr/>
            </p:nvSpPr>
            <p:spPr bwMode="auto">
              <a:xfrm>
                <a:off x="3764" y="22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0" name="Oval 104"/>
              <p:cNvSpPr>
                <a:spLocks noChangeArrowheads="1"/>
              </p:cNvSpPr>
              <p:nvPr/>
            </p:nvSpPr>
            <p:spPr bwMode="auto">
              <a:xfrm>
                <a:off x="3764" y="23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auto">
              <a:xfrm>
                <a:off x="3764" y="24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2" name="Oval 106"/>
              <p:cNvSpPr>
                <a:spLocks noChangeArrowheads="1"/>
              </p:cNvSpPr>
              <p:nvPr/>
            </p:nvSpPr>
            <p:spPr bwMode="auto">
              <a:xfrm>
                <a:off x="3764" y="257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auto">
              <a:xfrm>
                <a:off x="3764" y="268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4" name="Oval 108"/>
              <p:cNvSpPr>
                <a:spLocks noChangeArrowheads="1"/>
              </p:cNvSpPr>
              <p:nvPr/>
            </p:nvSpPr>
            <p:spPr bwMode="auto">
              <a:xfrm>
                <a:off x="3764" y="280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5" name="Oval 109"/>
              <p:cNvSpPr>
                <a:spLocks noChangeArrowheads="1"/>
              </p:cNvSpPr>
              <p:nvPr/>
            </p:nvSpPr>
            <p:spPr bwMode="auto">
              <a:xfrm>
                <a:off x="3764" y="292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06" name="Oval 110"/>
              <p:cNvSpPr>
                <a:spLocks noChangeArrowheads="1"/>
              </p:cNvSpPr>
              <p:nvPr/>
            </p:nvSpPr>
            <p:spPr bwMode="auto">
              <a:xfrm>
                <a:off x="3764" y="30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2" name="Group 111"/>
          <p:cNvGrpSpPr>
            <a:grpSpLocks/>
          </p:cNvGrpSpPr>
          <p:nvPr/>
        </p:nvGrpSpPr>
        <p:grpSpPr bwMode="auto">
          <a:xfrm>
            <a:off x="6900863" y="838200"/>
            <a:ext cx="1633537" cy="4505325"/>
            <a:chOff x="4347" y="528"/>
            <a:chExt cx="1029" cy="2838"/>
          </a:xfrm>
        </p:grpSpPr>
        <p:sp>
          <p:nvSpPr>
            <p:cNvPr id="81008" name="Oval 112"/>
            <p:cNvSpPr>
              <a:spLocks noChangeArrowheads="1"/>
            </p:cNvSpPr>
            <p:nvPr/>
          </p:nvSpPr>
          <p:spPr bwMode="auto">
            <a:xfrm>
              <a:off x="4347" y="528"/>
              <a:ext cx="1029" cy="2838"/>
            </a:xfrm>
            <a:prstGeom prst="ellipse">
              <a:avLst/>
            </a:prstGeom>
            <a:solidFill>
              <a:srgbClr val="336699"/>
            </a:solidFill>
            <a:ln w="1260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80" name="Group 113"/>
            <p:cNvGrpSpPr>
              <a:grpSpLocks/>
            </p:cNvGrpSpPr>
            <p:nvPr/>
          </p:nvGrpSpPr>
          <p:grpSpPr bwMode="auto">
            <a:xfrm>
              <a:off x="4628" y="780"/>
              <a:ext cx="462" cy="2385"/>
              <a:chOff x="4628" y="780"/>
              <a:chExt cx="462" cy="2385"/>
            </a:xfrm>
          </p:grpSpPr>
          <p:sp>
            <p:nvSpPr>
              <p:cNvPr id="81010" name="Oval 114"/>
              <p:cNvSpPr>
                <a:spLocks noChangeArrowheads="1"/>
              </p:cNvSpPr>
              <p:nvPr/>
            </p:nvSpPr>
            <p:spPr bwMode="auto">
              <a:xfrm>
                <a:off x="4628" y="7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1" name="Oval 115"/>
              <p:cNvSpPr>
                <a:spLocks noChangeArrowheads="1"/>
              </p:cNvSpPr>
              <p:nvPr/>
            </p:nvSpPr>
            <p:spPr bwMode="auto">
              <a:xfrm>
                <a:off x="4628" y="9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auto">
              <a:xfrm>
                <a:off x="4628" y="10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3" name="Oval 117"/>
              <p:cNvSpPr>
                <a:spLocks noChangeArrowheads="1"/>
              </p:cNvSpPr>
              <p:nvPr/>
            </p:nvSpPr>
            <p:spPr bwMode="auto">
              <a:xfrm>
                <a:off x="4628" y="1140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auto">
              <a:xfrm>
                <a:off x="4628" y="125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5" name="Oval 119"/>
              <p:cNvSpPr>
                <a:spLocks noChangeArrowheads="1"/>
              </p:cNvSpPr>
              <p:nvPr/>
            </p:nvSpPr>
            <p:spPr bwMode="auto">
              <a:xfrm>
                <a:off x="4628" y="137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6" name="Oval 120"/>
              <p:cNvSpPr>
                <a:spLocks noChangeArrowheads="1"/>
              </p:cNvSpPr>
              <p:nvPr/>
            </p:nvSpPr>
            <p:spPr bwMode="auto">
              <a:xfrm>
                <a:off x="4628" y="149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7" name="Oval 121"/>
              <p:cNvSpPr>
                <a:spLocks noChangeArrowheads="1"/>
              </p:cNvSpPr>
              <p:nvPr/>
            </p:nvSpPr>
            <p:spPr bwMode="auto">
              <a:xfrm>
                <a:off x="4628" y="161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8" name="Oval 122"/>
              <p:cNvSpPr>
                <a:spLocks noChangeArrowheads="1"/>
              </p:cNvSpPr>
              <p:nvPr/>
            </p:nvSpPr>
            <p:spPr bwMode="auto">
              <a:xfrm>
                <a:off x="4628" y="173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19" name="Oval 123"/>
              <p:cNvSpPr>
                <a:spLocks noChangeArrowheads="1"/>
              </p:cNvSpPr>
              <p:nvPr/>
            </p:nvSpPr>
            <p:spPr bwMode="auto">
              <a:xfrm>
                <a:off x="4628" y="185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0" name="Oval 124"/>
              <p:cNvSpPr>
                <a:spLocks noChangeArrowheads="1"/>
              </p:cNvSpPr>
              <p:nvPr/>
            </p:nvSpPr>
            <p:spPr bwMode="auto">
              <a:xfrm>
                <a:off x="4628" y="197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1" name="Oval 125"/>
              <p:cNvSpPr>
                <a:spLocks noChangeArrowheads="1"/>
              </p:cNvSpPr>
              <p:nvPr/>
            </p:nvSpPr>
            <p:spPr bwMode="auto">
              <a:xfrm>
                <a:off x="4628" y="209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2" name="Oval 126"/>
              <p:cNvSpPr>
                <a:spLocks noChangeArrowheads="1"/>
              </p:cNvSpPr>
              <p:nvPr/>
            </p:nvSpPr>
            <p:spPr bwMode="auto">
              <a:xfrm>
                <a:off x="4628" y="221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3" name="Oval 127"/>
              <p:cNvSpPr>
                <a:spLocks noChangeArrowheads="1"/>
              </p:cNvSpPr>
              <p:nvPr/>
            </p:nvSpPr>
            <p:spPr bwMode="auto">
              <a:xfrm>
                <a:off x="4628" y="232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4" name="Oval 128"/>
              <p:cNvSpPr>
                <a:spLocks noChangeArrowheads="1"/>
              </p:cNvSpPr>
              <p:nvPr/>
            </p:nvSpPr>
            <p:spPr bwMode="auto">
              <a:xfrm>
                <a:off x="4628" y="244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5" name="Oval 129"/>
              <p:cNvSpPr>
                <a:spLocks noChangeArrowheads="1"/>
              </p:cNvSpPr>
              <p:nvPr/>
            </p:nvSpPr>
            <p:spPr bwMode="auto">
              <a:xfrm>
                <a:off x="4628" y="256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auto">
              <a:xfrm>
                <a:off x="4628" y="268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7" name="Oval 131"/>
              <p:cNvSpPr>
                <a:spLocks noChangeArrowheads="1"/>
              </p:cNvSpPr>
              <p:nvPr/>
            </p:nvSpPr>
            <p:spPr bwMode="auto">
              <a:xfrm>
                <a:off x="4628" y="280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auto">
              <a:xfrm>
                <a:off x="4628" y="292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29" name="Oval 133"/>
              <p:cNvSpPr>
                <a:spLocks noChangeArrowheads="1"/>
              </p:cNvSpPr>
              <p:nvPr/>
            </p:nvSpPr>
            <p:spPr bwMode="auto">
              <a:xfrm>
                <a:off x="4628" y="304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0" name="Oval 134"/>
              <p:cNvSpPr>
                <a:spLocks noChangeArrowheads="1"/>
              </p:cNvSpPr>
              <p:nvPr/>
            </p:nvSpPr>
            <p:spPr bwMode="auto">
              <a:xfrm>
                <a:off x="4976" y="780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1" name="Oval 135"/>
              <p:cNvSpPr>
                <a:spLocks noChangeArrowheads="1"/>
              </p:cNvSpPr>
              <p:nvPr/>
            </p:nvSpPr>
            <p:spPr bwMode="auto">
              <a:xfrm>
                <a:off x="4976" y="89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2" name="Oval 136"/>
              <p:cNvSpPr>
                <a:spLocks noChangeArrowheads="1"/>
              </p:cNvSpPr>
              <p:nvPr/>
            </p:nvSpPr>
            <p:spPr bwMode="auto">
              <a:xfrm>
                <a:off x="4976" y="101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3" name="Oval 137"/>
              <p:cNvSpPr>
                <a:spLocks noChangeArrowheads="1"/>
              </p:cNvSpPr>
              <p:nvPr/>
            </p:nvSpPr>
            <p:spPr bwMode="auto">
              <a:xfrm>
                <a:off x="4976" y="1137"/>
                <a:ext cx="114" cy="123"/>
              </a:xfrm>
              <a:prstGeom prst="ellipse">
                <a:avLst/>
              </a:prstGeom>
              <a:solidFill>
                <a:srgbClr val="0000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4" name="Oval 138"/>
              <p:cNvSpPr>
                <a:spLocks noChangeArrowheads="1"/>
              </p:cNvSpPr>
              <p:nvPr/>
            </p:nvSpPr>
            <p:spPr bwMode="auto">
              <a:xfrm>
                <a:off x="4976" y="125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5" name="Oval 139"/>
              <p:cNvSpPr>
                <a:spLocks noChangeArrowheads="1"/>
              </p:cNvSpPr>
              <p:nvPr/>
            </p:nvSpPr>
            <p:spPr bwMode="auto">
              <a:xfrm>
                <a:off x="4976" y="137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6" name="Oval 140"/>
              <p:cNvSpPr>
                <a:spLocks noChangeArrowheads="1"/>
              </p:cNvSpPr>
              <p:nvPr/>
            </p:nvSpPr>
            <p:spPr bwMode="auto">
              <a:xfrm>
                <a:off x="4976" y="149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7" name="Oval 141"/>
              <p:cNvSpPr>
                <a:spLocks noChangeArrowheads="1"/>
              </p:cNvSpPr>
              <p:nvPr/>
            </p:nvSpPr>
            <p:spPr bwMode="auto">
              <a:xfrm>
                <a:off x="4976" y="161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8" name="Oval 142"/>
              <p:cNvSpPr>
                <a:spLocks noChangeArrowheads="1"/>
              </p:cNvSpPr>
              <p:nvPr/>
            </p:nvSpPr>
            <p:spPr bwMode="auto">
              <a:xfrm>
                <a:off x="4976" y="173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39" name="Oval 143"/>
              <p:cNvSpPr>
                <a:spLocks noChangeArrowheads="1"/>
              </p:cNvSpPr>
              <p:nvPr/>
            </p:nvSpPr>
            <p:spPr bwMode="auto">
              <a:xfrm>
                <a:off x="4976" y="185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0" name="Oval 144"/>
              <p:cNvSpPr>
                <a:spLocks noChangeArrowheads="1"/>
              </p:cNvSpPr>
              <p:nvPr/>
            </p:nvSpPr>
            <p:spPr bwMode="auto">
              <a:xfrm>
                <a:off x="4976" y="196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1" name="Oval 145"/>
              <p:cNvSpPr>
                <a:spLocks noChangeArrowheads="1"/>
              </p:cNvSpPr>
              <p:nvPr/>
            </p:nvSpPr>
            <p:spPr bwMode="auto">
              <a:xfrm>
                <a:off x="4976" y="2088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2" name="Oval 146"/>
              <p:cNvSpPr>
                <a:spLocks noChangeArrowheads="1"/>
              </p:cNvSpPr>
              <p:nvPr/>
            </p:nvSpPr>
            <p:spPr bwMode="auto">
              <a:xfrm>
                <a:off x="4976" y="2207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3" name="Oval 147"/>
              <p:cNvSpPr>
                <a:spLocks noChangeArrowheads="1"/>
              </p:cNvSpPr>
              <p:nvPr/>
            </p:nvSpPr>
            <p:spPr bwMode="auto">
              <a:xfrm>
                <a:off x="4976" y="2326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4" name="Oval 148"/>
              <p:cNvSpPr>
                <a:spLocks noChangeArrowheads="1"/>
              </p:cNvSpPr>
              <p:nvPr/>
            </p:nvSpPr>
            <p:spPr bwMode="auto">
              <a:xfrm>
                <a:off x="4976" y="2445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5" name="Oval 149"/>
              <p:cNvSpPr>
                <a:spLocks noChangeArrowheads="1"/>
              </p:cNvSpPr>
              <p:nvPr/>
            </p:nvSpPr>
            <p:spPr bwMode="auto">
              <a:xfrm>
                <a:off x="4976" y="2564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6" name="Oval 150"/>
              <p:cNvSpPr>
                <a:spLocks noChangeArrowheads="1"/>
              </p:cNvSpPr>
              <p:nvPr/>
            </p:nvSpPr>
            <p:spPr bwMode="auto">
              <a:xfrm>
                <a:off x="4976" y="2683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7" name="Oval 151"/>
              <p:cNvSpPr>
                <a:spLocks noChangeArrowheads="1"/>
              </p:cNvSpPr>
              <p:nvPr/>
            </p:nvSpPr>
            <p:spPr bwMode="auto">
              <a:xfrm>
                <a:off x="4976" y="2802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/>
            </p:nvSpPr>
            <p:spPr bwMode="auto">
              <a:xfrm>
                <a:off x="4976" y="2921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49" name="Oval 153"/>
              <p:cNvSpPr>
                <a:spLocks noChangeArrowheads="1"/>
              </p:cNvSpPr>
              <p:nvPr/>
            </p:nvSpPr>
            <p:spPr bwMode="auto">
              <a:xfrm>
                <a:off x="4976" y="3039"/>
                <a:ext cx="114" cy="123"/>
              </a:xfrm>
              <a:prstGeom prst="ellipse">
                <a:avLst/>
              </a:prstGeom>
              <a:solidFill>
                <a:srgbClr val="FFCC99"/>
              </a:solidFill>
              <a:ln w="126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</p:grpSp>
      </p:grpSp>
      <p:grpSp>
        <p:nvGrpSpPr>
          <p:cNvPr id="96263" name="Group 154"/>
          <p:cNvGrpSpPr>
            <a:grpSpLocks/>
          </p:cNvGrpSpPr>
          <p:nvPr/>
        </p:nvGrpSpPr>
        <p:grpSpPr bwMode="auto">
          <a:xfrm>
            <a:off x="180975" y="1997075"/>
            <a:ext cx="1785938" cy="823913"/>
            <a:chOff x="114" y="1258"/>
            <a:chExt cx="1125" cy="519"/>
          </a:xfrm>
        </p:grpSpPr>
        <p:sp>
          <p:nvSpPr>
            <p:cNvPr id="81051" name="Oval 155"/>
            <p:cNvSpPr>
              <a:spLocks noChangeArrowheads="1"/>
            </p:cNvSpPr>
            <p:nvPr/>
          </p:nvSpPr>
          <p:spPr bwMode="auto">
            <a:xfrm>
              <a:off x="1117" y="1326"/>
              <a:ext cx="114" cy="12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grpSp>
          <p:nvGrpSpPr>
            <p:cNvPr id="96276" name="Group 156"/>
            <p:cNvGrpSpPr>
              <a:grpSpLocks/>
            </p:cNvGrpSpPr>
            <p:nvPr/>
          </p:nvGrpSpPr>
          <p:grpSpPr bwMode="auto">
            <a:xfrm>
              <a:off x="114" y="1258"/>
              <a:ext cx="1125" cy="519"/>
              <a:chOff x="114" y="1258"/>
              <a:chExt cx="1125" cy="519"/>
            </a:xfrm>
          </p:grpSpPr>
          <p:sp>
            <p:nvSpPr>
              <p:cNvPr id="81053" name="Oval 157"/>
              <p:cNvSpPr>
                <a:spLocks noChangeArrowheads="1"/>
              </p:cNvSpPr>
              <p:nvPr/>
            </p:nvSpPr>
            <p:spPr bwMode="auto">
              <a:xfrm>
                <a:off x="1106" y="1543"/>
                <a:ext cx="114" cy="123"/>
              </a:xfrm>
              <a:prstGeom prst="ellipse">
                <a:avLst/>
              </a:prstGeom>
              <a:solidFill>
                <a:srgbClr val="333399"/>
              </a:solidFill>
              <a:ln w="12600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Microsoft YaHei" charset="0"/>
                </a:endParaRPr>
              </a:p>
            </p:txBody>
          </p:sp>
          <p:sp>
            <p:nvSpPr>
              <p:cNvPr id="81054" name="Text Box 158"/>
              <p:cNvSpPr txBox="1">
                <a:spLocks noChangeArrowheads="1"/>
              </p:cNvSpPr>
              <p:nvPr/>
            </p:nvSpPr>
            <p:spPr bwMode="auto">
              <a:xfrm>
                <a:off x="114" y="1258"/>
                <a:ext cx="112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Microsoft YaHei" charset="0"/>
                  </a:defRPr>
                </a:lvl9pPr>
              </a:lstStyle>
              <a:p>
                <a:pPr>
                  <a:spcBef>
                    <a:spcPts val="1500"/>
                  </a:spcBef>
                  <a:buClrTx/>
                  <a:buFontTx/>
                  <a:buNone/>
                  <a:defRPr/>
                </a:pPr>
                <a:r>
                  <a:rPr lang="en-GB" sz="2400" smtClean="0">
                    <a:solidFill>
                      <a:srgbClr val="808080"/>
                    </a:solidFill>
                    <a:latin typeface="Times New Roman" charset="0"/>
                  </a:rPr>
                  <a:t>Alleles at locus 4</a:t>
                </a:r>
              </a:p>
            </p:txBody>
          </p:sp>
        </p:grpSp>
      </p:grpSp>
      <p:sp>
        <p:nvSpPr>
          <p:cNvPr id="81055" name="Text Box 159"/>
          <p:cNvSpPr txBox="1">
            <a:spLocks noChangeArrowheads="1"/>
          </p:cNvSpPr>
          <p:nvPr/>
        </p:nvSpPr>
        <p:spPr bwMode="auto">
          <a:xfrm>
            <a:off x="742950" y="-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GB" sz="4400" smtClean="0"/>
              <a:t>Genotypes</a:t>
            </a:r>
          </a:p>
        </p:txBody>
      </p:sp>
      <p:sp>
        <p:nvSpPr>
          <p:cNvPr id="81056" name="Text Box 160"/>
          <p:cNvSpPr txBox="1">
            <a:spLocks noChangeArrowheads="1"/>
          </p:cNvSpPr>
          <p:nvPr/>
        </p:nvSpPr>
        <p:spPr bwMode="auto">
          <a:xfrm>
            <a:off x="200025" y="5715000"/>
            <a:ext cx="355758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Locus: chromosomal location</a:t>
            </a:r>
          </a:p>
          <a:p>
            <a:pPr>
              <a:buClrTx/>
              <a:buFontTx/>
              <a:buNone/>
              <a:defRPr/>
            </a:pPr>
            <a:r>
              <a:rPr lang="en-US" smtClean="0"/>
              <a:t>that’s polymorphic.</a:t>
            </a:r>
          </a:p>
          <a:p>
            <a:pPr>
              <a:buClrTx/>
              <a:buFontTx/>
              <a:buNone/>
              <a:defRPr/>
            </a:pPr>
            <a:r>
              <a:rPr lang="en-US" smtClean="0"/>
              <a:t>Alleles: different variants @ locus</a:t>
            </a:r>
          </a:p>
        </p:txBody>
      </p:sp>
      <p:sp>
        <p:nvSpPr>
          <p:cNvPr id="81057" name="Text Box 161"/>
          <p:cNvSpPr txBox="1">
            <a:spLocks noChangeArrowheads="1"/>
          </p:cNvSpPr>
          <p:nvPr/>
        </p:nvSpPr>
        <p:spPr bwMode="auto">
          <a:xfrm>
            <a:off x="4022725" y="5578475"/>
            <a:ext cx="49371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- Each cell is diploid </a:t>
            </a:r>
            <a:r>
              <a:rPr lang="en-US" sz="2000" dirty="0" smtClean="0"/>
              <a:t>(</a:t>
            </a:r>
            <a:r>
              <a:rPr lang="en-US" sz="2000" dirty="0" smtClean="0"/>
              <a:t>2 </a:t>
            </a:r>
            <a:r>
              <a:rPr lang="en-US" sz="2000" dirty="0" smtClean="0"/>
              <a:t>autosomes)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- Thus 3 genotypes at locus 4 (use only one strand, often forward): AA, AG, GG</a:t>
            </a:r>
          </a:p>
        </p:txBody>
      </p:sp>
      <p:sp>
        <p:nvSpPr>
          <p:cNvPr id="81058" name="Text Box 162"/>
          <p:cNvSpPr txBox="1">
            <a:spLocks noChangeArrowheads="1"/>
          </p:cNvSpPr>
          <p:nvPr/>
        </p:nvSpPr>
        <p:spPr bwMode="auto">
          <a:xfrm>
            <a:off x="34750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59" name="Text Box 163"/>
          <p:cNvSpPr txBox="1">
            <a:spLocks noChangeArrowheads="1"/>
          </p:cNvSpPr>
          <p:nvPr/>
        </p:nvSpPr>
        <p:spPr bwMode="auto">
          <a:xfrm>
            <a:off x="40147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0" name="Text Box 164"/>
          <p:cNvSpPr txBox="1">
            <a:spLocks noChangeArrowheads="1"/>
          </p:cNvSpPr>
          <p:nvPr/>
        </p:nvSpPr>
        <p:spPr bwMode="auto">
          <a:xfrm>
            <a:off x="538321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1061" name="Text Box 165"/>
          <p:cNvSpPr txBox="1">
            <a:spLocks noChangeArrowheads="1"/>
          </p:cNvSpPr>
          <p:nvPr/>
        </p:nvSpPr>
        <p:spPr bwMode="auto">
          <a:xfrm>
            <a:off x="5922963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2" name="Text Box 166"/>
          <p:cNvSpPr txBox="1">
            <a:spLocks noChangeArrowheads="1"/>
          </p:cNvSpPr>
          <p:nvPr/>
        </p:nvSpPr>
        <p:spPr bwMode="auto">
          <a:xfrm>
            <a:off x="729138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3" name="Text Box 167"/>
          <p:cNvSpPr txBox="1">
            <a:spLocks noChangeArrowheads="1"/>
          </p:cNvSpPr>
          <p:nvPr/>
        </p:nvSpPr>
        <p:spPr bwMode="auto">
          <a:xfrm>
            <a:off x="7831138" y="1736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4" name="Text Box 168"/>
          <p:cNvSpPr txBox="1">
            <a:spLocks noChangeArrowheads="1"/>
          </p:cNvSpPr>
          <p:nvPr/>
        </p:nvSpPr>
        <p:spPr bwMode="auto">
          <a:xfrm>
            <a:off x="1711325" y="20605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81065" name="Text Box 169"/>
          <p:cNvSpPr txBox="1">
            <a:spLocks noChangeArrowheads="1"/>
          </p:cNvSpPr>
          <p:nvPr/>
        </p:nvSpPr>
        <p:spPr bwMode="auto">
          <a:xfrm>
            <a:off x="1711325" y="2386013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1400" b="1" smtClean="0">
                <a:solidFill>
                  <a:srgbClr val="CCFFFF"/>
                </a:solidFill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Human Genome Statistics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Genome Reference Consortium Human Build </a:t>
            </a:r>
            <a:r>
              <a:rPr lang="en-US" sz="2400" dirty="0" smtClean="0"/>
              <a:t>38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i-FI" sz="2400" dirty="0" smtClean="0"/>
              <a:t>3.5B </a:t>
            </a:r>
            <a:r>
              <a:rPr lang="en-US" sz="2400" dirty="0" err="1" smtClean="0"/>
              <a:t>basepairs</a:t>
            </a:r>
            <a:r>
              <a:rPr lang="en-US" sz="2400" dirty="0" smtClean="0"/>
              <a:t> (</a:t>
            </a:r>
            <a:r>
              <a:rPr lang="en-US" sz="2400" dirty="0" err="1" smtClean="0"/>
              <a:t>bp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~20K protein coding genes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smtClean="0"/>
              <a:t>Mutation rate ≈  10</a:t>
            </a:r>
            <a:r>
              <a:rPr lang="en-US" sz="2400" baseline="30000" dirty="0" smtClean="0"/>
              <a:t>-8 </a:t>
            </a:r>
            <a:r>
              <a:rPr lang="en-US" sz="2400" dirty="0" smtClean="0"/>
              <a:t>per </a:t>
            </a:r>
            <a:r>
              <a:rPr lang="en-US" sz="2400" dirty="0" err="1" smtClean="0"/>
              <a:t>bp</a:t>
            </a:r>
            <a:r>
              <a:rPr lang="en-US" sz="2400" dirty="0" smtClean="0"/>
              <a:t> per generation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u="sng" dirty="0" smtClean="0"/>
              <a:t>In each person: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 smtClean="0"/>
              <a:t>~ 65 new mutations expected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 smtClean="0"/>
              <a:t>~ 1 variant per 1.3K bps</a:t>
            </a:r>
          </a:p>
          <a:p>
            <a:pPr marL="457200" lvl="1" indent="0">
              <a:lnSpc>
                <a:spcPct val="90000"/>
              </a:lnSpc>
              <a:defRPr/>
            </a:pPr>
            <a:r>
              <a:rPr lang="en-US" sz="2400" dirty="0" smtClean="0"/>
              <a:t>&gt; 2M variants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79863" y="6324600"/>
            <a:ext cx="509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CCCCFF"/>
                </a:solidFill>
                <a:latin typeface="Garamond" charset="0"/>
                <a:cs typeface="Microsoft YaHei" charset="0"/>
                <a:hlinkClick r:id="rId3"/>
              </a:rPr>
              <a:t>http://www.ensembl.org/Homo_sapiens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aramond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3347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/>
              <a:t>Your Goals?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Process of Genetic Epidemiology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Migrant Studies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Familial Aggregation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Segregation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7175" y="34893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 Association Studies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633538" y="3489325"/>
            <a:ext cx="23241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Linkage Analysis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Fine Mapping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Cloning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Defining the Phenotype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Characterization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76225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4062413" y="2860675"/>
            <a:ext cx="31527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H="1">
            <a:off x="3376613" y="2860675"/>
            <a:ext cx="1247775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4648200" y="2841625"/>
            <a:ext cx="1181100" cy="552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2933700" y="4003675"/>
            <a:ext cx="2286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H="1">
            <a:off x="3910013" y="4003675"/>
            <a:ext cx="2466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>
            <a:off x="5891213" y="4003675"/>
            <a:ext cx="561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86037" name="Oval 21"/>
          <p:cNvSpPr>
            <a:spLocks noChangeArrowheads="1"/>
          </p:cNvSpPr>
          <p:nvPr/>
        </p:nvSpPr>
        <p:spPr bwMode="auto">
          <a:xfrm>
            <a:off x="0" y="1422400"/>
            <a:ext cx="9144000" cy="1943100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First: Define the Phenotype!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436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14725" y="6369050"/>
            <a:ext cx="554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Gleason DF. In Urologic Pathology: The Prostate. 1977; 171-198.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Migrant Studies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729413" y="5168900"/>
            <a:ext cx="24098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Weeks, </a:t>
            </a:r>
            <a:r>
              <a:rPr lang="en-US" sz="1600" i="1" smtClean="0">
                <a:latin typeface="Times New Roman" charset="0"/>
              </a:rPr>
              <a:t>Population</a:t>
            </a:r>
            <a:r>
              <a:rPr lang="en-US" sz="1600" smtClean="0">
                <a:latin typeface="Times New Roman" charset="0"/>
              </a:rPr>
              <a:t>. </a:t>
            </a:r>
            <a:r>
              <a:rPr lang="en-US" smtClean="0">
                <a:latin typeface="Times New Roman" charset="0"/>
              </a:rPr>
              <a:t>1999</a:t>
            </a:r>
            <a:r>
              <a:rPr lang="en-US" sz="3600" smtClean="0">
                <a:latin typeface="Times New Roman" charset="0"/>
              </a:rPr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9550" y="5918200"/>
            <a:ext cx="8996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mtClean="0"/>
              <a:t>Studies based on the assumption that migrants carry a risk that reflects their country of origin, rather than the host country.</a:t>
            </a:r>
          </a:p>
          <a:p>
            <a:pPr>
              <a:defRPr/>
            </a:pPr>
            <a:r>
              <a:rPr lang="en-US" smtClean="0"/>
              <a:t>"Migrant Studies". Encycolpedia of Biostatistics, John Wiley and Sons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Familial Aggregation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 smtClean="0"/>
              <a:t>Does the phenotype tend to run in families?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286000"/>
            <a:ext cx="487045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09600" y="5867400"/>
            <a:ext cx="88693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0047FF"/>
                </a:solidFill>
              </a:rPr>
              <a:t>Covered more in Austin </a:t>
            </a:r>
            <a:r>
              <a:rPr lang="en-US" sz="2400" b="1" dirty="0" err="1" smtClean="0">
                <a:solidFill>
                  <a:srgbClr val="0047FF"/>
                </a:solidFill>
              </a:rPr>
              <a:t>Ch</a:t>
            </a:r>
            <a:r>
              <a:rPr lang="en-US" sz="2400" b="1" dirty="0" smtClean="0">
                <a:solidFill>
                  <a:srgbClr val="0047FF"/>
                </a:solidFill>
              </a:rPr>
              <a:t> 2 &amp; Lecture 2: Population Genetics, Modeling Genetic Inheritance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 smtClean="0"/>
              <a:t>Course Goals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1636712"/>
            <a:ext cx="8229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Develop </a:t>
            </a:r>
            <a:r>
              <a:rPr lang="en-US" sz="2800" dirty="0" smtClean="0"/>
              <a:t>framework </a:t>
            </a:r>
            <a:r>
              <a:rPr lang="en-US" sz="2800" dirty="0" smtClean="0"/>
              <a:t>for </a:t>
            </a:r>
            <a:r>
              <a:rPr lang="en-US" sz="2800" dirty="0" smtClean="0"/>
              <a:t>incorporating genetics in </a:t>
            </a:r>
            <a:r>
              <a:rPr lang="en-US" sz="2800" dirty="0" smtClean="0"/>
              <a:t>your </a:t>
            </a:r>
            <a:r>
              <a:rPr lang="en-US" sz="2800" dirty="0" smtClean="0"/>
              <a:t>research. </a:t>
            </a:r>
            <a:endParaRPr lang="en-US" sz="2800" dirty="0" smtClean="0"/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b="1" u="sng" dirty="0" smtClean="0"/>
          </a:p>
          <a:p>
            <a:pPr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u="sng" dirty="0" smtClean="0"/>
              <a:t>Focus of course: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endParaRPr lang="en-US" sz="2800" dirty="0" smtClean="0"/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 smtClean="0"/>
              <a:t>Approaches </a:t>
            </a:r>
            <a:r>
              <a:rPr lang="en-US" sz="2800" dirty="0" smtClean="0"/>
              <a:t>to search for and interpret disease-causing genes</a:t>
            </a:r>
            <a:r>
              <a:rPr lang="en-US" sz="2800" dirty="0" smtClean="0"/>
              <a:t>.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sz="2800" dirty="0" smtClean="0"/>
              <a:t>Primarily association studies.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-685800" y="1524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Analysis of Twin Studies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smtClean="0"/>
              <a:t>Compare the disease concordance rates of MZ (identical) and DZ (fraternal) twins.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00475" y="30464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smtClean="0"/>
              <a:t>Twin 1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52475" y="4418013"/>
            <a:ext cx="1076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smtClean="0"/>
              <a:t>Twin 2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8839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en-US" sz="2800" dirty="0" smtClean="0"/>
              <a:t>Then one can estimate heritability of a phenotype. </a:t>
            </a:r>
          </a:p>
          <a:p>
            <a:pPr>
              <a:buClrTx/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110288" y="3810000"/>
            <a:ext cx="41767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/>
              <a:t>Concordance = </a:t>
            </a:r>
          </a:p>
          <a:p>
            <a:pPr>
              <a:buClrTx/>
              <a:buFontTx/>
              <a:buNone/>
              <a:defRPr/>
            </a:pPr>
            <a:r>
              <a:rPr lang="en-US" sz="2400" smtClean="0"/>
              <a:t>2A/(2A+B+C)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91144" name="Group 8"/>
          <p:cNvGraphicFramePr>
            <a:graphicFrameLocks noGrp="1"/>
          </p:cNvGraphicFramePr>
          <p:nvPr/>
        </p:nvGraphicFramePr>
        <p:xfrm>
          <a:off x="2171700" y="3778250"/>
          <a:ext cx="3590925" cy="1800225"/>
        </p:xfrm>
        <a:graphic>
          <a:graphicData uri="http://schemas.openxmlformats.org/drawingml/2006/table">
            <a:tbl>
              <a:tblPr/>
              <a:tblGrid>
                <a:gridCol w="1195388"/>
                <a:gridCol w="1198562"/>
                <a:gridCol w="119697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Disease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Yes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Models of Genetic Susceptibility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smtClean="0"/>
              <a:t>Study families.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smtClean="0"/>
              <a:t>Estimate ‘mode of inheritance’ &amp; what type of genetic variant might be causal.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smtClean="0"/>
              <a:t>Determine whether the disease appears to follow particular patterns across generations.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smtClean="0"/>
              <a:t>Estimate whether variants are rare or common,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0" y="-952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Segregation</a:t>
            </a:r>
          </a:p>
        </p:txBody>
      </p:sp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V="1">
            <a:off x="3341688" y="9366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4953000" y="923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flipV="1">
            <a:off x="5194300" y="2957513"/>
            <a:ext cx="850900" cy="99536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V="1">
            <a:off x="6794500" y="2955925"/>
            <a:ext cx="850900" cy="9953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smtClean="0"/>
              <a:t>Segregation: Harry Potter’s Pedigree</a:t>
            </a: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Harry Potter</a:t>
            </a: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Lily Evans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James Potter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Petunia Dursley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Vernon Dursley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Dudley Dursley</a:t>
            </a: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Muggle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 smtClean="0"/>
              <a:t>Witch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Filch?</a:t>
            </a:r>
          </a:p>
        </p:txBody>
      </p:sp>
      <p:grpSp>
        <p:nvGrpSpPr>
          <p:cNvPr id="124931" name="Group 2"/>
          <p:cNvGrpSpPr>
            <a:grpSpLocks/>
          </p:cNvGrpSpPr>
          <p:nvPr/>
        </p:nvGrpSpPr>
        <p:grpSpPr bwMode="auto">
          <a:xfrm>
            <a:off x="3276600" y="1695450"/>
            <a:ext cx="2859088" cy="3395663"/>
            <a:chOff x="2064" y="1068"/>
            <a:chExt cx="1801" cy="2139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2385" y="2700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 smtClean="0"/>
                <a:t>Argus Filch</a:t>
              </a:r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2756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900" y="2928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auto">
            <a:xfrm>
              <a:off x="2064" y="1068"/>
              <a:ext cx="519" cy="51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>
              <a:off x="2256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2400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3257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3401" y="1824"/>
              <a:ext cx="0" cy="279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2588" y="1308"/>
              <a:ext cx="471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2829" y="1308"/>
              <a:ext cx="0" cy="85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073" y="1068"/>
              <a:ext cx="519" cy="519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2556" y="2160"/>
              <a:ext cx="519" cy="519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262" y="2352"/>
              <a:ext cx="6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 sz="2400" smtClean="0"/>
                <a:t>Squib</a:t>
              </a:r>
            </a:p>
          </p:txBody>
        </p:sp>
      </p:grp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74625" y="3406775"/>
            <a:ext cx="423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685800" y="68263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Segregation Analysis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259763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/>
              <a:t>B</a:t>
            </a:r>
            <a:r>
              <a:rPr lang="en-US" sz="2400" dirty="0" smtClean="0"/>
              <a:t>est </a:t>
            </a:r>
            <a:r>
              <a:rPr lang="en-US" sz="2400" dirty="0" smtClean="0"/>
              <a:t>model of inheritance for observed families?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 smtClean="0"/>
              <a:t>Dominant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 smtClean="0"/>
              <a:t>Recessive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 smtClean="0"/>
              <a:t>Additive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Disease allele frequency?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400" dirty="0" smtClean="0"/>
              <a:t>Magnitude of risk?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 smtClean="0"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 smtClean="0"/>
              <a:t>Fit </a:t>
            </a:r>
            <a:r>
              <a:rPr lang="en-US" sz="2400" dirty="0" smtClean="0"/>
              <a:t>models </a:t>
            </a:r>
            <a:r>
              <a:rPr lang="en-US" sz="2400" dirty="0" smtClean="0"/>
              <a:t>to data on disease </a:t>
            </a:r>
            <a:r>
              <a:rPr lang="en-US" sz="2400" dirty="0" smtClean="0"/>
              <a:t>of </a:t>
            </a:r>
            <a:r>
              <a:rPr lang="en-US" sz="2400" dirty="0" smtClean="0"/>
              <a:t>family members.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dirty="0" smtClean="0">
                <a:cs typeface="Arial Unicode MS" charset="0"/>
              </a:rPr>
              <a:t>Estimate model of inheritance for linkage analysis.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en-US" sz="2400" dirty="0" smtClean="0"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Process of Genetic Epidemiology</a:t>
            </a: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07975" y="2343150"/>
            <a:ext cx="21399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Migrant Studies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57550" y="2362200"/>
            <a:ext cx="2798763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Familial Aggregation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196138" y="2362200"/>
            <a:ext cx="16383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Segregation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37175" y="3489325"/>
            <a:ext cx="267335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 Association Studies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633538" y="3489325"/>
            <a:ext cx="23241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Linkage Analysis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171700" y="4765675"/>
            <a:ext cx="2286000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Fine Mapping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224463" y="4756150"/>
            <a:ext cx="1239837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Cloning 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135313" y="1466850"/>
            <a:ext cx="3078162" cy="460375"/>
          </a:xfrm>
          <a:prstGeom prst="rect">
            <a:avLst/>
          </a:prstGeom>
          <a:noFill/>
          <a:ln w="2232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Defining the Phenotype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568700" y="5908675"/>
            <a:ext cx="2200275" cy="460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smtClean="0">
                <a:latin typeface="Times New Roman" charset="0"/>
              </a:rPr>
              <a:t>Characterization</a:t>
            </a: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2762250" y="25558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H="1">
            <a:off x="4062413" y="2860675"/>
            <a:ext cx="31527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3376613" y="2860675"/>
            <a:ext cx="1247775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648200" y="2841625"/>
            <a:ext cx="1181100" cy="552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6496050" y="2613025"/>
            <a:ext cx="533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2933700" y="4003675"/>
            <a:ext cx="2286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 flipH="1">
            <a:off x="3910013" y="4003675"/>
            <a:ext cx="2466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H="1">
            <a:off x="5891213" y="4003675"/>
            <a:ext cx="561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4457700" y="4994275"/>
            <a:ext cx="685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H="1">
            <a:off x="4748213" y="5222875"/>
            <a:ext cx="1019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7301" name="Oval 21"/>
          <p:cNvSpPr>
            <a:spLocks noChangeArrowheads="1"/>
          </p:cNvSpPr>
          <p:nvPr/>
        </p:nvSpPr>
        <p:spPr bwMode="auto">
          <a:xfrm>
            <a:off x="0" y="2933700"/>
            <a:ext cx="9144000" cy="3649663"/>
          </a:xfrm>
          <a:prstGeom prst="ellipse">
            <a:avLst/>
          </a:prstGeom>
          <a:noFill/>
          <a:ln w="9360">
            <a:solidFill>
              <a:srgbClr val="DC2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smtClean="0"/>
              <a:t>Linkage: Harry Potter’s Pedigree</a:t>
            </a: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699125" y="5638800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Harry Potter</a:t>
            </a:r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62865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6515100" y="60007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187950" y="3048000"/>
            <a:ext cx="838200" cy="838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983163" y="3886200"/>
            <a:ext cx="12176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Lily Evans</a:t>
            </a: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4927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57213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434138" y="3886200"/>
            <a:ext cx="1527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James Potter</a:t>
            </a: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70802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730885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3105150" y="30480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779713" y="3900488"/>
            <a:ext cx="1787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Petunia Dursley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34099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3962400" y="424815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667250" y="1847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52578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4864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3352800" y="9906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067050" y="1828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3657600" y="19812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3886200" y="19812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995363" y="3886200"/>
            <a:ext cx="1749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Vernon Dursley</a:t>
            </a:r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>
            <a:off x="18097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1854200" y="5657850"/>
            <a:ext cx="1720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Dudley Dursley</a:t>
            </a:r>
          </a:p>
        </p:txBody>
      </p:sp>
      <p:sp>
        <p:nvSpPr>
          <p:cNvPr id="98330" name="Line 26"/>
          <p:cNvSpPr>
            <a:spLocks noChangeShapeType="1"/>
          </p:cNvSpPr>
          <p:nvPr/>
        </p:nvSpPr>
        <p:spPr bwMode="auto">
          <a:xfrm>
            <a:off x="26289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2857500" y="601980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4191000" y="14097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3543300" y="2819400"/>
            <a:ext cx="205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>
            <a:off x="4572000" y="14287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54330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5581650" y="2819400"/>
            <a:ext cx="1588" cy="228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2343150" y="344805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6019800" y="3429000"/>
            <a:ext cx="7620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2743200" y="344805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>
            <a:off x="6400800" y="3429000"/>
            <a:ext cx="1588" cy="1371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4953000" y="99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2324100" y="480060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1485900" y="3028950"/>
            <a:ext cx="838200" cy="838200"/>
          </a:xfrm>
          <a:prstGeom prst="rect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6819900" y="30099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5981700" y="4800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2038350" y="4248150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7" name="Oval 43"/>
          <p:cNvSpPr>
            <a:spLocks noChangeArrowheads="1"/>
          </p:cNvSpPr>
          <p:nvPr/>
        </p:nvSpPr>
        <p:spPr bwMode="auto">
          <a:xfrm>
            <a:off x="7162800" y="838200"/>
            <a:ext cx="838200" cy="8382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48" name="Text Box 44"/>
          <p:cNvSpPr txBox="1">
            <a:spLocks noChangeArrowheads="1"/>
          </p:cNvSpPr>
          <p:nvPr/>
        </p:nvSpPr>
        <p:spPr bwMode="auto">
          <a:xfrm>
            <a:off x="8077200" y="1090613"/>
            <a:ext cx="927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Muggle</a:t>
            </a: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7202488" y="1752600"/>
            <a:ext cx="838200" cy="838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8131175" y="1797050"/>
            <a:ext cx="1082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Wizard / </a:t>
            </a:r>
          </a:p>
          <a:p>
            <a:pPr>
              <a:buClrTx/>
              <a:buFontTx/>
              <a:buNone/>
              <a:defRPr/>
            </a:pPr>
            <a:r>
              <a:rPr lang="en-US" smtClean="0"/>
              <a:t>Witch</a:t>
            </a:r>
          </a:p>
        </p:txBody>
      </p:sp>
      <p:sp>
        <p:nvSpPr>
          <p:cNvPr id="98351" name="Line 47"/>
          <p:cNvSpPr>
            <a:spLocks noChangeShapeType="1"/>
          </p:cNvSpPr>
          <p:nvPr/>
        </p:nvSpPr>
        <p:spPr bwMode="auto">
          <a:xfrm>
            <a:off x="3581400" y="4251325"/>
            <a:ext cx="1588" cy="457200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3575050" y="4275138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or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2846388" y="6056313"/>
            <a:ext cx="384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or</a:t>
            </a:r>
          </a:p>
        </p:txBody>
      </p:sp>
      <p:sp>
        <p:nvSpPr>
          <p:cNvPr id="98354" name="Line 50"/>
          <p:cNvSpPr>
            <a:spLocks noChangeShapeType="1"/>
          </p:cNvSpPr>
          <p:nvPr/>
        </p:nvSpPr>
        <p:spPr bwMode="auto">
          <a:xfrm>
            <a:off x="3225800" y="6019800"/>
            <a:ext cx="1588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8355" name="Text Box 51"/>
          <p:cNvSpPr txBox="1">
            <a:spLocks noChangeArrowheads="1"/>
          </p:cNvSpPr>
          <p:nvPr/>
        </p:nvSpPr>
        <p:spPr bwMode="auto">
          <a:xfrm>
            <a:off x="288925" y="1003300"/>
            <a:ext cx="2835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Measure co-segregation in pedigree</a:t>
            </a:r>
          </a:p>
          <a:p>
            <a:pPr>
              <a:buClrTx/>
              <a:buFontTx/>
              <a:buNone/>
              <a:defRPr/>
            </a:pPr>
            <a:endParaRPr lang="en-US" smtClean="0"/>
          </a:p>
          <a:p>
            <a:pPr>
              <a:buClrTx/>
              <a:buFontTx/>
              <a:buNone/>
              <a:defRPr/>
            </a:pPr>
            <a:r>
              <a:rPr lang="en-US" smtClean="0"/>
              <a:t>Based on detection of recombination events (meiosis)</a:t>
            </a:r>
          </a:p>
        </p:txBody>
      </p:sp>
      <p:sp>
        <p:nvSpPr>
          <p:cNvPr id="98356" name="Text Box 52"/>
          <p:cNvSpPr txBox="1">
            <a:spLocks noChangeArrowheads="1"/>
          </p:cNvSpPr>
          <p:nvPr/>
        </p:nvSpPr>
        <p:spPr bwMode="auto">
          <a:xfrm>
            <a:off x="92075" y="6400800"/>
            <a:ext cx="88693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47FF"/>
                </a:solidFill>
              </a:rPr>
              <a:t>Covered more in Austin </a:t>
            </a:r>
            <a:r>
              <a:rPr lang="en-US" sz="2000" b="1" dirty="0" err="1" smtClean="0">
                <a:solidFill>
                  <a:srgbClr val="0047FF"/>
                </a:solidFill>
              </a:rPr>
              <a:t>Ch</a:t>
            </a:r>
            <a:r>
              <a:rPr lang="en-US" sz="2000" b="1" dirty="0" smtClean="0">
                <a:solidFill>
                  <a:srgbClr val="0047FF"/>
                </a:solidFill>
              </a:rPr>
              <a:t> 4 &amp; Lecture 4: Family-based studies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Affected sib-pair Linkage</a:t>
            </a:r>
          </a:p>
        </p:txBody>
      </p:sp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3721100" y="2578100"/>
            <a:ext cx="1689100" cy="12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4559300" y="2578100"/>
            <a:ext cx="12700" cy="1765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730500" y="2120900"/>
            <a:ext cx="9906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V="1">
            <a:off x="2730500" y="2106613"/>
            <a:ext cx="990600" cy="866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811463" y="2906713"/>
            <a:ext cx="327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D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3429000" y="3008313"/>
            <a:ext cx="1588" cy="8778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3063875" y="30734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3063875" y="32639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2760663" y="3108325"/>
            <a:ext cx="4206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M</a:t>
            </a:r>
            <a:r>
              <a:rPr lang="en-US" sz="1600" baseline="-25000" smtClean="0">
                <a:latin typeface="Times New Roman" charset="0"/>
              </a:rPr>
              <a:t>1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763838" y="3702050"/>
            <a:ext cx="4206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M</a:t>
            </a:r>
            <a:r>
              <a:rPr lang="en-US" sz="1600" baseline="-25000" smtClean="0">
                <a:latin typeface="Times New Roman" charset="0"/>
              </a:rPr>
              <a:t>2</a:t>
            </a: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3048000" y="38481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5410200" y="2120900"/>
            <a:ext cx="990600" cy="914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5727700" y="3060700"/>
            <a:ext cx="1588" cy="877888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6070600" y="3071813"/>
            <a:ext cx="1588" cy="8778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2730500" y="4559300"/>
            <a:ext cx="9906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flipV="1">
            <a:off x="2730500" y="4545013"/>
            <a:ext cx="990600" cy="866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811463" y="5345113"/>
            <a:ext cx="327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D</a:t>
            </a: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3429000" y="5446713"/>
            <a:ext cx="1588" cy="8778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063875" y="55118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3063875" y="57023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2760663" y="5546725"/>
            <a:ext cx="4206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M</a:t>
            </a:r>
            <a:r>
              <a:rPr lang="en-US" sz="1600" baseline="-25000" smtClean="0">
                <a:latin typeface="Times New Roman" charset="0"/>
              </a:rPr>
              <a:t>1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2763838" y="6140450"/>
            <a:ext cx="4206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M</a:t>
            </a:r>
            <a:r>
              <a:rPr lang="en-US" sz="1600" baseline="-25000" smtClean="0">
                <a:latin typeface="Times New Roman" charset="0"/>
              </a:rPr>
              <a:t>2</a:t>
            </a:r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>
            <a:off x="3048000" y="62865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5372100" y="4559300"/>
            <a:ext cx="990600" cy="838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 flipV="1">
            <a:off x="5372100" y="4545013"/>
            <a:ext cx="990600" cy="866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5453063" y="5345113"/>
            <a:ext cx="327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D</a:t>
            </a:r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6070600" y="5446713"/>
            <a:ext cx="1588" cy="877887"/>
          </a:xfrm>
          <a:prstGeom prst="line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5705475" y="55118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5705475" y="5702300"/>
            <a:ext cx="15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5402263" y="5546725"/>
            <a:ext cx="4206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1600" smtClean="0">
                <a:latin typeface="Times New Roman" charset="0"/>
              </a:rPr>
              <a:t>M</a:t>
            </a:r>
            <a:r>
              <a:rPr lang="en-US" sz="1600" baseline="-25000" smtClean="0">
                <a:latin typeface="Times New Roman" charset="0"/>
              </a:rPr>
              <a:t>1</a:t>
            </a:r>
          </a:p>
        </p:txBody>
      </p:sp>
      <p:sp>
        <p:nvSpPr>
          <p:cNvPr id="99362" name="Line 34"/>
          <p:cNvSpPr>
            <a:spLocks noChangeShapeType="1"/>
          </p:cNvSpPr>
          <p:nvPr/>
        </p:nvSpPr>
        <p:spPr bwMode="auto">
          <a:xfrm>
            <a:off x="3276600" y="4330700"/>
            <a:ext cx="259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63" name="Line 35"/>
          <p:cNvSpPr>
            <a:spLocks noChangeShapeType="1"/>
          </p:cNvSpPr>
          <p:nvPr/>
        </p:nvSpPr>
        <p:spPr bwMode="auto">
          <a:xfrm>
            <a:off x="3276600" y="43307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5867400" y="43307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grpSp>
        <p:nvGrpSpPr>
          <p:cNvPr id="133158" name="Group 37"/>
          <p:cNvGrpSpPr>
            <a:grpSpLocks/>
          </p:cNvGrpSpPr>
          <p:nvPr/>
        </p:nvGrpSpPr>
        <p:grpSpPr bwMode="auto">
          <a:xfrm>
            <a:off x="5791200" y="5448300"/>
            <a:ext cx="0" cy="862013"/>
            <a:chOff x="3648" y="3432"/>
            <a:chExt cx="0" cy="543"/>
          </a:xfrm>
        </p:grpSpPr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>
              <a:off x="3648" y="3432"/>
              <a:ext cx="0" cy="375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>
              <a:off x="3648" y="3792"/>
              <a:ext cx="0" cy="18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3143156" y="5443630"/>
            <a:ext cx="0" cy="86201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3143532" y="2990758"/>
            <a:ext cx="0" cy="86201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 smtClean="0"/>
              <a:t>Linkage Disequilibrium (LD)</a:t>
            </a:r>
          </a:p>
        </p:txBody>
      </p:sp>
      <p:grpSp>
        <p:nvGrpSpPr>
          <p:cNvPr id="135171" name="Group 2"/>
          <p:cNvGrpSpPr>
            <a:grpSpLocks/>
          </p:cNvGrpSpPr>
          <p:nvPr/>
        </p:nvGrpSpPr>
        <p:grpSpPr bwMode="auto">
          <a:xfrm>
            <a:off x="257175" y="1625600"/>
            <a:ext cx="8520113" cy="1847850"/>
            <a:chOff x="162" y="1024"/>
            <a:chExt cx="5367" cy="1164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>
              <a:off x="162" y="1024"/>
              <a:ext cx="5367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791075" y="6361113"/>
            <a:ext cx="4224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Hirschhorn &amp; Daly, Nat Rev Genet 2005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33400" y="5060950"/>
            <a:ext cx="8305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b="1" i="1" dirty="0">
                <a:solidFill>
                  <a:srgbClr val="DC2300"/>
                </a:solidFill>
              </a:rPr>
              <a:t>I</a:t>
            </a:r>
            <a:r>
              <a:rPr lang="en-US" sz="2400" b="1" i="1" dirty="0" smtClean="0">
                <a:solidFill>
                  <a:srgbClr val="DC2300"/>
                </a:solidFill>
              </a:rPr>
              <a:t>mportant fundamental concept </a:t>
            </a:r>
            <a:r>
              <a:rPr lang="en-US" sz="2400" i="1" dirty="0" smtClean="0"/>
              <a:t>will come up repeatedly.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9549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400" dirty="0" smtClean="0"/>
              <a:t>LD: non-random association of alleles at two or more loci that descend from a single, ancestral chromosomes.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 smtClean="0"/>
              <a:t>Course Details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dirty="0" smtClean="0">
                <a:cs typeface="Arial" charset="0"/>
              </a:rPr>
              <a:t>Tuesdays: 1:00-3:00 pm, MH 1407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r>
              <a:rPr lang="en-US" sz="2400" b="1" dirty="0" smtClean="0"/>
              <a:t>Website: </a:t>
            </a:r>
            <a:r>
              <a:rPr lang="en-US" sz="2400" b="1" dirty="0">
                <a:hlinkClick r:id="rId3"/>
              </a:rPr>
              <a:t>http://ticr.ucsf.edu/courses/schedule/</a:t>
            </a:r>
            <a:r>
              <a:rPr lang="en-US" sz="2400" b="1" dirty="0" smtClean="0">
                <a:hlinkClick r:id="rId3"/>
              </a:rPr>
              <a:t>mol_methodsi.html</a:t>
            </a:r>
            <a:endParaRPr lang="en-US" sz="2400" b="1" dirty="0" smtClean="0"/>
          </a:p>
          <a:p>
            <a:pPr eaLnBrk="0" hangingPunct="0">
              <a:buClrTx/>
              <a:buFontTx/>
              <a:buNone/>
              <a:defRPr/>
            </a:pPr>
            <a:endParaRPr lang="en-US" sz="2400" b="1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en-US" sz="2400" b="1" dirty="0" smtClean="0">
                <a:cs typeface="Times New Roman" charset="0"/>
              </a:rPr>
              <a:t>Course Directors: 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John Witte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Professor, UCSF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  <a:hlinkClick r:id="rId4"/>
              </a:rPr>
              <a:t>John.witte@ucsf.edu</a:t>
            </a: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Thomas Hoffmann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Asst Professor, UCSF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  <a:hlinkClick r:id="rId5"/>
              </a:rPr>
              <a:t>HoffmannT@humgen.ucsf.edu</a:t>
            </a:r>
            <a:r>
              <a:rPr lang="de-DE" sz="2400" dirty="0" smtClean="0">
                <a:cs typeface="Times New Roman" charset="0"/>
              </a:rPr>
              <a:t>    </a:t>
            </a:r>
            <a:endParaRPr lang="en-US" sz="2400" dirty="0" smtClean="0">
              <a:latin typeface="Times New Roman" charset="0"/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b="1" dirty="0" smtClean="0">
                <a:cs typeface="Times New Roman" charset="0"/>
              </a:rPr>
              <a:t>Teaching Assistant: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Travis Meyers,  </a:t>
            </a:r>
            <a:r>
              <a:rPr lang="de-DE" sz="2400" dirty="0" err="1" smtClean="0">
                <a:cs typeface="Times New Roman" charset="0"/>
              </a:rPr>
              <a:t>PhD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>
                <a:cs typeface="Times New Roman" charset="0"/>
              </a:rPr>
              <a:t>email: </a:t>
            </a:r>
            <a:r>
              <a:rPr lang="de-DE" sz="2400" dirty="0" smtClean="0">
                <a:cs typeface="Times New Roman" charset="0"/>
                <a:hlinkClick r:id="rId6"/>
              </a:rPr>
              <a:t>travis.meyers@ucsf.edu</a:t>
            </a: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  </a:t>
            </a:r>
            <a:endParaRPr lang="en-US" sz="2400" b="1" dirty="0" smtClean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1905000"/>
            <a:ext cx="14224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505200"/>
            <a:ext cx="26289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4625" y="5291202"/>
            <a:ext cx="1604375" cy="16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smtClean="0"/>
              <a:t>Genotyping technologies</a:t>
            </a:r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27037" y="5943600"/>
            <a:ext cx="88693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0047FF"/>
                </a:solidFill>
              </a:rPr>
              <a:t>Covered more in Austin </a:t>
            </a:r>
            <a:r>
              <a:rPr lang="en-US" sz="2400" b="1" dirty="0" err="1" smtClean="0">
                <a:solidFill>
                  <a:srgbClr val="0047FF"/>
                </a:solidFill>
              </a:rPr>
              <a:t>Ch</a:t>
            </a:r>
            <a:r>
              <a:rPr lang="en-US" sz="2400" b="1" dirty="0" smtClean="0">
                <a:solidFill>
                  <a:srgbClr val="0047FF"/>
                </a:solidFill>
              </a:rPr>
              <a:t> 3 &amp; Lecture 3: Mendel's laws and Molecular Genetics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2286000" y="1279525"/>
            <a:ext cx="4656138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901700"/>
            <a:ext cx="56324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272213" y="6553200"/>
            <a:ext cx="30241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  <a:defRPr/>
            </a:pPr>
            <a:r>
              <a:rPr lang="en-GB" sz="1400" b="1" smtClean="0">
                <a:solidFill>
                  <a:srgbClr val="006666"/>
                </a:solidFill>
              </a:rPr>
              <a:t>ROCHE Genetic Education </a:t>
            </a:r>
            <a:r>
              <a:rPr lang="en-GB" sz="1000" b="1" smtClean="0">
                <a:solidFill>
                  <a:srgbClr val="CCCCFF"/>
                </a:solidFill>
                <a:hlinkClick r:id="rId4" invalidUrl="http://www.roche.com/pages/rgg/science-gengen-cdrom[2]+jpg_page3.html"/>
              </a:rPr>
              <a:t>(www)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Association Studies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219200" y="3429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49275" y="6081712"/>
            <a:ext cx="92043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0047FF"/>
                </a:solidFill>
              </a:rPr>
              <a:t>Covered more in Austin </a:t>
            </a:r>
            <a:r>
              <a:rPr lang="en-US" sz="2400" b="1" dirty="0" err="1" smtClean="0">
                <a:solidFill>
                  <a:srgbClr val="0047FF"/>
                </a:solidFill>
              </a:rPr>
              <a:t>Ch</a:t>
            </a:r>
            <a:r>
              <a:rPr lang="en-US" sz="2400" b="1" dirty="0" smtClean="0">
                <a:solidFill>
                  <a:srgbClr val="0047FF"/>
                </a:solidFill>
              </a:rPr>
              <a:t> 5 &amp; </a:t>
            </a:r>
          </a:p>
          <a:p>
            <a:pPr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0047FF"/>
                </a:solidFill>
              </a:rPr>
              <a:t>Lecture 5: Genetic Association Studies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6102" y="6488668"/>
            <a:ext cx="3417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http://</a:t>
            </a:r>
            <a:r>
              <a:rPr lang="en-US" dirty="0" err="1">
                <a:solidFill>
                  <a:srgbClr val="000000"/>
                </a:solidFill>
              </a:rPr>
              <a:t>www.ebi.ac.uk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fgpt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gwas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8128000" cy="5651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15313" cy="1128712"/>
          </a:xfrm>
        </p:spPr>
        <p:txBody>
          <a:bodyPr/>
          <a:lstStyle/>
          <a:p>
            <a:r>
              <a:rPr lang="en-US" sz="4000" dirty="0" smtClean="0"/>
              <a:t>Many GWAS hits: Polygenic Model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60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76200"/>
            <a:ext cx="8228012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/>
              <a:t>Sample Size </a:t>
            </a:r>
            <a:r>
              <a:rPr lang="en-US" sz="4000" dirty="0"/>
              <a:t>M</a:t>
            </a:r>
            <a:r>
              <a:rPr lang="en-US" sz="4000" dirty="0" smtClean="0"/>
              <a:t>atters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1066800" y="1231559"/>
            <a:ext cx="6994525" cy="52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 eaLnBrk="0" hangingPunct="0">
              <a:spcBef>
                <a:spcPts val="1250"/>
              </a:spcBef>
              <a:buClrTx/>
              <a:buFontTx/>
              <a:buNone/>
              <a:defRPr/>
            </a:pPr>
            <a:r>
              <a:rPr lang="en-US" sz="1600" smtClean="0"/>
              <a:t>Visscher, AJHG 2012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8737" y="5715000"/>
            <a:ext cx="35988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Why?</a:t>
            </a:r>
          </a:p>
          <a:p>
            <a:pPr marL="317500" indent="-317500">
              <a:buFont typeface="Arial" charset="0"/>
              <a:buChar char="•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cs typeface="Microsoft YaHei" charset="0"/>
              </a:rPr>
              <a:t>Consortiums</a:t>
            </a:r>
          </a:p>
          <a:p>
            <a:pPr marL="317500" indent="-317500">
              <a:buClrTx/>
              <a:buFontTx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endParaRPr lang="en-US" sz="2800" dirty="0">
              <a:solidFill>
                <a:srgbClr val="000000"/>
              </a:solidFill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 smtClean="0"/>
              <a:t>Comparison </a:t>
            </a:r>
            <a:r>
              <a:rPr lang="en-US" sz="3600" dirty="0" smtClean="0"/>
              <a:t>of </a:t>
            </a:r>
            <a:r>
              <a:rPr lang="en-US" sz="3600" dirty="0" smtClean="0"/>
              <a:t>Linkage and Association</a:t>
            </a:r>
            <a:endParaRPr lang="en-US" sz="3600" dirty="0" smtClean="0"/>
          </a:p>
        </p:txBody>
      </p:sp>
      <p:graphicFrame>
        <p:nvGraphicFramePr>
          <p:cNvPr id="1085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8189"/>
              </p:ext>
            </p:extLst>
          </p:nvPr>
        </p:nvGraphicFramePr>
        <p:xfrm>
          <a:off x="990600" y="876279"/>
          <a:ext cx="7239000" cy="11468121"/>
        </p:xfrm>
        <a:graphic>
          <a:graphicData uri="http://schemas.openxmlformats.org/drawingml/2006/table">
            <a:tbl>
              <a:tblPr/>
              <a:tblGrid>
                <a:gridCol w="2999772"/>
                <a:gridCol w="1950998"/>
                <a:gridCol w="2288230"/>
              </a:tblGrid>
              <a:tr h="10341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Linkage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Analysis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Association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Study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Power*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Low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High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# SNPs required 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Low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High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Sensitivity to genetic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heterogeneity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Low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High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0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Mapping resolution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Poor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Good</a:t>
                      </a:r>
                    </a:p>
                  </a:txBody>
                  <a:tcPr marL="90000" marR="90000" marT="680749" marB="4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8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173301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117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 </a:t>
                      </a:r>
                    </a:p>
                  </a:txBody>
                  <a:tcPr marL="90000" marR="90000" marT="1062055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117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 </a:t>
                      </a:r>
                    </a:p>
                  </a:txBody>
                  <a:tcPr marL="90000" marR="90000" marT="1062055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117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1062055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117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 </a:t>
                      </a:r>
                    </a:p>
                  </a:txBody>
                  <a:tcPr marL="90000" marR="90000" marT="1062055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57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373063"/>
            <a:ext cx="11112" cy="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1285875"/>
            <a:ext cx="111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1741488"/>
            <a:ext cx="11112" cy="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2197100"/>
            <a:ext cx="111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4478338"/>
            <a:ext cx="111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4933950"/>
            <a:ext cx="11112" cy="1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5389563"/>
            <a:ext cx="111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825" y="7031038"/>
            <a:ext cx="11112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932" r="50002" b="29865"/>
          <a:stretch>
            <a:fillRect/>
          </a:stretch>
        </p:blipFill>
        <p:spPr bwMode="auto">
          <a:xfrm>
            <a:off x="92075" y="1554163"/>
            <a:ext cx="382905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25000" t="14932" r="50002" b="298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 smtClean="0">
                <a:latin typeface="Calibri" charset="0"/>
              </a:rPr>
              <a:t>Next-Generation Sequencing (</a:t>
            </a:r>
            <a:r>
              <a:rPr lang="en-US" sz="3600" dirty="0" err="1" smtClean="0">
                <a:latin typeface="Calibri" charset="0"/>
              </a:rPr>
              <a:t>Ozzy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Osbourne</a:t>
            </a:r>
            <a:r>
              <a:rPr lang="en-US" sz="3600" dirty="0" smtClean="0">
                <a:latin typeface="Calibri" charset="0"/>
              </a:rPr>
              <a:t>?)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4648200" cy="484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 smtClean="0">
                <a:latin typeface="Calibri" charset="0"/>
              </a:rPr>
              <a:t>"Sequencing and </a:t>
            </a:r>
            <a:r>
              <a:rPr lang="en-US" sz="3200" dirty="0" err="1" smtClean="0">
                <a:latin typeface="Calibri" charset="0"/>
              </a:rPr>
              <a:t>analysing</a:t>
            </a:r>
            <a:r>
              <a:rPr lang="en-US" sz="3200" dirty="0" smtClean="0">
                <a:latin typeface="Calibri" charset="0"/>
              </a:rPr>
              <a:t> individuals with extreme medical histories provides the greatest potential scientific value.“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3200" dirty="0" smtClean="0">
                <a:latin typeface="Calibri" charset="0"/>
              </a:rPr>
              <a:t>	Nathan Pearson, Director of Research </a:t>
            </a:r>
            <a:r>
              <a:rPr lang="en-US" sz="3200" dirty="0" err="1" smtClean="0">
                <a:latin typeface="Calibri" charset="0"/>
              </a:rPr>
              <a:t>Knome</a:t>
            </a:r>
            <a:r>
              <a:rPr lang="en-US" sz="3200" dirty="0" smtClean="0">
                <a:latin typeface="Calibri" charset="0"/>
              </a:rPr>
              <a:t>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2075" y="6329363"/>
            <a:ext cx="88693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000" b="1" dirty="0" smtClean="0">
                <a:solidFill>
                  <a:srgbClr val="0047FF"/>
                </a:solidFill>
              </a:rPr>
              <a:t>Covered more in Lecture 9: Next-generation sequencing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 smtClean="0"/>
              <a:t>Cloning and Characterizing a Gene</a:t>
            </a: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 smtClean="0"/>
              <a:t>Show </a:t>
            </a:r>
            <a:r>
              <a:rPr lang="en-US" sz="3200" dirty="0" smtClean="0"/>
              <a:t>that it is clearly causal for </a:t>
            </a:r>
            <a:r>
              <a:rPr lang="en-US" sz="3200" dirty="0" smtClean="0"/>
              <a:t>disease</a:t>
            </a:r>
            <a:endParaRPr lang="en-US" sz="3200" dirty="0" smtClean="0"/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/>
              <a:t>B</a:t>
            </a:r>
            <a:r>
              <a:rPr lang="en-US" sz="3200" dirty="0" smtClean="0"/>
              <a:t>asic </a:t>
            </a:r>
            <a:r>
              <a:rPr lang="en-US" sz="3200" dirty="0" smtClean="0"/>
              <a:t>science </a:t>
            </a:r>
            <a:r>
              <a:rPr lang="en-US" sz="3200" smtClean="0"/>
              <a:t>experiments.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smtClean="0">
                <a:cs typeface="Times New Roman" charset="0"/>
              </a:rPr>
              <a:t>Determine </a:t>
            </a:r>
            <a:r>
              <a:rPr lang="en-US" sz="3200" dirty="0">
                <a:cs typeface="Times New Roman" charset="0"/>
              </a:rPr>
              <a:t>the structure of the gene, </a:t>
            </a:r>
            <a:r>
              <a:rPr lang="en-US" sz="3200" dirty="0" smtClean="0">
                <a:cs typeface="Times New Roman" charset="0"/>
              </a:rPr>
              <a:t>ID regulatory </a:t>
            </a:r>
            <a:r>
              <a:rPr lang="en-US" sz="3200" dirty="0">
                <a:cs typeface="Times New Roman" charset="0"/>
              </a:rPr>
              <a:t>elements, etc.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Use </a:t>
            </a:r>
            <a:r>
              <a:rPr lang="en-US" sz="3200" dirty="0">
                <a:cs typeface="Times New Roman" charset="0"/>
              </a:rPr>
              <a:t>epidemiologic studies to distinguish public health implications: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Determine frequencies of causal alleles; and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  <a:defRPr/>
            </a:pPr>
            <a:r>
              <a:rPr lang="en-US" sz="2800" dirty="0">
                <a:cs typeface="Times New Roman" charset="0"/>
              </a:rPr>
              <a:t>Characterize their effects—and interacting environmental factors—on disease rates</a:t>
            </a:r>
            <a:r>
              <a:rPr lang="en-US" sz="2800" dirty="0" smtClean="0">
                <a:cs typeface="Times New Roman" charset="0"/>
              </a:rPr>
              <a:t>.</a:t>
            </a:r>
            <a:endParaRPr lang="en-US" sz="2800" dirty="0"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 smtClean="0"/>
              <a:t>Early Precision Medicine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56"/>
          <a:stretch>
            <a:fillRect/>
          </a:stretch>
        </p:blipFill>
        <p:spPr bwMode="auto">
          <a:xfrm>
            <a:off x="1279525" y="1279525"/>
            <a:ext cx="6630988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54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3667" name="Oval 3"/>
          <p:cNvSpPr>
            <a:spLocks noChangeArrowheads="1"/>
          </p:cNvSpPr>
          <p:nvPr/>
        </p:nvSpPr>
        <p:spPr bwMode="auto">
          <a:xfrm>
            <a:off x="5486400" y="2057400"/>
            <a:ext cx="1600200" cy="16002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grpSp>
        <p:nvGrpSpPr>
          <p:cNvPr id="161797" name="Group 4"/>
          <p:cNvGrpSpPr>
            <a:grpSpLocks/>
          </p:cNvGrpSpPr>
          <p:nvPr/>
        </p:nvGrpSpPr>
        <p:grpSpPr bwMode="auto">
          <a:xfrm>
            <a:off x="152400" y="2451100"/>
            <a:ext cx="5091113" cy="3249613"/>
            <a:chOff x="96" y="1544"/>
            <a:chExt cx="3207" cy="2047"/>
          </a:xfrm>
        </p:grpSpPr>
        <p:graphicFrame>
          <p:nvGraphicFramePr>
            <p:cNvPr id="161799" name="Object 5"/>
            <p:cNvGraphicFramePr>
              <a:graphicFrameLocks noChangeAspect="1"/>
            </p:cNvGraphicFramePr>
            <p:nvPr/>
          </p:nvGraphicFramePr>
          <p:xfrm>
            <a:off x="96" y="1544"/>
            <a:ext cx="3207" cy="2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52" r:id="rId5" imgW="2730500" imgH="1739900" progId="">
                    <p:embed/>
                  </p:oleObj>
                </mc:Choice>
                <mc:Fallback>
                  <p:oleObj r:id="rId5" imgW="2730500" imgH="17399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544"/>
                          <a:ext cx="3207" cy="2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96" y="1544"/>
              <a:ext cx="3207" cy="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113671" name="Line 7"/>
          <p:cNvSpPr>
            <a:spLocks noChangeShapeType="1"/>
          </p:cNvSpPr>
          <p:nvPr/>
        </p:nvSpPr>
        <p:spPr bwMode="auto">
          <a:xfrm flipV="1">
            <a:off x="5181600" y="3186113"/>
            <a:ext cx="381000" cy="257175"/>
          </a:xfrm>
          <a:prstGeom prst="line">
            <a:avLst/>
          </a:prstGeom>
          <a:noFill/>
          <a:ln w="349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smtClean="0"/>
              <a:t>Large RR </a:t>
            </a:r>
            <a:r>
              <a:rPr lang="en-US" sz="3600" smtClean="0">
                <a:cs typeface="Arial" charset="0"/>
              </a:rPr>
              <a:t>≠</a:t>
            </a:r>
            <a:r>
              <a:rPr lang="en-US" sz="3600" smtClean="0"/>
              <a:t> Good Prediction</a:t>
            </a:r>
          </a:p>
        </p:txBody>
      </p:sp>
      <p:graphicFrame>
        <p:nvGraphicFramePr>
          <p:cNvPr id="163843" name="Object 2"/>
          <p:cNvGraphicFramePr>
            <a:graphicFrameLocks noChangeAspect="1"/>
          </p:cNvGraphicFramePr>
          <p:nvPr/>
        </p:nvGraphicFramePr>
        <p:xfrm>
          <a:off x="1676400" y="1966913"/>
          <a:ext cx="5943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4" r:id="rId4" imgW="2578100" imgH="1778000" progId="">
                  <p:embed/>
                </p:oleObj>
              </mc:Choice>
              <mc:Fallback>
                <p:oleObj r:id="rId4" imgW="2578100" imgH="1778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66913"/>
                        <a:ext cx="5943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768975" y="6324600"/>
            <a:ext cx="2974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Witte, Nat Rev Genet,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304800" y="274638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3600" dirty="0" smtClean="0"/>
              <a:t>DTC Genetic Testing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57200" y="1941705"/>
            <a:ext cx="8229600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95313" indent="-5953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89013" indent="-519113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371600" indent="-457200"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5313" algn="l"/>
                <a:tab pos="1052513" algn="l"/>
                <a:tab pos="1509713" algn="l"/>
                <a:tab pos="1966913" algn="l"/>
                <a:tab pos="2424113" algn="l"/>
                <a:tab pos="2881313" algn="l"/>
                <a:tab pos="3338513" algn="l"/>
                <a:tab pos="3795713" algn="l"/>
                <a:tab pos="4252913" algn="l"/>
                <a:tab pos="4710113" algn="l"/>
                <a:tab pos="5167313" algn="l"/>
                <a:tab pos="5624513" algn="l"/>
                <a:tab pos="6081713" algn="l"/>
                <a:tab pos="6538913" algn="l"/>
                <a:tab pos="6996113" algn="l"/>
                <a:tab pos="7453313" algn="l"/>
                <a:tab pos="7910513" algn="l"/>
                <a:tab pos="8367713" algn="l"/>
                <a:tab pos="8824913" algn="l"/>
                <a:tab pos="9282113" algn="l"/>
                <a:tab pos="97393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Multiple companies marketing direct to consumer genetic ‘test’ kits.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Send in spit or cheek swab.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Array technology (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/ </a:t>
            </a:r>
            <a:r>
              <a:rPr lang="en-US" sz="2800" dirty="0" err="1" smtClean="0"/>
              <a:t>Affymetrix</a:t>
            </a:r>
            <a:r>
              <a:rPr lang="en-US" sz="2800" dirty="0" smtClean="0"/>
              <a:t>).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sz="2800" dirty="0" smtClean="0"/>
              <a:t>Many results based on GWAS.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 smtClean="0"/>
              <a:t>Lecturers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71600" y="1260475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eaLnBrk="0" hangingPunct="0">
              <a:buClrTx/>
              <a:buFontTx/>
              <a:buNone/>
              <a:defRPr/>
            </a:pPr>
            <a:r>
              <a:rPr lang="nl-NL" sz="2400" dirty="0" err="1" smtClean="0">
                <a:cs typeface="Times New Roman" charset="0"/>
              </a:rPr>
              <a:t>Iona</a:t>
            </a:r>
            <a:r>
              <a:rPr lang="nl-NL" sz="2400" dirty="0" smtClean="0">
                <a:cs typeface="Times New Roman" charset="0"/>
              </a:rPr>
              <a:t> </a:t>
            </a:r>
            <a:r>
              <a:rPr lang="nl-NL" sz="2400" dirty="0" err="1" smtClean="0">
                <a:cs typeface="Times New Roman" charset="0"/>
              </a:rPr>
              <a:t>Cheng</a:t>
            </a:r>
            <a:endParaRPr lang="nl-NL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err="1" smtClean="0">
                <a:cs typeface="Times New Roman" charset="0"/>
              </a:rPr>
              <a:t>Assoc</a:t>
            </a:r>
            <a:r>
              <a:rPr lang="nl-NL" sz="2400" dirty="0" smtClean="0">
                <a:cs typeface="Times New Roman" charset="0"/>
              </a:rPr>
              <a:t> Professor, UCSF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smtClean="0">
                <a:cs typeface="Times New Roman" charset="0"/>
                <a:hlinkClick r:id="rId3"/>
              </a:rPr>
              <a:t>Iona.cheng@ucsf.edu</a:t>
            </a:r>
            <a:endParaRPr lang="nl-NL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nl-NL" sz="2400" dirty="0" smtClean="0">
                <a:cs typeface="Times New Roman" charset="0"/>
              </a:rPr>
              <a:t> </a:t>
            </a:r>
          </a:p>
          <a:p>
            <a:pPr eaLnBrk="0" hangingPunct="0">
              <a:buClrTx/>
              <a:buFontTx/>
              <a:buNone/>
              <a:defRPr/>
            </a:pP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Laura Fejerman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Asst Professor, UCSF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  <a:hlinkClick r:id="rId4"/>
              </a:rPr>
              <a:t>laura.fejerman</a:t>
            </a:r>
            <a:r>
              <a:rPr lang="de-DE" sz="2400" dirty="0">
                <a:cs typeface="Times New Roman" charset="0"/>
                <a:hlinkClick r:id="rId4"/>
              </a:rPr>
              <a:t>@</a:t>
            </a:r>
            <a:r>
              <a:rPr lang="de-DE" sz="2400" dirty="0" smtClean="0">
                <a:cs typeface="Times New Roman" charset="0"/>
                <a:hlinkClick r:id="rId4"/>
              </a:rPr>
              <a:t>ucsf.edu</a:t>
            </a: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	</a:t>
            </a:r>
          </a:p>
          <a:p>
            <a:pPr eaLnBrk="0" hangingPunct="0">
              <a:buClrTx/>
              <a:buFontTx/>
              <a:buNone/>
              <a:defRPr/>
            </a:pPr>
            <a:endParaRPr lang="de-DE" sz="2400" dirty="0" smtClean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Eric Jorgenson</a:t>
            </a: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</a:rPr>
              <a:t>Research Scientist, Kaiser</a:t>
            </a:r>
            <a:endParaRPr lang="de-DE" sz="2400" dirty="0">
              <a:cs typeface="Times New Roman" charset="0"/>
            </a:endParaRPr>
          </a:p>
          <a:p>
            <a:pPr eaLnBrk="0" hangingPunct="0">
              <a:buClrTx/>
              <a:buFontTx/>
              <a:buNone/>
              <a:defRPr/>
            </a:pPr>
            <a:r>
              <a:rPr lang="de-DE" sz="2400" dirty="0" smtClean="0">
                <a:cs typeface="Times New Roman" charset="0"/>
                <a:hlinkClick r:id="rId5"/>
              </a:rPr>
              <a:t>eric.jorgenson@kp.org</a:t>
            </a:r>
            <a:endParaRPr lang="de-DE" sz="2400" dirty="0" smtClean="0"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743200"/>
            <a:ext cx="13208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953000"/>
            <a:ext cx="142875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2001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9036"/>
            <a:ext cx="8382000" cy="55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smtClean="0"/>
              <a:t>‘Test to Play’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79248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865938" y="6400800"/>
            <a:ext cx="2200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/>
              <a:t>NY Times, 11/30/08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1-05 09.5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81000"/>
            <a:ext cx="6832600" cy="62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15313" cy="1128712"/>
          </a:xfrm>
        </p:spPr>
        <p:txBody>
          <a:bodyPr/>
          <a:lstStyle/>
          <a:p>
            <a:r>
              <a:rPr lang="en-US" sz="4000" dirty="0" smtClean="0"/>
              <a:t>Additional Reading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15313" cy="4511675"/>
          </a:xfrm>
        </p:spPr>
        <p:txBody>
          <a:bodyPr/>
          <a:lstStyle/>
          <a:p>
            <a:r>
              <a:rPr lang="en-US" dirty="0" smtClean="0"/>
              <a:t>JAMA </a:t>
            </a:r>
            <a:r>
              <a:rPr lang="en-US" dirty="0"/>
              <a:t>Genetics Collections: </a:t>
            </a:r>
            <a:r>
              <a:rPr lang="en-US" dirty="0">
                <a:hlinkClick r:id="rId2"/>
              </a:rPr>
              <a:t>http://jama.jamanetwork.com/collection.aspx?categoryid=5664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Nature Reviews Genetics Study </a:t>
            </a:r>
            <a:r>
              <a:rPr lang="en-US" dirty="0"/>
              <a:t>Design Series: </a:t>
            </a:r>
            <a:r>
              <a:rPr lang="en-US" dirty="0">
                <a:hlinkClick r:id="rId3"/>
              </a:rPr>
              <a:t>http://www.nature.com/nrg/series/studydesigns/index.html#</a:t>
            </a:r>
            <a:r>
              <a:rPr lang="en-US" dirty="0" smtClean="0">
                <a:hlinkClick r:id="rId3"/>
              </a:rPr>
              <a:t>d201601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dirty="0" smtClean="0"/>
              <a:t>Assignments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28663" indent="-2714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 smtClean="0"/>
              <a:t>In class work / problem sets (50%)</a:t>
            </a:r>
          </a:p>
          <a:p>
            <a:pPr>
              <a:spcBef>
                <a:spcPts val="700"/>
              </a:spcBef>
              <a:buClrTx/>
              <a:defRPr/>
            </a:pPr>
            <a:r>
              <a:rPr lang="en-US" sz="2000" dirty="0" smtClean="0"/>
              <a:t>Due at noon on Mondays to </a:t>
            </a:r>
            <a:r>
              <a:rPr lang="de-DE" sz="2000" dirty="0" smtClean="0">
                <a:cs typeface="Times New Roman" charset="0"/>
              </a:rPr>
              <a:t>course TA</a:t>
            </a:r>
          </a:p>
          <a:p>
            <a:pPr marL="342900" indent="-342900">
              <a:spcBef>
                <a:spcPts val="700"/>
              </a:spcBef>
              <a:buClrTx/>
              <a:buFont typeface="Arial"/>
              <a:buChar char="•"/>
              <a:defRPr/>
            </a:pPr>
            <a:r>
              <a:rPr lang="en-US" sz="2400" b="1" dirty="0" smtClean="0"/>
              <a:t>Readings (20%)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2000" i="1" dirty="0" smtClean="0"/>
              <a:t>Genetic Epidemiology: Methods and Applications</a:t>
            </a:r>
            <a:r>
              <a:rPr lang="en-US" sz="2000" dirty="0" smtClean="0"/>
              <a:t>, by Melissa A. Austin. CABI, 2013. ISBN: 978-1780641812.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en-US" sz="2000" dirty="0" smtClean="0"/>
              <a:t>Students may be called upon during class to answer questions about the assigned chapters.</a:t>
            </a:r>
          </a:p>
          <a:p>
            <a:pPr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b="1" dirty="0" smtClean="0"/>
              <a:t>Final project (30%)</a:t>
            </a:r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000" dirty="0" smtClean="0"/>
              <a:t>Present to class </a:t>
            </a:r>
          </a:p>
          <a:p>
            <a:pPr>
              <a:spcBef>
                <a:spcPts val="800"/>
              </a:spcBef>
              <a:buFont typeface="Times New Roman" charset="0"/>
              <a:buChar char="–"/>
              <a:defRPr/>
            </a:pPr>
            <a:r>
              <a:rPr lang="en-US" sz="2400" b="1" dirty="0" smtClean="0"/>
              <a:t>Course content	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://courses.ucsf.edu/course/view.php?id=</a:t>
            </a:r>
            <a:r>
              <a:rPr lang="en-US" sz="2000" dirty="0" smtClean="0">
                <a:hlinkClick r:id="rId3"/>
              </a:rPr>
              <a:t>3372</a:t>
            </a:r>
            <a:endParaRPr lang="en-US" sz="2000" dirty="0" smtClean="0"/>
          </a:p>
          <a:p>
            <a:pPr lvl="1">
              <a:spcBef>
                <a:spcPts val="800"/>
              </a:spcBef>
              <a:buFont typeface="Times New Roman" charset="0"/>
              <a:buChar char="–"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54806" y="76200"/>
            <a:ext cx="8255794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dirty="0" smtClean="0"/>
              <a:t>Molecular &amp; Genetic Epidemiology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14388" y="1524000"/>
            <a:ext cx="8329612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 smtClean="0"/>
              <a:t>Define </a:t>
            </a:r>
            <a:r>
              <a:rPr lang="en-US" sz="3200" dirty="0" smtClean="0"/>
              <a:t>these terms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endParaRPr lang="en-US" sz="3200" dirty="0" smtClean="0"/>
          </a:p>
          <a:p>
            <a:pPr marL="471487" indent="-457200">
              <a:lnSpc>
                <a:spcPct val="80000"/>
              </a:lnSpc>
              <a:buClrTx/>
              <a:buFont typeface="Arial" charset="0"/>
              <a:buChar char="•"/>
              <a:defRPr/>
            </a:pPr>
            <a:r>
              <a:rPr lang="en-US" sz="3200" dirty="0" smtClean="0"/>
              <a:t>How does this differ from conventional epi?</a:t>
            </a: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 smtClean="0"/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DNA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306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990600"/>
            <a:ext cx="28606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smtClean="0"/>
              <a:t>Human Chromosome 21</a:t>
            </a:r>
          </a:p>
        </p:txBody>
      </p:sp>
      <p:grpSp>
        <p:nvGrpSpPr>
          <p:cNvPr id="88067" name="Group 2"/>
          <p:cNvGrpSpPr>
            <a:grpSpLocks/>
          </p:cNvGrpSpPr>
          <p:nvPr/>
        </p:nvGrpSpPr>
        <p:grpSpPr bwMode="auto">
          <a:xfrm>
            <a:off x="5165725" y="1600200"/>
            <a:ext cx="3582988" cy="5014913"/>
            <a:chOff x="3254" y="1008"/>
            <a:chExt cx="2257" cy="3159"/>
          </a:xfrm>
        </p:grpSpPr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" y="1008"/>
              <a:ext cx="2257" cy="3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3254" y="1008"/>
              <a:ext cx="2257" cy="3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1910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smtClean="0">
                <a:solidFill>
                  <a:srgbClr val="FF0000"/>
                </a:solidFill>
              </a:rPr>
              <a:t>Telomeres</a:t>
            </a: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endParaRPr lang="en-US" sz="2800" smtClean="0">
              <a:solidFill>
                <a:srgbClr val="009900"/>
              </a:solidFill>
            </a:endParaRP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smtClean="0">
                <a:solidFill>
                  <a:srgbClr val="009900"/>
                </a:solidFill>
              </a:rPr>
              <a:t>Centromere</a:t>
            </a: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smtClean="0"/>
              <a:t>p: petit arm</a:t>
            </a: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smtClean="0"/>
              <a:t>q: queue (tail) or long arm</a:t>
            </a: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smtClean="0"/>
              <a:t>21q22.1 is pronounced twenty-one q two two point one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5562600" y="1905000"/>
            <a:ext cx="1371600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5715000" y="6477000"/>
            <a:ext cx="1371600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5715000" y="3429000"/>
            <a:ext cx="1371600" cy="1588"/>
          </a:xfrm>
          <a:prstGeom prst="line">
            <a:avLst/>
          </a:prstGeom>
          <a:noFill/>
          <a:ln w="7632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400" smtClean="0"/>
              <a:t>Human Chromosomes</a:t>
            </a:r>
          </a:p>
        </p:txBody>
      </p:sp>
      <p:grpSp>
        <p:nvGrpSpPr>
          <p:cNvPr id="86019" name="Group 2"/>
          <p:cNvGrpSpPr>
            <a:grpSpLocks/>
          </p:cNvGrpSpPr>
          <p:nvPr/>
        </p:nvGrpSpPr>
        <p:grpSpPr bwMode="auto">
          <a:xfrm>
            <a:off x="352425" y="1752600"/>
            <a:ext cx="3900488" cy="4511675"/>
            <a:chOff x="222" y="1104"/>
            <a:chExt cx="2457" cy="2842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222" y="1104"/>
              <a:ext cx="2457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Microsoft YaHei" charset="0"/>
              </a:endParaRPr>
            </a:p>
          </p:txBody>
        </p:sp>
      </p:grp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3075"/>
            <a:ext cx="42672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89038" y="6126163"/>
            <a:ext cx="59991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defRPr/>
            </a:pPr>
            <a:r>
              <a:rPr lang="en-US" dirty="0" smtClean="0"/>
              <a:t>G bands – AT rich / gene poor; R bands the reverse</a:t>
            </a:r>
          </a:p>
          <a:p>
            <a:pPr>
              <a:buSzPct val="45000"/>
              <a:defRPr/>
            </a:pPr>
            <a:r>
              <a:rPr lang="en-US" dirty="0" smtClean="0"/>
              <a:t>Look for broad structural abnormalities from these stains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27060</TotalTime>
  <Words>1534</Words>
  <Application>Microsoft Macintosh PowerPoint</Application>
  <PresentationFormat>On-screen Show (4:3)</PresentationFormat>
  <Paragraphs>379</Paragraphs>
  <Slides>44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60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113" baseType="lpstr">
      <vt:lpstr>Arial Unicode MS</vt:lpstr>
      <vt:lpstr>Calibri</vt:lpstr>
      <vt:lpstr>Franklin Gothic Medium</vt:lpstr>
      <vt:lpstr>Garamond</vt:lpstr>
      <vt:lpstr>Microsoft YaHei</vt:lpstr>
      <vt:lpstr>ＭＳ Ｐゴシック</vt:lpstr>
      <vt:lpstr>Segoe UI</vt:lpstr>
      <vt:lpstr>Times New Roman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Goals?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GWAS hits: Polygenic Model</vt:lpstr>
      <vt:lpstr>Sample Size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Reading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1 - The big picture</dc:title>
  <dc:creator>Valued Gateway Customer</dc:creator>
  <cp:lastModifiedBy>Witte, John</cp:lastModifiedBy>
  <cp:revision>972</cp:revision>
  <cp:lastPrinted>2007-01-08T23:36:01Z</cp:lastPrinted>
  <dcterms:created xsi:type="dcterms:W3CDTF">1999-08-30T17:16:03Z</dcterms:created>
  <dcterms:modified xsi:type="dcterms:W3CDTF">2018-01-09T18:59:18Z</dcterms:modified>
</cp:coreProperties>
</file>