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5" r:id="rId1"/>
  </p:sldMasterIdLst>
  <p:notesMasterIdLst>
    <p:notesMasterId r:id="rId15"/>
  </p:notesMasterIdLst>
  <p:sldIdLst>
    <p:sldId id="256" r:id="rId2"/>
    <p:sldId id="321" r:id="rId3"/>
    <p:sldId id="288" r:id="rId4"/>
    <p:sldId id="323" r:id="rId5"/>
    <p:sldId id="292" r:id="rId6"/>
    <p:sldId id="314" r:id="rId7"/>
    <p:sldId id="316" r:id="rId8"/>
    <p:sldId id="315" r:id="rId9"/>
    <p:sldId id="295" r:id="rId10"/>
    <p:sldId id="324" r:id="rId11"/>
    <p:sldId id="325" r:id="rId12"/>
    <p:sldId id="326" r:id="rId13"/>
    <p:sldId id="32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08EBE8F-15F2-E842-BC31-074DCB9BDC9D}">
          <p14:sldIdLst>
            <p14:sldId id="256"/>
            <p14:sldId id="321"/>
            <p14:sldId id="288"/>
            <p14:sldId id="323"/>
            <p14:sldId id="292"/>
            <p14:sldId id="314"/>
            <p14:sldId id="316"/>
            <p14:sldId id="315"/>
            <p14:sldId id="295"/>
            <p14:sldId id="324"/>
            <p14:sldId id="325"/>
            <p14:sldId id="326"/>
            <p14:sldId id="32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662" autoAdjust="0"/>
    <p:restoredTop sz="75469" autoAdjust="0"/>
  </p:normalViewPr>
  <p:slideViewPr>
    <p:cSldViewPr snapToGrid="0" snapToObjects="1">
      <p:cViewPr varScale="1">
        <p:scale>
          <a:sx n="106" d="100"/>
          <a:sy n="106" d="100"/>
        </p:scale>
        <p:origin x="1720"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0251AF-127C-D541-BFF7-251E0E3D08AF}" type="datetimeFigureOut">
              <a:rPr lang="en-US" smtClean="0"/>
              <a:pPr/>
              <a:t>2/10/21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573239-D9F1-9645-A883-AFE7EF8F46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3239-D9F1-9645-A883-AFE7EF8F461E}" type="slidenum">
              <a:rPr lang="en-US" smtClean="0"/>
              <a:pPr/>
              <a:t>1</a:t>
            </a:fld>
            <a:endParaRPr lang="en-US"/>
          </a:p>
        </p:txBody>
      </p:sp>
    </p:spTree>
    <p:extLst>
      <p:ext uri="{BB962C8B-B14F-4D97-AF65-F5344CB8AC3E}">
        <p14:creationId xmlns:p14="http://schemas.microsoft.com/office/powerpoint/2010/main" val="3857207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any collaborators, consultants, or advisors are expected to contribute to the scientific development or execution of the fellow’s planned project and research training, attach letters of support from those individuals here, describing their anticipated role and contributions. </a:t>
            </a:r>
            <a:endParaRPr lang="en-US" dirty="0"/>
          </a:p>
          <a:p>
            <a:endParaRPr lang="en-US" dirty="0"/>
          </a:p>
        </p:txBody>
      </p:sp>
      <p:sp>
        <p:nvSpPr>
          <p:cNvPr id="4" name="Slide Number Placeholder 3"/>
          <p:cNvSpPr>
            <a:spLocks noGrp="1"/>
          </p:cNvSpPr>
          <p:nvPr>
            <p:ph type="sldNum" sz="quarter" idx="5"/>
          </p:nvPr>
        </p:nvSpPr>
        <p:spPr/>
        <p:txBody>
          <a:bodyPr/>
          <a:lstStyle/>
          <a:p>
            <a:fld id="{8B573239-D9F1-9645-A883-AFE7EF8F461E}" type="slidenum">
              <a:rPr lang="en-US" smtClean="0"/>
              <a:pPr/>
              <a:t>10</a:t>
            </a:fld>
            <a:endParaRPr lang="en-US"/>
          </a:p>
        </p:txBody>
      </p:sp>
    </p:spTree>
    <p:extLst>
      <p:ext uri="{BB962C8B-B14F-4D97-AF65-F5344CB8AC3E}">
        <p14:creationId xmlns:p14="http://schemas.microsoft.com/office/powerpoint/2010/main" val="2589601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endParaRPr lang="en-US" dirty="0"/>
          </a:p>
        </p:txBody>
      </p:sp>
      <p:sp>
        <p:nvSpPr>
          <p:cNvPr id="4" name="Slide Number Placeholder 3"/>
          <p:cNvSpPr>
            <a:spLocks noGrp="1"/>
          </p:cNvSpPr>
          <p:nvPr>
            <p:ph type="sldNum" sz="quarter" idx="5"/>
          </p:nvPr>
        </p:nvSpPr>
        <p:spPr/>
        <p:txBody>
          <a:bodyPr/>
          <a:lstStyle/>
          <a:p>
            <a:fld id="{8B573239-D9F1-9645-A883-AFE7EF8F461E}" type="slidenum">
              <a:rPr lang="en-US" smtClean="0"/>
              <a:pPr/>
              <a:t>11</a:t>
            </a:fld>
            <a:endParaRPr lang="en-US"/>
          </a:p>
        </p:txBody>
      </p:sp>
    </p:spTree>
    <p:extLst>
      <p:ext uri="{BB962C8B-B14F-4D97-AF65-F5344CB8AC3E}">
        <p14:creationId xmlns:p14="http://schemas.microsoft.com/office/powerpoint/2010/main" val="823665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B573239-D9F1-9645-A883-AFE7EF8F461E}" type="slidenum">
              <a:rPr lang="en-US" smtClean="0"/>
              <a:pPr/>
              <a:t>12</a:t>
            </a:fld>
            <a:endParaRPr lang="en-US"/>
          </a:p>
        </p:txBody>
      </p:sp>
    </p:spTree>
    <p:extLst>
      <p:ext uri="{BB962C8B-B14F-4D97-AF65-F5344CB8AC3E}">
        <p14:creationId xmlns:p14="http://schemas.microsoft.com/office/powerpoint/2010/main" val="2442158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573239-D9F1-9645-A883-AFE7EF8F461E}" type="slidenum">
              <a:rPr lang="en-US" smtClean="0"/>
              <a:pPr/>
              <a:t>13</a:t>
            </a:fld>
            <a:endParaRPr lang="en-US"/>
          </a:p>
        </p:txBody>
      </p:sp>
    </p:spTree>
    <p:extLst>
      <p:ext uri="{BB962C8B-B14F-4D97-AF65-F5344CB8AC3E}">
        <p14:creationId xmlns:p14="http://schemas.microsoft.com/office/powerpoint/2010/main" val="2110756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573239-D9F1-9645-A883-AFE7EF8F461E}" type="slidenum">
              <a:rPr lang="en-US" smtClean="0"/>
              <a:pPr/>
              <a:t>2</a:t>
            </a:fld>
            <a:endParaRPr lang="en-US"/>
          </a:p>
        </p:txBody>
      </p:sp>
    </p:spTree>
    <p:extLst>
      <p:ext uri="{BB962C8B-B14F-4D97-AF65-F5344CB8AC3E}">
        <p14:creationId xmlns:p14="http://schemas.microsoft.com/office/powerpoint/2010/main" val="2533991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 put a table of documents for Fs and Ks on the CLE. Just warning you, ignore the page numbers because this has changed. We haven’t updated them but most sections should be the same. </a:t>
            </a:r>
          </a:p>
          <a:p>
            <a:endParaRPr lang="en-US" baseline="0" dirty="0"/>
          </a:p>
          <a:p>
            <a:r>
              <a:rPr lang="en-US" baseline="0" dirty="0"/>
              <a:t>K01, K08, and K23 (patient-centered) awards all have different PAs. (two versions, one for clinical trial; one for non-clinical trials). I put the ones I thought were most useful here, but if your study is a clinical trial (or vice versa) you can find that PA link within this version. The numbers usually have the current or prior year in them. You will give this number to your RSC handling your application.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Pull up example and look at info at the top. </a:t>
            </a:r>
          </a:p>
        </p:txBody>
      </p:sp>
      <p:sp>
        <p:nvSpPr>
          <p:cNvPr id="4" name="Slide Number Placeholder 3"/>
          <p:cNvSpPr>
            <a:spLocks noGrp="1"/>
          </p:cNvSpPr>
          <p:nvPr>
            <p:ph type="sldNum" sz="quarter" idx="10"/>
          </p:nvPr>
        </p:nvSpPr>
        <p:spPr/>
        <p:txBody>
          <a:bodyPr/>
          <a:lstStyle/>
          <a:p>
            <a:fld id="{8B573239-D9F1-9645-A883-AFE7EF8F461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a:p>
            <a:r>
              <a:rPr lang="en-US" dirty="0"/>
              <a:t>In the General</a:t>
            </a:r>
            <a:r>
              <a:rPr lang="en-US" baseline="0" dirty="0"/>
              <a:t> Instructions guide, click on link for K or F award and it will take you to another document specific that that mechanism. </a:t>
            </a:r>
          </a:p>
          <a:p>
            <a:endParaRPr lang="en-US" baseline="0" dirty="0"/>
          </a:p>
          <a:p>
            <a:r>
              <a:rPr lang="en-US" baseline="0" dirty="0"/>
              <a:t>The NIH instructions for Fs and Ks are on the CLE – MUST USE VERSION F (also referred to as Form F)</a:t>
            </a: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4</a:t>
            </a:fld>
            <a:endParaRPr lang="en-US"/>
          </a:p>
        </p:txBody>
      </p:sp>
    </p:spTree>
    <p:extLst>
      <p:ext uri="{BB962C8B-B14F-4D97-AF65-F5344CB8AC3E}">
        <p14:creationId xmlns:p14="http://schemas.microsoft.com/office/powerpoint/2010/main" val="4040514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171450" indent="-171450">
              <a:buFont typeface="Arial" panose="020B0604020202020204" pitchFamily="34" charset="0"/>
              <a:buChar char="•"/>
            </a:pPr>
            <a:r>
              <a:rPr lang="en-US" dirty="0"/>
              <a:t>GREEN-sections for homework to turn in; YELLOW-sections to start working on (not turn in)</a:t>
            </a:r>
          </a:p>
          <a:p>
            <a:pPr marL="171450" indent="-171450">
              <a:buFont typeface="Arial" panose="020B0604020202020204" pitchFamily="34" charset="0"/>
              <a:buChar char="•"/>
            </a:pPr>
            <a:r>
              <a:rPr lang="en-US" dirty="0"/>
              <a:t>Many places where information seems to be duplicated for Ks (less so for Ks) – see examples to get more detail of where things should go</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Respective contributions – this one-pager outlines how you and your sponsors together came up with your training and research plan</a:t>
            </a:r>
          </a:p>
          <a:p>
            <a:pPr marL="171450" indent="-171450">
              <a:buFont typeface="Arial" panose="020B0604020202020204" pitchFamily="34" charset="0"/>
              <a:buChar char="•"/>
            </a:pPr>
            <a:r>
              <a:rPr lang="en-US" dirty="0"/>
              <a:t>Selection of Sponsor and Institutions – explain how you selected each of your sponsors to accomplish your training goals. Usually a paragraph for each sponsor</a:t>
            </a:r>
          </a:p>
          <a:p>
            <a:pPr marL="171450" indent="-171450">
              <a:buFont typeface="Arial" panose="020B0604020202020204" pitchFamily="34" charset="0"/>
              <a:buChar char="•"/>
            </a:pPr>
            <a:r>
              <a:rPr lang="en-US" dirty="0"/>
              <a:t>Training in RCR – this is your ethics training, and needs to be divided into five areas (format, subject matter, faculty participation, duration in hours/days, frequency)</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u="sng" dirty="0"/>
              <a:t>Institutional Environment and Commitment to Training </a:t>
            </a:r>
            <a:r>
              <a:rPr lang="en-US" dirty="0"/>
              <a:t>-- </a:t>
            </a: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pPr marL="628650" marR="0" lvl="1"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Additional educational information for F31</a:t>
            </a:r>
            <a:r>
              <a:rPr lang="en-US" baseline="0" dirty="0"/>
              <a:t> (from special instructions for Fs): </a:t>
            </a:r>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Sponsor and Co-Sponsor Statements (see Mooney Example) – divide into specific sections on A) Research Support Available; B) Previous Fellows/Trainees; C) </a:t>
            </a:r>
            <a:r>
              <a:rPr lang="en-US" sz="1200" kern="1200" dirty="0">
                <a:solidFill>
                  <a:schemeClr val="tx1"/>
                </a:solidFill>
                <a:effectLst/>
                <a:latin typeface="+mn-lt"/>
                <a:ea typeface="+mn-ea"/>
                <a:cs typeface="+mn-cs"/>
              </a:rPr>
              <a:t>Training Plan, Environment, and Research Facilities; D) Number of Fellows/Trainees to be Supervised During the Fellowship; E</a:t>
            </a:r>
            <a:r>
              <a:rPr lang="en-US" sz="1200" kern="1200" dirty="0">
                <a:solidFill>
                  <a:schemeClr val="tx1"/>
                </a:solidFill>
                <a:effectLst/>
                <a:highlight>
                  <a:srgbClr val="FFFF00"/>
                </a:highlight>
                <a:latin typeface="+mn-lt"/>
                <a:ea typeface="+mn-ea"/>
                <a:cs typeface="+mn-cs"/>
              </a:rPr>
              <a:t>) </a:t>
            </a:r>
            <a:r>
              <a:rPr lang="en-US" sz="1200" u="sng" kern="1200" dirty="0">
                <a:solidFill>
                  <a:schemeClr val="tx1"/>
                </a:solidFill>
                <a:effectLst/>
                <a:latin typeface="+mn-lt"/>
                <a:ea typeface="+mn-ea"/>
                <a:cs typeface="+mn-cs"/>
              </a:rPr>
              <a:t>Applicant's Qualifications and Potential for a Research Career</a:t>
            </a:r>
            <a:r>
              <a:rPr lang="en-US" sz="1200" kern="1200" dirty="0">
                <a:solidFill>
                  <a:schemeClr val="tx1"/>
                </a:solidFill>
                <a:effectLst/>
                <a:latin typeface="+mn-lt"/>
                <a:ea typeface="+mn-ea"/>
                <a:cs typeface="+mn-cs"/>
              </a:rPr>
              <a:t>. The training plan is supposed to be coming from the perspective of the sponsors (they should write it, but you can draft it) and can be a shortened but still comprehensive description of your training plan. It should also discuss the applicant’s transition to the next stage of their career.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u="sng" dirty="0"/>
              <a:t>Letters of support </a:t>
            </a:r>
            <a:r>
              <a:rPr lang="en-US" dirty="0"/>
              <a:t>– These would come from your scientific advisors (not sponsors and not your 3-5 referees outside of the training). Need to be combined into 6 pages.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Applicant’s background and goals…these are your main training sections that we’ll talk more about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This is </a:t>
            </a:r>
            <a:r>
              <a:rPr lang="en-US" u="sng" baseline="0" dirty="0"/>
              <a:t>not</a:t>
            </a:r>
            <a:r>
              <a:rPr lang="en-US" baseline="0" dirty="0"/>
              <a:t> homework but I had this slide from last year so I thought I would discuss. </a:t>
            </a:r>
          </a:p>
          <a:p>
            <a:endParaRPr lang="en-US" baseline="0" dirty="0"/>
          </a:p>
          <a:p>
            <a:r>
              <a:rPr lang="en-US" baseline="0" dirty="0"/>
              <a:t>Note: You will include a separate Facilities and Other Resources section outlining all that UCSF has to offer (boilerplate, usually). So when describing UCSF, I would it brief and highlight the most important resources you’ll have access to. </a:t>
            </a:r>
          </a:p>
          <a:p>
            <a:endParaRPr lang="en-US" baseline="0" dirty="0"/>
          </a:p>
          <a:p>
            <a:r>
              <a:rPr lang="en-US" baseline="0" dirty="0"/>
              <a:t>Santos – had a paragraph for each mentor, then outlined SF DPH in a short paragraph</a:t>
            </a:r>
          </a:p>
          <a:p>
            <a:r>
              <a:rPr lang="en-US" baseline="0" dirty="0" err="1"/>
              <a:t>Demb</a:t>
            </a:r>
            <a:r>
              <a:rPr lang="en-US" baseline="0" dirty="0"/>
              <a:t> -- had a joint paragraph for all mentors and two short paragraphs about UCSF’s epi program and other centers/resources</a:t>
            </a:r>
          </a:p>
          <a:p>
            <a:r>
              <a:rPr lang="en-US" baseline="0" dirty="0"/>
              <a:t>Mooney -- did not describe UCSF that much?</a:t>
            </a:r>
          </a:p>
          <a:p>
            <a:endParaRPr lang="en-US" baseline="0" dirty="0"/>
          </a:p>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6</a:t>
            </a:fld>
            <a:endParaRPr lang="en-US"/>
          </a:p>
        </p:txBody>
      </p:sp>
    </p:spTree>
    <p:extLst>
      <p:ext uri="{BB962C8B-B14F-4D97-AF65-F5344CB8AC3E}">
        <p14:creationId xmlns:p14="http://schemas.microsoft.com/office/powerpoint/2010/main" val="2628140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material is supposed to be coming from the perspective of the sponsors (they should write it, but you can draft it) and can be a shortened but still comprehensive description of your training plan.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Training plan, environment, and research facilities. Should include</a:t>
            </a:r>
          </a:p>
          <a:p>
            <a:r>
              <a:rPr lang="en-US" sz="1200" kern="1200" dirty="0">
                <a:solidFill>
                  <a:schemeClr val="tx1"/>
                </a:solidFill>
                <a:effectLst/>
                <a:latin typeface="+mn-lt"/>
                <a:ea typeface="+mn-ea"/>
                <a:cs typeface="+mn-cs"/>
              </a:rPr>
              <a:t>--classes seminars opportunities for interactions with others, any professional skills development opportunities. </a:t>
            </a:r>
          </a:p>
          <a:p>
            <a:r>
              <a:rPr lang="en-US" sz="1200" kern="1200" dirty="0">
                <a:solidFill>
                  <a:schemeClr val="tx1"/>
                </a:solidFill>
                <a:effectLst/>
                <a:latin typeface="+mn-lt"/>
                <a:ea typeface="+mn-ea"/>
                <a:cs typeface="+mn-cs"/>
              </a:rPr>
              <a:t>--describe the research environment and available facilities</a:t>
            </a:r>
          </a:p>
          <a:p>
            <a:r>
              <a:rPr lang="en-US" sz="1200" kern="1200" dirty="0">
                <a:solidFill>
                  <a:schemeClr val="tx1"/>
                </a:solidFill>
                <a:effectLst/>
                <a:latin typeface="+mn-lt"/>
                <a:ea typeface="+mn-ea"/>
                <a:cs typeface="+mn-cs"/>
              </a:rPr>
              <a:t>--the relationship of the proposed research training to applicant’s career goals</a:t>
            </a:r>
          </a:p>
          <a:p>
            <a:r>
              <a:rPr lang="en-US" sz="1200" kern="1200" dirty="0">
                <a:solidFill>
                  <a:schemeClr val="tx1"/>
                </a:solidFill>
                <a:effectLst/>
                <a:latin typeface="+mn-lt"/>
                <a:ea typeface="+mn-ea"/>
                <a:cs typeface="+mn-cs"/>
              </a:rPr>
              <a:t>--skills and techniques to be learned, as related to career goals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Applicant’s qualifications and potential for a research career: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Describe how the fellowship applicant is suited for this research training opportunity based on his/her academic record and research experience level. Include information about how the Research Training Plan, and your own expertise as the sponsor or co-sponsor, will assist in producing an independent researcher.</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should really demonstrate that the mentors know you personally and professionally and can attest to your abilities by providing detailed examples.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should also discuss the applicant’s transition to the next stage of their career.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7</a:t>
            </a:fld>
            <a:endParaRPr lang="en-US"/>
          </a:p>
        </p:txBody>
      </p:sp>
    </p:spTree>
    <p:extLst>
      <p:ext uri="{BB962C8B-B14F-4D97-AF65-F5344CB8AC3E}">
        <p14:creationId xmlns:p14="http://schemas.microsoft.com/office/powerpoint/2010/main" val="3816510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Institutional Environment and Commitment to Training –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Differs from K award version of this section by requiring “Educational Information”</a:t>
            </a: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Document a strong, well-established research program related to the candidate's area of interest. Describe opportunities for intellectual interactions with other individuals in training and other investigators, including courses offered, journal clubs, seminars, and presentations. Indicate the facilities and other resources that will be made available for both career enhancement and the research proposed in this application</a:t>
            </a:r>
          </a:p>
          <a:p>
            <a:endParaRPr lang="en-US"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Additional educational information for F31</a:t>
            </a:r>
            <a:r>
              <a:rPr lang="en-US" baseline="0" dirty="0"/>
              <a:t> (from special instructions for Fs): </a:t>
            </a:r>
            <a:r>
              <a:rPr lang="en-US" dirty="0"/>
              <a:t>Describe</a:t>
            </a:r>
            <a:r>
              <a:rPr lang="en-US" baseline="0" dirty="0"/>
              <a:t> graduate program applicant is enrolled. This should include structure of the program, required milestones and their usual timing, number of courses, any teaching requirements and/or qualifying exams, and the average time to degree over the past 10 years. Describe the progress/status of the applicant in relation to the program’s timeline and the frequency and method </a:t>
            </a:r>
            <a:r>
              <a:rPr lang="en-US" baseline="0" dirty="0" err="1"/>
              <a:t>bv</a:t>
            </a:r>
            <a:r>
              <a:rPr lang="en-US" baseline="0" dirty="0"/>
              <a:t> which the program formally monitors and evaluates a student’s progress.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Maria </a:t>
            </a:r>
            <a:r>
              <a:rPr lang="en-US" sz="1200" kern="1200" dirty="0" err="1">
                <a:solidFill>
                  <a:schemeClr val="tx1"/>
                </a:solidFill>
                <a:effectLst/>
                <a:latin typeface="+mn-lt"/>
                <a:ea typeface="+mn-ea"/>
                <a:cs typeface="+mn-cs"/>
              </a:rPr>
              <a:t>Glymour</a:t>
            </a:r>
            <a:r>
              <a:rPr lang="en-US" sz="1200" kern="1200" dirty="0">
                <a:solidFill>
                  <a:schemeClr val="tx1"/>
                </a:solidFill>
                <a:effectLst/>
                <a:latin typeface="+mn-lt"/>
                <a:ea typeface="+mn-ea"/>
                <a:cs typeface="+mn-cs"/>
              </a:rPr>
              <a:t> can write this since she has a general template for this and can describe the educational requirements of the program. She can also write a paragraph describing your progress in the program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573239-D9F1-9645-A883-AFE7EF8F461E}" type="slidenum">
              <a:rPr lang="en-US" smtClean="0"/>
              <a:pPr/>
              <a:t>8</a:t>
            </a:fld>
            <a:endParaRPr lang="en-US"/>
          </a:p>
        </p:txBody>
      </p:sp>
    </p:spTree>
    <p:extLst>
      <p:ext uri="{BB962C8B-B14F-4D97-AF65-F5344CB8AC3E}">
        <p14:creationId xmlns:p14="http://schemas.microsoft.com/office/powerpoint/2010/main" val="2965648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Description of Institutional Environment – this is boilerplate and you can get this from someone in your dept. </a:t>
            </a:r>
          </a:p>
        </p:txBody>
      </p:sp>
      <p:sp>
        <p:nvSpPr>
          <p:cNvPr id="4" name="Slide Number Placeholder 3"/>
          <p:cNvSpPr>
            <a:spLocks noGrp="1"/>
          </p:cNvSpPr>
          <p:nvPr>
            <p:ph type="sldNum" sz="quarter" idx="10"/>
          </p:nvPr>
        </p:nvSpPr>
        <p:spPr/>
        <p:txBody>
          <a:bodyPr/>
          <a:lstStyle/>
          <a:p>
            <a:fld id="{8B573239-D9F1-9645-A883-AFE7EF8F461E}" type="slidenum">
              <a:rPr lang="en-US" smtClean="0"/>
              <a:pPr/>
              <a:t>9</a:t>
            </a:fld>
            <a:endParaRPr lang="en-US"/>
          </a:p>
        </p:txBody>
      </p:sp>
    </p:spTree>
    <p:extLst>
      <p:ext uri="{BB962C8B-B14F-4D97-AF65-F5344CB8AC3E}">
        <p14:creationId xmlns:p14="http://schemas.microsoft.com/office/powerpoint/2010/main" val="304245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73F22-660A-6E48-AEE6-8A018D07E71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DC92C26C-948C-6947-8480-6F61FF5FF64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52C4A94-A86D-3947-BDF0-3848B9ADCF11}"/>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1BBADCE2-9C6C-8F44-9DD7-903EBCE8F8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D28BEC-31CC-A14E-8691-124DD6728D9E}"/>
              </a:ext>
            </a:extLst>
          </p:cNvPr>
          <p:cNvSpPr>
            <a:spLocks noGrp="1"/>
          </p:cNvSpPr>
          <p:nvPr>
            <p:ph type="sldNum" sz="quarter" idx="12"/>
          </p:nvPr>
        </p:nvSpPr>
        <p:spPr/>
        <p:txBody>
          <a:bodyPr/>
          <a:lstStyle/>
          <a:p>
            <a:fld id="{B9D2C864-9362-43C7-A136-D9C41D93A96D}" type="slidenum">
              <a:rPr lang="en-US" smtClean="0"/>
              <a:pPr/>
              <a:t>‹#›</a:t>
            </a:fld>
            <a:endParaRPr lang="en-US"/>
          </a:p>
        </p:txBody>
      </p:sp>
    </p:spTree>
    <p:extLst>
      <p:ext uri="{BB962C8B-B14F-4D97-AF65-F5344CB8AC3E}">
        <p14:creationId xmlns:p14="http://schemas.microsoft.com/office/powerpoint/2010/main" val="1067370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C60C1-8757-D346-B32F-6D261DD3C9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9CE1A1-2EA2-4E43-8A40-DDAEF82DDD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96FECA-EEB4-E347-ADBD-E0B4D2057015}"/>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04614867-7A65-0942-8CA6-FB804C5651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E2AFD6-E879-6F47-8115-C96D5521125B}"/>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150602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116618-33D0-1A4A-B68A-0E106569485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24622C-A7FF-7148-8DEB-AE07795E1905}"/>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02CD57-FDE7-D14E-8A16-42CB54B80158}"/>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33D4E8B1-C51D-064A-BB9D-661843949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D2AFD-0FFA-CD41-8E5F-81F86E386CFE}"/>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766296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E6AD5-4EAA-364D-B786-98B6366CEF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8D385C-2E95-1646-964D-48F0B575C2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51811-D5DD-0D49-A308-61C3AD98A789}"/>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5E5F858A-04C1-5246-AB43-EBA6D2394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2085C-07A6-3743-BF86-2DFF170AD0FE}"/>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512082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1C3C9-6D2D-4C46-AB35-F264E222F884}"/>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F17BDB7-06EB-2B4C-A0B4-255EFD6636A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9732BF-1F1D-A940-9661-042D68BDCE25}"/>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8BE9065D-72EC-3E40-B034-9BF5B41567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FC4DA1-BCDC-1F45-AEC5-0967E8107F38}"/>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211381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EFFBD-5984-BB44-AB1F-11DAA9AB4D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766511-E19E-4042-9286-37842A647E8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B060F2-2CF1-3548-9027-6A5CFCAAD6C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028DEE-2D75-4A4C-9D3F-85C4255AE0A4}"/>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6" name="Footer Placeholder 5">
            <a:extLst>
              <a:ext uri="{FF2B5EF4-FFF2-40B4-BE49-F238E27FC236}">
                <a16:creationId xmlns:a16="http://schemas.microsoft.com/office/drawing/2014/main" id="{97494AFC-D92A-3E4B-8427-4D3CD88A0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3AEEAE-B949-9648-9545-3B7369473CF7}"/>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3353173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4FAA4-6FCF-4044-92F3-447167B2AB6E}"/>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BB69E8-19A8-724E-B629-2F6FBAD539D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967268B-EE7C-6049-B80D-B6E89F1FF94C}"/>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D48C84-FAA7-FF49-84C9-B888E43E862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FA99836-99A5-4A49-AB6B-40B29B8F9FC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939C34-C52D-C649-97AD-62A89E04D843}"/>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8" name="Footer Placeholder 7">
            <a:extLst>
              <a:ext uri="{FF2B5EF4-FFF2-40B4-BE49-F238E27FC236}">
                <a16:creationId xmlns:a16="http://schemas.microsoft.com/office/drawing/2014/main" id="{BE328EA2-B37D-AA42-957C-B02C870101C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99F1D6-6AAD-2341-8A30-A4B887B7AC52}"/>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80207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C41E-7D46-3546-B516-C23F91150A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C87E2D-2F3E-4C4A-8460-940CC9A50639}"/>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4" name="Footer Placeholder 3">
            <a:extLst>
              <a:ext uri="{FF2B5EF4-FFF2-40B4-BE49-F238E27FC236}">
                <a16:creationId xmlns:a16="http://schemas.microsoft.com/office/drawing/2014/main" id="{BCC0ADE7-FC70-3640-B9BE-6E17485119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4830F9-0577-2548-9030-0F78D490D202}"/>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2803579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53C3C-F17C-704B-A9E8-DC6B1C30F5BC}"/>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3" name="Footer Placeholder 2">
            <a:extLst>
              <a:ext uri="{FF2B5EF4-FFF2-40B4-BE49-F238E27FC236}">
                <a16:creationId xmlns:a16="http://schemas.microsoft.com/office/drawing/2014/main" id="{B0A05595-5555-CE4C-8D16-0D08F7A546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792225-A4F9-1045-8E3E-D11A716A0CD9}"/>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840344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AC45-E841-FF48-94D3-88365E41CA6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3CE8ED5-CDBB-D74B-A1FC-3509F87E419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43A8F2-4CDE-6647-93A0-8598F8E531C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2536D21-EFFA-E944-956D-E0662C30B764}"/>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6" name="Footer Placeholder 5">
            <a:extLst>
              <a:ext uri="{FF2B5EF4-FFF2-40B4-BE49-F238E27FC236}">
                <a16:creationId xmlns:a16="http://schemas.microsoft.com/office/drawing/2014/main" id="{02536D5D-CE21-4841-A195-85B011189E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A5AB12-3B04-7948-A862-7BA65B92200D}"/>
              </a:ext>
            </a:extLst>
          </p:cNvPr>
          <p:cNvSpPr>
            <a:spLocks noGrp="1"/>
          </p:cNvSpPr>
          <p:nvPr>
            <p:ph type="sldNum" sz="quarter" idx="12"/>
          </p:nvPr>
        </p:nvSpPr>
        <p:spPr/>
        <p:txBody>
          <a:bodyPr/>
          <a:lstStyle/>
          <a:p>
            <a:fld id="{6E2D2B3B-882E-40F3-A32F-6DD516915044}" type="slidenum">
              <a:rPr lang="en-US" smtClean="0"/>
              <a:pPr/>
              <a:t>‹#›</a:t>
            </a:fld>
            <a:endParaRPr lang="en-US"/>
          </a:p>
        </p:txBody>
      </p:sp>
    </p:spTree>
    <p:extLst>
      <p:ext uri="{BB962C8B-B14F-4D97-AF65-F5344CB8AC3E}">
        <p14:creationId xmlns:p14="http://schemas.microsoft.com/office/powerpoint/2010/main" val="3859804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F2382-363D-E14F-8AF6-8FF396B6A137}"/>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85E3DFC-66D8-2A4A-A332-860958A107C1}"/>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F4A87DF-68CF-CB46-B06C-54C3121E23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37DFA9F-A6B5-304A-9FA0-0FA4241CBB6E}"/>
              </a:ext>
            </a:extLst>
          </p:cNvPr>
          <p:cNvSpPr>
            <a:spLocks noGrp="1"/>
          </p:cNvSpPr>
          <p:nvPr>
            <p:ph type="dt" sz="half" idx="10"/>
          </p:nvPr>
        </p:nvSpPr>
        <p:spPr/>
        <p:txBody>
          <a:bodyPr/>
          <a:lstStyle/>
          <a:p>
            <a:fld id="{C345BF39-22B6-BB4E-AA71-E4275F278BC5}" type="datetimeFigureOut">
              <a:rPr lang="en-US" smtClean="0"/>
              <a:pPr/>
              <a:t>2/10/21</a:t>
            </a:fld>
            <a:endParaRPr lang="en-US"/>
          </a:p>
        </p:txBody>
      </p:sp>
      <p:sp>
        <p:nvSpPr>
          <p:cNvPr id="6" name="Footer Placeholder 5">
            <a:extLst>
              <a:ext uri="{FF2B5EF4-FFF2-40B4-BE49-F238E27FC236}">
                <a16:creationId xmlns:a16="http://schemas.microsoft.com/office/drawing/2014/main" id="{D9191635-8639-B84F-916B-C6FDF1687F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D80C42-799D-9246-B67D-0751F1CDA5B4}"/>
              </a:ext>
            </a:extLst>
          </p:cNvPr>
          <p:cNvSpPr>
            <a:spLocks noGrp="1"/>
          </p:cNvSpPr>
          <p:nvPr>
            <p:ph type="sldNum" sz="quarter" idx="12"/>
          </p:nvPr>
        </p:nvSpPr>
        <p:spPr/>
        <p:txBody>
          <a:bodyPr/>
          <a:lstStyle/>
          <a:p>
            <a:fld id="{9A741A00-B630-824F-BF2B-BC52D0D1D080}" type="slidenum">
              <a:rPr lang="en-US" smtClean="0"/>
              <a:pPr/>
              <a:t>‹#›</a:t>
            </a:fld>
            <a:endParaRPr lang="en-US"/>
          </a:p>
        </p:txBody>
      </p:sp>
    </p:spTree>
    <p:extLst>
      <p:ext uri="{BB962C8B-B14F-4D97-AF65-F5344CB8AC3E}">
        <p14:creationId xmlns:p14="http://schemas.microsoft.com/office/powerpoint/2010/main" val="175039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A5D3D3-9E2E-9846-B59D-FF45DB2565B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2B30FB-364C-8A4E-B1C8-3F187AE49E7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BE78F-FAFE-4540-B23C-2E01FF27E8E5}"/>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345BF39-22B6-BB4E-AA71-E4275F278BC5}" type="datetimeFigureOut">
              <a:rPr lang="en-US" smtClean="0"/>
              <a:pPr/>
              <a:t>2/10/21</a:t>
            </a:fld>
            <a:endParaRPr lang="en-US"/>
          </a:p>
        </p:txBody>
      </p:sp>
      <p:sp>
        <p:nvSpPr>
          <p:cNvPr id="5" name="Footer Placeholder 4">
            <a:extLst>
              <a:ext uri="{FF2B5EF4-FFF2-40B4-BE49-F238E27FC236}">
                <a16:creationId xmlns:a16="http://schemas.microsoft.com/office/drawing/2014/main" id="{DB1CE29D-0BD6-B54A-B92E-B7B02C6C3DFC}"/>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8B44AC-C413-FB43-9215-A7C2930EBB4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741A00-B630-824F-BF2B-BC52D0D1D080}" type="slidenum">
              <a:rPr lang="en-US" smtClean="0"/>
              <a:pPr/>
              <a:t>‹#›</a:t>
            </a:fld>
            <a:endParaRPr lang="en-US"/>
          </a:p>
        </p:txBody>
      </p:sp>
    </p:spTree>
    <p:extLst>
      <p:ext uri="{BB962C8B-B14F-4D97-AF65-F5344CB8AC3E}">
        <p14:creationId xmlns:p14="http://schemas.microsoft.com/office/powerpoint/2010/main" val="283031016"/>
      </p:ext>
    </p:extLst>
  </p:cSld>
  <p:clrMap bg1="lt1" tx1="dk1" bg2="lt2" tx2="dk2" accent1="accent1" accent2="accent2" accent3="accent3" accent4="accent4" accent5="accent5" accent6="accent6" hlink="hlink" folHlink="folHlink"/>
  <p:sldLayoutIdLst>
    <p:sldLayoutId id="2147483996"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guide/pa-files/PA-21-051.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grants.nih.gov/grants/guide/pa-files/PA-20-203.html" TargetMode="External"/><Relationship Id="rId5" Type="http://schemas.openxmlformats.org/officeDocument/2006/relationships/hyperlink" Target="https://grants.nih.gov/grants/guide/pa-files/PA-20-206.html" TargetMode="External"/><Relationship Id="rId4" Type="http://schemas.openxmlformats.org/officeDocument/2006/relationships/hyperlink" Target="https://grants.nih.gov/grants/guide/pa-files/PA-20-190.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grants.nih.gov/grants/how-to-apply-application-guide/forms-f/general-forms-f.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grants.nih.gov/grants/how-to-apply-application-guide/forms-f/fellowship-forms-f.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968" y="869991"/>
            <a:ext cx="7660463" cy="1914144"/>
          </a:xfrm>
        </p:spPr>
        <p:txBody>
          <a:bodyPr>
            <a:normAutofit fontScale="90000"/>
          </a:bodyPr>
          <a:lstStyle/>
          <a:p>
            <a:pPr algn="ctr"/>
            <a:r>
              <a:rPr lang="en-US" b="1" dirty="0"/>
              <a:t>Epi 258: Grant Writing Workshop</a:t>
            </a:r>
            <a:br>
              <a:rPr lang="en-US" b="1" dirty="0"/>
            </a:br>
            <a:r>
              <a:rPr lang="en-US" b="1" dirty="0"/>
              <a:t>Lecture 6</a:t>
            </a:r>
          </a:p>
        </p:txBody>
      </p:sp>
      <p:sp>
        <p:nvSpPr>
          <p:cNvPr id="3" name="Subtitle 2"/>
          <p:cNvSpPr>
            <a:spLocks noGrp="1"/>
          </p:cNvSpPr>
          <p:nvPr>
            <p:ph type="subTitle" idx="1"/>
          </p:nvPr>
        </p:nvSpPr>
        <p:spPr>
          <a:xfrm>
            <a:off x="1143000" y="2991514"/>
            <a:ext cx="6858000" cy="3222674"/>
          </a:xfrm>
        </p:spPr>
        <p:txBody>
          <a:bodyPr>
            <a:normAutofit/>
          </a:bodyPr>
          <a:lstStyle/>
          <a:p>
            <a:endParaRPr lang="en-US" sz="2600" dirty="0"/>
          </a:p>
          <a:p>
            <a:r>
              <a:rPr lang="en-US" sz="2600" dirty="0"/>
              <a:t>February 10, 2021</a:t>
            </a:r>
          </a:p>
          <a:p>
            <a:endParaRPr lang="en-US" sz="2600" dirty="0"/>
          </a:p>
          <a:p>
            <a:r>
              <a:rPr lang="en-US" sz="2600" dirty="0"/>
              <a:t>Amy Conroy, Ph.D. M.P.H.</a:t>
            </a:r>
          </a:p>
          <a:p>
            <a:r>
              <a:rPr lang="en-US" sz="2600" dirty="0"/>
              <a:t>Center for AIDS Prevention Studies</a:t>
            </a:r>
          </a:p>
          <a:p>
            <a:r>
              <a:rPr lang="en-US" sz="2600" dirty="0"/>
              <a:t>Department of Medicine</a:t>
            </a:r>
          </a:p>
          <a:p>
            <a:r>
              <a:rPr lang="en-US" sz="2600" dirty="0"/>
              <a:t>UCSF</a:t>
            </a:r>
          </a:p>
          <a:p>
            <a:endParaRPr lang="en-US" dirty="0"/>
          </a:p>
        </p:txBody>
      </p:sp>
    </p:spTree>
    <p:extLst>
      <p:ext uri="{BB962C8B-B14F-4D97-AF65-F5344CB8AC3E}">
        <p14:creationId xmlns:p14="http://schemas.microsoft.com/office/powerpoint/2010/main" val="3608576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3E1EE-C20E-9E46-A039-D8CC5C71F9A4}"/>
              </a:ext>
            </a:extLst>
          </p:cNvPr>
          <p:cNvSpPr>
            <a:spLocks noGrp="1"/>
          </p:cNvSpPr>
          <p:nvPr>
            <p:ph type="title"/>
          </p:nvPr>
        </p:nvSpPr>
        <p:spPr/>
        <p:txBody>
          <a:bodyPr>
            <a:normAutofit/>
          </a:bodyPr>
          <a:lstStyle/>
          <a:p>
            <a:r>
              <a:rPr lang="en-US" sz="3600" dirty="0"/>
              <a:t>Statements of Support</a:t>
            </a:r>
          </a:p>
        </p:txBody>
      </p:sp>
      <p:sp>
        <p:nvSpPr>
          <p:cNvPr id="3" name="Content Placeholder 2">
            <a:extLst>
              <a:ext uri="{FF2B5EF4-FFF2-40B4-BE49-F238E27FC236}">
                <a16:creationId xmlns:a16="http://schemas.microsoft.com/office/drawing/2014/main" id="{539AC674-12EE-B44C-A023-9079806B347B}"/>
              </a:ext>
            </a:extLst>
          </p:cNvPr>
          <p:cNvSpPr>
            <a:spLocks noGrp="1"/>
          </p:cNvSpPr>
          <p:nvPr>
            <p:ph idx="1"/>
          </p:nvPr>
        </p:nvSpPr>
        <p:spPr/>
        <p:txBody>
          <a:bodyPr>
            <a:normAutofit/>
          </a:bodyPr>
          <a:lstStyle/>
          <a:p>
            <a:r>
              <a:rPr lang="en-US" sz="2400" dirty="0"/>
              <a:t>Statements from primary mentor and other mentors (6 pages total; single PDF file)</a:t>
            </a:r>
          </a:p>
          <a:p>
            <a:r>
              <a:rPr lang="en-US" sz="2400" dirty="0"/>
              <a:t>Statements from scientific advisors, consultants, and collaborators (6 pages total; single PDF file)</a:t>
            </a:r>
          </a:p>
          <a:p>
            <a:r>
              <a:rPr lang="en-US" sz="2400" dirty="0"/>
              <a:t>NOT the same as referees letters submitted through ERA commons separately</a:t>
            </a:r>
          </a:p>
          <a:p>
            <a:endParaRPr lang="en-US" sz="2400" dirty="0"/>
          </a:p>
          <a:p>
            <a:r>
              <a:rPr lang="en-US" sz="2400" dirty="0"/>
              <a:t>See Conroy K01 example</a:t>
            </a:r>
          </a:p>
        </p:txBody>
      </p:sp>
    </p:spTree>
    <p:extLst>
      <p:ext uri="{BB962C8B-B14F-4D97-AF65-F5344CB8AC3E}">
        <p14:creationId xmlns:p14="http://schemas.microsoft.com/office/powerpoint/2010/main" val="3759620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913C2-1119-E84A-8EED-AD7BDF7F2501}"/>
              </a:ext>
            </a:extLst>
          </p:cNvPr>
          <p:cNvSpPr>
            <a:spLocks noGrp="1"/>
          </p:cNvSpPr>
          <p:nvPr>
            <p:ph type="title"/>
          </p:nvPr>
        </p:nvSpPr>
        <p:spPr/>
        <p:txBody>
          <a:bodyPr>
            <a:normAutofit/>
          </a:bodyPr>
          <a:lstStyle/>
          <a:p>
            <a:r>
              <a:rPr lang="en-US" sz="3600" dirty="0"/>
              <a:t>Institutional Commitment to Candidate’s Research Career Development (K Awards)</a:t>
            </a:r>
          </a:p>
        </p:txBody>
      </p:sp>
      <p:sp>
        <p:nvSpPr>
          <p:cNvPr id="3" name="Content Placeholder 2">
            <a:extLst>
              <a:ext uri="{FF2B5EF4-FFF2-40B4-BE49-F238E27FC236}">
                <a16:creationId xmlns:a16="http://schemas.microsoft.com/office/drawing/2014/main" id="{313B95D9-F02E-1C48-B44D-FEDAB2134F08}"/>
              </a:ext>
            </a:extLst>
          </p:cNvPr>
          <p:cNvSpPr>
            <a:spLocks noGrp="1"/>
          </p:cNvSpPr>
          <p:nvPr>
            <p:ph idx="1"/>
          </p:nvPr>
        </p:nvSpPr>
        <p:spPr/>
        <p:txBody>
          <a:bodyPr>
            <a:normAutofit/>
          </a:bodyPr>
          <a:lstStyle/>
          <a:p>
            <a:r>
              <a:rPr lang="en-US" sz="2800" dirty="0"/>
              <a:t>Takes the form of a one-page letter from your department chair </a:t>
            </a:r>
          </a:p>
          <a:p>
            <a:r>
              <a:rPr lang="en-US" sz="2800" dirty="0"/>
              <a:t>See Woolf-King K01 example</a:t>
            </a:r>
          </a:p>
          <a:p>
            <a:endParaRPr lang="en-US" sz="2800" dirty="0"/>
          </a:p>
        </p:txBody>
      </p:sp>
    </p:spTree>
    <p:extLst>
      <p:ext uri="{BB962C8B-B14F-4D97-AF65-F5344CB8AC3E}">
        <p14:creationId xmlns:p14="http://schemas.microsoft.com/office/powerpoint/2010/main" val="963319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7A71F7-4C3D-4C41-8C26-8ABC36CFAC41}"/>
              </a:ext>
            </a:extLst>
          </p:cNvPr>
          <p:cNvPicPr>
            <a:picLocks noChangeAspect="1"/>
          </p:cNvPicPr>
          <p:nvPr/>
        </p:nvPicPr>
        <p:blipFill>
          <a:blip r:embed="rId3"/>
          <a:stretch>
            <a:fillRect/>
          </a:stretch>
        </p:blipFill>
        <p:spPr>
          <a:xfrm>
            <a:off x="1073536" y="0"/>
            <a:ext cx="6996928" cy="6858000"/>
          </a:xfrm>
          <a:prstGeom prst="rect">
            <a:avLst/>
          </a:prstGeom>
        </p:spPr>
      </p:pic>
    </p:spTree>
    <p:extLst>
      <p:ext uri="{BB962C8B-B14F-4D97-AF65-F5344CB8AC3E}">
        <p14:creationId xmlns:p14="http://schemas.microsoft.com/office/powerpoint/2010/main" val="2658061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C9217-9149-8149-B07B-7A97CDBFF5E6}"/>
              </a:ext>
            </a:extLst>
          </p:cNvPr>
          <p:cNvSpPr>
            <a:spLocks noGrp="1"/>
          </p:cNvSpPr>
          <p:nvPr>
            <p:ph type="title"/>
          </p:nvPr>
        </p:nvSpPr>
        <p:spPr/>
        <p:txBody>
          <a:bodyPr>
            <a:normAutofit/>
          </a:bodyPr>
          <a:lstStyle/>
          <a:p>
            <a:r>
              <a:rPr lang="en-US" sz="4400" dirty="0"/>
              <a:t>Assignment 6, due 1 pm on 2/17</a:t>
            </a:r>
          </a:p>
        </p:txBody>
      </p:sp>
      <p:sp>
        <p:nvSpPr>
          <p:cNvPr id="3" name="Content Placeholder 2">
            <a:extLst>
              <a:ext uri="{FF2B5EF4-FFF2-40B4-BE49-F238E27FC236}">
                <a16:creationId xmlns:a16="http://schemas.microsoft.com/office/drawing/2014/main" id="{5A1D5DD1-77A5-CB45-9A22-7CAFB45EE0CF}"/>
              </a:ext>
            </a:extLst>
          </p:cNvPr>
          <p:cNvSpPr>
            <a:spLocks noGrp="1"/>
          </p:cNvSpPr>
          <p:nvPr>
            <p:ph idx="1"/>
          </p:nvPr>
        </p:nvSpPr>
        <p:spPr>
          <a:xfrm>
            <a:off x="628650" y="1825624"/>
            <a:ext cx="8142126" cy="4817771"/>
          </a:xfrm>
        </p:spPr>
        <p:txBody>
          <a:bodyPr>
            <a:normAutofit fontScale="70000" lnSpcReduction="20000"/>
          </a:bodyPr>
          <a:lstStyle/>
          <a:p>
            <a:pPr lvl="0"/>
            <a:r>
              <a:rPr lang="en-US" sz="2600" dirty="0"/>
              <a:t>Turn in notes from the email exchange and/or phone call with your NIH PO. </a:t>
            </a:r>
          </a:p>
          <a:p>
            <a:pPr marL="0" lvl="0" indent="0">
              <a:buNone/>
            </a:pPr>
            <a:r>
              <a:rPr lang="en-US" sz="2400" u="sng" dirty="0"/>
              <a:t>F writers: </a:t>
            </a:r>
            <a:endParaRPr lang="en-US" sz="2800" u="sng" dirty="0"/>
          </a:p>
          <a:p>
            <a:r>
              <a:rPr lang="en-US" sz="2600" dirty="0"/>
              <a:t>Turn in a draft “Applicant’s Qualifications and Potential for a Research Career” (See page F70 in the NIH instructions and successful F applications in the Box folder). </a:t>
            </a:r>
          </a:p>
          <a:p>
            <a:r>
              <a:rPr lang="en-US" sz="2600" dirty="0"/>
              <a:t>Other components of the sponsor’s statement that do </a:t>
            </a:r>
            <a:r>
              <a:rPr lang="en-US" sz="2600" u="sng" dirty="0"/>
              <a:t>not need to be turned in</a:t>
            </a:r>
            <a:r>
              <a:rPr lang="en-US" sz="2600" dirty="0"/>
              <a:t> include research support available; previous fellows/trainees; training plan, environment, research facilities; number of fellows/trainees to be supervised during fellowship; clinical trial information (if relevant). </a:t>
            </a:r>
          </a:p>
          <a:p>
            <a:r>
              <a:rPr lang="en-US" sz="2600" dirty="0"/>
              <a:t>Start working on (</a:t>
            </a:r>
            <a:r>
              <a:rPr lang="en-US" sz="2600" u="sng" dirty="0"/>
              <a:t>not to be turned in</a:t>
            </a:r>
            <a:r>
              <a:rPr lang="en-US" sz="2600" dirty="0"/>
              <a:t>): Description of Institutional Environment and Commitment to Training; Letters of Support from Collaborators, Contributors, or Consultants (if relevant)</a:t>
            </a:r>
          </a:p>
          <a:p>
            <a:pPr marL="0" indent="0">
              <a:buNone/>
            </a:pPr>
            <a:r>
              <a:rPr lang="en-US" sz="2400" u="sng" dirty="0"/>
              <a:t>K writers: </a:t>
            </a:r>
            <a:endParaRPr lang="en-US" sz="2800" u="sng" dirty="0"/>
          </a:p>
          <a:p>
            <a:pPr lvl="0"/>
            <a:r>
              <a:rPr lang="en-US" sz="2400" dirty="0"/>
              <a:t>Turn in a draft of the “Plans and Statements of Mentor and Co-mentor(s)” </a:t>
            </a:r>
            <a:r>
              <a:rPr lang="en-US" sz="2400" i="1" dirty="0"/>
              <a:t>for your primary mentor only</a:t>
            </a:r>
            <a:r>
              <a:rPr lang="en-US" sz="2400" dirty="0"/>
              <a:t>. </a:t>
            </a:r>
          </a:p>
          <a:p>
            <a:pPr lvl="0"/>
            <a:r>
              <a:rPr lang="en-US" sz="2400" dirty="0"/>
              <a:t>Turn in a draft of the “Institutional Commitment to the Candidate’s Research Career Development” letter (1-page limit) </a:t>
            </a:r>
            <a:endParaRPr lang="en-US" sz="2800" dirty="0"/>
          </a:p>
          <a:p>
            <a:pPr lvl="0"/>
            <a:r>
              <a:rPr lang="en-US" sz="2400" dirty="0"/>
              <a:t>Start on other sponsor section materials (</a:t>
            </a:r>
            <a:r>
              <a:rPr lang="en-US" sz="2400" u="sng" dirty="0"/>
              <a:t>not to be turned in</a:t>
            </a:r>
            <a:r>
              <a:rPr lang="en-US" sz="2400" dirty="0"/>
              <a:t>): Letters of Support (6-pg limit), Description of Institutional Environment (1-pg limit)</a:t>
            </a:r>
            <a:endParaRPr lang="en-US" sz="2800" dirty="0"/>
          </a:p>
          <a:p>
            <a:endParaRPr lang="en-US" dirty="0"/>
          </a:p>
        </p:txBody>
      </p:sp>
    </p:spTree>
    <p:extLst>
      <p:ext uri="{BB962C8B-B14F-4D97-AF65-F5344CB8AC3E}">
        <p14:creationId xmlns:p14="http://schemas.microsoft.com/office/powerpoint/2010/main" val="2960693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92A10-93A8-CD4B-8FE2-CF0CEAA14CE0}"/>
              </a:ext>
            </a:extLst>
          </p:cNvPr>
          <p:cNvSpPr>
            <a:spLocks noGrp="1"/>
          </p:cNvSpPr>
          <p:nvPr>
            <p:ph type="title"/>
          </p:nvPr>
        </p:nvSpPr>
        <p:spPr/>
        <p:txBody>
          <a:bodyPr>
            <a:normAutofit/>
          </a:bodyPr>
          <a:lstStyle/>
          <a:p>
            <a:r>
              <a:rPr lang="en-US" sz="4400" dirty="0"/>
              <a:t>Plan for Today</a:t>
            </a:r>
          </a:p>
        </p:txBody>
      </p:sp>
      <p:sp>
        <p:nvSpPr>
          <p:cNvPr id="4" name="Content Placeholder 2">
            <a:extLst>
              <a:ext uri="{FF2B5EF4-FFF2-40B4-BE49-F238E27FC236}">
                <a16:creationId xmlns:a16="http://schemas.microsoft.com/office/drawing/2014/main" id="{FB5182CC-54CB-3F40-9270-AC644C68D6EB}"/>
              </a:ext>
            </a:extLst>
          </p:cNvPr>
          <p:cNvSpPr>
            <a:spLocks noGrp="1"/>
          </p:cNvSpPr>
          <p:nvPr>
            <p:ph idx="1"/>
          </p:nvPr>
        </p:nvSpPr>
        <p:spPr>
          <a:xfrm>
            <a:off x="457200" y="1600200"/>
            <a:ext cx="8229600" cy="4525963"/>
          </a:xfrm>
        </p:spPr>
        <p:txBody>
          <a:bodyPr/>
          <a:lstStyle/>
          <a:p>
            <a:r>
              <a:rPr lang="en-US" sz="2400" dirty="0"/>
              <a:t>Introduction to Training Components, Part 1 (today)</a:t>
            </a:r>
          </a:p>
          <a:p>
            <a:pPr lvl="1"/>
            <a:r>
              <a:rPr lang="en-US" sz="2000" dirty="0"/>
              <a:t>Selection of Sponsor and Institution </a:t>
            </a:r>
          </a:p>
          <a:p>
            <a:pPr lvl="1"/>
            <a:r>
              <a:rPr lang="en-US" sz="2000" dirty="0"/>
              <a:t>Institutional Environment and Commitment to Training</a:t>
            </a:r>
          </a:p>
          <a:p>
            <a:pPr lvl="1"/>
            <a:r>
              <a:rPr lang="en-US" sz="2000" dirty="0"/>
              <a:t>Sponsor(s) and Co-Sponsor(s) Statements</a:t>
            </a:r>
          </a:p>
          <a:p>
            <a:r>
              <a:rPr lang="en-US" sz="2400" dirty="0"/>
              <a:t>Introduction to Training Components, Part 2 (February 24)</a:t>
            </a:r>
          </a:p>
          <a:p>
            <a:pPr lvl="1"/>
            <a:r>
              <a:rPr lang="en-US" sz="2000" dirty="0"/>
              <a:t>Fellowship/Mentored Career Development Award Applicant Sections</a:t>
            </a:r>
          </a:p>
          <a:p>
            <a:r>
              <a:rPr lang="en-US" sz="2400" dirty="0"/>
              <a:t>Homework for Next Week </a:t>
            </a:r>
          </a:p>
          <a:p>
            <a:r>
              <a:rPr lang="en-US" sz="2400" dirty="0"/>
              <a:t>Discussion: Peer Review of Approach Outline</a:t>
            </a:r>
          </a:p>
          <a:p>
            <a:endParaRPr lang="en-US" dirty="0"/>
          </a:p>
          <a:p>
            <a:pPr lvl="1"/>
            <a:endParaRPr lang="en-US" dirty="0"/>
          </a:p>
          <a:p>
            <a:endParaRPr lang="en-US" dirty="0"/>
          </a:p>
          <a:p>
            <a:endParaRPr lang="en-US" dirty="0"/>
          </a:p>
          <a:p>
            <a:endParaRPr lang="en-US" dirty="0"/>
          </a:p>
        </p:txBody>
      </p:sp>
    </p:spTree>
    <p:extLst>
      <p:ext uri="{BB962C8B-B14F-4D97-AF65-F5344CB8AC3E}">
        <p14:creationId xmlns:p14="http://schemas.microsoft.com/office/powerpoint/2010/main" val="2517510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t>Resources</a:t>
            </a:r>
            <a:endParaRPr lang="en-US" sz="3600" dirty="0"/>
          </a:p>
        </p:txBody>
      </p:sp>
      <p:sp>
        <p:nvSpPr>
          <p:cNvPr id="6" name="Content Placeholder 5"/>
          <p:cNvSpPr>
            <a:spLocks noGrp="1"/>
          </p:cNvSpPr>
          <p:nvPr>
            <p:ph idx="1"/>
          </p:nvPr>
        </p:nvSpPr>
        <p:spPr>
          <a:xfrm>
            <a:off x="628650" y="1512175"/>
            <a:ext cx="8246534" cy="5029200"/>
          </a:xfrm>
        </p:spPr>
        <p:txBody>
          <a:bodyPr>
            <a:normAutofit/>
          </a:bodyPr>
          <a:lstStyle/>
          <a:p>
            <a:r>
              <a:rPr lang="en-US" sz="2800" dirty="0"/>
              <a:t>Table of Training Grant Sections (on the CLE)</a:t>
            </a:r>
          </a:p>
          <a:p>
            <a:r>
              <a:rPr lang="en-US" sz="2800" dirty="0"/>
              <a:t>Program Announcement for Parent F31 Award</a:t>
            </a:r>
          </a:p>
          <a:p>
            <a:pPr lvl="1"/>
            <a:r>
              <a:rPr lang="en-US" sz="2400" dirty="0">
                <a:hlinkClick r:id="rId3"/>
              </a:rPr>
              <a:t>https://grants.nih.gov/grants/guide/pa-files/PA-21-051.html</a:t>
            </a:r>
            <a:endParaRPr lang="en-US" sz="2400" dirty="0"/>
          </a:p>
          <a:p>
            <a:r>
              <a:rPr lang="en-US" sz="2800" dirty="0"/>
              <a:t>Program Announcement for Parent K Awards</a:t>
            </a:r>
          </a:p>
          <a:p>
            <a:pPr lvl="1"/>
            <a:r>
              <a:rPr lang="en-US" sz="2400" dirty="0">
                <a:hlinkClick r:id="rId4"/>
              </a:rPr>
              <a:t>https://grants.nih.gov/grants/guide/pa-files/PA-20-190.html</a:t>
            </a:r>
            <a:r>
              <a:rPr lang="en-US" sz="2400" dirty="0"/>
              <a:t> (K01, non clinical trial)</a:t>
            </a:r>
          </a:p>
          <a:p>
            <a:pPr lvl="1"/>
            <a:r>
              <a:rPr lang="en-US" sz="2400" dirty="0">
                <a:hlinkClick r:id="rId5"/>
              </a:rPr>
              <a:t>https://grants.nih.gov/grants/guide/pa-files/PA-20-206.html</a:t>
            </a:r>
            <a:r>
              <a:rPr lang="en-US" sz="2400" dirty="0"/>
              <a:t> (K23, clinical trial)</a:t>
            </a:r>
          </a:p>
          <a:p>
            <a:pPr lvl="1"/>
            <a:r>
              <a:rPr lang="en-US" sz="2400" dirty="0">
                <a:hlinkClick r:id="rId6"/>
              </a:rPr>
              <a:t>https://grants.nih.gov/grants/guide/pa-files/PA-20-203.html</a:t>
            </a:r>
            <a:r>
              <a:rPr lang="en-US" sz="2400" dirty="0"/>
              <a:t> (K08, non clinical trial)</a:t>
            </a:r>
          </a:p>
        </p:txBody>
      </p:sp>
    </p:spTree>
    <p:extLst>
      <p:ext uri="{BB962C8B-B14F-4D97-AF65-F5344CB8AC3E}">
        <p14:creationId xmlns:p14="http://schemas.microsoft.com/office/powerpoint/2010/main" val="3687895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4400" dirty="0"/>
              <a:t>Resources (continued)</a:t>
            </a:r>
            <a:endParaRPr lang="en-US" sz="3600" dirty="0"/>
          </a:p>
        </p:txBody>
      </p:sp>
      <p:sp>
        <p:nvSpPr>
          <p:cNvPr id="6" name="Content Placeholder 5"/>
          <p:cNvSpPr>
            <a:spLocks noGrp="1"/>
          </p:cNvSpPr>
          <p:nvPr>
            <p:ph idx="1"/>
          </p:nvPr>
        </p:nvSpPr>
        <p:spPr>
          <a:xfrm>
            <a:off x="628650" y="1512175"/>
            <a:ext cx="8246534" cy="5029200"/>
          </a:xfrm>
        </p:spPr>
        <p:txBody>
          <a:bodyPr>
            <a:normAutofit/>
          </a:bodyPr>
          <a:lstStyle/>
          <a:p>
            <a:pPr marL="0" indent="0">
              <a:buNone/>
            </a:pPr>
            <a:endParaRPr lang="en-US" sz="2800" dirty="0"/>
          </a:p>
          <a:p>
            <a:r>
              <a:rPr lang="en-US" sz="2800" dirty="0"/>
              <a:t>Use the SF424 R&amp;R Application Guide-Version F</a:t>
            </a:r>
          </a:p>
          <a:p>
            <a:pPr lvl="1"/>
            <a:r>
              <a:rPr lang="en-US" sz="2400" dirty="0">
                <a:hlinkClick r:id="rId3"/>
              </a:rPr>
              <a:t>https://grants.nih.gov/grants/how-to-apply-application-guide/forms-f/general-forms-f.pdf</a:t>
            </a:r>
            <a:endParaRPr lang="en-US" sz="2400" dirty="0"/>
          </a:p>
          <a:p>
            <a:pPr lvl="1"/>
            <a:r>
              <a:rPr lang="en-US" sz="2400" dirty="0">
                <a:hlinkClick r:id="rId4"/>
              </a:rPr>
              <a:t>https://grants.nih.gov/grants/how-to-apply-application-guide/forms-f/fellowship-forms-f.pdf</a:t>
            </a:r>
            <a:endParaRPr lang="en-US" sz="2400" dirty="0"/>
          </a:p>
          <a:p>
            <a:r>
              <a:rPr lang="en-US" sz="2800" dirty="0"/>
              <a:t>Read lots of examples (on the CLE)</a:t>
            </a:r>
          </a:p>
          <a:p>
            <a:pPr lvl="1"/>
            <a:endParaRPr lang="en-US" sz="2400" dirty="0"/>
          </a:p>
        </p:txBody>
      </p:sp>
    </p:spTree>
    <p:extLst>
      <p:ext uri="{BB962C8B-B14F-4D97-AF65-F5344CB8AC3E}">
        <p14:creationId xmlns:p14="http://schemas.microsoft.com/office/powerpoint/2010/main" val="2678672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467" y="419290"/>
            <a:ext cx="7738533" cy="868362"/>
          </a:xfrm>
        </p:spPr>
        <p:txBody>
          <a:bodyPr>
            <a:normAutofit/>
          </a:bodyPr>
          <a:lstStyle/>
          <a:p>
            <a:r>
              <a:rPr lang="en-US" sz="4400" dirty="0"/>
              <a:t>F31 &amp; F32 awards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81129534"/>
              </p:ext>
            </p:extLst>
          </p:nvPr>
        </p:nvGraphicFramePr>
        <p:xfrm>
          <a:off x="389467" y="1453848"/>
          <a:ext cx="8263466" cy="5106071"/>
        </p:xfrm>
        <a:graphic>
          <a:graphicData uri="http://schemas.openxmlformats.org/drawingml/2006/table">
            <a:tbl>
              <a:tblPr firstRow="1" bandRow="1">
                <a:tableStyleId>{5C22544A-7EE6-4342-B048-85BDC9FD1C3A}</a:tableStyleId>
              </a:tblPr>
              <a:tblGrid>
                <a:gridCol w="7147406">
                  <a:extLst>
                    <a:ext uri="{9D8B030D-6E8A-4147-A177-3AD203B41FA5}">
                      <a16:colId xmlns:a16="http://schemas.microsoft.com/office/drawing/2014/main" val="20000"/>
                    </a:ext>
                  </a:extLst>
                </a:gridCol>
                <a:gridCol w="1116060">
                  <a:extLst>
                    <a:ext uri="{9D8B030D-6E8A-4147-A177-3AD203B41FA5}">
                      <a16:colId xmlns:a16="http://schemas.microsoft.com/office/drawing/2014/main" val="20001"/>
                    </a:ext>
                  </a:extLst>
                </a:gridCol>
              </a:tblGrid>
              <a:tr h="394259">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2953">
                <a:tc>
                  <a:txBody>
                    <a:bodyPr/>
                    <a:lstStyle/>
                    <a:p>
                      <a:r>
                        <a:rPr lang="en-US" b="1" dirty="0">
                          <a:effectLst/>
                        </a:rPr>
                        <a:t>Specific Aims</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2953">
                <a:tc>
                  <a:txBody>
                    <a:bodyPr/>
                    <a:lstStyle/>
                    <a:p>
                      <a:r>
                        <a:rPr lang="en-US" b="1" dirty="0">
                          <a:effectLst/>
                        </a:rPr>
                        <a:t>Research Strategy</a:t>
                      </a:r>
                      <a:r>
                        <a:rPr lang="en-US" dirty="0">
                          <a:effectLst/>
                        </a:rPr>
                        <a:t> </a:t>
                      </a:r>
                    </a:p>
                  </a:txBody>
                  <a:tcPr marL="63500" marR="63500" marT="63500" marB="63500" anchor="ctr">
                    <a:solidFill>
                      <a:schemeClr val="bg1">
                        <a:lumMod val="75000"/>
                      </a:schemeClr>
                    </a:solidFill>
                  </a:tcPr>
                </a:tc>
                <a:tc>
                  <a:txBody>
                    <a:bodyPr/>
                    <a:lstStyle/>
                    <a:p>
                      <a:pPr algn="ctr"/>
                      <a:r>
                        <a:rPr lang="en-US">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2"/>
                  </a:ext>
                </a:extLst>
              </a:tr>
              <a:tr h="362953">
                <a:tc>
                  <a:txBody>
                    <a:bodyPr/>
                    <a:lstStyle/>
                    <a:p>
                      <a:r>
                        <a:rPr lang="en-US" b="1" dirty="0">
                          <a:effectLst/>
                        </a:rPr>
                        <a:t>Respective Contributions</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3"/>
                  </a:ext>
                </a:extLst>
              </a:tr>
              <a:tr h="362953">
                <a:tc>
                  <a:txBody>
                    <a:bodyPr/>
                    <a:lstStyle/>
                    <a:p>
                      <a:r>
                        <a:rPr lang="en-US" b="1" dirty="0">
                          <a:effectLst/>
                        </a:rPr>
                        <a:t>Selection of Sponsor and Institution</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4"/>
                  </a:ext>
                </a:extLst>
              </a:tr>
              <a:tr h="362953">
                <a:tc>
                  <a:txBody>
                    <a:bodyPr/>
                    <a:lstStyle/>
                    <a:p>
                      <a:r>
                        <a:rPr lang="en-US" b="1" dirty="0">
                          <a:effectLst/>
                        </a:rPr>
                        <a:t>Training in Responsible Conduct of Research</a:t>
                      </a:r>
                      <a:r>
                        <a:rPr lang="en-US" dirty="0">
                          <a:effectLst/>
                        </a:rPr>
                        <a: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5"/>
                  </a:ext>
                </a:extLst>
              </a:tr>
              <a:tr h="611048">
                <a:tc>
                  <a:txBody>
                    <a:bodyPr/>
                    <a:lstStyle/>
                    <a:p>
                      <a:r>
                        <a:rPr lang="en-US" b="1" baseline="0" dirty="0">
                          <a:effectLst/>
                        </a:rPr>
                        <a:t>Institutional Environment and Commitment to Training </a:t>
                      </a:r>
                      <a:r>
                        <a:rPr lang="en-US" b="0" baseline="0" dirty="0">
                          <a:effectLst/>
                        </a:rPr>
                        <a:t>(includes </a:t>
                      </a:r>
                      <a:r>
                        <a:rPr lang="en-US" b="0" baseline="0" dirty="0">
                          <a:effectLst/>
                          <a:highlight>
                            <a:srgbClr val="FFFF00"/>
                          </a:highlight>
                        </a:rPr>
                        <a:t>Description of Institutional Environment and Commitment to Training </a:t>
                      </a:r>
                      <a:r>
                        <a:rPr lang="en-US" b="0" baseline="0" dirty="0">
                          <a:effectLst/>
                        </a:rPr>
                        <a:t>and Description of Candidate’s Contribution to Program Goals)</a:t>
                      </a:r>
                      <a:endParaRPr lang="en-US" dirty="0">
                        <a:effectLst/>
                      </a:endParaRPr>
                    </a:p>
                  </a:txBody>
                  <a:tcPr marL="63500" marR="63500" marT="63500" marB="63500" anchor="ctr">
                    <a:solidFill>
                      <a:schemeClr val="bg1">
                        <a:lumMod val="75000"/>
                      </a:schemeClr>
                    </a:solidFill>
                  </a:tcPr>
                </a:tc>
                <a:tc>
                  <a:txBody>
                    <a:bodyPr/>
                    <a:lstStyle/>
                    <a:p>
                      <a:pPr algn="ctr"/>
                      <a:r>
                        <a:rPr lang="en-US" dirty="0">
                          <a:effectLst/>
                        </a:rPr>
                        <a:t>2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2953">
                <a:tc>
                  <a:txBody>
                    <a:bodyPr/>
                    <a:lstStyle/>
                    <a:p>
                      <a:r>
                        <a:rPr lang="en-US" b="1" dirty="0">
                          <a:effectLst/>
                        </a:rPr>
                        <a:t>Sponsor(s) and Co-Sponsor(s)</a:t>
                      </a:r>
                      <a:r>
                        <a:rPr lang="en-US" b="0" baseline="0" dirty="0">
                          <a:effectLst/>
                        </a:rPr>
                        <a:t> </a:t>
                      </a:r>
                      <a:r>
                        <a:rPr lang="en-US" b="1" baseline="0" dirty="0">
                          <a:effectLst/>
                        </a:rPr>
                        <a:t>Statements </a:t>
                      </a:r>
                      <a:r>
                        <a:rPr lang="en-US" b="0" baseline="0" dirty="0">
                          <a:effectLst/>
                        </a:rPr>
                        <a:t>(includes Research Support Available, Previous Fellows/Trainees, Training plan, Environment and Research Facilities, Number of Fellows/Trainees to be Supervised, </a:t>
                      </a:r>
                      <a:r>
                        <a:rPr lang="en-US" b="0" baseline="0" dirty="0">
                          <a:effectLst/>
                          <a:highlight>
                            <a:srgbClr val="00FF00"/>
                          </a:highlight>
                        </a:rPr>
                        <a:t>Applicant’s Qualifications and Potential for Research Career)</a:t>
                      </a:r>
                      <a:endParaRPr lang="en-US" dirty="0">
                        <a:effectLst/>
                        <a:highlight>
                          <a:srgbClr val="00FF00"/>
                        </a:highlight>
                      </a:endParaRPr>
                    </a:p>
                  </a:txBody>
                  <a:tcPr marL="63500" marR="63500" marT="63500" marB="63500" anchor="ctr">
                    <a:solidFill>
                      <a:schemeClr val="bg1">
                        <a:lumMod val="75000"/>
                      </a:schemeClr>
                    </a:solidFill>
                  </a:tcPr>
                </a:tc>
                <a:tc>
                  <a:txBody>
                    <a:bodyPr/>
                    <a:lstStyle/>
                    <a:p>
                      <a:pPr algn="ctr"/>
                      <a:r>
                        <a:rPr lang="en-US" dirty="0">
                          <a:effectLst/>
                        </a:rPr>
                        <a:t>6 </a:t>
                      </a:r>
                    </a:p>
                  </a:txBody>
                  <a:tcPr marL="63500" marR="63500" marT="63500" marB="63500" anchor="ctr">
                    <a:solidFill>
                      <a:schemeClr val="bg1">
                        <a:lumMod val="75000"/>
                      </a:schemeClr>
                    </a:solidFill>
                  </a:tcPr>
                </a:tc>
                <a:extLst>
                  <a:ext uri="{0D108BD9-81ED-4DB2-BD59-A6C34878D82A}">
                    <a16:rowId xmlns:a16="http://schemas.microsoft.com/office/drawing/2014/main" val="10009"/>
                  </a:ext>
                </a:extLst>
              </a:tr>
              <a:tr h="362953">
                <a:tc>
                  <a:txBody>
                    <a:bodyPr/>
                    <a:lstStyle/>
                    <a:p>
                      <a:r>
                        <a:rPr lang="en-US" b="1" dirty="0">
                          <a:effectLst/>
                          <a:highlight>
                            <a:srgbClr val="FFFF00"/>
                          </a:highlight>
                        </a:rPr>
                        <a:t>Letters of Support from Collaborators, Contributors,</a:t>
                      </a:r>
                      <a:r>
                        <a:rPr lang="en-US" b="1" baseline="0" dirty="0">
                          <a:effectLst/>
                          <a:highlight>
                            <a:srgbClr val="FFFF00"/>
                          </a:highlight>
                        </a:rPr>
                        <a:t> &amp; Consultants</a:t>
                      </a:r>
                      <a:endParaRPr lang="en-US" b="1" dirty="0">
                        <a:effectLst/>
                        <a:highlight>
                          <a:srgbClr val="FFFF00"/>
                        </a:highligh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10010"/>
                  </a:ext>
                </a:extLst>
              </a:tr>
              <a:tr h="362953">
                <a:tc>
                  <a:txBody>
                    <a:bodyPr/>
                    <a:lstStyle/>
                    <a:p>
                      <a:r>
                        <a:rPr lang="en-US" b="1" dirty="0" err="1">
                          <a:effectLst/>
                        </a:rPr>
                        <a:t>Biosketch</a:t>
                      </a:r>
                      <a:r>
                        <a:rPr lang="en-US" b="1" baseline="0" dirty="0">
                          <a:effectLst/>
                        </a:rPr>
                        <a:t> </a:t>
                      </a:r>
                      <a:r>
                        <a:rPr lang="en-US" baseline="0" dirty="0">
                          <a:effectLst/>
                        </a:rPr>
                        <a:t>(for you and all sponsors/co-sponsors)</a:t>
                      </a:r>
                      <a:endParaRPr lang="en-US" dirty="0">
                        <a:effectLst/>
                      </a:endParaRPr>
                    </a:p>
                  </a:txBody>
                  <a:tcPr marL="63500" marR="63500" marT="63500" marB="63500" anchor="ctr">
                    <a:solidFill>
                      <a:srgbClr val="BFBFBF"/>
                    </a:solidFill>
                  </a:tcPr>
                </a:tc>
                <a:tc>
                  <a:txBody>
                    <a:bodyPr/>
                    <a:lstStyle/>
                    <a:p>
                      <a:pPr algn="ctr"/>
                      <a:r>
                        <a:rPr lang="en-US" dirty="0">
                          <a:effectLst/>
                        </a:rPr>
                        <a:t>5</a:t>
                      </a:r>
                    </a:p>
                  </a:txBody>
                  <a:tcPr marL="63500" marR="63500" marT="63500" marB="63500" anchor="ctr">
                    <a:solidFill>
                      <a:srgbClr val="BFBFBF"/>
                    </a:solidFill>
                  </a:tcPr>
                </a:tc>
                <a:extLst>
                  <a:ext uri="{0D108BD9-81ED-4DB2-BD59-A6C34878D82A}">
                    <a16:rowId xmlns:a16="http://schemas.microsoft.com/office/drawing/2014/main" val="10011"/>
                  </a:ext>
                </a:extLst>
              </a:tr>
              <a:tr h="36295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b="1" dirty="0">
                          <a:effectLst/>
                        </a:rPr>
                        <a:t>Applicant’s</a:t>
                      </a:r>
                      <a:r>
                        <a:rPr lang="en-US" b="1" baseline="0" dirty="0">
                          <a:effectLst/>
                        </a:rPr>
                        <a:t> Background and Goals for Fellowship Training </a:t>
                      </a:r>
                      <a:r>
                        <a:rPr lang="en-US" b="0" baseline="0" dirty="0">
                          <a:effectLst/>
                        </a:rPr>
                        <a:t>(includes Doctoral Dissertation and Research Experience; Training Goals and Objectives; and Activities Planned Under this Award)</a:t>
                      </a:r>
                      <a:endParaRPr lang="en-US" dirty="0">
                        <a:effectLst/>
                      </a:endParaRPr>
                    </a:p>
                  </a:txBody>
                  <a:tcPr marL="63500" marR="63500" marT="63500" marB="63500" anchor="ctr">
                    <a:solidFill>
                      <a:srgbClr val="BFBFBF"/>
                    </a:solidFill>
                  </a:tcPr>
                </a:tc>
                <a:tc>
                  <a:txBody>
                    <a:bodyPr/>
                    <a:lstStyle/>
                    <a:p>
                      <a:pPr algn="ctr"/>
                      <a:r>
                        <a:rPr lang="en-US" dirty="0">
                          <a:effectLst/>
                        </a:rPr>
                        <a:t>6</a:t>
                      </a:r>
                    </a:p>
                  </a:txBody>
                  <a:tcPr marL="63500" marR="63500" marT="63500" marB="63500" anchor="ctr">
                    <a:solidFill>
                      <a:srgbClr val="BFBFBF"/>
                    </a:solidFill>
                  </a:tcPr>
                </a:tc>
                <a:extLst>
                  <a:ext uri="{0D108BD9-81ED-4DB2-BD59-A6C34878D82A}">
                    <a16:rowId xmlns:a16="http://schemas.microsoft.com/office/drawing/2014/main" val="816436164"/>
                  </a:ext>
                </a:extLst>
              </a:tr>
            </a:tbl>
          </a:graphicData>
        </a:graphic>
      </p:graphicFrame>
    </p:spTree>
    <p:extLst>
      <p:ext uri="{BB962C8B-B14F-4D97-AF65-F5344CB8AC3E}">
        <p14:creationId xmlns:p14="http://schemas.microsoft.com/office/powerpoint/2010/main" val="1292319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161867" cy="868362"/>
          </a:xfrm>
        </p:spPr>
        <p:txBody>
          <a:bodyPr>
            <a:normAutofit/>
          </a:bodyPr>
          <a:lstStyle/>
          <a:p>
            <a:r>
              <a:rPr lang="en-US" sz="4000" dirty="0"/>
              <a:t>Selection of Sponsor and Institution</a:t>
            </a:r>
            <a:endParaRPr lang="en-US" dirty="0"/>
          </a:p>
        </p:txBody>
      </p:sp>
      <p:sp>
        <p:nvSpPr>
          <p:cNvPr id="3" name="Content Placeholder 2"/>
          <p:cNvSpPr>
            <a:spLocks noGrp="1"/>
          </p:cNvSpPr>
          <p:nvPr>
            <p:ph idx="1"/>
          </p:nvPr>
        </p:nvSpPr>
        <p:spPr>
          <a:xfrm>
            <a:off x="563032" y="1735138"/>
            <a:ext cx="8161868" cy="4868862"/>
          </a:xfrm>
        </p:spPr>
        <p:txBody>
          <a:bodyPr>
            <a:normAutofit lnSpcReduction="10000"/>
          </a:bodyPr>
          <a:lstStyle/>
          <a:p>
            <a:r>
              <a:rPr lang="en-US" sz="2800" dirty="0"/>
              <a:t>Explain how you came up with the selection of each of your mentors/advisors to accomplish your training goals</a:t>
            </a:r>
          </a:p>
          <a:p>
            <a:r>
              <a:rPr lang="en-US" sz="2800" dirty="0"/>
              <a:t>Usually a paragraph for each person</a:t>
            </a:r>
          </a:p>
          <a:p>
            <a:pPr lvl="1"/>
            <a:r>
              <a:rPr lang="en-US" sz="2500" dirty="0"/>
              <a:t>Can list advisors or “collaborators” too</a:t>
            </a:r>
          </a:p>
          <a:p>
            <a:pPr lvl="1"/>
            <a:r>
              <a:rPr lang="en-US" sz="2500" dirty="0"/>
              <a:t>Qualifications (title/role, content area expertise)</a:t>
            </a:r>
          </a:p>
          <a:p>
            <a:pPr lvl="1"/>
            <a:r>
              <a:rPr lang="en-US" sz="2500" dirty="0"/>
              <a:t>Role on your training and/or research plan—why you cannot complete your training without this person</a:t>
            </a:r>
          </a:p>
          <a:p>
            <a:r>
              <a:rPr lang="en-US" sz="2800" dirty="0"/>
              <a:t>A paragraph or two about UCSF as the sponsoring institution</a:t>
            </a:r>
          </a:p>
          <a:p>
            <a:pPr lvl="1"/>
            <a:r>
              <a:rPr lang="en-US" sz="2500" dirty="0"/>
              <a:t>Describe your doctoral program/home department</a:t>
            </a:r>
          </a:p>
          <a:p>
            <a:pPr lvl="1"/>
            <a:r>
              <a:rPr lang="en-US" sz="2500" dirty="0"/>
              <a:t>Centers and institutes at UCSF that will support you</a:t>
            </a:r>
          </a:p>
          <a:p>
            <a:pPr lvl="1"/>
            <a:r>
              <a:rPr lang="en-US" sz="2500" dirty="0"/>
              <a:t>Other opportunities/resources for training at UCSF</a:t>
            </a:r>
          </a:p>
          <a:p>
            <a:pPr lvl="1"/>
            <a:endParaRPr lang="en-US" sz="2500" dirty="0"/>
          </a:p>
          <a:p>
            <a:endParaRPr lang="en-US" dirty="0"/>
          </a:p>
        </p:txBody>
      </p:sp>
    </p:spTree>
    <p:extLst>
      <p:ext uri="{BB962C8B-B14F-4D97-AF65-F5344CB8AC3E}">
        <p14:creationId xmlns:p14="http://schemas.microsoft.com/office/powerpoint/2010/main" val="2468530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458200" cy="868362"/>
          </a:xfrm>
        </p:spPr>
        <p:txBody>
          <a:bodyPr>
            <a:normAutofit/>
          </a:bodyPr>
          <a:lstStyle/>
          <a:p>
            <a:r>
              <a:rPr lang="en-US" sz="4000" dirty="0"/>
              <a:t>Sponsor and Co-Sponsor Statements</a:t>
            </a:r>
            <a:endParaRPr lang="en-US" dirty="0"/>
          </a:p>
        </p:txBody>
      </p:sp>
      <p:sp>
        <p:nvSpPr>
          <p:cNvPr id="3" name="Content Placeholder 2"/>
          <p:cNvSpPr>
            <a:spLocks noGrp="1"/>
          </p:cNvSpPr>
          <p:nvPr>
            <p:ph idx="1"/>
          </p:nvPr>
        </p:nvSpPr>
        <p:spPr>
          <a:xfrm>
            <a:off x="406400" y="1735138"/>
            <a:ext cx="8318500" cy="4868862"/>
          </a:xfrm>
        </p:spPr>
        <p:txBody>
          <a:bodyPr>
            <a:normAutofit/>
          </a:bodyPr>
          <a:lstStyle/>
          <a:p>
            <a:r>
              <a:rPr lang="en-US" sz="2800" dirty="0"/>
              <a:t>Written from the perspective of the sponsor(s) about the candidate, but the candidate may help draft some sections</a:t>
            </a:r>
          </a:p>
          <a:p>
            <a:r>
              <a:rPr lang="en-US" sz="2800" dirty="0"/>
              <a:t>Five sections:</a:t>
            </a:r>
          </a:p>
          <a:p>
            <a:pPr marL="800100" lvl="1" indent="-457200">
              <a:buFont typeface="+mj-lt"/>
              <a:buAutoNum type="arabicPeriod"/>
            </a:pPr>
            <a:r>
              <a:rPr lang="en-US" sz="2200" dirty="0"/>
              <a:t>Research support available</a:t>
            </a:r>
          </a:p>
          <a:p>
            <a:pPr marL="800100" lvl="1" indent="-457200">
              <a:buFont typeface="+mj-lt"/>
              <a:buAutoNum type="arabicPeriod"/>
            </a:pPr>
            <a:r>
              <a:rPr lang="en-US" sz="2200" dirty="0"/>
              <a:t>Previous fellows/trainees</a:t>
            </a:r>
          </a:p>
          <a:p>
            <a:pPr marL="800100" lvl="1" indent="-457200">
              <a:buFont typeface="+mj-lt"/>
              <a:buAutoNum type="arabicPeriod"/>
            </a:pPr>
            <a:r>
              <a:rPr lang="en-US" sz="2200" dirty="0"/>
              <a:t>Training plan, environment, and research facilities</a:t>
            </a:r>
          </a:p>
          <a:p>
            <a:pPr marL="800100" lvl="1" indent="-457200">
              <a:buFont typeface="+mj-lt"/>
              <a:buAutoNum type="arabicPeriod"/>
            </a:pPr>
            <a:r>
              <a:rPr lang="en-US" sz="2200" dirty="0"/>
              <a:t>Number of fellows/trainees to be supervised during the fellowship</a:t>
            </a:r>
          </a:p>
          <a:p>
            <a:pPr marL="800100" lvl="1" indent="-457200">
              <a:buFont typeface="+mj-lt"/>
              <a:buAutoNum type="arabicPeriod"/>
            </a:pPr>
            <a:r>
              <a:rPr lang="en-US" sz="2200" u="sng" dirty="0"/>
              <a:t>Applicant’s qualifications and potential for a research career</a:t>
            </a:r>
          </a:p>
          <a:p>
            <a:pPr marL="342900" lvl="1" indent="0">
              <a:buNone/>
            </a:pPr>
            <a:endParaRPr lang="en-US" sz="2200" dirty="0"/>
          </a:p>
          <a:p>
            <a:pPr lvl="1"/>
            <a:endParaRPr lang="en-US" sz="2500" dirty="0"/>
          </a:p>
          <a:p>
            <a:endParaRPr lang="en-US" dirty="0"/>
          </a:p>
        </p:txBody>
      </p:sp>
    </p:spTree>
    <p:extLst>
      <p:ext uri="{BB962C8B-B14F-4D97-AF65-F5344CB8AC3E}">
        <p14:creationId xmlns:p14="http://schemas.microsoft.com/office/powerpoint/2010/main" val="289553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15938"/>
            <a:ext cx="8458200" cy="868362"/>
          </a:xfrm>
        </p:spPr>
        <p:txBody>
          <a:bodyPr>
            <a:normAutofit fontScale="90000"/>
          </a:bodyPr>
          <a:lstStyle/>
          <a:p>
            <a:r>
              <a:rPr lang="en-US" sz="4000" dirty="0"/>
              <a:t>Institutional Environment and Commitment to Training (F Awards)</a:t>
            </a:r>
            <a:endParaRPr lang="en-US" dirty="0"/>
          </a:p>
        </p:txBody>
      </p:sp>
      <p:sp>
        <p:nvSpPr>
          <p:cNvPr id="3" name="Content Placeholder 2"/>
          <p:cNvSpPr>
            <a:spLocks noGrp="1"/>
          </p:cNvSpPr>
          <p:nvPr>
            <p:ph idx="1"/>
          </p:nvPr>
        </p:nvSpPr>
        <p:spPr>
          <a:xfrm>
            <a:off x="406400" y="1735138"/>
            <a:ext cx="8318500" cy="4868862"/>
          </a:xfrm>
        </p:spPr>
        <p:txBody>
          <a:bodyPr>
            <a:normAutofit fontScale="92500" lnSpcReduction="10000"/>
          </a:bodyPr>
          <a:lstStyle/>
          <a:p>
            <a:r>
              <a:rPr lang="en-US" sz="2800" dirty="0"/>
              <a:t>Describes the well-established research program related to candidate’s area of interest</a:t>
            </a:r>
          </a:p>
          <a:p>
            <a:r>
              <a:rPr lang="en-US" sz="2800" dirty="0"/>
              <a:t>Opportunities for intellectual interactions, courses, seminars etc.,</a:t>
            </a:r>
          </a:p>
          <a:p>
            <a:r>
              <a:rPr lang="en-US" sz="2800" dirty="0"/>
              <a:t>Facilities and resources available for career enhancement</a:t>
            </a:r>
          </a:p>
          <a:p>
            <a:r>
              <a:rPr lang="en-US" sz="2800" dirty="0"/>
              <a:t>Describe graduate program (structure, milestones required and timing, courses, exams)</a:t>
            </a:r>
          </a:p>
          <a:p>
            <a:r>
              <a:rPr lang="en-US" sz="2800" dirty="0"/>
              <a:t>Candidate’s progress towards degree requirements</a:t>
            </a:r>
          </a:p>
          <a:p>
            <a:r>
              <a:rPr lang="en-US" sz="2800" dirty="0"/>
              <a:t>See F31 examples from epidemiology PhD students (e.g. Joshua </a:t>
            </a:r>
            <a:r>
              <a:rPr lang="en-US" sz="2800" dirty="0" err="1"/>
              <a:t>Demb’s</a:t>
            </a:r>
            <a:r>
              <a:rPr lang="en-US" sz="2800" dirty="0"/>
              <a:t> F31)</a:t>
            </a:r>
          </a:p>
          <a:p>
            <a:r>
              <a:rPr lang="en-US" sz="2800" dirty="0"/>
              <a:t>You should be able to pull this material from other applications or request from department chair/head</a:t>
            </a:r>
            <a:endParaRPr lang="en-US" sz="2500" dirty="0"/>
          </a:p>
          <a:p>
            <a:pPr lvl="1"/>
            <a:endParaRPr lang="en-US" sz="2500" dirty="0"/>
          </a:p>
          <a:p>
            <a:endParaRPr lang="en-US" dirty="0"/>
          </a:p>
        </p:txBody>
      </p:sp>
    </p:spTree>
    <p:extLst>
      <p:ext uri="{BB962C8B-B14F-4D97-AF65-F5344CB8AC3E}">
        <p14:creationId xmlns:p14="http://schemas.microsoft.com/office/powerpoint/2010/main" val="1819681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06" y="531125"/>
            <a:ext cx="7313613" cy="868362"/>
          </a:xfrm>
        </p:spPr>
        <p:txBody>
          <a:bodyPr>
            <a:normAutofit/>
          </a:bodyPr>
          <a:lstStyle/>
          <a:p>
            <a:r>
              <a:rPr lang="en-US" sz="4400" dirty="0"/>
              <a:t>K-awards</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434903991"/>
              </p:ext>
            </p:extLst>
          </p:nvPr>
        </p:nvGraphicFramePr>
        <p:xfrm>
          <a:off x="354806" y="1955282"/>
          <a:ext cx="7970044" cy="3937412"/>
        </p:xfrm>
        <a:graphic>
          <a:graphicData uri="http://schemas.openxmlformats.org/drawingml/2006/table">
            <a:tbl>
              <a:tblPr firstRow="1" bandRow="1">
                <a:tableStyleId>{5C22544A-7EE6-4342-B048-85BDC9FD1C3A}</a:tableStyleId>
              </a:tblPr>
              <a:tblGrid>
                <a:gridCol w="6849756">
                  <a:extLst>
                    <a:ext uri="{9D8B030D-6E8A-4147-A177-3AD203B41FA5}">
                      <a16:colId xmlns:a16="http://schemas.microsoft.com/office/drawing/2014/main" val="20000"/>
                    </a:ext>
                  </a:extLst>
                </a:gridCol>
                <a:gridCol w="1120288">
                  <a:extLst>
                    <a:ext uri="{9D8B030D-6E8A-4147-A177-3AD203B41FA5}">
                      <a16:colId xmlns:a16="http://schemas.microsoft.com/office/drawing/2014/main" val="20001"/>
                    </a:ext>
                  </a:extLst>
                </a:gridCol>
              </a:tblGrid>
              <a:tr h="619089">
                <a:tc>
                  <a:txBody>
                    <a:bodyPr/>
                    <a:lstStyle/>
                    <a:p>
                      <a:pPr algn="ctr"/>
                      <a:br>
                        <a:rPr lang="en-US" dirty="0">
                          <a:effectLst/>
                        </a:rPr>
                      </a:br>
                      <a:r>
                        <a:rPr lang="en-US" b="1" dirty="0">
                          <a:effectLst/>
                        </a:rPr>
                        <a:t>Section of Application</a:t>
                      </a:r>
                      <a:r>
                        <a:rPr lang="en-US" dirty="0">
                          <a:effectLst/>
                        </a:rPr>
                        <a:t> </a:t>
                      </a:r>
                    </a:p>
                  </a:txBody>
                  <a:tcPr marL="63500" marR="63500" marT="63500" marB="63500" anchor="ctr"/>
                </a:tc>
                <a:tc>
                  <a:txBody>
                    <a:bodyPr/>
                    <a:lstStyle/>
                    <a:p>
                      <a:pPr algn="ctr"/>
                      <a:r>
                        <a:rPr lang="en-US" b="1" dirty="0">
                          <a:effectLst/>
                        </a:rPr>
                        <a:t>Page Limits </a:t>
                      </a:r>
                      <a:endParaRPr lang="en-US" dirty="0">
                        <a:effectLst/>
                      </a:endParaRPr>
                    </a:p>
                  </a:txBody>
                  <a:tcPr marL="63500" marR="63500" marT="63500" marB="63500" anchor="ctr"/>
                </a:tc>
                <a:extLst>
                  <a:ext uri="{0D108BD9-81ED-4DB2-BD59-A6C34878D82A}">
                    <a16:rowId xmlns:a16="http://schemas.microsoft.com/office/drawing/2014/main" val="10000"/>
                  </a:ext>
                </a:extLst>
              </a:tr>
              <a:tr h="367729">
                <a:tc>
                  <a:txBody>
                    <a:bodyPr/>
                    <a:lstStyle/>
                    <a:p>
                      <a:r>
                        <a:rPr lang="en-US" b="1" dirty="0">
                          <a:effectLst/>
                        </a:rPr>
                        <a:t>Specific Aims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1"/>
                  </a:ext>
                </a:extLst>
              </a:tr>
              <a:tr h="367729">
                <a:tc>
                  <a:txBody>
                    <a:bodyPr/>
                    <a:lstStyle/>
                    <a:p>
                      <a:r>
                        <a:rPr lang="en-US" b="1" dirty="0">
                          <a:effectLst/>
                        </a:rPr>
                        <a:t>Candidate Information and Goals for Career</a:t>
                      </a:r>
                      <a:r>
                        <a:rPr lang="en-US" b="1" baseline="0" dirty="0">
                          <a:effectLst/>
                        </a:rPr>
                        <a:t> </a:t>
                      </a:r>
                      <a:r>
                        <a:rPr lang="en-US" b="1" dirty="0">
                          <a:effectLst/>
                        </a:rPr>
                        <a:t>Development </a:t>
                      </a:r>
                      <a:r>
                        <a:rPr lang="en-US" dirty="0">
                          <a:effectLst/>
                        </a:rPr>
                        <a:t>(Candidate's Background, Career Goals and Objectives, and Candidate's Plan for Career Development/Training Activities During Award Period) </a:t>
                      </a:r>
                      <a:r>
                        <a:rPr lang="en-US" b="1" dirty="0">
                          <a:effectLst/>
                        </a:rPr>
                        <a:t>and Research Strategy</a:t>
                      </a:r>
                      <a:r>
                        <a:rPr lang="en-US" dirty="0">
                          <a:effectLst/>
                        </a:rPr>
                        <a:t> </a:t>
                      </a:r>
                    </a:p>
                  </a:txBody>
                  <a:tcPr marL="63500" marR="63500" marT="63500" marB="63500" anchor="ctr">
                    <a:solidFill>
                      <a:schemeClr val="bg1">
                        <a:lumMod val="65000"/>
                      </a:schemeClr>
                    </a:solidFill>
                  </a:tcPr>
                </a:tc>
                <a:tc>
                  <a:txBody>
                    <a:bodyPr/>
                    <a:lstStyle/>
                    <a:p>
                      <a:pPr algn="ctr"/>
                      <a:r>
                        <a:rPr lang="en-US" dirty="0">
                          <a:effectLst/>
                        </a:rPr>
                        <a:t>12</a:t>
                      </a:r>
                      <a:br>
                        <a:rPr lang="en-US" dirty="0">
                          <a:effectLst/>
                        </a:rPr>
                      </a:br>
                      <a:r>
                        <a:rPr lang="en-US" dirty="0">
                          <a:effectLst/>
                        </a:rPr>
                        <a:t>(combined)</a:t>
                      </a:r>
                    </a:p>
                  </a:txBody>
                  <a:tcPr marL="63500" marR="63500" marT="63500" marB="63500" anchor="ctr">
                    <a:solidFill>
                      <a:schemeClr val="bg1">
                        <a:lumMod val="65000"/>
                      </a:schemeClr>
                    </a:solidFill>
                  </a:tcPr>
                </a:tc>
                <a:extLst>
                  <a:ext uri="{0D108BD9-81ED-4DB2-BD59-A6C34878D82A}">
                    <a16:rowId xmlns:a16="http://schemas.microsoft.com/office/drawing/2014/main" val="10003"/>
                  </a:ext>
                </a:extLst>
              </a:tr>
              <a:tr h="367729">
                <a:tc>
                  <a:txBody>
                    <a:bodyPr/>
                    <a:lstStyle/>
                    <a:p>
                      <a:r>
                        <a:rPr lang="en-US" b="1" dirty="0">
                          <a:effectLst/>
                        </a:rPr>
                        <a:t>Training in the Responsible Conduct of Research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4"/>
                  </a:ext>
                </a:extLst>
              </a:tr>
              <a:tr h="367729">
                <a:tc>
                  <a:txBody>
                    <a:bodyPr/>
                    <a:lstStyle/>
                    <a:p>
                      <a:r>
                        <a:rPr lang="en-US" b="1" dirty="0">
                          <a:effectLst/>
                          <a:highlight>
                            <a:srgbClr val="00FF00"/>
                          </a:highlight>
                        </a:rPr>
                        <a:t>Plans and Statements of Mentors and Co-mentor(s)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5"/>
                  </a:ext>
                </a:extLst>
              </a:tr>
              <a:tr h="367729">
                <a:tc>
                  <a:txBody>
                    <a:bodyPr/>
                    <a:lstStyle/>
                    <a:p>
                      <a:r>
                        <a:rPr lang="en-US" b="1" dirty="0">
                          <a:effectLst/>
                          <a:highlight>
                            <a:srgbClr val="FFFF00"/>
                          </a:highlight>
                        </a:rPr>
                        <a:t>Letters of Support from Collaborators, Contributors, and Consultants </a:t>
                      </a:r>
                    </a:p>
                  </a:txBody>
                  <a:tcPr marL="63500" marR="63500" marT="63500" marB="63500" anchor="ctr">
                    <a:solidFill>
                      <a:schemeClr val="bg1">
                        <a:lumMod val="65000"/>
                      </a:schemeClr>
                    </a:solidFill>
                  </a:tcPr>
                </a:tc>
                <a:tc>
                  <a:txBody>
                    <a:bodyPr/>
                    <a:lstStyle/>
                    <a:p>
                      <a:pPr algn="ctr"/>
                      <a:r>
                        <a:rPr lang="en-US" dirty="0">
                          <a:effectLst/>
                        </a:rPr>
                        <a:t>6 </a:t>
                      </a:r>
                    </a:p>
                  </a:txBody>
                  <a:tcPr marL="63500" marR="63500" marT="63500" marB="63500" anchor="ctr">
                    <a:solidFill>
                      <a:schemeClr val="bg1">
                        <a:lumMod val="65000"/>
                      </a:schemeClr>
                    </a:solidFill>
                  </a:tcPr>
                </a:tc>
                <a:extLst>
                  <a:ext uri="{0D108BD9-81ED-4DB2-BD59-A6C34878D82A}">
                    <a16:rowId xmlns:a16="http://schemas.microsoft.com/office/drawing/2014/main" val="10006"/>
                  </a:ext>
                </a:extLst>
              </a:tr>
              <a:tr h="367729">
                <a:tc>
                  <a:txBody>
                    <a:bodyPr/>
                    <a:lstStyle/>
                    <a:p>
                      <a:r>
                        <a:rPr lang="en-US" b="1" dirty="0">
                          <a:effectLst/>
                          <a:highlight>
                            <a:srgbClr val="FFFF00"/>
                          </a:highlight>
                        </a:rPr>
                        <a:t>Description of Institutional Environment </a:t>
                      </a:r>
                    </a:p>
                  </a:txBody>
                  <a:tcPr marL="63500" marR="63500" marT="63500" marB="63500" anchor="ctr">
                    <a:solidFill>
                      <a:schemeClr val="bg1">
                        <a:lumMod val="65000"/>
                      </a:schemeClr>
                    </a:solidFill>
                  </a:tcPr>
                </a:tc>
                <a:tc>
                  <a:txBody>
                    <a:bodyPr/>
                    <a:lstStyle/>
                    <a:p>
                      <a:pPr algn="ctr"/>
                      <a:r>
                        <a:rPr lang="en-US" dirty="0">
                          <a:effectLst/>
                        </a:rPr>
                        <a:t>1 </a:t>
                      </a:r>
                    </a:p>
                  </a:txBody>
                  <a:tcPr marL="63500" marR="63500" marT="63500" marB="63500" anchor="ctr">
                    <a:solidFill>
                      <a:schemeClr val="bg1">
                        <a:lumMod val="65000"/>
                      </a:schemeClr>
                    </a:solidFill>
                  </a:tcPr>
                </a:tc>
                <a:extLst>
                  <a:ext uri="{0D108BD9-81ED-4DB2-BD59-A6C34878D82A}">
                    <a16:rowId xmlns:a16="http://schemas.microsoft.com/office/drawing/2014/main" val="10007"/>
                  </a:ext>
                </a:extLst>
              </a:tr>
              <a:tr h="367729">
                <a:tc>
                  <a:txBody>
                    <a:bodyPr/>
                    <a:lstStyle/>
                    <a:p>
                      <a:r>
                        <a:rPr lang="en-US" b="1" dirty="0">
                          <a:effectLst/>
                          <a:highlight>
                            <a:srgbClr val="00FF00"/>
                          </a:highlight>
                        </a:rPr>
                        <a:t>Institutional Commitment to Candidate's Research Career Development </a:t>
                      </a:r>
                    </a:p>
                  </a:txBody>
                  <a:tcPr marL="63500" marR="63500" marT="63500" marB="63500" anchor="ctr">
                    <a:solidFill>
                      <a:schemeClr val="bg1">
                        <a:lumMod val="75000"/>
                      </a:schemeClr>
                    </a:solidFill>
                  </a:tcPr>
                </a:tc>
                <a:tc>
                  <a:txBody>
                    <a:bodyPr/>
                    <a:lstStyle/>
                    <a:p>
                      <a:pPr algn="ctr"/>
                      <a:r>
                        <a:rPr lang="en-US" dirty="0">
                          <a:effectLst/>
                        </a:rPr>
                        <a:t>1 </a:t>
                      </a:r>
                    </a:p>
                  </a:txBody>
                  <a:tcPr marL="63500" marR="63500" marT="63500" marB="63500" anchor="ctr">
                    <a:solidFill>
                      <a:schemeClr val="bg1">
                        <a:lumMod val="75000"/>
                      </a:schemeClr>
                    </a:solidFill>
                  </a:tcPr>
                </a:tc>
                <a:extLst>
                  <a:ext uri="{0D108BD9-81ED-4DB2-BD59-A6C34878D82A}">
                    <a16:rowId xmlns:a16="http://schemas.microsoft.com/office/drawing/2014/main" val="10008"/>
                  </a:ext>
                </a:extLst>
              </a:tr>
              <a:tr h="367729">
                <a:tc>
                  <a:txBody>
                    <a:bodyPr/>
                    <a:lstStyle/>
                    <a:p>
                      <a:r>
                        <a:rPr lang="en-US" b="1" dirty="0">
                          <a:effectLst/>
                        </a:rPr>
                        <a:t>Biographical Sketch (candidate,</a:t>
                      </a:r>
                      <a:r>
                        <a:rPr lang="en-US" b="1" baseline="0" dirty="0">
                          <a:effectLst/>
                        </a:rPr>
                        <a:t> prim/sec mentors, scientific advisors)</a:t>
                      </a:r>
                      <a:endParaRPr lang="en-US" b="1" dirty="0">
                        <a:effectLst/>
                      </a:endParaRPr>
                    </a:p>
                  </a:txBody>
                  <a:tcPr marL="63500" marR="63500" marT="63500" marB="63500" anchor="ctr">
                    <a:solidFill>
                      <a:schemeClr val="bg1">
                        <a:lumMod val="75000"/>
                      </a:schemeClr>
                    </a:solidFill>
                  </a:tcPr>
                </a:tc>
                <a:tc>
                  <a:txBody>
                    <a:bodyPr/>
                    <a:lstStyle/>
                    <a:p>
                      <a:pPr algn="ctr"/>
                      <a:r>
                        <a:rPr lang="en-US" dirty="0">
                          <a:effectLst/>
                        </a:rPr>
                        <a:t>5 </a:t>
                      </a:r>
                    </a:p>
                  </a:txBody>
                  <a:tcPr marL="63500" marR="63500" marT="63500" marB="63500" anchor="ctr">
                    <a:solidFill>
                      <a:schemeClr val="bg1">
                        <a:lumMod val="75000"/>
                      </a:schemeClr>
                    </a:solidFill>
                  </a:tcPr>
                </a:tc>
                <a:extLst>
                  <a:ext uri="{0D108BD9-81ED-4DB2-BD59-A6C34878D82A}">
                    <a16:rowId xmlns:a16="http://schemas.microsoft.com/office/drawing/2014/main" val="3781986365"/>
                  </a:ext>
                </a:extLst>
              </a:tr>
            </a:tbl>
          </a:graphicData>
        </a:graphic>
      </p:graphicFrame>
    </p:spTree>
    <p:extLst>
      <p:ext uri="{BB962C8B-B14F-4D97-AF65-F5344CB8AC3E}">
        <p14:creationId xmlns:p14="http://schemas.microsoft.com/office/powerpoint/2010/main" val="1526930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23992</TotalTime>
  <Words>2372</Words>
  <Application>Microsoft Macintosh PowerPoint</Application>
  <PresentationFormat>On-screen Show (4:3)</PresentationFormat>
  <Paragraphs>192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Epi 258: Grant Writing Workshop Lecture 6</vt:lpstr>
      <vt:lpstr>Plan for Today</vt:lpstr>
      <vt:lpstr>Resources</vt:lpstr>
      <vt:lpstr>Resources (continued)</vt:lpstr>
      <vt:lpstr>F31 &amp; F32 awards</vt:lpstr>
      <vt:lpstr>Selection of Sponsor and Institution</vt:lpstr>
      <vt:lpstr>Sponsor and Co-Sponsor Statements</vt:lpstr>
      <vt:lpstr>Institutional Environment and Commitment to Training (F Awards)</vt:lpstr>
      <vt:lpstr>K-awards</vt:lpstr>
      <vt:lpstr>Statements of Support</vt:lpstr>
      <vt:lpstr>Institutional Commitment to Candidate’s Research Career Development (K Awards)</vt:lpstr>
      <vt:lpstr>PowerPoint Presentation</vt:lpstr>
      <vt:lpstr>Assignment 6, due 1 pm on 2/17</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Breakdown of an F31</dc:title>
  <dc:creator>Sarah Woolf-King</dc:creator>
  <cp:lastModifiedBy>Amy Conroy</cp:lastModifiedBy>
  <cp:revision>215</cp:revision>
  <cp:lastPrinted>2021-02-10T20:07:17Z</cp:lastPrinted>
  <dcterms:created xsi:type="dcterms:W3CDTF">2018-01-26T17:21:21Z</dcterms:created>
  <dcterms:modified xsi:type="dcterms:W3CDTF">2021-02-10T22:54:04Z</dcterms:modified>
</cp:coreProperties>
</file>