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344" r:id="rId2"/>
    <p:sldId id="302" r:id="rId3"/>
    <p:sldId id="346" r:id="rId4"/>
    <p:sldId id="347" r:id="rId5"/>
    <p:sldId id="348" r:id="rId6"/>
    <p:sldId id="349" r:id="rId7"/>
    <p:sldId id="350" r:id="rId8"/>
    <p:sldId id="345" r:id="rId9"/>
    <p:sldId id="352" r:id="rId10"/>
    <p:sldId id="354" r:id="rId11"/>
    <p:sldId id="351" r:id="rId12"/>
    <p:sldId id="360" r:id="rId13"/>
    <p:sldId id="361" r:id="rId14"/>
    <p:sldId id="362" r:id="rId15"/>
    <p:sldId id="259" r:id="rId16"/>
    <p:sldId id="275" r:id="rId17"/>
    <p:sldId id="274" r:id="rId18"/>
    <p:sldId id="276" r:id="rId19"/>
    <p:sldId id="363" r:id="rId20"/>
    <p:sldId id="364" r:id="rId21"/>
    <p:sldId id="365" r:id="rId22"/>
    <p:sldId id="277" r:id="rId23"/>
    <p:sldId id="261" r:id="rId24"/>
    <p:sldId id="366" r:id="rId25"/>
    <p:sldId id="278" r:id="rId26"/>
    <p:sldId id="262" r:id="rId27"/>
    <p:sldId id="343" r:id="rId28"/>
    <p:sldId id="374" r:id="rId29"/>
    <p:sldId id="329" r:id="rId30"/>
    <p:sldId id="295" r:id="rId31"/>
    <p:sldId id="368" r:id="rId32"/>
    <p:sldId id="367" r:id="rId33"/>
    <p:sldId id="299" r:id="rId34"/>
    <p:sldId id="330" r:id="rId35"/>
    <p:sldId id="300" r:id="rId36"/>
    <p:sldId id="331" r:id="rId37"/>
    <p:sldId id="303" r:id="rId38"/>
    <p:sldId id="264" r:id="rId39"/>
    <p:sldId id="286" r:id="rId40"/>
    <p:sldId id="304" r:id="rId41"/>
    <p:sldId id="265" r:id="rId42"/>
    <p:sldId id="369" r:id="rId43"/>
    <p:sldId id="266" r:id="rId44"/>
    <p:sldId id="273" r:id="rId45"/>
    <p:sldId id="358" r:id="rId46"/>
    <p:sldId id="306" r:id="rId47"/>
    <p:sldId id="267" r:id="rId48"/>
    <p:sldId id="332" r:id="rId49"/>
    <p:sldId id="308" r:id="rId50"/>
    <p:sldId id="268" r:id="rId51"/>
    <p:sldId id="333" r:id="rId52"/>
    <p:sldId id="309" r:id="rId53"/>
    <p:sldId id="269" r:id="rId54"/>
    <p:sldId id="311" r:id="rId55"/>
    <p:sldId id="310" r:id="rId56"/>
    <p:sldId id="313" r:id="rId57"/>
    <p:sldId id="370" r:id="rId58"/>
    <p:sldId id="314" r:id="rId59"/>
    <p:sldId id="359" r:id="rId60"/>
    <p:sldId id="315" r:id="rId61"/>
    <p:sldId id="316" r:id="rId62"/>
    <p:sldId id="334" r:id="rId63"/>
    <p:sldId id="337" r:id="rId64"/>
    <p:sldId id="335" r:id="rId65"/>
    <p:sldId id="338" r:id="rId66"/>
    <p:sldId id="336" r:id="rId67"/>
    <p:sldId id="320" r:id="rId68"/>
    <p:sldId id="321" r:id="rId69"/>
    <p:sldId id="339" r:id="rId70"/>
    <p:sldId id="340" r:id="rId71"/>
    <p:sldId id="324" r:id="rId72"/>
    <p:sldId id="271" r:id="rId73"/>
    <p:sldId id="325" r:id="rId74"/>
    <p:sldId id="371" r:id="rId75"/>
    <p:sldId id="373" r:id="rId76"/>
    <p:sldId id="327" r:id="rId77"/>
    <p:sldId id="375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0" autoAdjust="0"/>
    <p:restoredTop sz="76031" autoAdjust="0"/>
  </p:normalViewPr>
  <p:slideViewPr>
    <p:cSldViewPr>
      <p:cViewPr varScale="1">
        <p:scale>
          <a:sx n="118" d="100"/>
          <a:sy n="118" d="100"/>
        </p:scale>
        <p:origin x="11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084D-542E-EC45-B9E3-814A62A48349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1F564-60DE-5242-B122-975269FA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B53411-3EBD-4443-A85F-1E656B3D96E7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D135A1-94C1-4918-9031-A7F5E1CE5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950C1-62F9-40AD-89F3-B36C209CA281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307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667250-F8DB-44C8-B060-F28486A46CEE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287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767338-7D35-40CD-B118-E6408195B7BA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230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7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32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1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D5165-65F0-437F-9C68-87B1BA6698DF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04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2735A-EF0F-4633-97E4-A46A1CA4CB96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2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93E272-73DA-43FD-9D09-8224A10C649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55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A4B30-1F1D-4569-B202-B2E3817772FE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873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5FFCA0-4B44-483F-90AF-127F35215AD9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5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Where trials = number of coin flips, for example and successes could be the number of heads counted in those coin flips.  For a diagnostic test this could be the number of subjects with a disease tested and the successes could be the number of positive tests.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069964-F5F1-4F9D-BF2A-1A7787194E87}" type="slidenum">
              <a:rPr lang="en-US" altLang="en-US" smtClean="0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863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5FFCA0-4B44-483F-90AF-127F35215AD9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63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5FFCA0-4B44-483F-90AF-127F35215AD9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965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Note that the Central Limit Theorem is about the distribution of the sample mean, not the distribution of the sample, which may be totally non-normal.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609080-1CEC-4E20-AD17-CEB82C53EAB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60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D5E794-14A4-495F-AE64-120D200A77E3}" type="slidenum">
              <a:rPr lang="en-US" altLang="en-US" smtClean="0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236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90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8A2C8-518B-4A59-B220-0955D45BAD87}" type="slidenum">
              <a:rPr lang="en-US" altLang="en-US" smtClean="0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611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8410F9-50CB-4261-9BA4-B351734B7033}" type="slidenum">
              <a:rPr lang="en-US" altLang="en-US" smtClean="0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212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9F7F13-8B53-4ABF-906F-02B3FD9755E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46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8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14B16E-58D8-4A7C-AE03-960F91D5E37E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45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3F948D-F243-4FF3-8A15-8387E85DC71E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90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200/sqrt(50) = 28.3 and we are now transforming this to a standard normal distribution</a:t>
            </a:r>
          </a:p>
          <a:p>
            <a:endParaRPr lang="en-US" alt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D09177-620F-437F-AED2-E0D1B87D299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Standard Normal to find the z-value corresponding to our x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04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are using the standard normal distribution to tell us what values of x are above the 2.5% tail of the 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22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D4C492-9708-4729-AA30-63330B4AA13C}" type="slidenum">
              <a:rPr lang="en-US" altLang="en-US" smtClean="0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207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0EEDE2-7CF4-4808-A5D1-740C1B4DCB74}" type="slidenum">
              <a:rPr lang="en-US" altLang="en-US" smtClean="0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186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2E2A47-8B46-48AE-B816-54C5EDFB5387}" type="slidenum">
              <a:rPr lang="en-US" altLang="en-US" smtClean="0"/>
              <a:pPr eaLnBrk="1" hangingPunct="1"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242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406724-5311-4663-8A47-20362C91A7B4}" type="slidenum">
              <a:rPr lang="en-US" altLang="en-US" smtClean="0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936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C79D94-0341-4F4D-8ECB-7EFEF42C0629}" type="slidenum">
              <a:rPr lang="en-US" altLang="en-US" smtClean="0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3803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22737A-0D5A-4875-96A4-9D2DBAD8BEF6}" type="slidenum">
              <a:rPr lang="en-US" altLang="en-US" smtClean="0"/>
              <a:pPr eaLnBrk="1" hangingPunct="1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54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FDB4B6-F61F-4562-A360-AA0EDDD29ABC}" type="slidenum">
              <a:rPr lang="en-US" altLang="en-US" smtClean="0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93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36153C-6E74-416F-8CFA-E6FB6FF1A2F0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8829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Remember that the standard deviation of </a:t>
            </a:r>
            <a:r>
              <a:rPr lang="en-US" altLang="en-US" i="1" dirty="0">
                <a:latin typeface="Arial Symbol" pitchFamily="34" charset="0"/>
              </a:rPr>
              <a:t>x bar </a:t>
            </a:r>
            <a:r>
              <a:rPr lang="en-US" altLang="en-US" dirty="0"/>
              <a:t> is </a:t>
            </a:r>
            <a:r>
              <a:rPr lang="en-US" altLang="en-US" i="1" dirty="0"/>
              <a:t>sigma / square root (n) </a:t>
            </a:r>
            <a:r>
              <a:rPr lang="en-US" altLang="en-US" dirty="0"/>
              <a:t>.  It is not </a:t>
            </a:r>
            <a:r>
              <a:rPr lang="en-US" altLang="en-US" i="1" dirty="0"/>
              <a:t>sigma</a:t>
            </a:r>
            <a:r>
              <a:rPr lang="en-US" altLang="en-US" dirty="0"/>
              <a:t>, which was the standard deviation of X. 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BFAF6-DA05-4962-BEE6-FBE9BEBC8BF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36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FF2C7D-0021-45A4-981F-72D1CCF966D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927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50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D4A78E-BB09-4626-BBCB-AEDD4898CF5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712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565F3F-1A41-4E87-86AA-6DAF2D4B4603}" type="slidenum">
              <a:rPr lang="en-US" altLang="en-US" smtClean="0"/>
              <a:pPr eaLnBrk="1" hangingPunct="1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9133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C2FED0-EAD1-46C0-B1D8-0FC635A3C024}" type="slidenum">
              <a:rPr lang="en-US" altLang="en-US" smtClean="0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343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D9592B-02FF-43D7-A0B2-E571C45AE096}" type="slidenum">
              <a:rPr lang="en-US" altLang="en-US" smtClean="0"/>
              <a:pPr eaLnBrk="1" hangingPunct="1"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5091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E1B6A7-1618-4685-84BC-BBD2976BAF33}" type="slidenum">
              <a:rPr lang="en-US" altLang="en-US" smtClean="0"/>
              <a:pPr eaLnBrk="1" hangingPunct="1"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1230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t-</a:t>
            </a:r>
            <a:r>
              <a:rPr lang="en-US" altLang="en-US" dirty="0" err="1"/>
              <a:t>distrubution</a:t>
            </a:r>
            <a:r>
              <a:rPr lang="en-US" altLang="en-US" baseline="0" dirty="0"/>
              <a:t> is very robust, so if n is large, say &gt;30, and the distribution isn’t too far from normal, it’ll work. </a:t>
            </a:r>
          </a:p>
          <a:p>
            <a:r>
              <a:rPr lang="en-US" altLang="en-US" baseline="0" dirty="0"/>
              <a:t>See http://people.virginia.edu/~rwm3n/pdf/When%20do%20you%20use%20the%20t%20distribution.pdf for a discussion of this.</a:t>
            </a:r>
          </a:p>
          <a:p>
            <a:endParaRPr lang="en-US" altLang="en-US" baseline="0" dirty="0"/>
          </a:p>
          <a:p>
            <a:r>
              <a:rPr lang="en-US" altLang="en-US" baseline="0" dirty="0"/>
              <a:t>Student was Will </a:t>
            </a:r>
            <a:r>
              <a:rPr lang="en-US" altLang="en-US" baseline="0" dirty="0" err="1"/>
              <a:t>Gosset</a:t>
            </a:r>
            <a:r>
              <a:rPr lang="en-US" altLang="en-US" baseline="0" dirty="0"/>
              <a:t>, a statistician for Guinness Brewery</a:t>
            </a:r>
            <a:endParaRPr lang="en-US" altLang="en-US" dirty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D4F197-C722-40AD-8560-BDDCE28DF2DD}" type="slidenum">
              <a:rPr lang="en-US" altLang="en-US" smtClean="0"/>
              <a:pPr eaLnBrk="1" hangingPunct="1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5415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E89CDD-9D86-4F7C-85E3-4ABC709B2D25}" type="slidenum">
              <a:rPr lang="en-US" altLang="en-US" smtClean="0"/>
              <a:pPr eaLnBrk="1" hangingPunct="1"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Do</a:t>
            </a:r>
            <a:r>
              <a:rPr lang="en-US" altLang="en-US" baseline="0" dirty="0"/>
              <a:t> not mistake </a:t>
            </a:r>
            <a:r>
              <a:rPr lang="en-US" altLang="en-US" baseline="0" dirty="0" err="1"/>
              <a:t>binomialp</a:t>
            </a:r>
            <a:r>
              <a:rPr lang="en-US" altLang="en-US" baseline="0" dirty="0"/>
              <a:t>() with binomial()</a:t>
            </a:r>
            <a:r>
              <a:rPr lang="is-IS" altLang="en-US" baseline="0" dirty="0"/>
              <a:t>… It represents a different entity. </a:t>
            </a:r>
          </a:p>
          <a:p>
            <a:r>
              <a:rPr lang="en-US" altLang="en-US" dirty="0"/>
              <a:t> binomial(</a:t>
            </a:r>
            <a:r>
              <a:rPr lang="en-US" altLang="en-US" dirty="0" err="1"/>
              <a:t>n,k,p</a:t>
            </a:r>
            <a:r>
              <a:rPr lang="en-US" altLang="en-US" dirty="0"/>
              <a:t>)       </a:t>
            </a:r>
          </a:p>
          <a:p>
            <a:r>
              <a:rPr lang="en-US" altLang="en-US" dirty="0"/>
              <a:t>	Description:  the probability of observing (k) </a:t>
            </a:r>
            <a:r>
              <a:rPr lang="en-US" altLang="en-US" dirty="0">
                <a:solidFill>
                  <a:srgbClr val="FF0000"/>
                </a:solidFill>
              </a:rPr>
              <a:t>or fewer </a:t>
            </a:r>
            <a:r>
              <a:rPr lang="en-US" altLang="en-US" dirty="0"/>
              <a:t>successes                    </a:t>
            </a:r>
          </a:p>
          <a:p>
            <a:r>
              <a:rPr lang="en-US" altLang="en-US" dirty="0"/>
              <a:t>	in (n) trials when the probability of a success on                     </a:t>
            </a:r>
          </a:p>
          <a:p>
            <a:r>
              <a:rPr lang="en-US" altLang="en-US" dirty="0"/>
              <a:t>	one trial is p; 0 if k &lt; 0; 1 if k &gt; n</a:t>
            </a:r>
          </a:p>
          <a:p>
            <a:r>
              <a:rPr lang="en-US" altLang="en-US" dirty="0" err="1"/>
              <a:t>binomialp</a:t>
            </a:r>
            <a:r>
              <a:rPr lang="en-US" altLang="en-US" dirty="0"/>
              <a:t>(</a:t>
            </a:r>
            <a:r>
              <a:rPr lang="en-US" altLang="en-US" dirty="0" err="1"/>
              <a:t>n,k,p</a:t>
            </a:r>
            <a:r>
              <a:rPr lang="en-US" altLang="en-US" dirty="0"/>
              <a:t>)       </a:t>
            </a:r>
          </a:p>
          <a:p>
            <a:r>
              <a:rPr lang="en-US" altLang="en-US" dirty="0"/>
              <a:t>	Description:  the probability of observing exactly (k) successes in                     </a:t>
            </a:r>
          </a:p>
          <a:p>
            <a:r>
              <a:rPr lang="en-US" altLang="en-US" dirty="0"/>
              <a:t>	 (n) trials when the probability of a success on one                     </a:t>
            </a:r>
          </a:p>
          <a:p>
            <a:r>
              <a:rPr lang="en-US" altLang="en-US" dirty="0"/>
              <a:t>	trial is p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28EF46-4E18-4BAE-B120-52FFA059CB7A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1619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53D2B-6FFF-44C5-8F2D-CE3AF016A636}" type="slidenum">
              <a:rPr lang="en-US" altLang="en-US" smtClean="0"/>
              <a:pPr eaLnBrk="1" hangingPunct="1"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9643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What are degrees of freedom?  https://</a:t>
            </a:r>
            <a:r>
              <a:rPr lang="en-US" altLang="en-US" dirty="0" err="1"/>
              <a:t>en.wikipedia.org</a:t>
            </a:r>
            <a:r>
              <a:rPr lang="en-US" altLang="en-US" dirty="0"/>
              <a:t>/wiki/</a:t>
            </a:r>
            <a:r>
              <a:rPr lang="en-US" altLang="en-US" dirty="0" err="1"/>
              <a:t>Degrees_of_freedom</a:t>
            </a:r>
            <a:r>
              <a:rPr lang="en-US" altLang="en-US" dirty="0"/>
              <a:t>_(statistics)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048AF0-DE1F-4A84-9691-E63DE15F0D08}" type="slidenum">
              <a:rPr lang="en-US" altLang="en-US" smtClean="0"/>
              <a:pPr eaLnBrk="1" hangingPunct="1"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374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18EE12-DB8F-4250-BE7C-B7FA9464A22E}" type="slidenum">
              <a:rPr lang="en-US" altLang="en-US" smtClean="0"/>
              <a:pPr eaLnBrk="1" hangingPunct="1"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0870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DCDCE2-BE0F-4F7E-A3CC-9B12CA7ECE3F}" type="slidenum">
              <a:rPr lang="en-US" altLang="en-US" smtClean="0"/>
              <a:pPr eaLnBrk="1" hangingPunct="1"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3309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BC22A6-92BA-4738-9CDD-838A840FD1A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609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3BBD86-C9AF-4CB4-A539-D360303F6C3B}" type="slidenum">
              <a:rPr lang="en-US" altLang="en-US" smtClean="0"/>
              <a:pPr eaLnBrk="1" hangingPunct="1"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8909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Note that </a:t>
            </a:r>
            <a:r>
              <a:rPr lang="en-US" altLang="en-US" dirty="0" err="1"/>
              <a:t>summ</a:t>
            </a:r>
            <a:r>
              <a:rPr lang="en-US" altLang="en-US" dirty="0"/>
              <a:t> does not give you confidence intervals for the mean.</a:t>
            </a:r>
          </a:p>
          <a:p>
            <a:r>
              <a:rPr lang="en-US" altLang="en-US" dirty="0"/>
              <a:t>Mean does, and print out the standard error of the mean.  The </a:t>
            </a:r>
            <a:r>
              <a:rPr lang="en-US" altLang="en-US"/>
              <a:t>ci mean command </a:t>
            </a:r>
            <a:r>
              <a:rPr lang="en-US" altLang="en-US" dirty="0"/>
              <a:t>does the same.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6B834-1D67-4CE5-BFAD-714EE5EEBA9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24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10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Why do we want to do this?  Knowing that for large n we can approximate the Normal distribution from the Binomial distribution makes our analyses easier and easier to compare among other analyses.</a:t>
            </a: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09E6D4-82FB-44EE-82E1-03BB49AEA8A5}" type="slidenum">
              <a:rPr lang="en-US" altLang="en-US" smtClean="0"/>
              <a:pPr eaLnBrk="1" hangingPunct="1"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292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D4E5E-D9F3-46FB-A683-F2586C87CE2E}" type="slidenum">
              <a:rPr lang="en-US" altLang="en-US" smtClean="0"/>
              <a:pPr eaLnBrk="1" hangingPunct="1"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2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B6B214-F912-4F2E-9058-DE18A5603A13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5122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9426B-D03E-45B5-B571-094D9B6DA8B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78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difference here is that p=0.35, which is closer to .5 than the</a:t>
            </a:r>
            <a:r>
              <a:rPr lang="en-US" altLang="en-US" baseline="0" dirty="0"/>
              <a:t> p=.05 on the previous slide</a:t>
            </a: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BCD3B-8333-443F-A0EA-09CA8D592074}" type="slidenum">
              <a:rPr lang="en-US" altLang="en-US" smtClean="0"/>
              <a:pPr eaLnBrk="1" hangingPunct="1"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3650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4B9EF-9D51-46B9-A0BE-3D8CC5CD1239}" type="slidenum">
              <a:rPr lang="en-US" altLang="en-US" smtClean="0"/>
              <a:pPr eaLnBrk="1" hangingPunct="1"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1756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B31F3A-8383-477C-9BB1-E77E600FEC6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46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Continuity correction – subtract .5 from X if you are trying to find P(X&gt;x); add .5 to X if you are trying to find P(X&lt;x).  The reasoning behind this is somehow it makes up for the fact that we are using a continuous distribution to approximate a discrete distribution.  Don’t worry too much about this…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1FFDB-FE98-4E3C-B530-E56FA3EA9D8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3911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approximation works better when n is larger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3AE1EE-2305-494E-B2F2-94B715F3AF5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733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approximation works better when n is larger</a:t>
            </a: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E0ADA1-3681-4AC9-BE15-A844526E044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811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E93991-73DF-410C-A9BD-EE15BDF2CC76}" type="slidenum">
              <a:rPr lang="en-US" altLang="en-US" smtClean="0"/>
              <a:pPr eaLnBrk="1" hangingPunct="1"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98568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4E1326-6AE1-42C7-8B12-E6FD5C13AEA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933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B67717-1E01-4344-9E04-0FCCE50D4D4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6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607E87-5FBD-4CB9-BBE6-8C7E229954A7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84674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D2729B-A889-4936-901C-8CAFF2539889}" type="slidenum">
              <a:rPr lang="en-US" altLang="en-US" smtClean="0"/>
              <a:pPr eaLnBrk="1" hangingPunct="1"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0545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267392-C734-4007-B6D2-089CA0D563BD}" type="slidenum">
              <a:rPr lang="en-US" altLang="en-US" smtClean="0"/>
              <a:pPr eaLnBrk="1" hangingPunct="1"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604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172490-B1D1-4930-88C8-B3CDF70E7FC3}" type="slidenum">
              <a:rPr lang="en-US" altLang="en-US" smtClean="0"/>
              <a:pPr eaLnBrk="1" hangingPunct="1"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450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CDF69-86A6-421D-A905-ABC0C0B0FD3E}" type="slidenum">
              <a:rPr lang="en-US" altLang="en-US" smtClean="0"/>
              <a:pPr eaLnBrk="1" hangingPunct="1"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3852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Here we use the normal distribution rather than the t distribution…</a:t>
            </a: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6151B-6FA7-4C5B-9F8C-7D7C0DD9214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3358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that ci means does NOT get you the normal approximation formula – it assumes you are using the t-distribution, so you get a wider interval.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1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F9D67E-0D05-4304-8892-631C0B1622E2}" type="slidenum">
              <a:rPr lang="en-US" altLang="en-US" smtClean="0"/>
              <a:pPr eaLnBrk="1" hangingPunct="1"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2648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135A1-94C1-4918-9031-A7F5E1CE584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If a distribution is continuous, there is no probability at a single point of the distribution, only for an interval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C23CA-1C51-435A-9126-DBAA3BD7DA9E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1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B2F441-9143-4AC0-B552-5F7DE84AB6A0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8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77DA-D4F4-4E51-BF14-7CDFE2A55397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ECDB-8B8F-4B7D-8722-7E0B506D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9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5A75-16D7-48C0-B8E4-F4793389C4C5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1119-0927-4120-B200-85D32D57C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D351-E411-47D5-B1B3-EB2723996747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35F3-DF53-4DCA-ADF7-CDB5CB733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4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6337-AC1C-461D-965B-3405697F3889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905E-16E1-43A9-B1EC-E6F6A50D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1530-7498-426F-9AB5-374FD099BEBE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57CE-7223-47F3-A289-A70DDFDDF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C56C-8185-419F-A679-ED2CB09AC149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6BEE-DF80-4889-9593-AC4D9311C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4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C3FD-08FA-499A-951F-A048E399433B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A7FA-2C90-412F-ACDB-F7B0CD93D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C6082-BF46-45F6-AB33-96D9F71A3E88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748B2-FD06-435F-A790-CA4DA73E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F05B-F977-497F-BFC4-A672E2F5FAA1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C3DD-911D-44A1-B04B-4BD951FA6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4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2D1C-1A4E-4EBB-91CA-5EE2E1981A80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2F82-F58D-470F-9A71-7B486026D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C343-448A-4735-941D-37E078857DE0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59F1-2EC7-477B-AA55-BDA64BF4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1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D314-4AC4-4067-A47C-8944ED8691EF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4714-93FA-46EE-8738-4617465AF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A342-3CD7-4D28-A6CB-0DC4E37614AB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C6A8-20AB-4ABE-912E-794732780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F78A71-C00E-4217-95FB-EF3D30C14976}" type="datetime1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3E9EE-DED2-4F62-991E-E1520E30B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tcconline.net/greenl/java/Statistics/clt/cltsimulation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95.134.76.37/applets/AppletCentralLimit/Appl_CentralLimit2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3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6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9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3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Review of binomial and normal distribution</a:t>
            </a:r>
          </a:p>
          <a:p>
            <a:r>
              <a:rPr lang="en-US" altLang="en-US" dirty="0"/>
              <a:t>Sampling</a:t>
            </a:r>
          </a:p>
          <a:p>
            <a:r>
              <a:rPr lang="en-US" altLang="en-US" dirty="0"/>
              <a:t>Central limit theorem</a:t>
            </a:r>
          </a:p>
          <a:p>
            <a:r>
              <a:rPr lang="en-US" altLang="en-US" dirty="0"/>
              <a:t>Confidence intervals for means</a:t>
            </a:r>
          </a:p>
          <a:p>
            <a:r>
              <a:rPr lang="en-US" altLang="en-US" dirty="0"/>
              <a:t>Normal approximation to the binomial distribution</a:t>
            </a:r>
          </a:p>
          <a:p>
            <a:r>
              <a:rPr lang="en-US" altLang="en-US" dirty="0"/>
              <a:t>Confidence intervals for proportions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81B2B-18EE-4CC0-8DE7-E23628F4A3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33EE6-9328-41AC-815E-EE2CACD1DE2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143000" y="1447800"/>
            <a:ext cx="7010400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Remember: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Using  </a:t>
            </a:r>
            <a:r>
              <a:rPr lang="en-US" altLang="en-US" sz="2800" dirty="0">
                <a:latin typeface="Courier New" pitchFamily="49" charset="0"/>
                <a:cs typeface="Courier New" pitchFamily="49" charset="0"/>
              </a:rPr>
              <a:t>di normal() </a:t>
            </a:r>
            <a:r>
              <a:rPr lang="en-US" altLang="en-US" sz="2800" dirty="0">
                <a:latin typeface="Arial" charset="0"/>
              </a:rPr>
              <a:t>in Stata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	for P(Z&gt;z) use </a:t>
            </a:r>
            <a:r>
              <a:rPr lang="en-US" altLang="en-US" sz="2800" dirty="0">
                <a:latin typeface="Courier New" pitchFamily="49" charset="0"/>
                <a:cs typeface="Courier New" pitchFamily="49" charset="0"/>
              </a:rPr>
              <a:t>di 1-normal(z)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	for P(Z&lt;z) use </a:t>
            </a:r>
            <a:r>
              <a:rPr lang="en-US" altLang="en-US" sz="2800" dirty="0">
                <a:latin typeface="Courier New" pitchFamily="49" charset="0"/>
                <a:cs typeface="Courier New" pitchFamily="49" charset="0"/>
              </a:rPr>
              <a:t>di normal(z)</a:t>
            </a:r>
            <a:endParaRPr lang="en-US" alt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89857" y="65314"/>
            <a:ext cx="8229600" cy="1001486"/>
          </a:xfrm>
        </p:spPr>
        <p:txBody>
          <a:bodyPr/>
          <a:lstStyle/>
          <a:p>
            <a:r>
              <a:rPr lang="en-US" altLang="en-US" dirty="0"/>
              <a:t>Recap from the 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314" y="1180646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r>
                  <a:rPr lang="en-US" dirty="0"/>
                  <a:t>The normal distribution may be used to describe cutoffs for some continuous random variables with mean µ and standard deviation </a:t>
                </a:r>
                <a:r>
                  <a:rPr lang="el-GR" altLang="en-US" dirty="0">
                    <a:cs typeface="Arial" pitchFamily="34" charset="0"/>
                  </a:rPr>
                  <a:t>σ</a:t>
                </a:r>
                <a:r>
                  <a:rPr lang="en-US" dirty="0"/>
                  <a:t> </a:t>
                </a:r>
                <a:endParaRPr lang="en-US" dirty="0">
                  <a:sym typeface="Symbol"/>
                </a:endParaRPr>
              </a:p>
              <a:p>
                <a:pPr lvl="1">
                  <a:defRPr/>
                </a:pPr>
                <a:r>
                  <a:rPr lang="en-US" dirty="0">
                    <a:sym typeface="Symbol"/>
                  </a:rPr>
                  <a:t>We calculate </a:t>
                </a:r>
                <a:r>
                  <a:rPr lang="en-US" b="1" dirty="0">
                    <a:sym typeface="Symbol"/>
                  </a:rPr>
                  <a:t>z</a:t>
                </a:r>
                <a:r>
                  <a:rPr lang="en-US" dirty="0">
                    <a:sym typeface="Symbol"/>
                  </a:rPr>
                  <a:t> statistics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sym typeface="Symbol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ym typeface="Symbol"/>
                  </a:rPr>
                  <a:t>-</a:t>
                </a:r>
                <a:r>
                  <a:rPr lang="en-US" dirty="0"/>
                  <a:t> µ)/</a:t>
                </a:r>
                <a:r>
                  <a:rPr lang="el-GR" altLang="en-US" dirty="0">
                    <a:cs typeface="Arial" pitchFamily="34" charset="0"/>
                  </a:rPr>
                  <a:t>σ </a:t>
                </a:r>
                <a:r>
                  <a:rPr lang="en-US" altLang="en-US" dirty="0">
                    <a:cs typeface="Arial" pitchFamily="34" charset="0"/>
                  </a:rPr>
                  <a:t> </a:t>
                </a:r>
                <a:r>
                  <a:rPr lang="en-US" dirty="0">
                    <a:sym typeface="Symbol"/>
                  </a:rPr>
                  <a:t>just so we can use standard probability values</a:t>
                </a:r>
              </a:p>
              <a:p>
                <a:pPr>
                  <a:defRPr/>
                </a:pPr>
                <a:r>
                  <a:rPr lang="en-US" dirty="0">
                    <a:sym typeface="Symbol"/>
                  </a:rPr>
                  <a:t>How do you know if your data are normally distributed?</a:t>
                </a:r>
              </a:p>
              <a:p>
                <a:pPr lvl="2">
                  <a:defRPr/>
                </a:pPr>
                <a:r>
                  <a:rPr lang="en-US" dirty="0">
                    <a:sym typeface="Symbol"/>
                  </a:rPr>
                  <a:t>Histograms (</a:t>
                </a:r>
                <a:r>
                  <a:rPr lang="en-US" dirty="0" err="1">
                    <a:sym typeface="Symbol"/>
                  </a:rPr>
                  <a:t>stata</a:t>
                </a:r>
                <a:r>
                  <a:rPr lang="en-US" dirty="0">
                    <a:sym typeface="Symbol"/>
                  </a:rPr>
                  <a:t>: 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  <a:sym typeface="Symbol"/>
                  </a:rPr>
                  <a:t>hist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/>
                  </a:rPr>
                  <a:t> </a:t>
                </a:r>
                <a:r>
                  <a:rPr lang="en-US" i="1" dirty="0" err="1">
                    <a:latin typeface="Courier New" pitchFamily="49" charset="0"/>
                    <a:cs typeface="Courier New" pitchFamily="49" charset="0"/>
                    <a:sym typeface="Symbol"/>
                  </a:rPr>
                  <a:t>varname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  <a:sym typeface="Symbol"/>
                  </a:rPr>
                  <a:t>, normal</a:t>
                </a:r>
                <a:r>
                  <a:rPr lang="en-US" dirty="0">
                    <a:sym typeface="Symbol"/>
                  </a:rPr>
                  <a:t>)</a:t>
                </a:r>
              </a:p>
              <a:p>
                <a:pPr lvl="2">
                  <a:defRPr/>
                </a:pPr>
                <a:r>
                  <a:rPr lang="en-US" dirty="0">
                    <a:sym typeface="Symbol"/>
                  </a:rPr>
                  <a:t>QQ plots – next Biostat class</a:t>
                </a:r>
              </a:p>
              <a:p>
                <a:pPr lvl="2">
                  <a:defRPr/>
                </a:pPr>
                <a:r>
                  <a:rPr lang="en-US" dirty="0">
                    <a:sym typeface="Symbol"/>
                  </a:rPr>
                  <a:t>Other statistical tests</a:t>
                </a:r>
              </a:p>
              <a:p>
                <a:pPr>
                  <a:defRPr/>
                </a:pPr>
                <a:r>
                  <a:rPr lang="en-US" dirty="0">
                    <a:sym typeface="Symbol"/>
                  </a:rPr>
                  <a:t>What to do if your data are not normal?</a:t>
                </a:r>
              </a:p>
              <a:p>
                <a:pPr lvl="2">
                  <a:defRPr/>
                </a:pPr>
                <a:r>
                  <a:rPr lang="en-US" dirty="0">
                    <a:sym typeface="Symbol"/>
                  </a:rPr>
                  <a:t>Transformations – like taking the log, or the inverse 1/x …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314" y="1180646"/>
                <a:ext cx="8229600" cy="5105400"/>
              </a:xfrm>
              <a:blipFill>
                <a:blip r:embed="rId3"/>
                <a:stretch>
                  <a:fillRect l="-1541" t="-2233" r="-154" b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41019-F201-4676-B8B9-6AA1117E1C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about the theory behind means and variances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/>
              <a:t>The mean of a random variable X is the long run average of the X’s and another name is the “Expected value of X”.  </a:t>
            </a:r>
          </a:p>
          <a:p>
            <a:r>
              <a:rPr lang="en-US" dirty="0"/>
              <a:t>The variance of a random variable describes the long run spread of the possible values around the mean. </a:t>
            </a:r>
          </a:p>
          <a:p>
            <a:r>
              <a:rPr lang="en-US" dirty="0"/>
              <a:t>Both are calculated based on the theoretical distribution function P(X=x) or f(x).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11" y="152400"/>
            <a:ext cx="8229600" cy="792162"/>
          </a:xfrm>
        </p:spPr>
        <p:txBody>
          <a:bodyPr/>
          <a:lstStyle/>
          <a:p>
            <a:r>
              <a:rPr lang="en-US" sz="3600" dirty="0"/>
              <a:t>The formulae (just </a:t>
            </a:r>
            <a:r>
              <a:rPr lang="en-US" sz="3600" dirty="0" err="1"/>
              <a:t>fyi</a:t>
            </a:r>
            <a:r>
              <a:rPr lang="en-US" sz="360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97756"/>
                <a:ext cx="83820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general formula for the mean of discrete distributions is: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 binomial x</a:t>
                </a:r>
                <a:r>
                  <a:rPr lang="en-US" baseline="-25000" dirty="0"/>
                  <a:t>i </a:t>
                </a:r>
                <a:r>
                  <a:rPr lang="en-US" dirty="0"/>
                  <a:t>is the number of successes   (0,1,2, …n), and P(X= x</a:t>
                </a:r>
                <a:r>
                  <a:rPr lang="en-US" baseline="-25000" dirty="0"/>
                  <a:t>i</a:t>
                </a:r>
                <a:r>
                  <a:rPr lang="en-US" dirty="0"/>
                  <a:t>) is the height of each bar (obtained using the binomial formula), and it works out to equal np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continuous distributions the formula for the mean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For the normal distribution this works out to be the formula </a:t>
                </a:r>
                <a:r>
                  <a:rPr lang="el-GR" dirty="0"/>
                  <a:t>μ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formula for the variance of a random variable X is E[(X-</a:t>
                </a:r>
                <a:r>
                  <a:rPr lang="el-GR" dirty="0"/>
                  <a:t>μ</a:t>
                </a:r>
                <a:r>
                  <a:rPr lang="en-US" baseline="-25000" dirty="0"/>
                  <a:t>x</a:t>
                </a:r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97756"/>
                <a:ext cx="8382000" cy="5105400"/>
              </a:xfrm>
              <a:blipFill>
                <a:blip r:embed="rId3"/>
                <a:stretch>
                  <a:fillRect l="-756" t="-4963" b="-3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6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means and variances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613126"/>
            <a:ext cx="8382000" cy="4525963"/>
          </a:xfrm>
        </p:spPr>
        <p:txBody>
          <a:bodyPr/>
          <a:lstStyle/>
          <a:p>
            <a:r>
              <a:rPr lang="en-US" dirty="0"/>
              <a:t>The formulae presented in the last lecture are used for calculating sample means and variances  using sample data.  </a:t>
            </a:r>
          </a:p>
          <a:p>
            <a:endParaRPr lang="en-US" dirty="0"/>
          </a:p>
          <a:p>
            <a:r>
              <a:rPr lang="en-US" dirty="0"/>
              <a:t>They are </a:t>
            </a:r>
            <a:r>
              <a:rPr lang="en-US" b="1" dirty="0"/>
              <a:t>estimates</a:t>
            </a:r>
            <a:r>
              <a:rPr lang="en-US" dirty="0"/>
              <a:t> of the mean and variance of the underlying population distribution from which the sample was chosen.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5168" y="262606"/>
            <a:ext cx="8229600" cy="630237"/>
          </a:xfrm>
        </p:spPr>
        <p:txBody>
          <a:bodyPr/>
          <a:lstStyle/>
          <a:p>
            <a:pPr eaLnBrk="1" hangingPunct="1"/>
            <a:r>
              <a:rPr lang="en-US" altLang="en-US" dirty="0"/>
              <a:t>Sampling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2843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When we cannot measure the entire population we take a sample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We </a:t>
            </a:r>
            <a:r>
              <a:rPr lang="en-US" altLang="en-US" sz="2800" b="1" i="1" dirty="0"/>
              <a:t>estimate</a:t>
            </a:r>
            <a:r>
              <a:rPr lang="en-US" altLang="en-US" sz="2800" dirty="0"/>
              <a:t> the population characteristics, i.e. the mean and variance of our data, using the </a:t>
            </a:r>
            <a:r>
              <a:rPr lang="en-US" altLang="en-US" sz="2800" u="sng" dirty="0"/>
              <a:t>sample</a:t>
            </a:r>
            <a:r>
              <a:rPr lang="en-US" altLang="en-US" sz="2800" dirty="0"/>
              <a:t> mean and variance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We use </a:t>
            </a:r>
            <a:r>
              <a:rPr lang="en-US" altLang="en-US" sz="2800" b="1" dirty="0"/>
              <a:t>statistical inference </a:t>
            </a:r>
            <a:r>
              <a:rPr lang="en-US" altLang="en-US" sz="2800" dirty="0"/>
              <a:t>to draw conclusions about the how the estimates from the sample relate to the population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3FA6-1E33-46CF-9120-AE47B61B75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4341" name="Picture 6" descr="http://www.shortell.org/book/s10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228600" y="60960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Timothy Shortell http://www.shortell.org/book/chap10.html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44642" y="914400"/>
                <a:ext cx="8458200" cy="59436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Our sample must be representative of the population to make inferences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Random sample – each individual in the population has equal chance of being selected for the sample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The larger the sample, the more reliable our estimates about the population parameters will be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Because we do not have the entire population, there is always uncertainty about our data – we could have gotten other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dirty="0"/>
                  <a:t>’s in the sample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b="1" dirty="0"/>
                  <a:t>Confidence intervals </a:t>
                </a:r>
                <a:r>
                  <a:rPr lang="en-US" altLang="en-US" dirty="0"/>
                  <a:t>afford us a way to quantify this uncertainty</a:t>
                </a:r>
              </a:p>
              <a:p>
                <a:pPr>
                  <a:buFont typeface="Arial" charset="0"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5362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42" y="914400"/>
                <a:ext cx="8458200" cy="5943600"/>
              </a:xfrm>
              <a:blipFill>
                <a:blip r:embed="rId3"/>
                <a:stretch>
                  <a:fillRect l="-1499" t="-2350" r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B8AB7-FE04-4F7F-AE7F-84AE8280B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42" y="161559"/>
            <a:ext cx="8229600" cy="616316"/>
          </a:xfrm>
        </p:spPr>
        <p:txBody>
          <a:bodyPr/>
          <a:lstStyle/>
          <a:p>
            <a:pPr eaLnBrk="1" hangingPunct="1"/>
            <a:r>
              <a:rPr lang="en-US" altLang="en-US" dirty="0"/>
              <a:t>Sampling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066800"/>
            <a:ext cx="8458200" cy="5791200"/>
          </a:xfrm>
          <a:blipFill rotWithShape="1">
            <a:blip r:embed="rId3" cstate="print"/>
            <a:stretch>
              <a:fillRect l="-1658" t="-1368" r="-649"/>
            </a:stretch>
          </a:blip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91932" y="304800"/>
            <a:ext cx="675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charset="0"/>
              </a:rPr>
              <a:t>Sampling distributions: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E22F-64B4-4F8D-B846-B8ED3F203B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685800"/>
            <a:ext cx="8229600" cy="5486400"/>
          </a:xfrm>
          <a:blipFill rotWithShape="1">
            <a:blip r:embed="rId3" cstate="print"/>
            <a:stretch>
              <a:fillRect l="-1630" t="-2222" r="-2593"/>
            </a:stretch>
          </a:blip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E4082-BAE2-4A52-92C9-9A84B76605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7412" name="Picture 6" descr="http://www.shortell.org/book/s10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013075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81000" y="59055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Timothy Shortell http://www.shortell.org/book/chap10.html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31619" y="51719"/>
            <a:ext cx="675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charset="0"/>
              </a:rPr>
              <a:t>Sampling distributions: Example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73CB9-EC3C-4EF0-B8DC-07017598B15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9460" name="Picture 2" descr="http://www.shortell.org/book/s10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24125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81000" y="61817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Timothy </a:t>
            </a:r>
            <a:r>
              <a:rPr lang="en-US" altLang="en-US" sz="1400" dirty="0" err="1">
                <a:latin typeface="Arial" charset="0"/>
              </a:rPr>
              <a:t>Shortell</a:t>
            </a:r>
            <a:r>
              <a:rPr lang="en-US" altLang="en-US" sz="1400" dirty="0">
                <a:latin typeface="Arial" charset="0"/>
              </a:rPr>
              <a:t> http://www.shortell.org/book/chap10.html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39191"/>
                <a:ext cx="8229600" cy="5516563"/>
              </a:xfrm>
            </p:spPr>
            <p:txBody>
              <a:bodyPr/>
              <a:lstStyle/>
              <a:p>
                <a:r>
                  <a:rPr lang="en-US" dirty="0"/>
                  <a:t>Treat all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s as a sample and calculate their mean and sample variance, make a histogram to look at their distribution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39191"/>
                <a:ext cx="8229600" cy="5516563"/>
              </a:xfrm>
              <a:blipFill>
                <a:blip r:embed="rId4"/>
                <a:stretch>
                  <a:fillRect l="-1852" t="-1379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31618" y="100690"/>
            <a:ext cx="675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charset="0"/>
              </a:rPr>
              <a:t>Sampling distributions: Example</a:t>
            </a:r>
          </a:p>
        </p:txBody>
      </p:sp>
    </p:spTree>
    <p:extLst>
      <p:ext uri="{BB962C8B-B14F-4D97-AF65-F5344CB8AC3E}">
        <p14:creationId xmlns:p14="http://schemas.microsoft.com/office/powerpoint/2010/main" val="307290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/>
              <a:t>Recap of 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The binomial distribution describes the probability of x successes in n independent trials, each with probability p of success</a:t>
            </a:r>
          </a:p>
          <a:p>
            <a:pPr>
              <a:defRPr/>
            </a:pPr>
            <a:r>
              <a:rPr lang="en-US" dirty="0"/>
              <a:t>The distribution will be symmetric when p=0.5, skewed right when p&lt;0.5, and skewed left if p&gt;0.5 </a:t>
            </a:r>
          </a:p>
          <a:p>
            <a:pPr>
              <a:defRPr/>
            </a:pPr>
            <a:r>
              <a:rPr lang="en-US" dirty="0"/>
              <a:t>The possible number of “successes” will be 0 to n, because there are n “trials”</a:t>
            </a:r>
          </a:p>
          <a:p>
            <a:pPr>
              <a:defRPr/>
            </a:pPr>
            <a:r>
              <a:rPr lang="en-US" dirty="0"/>
              <a:t>Often “successes” are number of people with a disease, “number of trials” is the number of people in the sample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36485-79DD-48B3-BEE1-CC99F6A887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73CB9-EC3C-4EF0-B8DC-07017598B15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9460" name="Picture 2" descr="http://www.shortell.org/book/s10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9624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81000" y="61817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Timothy </a:t>
            </a:r>
            <a:r>
              <a:rPr lang="en-US" altLang="en-US" sz="1400" dirty="0" err="1">
                <a:latin typeface="Arial" charset="0"/>
              </a:rPr>
              <a:t>Shortell</a:t>
            </a:r>
            <a:r>
              <a:rPr lang="en-US" altLang="en-US" sz="1400" dirty="0">
                <a:latin typeface="Arial" charset="0"/>
              </a:rPr>
              <a:t> http://www.shortell.org/book/chap10.html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1105" y="1177005"/>
                <a:ext cx="8229600" cy="5516563"/>
              </a:xfrm>
            </p:spPr>
            <p:txBody>
              <a:bodyPr/>
              <a:lstStyle/>
              <a:p>
                <a:r>
                  <a:rPr lang="en-US" dirty="0"/>
                  <a:t>The collection of all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s that can be obtained can be thought of as a random variable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that follows some distribution</a:t>
                </a:r>
              </a:p>
              <a:p>
                <a:r>
                  <a:rPr lang="en-US" dirty="0"/>
                  <a:t>The distribution of all the possible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s is called the </a:t>
                </a:r>
                <a:r>
                  <a:rPr lang="en-US" u="sng" dirty="0"/>
                  <a:t>sampling distribution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105" y="1177005"/>
                <a:ext cx="8229600" cy="5516563"/>
              </a:xfrm>
              <a:blipFill>
                <a:blip r:embed="rId4"/>
                <a:stretch>
                  <a:fillRect l="-1541" t="-1379" r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42718" y="188118"/>
            <a:ext cx="675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charset="0"/>
              </a:rPr>
              <a:t>Sampling distributions: Example</a:t>
            </a:r>
          </a:p>
        </p:txBody>
      </p:sp>
    </p:spTree>
    <p:extLst>
      <p:ext uri="{BB962C8B-B14F-4D97-AF65-F5344CB8AC3E}">
        <p14:creationId xmlns:p14="http://schemas.microsoft.com/office/powerpoint/2010/main" val="3547711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73CB9-EC3C-4EF0-B8DC-07017598B15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9460" name="Picture 2" descr="http://www.shortell.org/book/s10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35" y="2590800"/>
            <a:ext cx="3496733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81000" y="61817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Timothy </a:t>
            </a:r>
            <a:r>
              <a:rPr lang="en-US" altLang="en-US" sz="1400" dirty="0" err="1">
                <a:latin typeface="Arial" charset="0"/>
              </a:rPr>
              <a:t>Shortell</a:t>
            </a:r>
            <a:r>
              <a:rPr lang="en-US" altLang="en-US" sz="1400" dirty="0">
                <a:latin typeface="Arial" charset="0"/>
              </a:rPr>
              <a:t> http://www.shortell.org/book/chap10.html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9126" y="984447"/>
                <a:ext cx="8229600" cy="3892353"/>
              </a:xfrm>
            </p:spPr>
            <p:txBody>
              <a:bodyPr/>
              <a:lstStyle/>
              <a:p>
                <a:r>
                  <a:rPr lang="en-US" dirty="0"/>
                  <a:t>The larger the sample size within each sample is, the more the distribution of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s will look like the normal distribution.  Regardless of the underlying distribution of X.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 you take multiple samples?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126" y="984447"/>
                <a:ext cx="8229600" cy="3892353"/>
              </a:xfrm>
              <a:blipFill>
                <a:blip r:embed="rId4"/>
                <a:stretch>
                  <a:fillRect l="-1695" t="-1954" r="-2157" b="-32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31618" y="218135"/>
            <a:ext cx="675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charset="0"/>
              </a:rPr>
              <a:t>Sampling distributions: Example</a:t>
            </a:r>
          </a:p>
        </p:txBody>
      </p:sp>
    </p:spTree>
    <p:extLst>
      <p:ext uri="{BB962C8B-B14F-4D97-AF65-F5344CB8AC3E}">
        <p14:creationId xmlns:p14="http://schemas.microsoft.com/office/powerpoint/2010/main" val="146374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2"/>
            <a:ext cx="8229600" cy="852488"/>
          </a:xfrm>
        </p:spPr>
        <p:txBody>
          <a:bodyPr/>
          <a:lstStyle/>
          <a:p>
            <a:pPr eaLnBrk="1" hangingPunct="1"/>
            <a:r>
              <a:rPr lang="en-US" altLang="en-US" dirty="0"/>
              <a:t>Central limit theorem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21" y="1065893"/>
            <a:ext cx="8670758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If you have a random variable that comes from a distribution with mean=</a:t>
            </a:r>
            <a:r>
              <a:rPr lang="en-US" altLang="en-US" i="1" dirty="0">
                <a:cs typeface="Arial" charset="0"/>
              </a:rPr>
              <a:t>µ</a:t>
            </a:r>
            <a:r>
              <a:rPr lang="en-US" altLang="en-US" dirty="0">
                <a:cs typeface="Arial" charset="0"/>
              </a:rPr>
              <a:t> and standard deviation=</a:t>
            </a:r>
            <a:r>
              <a:rPr lang="el-GR" altLang="en-US" i="1" dirty="0">
                <a:cs typeface="Arial" charset="0"/>
              </a:rPr>
              <a:t>σ</a:t>
            </a:r>
            <a:r>
              <a:rPr lang="en-US" altLang="en-US" dirty="0">
                <a:cs typeface="Arial" charset="0"/>
              </a:rPr>
              <a:t>, the following is true for the sampling distribution (i.e. the distribution of all possible sample means) from samples of size </a:t>
            </a:r>
            <a:r>
              <a:rPr lang="en-US" altLang="en-US" i="1" dirty="0">
                <a:cs typeface="Arial" charset="0"/>
              </a:rPr>
              <a:t>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charset="0"/>
              </a:rPr>
              <a:t>If </a:t>
            </a:r>
            <a:r>
              <a:rPr lang="en-US" altLang="en-US" i="1" dirty="0">
                <a:cs typeface="Arial" charset="0"/>
              </a:rPr>
              <a:t>n</a:t>
            </a:r>
            <a:r>
              <a:rPr lang="en-US" altLang="en-US" dirty="0">
                <a:cs typeface="Arial" charset="0"/>
              </a:rPr>
              <a:t> is large enough, the shape of the sampling distribution will be approximately normal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charset="0"/>
              </a:rPr>
              <a:t>The mean of the sampling distribution is </a:t>
            </a:r>
            <a:r>
              <a:rPr lang="en-US" altLang="en-US" i="1" dirty="0">
                <a:cs typeface="Arial" charset="0"/>
              </a:rPr>
              <a:t>µ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i="1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charset="0"/>
              </a:rPr>
              <a:t>The standard deviation of the sampling distribution is </a:t>
            </a:r>
            <a:r>
              <a:rPr lang="el-GR" altLang="en-US" i="1" dirty="0">
                <a:cs typeface="Arial" charset="0"/>
              </a:rPr>
              <a:t>σ</a:t>
            </a:r>
            <a:r>
              <a:rPr lang="en-US" altLang="en-US" i="1" dirty="0">
                <a:cs typeface="Arial" charset="0"/>
              </a:rPr>
              <a:t>/√n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B5EA7-4C26-4290-9354-8955ECFBBFA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Central limit theorem</a:t>
            </a:r>
          </a:p>
        </p:txBody>
      </p:sp>
      <p:sp>
        <p:nvSpPr>
          <p:cNvPr id="348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blipFill rotWithShape="1">
            <a:blip r:embed="rId3" cstate="print"/>
            <a:stretch>
              <a:fillRect l="-1259" t="-2965" r="-2370"/>
            </a:stretch>
          </a:blip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7C93-B988-4D72-A689-C60E73C1923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CLT:  Why do we care?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9126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/>
                  <a:t>If we know that the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/>
                  <a:t> is normal, then we can use that to calculate the probability of obtaining 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/>
                  <a:t> as extreme as the one we did (i.e. that we got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as our sample mean) 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i.e., we can find things like  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sz="2800" dirty="0">
                        <a:latin typeface="Cambria Math"/>
                      </a:rPr>
                      <m:t>≥</m:t>
                    </m:r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/>
                  <a:t>) 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/>
                  <a:t> follows a normal distribution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 can compute the standard normal (z-scores) from this.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126" y="1295400"/>
                <a:ext cx="8229600" cy="4525963"/>
              </a:xfrm>
              <a:blipFill>
                <a:blip r:embed="rId3"/>
                <a:stretch>
                  <a:fillRect l="-1233" t="-1401" r="-2311" b="-7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33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altLang="en-US" dirty="0"/>
              <a:t>Does this make sense?</a:t>
            </a:r>
          </a:p>
          <a:p>
            <a:pPr lvl="1"/>
            <a:r>
              <a:rPr lang="en-US" altLang="en-US" dirty="0"/>
              <a:t>It makes sense that the distribution of means would cluster around the population mean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It makes sense that the variability in the means is smaller than in the raw data because the extreme values are already averaged out (remember </a:t>
            </a:r>
            <a:r>
              <a:rPr lang="el-GR" altLang="en-US" dirty="0">
                <a:cs typeface="Arial" charset="0"/>
              </a:rPr>
              <a:t>σ</a:t>
            </a:r>
            <a:r>
              <a:rPr lang="en-US" altLang="en-US" dirty="0">
                <a:cs typeface="Arial" charset="0"/>
              </a:rPr>
              <a:t>/√n)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The part about the distribution being normal if n is large enough?  Mathematical proof … But we can demonstrate it for several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285E8-1143-4EC3-8B83-2E4FCC45642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-240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charset="0"/>
              </a:rPr>
              <a:t>Sampling distributions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418" y="1891035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dirty="0">
                <a:cs typeface="Arial" charset="0"/>
              </a:rPr>
              <a:t>σ</a:t>
            </a:r>
            <a:r>
              <a:rPr lang="en-US" altLang="en-US" dirty="0">
                <a:cs typeface="Arial" charset="0"/>
              </a:rPr>
              <a:t> is the standard deviation of the original distribution </a:t>
            </a:r>
          </a:p>
          <a:p>
            <a:pPr eaLnBrk="1" hangingPunct="1"/>
            <a:r>
              <a:rPr lang="el-GR" altLang="en-US" dirty="0">
                <a:cs typeface="Arial" charset="0"/>
              </a:rPr>
              <a:t>σ</a:t>
            </a:r>
            <a:r>
              <a:rPr lang="en-US" altLang="en-US" dirty="0">
                <a:cs typeface="Arial" charset="0"/>
              </a:rPr>
              <a:t>/√n is called the </a:t>
            </a:r>
            <a:r>
              <a:rPr lang="en-US" altLang="en-US" i="1" dirty="0">
                <a:cs typeface="Arial" charset="0"/>
              </a:rPr>
              <a:t>standard error, </a:t>
            </a:r>
            <a:r>
              <a:rPr lang="en-US" altLang="en-US" dirty="0">
                <a:cs typeface="Arial" charset="0"/>
              </a:rPr>
              <a:t>or more precisely, the </a:t>
            </a:r>
            <a:r>
              <a:rPr lang="en-US" altLang="en-US" i="1" dirty="0">
                <a:cs typeface="Arial" charset="0"/>
              </a:rPr>
              <a:t>standard error of the mean</a:t>
            </a:r>
            <a:r>
              <a:rPr lang="en-US" altLang="en-US" dirty="0">
                <a:cs typeface="Arial" charset="0"/>
              </a:rPr>
              <a:t>, and it is the standard deviation of the distribution of the sample mean.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3FD1D-BB5D-4241-BB15-E8911C4B7E7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55420" y="287337"/>
            <a:ext cx="67505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charset="0"/>
              </a:rPr>
              <a:t>Sampling distributions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charset="0"/>
              </a:rPr>
              <a:t>Distribution of the Sample Mean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200" dirty="0"/>
              <a:t>Distributions of the means of Uniformly distributed random variables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D46A6-96D3-402E-B635-4FF59F8535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1059872"/>
            <a:ext cx="74771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Uniform Distribution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4525963"/>
          </a:xfrm>
        </p:spPr>
        <p:txBody>
          <a:bodyPr/>
          <a:lstStyle/>
          <a:p>
            <a:r>
              <a:rPr lang="en-US" dirty="0"/>
              <a:t>Taking samples from the following Uniform distribution</a:t>
            </a:r>
          </a:p>
          <a:p>
            <a:endParaRPr lang="en-US" dirty="0"/>
          </a:p>
          <a:p>
            <a:r>
              <a:rPr lang="en-US" dirty="0"/>
              <a:t>Uniform(1, 100) with different sample sizes</a:t>
            </a:r>
          </a:p>
          <a:p>
            <a:endParaRPr lang="en-US" dirty="0"/>
          </a:p>
          <a:p>
            <a:r>
              <a:rPr lang="en-US" sz="2000" dirty="0">
                <a:hlinkClick r:id="rId3"/>
              </a:rPr>
              <a:t>http://www.ltcconline.net/greenl/java/Statistics/clt/cltsimulation.html</a:t>
            </a:r>
            <a:endParaRPr lang="en-US" sz="2000" dirty="0"/>
          </a:p>
          <a:p>
            <a:endParaRPr lang="en-US" dirty="0"/>
          </a:p>
          <a:p>
            <a:r>
              <a:rPr lang="en-US" sz="2000" dirty="0">
                <a:hlinkClick r:id="rId4"/>
              </a:rPr>
              <a:t>http://195.134.76.37/applets/AppletCentralLimit/Appl_CentralLimit2.html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38543"/>
            <a:ext cx="8229600" cy="700087"/>
          </a:xfrm>
        </p:spPr>
        <p:txBody>
          <a:bodyPr/>
          <a:lstStyle/>
          <a:p>
            <a:r>
              <a:rPr lang="en-US" altLang="en-US" sz="4000" dirty="0"/>
              <a:t>Using the Central Limit Theorem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19200"/>
            <a:ext cx="8458200" cy="5257800"/>
          </a:xfrm>
          <a:blipFill rotWithShape="1">
            <a:blip r:embed="rId3"/>
            <a:stretch>
              <a:fillRect l="-1514" t="-3013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35549-9382-4AA1-B33A-5921B71227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980E9-8C5B-4B04-A758-DA56F005BA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8600"/>
            <a:ext cx="8540750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1219200"/>
            <a:ext cx="8458200" cy="5257800"/>
          </a:xfrm>
          <a:blipFill rotWithShape="1">
            <a:blip r:embed="rId3"/>
            <a:stretch>
              <a:fillRect l="-1875" r="-144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B791E-8609-4F60-BC15-B394A84E99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Using the Central Limit Theorem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5095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level of CD4 count is the </a:t>
                </a:r>
                <a:r>
                  <a:rPr lang="en-US" u="sng" dirty="0"/>
                  <a:t>lower</a:t>
                </a:r>
                <a:r>
                  <a:rPr lang="en-US" dirty="0"/>
                  <a:t> 2.5</a:t>
                </a:r>
                <a:r>
                  <a:rPr lang="en-US" baseline="30000" dirty="0"/>
                  <a:t>th</a:t>
                </a:r>
                <a:r>
                  <a:rPr lang="en-US" dirty="0"/>
                  <a:t> percentile of the mean values?</a:t>
                </a:r>
              </a:p>
              <a:p>
                <a:r>
                  <a:rPr lang="en-US" dirty="0"/>
                  <a:t>For what value of z is P(Z&lt;z)=.025 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di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invnormal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(.025)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-1.959964 </a:t>
                </a:r>
              </a:p>
              <a:p>
                <a:r>
                  <a:rPr lang="en-US" dirty="0"/>
                  <a:t>Now we use this to get back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using </a:t>
                </a:r>
              </a:p>
              <a:p>
                <a:endParaRPr lang="en-US" dirty="0"/>
              </a:p>
              <a:p>
                <a:r>
                  <a:rPr lang="en-US" dirty="0"/>
                  <a:t>So -1.96=(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-250)/(200/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= -1.96*200/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√50</m:t>
                    </m:r>
                  </m:oMath>
                </a14:m>
                <a:r>
                  <a:rPr lang="en-US" dirty="0"/>
                  <a:t>+250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 -1.96*200/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sqrt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(50)+250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194.56283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50950"/>
                <a:ext cx="8229600" cy="5105400"/>
              </a:xfrm>
              <a:blipFill>
                <a:blip r:embed="rId4"/>
                <a:stretch>
                  <a:fillRect l="-1698" t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84527"/>
              </p:ext>
            </p:extLst>
          </p:nvPr>
        </p:nvGraphicFramePr>
        <p:xfrm>
          <a:off x="6577263" y="3206442"/>
          <a:ext cx="1905618" cy="113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7" name="Equation" r:id="rId5" imgW="723600" imgH="545760" progId="Equation.3">
                  <p:embed/>
                </p:oleObj>
              </mc:Choice>
              <mc:Fallback>
                <p:oleObj name="Equation" r:id="rId5" imgW="723600" imgH="545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263" y="3206442"/>
                        <a:ext cx="1905618" cy="1138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dirty="0"/>
              <a:t>Using the Central Limit Theorem</a:t>
            </a:r>
          </a:p>
        </p:txBody>
      </p:sp>
    </p:spTree>
    <p:extLst>
      <p:ext uri="{BB962C8B-B14F-4D97-AF65-F5344CB8AC3E}">
        <p14:creationId xmlns:p14="http://schemas.microsoft.com/office/powerpoint/2010/main" val="3294728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9525"/>
                <a:ext cx="8229600" cy="4800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What level of CD4 count is the </a:t>
                </a:r>
                <a:r>
                  <a:rPr lang="en-US" u="sng" dirty="0"/>
                  <a:t>upper</a:t>
                </a:r>
                <a:r>
                  <a:rPr lang="en-US" dirty="0"/>
                  <a:t> 2.5</a:t>
                </a:r>
                <a:r>
                  <a:rPr lang="en-US" baseline="30000" dirty="0"/>
                  <a:t>th</a:t>
                </a:r>
                <a:r>
                  <a:rPr lang="en-US" dirty="0"/>
                  <a:t> percentile of the mean values?</a:t>
                </a:r>
              </a:p>
              <a:p>
                <a:r>
                  <a:rPr lang="en-US" dirty="0"/>
                  <a:t>What is the z-value that solves P(Z&gt;z)=0.025?</a:t>
                </a:r>
              </a:p>
              <a:p>
                <a:r>
                  <a:rPr lang="en-US" dirty="0"/>
                  <a:t>Remember </a:t>
                </a:r>
                <a:r>
                  <a:rPr lang="en-US" dirty="0" err="1"/>
                  <a:t>invnormal</a:t>
                </a:r>
                <a:r>
                  <a:rPr lang="en-US" dirty="0"/>
                  <a:t> gives use the z-value for P(Z&lt;z)=p, so we need to use 1-p in the </a:t>
                </a:r>
                <a:r>
                  <a:rPr lang="en-US" dirty="0" err="1"/>
                  <a:t>invnormal</a:t>
                </a:r>
                <a:r>
                  <a:rPr lang="en-US" dirty="0"/>
                  <a:t> command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di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invnormal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(1-.025)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1.959964</a:t>
                </a:r>
              </a:p>
              <a:p>
                <a:r>
                  <a:rPr lang="en-US" dirty="0"/>
                  <a:t>So 1.96=(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-250)/(200)/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Rearrange to solve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di 1.96*200/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sqrt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(50)+250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305.43717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9525"/>
                <a:ext cx="8229600" cy="4800600"/>
              </a:xfrm>
              <a:blipFill>
                <a:blip r:embed="rId3"/>
                <a:stretch>
                  <a:fillRect l="-1698" t="-2902" b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5715000"/>
            <a:ext cx="2133600" cy="365125"/>
          </a:xfrm>
        </p:spPr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/>
              <a:t>Using the Central Limit Theorem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99809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6172200"/>
          </a:xfrm>
        </p:spPr>
        <p:txBody>
          <a:bodyPr/>
          <a:lstStyle/>
          <a:p>
            <a:r>
              <a:rPr lang="en-US" altLang="en-US" dirty="0"/>
              <a:t>Now we have the lower and upper 2.5% percentiles </a:t>
            </a:r>
            <a:r>
              <a:rPr lang="en-US" altLang="en-US" u="sng" dirty="0"/>
              <a:t>of the distribution of the sample means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The interior area contains 95% of the sample means.</a:t>
            </a:r>
          </a:p>
          <a:p>
            <a:r>
              <a:rPr lang="en-US" altLang="en-US" dirty="0"/>
              <a:t>95% of the means from samples of size 50 that come from the underlying distribution ~N(250,200) will lie within this interval (194.6, 305.4)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2D77C-6D3F-40BA-B50F-A050BAEBF0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87"/>
          </a:xfrm>
        </p:spPr>
        <p:txBody>
          <a:bodyPr/>
          <a:lstStyle/>
          <a:p>
            <a:r>
              <a:rPr lang="en-US" altLang="en-US" sz="4000" dirty="0"/>
              <a:t>Using the Central Limit Theorem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458200" cy="6172200"/>
          </a:xfrm>
        </p:spPr>
        <p:txBody>
          <a:bodyPr/>
          <a:lstStyle/>
          <a:p>
            <a:r>
              <a:rPr lang="en-US" altLang="en-US" sz="2800" dirty="0"/>
              <a:t>If we selected just one sample of size 50 (what you usually do) and the sample mean was outside these limits (e.g. 315), it possibly came from a different underlying population, or that a rare (&lt;5% probability) event had occurred.</a:t>
            </a:r>
          </a:p>
          <a:p>
            <a:pPr lvl="1"/>
            <a:r>
              <a:rPr lang="en-US" altLang="en-US" sz="2400" dirty="0"/>
              <a:t>Because we had said that 95% of the time the sample mean will be in the range of 195-305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We could say this because the central limit theorem told us that the distribution of the sample means is approximately a normal distribution with mean 250 and standard deviation 200/</a:t>
            </a:r>
            <a:r>
              <a:rPr lang="en-US" altLang="en-US" sz="2400" i="1" dirty="0">
                <a:cs typeface="Arial" charset="0"/>
              </a:rPr>
              <a:t> √50</a:t>
            </a: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5B8C8-F4CF-4CB6-8DF8-748FA0A23F8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3189" y="199231"/>
            <a:ext cx="8229600" cy="700087"/>
          </a:xfrm>
        </p:spPr>
        <p:txBody>
          <a:bodyPr/>
          <a:lstStyle/>
          <a:p>
            <a:r>
              <a:rPr lang="en-US" altLang="en-US" sz="4000" dirty="0"/>
              <a:t>Using the Central Limit Theorem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381000"/>
            <a:ext cx="8458200" cy="6172200"/>
          </a:xfrm>
          <a:blipFill rotWithShape="1">
            <a:blip r:embed="rId3"/>
            <a:stretch>
              <a:fillRect l="-1585" t="-1285" r="-2450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4F150-4C92-4F85-A055-7F4AAD0D4B3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381000"/>
            <a:ext cx="8458200" cy="6172200"/>
          </a:xfrm>
          <a:blipFill rotWithShape="1">
            <a:blip r:embed="rId3"/>
            <a:stretch>
              <a:fillRect l="-1801" t="-128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6E0E7-5EDE-4865-A01B-3619CD9BD27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018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Confidence intervals for means</a:t>
            </a:r>
          </a:p>
        </p:txBody>
      </p:sp>
      <p:sp>
        <p:nvSpPr>
          <p:cNvPr id="4915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609600" y="1600200"/>
            <a:ext cx="7315200" cy="4525963"/>
          </a:xfrm>
          <a:blipFill rotWithShape="1">
            <a:blip r:embed="rId3"/>
            <a:stretch>
              <a:fillRect l="-1417" r="-2250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66C4B-842F-4A1F-B958-091C9671A69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 for means</a:t>
            </a:r>
          </a:p>
        </p:txBody>
      </p:sp>
      <p:sp>
        <p:nvSpPr>
          <p:cNvPr id="3076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457200" y="1600200"/>
            <a:ext cx="7315200" cy="4525963"/>
          </a:xfrm>
          <a:blipFill rotWithShape="1">
            <a:blip r:embed="rId4"/>
            <a:stretch>
              <a:fillRect l="-1417" t="-121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37892" name="Object 12"/>
          <p:cNvGraphicFramePr>
            <a:graphicFrameLocks noChangeAspect="1"/>
          </p:cNvGraphicFramePr>
          <p:nvPr/>
        </p:nvGraphicFramePr>
        <p:xfrm>
          <a:off x="1676400" y="4343400"/>
          <a:ext cx="1333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" name="Equation" r:id="rId5" imgW="761669" imgH="533169" progId="Equation.3">
                  <p:embed/>
                </p:oleObj>
              </mc:Choice>
              <mc:Fallback>
                <p:oleObj name="Equation" r:id="rId5" imgW="761669" imgH="53316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13335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235D4-5F36-495A-9BA3-D027FDD59D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42949"/>
          </a:xfrm>
        </p:spPr>
        <p:txBody>
          <a:bodyPr/>
          <a:lstStyle/>
          <a:p>
            <a:pPr eaLnBrk="1" hangingPunct="1"/>
            <a:r>
              <a:rPr lang="en-US" altLang="en-US"/>
              <a:t>Confidence intervals for means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315200" cy="45259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Arial" charset="0"/>
              </a:rPr>
              <a:t>We use what we know from the CLT to calculate confidence intervals for means in general</a:t>
            </a:r>
            <a:endParaRPr lang="el-GR" altLang="en-US" sz="2800" dirty="0">
              <a:cs typeface="Arial" charset="0"/>
            </a:endParaRPr>
          </a:p>
          <a:p>
            <a:pPr eaLnBrk="1" hangingPunct="1"/>
            <a:r>
              <a:rPr lang="en-US" altLang="en-US" sz="2800" dirty="0"/>
              <a:t> We know from examining the standard normal distribution that </a:t>
            </a:r>
            <a:r>
              <a:rPr lang="en-US" altLang="en-US" sz="2400" dirty="0">
                <a:cs typeface="Arial" charset="0"/>
              </a:rPr>
              <a:t>P(-1.96 ≤ Z ≤ 1.96) = 0.95</a:t>
            </a: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3581400" y="50292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95%</a:t>
            </a:r>
          </a:p>
        </p:txBody>
      </p:sp>
      <p:sp>
        <p:nvSpPr>
          <p:cNvPr id="38918" name="TextBox 10"/>
          <p:cNvSpPr txBox="1">
            <a:spLocks noChangeArrowheads="1"/>
          </p:cNvSpPr>
          <p:nvPr/>
        </p:nvSpPr>
        <p:spPr bwMode="auto">
          <a:xfrm>
            <a:off x="5181600" y="5257800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2.5%</a:t>
            </a:r>
          </a:p>
        </p:txBody>
      </p:sp>
      <p:sp>
        <p:nvSpPr>
          <p:cNvPr id="38919" name="Rectangle 11"/>
          <p:cNvSpPr>
            <a:spLocks noChangeArrowheads="1"/>
          </p:cNvSpPr>
          <p:nvPr/>
        </p:nvSpPr>
        <p:spPr bwMode="auto">
          <a:xfrm>
            <a:off x="1752600" y="5334000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2.5%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9800" y="5562600"/>
            <a:ext cx="68580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876800" y="5486400"/>
            <a:ext cx="457200" cy="304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50F99-5758-4764-8605-DE018DF4264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3719512"/>
            <a:ext cx="387667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855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P(X=x)   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	</a:t>
            </a:r>
            <a:r>
              <a:rPr lang="en-US" b="1" dirty="0"/>
              <a:t>X</a:t>
            </a:r>
            <a:r>
              <a:rPr lang="en-US" dirty="0"/>
              <a:t> represents the random variable X that follows a binomial distribution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 		</a:t>
            </a:r>
            <a:r>
              <a:rPr lang="en-US" b="1" dirty="0"/>
              <a:t>x</a:t>
            </a:r>
            <a:r>
              <a:rPr lang="en-US" dirty="0"/>
              <a:t> represents what you actually get (number of successes) when you draw your sample</a:t>
            </a:r>
          </a:p>
          <a:p>
            <a:pPr>
              <a:defRPr/>
            </a:pPr>
            <a:r>
              <a:rPr lang="en-US" dirty="0"/>
              <a:t>In statistics, the </a:t>
            </a:r>
            <a:r>
              <a:rPr lang="en-US" b="1" dirty="0"/>
              <a:t>mean</a:t>
            </a:r>
            <a:r>
              <a:rPr lang="en-US" dirty="0"/>
              <a:t> of a theoretical probability distribution is also called the “Expected value”.  </a:t>
            </a:r>
          </a:p>
          <a:p>
            <a:pPr>
              <a:defRPr/>
            </a:pPr>
            <a:r>
              <a:rPr lang="en-US" dirty="0"/>
              <a:t>The expected value or mean of the binomial distribution is n*p</a:t>
            </a:r>
          </a:p>
          <a:p>
            <a:pPr>
              <a:defRPr/>
            </a:pPr>
            <a:r>
              <a:rPr lang="en-US" dirty="0"/>
              <a:t>For the binomial distribution, if you know the underlying p in the population, then you know that if you take your sample over and over, then the mean number of successes      will be n*p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C84B7-5541-4B61-815D-2B611ACDD2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810000" y="59436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4" imgW="139579" imgH="164957" progId="Equation.3">
                  <p:embed/>
                </p:oleObj>
              </mc:Choice>
              <mc:Fallback>
                <p:oleObj name="Equation" r:id="rId4" imgW="139579" imgH="16495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9436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33437"/>
          </a:xfrm>
        </p:spPr>
        <p:txBody>
          <a:bodyPr/>
          <a:lstStyle/>
          <a:p>
            <a:pPr eaLnBrk="1" hangingPunct="1"/>
            <a:r>
              <a:rPr lang="en-US" altLang="en-US" dirty="0"/>
              <a:t>Confidence intervals for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7315200" cy="5181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>
                    <a:cs typeface="Arial" charset="0"/>
                  </a:rPr>
                  <a:t>P(-1.96 ≤ Z ≤ 1.96) = 0.95</a:t>
                </a:r>
              </a:p>
              <a:p>
                <a:pPr eaLnBrk="1" hangingPunct="1"/>
                <a:endParaRPr lang="en-US" altLang="en-US" sz="2800" dirty="0">
                  <a:cs typeface="Arial" charset="0"/>
                </a:endParaRPr>
              </a:p>
              <a:p>
                <a:pPr eaLnBrk="1" hangingPunct="1"/>
                <a:r>
                  <a:rPr lang="en-US" altLang="en-US" sz="2400" dirty="0">
                    <a:cs typeface="Arial" charset="0"/>
                  </a:rPr>
                  <a:t>We also know by the CLT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en-US" sz="2400" i="1" dirty="0">
                    <a:latin typeface="Arial Symbol" pitchFamily="34" charset="0"/>
                  </a:rPr>
                  <a:t> </a:t>
                </a:r>
                <a:r>
                  <a:rPr lang="en-US" altLang="en-US" sz="2400" i="1" dirty="0">
                    <a:latin typeface="Arial" charset="0"/>
                    <a:cs typeface="Arial" charset="0"/>
                  </a:rPr>
                  <a:t>~ N(µ</a:t>
                </a:r>
                <a:r>
                  <a:rPr lang="en-US" altLang="en-US" sz="2400" i="1" dirty="0">
                    <a:latin typeface="Arial" charset="0"/>
                    <a:cs typeface="Arial" charset="0"/>
                    <a:sym typeface="Symbol" pitchFamily="18" charset="2"/>
                  </a:rPr>
                  <a:t>,</a:t>
                </a:r>
                <a:r>
                  <a:rPr lang="el-GR" altLang="en-US" sz="2400" dirty="0">
                    <a:cs typeface="Arial" charset="0"/>
                  </a:rPr>
                  <a:t> σ </a:t>
                </a:r>
                <a:r>
                  <a:rPr lang="en-US" altLang="en-US" sz="2400" i="1" dirty="0">
                    <a:latin typeface="Arial" charset="0"/>
                    <a:cs typeface="Arial" charset="0"/>
                    <a:sym typeface="Symbol" pitchFamily="18" charset="2"/>
                  </a:rPr>
                  <a:t>/</a:t>
                </a:r>
                <a:r>
                  <a:rPr lang="en-US" altLang="en-US" sz="2400" i="1" dirty="0">
                    <a:cs typeface="Arial" charset="0"/>
                  </a:rPr>
                  <a:t>√n</a:t>
                </a:r>
                <a:r>
                  <a:rPr lang="en-US" altLang="en-US" sz="2400" i="1" dirty="0">
                    <a:latin typeface="Arial" charset="0"/>
                    <a:cs typeface="Arial" charset="0"/>
                    <a:sym typeface="Symbol" pitchFamily="18" charset="2"/>
                  </a:rPr>
                  <a:t>) </a:t>
                </a:r>
                <a:r>
                  <a:rPr lang="en-US" altLang="en-US" sz="2400" dirty="0">
                    <a:cs typeface="Arial" charset="0"/>
                    <a:sym typeface="Symbol" pitchFamily="18" charset="2"/>
                  </a:rPr>
                  <a:t>so</a:t>
                </a:r>
              </a:p>
              <a:p>
                <a:pPr eaLnBrk="1" hangingPunct="1"/>
                <a:endParaRPr lang="en-US" altLang="en-US" sz="2400" dirty="0">
                  <a:cs typeface="Arial" charset="0"/>
                </a:endParaRPr>
              </a:p>
              <a:p>
                <a:pPr eaLnBrk="1" hangingPunct="1"/>
                <a:r>
                  <a:rPr lang="en-US" altLang="en-US" sz="2400" dirty="0">
                    <a:cs typeface="Arial" charset="0"/>
                  </a:rPr>
                  <a:t>Substituting the formula for Z into the above we get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7315200" cy="5181600"/>
              </a:xfrm>
              <a:blipFill>
                <a:blip r:embed="rId4"/>
                <a:stretch>
                  <a:fillRect l="-1563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940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32713210"/>
              </p:ext>
            </p:extLst>
          </p:nvPr>
        </p:nvGraphicFramePr>
        <p:xfrm>
          <a:off x="1752600" y="3251534"/>
          <a:ext cx="457088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1" name="Equation" r:id="rId5" imgW="2019300" imgH="533400" progId="Equation.3">
                  <p:embed/>
                </p:oleObj>
              </mc:Choice>
              <mc:Fallback>
                <p:oleObj name="Equation" r:id="rId5" imgW="20193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51534"/>
                        <a:ext cx="457088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65125" y="4351338"/>
            <a:ext cx="839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    Rearranging and multiplying by -1 within the parentheses we get:</a:t>
            </a:r>
          </a:p>
        </p:txBody>
      </p:sp>
      <p:graphicFrame>
        <p:nvGraphicFramePr>
          <p:cNvPr id="399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37713"/>
              </p:ext>
            </p:extLst>
          </p:nvPr>
        </p:nvGraphicFramePr>
        <p:xfrm>
          <a:off x="1143000" y="5459747"/>
          <a:ext cx="664679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2" name="Equation" r:id="rId7" imgW="3009900" imgH="330200" progId="Equation.3">
                  <p:embed/>
                </p:oleObj>
              </mc:Choice>
              <mc:Fallback>
                <p:oleObj name="Equation" r:id="rId7" imgW="3009900" imgH="330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59747"/>
                        <a:ext cx="664679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DBC06-63FD-4E9D-BA6E-841B462DADF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399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653"/>
              </p:ext>
            </p:extLst>
          </p:nvPr>
        </p:nvGraphicFramePr>
        <p:xfrm>
          <a:off x="6953250" y="2049796"/>
          <a:ext cx="1333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3" name="Equation" r:id="rId9" imgW="761669" imgH="533169" progId="Equation.3">
                  <p:embed/>
                </p:oleObj>
              </mc:Choice>
              <mc:Fallback>
                <p:oleObj name="Equation" r:id="rId9" imgW="761669" imgH="53316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2049796"/>
                        <a:ext cx="13335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 for means</a:t>
            </a: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457200" y="1906588"/>
            <a:ext cx="8534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Thus the lower 95% confidence limit for </a:t>
            </a:r>
            <a:r>
              <a:rPr lang="en-US" altLang="en-US" sz="2400" dirty="0">
                <a:cs typeface="Arial" charset="0"/>
              </a:rPr>
              <a:t>µ </a:t>
            </a:r>
            <a:r>
              <a:rPr lang="en-US" altLang="en-US" sz="2400" dirty="0"/>
              <a:t>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And the upper 95% confidence limit for </a:t>
            </a:r>
            <a:r>
              <a:rPr lang="en-US" altLang="en-US" sz="2400" dirty="0">
                <a:cs typeface="Arial" charset="0"/>
              </a:rPr>
              <a:t>µ </a:t>
            </a:r>
            <a:r>
              <a:rPr lang="en-US" altLang="en-US" sz="2400" dirty="0"/>
              <a:t>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We say we are 95% confident that the interval we calculate using the above formulae includes </a:t>
            </a:r>
            <a:r>
              <a:rPr lang="en-US" altLang="en-US" sz="2400" b="1" i="1" dirty="0">
                <a:latin typeface="Arial" charset="0"/>
                <a:cs typeface="Arial" charset="0"/>
              </a:rPr>
              <a:t>µ</a:t>
            </a:r>
            <a:r>
              <a:rPr lang="en-US" altLang="en-US" sz="2400" i="1" dirty="0">
                <a:latin typeface="Arial" charset="0"/>
                <a:cs typeface="Arial" charset="0"/>
              </a:rPr>
              <a:t> </a:t>
            </a:r>
            <a:r>
              <a:rPr lang="en-US" altLang="en-US" sz="2000" dirty="0">
                <a:latin typeface="Arial" charset="0"/>
                <a:cs typeface="Arial" charset="0"/>
              </a:rPr>
              <a:t>(the true mean of the distribution)</a:t>
            </a:r>
            <a:endParaRPr lang="en-US" altLang="en-US" sz="2000" dirty="0"/>
          </a:p>
        </p:txBody>
      </p:sp>
      <p:graphicFrame>
        <p:nvGraphicFramePr>
          <p:cNvPr id="40964" name="Object 9"/>
          <p:cNvGraphicFramePr>
            <a:graphicFrameLocks noChangeAspect="1"/>
          </p:cNvGraphicFramePr>
          <p:nvPr/>
        </p:nvGraphicFramePr>
        <p:xfrm>
          <a:off x="6096000" y="1676400"/>
          <a:ext cx="210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1" name="Equation" r:id="rId4" imgW="1016000" imgH="330200" progId="Equation.3">
                  <p:embed/>
                </p:oleObj>
              </mc:Choice>
              <mc:Fallback>
                <p:oleObj name="Equation" r:id="rId4" imgW="1016000" imgH="330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676400"/>
                        <a:ext cx="210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62884"/>
              </p:ext>
            </p:extLst>
          </p:nvPr>
        </p:nvGraphicFramePr>
        <p:xfrm>
          <a:off x="6223000" y="2835108"/>
          <a:ext cx="1981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2" name="Equation" r:id="rId6" imgW="1016000" imgH="330200" progId="Equation.3">
                  <p:embed/>
                </p:oleObj>
              </mc:Choice>
              <mc:Fallback>
                <p:oleObj name="Equation" r:id="rId6" imgW="1016000" imgH="330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2835108"/>
                        <a:ext cx="1981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2D437-C06C-400E-B84C-6492AE2BEFC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4012"/>
                <a:ext cx="8229600" cy="452596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is a random variable that is the result of sampling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μ</a:t>
                </a:r>
                <a:r>
                  <a:rPr lang="en-US" dirty="0"/>
                  <a:t> is a population parameter that is fixed in perpetuity; it as the same value irrespective of the sample</a:t>
                </a:r>
              </a:p>
              <a:p>
                <a:endParaRPr lang="en-US" dirty="0"/>
              </a:p>
              <a:p>
                <a:r>
                  <a:rPr lang="el-GR" dirty="0"/>
                  <a:t>μ</a:t>
                </a:r>
                <a:r>
                  <a:rPr lang="en-US" dirty="0"/>
                  <a:t> is either in the interval you calculate or it is not</a:t>
                </a:r>
              </a:p>
              <a:p>
                <a:endParaRPr lang="en-US" u="sng" dirty="0"/>
              </a:p>
              <a:p>
                <a:r>
                  <a:rPr lang="en-US" b="1" u="sng" dirty="0"/>
                  <a:t>What is random is the interval</a:t>
                </a:r>
                <a:r>
                  <a:rPr lang="en-US" b="1" dirty="0"/>
                  <a:t> because it is based on the sample</a:t>
                </a:r>
                <a:endParaRPr lang="en-US" b="1" u="sng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4012"/>
                <a:ext cx="8229600" cy="4525963"/>
              </a:xfrm>
              <a:blipFill rotWithShape="0">
                <a:blip r:embed="rId3"/>
                <a:stretch>
                  <a:fillRect l="-1259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9905E-16E1-43A9-B1EC-E6F6A50DEB4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Confidence intervals for means</a:t>
            </a:r>
          </a:p>
        </p:txBody>
      </p:sp>
    </p:spTree>
    <p:extLst>
      <p:ext uri="{BB962C8B-B14F-4D97-AF65-F5344CB8AC3E}">
        <p14:creationId xmlns:p14="http://schemas.microsoft.com/office/powerpoint/2010/main" val="1395659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232" y="13716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cs typeface="Arial" charset="0"/>
              </a:rPr>
              <a:t>So we say that the probability that the </a:t>
            </a:r>
            <a:r>
              <a:rPr lang="en-US" altLang="en-US" sz="2800" u="sng" dirty="0">
                <a:solidFill>
                  <a:srgbClr val="FF0000"/>
                </a:solidFill>
                <a:cs typeface="Arial" charset="0"/>
              </a:rPr>
              <a:t>interval</a:t>
            </a:r>
            <a:r>
              <a:rPr lang="en-US" altLang="en-US" sz="2800" dirty="0">
                <a:solidFill>
                  <a:srgbClr val="FF0000"/>
                </a:solidFill>
                <a:cs typeface="Arial" charset="0"/>
              </a:rPr>
              <a:t> contains the true population mean is 95%</a:t>
            </a:r>
          </a:p>
          <a:p>
            <a:pPr eaLnBrk="1" hangingPunct="1"/>
            <a:endParaRPr lang="en-US" altLang="en-US" sz="2800" dirty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altLang="en-US" sz="2800" dirty="0">
                <a:cs typeface="Arial" charset="0"/>
              </a:rPr>
              <a:t>If we were to select 100 random samples from the population and calculate confidence intervals for each, approximately 95 of them would include the true population mean µ (and 5 would not)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3FE00-D861-40D6-AFA3-1F46C0B8F8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Confidence intervals for means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 for means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76962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cs typeface="Arial" charset="0"/>
              </a:rPr>
              <a:t>90% confidence interval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cs typeface="Arial" charset="0"/>
              </a:rPr>
              <a:t>Replace 1.96 in the formula with 1.64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cs typeface="Arial" charset="0"/>
              </a:rPr>
              <a:t>99% confidence interval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cs typeface="Arial" charset="0"/>
              </a:rPr>
              <a:t>Replace 1.96 in the interval with 2.58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cs typeface="Arial" charset="0"/>
              </a:rPr>
              <a:t>Generic formula: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cs typeface="Arial" charset="0"/>
              </a:rPr>
              <a:t>Where 100%*(1-</a:t>
            </a:r>
            <a:r>
              <a:rPr lang="en-US" altLang="en-US" sz="2400" dirty="0">
                <a:cs typeface="Arial" charset="0"/>
                <a:sym typeface="Symbol" pitchFamily="18" charset="2"/>
              </a:rPr>
              <a:t>⍺) is the % of the confidence interval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>
              <a:cs typeface="Arial" charset="0"/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cs typeface="Arial" charset="0"/>
                <a:sym typeface="Symbol" pitchFamily="18" charset="2"/>
              </a:rPr>
              <a:t>E.g. for a 95% confidence interval, ⍺ =0.05, and we use z</a:t>
            </a:r>
            <a:r>
              <a:rPr lang="en-US" altLang="en-US" sz="2400" baseline="-25000" dirty="0">
                <a:cs typeface="Arial" charset="0"/>
                <a:sym typeface="Symbol" pitchFamily="18" charset="2"/>
              </a:rPr>
              <a:t>0.025 </a:t>
            </a:r>
            <a:r>
              <a:rPr lang="en-US" altLang="en-US" sz="2400" dirty="0">
                <a:cs typeface="Arial" charset="0"/>
                <a:sym typeface="Symbol" pitchFamily="18" charset="2"/>
              </a:rPr>
              <a:t>=1.96</a:t>
            </a: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cs typeface="Arial" charset="0"/>
            </a:endParaRPr>
          </a:p>
        </p:txBody>
      </p:sp>
      <p:graphicFrame>
        <p:nvGraphicFramePr>
          <p:cNvPr id="440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395536"/>
              </p:ext>
            </p:extLst>
          </p:nvPr>
        </p:nvGraphicFramePr>
        <p:xfrm>
          <a:off x="3505200" y="3429000"/>
          <a:ext cx="4495800" cy="70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" name="Equation" r:id="rId4" imgW="2095500" imgH="330200" progId="Equation.3">
                  <p:embed/>
                </p:oleObj>
              </mc:Choice>
              <mc:Fallback>
                <p:oleObj name="Equation" r:id="rId4" imgW="2095500" imgH="330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29000"/>
                        <a:ext cx="4495800" cy="709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AD586-9ECA-435D-8DDB-8AE20F64308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 for means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6962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cs typeface="Arial" charset="0"/>
              </a:rPr>
              <a:t>How to get a tighter interval?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cs typeface="Arial" charset="0"/>
              </a:rPr>
              <a:t>Decrease the confidence level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4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800" dirty="0"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89651"/>
              </p:ext>
            </p:extLst>
          </p:nvPr>
        </p:nvGraphicFramePr>
        <p:xfrm>
          <a:off x="838200" y="2819400"/>
          <a:ext cx="6934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2000" dirty="0"/>
                        <a:t>Confidence</a:t>
                      </a:r>
                      <a:r>
                        <a:rPr lang="en-US" sz="2000" baseline="0" dirty="0"/>
                        <a:t> level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400" dirty="0">
                          <a:cs typeface="Arial" charset="0"/>
                          <a:sym typeface="Symbol" pitchFamily="18" charset="2"/>
                        </a:rPr>
                        <a:t>⍺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Z </a:t>
                      </a:r>
                      <a:r>
                        <a:rPr lang="en-US" altLang="en-US" sz="2000" b="1" baseline="-25000" dirty="0">
                          <a:cs typeface="Arial" charset="0"/>
                          <a:sym typeface="Symbol" pitchFamily="18" charset="2"/>
                        </a:rPr>
                        <a:t>⍺</a:t>
                      </a:r>
                      <a:r>
                        <a:rPr lang="en-US" sz="2000" b="1" baseline="-25000" dirty="0">
                          <a:sym typeface="Symbol"/>
                        </a:rPr>
                        <a:t>/2</a:t>
                      </a:r>
                      <a:endParaRPr lang="en-US" sz="2000" b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2000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2000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200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20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098C3-C39F-4FE6-8576-F6FFBACDEDB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 for means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6962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cs typeface="Arial" charset="0"/>
              </a:rPr>
              <a:t>How to get a tighter interval?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cs typeface="Arial" charset="0"/>
              </a:rPr>
              <a:t>Increase 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800"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70761"/>
              </p:ext>
            </p:extLst>
          </p:nvPr>
        </p:nvGraphicFramePr>
        <p:xfrm>
          <a:off x="1066800" y="2819400"/>
          <a:ext cx="7086600" cy="276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92"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95% confidence limits</a:t>
                      </a:r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Length</a:t>
                      </a:r>
                      <a:r>
                        <a:rPr lang="en-US" sz="2400" baseline="0" dirty="0"/>
                        <a:t> of interval</a:t>
                      </a:r>
                      <a:endParaRPr lang="en-US" sz="2400" dirty="0"/>
                    </a:p>
                  </a:txBody>
                  <a:tcPr marT="45686" marB="456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686" marB="45686">
                    <a:blipFill rotWithShape="1">
                      <a:blip r:embed="rId3"/>
                      <a:stretch>
                        <a:fillRect l="-35727" t="-135849" r="-67951" b="-200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1.240</a:t>
                      </a:r>
                      <a:r>
                        <a:rPr lang="el-GR" altLang="en-US" sz="2400" dirty="0">
                          <a:cs typeface="Arial" charset="0"/>
                        </a:rPr>
                        <a:t>σ</a:t>
                      </a:r>
                      <a:endParaRPr lang="en-US" sz="2400" dirty="0"/>
                    </a:p>
                  </a:txBody>
                  <a:tcPr marT="45686" marB="456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r>
                        <a:rPr lang="en-US" sz="2400" dirty="0"/>
                        <a:t>100</a:t>
                      </a:r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86" marB="45686">
                    <a:blipFill rotWithShape="1">
                      <a:blip r:embed="rId3"/>
                      <a:stretch>
                        <a:fillRect l="-35727" t="-235849" r="-67951" b="-100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0.784</a:t>
                      </a:r>
                      <a:r>
                        <a:rPr lang="el-GR" altLang="en-US" sz="2400" dirty="0">
                          <a:cs typeface="Arial" charset="0"/>
                        </a:rPr>
                        <a:t>σ</a:t>
                      </a:r>
                      <a:endParaRPr lang="en-US" sz="2400" dirty="0"/>
                    </a:p>
                  </a:txBody>
                  <a:tcPr marT="45686" marB="456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r>
                        <a:rPr lang="en-US" sz="2400" dirty="0"/>
                        <a:t>1000</a:t>
                      </a:r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86" marB="45686">
                    <a:blipFill rotWithShape="1">
                      <a:blip r:embed="rId3"/>
                      <a:stretch>
                        <a:fillRect l="-35727" t="-335849" r="-67951" b="-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0.124</a:t>
                      </a:r>
                      <a:r>
                        <a:rPr lang="el-GR" altLang="en-US" sz="2400" dirty="0">
                          <a:cs typeface="Arial" charset="0"/>
                        </a:rPr>
                        <a:t>σ</a:t>
                      </a:r>
                      <a:endParaRPr lang="en-US" sz="2400" dirty="0"/>
                    </a:p>
                  </a:txBody>
                  <a:tcPr marT="45686" marB="456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306B3-D2FD-4103-9B81-31C571E55A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727076"/>
          </a:xfrm>
        </p:spPr>
        <p:txBody>
          <a:bodyPr/>
          <a:lstStyle/>
          <a:p>
            <a:pPr eaLnBrk="1" hangingPunct="1"/>
            <a:r>
              <a:rPr lang="en-US" altLang="en-US" dirty="0"/>
              <a:t>Confidence intervals for means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What to do when </a:t>
            </a:r>
            <a:r>
              <a:rPr lang="el-GR" altLang="en-US" sz="2800" dirty="0">
                <a:cs typeface="Arial" charset="0"/>
              </a:rPr>
              <a:t>σ</a:t>
            </a:r>
            <a:r>
              <a:rPr lang="en-US" altLang="en-US" sz="2800" dirty="0">
                <a:cs typeface="Arial" charset="0"/>
              </a:rPr>
              <a:t> is not known? (In practice, always)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>
              <a:cs typeface="Arial" charset="0"/>
            </a:endParaRPr>
          </a:p>
          <a:p>
            <a:pPr eaLnBrk="1" hangingPunct="1"/>
            <a:r>
              <a:rPr lang="en-US" altLang="en-US" sz="2800" dirty="0">
                <a:cs typeface="Arial" charset="0"/>
              </a:rPr>
              <a:t> By the Central Limit Theorem,                   follows a normal distribution, if n is sufficiently large</a:t>
            </a:r>
          </a:p>
          <a:p>
            <a:pPr eaLnBrk="1" hangingPunct="1"/>
            <a:endParaRPr lang="en-US" altLang="en-US" sz="2800" dirty="0">
              <a:cs typeface="Arial" charset="0"/>
            </a:endParaRPr>
          </a:p>
          <a:p>
            <a:pPr eaLnBrk="1" hangingPunct="1"/>
            <a:r>
              <a:rPr lang="en-US" altLang="en-US" sz="2800" dirty="0">
                <a:cs typeface="Arial" charset="0"/>
              </a:rPr>
              <a:t>Can we substitute s, the sample standard deviation </a:t>
            </a:r>
          </a:p>
          <a:p>
            <a:pPr eaLnBrk="1" hangingPunct="1">
              <a:buNone/>
            </a:pPr>
            <a:r>
              <a:rPr lang="en-US" altLang="en-US" sz="2800" dirty="0">
                <a:cs typeface="Arial" charset="0"/>
              </a:rPr>
              <a:t>      for </a:t>
            </a:r>
            <a:r>
              <a:rPr lang="el-GR" altLang="en-US" sz="2800" dirty="0">
                <a:cs typeface="Arial" charset="0"/>
              </a:rPr>
              <a:t>σ 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?</a:t>
            </a:r>
          </a:p>
          <a:p>
            <a:pPr eaLnBrk="1" hangingPunct="1"/>
            <a:r>
              <a:rPr lang="en-US" altLang="en-US" sz="2800" dirty="0">
                <a:cs typeface="Arial" charset="0"/>
                <a:sym typeface="Symbol" pitchFamily="18" charset="2"/>
              </a:rPr>
              <a:t>s is not a reliable estimate of </a:t>
            </a:r>
            <a:r>
              <a:rPr lang="el-GR" altLang="en-US" sz="2800" dirty="0">
                <a:cs typeface="Arial" charset="0"/>
              </a:rPr>
              <a:t>σ</a:t>
            </a:r>
            <a:r>
              <a:rPr lang="en-US" altLang="en-US" sz="2800" dirty="0">
                <a:cs typeface="Arial" charset="0"/>
                <a:sym typeface="Symbol" pitchFamily="18" charset="2"/>
              </a:rPr>
              <a:t> if n is small</a:t>
            </a:r>
          </a:p>
          <a:p>
            <a:pPr eaLnBrk="1" hangingPunct="1">
              <a:buFont typeface="Arial" charset="0"/>
              <a:buNone/>
            </a:pPr>
            <a:endParaRPr lang="en-US" altLang="en-US" sz="2400" dirty="0">
              <a:cs typeface="Arial" charset="0"/>
            </a:endParaRPr>
          </a:p>
        </p:txBody>
      </p:sp>
      <p:graphicFrame>
        <p:nvGraphicFramePr>
          <p:cNvPr id="47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95311"/>
              </p:ext>
            </p:extLst>
          </p:nvPr>
        </p:nvGraphicFramePr>
        <p:xfrm>
          <a:off x="5209674" y="2043154"/>
          <a:ext cx="1066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5" name="Equation" r:id="rId4" imgW="761669" imgH="533169" progId="Equation.3">
                  <p:embed/>
                </p:oleObj>
              </mc:Choice>
              <mc:Fallback>
                <p:oleObj name="Equation" r:id="rId4" imgW="761669" imgH="53316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674" y="2043154"/>
                        <a:ext cx="1066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991067"/>
              </p:ext>
            </p:extLst>
          </p:nvPr>
        </p:nvGraphicFramePr>
        <p:xfrm>
          <a:off x="6248400" y="4957092"/>
          <a:ext cx="20574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6" name="Equation" r:id="rId6" imgW="1244600" imgH="660400" progId="Equation.3">
                  <p:embed/>
                </p:oleObj>
              </mc:Choice>
              <mc:Fallback>
                <p:oleObj name="Equation" r:id="rId6" imgW="1244600" imgH="660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57092"/>
                        <a:ext cx="205740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43F1-E1BC-4ACC-966B-444C5477346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Confidence intervals for means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610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Arial" charset="0"/>
              </a:rPr>
              <a:t>If X is normally distributed, and a sample of size n is chosen, then                    follows a Student’s t distribution 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>
                <a:cs typeface="Arial" charset="0"/>
              </a:rPr>
              <a:t>    with n-1 degrees of freedom</a:t>
            </a:r>
          </a:p>
          <a:p>
            <a:pPr eaLnBrk="1" hangingPunct="1">
              <a:buFont typeface="Arial" charset="0"/>
              <a:buNone/>
            </a:pPr>
            <a:endParaRPr lang="en-US" altLang="en-US" i="1" dirty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i="1" dirty="0">
                <a:cs typeface="Arial" charset="0"/>
              </a:rPr>
              <a:t>Who was Student?</a:t>
            </a:r>
          </a:p>
          <a:p>
            <a:pPr eaLnBrk="1" hangingPunct="1">
              <a:buFont typeface="Arial" charset="0"/>
              <a:buNone/>
            </a:pPr>
            <a:endParaRPr lang="en-US" altLang="en-US" sz="2800" dirty="0">
              <a:cs typeface="Arial" charset="0"/>
            </a:endParaRPr>
          </a:p>
          <a:p>
            <a:pPr eaLnBrk="1" hangingPunct="1"/>
            <a:r>
              <a:rPr lang="en-US" altLang="en-US" sz="2800" dirty="0">
                <a:cs typeface="Arial" charset="0"/>
              </a:rPr>
              <a:t>This is denoted </a:t>
            </a:r>
            <a:r>
              <a:rPr lang="en-US" altLang="en-US" sz="2800" i="1" dirty="0">
                <a:cs typeface="Arial" charset="0"/>
              </a:rPr>
              <a:t>t</a:t>
            </a:r>
            <a:r>
              <a:rPr lang="en-US" altLang="en-US" sz="2800" i="1" baseline="-25000" dirty="0">
                <a:cs typeface="Arial" charset="0"/>
              </a:rPr>
              <a:t>n-1</a:t>
            </a:r>
          </a:p>
          <a:p>
            <a:pPr eaLnBrk="1" hangingPunct="1"/>
            <a:endParaRPr lang="en-US" altLang="en-US" sz="2800" i="1" baseline="-25000" dirty="0">
              <a:cs typeface="Arial" charset="0"/>
            </a:endParaRPr>
          </a:p>
          <a:p>
            <a:pPr eaLnBrk="1" hangingPunct="1"/>
            <a:endParaRPr lang="en-US" altLang="en-US" sz="2800" i="1" baseline="-25000" dirty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400" dirty="0">
              <a:cs typeface="Arial" charset="0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106616"/>
              </p:ext>
            </p:extLst>
          </p:nvPr>
        </p:nvGraphicFramePr>
        <p:xfrm>
          <a:off x="3886200" y="1906588"/>
          <a:ext cx="12954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9" name="Equation" r:id="rId4" imgW="698197" imgH="533169" progId="Equation.3">
                  <p:embed/>
                </p:oleObj>
              </mc:Choice>
              <mc:Fallback>
                <p:oleObj name="Equation" r:id="rId4" imgW="698197" imgH="53316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6588"/>
                        <a:ext cx="12954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630D-A97F-4E6B-BDD5-C57F987DD75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Student’s t distribution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974" y="12954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Arial" charset="0"/>
              </a:rPr>
              <a:t>The mean of the t distribution is 0 and the standard deviation is 1</a:t>
            </a:r>
          </a:p>
          <a:p>
            <a:pPr eaLnBrk="1" hangingPunct="1"/>
            <a:r>
              <a:rPr lang="en-US" altLang="en-US" sz="2800" dirty="0">
                <a:cs typeface="Arial" charset="0"/>
              </a:rPr>
              <a:t>The t distribution is symmetric and bell-shaped, but has heavier tails than the standard normal – extreme values are more likely to occur</a:t>
            </a:r>
          </a:p>
          <a:p>
            <a:pPr eaLnBrk="1" hangingPunct="1"/>
            <a:r>
              <a:rPr lang="en-US" altLang="en-US" sz="2800" dirty="0">
                <a:cs typeface="Arial" charset="0"/>
              </a:rPr>
              <a:t>For small n, the tails are fatter</a:t>
            </a:r>
          </a:p>
          <a:p>
            <a:pPr eaLnBrk="1" hangingPunct="1"/>
            <a:r>
              <a:rPr lang="en-US" altLang="en-US" sz="2800" dirty="0">
                <a:cs typeface="Arial" charset="0"/>
              </a:rPr>
              <a:t>For large n, the t distribution approaches (i.e. becomes indistinguishable from) the standard normal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0C905-809C-4D33-BA55-F02F25A249A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Binomial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P(X=x) =   P(exactly x successes occurring)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 e.g. n=20, p=.05, x=2    P(X=2)?</a:t>
            </a:r>
          </a:p>
          <a:p>
            <a:pPr>
              <a:buFont typeface="Arial" charset="0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** using comb(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n,x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p^x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*(1-p)^(n-x)</a:t>
            </a:r>
          </a:p>
          <a:p>
            <a:pPr>
              <a:buFont typeface="Arial" charset="0"/>
              <a:buNone/>
              <a:defRPr/>
            </a:pPr>
            <a:r>
              <a:rPr lang="it-IT" sz="2400" dirty="0">
                <a:latin typeface="Courier New" pitchFamily="49" charset="0"/>
                <a:cs typeface="Courier New" pitchFamily="49" charset="0"/>
              </a:rPr>
              <a:t> di comb(20,2)*.05^2*.95^18</a:t>
            </a:r>
          </a:p>
          <a:p>
            <a:pPr>
              <a:buFont typeface="Arial" charset="0"/>
              <a:buNone/>
              <a:defRPr/>
            </a:pPr>
            <a:r>
              <a:rPr lang="it-IT" sz="2400" dirty="0">
                <a:latin typeface="Courier New" pitchFamily="49" charset="0"/>
                <a:cs typeface="Courier New" pitchFamily="49" charset="0"/>
              </a:rPr>
              <a:t>.1886768</a:t>
            </a:r>
          </a:p>
          <a:p>
            <a:pPr>
              <a:buFont typeface="Arial" charset="0"/>
              <a:buNone/>
              <a:defRPr/>
            </a:pPr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2400" dirty="0">
                <a:latin typeface="Courier New" pitchFamily="49" charset="0"/>
                <a:cs typeface="Courier New" pitchFamily="49" charset="0"/>
              </a:rPr>
              <a:t>** using binomialp(n,k,p)   (order matters!!!)</a:t>
            </a:r>
          </a:p>
          <a:p>
            <a:pPr>
              <a:buFont typeface="Arial" charset="0"/>
              <a:buNone/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(20,2,.05)</a:t>
            </a:r>
          </a:p>
          <a:p>
            <a:pPr>
              <a:buFont typeface="Arial" charset="0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.1886768</a:t>
            </a:r>
          </a:p>
          <a:p>
            <a:pPr>
              <a:buFont typeface="Arial" charset="0"/>
              <a:buNone/>
              <a:defRPr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C63F5-B298-4546-B437-2020A626C7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The t-distribution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502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69F10-32B9-477D-BBF1-E0F83765293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Student’s t-distribution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charset="0"/>
              </a:rPr>
              <a:t>There are separate curves for each degree of freedom (</a:t>
            </a:r>
            <a:r>
              <a:rPr lang="en-US" altLang="en-US" sz="2400" dirty="0" err="1">
                <a:cs typeface="Arial" charset="0"/>
              </a:rPr>
              <a:t>df</a:t>
            </a:r>
            <a:r>
              <a:rPr lang="en-US" altLang="en-US" sz="2400" dirty="0">
                <a:cs typeface="Arial" charset="0"/>
              </a:rPr>
              <a:t>)</a:t>
            </a:r>
          </a:p>
          <a:p>
            <a:pPr marL="457200" lvl="1" indent="0" eaLnBrk="1" hangingPunct="1">
              <a:buNone/>
            </a:pPr>
            <a:r>
              <a:rPr lang="en-US" altLang="en-US" sz="2000" dirty="0">
                <a:cs typeface="Arial" charset="0"/>
              </a:rPr>
              <a:t>Most basic stat books still include tables of the t-distribution</a:t>
            </a:r>
          </a:p>
          <a:p>
            <a:pPr eaLnBrk="1" hangingPunct="1"/>
            <a:r>
              <a:rPr lang="en-US" altLang="en-US" sz="2400" dirty="0">
                <a:cs typeface="Arial" charset="0"/>
              </a:rPr>
              <a:t>Better to use Stata:</a:t>
            </a:r>
          </a:p>
          <a:p>
            <a:pPr eaLnBrk="1" hangingPunct="1"/>
            <a:r>
              <a:rPr lang="en-US" altLang="en-US" sz="2400" dirty="0">
                <a:cs typeface="Arial" charset="0"/>
              </a:rPr>
              <a:t>  P(</a:t>
            </a:r>
            <a:r>
              <a:rPr lang="en-US" altLang="en-US" sz="2400" dirty="0" err="1">
                <a:cs typeface="Arial" charset="0"/>
              </a:rPr>
              <a:t>T≥t</a:t>
            </a:r>
            <a:r>
              <a:rPr lang="en-US" altLang="en-US" sz="2400" dirty="0">
                <a:cs typeface="Arial" charset="0"/>
              </a:rPr>
              <a:t>) is calculated using </a:t>
            </a:r>
            <a:r>
              <a:rPr lang="en-US" altLang="en-US" sz="2400" dirty="0" err="1">
                <a:cs typeface="Arial" charset="0"/>
              </a:rPr>
              <a:t>ttail</a:t>
            </a:r>
            <a:r>
              <a:rPr lang="en-US" altLang="en-US" sz="2400" dirty="0">
                <a:cs typeface="Arial" charset="0"/>
              </a:rPr>
              <a:t>  *****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dirty="0">
                <a:cs typeface="Arial" charset="0"/>
              </a:rPr>
              <a:t>					</a:t>
            </a:r>
            <a:r>
              <a:rPr lang="en-US" altLang="en-US" sz="2000" b="1" dirty="0">
                <a:cs typeface="Arial" charset="0"/>
              </a:rPr>
              <a:t>**** </a:t>
            </a:r>
            <a:r>
              <a:rPr lang="en-US" altLang="en-US" sz="2000" b="1" i="1" dirty="0">
                <a:cs typeface="Arial" charset="0"/>
              </a:rPr>
              <a:t>note that normal() gives </a:t>
            </a:r>
            <a:r>
              <a:rPr lang="en-US" altLang="en-US" sz="2000" b="1" i="1" u="sng" dirty="0">
                <a:cs typeface="Arial" charset="0"/>
              </a:rPr>
              <a:t>P(Z&lt;z)</a:t>
            </a:r>
            <a:r>
              <a:rPr lang="en-US" altLang="en-US" sz="2000" b="1" dirty="0">
                <a:cs typeface="Arial" charset="0"/>
              </a:rPr>
              <a:t>!!!</a:t>
            </a:r>
            <a:endParaRPr lang="en-US" altLang="en-US" sz="2400" b="1" dirty="0">
              <a:cs typeface="Arial" charset="0"/>
            </a:endParaRPr>
          </a:p>
          <a:p>
            <a:pPr eaLnBrk="1" hangingPunct="1"/>
            <a:r>
              <a:rPr lang="en-US" altLang="en-US" sz="2400" dirty="0">
                <a:cs typeface="Arial" charset="0"/>
              </a:rPr>
              <a:t>The code is </a:t>
            </a:r>
            <a:r>
              <a:rPr lang="en-US" altLang="en-US" sz="2400" dirty="0" err="1">
                <a:cs typeface="Arial" charset="0"/>
              </a:rPr>
              <a:t>ttail</a:t>
            </a:r>
            <a:r>
              <a:rPr lang="en-US" altLang="en-US" sz="2400" dirty="0">
                <a:cs typeface="Arial" charset="0"/>
              </a:rPr>
              <a:t>(</a:t>
            </a:r>
            <a:r>
              <a:rPr lang="en-US" altLang="en-US" sz="2400" dirty="0" err="1">
                <a:cs typeface="Arial" charset="0"/>
              </a:rPr>
              <a:t>df,t</a:t>
            </a:r>
            <a:r>
              <a:rPr lang="en-US" altLang="en-US" sz="2400" dirty="0">
                <a:cs typeface="Arial" charset="0"/>
              </a:rPr>
              <a:t>)</a:t>
            </a:r>
          </a:p>
          <a:p>
            <a:pPr eaLnBrk="1" hangingPunct="1"/>
            <a:r>
              <a:rPr lang="en-US" altLang="en-US" sz="2400" dirty="0">
                <a:cs typeface="Arial" charset="0"/>
              </a:rPr>
              <a:t>E.g., P(T&gt;1.96) n=20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display </a:t>
            </a:r>
            <a:r>
              <a:rPr lang="en-US" altLang="en-US" sz="1800" dirty="0" err="1">
                <a:latin typeface="Courier New" pitchFamily="49" charset="0"/>
                <a:cs typeface="Courier New" pitchFamily="49" charset="0"/>
              </a:rPr>
              <a:t>ttail</a:t>
            </a: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(19,1.96)</a:t>
            </a:r>
          </a:p>
          <a:p>
            <a:pPr lvl="1" eaLnBrk="1" hangingPunct="1"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.03241449</a:t>
            </a:r>
          </a:p>
          <a:p>
            <a:pPr lvl="1" eaLnBrk="1" hangingPunct="1">
              <a:buNone/>
            </a:pPr>
            <a:r>
              <a:rPr lang="en-US" altLang="en-US" sz="2000" u="sng" dirty="0">
                <a:latin typeface="Arial" charset="0"/>
                <a:cs typeface="Arial" charset="0"/>
              </a:rPr>
              <a:t>USE n-1 for the </a:t>
            </a:r>
            <a:r>
              <a:rPr lang="en-US" altLang="en-US" sz="2000" u="sng" dirty="0" err="1">
                <a:latin typeface="Arial" charset="0"/>
                <a:cs typeface="Arial" charset="0"/>
              </a:rPr>
              <a:t>df</a:t>
            </a:r>
            <a:endParaRPr lang="en-US" altLang="en-US" sz="2000" u="sng" dirty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en-US" sz="2000" u="sng" dirty="0">
                <a:latin typeface="Arial" charset="0"/>
                <a:cs typeface="Arial" charset="0"/>
              </a:rPr>
              <a:t>What are degrees of freedom?</a:t>
            </a:r>
          </a:p>
          <a:p>
            <a:pPr eaLnBrk="1" hangingPunct="1"/>
            <a:endParaRPr lang="en-US" altLang="en-US" sz="240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694B6-92E7-4747-94DC-5A4BF46C7D3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3733800"/>
            <a:ext cx="4169833" cy="303260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Student’s t-distribution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9857" y="1572532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charset="0"/>
              </a:rPr>
              <a:t>To find the value for which P(T&gt;t)=p use </a:t>
            </a:r>
            <a:r>
              <a:rPr lang="en-US" altLang="en-US" sz="2400" dirty="0" err="1">
                <a:cs typeface="Arial" charset="0"/>
              </a:rPr>
              <a:t>invttail</a:t>
            </a:r>
            <a:r>
              <a:rPr lang="en-US" altLang="en-US" sz="2400" dirty="0">
                <a:cs typeface="Arial" charset="0"/>
              </a:rPr>
              <a:t>(</a:t>
            </a:r>
            <a:r>
              <a:rPr lang="en-US" altLang="en-US" sz="2400" dirty="0" err="1">
                <a:cs typeface="Arial" charset="0"/>
              </a:rPr>
              <a:t>df,p</a:t>
            </a:r>
            <a:r>
              <a:rPr lang="en-US" altLang="en-US" sz="2400" dirty="0">
                <a:cs typeface="Arial" charset="0"/>
              </a:rPr>
              <a:t>) in Stata</a:t>
            </a:r>
          </a:p>
          <a:p>
            <a:pPr eaLnBrk="1" hangingPunct="1"/>
            <a:endParaRPr lang="en-US" altLang="en-US" sz="2400" dirty="0">
              <a:cs typeface="Arial" charset="0"/>
            </a:endParaRPr>
          </a:p>
          <a:p>
            <a:pPr eaLnBrk="1" hangingPunct="1"/>
            <a:r>
              <a:rPr lang="en-US" altLang="en-US" sz="2400" dirty="0">
                <a:cs typeface="Arial" charset="0"/>
              </a:rPr>
              <a:t>For example, for what t is P(T&gt;t)=.025 for a sample of size 20?</a:t>
            </a:r>
          </a:p>
          <a:p>
            <a:pPr eaLnBrk="1" hangingPunct="1"/>
            <a:endParaRPr lang="en-US" altLang="en-US" sz="2400" dirty="0">
              <a:cs typeface="Arial" charset="0"/>
            </a:endParaRPr>
          </a:p>
          <a:p>
            <a:pPr eaLnBrk="1" hangingPunct="1"/>
            <a:r>
              <a:rPr lang="en-US" altLang="en-US" sz="2400" dirty="0">
                <a:cs typeface="Arial" charset="0"/>
              </a:rPr>
              <a:t>The answer for this t cutoff value is denoted t</a:t>
            </a:r>
            <a:r>
              <a:rPr lang="en-US" altLang="en-US" sz="2400" baseline="-25000" dirty="0">
                <a:cs typeface="Arial" charset="0"/>
              </a:rPr>
              <a:t>19,.05</a:t>
            </a:r>
            <a:endParaRPr lang="en-US" altLang="en-US" sz="2400" dirty="0"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display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invttail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(19,.025)</a:t>
            </a:r>
          </a:p>
          <a:p>
            <a:pPr lvl="1" eaLnBrk="1" hangingPunct="1"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2.0930241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58569-960D-4D0A-A2AB-B69C5364894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7775" y="14257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95% confidence intervals for means when </a:t>
            </a:r>
            <a:r>
              <a:rPr lang="el-GR" altLang="en-US" sz="3600" dirty="0">
                <a:cs typeface="Arial" charset="0"/>
              </a:rPr>
              <a:t>σ</a:t>
            </a:r>
            <a:r>
              <a:rPr lang="en-US" altLang="en-US" sz="3600" i="1" dirty="0">
                <a:cs typeface="Arial" charset="0"/>
                <a:sym typeface="Symbol" pitchFamily="18" charset="2"/>
              </a:rPr>
              <a:t> </a:t>
            </a:r>
            <a:r>
              <a:rPr lang="en-US" altLang="en-US" sz="3600" dirty="0"/>
              <a:t>is not known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5691" y="2810457"/>
            <a:ext cx="8077200" cy="452596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Arial" charset="0"/>
              </a:rPr>
              <a:t>So using the t-distribution, the formula for a for a 95% confidence interval for a mean is:</a:t>
            </a:r>
          </a:p>
          <a:p>
            <a:pPr eaLnBrk="1" hangingPunct="1"/>
            <a:endParaRPr lang="en-US" altLang="en-US" dirty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dirty="0">
                <a:cs typeface="Arial" charset="0"/>
              </a:rPr>
              <a:t>Where </a:t>
            </a:r>
            <a:r>
              <a:rPr lang="en-US" altLang="en-US" dirty="0" err="1">
                <a:cs typeface="Arial" charset="0"/>
              </a:rPr>
              <a:t>df</a:t>
            </a:r>
            <a:r>
              <a:rPr lang="en-US" altLang="en-US" dirty="0">
                <a:cs typeface="Arial" charset="0"/>
              </a:rPr>
              <a:t> =n-1</a:t>
            </a: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001512"/>
              </p:ext>
            </p:extLst>
          </p:nvPr>
        </p:nvGraphicFramePr>
        <p:xfrm>
          <a:off x="914400" y="3756527"/>
          <a:ext cx="5295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9" name="Equation" r:id="rId4" imgW="2298700" imgH="342900" progId="Equation.3">
                  <p:embed/>
                </p:oleObj>
              </mc:Choice>
              <mc:Fallback>
                <p:oleObj name="Equation" r:id="rId4" imgW="22987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56527"/>
                        <a:ext cx="5295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AA9F4-15B8-4626-ACAF-99B60C1A4AC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3942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Student’s t-distribution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 for means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429000" cy="480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Remember that when n is large, the t distribution approaches the normal distribution</a:t>
            </a:r>
          </a:p>
          <a:p>
            <a:pPr lvl="1" eaLnBrk="1" hangingPunct="1"/>
            <a:r>
              <a:rPr lang="en-US" altLang="en-US" sz="2400" dirty="0"/>
              <a:t>E.g. z</a:t>
            </a:r>
            <a:r>
              <a:rPr lang="en-US" altLang="en-US" sz="2400" baseline="-25000" dirty="0"/>
              <a:t>0.025 </a:t>
            </a:r>
            <a:r>
              <a:rPr lang="en-US" altLang="en-US" sz="2400" dirty="0"/>
              <a:t>= 1.960</a:t>
            </a:r>
          </a:p>
          <a:p>
            <a:pPr lvl="1" eaLnBrk="1" hangingPunct="1"/>
            <a:r>
              <a:rPr lang="en-US" altLang="en-US" sz="2400" dirty="0"/>
              <a:t>While t</a:t>
            </a:r>
            <a:r>
              <a:rPr lang="en-US" altLang="en-US" sz="2400" baseline="-25000" dirty="0"/>
              <a:t>n-1,0.025 </a:t>
            </a:r>
            <a:r>
              <a:rPr lang="en-US" altLang="en-US" sz="2400" dirty="0"/>
              <a:t>=  </a:t>
            </a:r>
            <a:r>
              <a:rPr lang="en-US" altLang="en-US" sz="2400" dirty="0">
                <a:sym typeface="Wingdings" pitchFamily="2" charset="2"/>
              </a:rPr>
              <a:t></a:t>
            </a:r>
            <a:endParaRPr lang="en-US" altLang="en-US" sz="2400" dirty="0"/>
          </a:p>
          <a:p>
            <a:pPr eaLnBrk="1" hangingPunct="1">
              <a:buFont typeface="Arial" charset="0"/>
              <a:buNone/>
            </a:pPr>
            <a:endParaRPr lang="en-US" altLang="en-US" sz="1800" dirty="0"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068529"/>
              </p:ext>
            </p:extLst>
          </p:nvPr>
        </p:nvGraphicFramePr>
        <p:xfrm>
          <a:off x="4114800" y="1429670"/>
          <a:ext cx="4495800" cy="481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60">
                <a:tc>
                  <a:txBody>
                    <a:bodyPr/>
                    <a:lstStyle/>
                    <a:p>
                      <a:r>
                        <a:rPr lang="en-US" sz="2400" b="1" dirty="0"/>
                        <a:t>n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</a:t>
                      </a:r>
                      <a:r>
                        <a:rPr lang="en-US" sz="2000" b="1" baseline="-25000" dirty="0"/>
                        <a:t>n-1,0.025</a:t>
                      </a:r>
                      <a:endParaRPr lang="en-US" sz="2000" b="1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12.706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4.303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5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2.776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10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2.262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50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2.010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100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1.984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200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1.972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300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1.968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500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1.965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1000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1.962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r>
                        <a:rPr lang="en-US" sz="2000" b="1" dirty="0"/>
                        <a:t>1500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1.962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5F320-1AFB-45BA-B5D5-33FF53E2C79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21" y="89486"/>
            <a:ext cx="8991600" cy="113982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Confidence intervals for means: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221" y="1295400"/>
            <a:ext cx="80772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CD4 cell count among HIV positives diagnosed at Mulago Hospital</a:t>
            </a:r>
          </a:p>
          <a:p>
            <a:pPr lvl="1" eaLnBrk="1" hangingPunct="1"/>
            <a:r>
              <a:rPr lang="en-US" altLang="en-US" sz="2000" dirty="0"/>
              <a:t>N=999</a:t>
            </a:r>
          </a:p>
          <a:p>
            <a:pPr lvl="1" eaLnBrk="1" hangingPunct="1"/>
            <a:r>
              <a:rPr lang="en-US" altLang="en-US" sz="2000" dirty="0"/>
              <a:t>Sample mean =  329.2</a:t>
            </a:r>
          </a:p>
          <a:p>
            <a:pPr lvl="1" eaLnBrk="1" hangingPunct="1"/>
            <a:r>
              <a:rPr lang="en-US" altLang="en-US" sz="2000" dirty="0"/>
              <a:t>Sample SD = 266.1</a:t>
            </a:r>
          </a:p>
          <a:p>
            <a:pPr lvl="1" eaLnBrk="1" hangingPunct="1"/>
            <a:r>
              <a:rPr lang="en-US" altLang="en-US" sz="2000" dirty="0">
                <a:cs typeface="Arial" charset="0"/>
              </a:rPr>
              <a:t>t cutoff?</a:t>
            </a:r>
          </a:p>
          <a:p>
            <a:pPr lvl="3" eaLnBrk="1" hangingPunct="1">
              <a:buFont typeface="Arial" charset="0"/>
              <a:buNone/>
            </a:pPr>
            <a:r>
              <a:rPr lang="en-US" altLang="en-US" sz="12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di </a:t>
            </a:r>
            <a:r>
              <a:rPr lang="en-US" altLang="en-US" sz="1400" dirty="0" err="1">
                <a:latin typeface="Courier New" pitchFamily="49" charset="0"/>
                <a:cs typeface="Courier New" pitchFamily="49" charset="0"/>
              </a:rPr>
              <a:t>invttail</a:t>
            </a: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(998,.025)</a:t>
            </a:r>
          </a:p>
          <a:p>
            <a:pPr lvl="3" eaLnBrk="1" hangingPunct="1">
              <a:buFont typeface="Arial" charset="0"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1.9623438</a:t>
            </a:r>
          </a:p>
          <a:p>
            <a:pPr lvl="1" eaLnBrk="1" hangingPunct="1"/>
            <a:r>
              <a:rPr lang="en-US" altLang="en-US" sz="2000" dirty="0"/>
              <a:t>95% CI </a:t>
            </a:r>
          </a:p>
          <a:p>
            <a:pPr lvl="2" eaLnBrk="1" hangingPunct="1">
              <a:buFontTx/>
              <a:buNone/>
            </a:pPr>
            <a:r>
              <a:rPr lang="en-US" altLang="en-US" sz="1800" dirty="0"/>
              <a:t>= ( 329.2 – 1.962*266.1/</a:t>
            </a:r>
            <a:r>
              <a:rPr lang="en-US" altLang="en-US" sz="1800" dirty="0">
                <a:cs typeface="Arial" charset="0"/>
              </a:rPr>
              <a:t>√999, </a:t>
            </a:r>
            <a:r>
              <a:rPr lang="en-US" altLang="en-US" sz="1800" dirty="0"/>
              <a:t>329.2 + 1.962*266.1/</a:t>
            </a:r>
            <a:r>
              <a:rPr lang="en-US" altLang="en-US" sz="1800" dirty="0">
                <a:cs typeface="Arial" charset="0"/>
              </a:rPr>
              <a:t>√999)</a:t>
            </a:r>
          </a:p>
          <a:p>
            <a:pPr lvl="2" eaLnBrk="1" hangingPunct="1">
              <a:buFontTx/>
              <a:buNone/>
            </a:pPr>
            <a:r>
              <a:rPr lang="en-US" altLang="en-US" sz="1800" dirty="0">
                <a:cs typeface="Arial" charset="0"/>
              </a:rPr>
              <a:t>= (312.7-345.7)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8784A-5B85-4F4E-96D7-538BD3C3EF0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Confidence intervals for means in Stata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400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altLang="en-US" sz="1200" b="1" dirty="0" err="1">
                <a:latin typeface="Courier New" pitchFamily="49" charset="0"/>
                <a:cs typeface="Courier New" pitchFamily="49" charset="0"/>
              </a:rPr>
              <a:t>summ</a:t>
            </a: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 cd4count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    Variable |       </a:t>
            </a:r>
            <a:r>
              <a:rPr lang="en-US" altLang="en-US" sz="1200" b="1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        Mean    Std. Dev.       Min        Max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    cd4count |       999    329.2332    266.1177          1       1932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. mean cd4count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Mean estimation                     Number of </a:t>
            </a:r>
            <a:r>
              <a:rPr lang="en-US" altLang="en-US" sz="1200" b="1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    =     999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--------------------------------------------------------------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             |       Mean   Std. Err.     [95% Conf. Interval]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-------------+------------------------------------------------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    cd4count |   329.2332   8.419592      312.7111    345.7554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--------------------------------------------------------------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. ci mean cd4count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    Variable |        </a:t>
            </a:r>
            <a:r>
              <a:rPr lang="en-US" altLang="en-US" sz="1200" b="1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        Mean    Std. Err.       [95% Conf. Interval]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200" b="1" dirty="0">
                <a:latin typeface="Courier New" pitchFamily="49" charset="0"/>
                <a:cs typeface="Courier New" pitchFamily="49" charset="0"/>
              </a:rPr>
              <a:t>    cd4count |        999    329.2332    8.419592        312.7111    345.7554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804B-3C51-4031-B947-2A9B9AE445A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60107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Note that some statistical output gives you the SE or the SEM, which stands for standard error or standard error of the mean.</a:t>
                </a:r>
              </a:p>
              <a:p>
                <a:r>
                  <a:rPr lang="en-US" dirty="0"/>
                  <a:t>This is s/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which is what you will use in confidence intervals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60107"/>
                <a:ext cx="8229600" cy="4525963"/>
              </a:xfrm>
              <a:blipFill>
                <a:blip r:embed="rId3"/>
                <a:stretch>
                  <a:fillRect l="-1852" t="-1681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Confidence intervals for means in Stata</a:t>
            </a:r>
          </a:p>
        </p:txBody>
      </p:sp>
    </p:spTree>
    <p:extLst>
      <p:ext uri="{BB962C8B-B14F-4D97-AF65-F5344CB8AC3E}">
        <p14:creationId xmlns:p14="http://schemas.microsoft.com/office/powerpoint/2010/main" val="34722969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65023"/>
                <a:ext cx="8229600" cy="4525963"/>
              </a:xfrm>
            </p:spPr>
            <p:txBody>
              <a:bodyPr/>
              <a:lstStyle/>
              <a:p>
                <a:r>
                  <a:rPr lang="en-US" altLang="en-US" dirty="0"/>
                  <a:t>Remember that binomial distributions are used to describe the number of “successes” in n trials P(X=x)</a:t>
                </a:r>
              </a:p>
              <a:p>
                <a:r>
                  <a:rPr lang="en-US" altLang="en-US" dirty="0"/>
                  <a:t>The parameters of the binomial distribution are n and p, and the mean=np and standard deviation </a:t>
                </a:r>
                <a:r>
                  <a:rPr lang="el-GR" altLang="en-US" dirty="0"/>
                  <a:t>σ</a:t>
                </a:r>
                <a:r>
                  <a:rPr lang="en-US" alt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𝑛𝑝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(1−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pPr>
                  <a:buFont typeface="Arial" charset="0"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583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65023"/>
                <a:ext cx="8229600" cy="4525963"/>
              </a:xfrm>
              <a:blipFill rotWithShape="0">
                <a:blip r:embed="rId3"/>
                <a:stretch>
                  <a:fillRect l="-1704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2D7FA-8C5C-46E2-80DD-5186E1761B1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45168" y="1830387"/>
            <a:ext cx="8229600" cy="4525963"/>
          </a:xfrm>
        </p:spPr>
        <p:txBody>
          <a:bodyPr/>
          <a:lstStyle/>
          <a:p>
            <a:r>
              <a:rPr lang="en-US" altLang="en-US" dirty="0"/>
              <a:t>As n, the number of “trials”, increases, the binomial distribution more closely resembles the normal distribution</a:t>
            </a:r>
          </a:p>
          <a:p>
            <a:r>
              <a:rPr lang="en-US" altLang="en-US" dirty="0"/>
              <a:t>Note that the binomial distribution approaches normality at smaller sample sizes when p is closer to 0.5</a:t>
            </a:r>
          </a:p>
          <a:p>
            <a:pPr>
              <a:buFont typeface="Arial" charset="0"/>
              <a:buNone/>
            </a:pPr>
            <a:endParaRPr lang="en-US" altLang="en-US" dirty="0"/>
          </a:p>
          <a:p>
            <a:pPr>
              <a:buFont typeface="Arial" charset="0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2E6BB-9954-467C-8E2B-A9B0FBE755E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Binomial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P(</a:t>
            </a:r>
            <a:r>
              <a:rPr lang="en-US" dirty="0" err="1"/>
              <a:t>X≥x</a:t>
            </a:r>
            <a:r>
              <a:rPr lang="en-US" dirty="0"/>
              <a:t>) = P(of x </a:t>
            </a:r>
            <a:r>
              <a:rPr lang="en-US" u="sng" dirty="0"/>
              <a:t>or more </a:t>
            </a:r>
            <a:r>
              <a:rPr lang="en-US" dirty="0"/>
              <a:t>successes occurring)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  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e.g. n=20, p=.05, x=2</a:t>
            </a:r>
          </a:p>
          <a:p>
            <a:pPr>
              <a:buFont typeface="Arial" charset="0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600" dirty="0"/>
              <a:t>P(X≥ 2)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600" dirty="0">
                <a:cs typeface="Courier New" pitchFamily="49" charset="0"/>
              </a:rPr>
              <a:t>=1 - ( P(X=0) + P(X=1) )</a:t>
            </a:r>
          </a:p>
          <a:p>
            <a:pPr>
              <a:buFont typeface="Arial" charset="0"/>
              <a:buNone/>
              <a:defRPr/>
            </a:pPr>
            <a:endParaRPr lang="it-IT" sz="2400" dirty="0"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2400" dirty="0">
                <a:latin typeface="Courier New" pitchFamily="49" charset="0"/>
                <a:cs typeface="Courier New" pitchFamily="49" charset="0"/>
              </a:rPr>
              <a:t>** using binomialp(n,k,p)</a:t>
            </a:r>
          </a:p>
          <a:p>
            <a:pPr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1 -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(20,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,.05) -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(20,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,.05) .26416048</a:t>
            </a:r>
          </a:p>
          <a:p>
            <a:pPr>
              <a:buFont typeface="Arial" charset="0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*** using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n,k,p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(20,2,.05)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.26416048</a:t>
            </a:r>
          </a:p>
          <a:p>
            <a:pPr>
              <a:buFont typeface="Arial" charset="0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8B3D1-D7A0-4321-8D72-05A2F79921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</a:t>
            </a: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" y="1554850"/>
            <a:ext cx="7245927" cy="53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6582F-7FCB-4890-80FB-923CC8F1BD3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743700" cy="493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EB407-E543-4C15-8623-CE239FD7B70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r>
              <a:rPr lang="en-US" altLang="en-US" dirty="0"/>
              <a:t>Therefore you could use the normal distribution to look up the probability of observing X or more (or less) successes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You would use n*p as the mean</a:t>
            </a:r>
          </a:p>
          <a:p>
            <a:pPr lvl="1"/>
            <a:r>
              <a:rPr lang="en-US" altLang="en-US" dirty="0"/>
              <a:t>You would use np(1-p) as the variance</a:t>
            </a:r>
          </a:p>
          <a:p>
            <a:pPr lvl="1"/>
            <a:r>
              <a:rPr lang="en-US" altLang="en-US" dirty="0"/>
              <a:t>You would use </a:t>
            </a:r>
            <a:r>
              <a:rPr lang="en-US" altLang="en-US" dirty="0" err="1">
                <a:sym typeface="Symbol" pitchFamily="18" charset="2"/>
              </a:rPr>
              <a:t>sqrt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dirty="0"/>
              <a:t>np(1-p)] as the standard deviation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1D5F0-8FB1-413B-AB70-A9A248E26DB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90500" y="1905000"/>
            <a:ext cx="8763000" cy="5105400"/>
          </a:xfrm>
        </p:spPr>
        <p:txBody>
          <a:bodyPr/>
          <a:lstStyle/>
          <a:p>
            <a:r>
              <a:rPr lang="en-US" altLang="en-US" dirty="0"/>
              <a:t>What is the probability of 30 or more successes in a sample of size 50 where p=0.45?</a:t>
            </a:r>
          </a:p>
          <a:p>
            <a:r>
              <a:rPr lang="en-US" altLang="en-US" dirty="0"/>
              <a:t>Using the binomial distribution for P(X&gt;=30; n=50, p=.45)</a:t>
            </a:r>
          </a:p>
          <a:p>
            <a:pPr lvl="2">
              <a:buFont typeface="Arial" charset="0"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. di </a:t>
            </a:r>
            <a:r>
              <a:rPr lang="en-US" altLang="en-US" dirty="0" err="1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(50,30,.45)</a:t>
            </a:r>
          </a:p>
          <a:p>
            <a:pPr lvl="2">
              <a:buFont typeface="Arial" charset="0"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.02353582</a:t>
            </a:r>
          </a:p>
          <a:p>
            <a:pPr>
              <a:buFont typeface="Arial" charset="0"/>
              <a:buNone/>
            </a:pPr>
            <a:endParaRPr lang="en-US" altLang="en-US" dirty="0"/>
          </a:p>
          <a:p>
            <a:pPr>
              <a:buFont typeface="Arial" charset="0"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353AD-AEF2-4CC9-A617-C90012291D2E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r>
              <a:rPr lang="en-US" altLang="en-US" dirty="0">
                <a:cs typeface="Courier New" pitchFamily="49" charset="0"/>
              </a:rPr>
              <a:t>Using the normal approximation</a:t>
            </a:r>
          </a:p>
          <a:p>
            <a:pPr lvl="1"/>
            <a:r>
              <a:rPr lang="en-US" altLang="en-US" dirty="0">
                <a:cs typeface="Courier New" pitchFamily="49" charset="0"/>
              </a:rPr>
              <a:t>Mean=n*p= 50*.45=22.5</a:t>
            </a:r>
          </a:p>
          <a:p>
            <a:pPr lvl="1"/>
            <a:r>
              <a:rPr lang="en-US" altLang="en-US" dirty="0">
                <a:cs typeface="Courier New" pitchFamily="49" charset="0"/>
              </a:rPr>
              <a:t>SD= </a:t>
            </a:r>
            <a:r>
              <a:rPr lang="en-US" altLang="en-US" dirty="0" err="1">
                <a:cs typeface="Courier New" pitchFamily="49" charset="0"/>
                <a:sym typeface="Symbol" pitchFamily="18" charset="2"/>
              </a:rPr>
              <a:t>sqrt</a:t>
            </a:r>
            <a:r>
              <a:rPr lang="en-US" altLang="en-US" dirty="0">
                <a:cs typeface="Courier New" pitchFamily="49" charset="0"/>
                <a:sym typeface="Symbol" pitchFamily="18" charset="2"/>
              </a:rPr>
              <a:t>(np(1-p)) = </a:t>
            </a:r>
            <a:r>
              <a:rPr lang="en-US" altLang="en-US" dirty="0" err="1">
                <a:cs typeface="Courier New" pitchFamily="49" charset="0"/>
                <a:sym typeface="Symbol" pitchFamily="18" charset="2"/>
              </a:rPr>
              <a:t>sqrt</a:t>
            </a:r>
            <a:r>
              <a:rPr lang="en-US" altLang="en-US" dirty="0">
                <a:cs typeface="Courier New" pitchFamily="49" charset="0"/>
                <a:sym typeface="Symbol" pitchFamily="18" charset="2"/>
              </a:rPr>
              <a:t>(50*.45*.55) = 3.518</a:t>
            </a:r>
          </a:p>
          <a:p>
            <a:pPr lvl="1"/>
            <a:r>
              <a:rPr lang="en-US" altLang="en-US" dirty="0">
                <a:cs typeface="Courier New" pitchFamily="49" charset="0"/>
                <a:sym typeface="Symbol" pitchFamily="18" charset="2"/>
              </a:rPr>
              <a:t>Then Z=(30-22.5)/3.518 = 2.132, and we find P(Z&gt;2.132)</a:t>
            </a:r>
          </a:p>
          <a:p>
            <a:pPr lvl="2">
              <a:buFont typeface="Arial" charset="0"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. di 1-normal(2.132)</a:t>
            </a:r>
          </a:p>
          <a:p>
            <a:pPr lvl="2">
              <a:buFont typeface="Arial" charset="0"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.01650342 </a:t>
            </a:r>
          </a:p>
          <a:p>
            <a:endParaRPr lang="en-US" altLang="en-US" dirty="0"/>
          </a:p>
          <a:p>
            <a:pPr>
              <a:buFont typeface="Arial" charset="0"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70BD3-B337-404A-9FB4-88505845C7A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36418" y="1497734"/>
            <a:ext cx="8229600" cy="1143000"/>
          </a:xfrm>
        </p:spPr>
        <p:txBody>
          <a:bodyPr/>
          <a:lstStyle/>
          <a:p>
            <a:r>
              <a:rPr lang="en-US" altLang="en-US" sz="3600" dirty="0"/>
              <a:t>Binomial distribution, now n=100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90500" y="2667000"/>
            <a:ext cx="8763000" cy="5105400"/>
          </a:xfrm>
        </p:spPr>
        <p:txBody>
          <a:bodyPr/>
          <a:lstStyle/>
          <a:p>
            <a:r>
              <a:rPr lang="en-US" altLang="en-US" dirty="0"/>
              <a:t>Using the binomial distribution for P(X&gt;=60; n=100, p=.45)</a:t>
            </a:r>
          </a:p>
          <a:p>
            <a:pPr lvl="2">
              <a:buFont typeface="Arial" charset="0"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. di </a:t>
            </a:r>
            <a:r>
              <a:rPr lang="en-US" altLang="en-US" dirty="0" err="1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(100,60,.45)</a:t>
            </a:r>
          </a:p>
          <a:p>
            <a:pPr lvl="2">
              <a:buFont typeface="Arial" charset="0"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.00182018</a:t>
            </a:r>
          </a:p>
          <a:p>
            <a:endParaRPr lang="en-US" altLang="en-US" dirty="0"/>
          </a:p>
          <a:p>
            <a:pPr>
              <a:buFont typeface="Arial" charset="0"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46888-DB93-4A26-BB3A-B866686EB5E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/>
              <a:t>Normal approximation to the Binomial distribution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approximation to the Binomial distribution, now n=100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90500" y="1905000"/>
            <a:ext cx="8763000" cy="5105400"/>
          </a:xfrm>
        </p:spPr>
        <p:txBody>
          <a:bodyPr/>
          <a:lstStyle/>
          <a:p>
            <a:r>
              <a:rPr lang="en-US" altLang="en-US" dirty="0">
                <a:cs typeface="Courier New" pitchFamily="49" charset="0"/>
              </a:rPr>
              <a:t>Using the Normal approximation</a:t>
            </a:r>
          </a:p>
          <a:p>
            <a:pPr lvl="1"/>
            <a:r>
              <a:rPr lang="en-US" altLang="en-US" dirty="0">
                <a:cs typeface="Courier New" pitchFamily="49" charset="0"/>
              </a:rPr>
              <a:t>Mean=100*.45=45</a:t>
            </a:r>
          </a:p>
          <a:p>
            <a:pPr lvl="1"/>
            <a:r>
              <a:rPr lang="en-US" altLang="en-US" dirty="0">
                <a:cs typeface="Courier New" pitchFamily="49" charset="0"/>
              </a:rPr>
              <a:t>SD= </a:t>
            </a:r>
            <a:r>
              <a:rPr lang="en-US" altLang="en-US" dirty="0" err="1">
                <a:cs typeface="Courier New" pitchFamily="49" charset="0"/>
                <a:sym typeface="Symbol" pitchFamily="18" charset="2"/>
              </a:rPr>
              <a:t>sqrt</a:t>
            </a:r>
            <a:r>
              <a:rPr lang="en-US" altLang="en-US" dirty="0">
                <a:cs typeface="Courier New" pitchFamily="49" charset="0"/>
                <a:sym typeface="Symbol" pitchFamily="18" charset="2"/>
              </a:rPr>
              <a:t>(100*.45*.55) = 4.975</a:t>
            </a:r>
          </a:p>
          <a:p>
            <a:pPr lvl="1"/>
            <a:r>
              <a:rPr lang="en-US" altLang="en-US" dirty="0">
                <a:cs typeface="Courier New" pitchFamily="49" charset="0"/>
                <a:sym typeface="Symbol" pitchFamily="18" charset="2"/>
              </a:rPr>
              <a:t>Then Z=(60-45)/4.975 = 3.015, and we find P(Z&gt;3.015)</a:t>
            </a:r>
          </a:p>
          <a:p>
            <a:pPr lvl="2">
              <a:buFont typeface="Arial" charset="0"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. di 1-normal(3.015)</a:t>
            </a:r>
          </a:p>
          <a:p>
            <a:pPr lvl="2">
              <a:buFont typeface="Arial" charset="0"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.0012849</a:t>
            </a:r>
          </a:p>
          <a:p>
            <a:pPr>
              <a:buFont typeface="Arial" charset="0"/>
              <a:buNone/>
            </a:pPr>
            <a:endParaRPr lang="en-US" altLang="en-US" dirty="0"/>
          </a:p>
          <a:p>
            <a:pPr>
              <a:buFont typeface="Arial" charset="0"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4D813-9393-4FDC-B89D-A39753F24A9B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52400" y="212725"/>
            <a:ext cx="8839200" cy="1143000"/>
          </a:xfrm>
        </p:spPr>
        <p:txBody>
          <a:bodyPr/>
          <a:lstStyle/>
          <a:p>
            <a:r>
              <a:rPr lang="en-US" altLang="en-US"/>
              <a:t>Sampling distribution of a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98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Previous slides were about estimating X, the number of successes</a:t>
            </a:r>
          </a:p>
          <a:p>
            <a:pPr>
              <a:defRPr/>
            </a:pPr>
            <a:r>
              <a:rPr lang="en-US" dirty="0"/>
              <a:t>We often are more interested in the </a:t>
            </a:r>
            <a:r>
              <a:rPr lang="en-US" i="1" u="sng" dirty="0"/>
              <a:t>proportion</a:t>
            </a:r>
            <a:r>
              <a:rPr lang="en-US" i="1" dirty="0"/>
              <a:t> p </a:t>
            </a:r>
            <a:r>
              <a:rPr lang="en-US" dirty="0"/>
              <a:t>of successes, rather than the </a:t>
            </a:r>
            <a:r>
              <a:rPr lang="en-US" i="1" dirty="0"/>
              <a:t>number</a:t>
            </a:r>
            <a:r>
              <a:rPr lang="en-US" dirty="0"/>
              <a:t> of successes x</a:t>
            </a:r>
          </a:p>
          <a:p>
            <a:pPr>
              <a:defRPr/>
            </a:pPr>
            <a:r>
              <a:rPr lang="en-US" dirty="0"/>
              <a:t>The true population proportion p is estimated by        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 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dirty="0"/>
              <a:t>    x = the number of successes or events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n=the number of trials or people or observations</a:t>
            </a:r>
          </a:p>
          <a:p>
            <a:pPr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graphicFrame>
        <p:nvGraphicFramePr>
          <p:cNvPr id="68612" name="Object 2"/>
          <p:cNvGraphicFramePr>
            <a:graphicFrameLocks noChangeAspect="1"/>
          </p:cNvGraphicFramePr>
          <p:nvPr/>
        </p:nvGraphicFramePr>
        <p:xfrm>
          <a:off x="1676400" y="4191000"/>
          <a:ext cx="17526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9" name="Equation" r:id="rId4" imgW="545626" imgH="203024" progId="Equation.3">
                  <p:embed/>
                </p:oleObj>
              </mc:Choice>
              <mc:Fallback>
                <p:oleObj name="Equation" r:id="rId4" imgW="545626" imgH="20302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1000"/>
                        <a:ext cx="17526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5D89B-D637-4BE2-ABF3-1BAC4F01679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228600" y="233940"/>
            <a:ext cx="8686800" cy="1143000"/>
          </a:xfrm>
        </p:spPr>
        <p:txBody>
          <a:bodyPr/>
          <a:lstStyle/>
          <a:p>
            <a:r>
              <a:rPr lang="en-US" altLang="en-US"/>
              <a:t>Sampling distribution of a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If we take repeated samples of size n from a variable that follows the Bernoulli distribution (i.e. the outcome is 0 or 1), and calculate  p̂=x/n for each of the samples (x=total count of successes), if n is large enough, then p̂ will follow a normal distribution (by the central limit theorem)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The mean of this distribution is p</a:t>
            </a:r>
          </a:p>
          <a:p>
            <a:pPr lvl="1">
              <a:defRPr/>
            </a:pPr>
            <a:r>
              <a:rPr lang="en-US" dirty="0"/>
              <a:t>The standard deviation is </a:t>
            </a:r>
            <a:r>
              <a:rPr lang="en-US" i="1" dirty="0">
                <a:cs typeface="Arial" charset="0"/>
              </a:rPr>
              <a:t>              </a:t>
            </a:r>
            <a:r>
              <a:rPr lang="en-US" dirty="0">
                <a:cs typeface="Arial" charset="0"/>
              </a:rPr>
              <a:t>which is also called the standard error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graphicFrame>
        <p:nvGraphicFramePr>
          <p:cNvPr id="69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07508"/>
              </p:ext>
            </p:extLst>
          </p:nvPr>
        </p:nvGraphicFramePr>
        <p:xfrm>
          <a:off x="4724400" y="5105400"/>
          <a:ext cx="8382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3" name="Equation" r:id="rId4" imgW="672808" imgH="444307" progId="Equation.3">
                  <p:embed/>
                </p:oleObj>
              </mc:Choice>
              <mc:Fallback>
                <p:oleObj name="Equation" r:id="rId4" imgW="672808" imgH="44430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5400"/>
                        <a:ext cx="8382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48071-FBB9-4D74-8055-D182E2B3EA4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382000" cy="1143000"/>
          </a:xfrm>
        </p:spPr>
        <p:txBody>
          <a:bodyPr/>
          <a:lstStyle/>
          <a:p>
            <a:r>
              <a:rPr lang="en-US" altLang="en-US"/>
              <a:t>Reminder: Sampling distribution of a mean</a:t>
            </a:r>
          </a:p>
        </p:txBody>
      </p:sp>
      <p:sp>
        <p:nvSpPr>
          <p:cNvPr id="73731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630" t="-175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7471B-1324-457F-8096-FDCE6C88932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07950"/>
            <a:ext cx="8229600" cy="1143000"/>
          </a:xfrm>
        </p:spPr>
        <p:txBody>
          <a:bodyPr/>
          <a:lstStyle/>
          <a:p>
            <a:r>
              <a:rPr lang="en-US" altLang="en-US" dirty="0"/>
              <a:t>Example 3: Binomial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125095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P(X&gt;x) = P(More than x successes occurring)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dirty="0"/>
              <a:t>     e.g. n=20, p=.05, x=2  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sz="3300" dirty="0"/>
              <a:t>P(X&gt;2)  = P(X ≥ 3)  </a:t>
            </a:r>
            <a:r>
              <a:rPr lang="it-IT" sz="3300" dirty="0">
                <a:cs typeface="Courier New" pitchFamily="49" charset="0"/>
              </a:rPr>
              <a:t>= 1 - ( P(X=0) + P(X=1) + P(X=2)  )</a:t>
            </a:r>
            <a:endParaRPr lang="it-IT" sz="2800" dirty="0"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endParaRPr lang="it-IT" sz="2400" dirty="0"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2400" dirty="0">
                <a:latin typeface="Courier New" pitchFamily="49" charset="0"/>
                <a:cs typeface="Courier New" pitchFamily="49" charset="0"/>
              </a:rPr>
              <a:t>** using binomialp(n,k,p)   </a:t>
            </a:r>
          </a:p>
          <a:p>
            <a:pPr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1-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(20,0,.05) -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(20,1,.05) -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binomialp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(20,2,.05)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.07548367</a:t>
            </a:r>
          </a:p>
          <a:p>
            <a:pPr>
              <a:buFont typeface="Arial" charset="0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***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(n,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k+1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,p) 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binomialtail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(20,</a:t>
            </a:r>
            <a:r>
              <a:rPr lang="en-US" sz="20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,.05)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.07548367</a:t>
            </a:r>
          </a:p>
          <a:p>
            <a:pPr>
              <a:buFont typeface="Arial" charset="0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800" b="1" dirty="0">
                <a:cs typeface="Courier New" pitchFamily="49" charset="0"/>
              </a:rPr>
              <a:t>Whether you are looking at P(</a:t>
            </a:r>
            <a:r>
              <a:rPr lang="en-US" sz="2800" b="1" dirty="0" err="1">
                <a:cs typeface="Courier New" pitchFamily="49" charset="0"/>
              </a:rPr>
              <a:t>X≥x</a:t>
            </a:r>
            <a:r>
              <a:rPr lang="en-US" sz="2800" b="1" dirty="0">
                <a:cs typeface="Courier New" pitchFamily="49" charset="0"/>
              </a:rPr>
              <a:t>) </a:t>
            </a:r>
            <a:r>
              <a:rPr lang="en-US" sz="2800" b="1" dirty="0" err="1">
                <a:cs typeface="Courier New" pitchFamily="49" charset="0"/>
              </a:rPr>
              <a:t>vs</a:t>
            </a:r>
            <a:r>
              <a:rPr lang="en-US" sz="2800" b="1" dirty="0">
                <a:cs typeface="Courier New" pitchFamily="49" charset="0"/>
              </a:rPr>
              <a:t> P(X&gt;x) matters for discrete distributions!!!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F1FBA-09AE-43A3-A4CA-5280BFED3B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Sampling distribution of proportions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Arial" charset="0"/>
              </a:rPr>
              <a:t>So if </a:t>
            </a:r>
            <a:r>
              <a:rPr lang="en-US" altLang="en-US" sz="2800" dirty="0"/>
              <a:t>p̂ follows a normal distribution with mean p and standard deviation </a:t>
            </a:r>
            <a:endParaRPr lang="en-US" altLang="en-US" sz="28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Arial" charset="0"/>
              </a:rPr>
              <a:t>Then 		       ~ N(0,1)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Arial" charset="0"/>
              </a:rPr>
              <a:t>This holds true by the CLT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Arial" charset="0"/>
              </a:rPr>
              <a:t>Considered valid when the expected number of successes np is ≥5 and the expected number of failures  n(1-p) is ≥5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dirty="0">
              <a:cs typeface="Arial" charset="0"/>
            </a:endParaRPr>
          </a:p>
        </p:txBody>
      </p:sp>
      <p:graphicFrame>
        <p:nvGraphicFramePr>
          <p:cNvPr id="71684" name="Object 12"/>
          <p:cNvGraphicFramePr>
            <a:graphicFrameLocks noChangeAspect="1"/>
          </p:cNvGraphicFramePr>
          <p:nvPr/>
        </p:nvGraphicFramePr>
        <p:xfrm>
          <a:off x="2057400" y="2816225"/>
          <a:ext cx="17764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1" name="Equation" r:id="rId4" imgW="965200" imgH="622300" progId="Equation.3">
                  <p:embed/>
                </p:oleObj>
              </mc:Choice>
              <mc:Fallback>
                <p:oleObj name="Equation" r:id="rId4" imgW="965200" imgH="622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6225"/>
                        <a:ext cx="17764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9F52-9435-4685-9406-91FE409948B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graphicFrame>
        <p:nvGraphicFramePr>
          <p:cNvPr id="71686" name="Object 12"/>
          <p:cNvGraphicFramePr>
            <a:graphicFrameLocks noChangeAspect="1"/>
          </p:cNvGraphicFramePr>
          <p:nvPr/>
        </p:nvGraphicFramePr>
        <p:xfrm>
          <a:off x="3810000" y="1828800"/>
          <a:ext cx="12192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2" name="Equation" r:id="rId6" imgW="672840" imgH="444240" progId="Equation.3">
                  <p:embed/>
                </p:oleObj>
              </mc:Choice>
              <mc:Fallback>
                <p:oleObj name="Equation" r:id="rId6" imgW="672840" imgH="444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12192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Sampling distribution of proportions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dirty="0">
                <a:cs typeface="Arial" charset="0"/>
              </a:rPr>
              <a:t>So now we can use the normal distribution to calculate probabilities of observing certain </a:t>
            </a:r>
            <a:r>
              <a:rPr lang="en-US" altLang="en-US" sz="2400" u="sng" dirty="0">
                <a:cs typeface="Arial" charset="0"/>
              </a:rPr>
              <a:t>proportions</a:t>
            </a:r>
            <a:r>
              <a:rPr lang="en-US" altLang="en-US" sz="2400" dirty="0">
                <a:cs typeface="Arial" charset="0"/>
              </a:rPr>
              <a:t> in a sample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Arial" charset="0"/>
              </a:rPr>
              <a:t>E.g.  What proportion of samples of  size 50 from a population with p=.10 will have a </a:t>
            </a:r>
            <a:r>
              <a:rPr lang="en-US" altLang="en-US" sz="2400" dirty="0"/>
              <a:t>p̂ </a:t>
            </a:r>
            <a:r>
              <a:rPr lang="en-US" altLang="en-US" sz="2400" dirty="0">
                <a:cs typeface="Arial" charset="0"/>
              </a:rPr>
              <a:t>of .20 or higher?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Arial" charset="0"/>
              </a:rPr>
              <a:t>What is P(</a:t>
            </a:r>
            <a:r>
              <a:rPr lang="en-US" altLang="en-US" sz="2400" dirty="0"/>
              <a:t>p̂</a:t>
            </a:r>
            <a:r>
              <a:rPr lang="en-US" altLang="en-US" sz="2400" dirty="0">
                <a:cs typeface="Arial" charset="0"/>
              </a:rPr>
              <a:t> ≥ 0.20)?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cs typeface="Arial" charset="0"/>
              </a:rPr>
              <a:t>Mean=0.10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cs typeface="Arial" charset="0"/>
              </a:rPr>
              <a:t>SE = √</a:t>
            </a:r>
            <a:r>
              <a:rPr lang="en-US" altLang="en-US" sz="2000" i="1" dirty="0">
                <a:cs typeface="Arial" charset="0"/>
              </a:rPr>
              <a:t>(</a:t>
            </a:r>
            <a:r>
              <a:rPr lang="en-US" altLang="en-US" sz="2000" dirty="0">
                <a:cs typeface="Arial" charset="0"/>
              </a:rPr>
              <a:t>.10*.90 )/√50 = 0.0424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cs typeface="Arial" charset="0"/>
              </a:rPr>
              <a:t>P(Z ≥ ((.20-.10)/.0424)) = P(Z ≥ 2.36)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. display 1-normal(2.36)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.00913747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n-US" sz="240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F43BD-054C-421C-BF37-31DE3253D40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77311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Confidence intervals for proportions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dirty="0">
                <a:cs typeface="Arial" charset="0"/>
              </a:rPr>
              <a:t>             		 ~ N(0,1)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cs typeface="Arial" charset="0"/>
              </a:rPr>
              <a:t>So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Rearranging, we get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Lower 95% confidence limit: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Upper 95% confidence limit:                  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n-US" sz="2400" dirty="0">
              <a:cs typeface="Arial" charset="0"/>
            </a:endParaRPr>
          </a:p>
        </p:txBody>
      </p:sp>
      <p:graphicFrame>
        <p:nvGraphicFramePr>
          <p:cNvPr id="7373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53000" y="4495800"/>
          <a:ext cx="2362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9" name="Equation" r:id="rId4" imgW="1269449" imgH="444307" progId="Equation.3">
                  <p:embed/>
                </p:oleObj>
              </mc:Choice>
              <mc:Fallback>
                <p:oleObj name="Equation" r:id="rId4" imgW="1269449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5800"/>
                        <a:ext cx="2362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7"/>
          <p:cNvGraphicFramePr>
            <a:graphicFrameLocks noChangeAspect="1"/>
          </p:cNvGraphicFramePr>
          <p:nvPr/>
        </p:nvGraphicFramePr>
        <p:xfrm>
          <a:off x="4953000" y="5505450"/>
          <a:ext cx="22098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0" name="Equation" r:id="rId6" imgW="1269449" imgH="444307" progId="Equation.3">
                  <p:embed/>
                </p:oleObj>
              </mc:Choice>
              <mc:Fallback>
                <p:oleObj name="Equation" r:id="rId6" imgW="1269449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05450"/>
                        <a:ext cx="22098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12"/>
          <p:cNvGraphicFramePr>
            <a:graphicFrameLocks noChangeAspect="1"/>
          </p:cNvGraphicFramePr>
          <p:nvPr/>
        </p:nvGraphicFramePr>
        <p:xfrm>
          <a:off x="1092200" y="1063625"/>
          <a:ext cx="1422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1" name="Equation" r:id="rId8" imgW="965200" imgH="622300" progId="Equation.3">
                  <p:embed/>
                </p:oleObj>
              </mc:Choice>
              <mc:Fallback>
                <p:oleObj name="Equation" r:id="rId8" imgW="965200" imgH="622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063625"/>
                        <a:ext cx="1422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13"/>
          <p:cNvGraphicFramePr>
            <a:graphicFrameLocks noChangeAspect="1"/>
          </p:cNvGraphicFramePr>
          <p:nvPr/>
        </p:nvGraphicFramePr>
        <p:xfrm>
          <a:off x="1905000" y="2133600"/>
          <a:ext cx="3733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2" name="Equation" r:id="rId10" imgW="2374900" imgH="444500" progId="Equation.3">
                  <p:embed/>
                </p:oleObj>
              </mc:Choice>
              <mc:Fallback>
                <p:oleObj name="Equation" r:id="rId10" imgW="2374900" imgH="444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33600"/>
                        <a:ext cx="3733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14"/>
          <p:cNvGraphicFramePr>
            <a:graphicFrameLocks noChangeAspect="1"/>
          </p:cNvGraphicFramePr>
          <p:nvPr/>
        </p:nvGraphicFramePr>
        <p:xfrm>
          <a:off x="1219200" y="3405188"/>
          <a:ext cx="64008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3" name="Equation" r:id="rId12" imgW="3594100" imgH="254000" progId="Equation.3">
                  <p:embed/>
                </p:oleObj>
              </mc:Choice>
              <mc:Fallback>
                <p:oleObj name="Equation" r:id="rId12" imgW="3594100" imgH="254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05188"/>
                        <a:ext cx="64008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D04F8-9A44-4387-B04A-8457BAF565F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77311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Confidence intervals for proportions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However we don’t know p (if we did we wouldn’t be calculating these intervals).  So we substitute p̂ into the formula for the SEM.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Lower 95% confidence limit: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Upper 95% confidence limit:                  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With repeated sampling, 95% of such intervals would include the true population parameter p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n-US" sz="2400" dirty="0">
              <a:cs typeface="Arial" charset="0"/>
            </a:endParaRPr>
          </a:p>
        </p:txBody>
      </p:sp>
      <p:graphicFrame>
        <p:nvGraphicFramePr>
          <p:cNvPr id="74756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27124166"/>
              </p:ext>
            </p:extLst>
          </p:nvPr>
        </p:nvGraphicFramePr>
        <p:xfrm>
          <a:off x="4820653" y="2841625"/>
          <a:ext cx="263525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5" name="Equation" r:id="rId4" imgW="1294838" imgH="444307" progId="Equation.3">
                  <p:embed/>
                </p:oleObj>
              </mc:Choice>
              <mc:Fallback>
                <p:oleObj name="Equation" r:id="rId4" imgW="1294838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653" y="2841625"/>
                        <a:ext cx="263525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69232"/>
              </p:ext>
            </p:extLst>
          </p:nvPr>
        </p:nvGraphicFramePr>
        <p:xfrm>
          <a:off x="4820653" y="3878179"/>
          <a:ext cx="25114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6" name="Equation" r:id="rId6" imgW="1294838" imgH="444307" progId="Equation.3">
                  <p:embed/>
                </p:oleObj>
              </mc:Choice>
              <mc:Fallback>
                <p:oleObj name="Equation" r:id="rId6" imgW="1294838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653" y="3878179"/>
                        <a:ext cx="25114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E3A0C-638F-458F-A760-0564B8BB51AC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Confidence intervals for proportions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7638"/>
            <a:ext cx="90678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charset="0"/>
              </a:rPr>
              <a:t>Proportion of </a:t>
            </a:r>
            <a:r>
              <a:rPr lang="en-US" altLang="en-US" sz="2400" dirty="0" err="1">
                <a:cs typeface="Arial" charset="0"/>
              </a:rPr>
              <a:t>Biostat</a:t>
            </a:r>
            <a:r>
              <a:rPr lang="en-US" altLang="en-US" sz="2400" dirty="0">
                <a:cs typeface="Arial" charset="0"/>
              </a:rPr>
              <a:t> 200-2016 students who are parents  </a:t>
            </a:r>
          </a:p>
          <a:p>
            <a:pPr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x with kids = 8 of 55 who answered the survey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Proportion with any children = 8/55 = .146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Standard error estimate = sqrt [ .146*(1-.146)/55 ] = 0.048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lvl="1" eaLnBrk="1" hangingPunct="1"/>
            <a:r>
              <a:rPr lang="en-US" altLang="en-US" sz="2400" dirty="0"/>
              <a:t>95% CI : (.146 – 1.96*.048, .146+ 1.96*.048) = (.052, .240)</a:t>
            </a:r>
          </a:p>
          <a:p>
            <a:pPr lvl="2" eaLnBrk="1" hangingPunct="1">
              <a:buFont typeface="Arial" charset="0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l-GR" altLang="en-US" sz="200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123CB-1600-4E40-A217-6544A8EE8E9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170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227013"/>
            <a:ext cx="8496300" cy="1143000"/>
          </a:xfrm>
        </p:spPr>
        <p:txBody>
          <a:bodyPr/>
          <a:lstStyle/>
          <a:p>
            <a:r>
              <a:rPr lang="en-US" sz="4000" dirty="0"/>
              <a:t>Confidence intervals for proportions in Stata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CI using the normal approximation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ci means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children_any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Variable |       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Obs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Mean    Std. Err.       [95% Conf. Interval]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-------------+---------------------------------------------------------------</a:t>
            </a:r>
          </a:p>
          <a:p>
            <a:pPr marL="0" indent="0">
              <a:buNone/>
            </a:pP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children_any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|         55    .1454545    .0479771        .0492662    .2416429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Courier New" panose="02070309020205020404" pitchFamily="49" charset="0"/>
              </a:rPr>
              <a:t>CI proportion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ci proportion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children_any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                                                 -- Binomial Exact --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Variable |       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Obs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Proportion    Std. Err.       [95% Conf. Interval]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-------------+---------------------------------------------------------------</a:t>
            </a:r>
          </a:p>
          <a:p>
            <a:pPr marL="0" indent="0">
              <a:buNone/>
            </a:pP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children_any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|         55    .1454545     .047539        .0649514    .2666323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27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altLang="en-US" dirty="0"/>
              <a:t>Key points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63286" y="1143000"/>
            <a:ext cx="8534400" cy="5024312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It is not practical or feasible to study an entire population, so we take a sample</a:t>
            </a:r>
          </a:p>
          <a:p>
            <a:r>
              <a:rPr lang="en-US" altLang="en-US" sz="2800" dirty="0"/>
              <a:t>We need to make inference (i.e. decisions) from our sample to the population</a:t>
            </a:r>
          </a:p>
          <a:p>
            <a:r>
              <a:rPr lang="en-US" altLang="en-US" sz="2800" dirty="0"/>
              <a:t>We use the properties of repeated samples to do so</a:t>
            </a:r>
          </a:p>
          <a:p>
            <a:r>
              <a:rPr lang="en-US" altLang="en-US" sz="2800" dirty="0"/>
              <a:t>For any random variable X with mean µ and standard deviation </a:t>
            </a:r>
            <a:r>
              <a:rPr lang="el-GR" altLang="en-US" sz="2800" dirty="0"/>
              <a:t>σ</a:t>
            </a:r>
            <a:r>
              <a:rPr lang="en-US" altLang="en-US" sz="2800" dirty="0"/>
              <a:t>, if the sample n is large enough, the distribution of the sample mean is normally distributed with mean µ and standard deviation </a:t>
            </a:r>
            <a:r>
              <a:rPr lang="el-GR" altLang="en-US" sz="2800" dirty="0"/>
              <a:t>σ</a:t>
            </a:r>
            <a:r>
              <a:rPr lang="en-US" altLang="en-US" sz="2800" dirty="0"/>
              <a:t>/</a:t>
            </a:r>
            <a:r>
              <a:rPr lang="en-US" altLang="en-US" sz="2800" i="1" dirty="0">
                <a:cs typeface="Arial" charset="0"/>
              </a:rPr>
              <a:t> √n</a:t>
            </a:r>
            <a:endParaRPr lang="en-US" altLang="en-US" sz="2800" dirty="0"/>
          </a:p>
          <a:p>
            <a:r>
              <a:rPr lang="en-US" altLang="en-US" sz="2800" dirty="0"/>
              <a:t>We use this to calculate intervals with known probability of containing the population mean or proportion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0DCA9-EA3D-495B-B07A-5E8C5EB5DA0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EC6D-1E3F-6449-AF4F-D1358892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F393B-491B-844F-BA87-5161DB67C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Confidence Intervals and sampling distributions</a:t>
            </a:r>
          </a:p>
          <a:p>
            <a:r>
              <a:rPr lang="en-US" dirty="0"/>
              <a:t>Hypothesis testing</a:t>
            </a:r>
          </a:p>
          <a:p>
            <a:r>
              <a:rPr lang="en-US" dirty="0"/>
              <a:t>Types of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4A3BD-0F2D-4A4C-8E04-3CEA0C89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26BEE-DF80-4889-9593-AC4D9311CEF0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3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 from the normal distribution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altLang="en-US" dirty="0"/>
              <a:t>We do not calculate P(X=x) or P(Z=z) </a:t>
            </a:r>
          </a:p>
          <a:p>
            <a:pPr lvl="1"/>
            <a:r>
              <a:rPr lang="en-US" altLang="en-US" dirty="0"/>
              <a:t>Probability of individual values are 0</a:t>
            </a:r>
          </a:p>
          <a:p>
            <a:r>
              <a:rPr lang="en-US" altLang="en-US" dirty="0">
                <a:sym typeface="Symbol" pitchFamily="18" charset="2"/>
              </a:rPr>
              <a:t>We do calculate P(X&gt;x) or P(X&lt;x) or the probability of a range of values (e.g. -1.96, 1.96)</a:t>
            </a:r>
          </a:p>
          <a:p>
            <a:r>
              <a:rPr lang="en-US" altLang="en-US" dirty="0">
                <a:sym typeface="Symbol" pitchFamily="18" charset="2"/>
              </a:rPr>
              <a:t>It does not make a difference if we use the notation P(X&gt;x) or P(</a:t>
            </a:r>
            <a:r>
              <a:rPr lang="en-US" altLang="en-US" dirty="0" err="1">
                <a:sym typeface="Symbol" pitchFamily="18" charset="2"/>
              </a:rPr>
              <a:t>X</a:t>
            </a:r>
            <a:r>
              <a:rPr lang="en-US" altLang="en-US" dirty="0" err="1"/>
              <a:t>≥x</a:t>
            </a:r>
            <a:r>
              <a:rPr lang="en-US" altLang="en-US" dirty="0"/>
              <a:t>) because we just said P(X=x)=0</a:t>
            </a:r>
          </a:p>
          <a:p>
            <a:endParaRPr lang="en-US" altLang="en-US" dirty="0">
              <a:latin typeface="Courier New" pitchFamily="49" charset="0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59FC0-BF52-428C-88DC-57B0C6E2A5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3129"/>
            <a:ext cx="8229600" cy="639762"/>
          </a:xfrm>
        </p:spPr>
        <p:txBody>
          <a:bodyPr/>
          <a:lstStyle/>
          <a:p>
            <a:r>
              <a:rPr lang="en-US" altLang="en-US" dirty="0"/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0" y="1022350"/>
            <a:ext cx="4038600" cy="5334000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z="2800" dirty="0"/>
              <a:t>Z~N(0,1)  is a normal distribution with mean 0 and standard deviation 1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600" dirty="0"/>
              <a:t>P(Z &gt; a big z) is small, e.g. P(Z&gt;3)</a:t>
            </a:r>
          </a:p>
          <a:p>
            <a:pPr marL="0" indent="0">
              <a:buNone/>
              <a:defRPr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di 1-normal(3)</a:t>
            </a:r>
          </a:p>
          <a:p>
            <a:pPr marL="0" indent="0">
              <a:buNone/>
              <a:defRPr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.0013499</a:t>
            </a:r>
          </a:p>
          <a:p>
            <a:pPr>
              <a:defRPr/>
            </a:pPr>
            <a:r>
              <a:rPr lang="en-US" sz="2600" dirty="0"/>
              <a:t>P(Z &lt; a big z) is close to 1</a:t>
            </a:r>
          </a:p>
          <a:p>
            <a:pPr marL="0" indent="0">
              <a:buNone/>
              <a:defRPr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di normal(3)</a:t>
            </a:r>
          </a:p>
          <a:p>
            <a:pPr marL="0" indent="0">
              <a:buNone/>
              <a:defRPr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.9986501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600" dirty="0"/>
              <a:t>But if z is negative, it is the converse</a:t>
            </a:r>
          </a:p>
          <a:p>
            <a:pPr marL="0" indent="0">
              <a:buNone/>
              <a:defRPr/>
            </a:pPr>
            <a:r>
              <a:rPr lang="it-IT" dirty="0"/>
              <a:t> 	</a:t>
            </a:r>
            <a:r>
              <a:rPr lang="it-IT" sz="2300" dirty="0"/>
              <a:t>P(Z&gt;-3) </a:t>
            </a:r>
          </a:p>
          <a:p>
            <a:pPr marL="0" indent="0">
              <a:buNone/>
              <a:defRPr/>
            </a:pPr>
            <a:r>
              <a:rPr lang="it-IT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di 1-normal(-3)</a:t>
            </a:r>
          </a:p>
          <a:p>
            <a:pPr marL="0" indent="0">
              <a:buNone/>
              <a:defRPr/>
            </a:pP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.9986501</a:t>
            </a:r>
          </a:p>
          <a:p>
            <a:pPr marL="0" indent="0">
              <a:buNone/>
              <a:defRPr/>
            </a:pPr>
            <a:endParaRPr lang="it-IT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sz="1800" dirty="0"/>
              <a:t>P(Z&lt;-3) </a:t>
            </a:r>
          </a:p>
          <a:p>
            <a:pPr marL="0" indent="0">
              <a:buNone/>
              <a:defRPr/>
            </a:pP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di normal(-3)</a:t>
            </a:r>
          </a:p>
          <a:p>
            <a:pPr marL="0" indent="0">
              <a:buNone/>
              <a:defRPr/>
            </a:pPr>
            <a:r>
              <a:rPr 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.0013499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F8B83-20FC-4618-A0CD-338E63E00A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50" y="1752599"/>
            <a:ext cx="4637049" cy="33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20830</TotalTime>
  <Words>4116</Words>
  <Application>Microsoft Macintosh PowerPoint</Application>
  <PresentationFormat>On-screen Show (4:3)</PresentationFormat>
  <Paragraphs>746</Paragraphs>
  <Slides>77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Arial Symbol</vt:lpstr>
      <vt:lpstr>Calibri</vt:lpstr>
      <vt:lpstr>Cambria Math</vt:lpstr>
      <vt:lpstr>Courier New</vt:lpstr>
      <vt:lpstr>Symbol</vt:lpstr>
      <vt:lpstr>Wingdings</vt:lpstr>
      <vt:lpstr>Office Theme</vt:lpstr>
      <vt:lpstr>Equation</vt:lpstr>
      <vt:lpstr>Today</vt:lpstr>
      <vt:lpstr>Recap of binomial distribution</vt:lpstr>
      <vt:lpstr>PowerPoint Presentation</vt:lpstr>
      <vt:lpstr>Binomial distribution</vt:lpstr>
      <vt:lpstr>Example 1: Binomial</vt:lpstr>
      <vt:lpstr>Example 2: Binomial</vt:lpstr>
      <vt:lpstr>Example 3: Binomial</vt:lpstr>
      <vt:lpstr>Recap from the normal distribution</vt:lpstr>
      <vt:lpstr>Normal distribution</vt:lpstr>
      <vt:lpstr>Normal distribution</vt:lpstr>
      <vt:lpstr>Recap from the normal distribution</vt:lpstr>
      <vt:lpstr>A bit more about the theory behind means and variances</vt:lpstr>
      <vt:lpstr>The formulae (just fyi)</vt:lpstr>
      <vt:lpstr>Sample means and variances</vt:lpstr>
      <vt:lpstr>Sampling</vt:lpstr>
      <vt:lpstr>Sampling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limit theorem</vt:lpstr>
      <vt:lpstr>Central limit theorem</vt:lpstr>
      <vt:lpstr>CLT:  Why do we care?</vt:lpstr>
      <vt:lpstr>Sampling distributions</vt:lpstr>
      <vt:lpstr>PowerPoint Presentation</vt:lpstr>
      <vt:lpstr>Distributions of the means of Uniformly distributed random variables</vt:lpstr>
      <vt:lpstr>Uniform Distribution Example</vt:lpstr>
      <vt:lpstr>Using the Central Limit Theorem</vt:lpstr>
      <vt:lpstr>Using the Central Limit Theorem</vt:lpstr>
      <vt:lpstr>PowerPoint Presentation</vt:lpstr>
      <vt:lpstr>PowerPoint Presentation</vt:lpstr>
      <vt:lpstr>Using the Central Limit Theorem</vt:lpstr>
      <vt:lpstr>Using the Central Limit Theorem</vt:lpstr>
      <vt:lpstr>PowerPoint Presentation</vt:lpstr>
      <vt:lpstr>PowerPoint Presentation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Confidence intervals for means</vt:lpstr>
      <vt:lpstr>Student’s t distribution</vt:lpstr>
      <vt:lpstr>The t-distribution</vt:lpstr>
      <vt:lpstr>Student’s t-distribution</vt:lpstr>
      <vt:lpstr>Student’s t-distribution</vt:lpstr>
      <vt:lpstr>95% confidence intervals for means when σ is not known</vt:lpstr>
      <vt:lpstr>Confidence intervals for means</vt:lpstr>
      <vt:lpstr>Confidence intervals for means: Example</vt:lpstr>
      <vt:lpstr>Confidence intervals for means in Stata</vt:lpstr>
      <vt:lpstr>Confidence intervals for means in Stata</vt:lpstr>
      <vt:lpstr>Normal approximation to the Binomial distribution</vt:lpstr>
      <vt:lpstr>Normal approximation to the Binomial distribution</vt:lpstr>
      <vt:lpstr>Normal approximation to the Binomial distribution</vt:lpstr>
      <vt:lpstr>Normal approximation to the Binomial distribution</vt:lpstr>
      <vt:lpstr>Normal approximation to the Binomial distribution</vt:lpstr>
      <vt:lpstr>Normal approximation to the Binomial distribution</vt:lpstr>
      <vt:lpstr>Normal approximation to the Binomial distribution</vt:lpstr>
      <vt:lpstr>Binomial distribution, now n=100</vt:lpstr>
      <vt:lpstr>Normal approximation to the Binomial distribution, now n=100</vt:lpstr>
      <vt:lpstr>Sampling distribution of a proportion</vt:lpstr>
      <vt:lpstr>Sampling distribution of a proportion</vt:lpstr>
      <vt:lpstr>Reminder: Sampling distribution of a mean</vt:lpstr>
      <vt:lpstr>Sampling distribution of proportions</vt:lpstr>
      <vt:lpstr>Sampling distribution of proportions</vt:lpstr>
      <vt:lpstr>Confidence intervals for proportions</vt:lpstr>
      <vt:lpstr>Confidence intervals for proportions</vt:lpstr>
      <vt:lpstr>Confidence intervals for proportions</vt:lpstr>
      <vt:lpstr>Confidence intervals for proportions in Stata</vt:lpstr>
      <vt:lpstr>Key points</vt:lpstr>
      <vt:lpstr>Next Time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Judy Hahn</dc:creator>
  <cp:lastModifiedBy>Isabel Allen</cp:lastModifiedBy>
  <cp:revision>283</cp:revision>
  <cp:lastPrinted>2018-09-13T21:35:02Z</cp:lastPrinted>
  <dcterms:created xsi:type="dcterms:W3CDTF">2010-10-02T15:26:56Z</dcterms:created>
  <dcterms:modified xsi:type="dcterms:W3CDTF">2019-09-25T21:31:28Z</dcterms:modified>
</cp:coreProperties>
</file>