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550" r:id="rId2"/>
  </p:sldMasterIdLst>
  <p:notesMasterIdLst>
    <p:notesMasterId r:id="rId59"/>
  </p:notesMasterIdLst>
  <p:sldIdLst>
    <p:sldId id="257" r:id="rId3"/>
    <p:sldId id="283" r:id="rId4"/>
    <p:sldId id="366" r:id="rId5"/>
    <p:sldId id="369" r:id="rId6"/>
    <p:sldId id="396" r:id="rId7"/>
    <p:sldId id="456" r:id="rId8"/>
    <p:sldId id="397" r:id="rId9"/>
    <p:sldId id="401" r:id="rId10"/>
    <p:sldId id="457" r:id="rId11"/>
    <p:sldId id="462" r:id="rId12"/>
    <p:sldId id="470" r:id="rId13"/>
    <p:sldId id="425" r:id="rId14"/>
    <p:sldId id="402" r:id="rId15"/>
    <p:sldId id="404" r:id="rId16"/>
    <p:sldId id="455" r:id="rId17"/>
    <p:sldId id="409" r:id="rId18"/>
    <p:sldId id="426" r:id="rId19"/>
    <p:sldId id="411" r:id="rId20"/>
    <p:sldId id="412" r:id="rId21"/>
    <p:sldId id="415" r:id="rId22"/>
    <p:sldId id="463" r:id="rId23"/>
    <p:sldId id="471" r:id="rId24"/>
    <p:sldId id="414" r:id="rId25"/>
    <p:sldId id="427" r:id="rId26"/>
    <p:sldId id="433" r:id="rId27"/>
    <p:sldId id="439" r:id="rId28"/>
    <p:sldId id="440" r:id="rId29"/>
    <p:sldId id="458" r:id="rId30"/>
    <p:sldId id="459" r:id="rId31"/>
    <p:sldId id="460" r:id="rId32"/>
    <p:sldId id="420" r:id="rId33"/>
    <p:sldId id="430" r:id="rId34"/>
    <p:sldId id="431" r:id="rId35"/>
    <p:sldId id="432" r:id="rId36"/>
    <p:sldId id="468" r:id="rId37"/>
    <p:sldId id="464" r:id="rId38"/>
    <p:sldId id="413" r:id="rId39"/>
    <p:sldId id="465" r:id="rId40"/>
    <p:sldId id="441" r:id="rId41"/>
    <p:sldId id="445" r:id="rId42"/>
    <p:sldId id="446" r:id="rId43"/>
    <p:sldId id="447" r:id="rId44"/>
    <p:sldId id="442" r:id="rId45"/>
    <p:sldId id="448" r:id="rId46"/>
    <p:sldId id="449" r:id="rId47"/>
    <p:sldId id="461" r:id="rId48"/>
    <p:sldId id="467" r:id="rId49"/>
    <p:sldId id="386" r:id="rId50"/>
    <p:sldId id="450" r:id="rId51"/>
    <p:sldId id="454" r:id="rId52"/>
    <p:sldId id="453" r:id="rId53"/>
    <p:sldId id="451" r:id="rId54"/>
    <p:sldId id="435" r:id="rId55"/>
    <p:sldId id="436" r:id="rId56"/>
    <p:sldId id="437" r:id="rId57"/>
    <p:sldId id="438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man, Halemah" initials="SH" lastIdx="6" clrIdx="0">
    <p:extLst>
      <p:ext uri="{19B8F6BF-5375-455C-9EA6-DF929625EA0E}">
        <p15:presenceInfo xmlns:p15="http://schemas.microsoft.com/office/powerpoint/2012/main" userId="S::halemah.shuman@ucsf.edu::cc96209a-9d37-4a95-9ea6-81632ee9ce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03F3"/>
    <a:srgbClr val="FFFFCC"/>
    <a:srgbClr val="F6F3FF"/>
    <a:srgbClr val="ECE5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 autoAdjust="0"/>
    <p:restoredTop sz="90196" autoAdjust="0"/>
  </p:normalViewPr>
  <p:slideViewPr>
    <p:cSldViewPr snapToGrid="0" snapToObjects="1">
      <p:cViewPr varScale="1">
        <p:scale>
          <a:sx n="103" d="100"/>
          <a:sy n="103" d="100"/>
        </p:scale>
        <p:origin x="20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60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F0491-8077-4100-B46C-5493CAADA68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1939AE-2461-4233-ABB3-54C6EF79732C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400" b="1" dirty="0">
              <a:solidFill>
                <a:srgbClr val="4203F3"/>
              </a:solidFill>
            </a:rPr>
            <a:t>CENTRAL</a:t>
          </a:r>
        </a:p>
      </dgm:t>
    </dgm:pt>
    <dgm:pt modelId="{A78FC64B-6AD9-4494-988E-3355600ADBF3}" type="parTrans" cxnId="{439DFCD2-1527-4A75-BFB1-3BFEA307B27D}">
      <dgm:prSet/>
      <dgm:spPr/>
      <dgm:t>
        <a:bodyPr/>
        <a:lstStyle/>
        <a:p>
          <a:endParaRPr lang="en-US"/>
        </a:p>
      </dgm:t>
    </dgm:pt>
    <dgm:pt modelId="{2F5A72C0-F21D-4C47-9191-5A962220075F}" type="sibTrans" cxnId="{439DFCD2-1527-4A75-BFB1-3BFEA307B27D}">
      <dgm:prSet/>
      <dgm:spPr/>
      <dgm:t>
        <a:bodyPr/>
        <a:lstStyle/>
        <a:p>
          <a:endParaRPr lang="en-US"/>
        </a:p>
      </dgm:t>
    </dgm:pt>
    <dgm:pt modelId="{CA39A7F5-514C-44CD-8906-D7C12056B42B}">
      <dgm:prSet phldrT="[Text]"/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en-US" dirty="0"/>
            <a:t>MEDLINE</a:t>
          </a:r>
        </a:p>
      </dgm:t>
    </dgm:pt>
    <dgm:pt modelId="{12876ADB-9956-49ED-ACF7-3AB92BBDBD03}" type="parTrans" cxnId="{5A85F73A-FF8B-4759-BD38-CF29EC8BD226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6979696A-C27E-4BDF-A39A-4112DB36FFAF}" type="sibTrans" cxnId="{5A85F73A-FF8B-4759-BD38-CF29EC8BD226}">
      <dgm:prSet/>
      <dgm:spPr/>
      <dgm:t>
        <a:bodyPr/>
        <a:lstStyle/>
        <a:p>
          <a:endParaRPr lang="en-US"/>
        </a:p>
      </dgm:t>
    </dgm:pt>
    <dgm:pt modelId="{59B045A2-8FCE-4C54-9C92-B6DCD45672FC}">
      <dgm:prSet phldrT="[Text]"/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en-US" dirty="0"/>
            <a:t>EMBASE</a:t>
          </a:r>
        </a:p>
      </dgm:t>
    </dgm:pt>
    <dgm:pt modelId="{28C2569E-2FE1-473E-A6BC-4E6351DD1F03}" type="parTrans" cxnId="{778F6515-74ED-4847-AC81-8374B531792F}">
      <dgm:prSet/>
      <dgm:spPr>
        <a:solidFill>
          <a:srgbClr val="4203F3"/>
        </a:solidFill>
      </dgm:spPr>
      <dgm:t>
        <a:bodyPr/>
        <a:lstStyle/>
        <a:p>
          <a:endParaRPr lang="en-US"/>
        </a:p>
      </dgm:t>
    </dgm:pt>
    <dgm:pt modelId="{7355A9C7-25FB-4EEA-89BF-5AB6A6B1480B}" type="sibTrans" cxnId="{778F6515-74ED-4847-AC81-8374B531792F}">
      <dgm:prSet/>
      <dgm:spPr/>
      <dgm:t>
        <a:bodyPr/>
        <a:lstStyle/>
        <a:p>
          <a:endParaRPr lang="en-US"/>
        </a:p>
      </dgm:t>
    </dgm:pt>
    <dgm:pt modelId="{4CA8CA50-E53A-45C5-ACAF-8024A4167106}">
      <dgm:prSet phldrT="[Text]"/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en-US" dirty="0"/>
            <a:t>OTHER SOURCES</a:t>
          </a:r>
        </a:p>
      </dgm:t>
    </dgm:pt>
    <dgm:pt modelId="{269FE8B6-1A2A-467E-900A-45A2C31A2FB4}" type="parTrans" cxnId="{F7DD8B96-5B46-4F3C-A56C-6D0501FE9A8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E862C90-B944-4522-9F3F-826693F2D630}" type="sibTrans" cxnId="{F7DD8B96-5B46-4F3C-A56C-6D0501FE9A8D}">
      <dgm:prSet/>
      <dgm:spPr/>
      <dgm:t>
        <a:bodyPr/>
        <a:lstStyle/>
        <a:p>
          <a:endParaRPr lang="en-US"/>
        </a:p>
      </dgm:t>
    </dgm:pt>
    <dgm:pt modelId="{1F156119-9F92-4E10-8AB9-DD5FBA5772A5}" type="pres">
      <dgm:prSet presAssocID="{4A7F0491-8077-4100-B46C-5493CAADA68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F24E8E-95E6-4416-8A90-1D47F96266B1}" type="pres">
      <dgm:prSet presAssocID="{811939AE-2461-4233-ABB3-54C6EF79732C}" presName="centerShape" presStyleLbl="node0" presStyleIdx="0" presStyleCnt="1"/>
      <dgm:spPr/>
    </dgm:pt>
    <dgm:pt modelId="{1E042C96-15D8-4D9B-A223-A27A02EA4CDD}" type="pres">
      <dgm:prSet presAssocID="{12876ADB-9956-49ED-ACF7-3AB92BBDBD03}" presName="parTrans" presStyleLbl="bgSibTrans2D1" presStyleIdx="0" presStyleCnt="3" custScaleX="65865" custLinFactNeighborX="33047" custLinFactNeighborY="97993"/>
      <dgm:spPr/>
    </dgm:pt>
    <dgm:pt modelId="{EA3F6658-C6AA-4063-A73D-97D1A5A627A1}" type="pres">
      <dgm:prSet presAssocID="{CA39A7F5-514C-44CD-8906-D7C12056B42B}" presName="node" presStyleLbl="node1" presStyleIdx="0" presStyleCnt="3" custRadScaleRad="122112" custRadScaleInc="-632">
        <dgm:presLayoutVars>
          <dgm:bulletEnabled val="1"/>
        </dgm:presLayoutVars>
      </dgm:prSet>
      <dgm:spPr/>
    </dgm:pt>
    <dgm:pt modelId="{294C1538-201D-4262-8FF1-6DA6A39BF835}" type="pres">
      <dgm:prSet presAssocID="{28C2569E-2FE1-473E-A6BC-4E6351DD1F03}" presName="parTrans" presStyleLbl="bgSibTrans2D1" presStyleIdx="1" presStyleCnt="3" custScaleX="85229" custLinFactY="38196" custLinFactNeighborY="100000"/>
      <dgm:spPr/>
    </dgm:pt>
    <dgm:pt modelId="{3553F1AA-1DCC-4B20-AAAD-8E3134B60407}" type="pres">
      <dgm:prSet presAssocID="{59B045A2-8FCE-4C54-9C92-B6DCD45672FC}" presName="node" presStyleLbl="node1" presStyleIdx="1" presStyleCnt="3">
        <dgm:presLayoutVars>
          <dgm:bulletEnabled val="1"/>
        </dgm:presLayoutVars>
      </dgm:prSet>
      <dgm:spPr/>
    </dgm:pt>
    <dgm:pt modelId="{024EEFC9-C653-474C-9C7A-06CBE6ED996A}" type="pres">
      <dgm:prSet presAssocID="{269FE8B6-1A2A-467E-900A-45A2C31A2FB4}" presName="parTrans" presStyleLbl="bgSibTrans2D1" presStyleIdx="2" presStyleCnt="3" custScaleX="65641" custLinFactY="5531" custLinFactNeighborX="-39306" custLinFactNeighborY="100000"/>
      <dgm:spPr/>
    </dgm:pt>
    <dgm:pt modelId="{B2AE66EC-6CF4-404C-B31F-D1AB43B31C4D}" type="pres">
      <dgm:prSet presAssocID="{4CA8CA50-E53A-45C5-ACAF-8024A4167106}" presName="node" presStyleLbl="node1" presStyleIdx="2" presStyleCnt="3" custRadScaleRad="111639" custRadScaleInc="-2755">
        <dgm:presLayoutVars>
          <dgm:bulletEnabled val="1"/>
        </dgm:presLayoutVars>
      </dgm:prSet>
      <dgm:spPr/>
    </dgm:pt>
  </dgm:ptLst>
  <dgm:cxnLst>
    <dgm:cxn modelId="{08C0B307-8014-4B95-9051-76C6B2D3E4B7}" type="presOf" srcId="{269FE8B6-1A2A-467E-900A-45A2C31A2FB4}" destId="{024EEFC9-C653-474C-9C7A-06CBE6ED996A}" srcOrd="0" destOrd="0" presId="urn:microsoft.com/office/officeart/2005/8/layout/radial4"/>
    <dgm:cxn modelId="{BBCF9D0A-6263-489F-83CA-833C8822B2B4}" type="presOf" srcId="{4A7F0491-8077-4100-B46C-5493CAADA68B}" destId="{1F156119-9F92-4E10-8AB9-DD5FBA5772A5}" srcOrd="0" destOrd="0" presId="urn:microsoft.com/office/officeart/2005/8/layout/radial4"/>
    <dgm:cxn modelId="{778F6515-74ED-4847-AC81-8374B531792F}" srcId="{811939AE-2461-4233-ABB3-54C6EF79732C}" destId="{59B045A2-8FCE-4C54-9C92-B6DCD45672FC}" srcOrd="1" destOrd="0" parTransId="{28C2569E-2FE1-473E-A6BC-4E6351DD1F03}" sibTransId="{7355A9C7-25FB-4EEA-89BF-5AB6A6B1480B}"/>
    <dgm:cxn modelId="{5EBCB024-000D-4378-AA14-5073A4EF139D}" type="presOf" srcId="{811939AE-2461-4233-ABB3-54C6EF79732C}" destId="{ACF24E8E-95E6-4416-8A90-1D47F96266B1}" srcOrd="0" destOrd="0" presId="urn:microsoft.com/office/officeart/2005/8/layout/radial4"/>
    <dgm:cxn modelId="{5A85F73A-FF8B-4759-BD38-CF29EC8BD226}" srcId="{811939AE-2461-4233-ABB3-54C6EF79732C}" destId="{CA39A7F5-514C-44CD-8906-D7C12056B42B}" srcOrd="0" destOrd="0" parTransId="{12876ADB-9956-49ED-ACF7-3AB92BBDBD03}" sibTransId="{6979696A-C27E-4BDF-A39A-4112DB36FFAF}"/>
    <dgm:cxn modelId="{2A7B3966-4904-4633-A592-1B51C5D05742}" type="presOf" srcId="{12876ADB-9956-49ED-ACF7-3AB92BBDBD03}" destId="{1E042C96-15D8-4D9B-A223-A27A02EA4CDD}" srcOrd="0" destOrd="0" presId="urn:microsoft.com/office/officeart/2005/8/layout/radial4"/>
    <dgm:cxn modelId="{3445FD86-45CB-40B7-9934-5E264F8A13C5}" type="presOf" srcId="{28C2569E-2FE1-473E-A6BC-4E6351DD1F03}" destId="{294C1538-201D-4262-8FF1-6DA6A39BF835}" srcOrd="0" destOrd="0" presId="urn:microsoft.com/office/officeart/2005/8/layout/radial4"/>
    <dgm:cxn modelId="{F7DD8B96-5B46-4F3C-A56C-6D0501FE9A8D}" srcId="{811939AE-2461-4233-ABB3-54C6EF79732C}" destId="{4CA8CA50-E53A-45C5-ACAF-8024A4167106}" srcOrd="2" destOrd="0" parTransId="{269FE8B6-1A2A-467E-900A-45A2C31A2FB4}" sibTransId="{6E862C90-B944-4522-9F3F-826693F2D630}"/>
    <dgm:cxn modelId="{037E57C4-F095-4D66-ACB5-89B3CF420A7A}" type="presOf" srcId="{59B045A2-8FCE-4C54-9C92-B6DCD45672FC}" destId="{3553F1AA-1DCC-4B20-AAAD-8E3134B60407}" srcOrd="0" destOrd="0" presId="urn:microsoft.com/office/officeart/2005/8/layout/radial4"/>
    <dgm:cxn modelId="{D6F0F2C4-21E0-4EC2-91D9-D008D7447375}" type="presOf" srcId="{CA39A7F5-514C-44CD-8906-D7C12056B42B}" destId="{EA3F6658-C6AA-4063-A73D-97D1A5A627A1}" srcOrd="0" destOrd="0" presId="urn:microsoft.com/office/officeart/2005/8/layout/radial4"/>
    <dgm:cxn modelId="{439DFCD2-1527-4A75-BFB1-3BFEA307B27D}" srcId="{4A7F0491-8077-4100-B46C-5493CAADA68B}" destId="{811939AE-2461-4233-ABB3-54C6EF79732C}" srcOrd="0" destOrd="0" parTransId="{A78FC64B-6AD9-4494-988E-3355600ADBF3}" sibTransId="{2F5A72C0-F21D-4C47-9191-5A962220075F}"/>
    <dgm:cxn modelId="{A0F233FF-18DB-4CE6-BB0B-FEBF054D71F8}" type="presOf" srcId="{4CA8CA50-E53A-45C5-ACAF-8024A4167106}" destId="{B2AE66EC-6CF4-404C-B31F-D1AB43B31C4D}" srcOrd="0" destOrd="0" presId="urn:microsoft.com/office/officeart/2005/8/layout/radial4"/>
    <dgm:cxn modelId="{8BD8304C-0E00-45EC-B2A6-4FCD0E977149}" type="presParOf" srcId="{1F156119-9F92-4E10-8AB9-DD5FBA5772A5}" destId="{ACF24E8E-95E6-4416-8A90-1D47F96266B1}" srcOrd="0" destOrd="0" presId="urn:microsoft.com/office/officeart/2005/8/layout/radial4"/>
    <dgm:cxn modelId="{E8981967-104C-4A37-9CE7-9424660CCA2A}" type="presParOf" srcId="{1F156119-9F92-4E10-8AB9-DD5FBA5772A5}" destId="{1E042C96-15D8-4D9B-A223-A27A02EA4CDD}" srcOrd="1" destOrd="0" presId="urn:microsoft.com/office/officeart/2005/8/layout/radial4"/>
    <dgm:cxn modelId="{697F96E8-4350-452D-8609-D89249A770AC}" type="presParOf" srcId="{1F156119-9F92-4E10-8AB9-DD5FBA5772A5}" destId="{EA3F6658-C6AA-4063-A73D-97D1A5A627A1}" srcOrd="2" destOrd="0" presId="urn:microsoft.com/office/officeart/2005/8/layout/radial4"/>
    <dgm:cxn modelId="{C35BFF54-8587-4D6D-8160-50F2DA3533FA}" type="presParOf" srcId="{1F156119-9F92-4E10-8AB9-DD5FBA5772A5}" destId="{294C1538-201D-4262-8FF1-6DA6A39BF835}" srcOrd="3" destOrd="0" presId="urn:microsoft.com/office/officeart/2005/8/layout/radial4"/>
    <dgm:cxn modelId="{04026CB1-E23E-4BB9-92BA-3BEA3BE61B76}" type="presParOf" srcId="{1F156119-9F92-4E10-8AB9-DD5FBA5772A5}" destId="{3553F1AA-1DCC-4B20-AAAD-8E3134B60407}" srcOrd="4" destOrd="0" presId="urn:microsoft.com/office/officeart/2005/8/layout/radial4"/>
    <dgm:cxn modelId="{7C0CD9AD-0839-4ACB-AE98-956EDAA94852}" type="presParOf" srcId="{1F156119-9F92-4E10-8AB9-DD5FBA5772A5}" destId="{024EEFC9-C653-474C-9C7A-06CBE6ED996A}" srcOrd="5" destOrd="0" presId="urn:microsoft.com/office/officeart/2005/8/layout/radial4"/>
    <dgm:cxn modelId="{8481FD78-DBAE-4AC8-94DB-104BBFA1402D}" type="presParOf" srcId="{1F156119-9F92-4E10-8AB9-DD5FBA5772A5}" destId="{B2AE66EC-6CF4-404C-B31F-D1AB43B31C4D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24E8E-95E6-4416-8A90-1D47F96266B1}">
      <dsp:nvSpPr>
        <dsp:cNvPr id="0" name=""/>
        <dsp:cNvSpPr/>
      </dsp:nvSpPr>
      <dsp:spPr>
        <a:xfrm>
          <a:off x="3359772" y="2269934"/>
          <a:ext cx="1905839" cy="190583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4203F3"/>
              </a:solidFill>
            </a:rPr>
            <a:t>CENTRAL</a:t>
          </a:r>
        </a:p>
      </dsp:txBody>
      <dsp:txXfrm>
        <a:off x="3638876" y="2549038"/>
        <a:ext cx="1347631" cy="1347631"/>
      </dsp:txXfrm>
    </dsp:sp>
    <dsp:sp modelId="{1E042C96-15D8-4D9B-A223-A27A02EA4CDD}">
      <dsp:nvSpPr>
        <dsp:cNvPr id="0" name=""/>
        <dsp:cNvSpPr/>
      </dsp:nvSpPr>
      <dsp:spPr>
        <a:xfrm rot="12877248">
          <a:off x="2620183" y="2313477"/>
          <a:ext cx="1305644" cy="543164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F6658-C6AA-4063-A73D-97D1A5A627A1}">
      <dsp:nvSpPr>
        <dsp:cNvPr id="0" name=""/>
        <dsp:cNvSpPr/>
      </dsp:nvSpPr>
      <dsp:spPr>
        <a:xfrm>
          <a:off x="896991" y="765462"/>
          <a:ext cx="1810547" cy="14484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MEDLINE</a:t>
          </a:r>
        </a:p>
      </dsp:txBody>
      <dsp:txXfrm>
        <a:off x="939414" y="807885"/>
        <a:ext cx="1725701" cy="1363591"/>
      </dsp:txXfrm>
    </dsp:sp>
    <dsp:sp modelId="{294C1538-201D-4262-8FF1-6DA6A39BF835}">
      <dsp:nvSpPr>
        <dsp:cNvPr id="0" name=""/>
        <dsp:cNvSpPr/>
      </dsp:nvSpPr>
      <dsp:spPr>
        <a:xfrm rot="16200000">
          <a:off x="3690399" y="1933851"/>
          <a:ext cx="1244586" cy="543164"/>
        </a:xfrm>
        <a:prstGeom prst="leftArrow">
          <a:avLst>
            <a:gd name="adj1" fmla="val 60000"/>
            <a:gd name="adj2" fmla="val 50000"/>
          </a:avLst>
        </a:prstGeom>
        <a:solidFill>
          <a:srgbClr val="4203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3F1AA-1DCC-4B20-AAAD-8E3134B60407}">
      <dsp:nvSpPr>
        <dsp:cNvPr id="0" name=""/>
        <dsp:cNvSpPr/>
      </dsp:nvSpPr>
      <dsp:spPr>
        <a:xfrm>
          <a:off x="3407418" y="440"/>
          <a:ext cx="1810547" cy="14484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EMBASE</a:t>
          </a:r>
        </a:p>
      </dsp:txBody>
      <dsp:txXfrm>
        <a:off x="3449841" y="42863"/>
        <a:ext cx="1725701" cy="1363591"/>
      </dsp:txXfrm>
    </dsp:sp>
    <dsp:sp modelId="{024EEFC9-C653-474C-9C7A-06CBE6ED996A}">
      <dsp:nvSpPr>
        <dsp:cNvPr id="0" name=""/>
        <dsp:cNvSpPr/>
      </dsp:nvSpPr>
      <dsp:spPr>
        <a:xfrm rot="19400820">
          <a:off x="4602753" y="2377447"/>
          <a:ext cx="1138909" cy="543164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E66EC-6CF4-404C-B31F-D1AB43B31C4D}">
      <dsp:nvSpPr>
        <dsp:cNvPr id="0" name=""/>
        <dsp:cNvSpPr/>
      </dsp:nvSpPr>
      <dsp:spPr>
        <a:xfrm>
          <a:off x="5644904" y="833717"/>
          <a:ext cx="1810547" cy="14484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OTHER SOURCES</a:t>
          </a:r>
        </a:p>
      </dsp:txBody>
      <dsp:txXfrm>
        <a:off x="5687327" y="876140"/>
        <a:ext cx="1725701" cy="1363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5A4F-567A-B04C-A8E4-9B4BA21D8B87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0955E-2D55-5645-9F86-E26668306B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5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32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3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05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out search strategy by concept, concept that has to do with intervention, and ones that have to do with your study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46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2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 HIV</a:t>
            </a:r>
          </a:p>
          <a:p>
            <a:r>
              <a:rPr lang="en-US" dirty="0"/>
              <a:t>2: treatment for HIV</a:t>
            </a:r>
          </a:p>
          <a:p>
            <a:r>
              <a:rPr lang="en-US" dirty="0"/>
              <a:t>3: outcome</a:t>
            </a:r>
          </a:p>
          <a:p>
            <a:r>
              <a:rPr lang="en-US" dirty="0"/>
              <a:t>4: study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88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strategy adapted from Halemah Shuman’s Capstone (2020).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60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1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BB38C-5AE7-1F48-9309-399DA3C5231D}" type="slidenum">
              <a:rPr lang="en-AU"/>
              <a:pPr/>
              <a:t>2</a:t>
            </a:fld>
            <a:endParaRPr lang="en-AU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000" dirty="0"/>
              <a:t>Meta: how to assess quant data, especially when different studies present different values (</a:t>
            </a:r>
            <a:r>
              <a:rPr lang="en-NZ" sz="1000" dirty="0" err="1"/>
              <a:t>OR,Pval</a:t>
            </a:r>
            <a:r>
              <a:rPr lang="en-NZ" sz="1000" dirty="0"/>
              <a:t>, etc)</a:t>
            </a:r>
          </a:p>
          <a:p>
            <a:endParaRPr lang="en-NZ" sz="1000" dirty="0"/>
          </a:p>
        </p:txBody>
      </p:sp>
    </p:spTree>
    <p:extLst>
      <p:ext uri="{BB962C8B-B14F-4D97-AF65-F5344CB8AC3E}">
        <p14:creationId xmlns:p14="http://schemas.microsoft.com/office/powerpoint/2010/main" val="108680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search with one database and then work from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0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82FF9-B4E9-4C77-82FA-75FB4F44A99B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317E2-F578-4A65-BDB7-F201ECF1B2F2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91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Theoretically, Embase covers all Medline, but some still argue that the Medline should be searched separately due to use of different indexing system.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kemh.libguides.com</a:t>
            </a:r>
            <a:r>
              <a:rPr lang="en-US" dirty="0"/>
              <a:t>/library/</a:t>
            </a:r>
            <a:r>
              <a:rPr lang="en-US" dirty="0" err="1"/>
              <a:t>search_tips</a:t>
            </a:r>
            <a:r>
              <a:rPr lang="en-US" dirty="0"/>
              <a:t>/</a:t>
            </a:r>
            <a:r>
              <a:rPr lang="en-US" dirty="0" err="1"/>
              <a:t>faqs</a:t>
            </a:r>
            <a:r>
              <a:rPr lang="en-US" dirty="0"/>
              <a:t>/</a:t>
            </a:r>
            <a:r>
              <a:rPr lang="en-US" dirty="0" err="1"/>
              <a:t>difference_between_pubmed_medline_embase</a:t>
            </a:r>
            <a:r>
              <a:rPr lang="en-US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Last updated Oct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18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8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3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0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1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711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61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0E2A3B-AC10-674A-9B18-099A891350C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97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0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7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  <p:sldLayoutId id="21474845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ary.ucsf.edu/help/educ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brary.ucsf.edu/ask-an-expert/literature/" TargetMode="Externa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ylit.org/" TargetMode="Externa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247" y="1449420"/>
            <a:ext cx="8878753" cy="2586539"/>
          </a:xfrm>
        </p:spPr>
        <p:txBody>
          <a:bodyPr>
            <a:normAutofit/>
          </a:bodyPr>
          <a:lstStyle/>
          <a:p>
            <a:r>
              <a:rPr lang="en-US" dirty="0"/>
              <a:t>Systematic Reviews</a:t>
            </a:r>
            <a:br>
              <a:rPr lang="en-US" dirty="0"/>
            </a:br>
            <a:r>
              <a:rPr lang="en-US" dirty="0"/>
              <a:t>EPI 214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48826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Module 2-A: Developing Search Strategies </a:t>
            </a:r>
            <a:r>
              <a:rPr lang="en-US" dirty="0"/>
              <a:t>Mohsen Malekinejad, MD, DrPH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AF8A46C-AEBE-D24A-A737-6051AE458E40}"/>
              </a:ext>
            </a:extLst>
          </p:cNvPr>
          <p:cNvSpPr txBox="1">
            <a:spLocks/>
          </p:cNvSpPr>
          <p:nvPr/>
        </p:nvSpPr>
        <p:spPr>
          <a:xfrm>
            <a:off x="4572000" y="6397794"/>
            <a:ext cx="6400800" cy="4329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FFF00"/>
                </a:solidFill>
              </a:rPr>
              <a:t>Credit to: </a:t>
            </a:r>
            <a:r>
              <a:rPr lang="en-US" sz="1800" dirty="0" err="1">
                <a:solidFill>
                  <a:srgbClr val="FFFF00"/>
                </a:solidFill>
              </a:rPr>
              <a:t>Hacsi</a:t>
            </a:r>
            <a:r>
              <a:rPr lang="en-US" sz="1800" dirty="0">
                <a:solidFill>
                  <a:srgbClr val="FFFF00"/>
                </a:solidFill>
              </a:rPr>
              <a:t> Horvath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581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Embase “Emtree”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Hierarchal organization of biomedical &amp; sociomedical  concepts</a:t>
            </a:r>
          </a:p>
          <a:p>
            <a:r>
              <a:rPr lang="en-US" dirty="0"/>
              <a:t>Analogous to MeSH terms but organized differently</a:t>
            </a:r>
          </a:p>
          <a:p>
            <a:r>
              <a:rPr lang="en-US" dirty="0"/>
              <a:t>Also very detailed</a:t>
            </a:r>
          </a:p>
          <a:p>
            <a:r>
              <a:rPr lang="en-US" dirty="0"/>
              <a:t>Pretty easy to work with</a:t>
            </a:r>
          </a:p>
        </p:txBody>
      </p:sp>
    </p:spTree>
    <p:extLst>
      <p:ext uri="{BB962C8B-B14F-4D97-AF65-F5344CB8AC3E}">
        <p14:creationId xmlns:p14="http://schemas.microsoft.com/office/powerpoint/2010/main" val="13067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6F22-CE30-9F4C-AEAE-92D3F244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49"/>
            <a:ext cx="8229600" cy="1143000"/>
          </a:xfrm>
        </p:spPr>
        <p:txBody>
          <a:bodyPr/>
          <a:lstStyle/>
          <a:p>
            <a:r>
              <a:rPr lang="en-US" dirty="0"/>
              <a:t>Comparing Databases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1D904E5-BF93-1243-994D-F3B907B88967}"/>
              </a:ext>
            </a:extLst>
          </p:cNvPr>
          <p:cNvSpPr/>
          <p:nvPr/>
        </p:nvSpPr>
        <p:spPr>
          <a:xfrm>
            <a:off x="290923" y="1290660"/>
            <a:ext cx="5486400" cy="5257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4EB67C-E2E7-7441-AA88-707D4B23CAD5}"/>
              </a:ext>
            </a:extLst>
          </p:cNvPr>
          <p:cNvSpPr/>
          <p:nvPr/>
        </p:nvSpPr>
        <p:spPr>
          <a:xfrm>
            <a:off x="2466418" y="3176611"/>
            <a:ext cx="3771950" cy="346847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F618E4-39B3-9248-87CC-423D1B195E86}"/>
              </a:ext>
            </a:extLst>
          </p:cNvPr>
          <p:cNvSpPr/>
          <p:nvPr/>
        </p:nvSpPr>
        <p:spPr>
          <a:xfrm>
            <a:off x="2466418" y="3158718"/>
            <a:ext cx="3586168" cy="338974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MEDLINE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B9810-56C5-644B-8251-5BC89434D375}"/>
              </a:ext>
            </a:extLst>
          </p:cNvPr>
          <p:cNvSpPr txBox="1"/>
          <p:nvPr/>
        </p:nvSpPr>
        <p:spPr>
          <a:xfrm>
            <a:off x="1790401" y="1726249"/>
            <a:ext cx="2487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EMBASE</a:t>
            </a:r>
            <a:r>
              <a:rPr lang="en-US" sz="30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79C6E-0BD3-7D4C-AFD7-52E39DB0BAC1}"/>
              </a:ext>
            </a:extLst>
          </p:cNvPr>
          <p:cNvSpPr txBox="1"/>
          <p:nvPr/>
        </p:nvSpPr>
        <p:spPr>
          <a:xfrm>
            <a:off x="857458" y="2415767"/>
            <a:ext cx="47035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/>
              <a:t>Includes all of MEDLINE and more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59E7C8-8E92-9C4A-896E-B4BEF9D5A87E}"/>
              </a:ext>
            </a:extLst>
          </p:cNvPr>
          <p:cNvCxnSpPr>
            <a:cxnSpLocks/>
          </p:cNvCxnSpPr>
          <p:nvPr/>
        </p:nvCxnSpPr>
        <p:spPr>
          <a:xfrm flipV="1">
            <a:off x="3835706" y="1123951"/>
            <a:ext cx="2720000" cy="834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4971D8-7F9E-B449-B8A4-0FB33F0F8BB7}"/>
              </a:ext>
            </a:extLst>
          </p:cNvPr>
          <p:cNvCxnSpPr>
            <a:cxnSpLocks/>
          </p:cNvCxnSpPr>
          <p:nvPr/>
        </p:nvCxnSpPr>
        <p:spPr>
          <a:xfrm>
            <a:off x="5126759" y="4867623"/>
            <a:ext cx="1428947" cy="179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BB7366-AA45-F747-9AE4-EC55C1C7B002}"/>
              </a:ext>
            </a:extLst>
          </p:cNvPr>
          <p:cNvCxnSpPr>
            <a:cxnSpLocks/>
          </p:cNvCxnSpPr>
          <p:nvPr/>
        </p:nvCxnSpPr>
        <p:spPr>
          <a:xfrm flipV="1">
            <a:off x="5936416" y="3131730"/>
            <a:ext cx="593108" cy="787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F2886B-48E9-4C44-AD9A-03A75B2C6B71}"/>
              </a:ext>
            </a:extLst>
          </p:cNvPr>
          <p:cNvSpPr txBox="1"/>
          <p:nvPr/>
        </p:nvSpPr>
        <p:spPr>
          <a:xfrm>
            <a:off x="6574953" y="811779"/>
            <a:ext cx="258829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Embase Coverage </a:t>
            </a:r>
          </a:p>
          <a:p>
            <a:r>
              <a:rPr lang="en-US" sz="2000" dirty="0"/>
              <a:t>&gt;29 million records</a:t>
            </a:r>
          </a:p>
          <a:p>
            <a:r>
              <a:rPr lang="en-US" sz="2000" dirty="0"/>
              <a:t>&gt;8500 journals</a:t>
            </a:r>
          </a:p>
          <a:p>
            <a:r>
              <a:rPr lang="en-US" sz="2000" dirty="0"/>
              <a:t>Covers MEDLINE &amp; drug and pharmacy journals</a:t>
            </a:r>
          </a:p>
          <a:p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4E6157-D22C-B044-8E2D-230A155FFF0A}"/>
              </a:ext>
            </a:extLst>
          </p:cNvPr>
          <p:cNvSpPr txBox="1"/>
          <p:nvPr/>
        </p:nvSpPr>
        <p:spPr>
          <a:xfrm>
            <a:off x="6572447" y="2910794"/>
            <a:ext cx="240501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PubMed Coverage</a:t>
            </a:r>
          </a:p>
          <a:p>
            <a:r>
              <a:rPr lang="en-US" sz="2000" dirty="0"/>
              <a:t>&gt;25 million records</a:t>
            </a:r>
          </a:p>
          <a:p>
            <a:r>
              <a:rPr lang="en-US" sz="2000" dirty="0"/>
              <a:t>Covers medical, biomedical, and life sciences (includes MEDLINE)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88C11-7554-B14D-8DF8-9D2A18A6CE26}"/>
              </a:ext>
            </a:extLst>
          </p:cNvPr>
          <p:cNvSpPr txBox="1"/>
          <p:nvPr/>
        </p:nvSpPr>
        <p:spPr>
          <a:xfrm>
            <a:off x="6539115" y="4899941"/>
            <a:ext cx="25882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MEDLINE Coverage</a:t>
            </a:r>
          </a:p>
          <a:p>
            <a:r>
              <a:rPr lang="en-US" sz="2000" dirty="0"/>
              <a:t>&gt; 22 million records</a:t>
            </a:r>
          </a:p>
          <a:p>
            <a:r>
              <a:rPr lang="en-US" sz="2000" dirty="0"/>
              <a:t>&gt;5600 journals</a:t>
            </a:r>
          </a:p>
          <a:p>
            <a:r>
              <a:rPr lang="en-US" sz="2000" dirty="0"/>
              <a:t>Covers medical &amp; biomedical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100933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Cochrane “CENTRAL”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3626275"/>
              </p:ext>
            </p:extLst>
          </p:nvPr>
        </p:nvGraphicFramePr>
        <p:xfrm>
          <a:off x="313899" y="1296537"/>
          <a:ext cx="8625385" cy="417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899" y="5663821"/>
            <a:ext cx="8625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Single best database (best yield)  in searches for RCTs and other controlled trials</a:t>
            </a:r>
          </a:p>
          <a:p>
            <a:pPr algn="ctr"/>
            <a:r>
              <a:rPr lang="en-US" sz="2000" dirty="0"/>
              <a:t>&gt;1,275,000 records</a:t>
            </a:r>
          </a:p>
        </p:txBody>
      </p:sp>
    </p:spTree>
    <p:extLst>
      <p:ext uri="{BB962C8B-B14F-4D97-AF65-F5344CB8AC3E}">
        <p14:creationId xmlns:p14="http://schemas.microsoft.com/office/powerpoint/2010/main" val="180197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Databases: Regional?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296537"/>
            <a:ext cx="8884691" cy="54318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WHO regional indices</a:t>
            </a:r>
          </a:p>
          <a:p>
            <a:r>
              <a:rPr lang="en-US" dirty="0"/>
              <a:t>African Index Medicus (AFRO </a:t>
            </a:r>
            <a:r>
              <a:rPr lang="en-US" dirty="0">
                <a:sym typeface="Wingdings 3"/>
              </a:rPr>
              <a:t></a:t>
            </a:r>
            <a:r>
              <a:rPr lang="en-US" dirty="0"/>
              <a:t>AIM)</a:t>
            </a:r>
          </a:p>
          <a:p>
            <a:r>
              <a:rPr lang="en-US" dirty="0"/>
              <a:t>Eastern Mediterranean (EMRO </a:t>
            </a:r>
            <a:r>
              <a:rPr lang="en-US" dirty="0">
                <a:sym typeface="Wingdings 3"/>
              </a:rPr>
              <a:t> </a:t>
            </a:r>
            <a:r>
              <a:rPr lang="en-US" dirty="0"/>
              <a:t>IMEMR)</a:t>
            </a:r>
          </a:p>
          <a:p>
            <a:r>
              <a:rPr lang="pt-BR" dirty="0" err="1"/>
              <a:t>Europe</a:t>
            </a:r>
            <a:r>
              <a:rPr lang="pt-BR" dirty="0"/>
              <a:t> (EURO </a:t>
            </a:r>
            <a:r>
              <a:rPr lang="en-US" dirty="0">
                <a:sym typeface="Wingdings 3"/>
              </a:rPr>
              <a:t> EURO</a:t>
            </a:r>
            <a:r>
              <a:rPr lang="pt-BR" dirty="0"/>
              <a:t>)</a:t>
            </a:r>
          </a:p>
          <a:p>
            <a:r>
              <a:rPr lang="pt-BR" dirty="0"/>
              <a:t>American/</a:t>
            </a:r>
            <a:r>
              <a:rPr lang="pt-BR" dirty="0" err="1"/>
              <a:t>Pan-American</a:t>
            </a:r>
            <a:r>
              <a:rPr lang="pt-BR" dirty="0"/>
              <a:t> (AMRO/PAHO </a:t>
            </a:r>
            <a:r>
              <a:rPr lang="en-US" dirty="0">
                <a:sym typeface="Wingdings 3"/>
              </a:rPr>
              <a:t> LILACS)</a:t>
            </a:r>
            <a:endParaRPr lang="pt-BR" dirty="0"/>
          </a:p>
          <a:p>
            <a:r>
              <a:rPr lang="pt-BR" dirty="0" err="1"/>
              <a:t>Southeast</a:t>
            </a:r>
            <a:r>
              <a:rPr lang="pt-BR" dirty="0"/>
              <a:t> </a:t>
            </a:r>
            <a:r>
              <a:rPr lang="pt-BR" dirty="0" err="1"/>
              <a:t>Asia</a:t>
            </a:r>
            <a:r>
              <a:rPr lang="pt-BR" dirty="0"/>
              <a:t> (SEARO </a:t>
            </a:r>
            <a:r>
              <a:rPr lang="en-US" dirty="0">
                <a:sym typeface="Wingdings 3"/>
              </a:rPr>
              <a:t>  </a:t>
            </a:r>
            <a:r>
              <a:rPr lang="pt-BR" dirty="0"/>
              <a:t>IMSEAR)</a:t>
            </a:r>
          </a:p>
          <a:p>
            <a:r>
              <a:rPr lang="en-US" dirty="0"/>
              <a:t>Western Pacific (WPRO </a:t>
            </a:r>
            <a:r>
              <a:rPr lang="en-US" dirty="0">
                <a:sym typeface="Wingdings 3"/>
              </a:rPr>
              <a:t> WPRIM)</a:t>
            </a:r>
            <a:endParaRPr lang="en-US" dirty="0"/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Accessible through WHO “Global Health Library”</a:t>
            </a:r>
          </a:p>
        </p:txBody>
      </p:sp>
    </p:spTree>
    <p:extLst>
      <p:ext uri="{BB962C8B-B14F-4D97-AF65-F5344CB8AC3E}">
        <p14:creationId xmlns:p14="http://schemas.microsoft.com/office/powerpoint/2010/main" val="17141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137" y="232011"/>
            <a:ext cx="8106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www.globalhealthlibrary.net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96788" y="6100549"/>
            <a:ext cx="635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Can be very “pokey” and frustrating, if not actually broken. </a:t>
            </a:r>
          </a:p>
          <a:p>
            <a:pPr algn="ctr"/>
            <a:r>
              <a:rPr lang="en-US" b="1"/>
              <a:t>Still, may be worth including.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27A2D-4658-9A46-A1F2-4F7CEC2BF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925"/>
            <a:ext cx="9144000" cy="50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7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Databases: Specialized?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296537"/>
            <a:ext cx="8884691" cy="54318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3ie Impact Evaluation Repository</a:t>
            </a:r>
          </a:p>
          <a:p>
            <a:r>
              <a:rPr lang="en-US" dirty="0"/>
              <a:t>CINAHL</a:t>
            </a:r>
          </a:p>
          <a:p>
            <a:r>
              <a:rPr lang="en-US" dirty="0" err="1"/>
              <a:t>EconLit</a:t>
            </a:r>
            <a:endParaRPr lang="en-US" dirty="0"/>
          </a:p>
          <a:p>
            <a:r>
              <a:rPr lang="en-US" dirty="0"/>
              <a:t>Education Resources Information Center (ERIC)</a:t>
            </a:r>
          </a:p>
          <a:p>
            <a:r>
              <a:rPr lang="en-US" dirty="0"/>
              <a:t>Web of Science</a:t>
            </a:r>
          </a:p>
          <a:p>
            <a:pPr lvl="1"/>
            <a:r>
              <a:rPr lang="en-US" dirty="0"/>
              <a:t>PsycINFO</a:t>
            </a:r>
          </a:p>
          <a:p>
            <a:pPr lvl="1"/>
            <a:r>
              <a:rPr lang="en-US" dirty="0"/>
              <a:t>Sociological Abstracts</a:t>
            </a:r>
          </a:p>
          <a:p>
            <a:r>
              <a:rPr lang="en-US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106499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“Grey literature”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241947"/>
            <a:ext cx="8884693" cy="5445456"/>
          </a:xfrm>
        </p:spPr>
        <p:txBody>
          <a:bodyPr>
            <a:normAutofit fontScale="62500" lnSpcReduction="20000"/>
          </a:bodyPr>
          <a:lstStyle/>
          <a:p>
            <a:r>
              <a:rPr lang="en-US" sz="4200"/>
              <a:t>Usually not peer-reviewed</a:t>
            </a:r>
          </a:p>
          <a:p>
            <a:r>
              <a:rPr lang="en-US" sz="4200"/>
              <a:t>Conference abstract archives</a:t>
            </a:r>
          </a:p>
          <a:p>
            <a:pPr lvl="1"/>
            <a:r>
              <a:rPr lang="en-US" sz="3400"/>
              <a:t>AIDS, IAS Pathogenesis, CROI, ICASA</a:t>
            </a:r>
          </a:p>
          <a:p>
            <a:pPr lvl="1"/>
            <a:r>
              <a:rPr lang="en-US" sz="3400"/>
              <a:t>APHA</a:t>
            </a:r>
          </a:p>
          <a:p>
            <a:pPr lvl="1"/>
            <a:r>
              <a:rPr lang="en-US" sz="3400"/>
              <a:t>Other conferences? </a:t>
            </a:r>
          </a:p>
          <a:p>
            <a:pPr lvl="1"/>
            <a:r>
              <a:rPr lang="en-US" sz="3400"/>
              <a:t>Abstracts not always online</a:t>
            </a:r>
          </a:p>
          <a:p>
            <a:r>
              <a:rPr lang="en-US" sz="4200"/>
              <a:t>Dissertations (via ProQuest Dissertations)?</a:t>
            </a:r>
          </a:p>
          <a:p>
            <a:r>
              <a:rPr lang="en-US" sz="4200"/>
              <a:t>FDA adverse events database?</a:t>
            </a:r>
          </a:p>
          <a:p>
            <a:r>
              <a:rPr lang="en-US" sz="4000" spc="-5">
                <a:latin typeface="Calibri"/>
                <a:cs typeface="Calibri"/>
              </a:rPr>
              <a:t>Dependin</a:t>
            </a:r>
            <a:r>
              <a:rPr lang="en-US" sz="4000">
                <a:latin typeface="Calibri"/>
                <a:cs typeface="Calibri"/>
              </a:rPr>
              <a:t>g</a:t>
            </a:r>
            <a:r>
              <a:rPr lang="en-US" sz="4000" spc="-15">
                <a:latin typeface="Calibri"/>
                <a:cs typeface="Calibri"/>
              </a:rPr>
              <a:t> </a:t>
            </a:r>
            <a:r>
              <a:rPr lang="en-US" sz="4000" spc="-5">
                <a:latin typeface="Calibri"/>
                <a:cs typeface="Calibri"/>
              </a:rPr>
              <a:t>o</a:t>
            </a:r>
            <a:r>
              <a:rPr lang="en-US" sz="4000">
                <a:latin typeface="Calibri"/>
                <a:cs typeface="Calibri"/>
              </a:rPr>
              <a:t>n</a:t>
            </a:r>
            <a:r>
              <a:rPr lang="en-US" sz="4000" spc="-15">
                <a:latin typeface="Calibri"/>
                <a:cs typeface="Calibri"/>
              </a:rPr>
              <a:t> </a:t>
            </a:r>
            <a:r>
              <a:rPr lang="en-US" sz="4000" spc="-30">
                <a:latin typeface="Calibri"/>
                <a:cs typeface="Calibri"/>
              </a:rPr>
              <a:t>t</a:t>
            </a:r>
            <a:r>
              <a:rPr lang="en-US" sz="4000" spc="-5">
                <a:latin typeface="Calibri"/>
                <a:cs typeface="Calibri"/>
              </a:rPr>
              <a:t>opic, </a:t>
            </a:r>
            <a:r>
              <a:rPr lang="en-US" sz="4000">
                <a:latin typeface="Calibri"/>
                <a:cs typeface="Calibri"/>
              </a:rPr>
              <a:t>NG</a:t>
            </a:r>
            <a:r>
              <a:rPr lang="en-US" sz="4000" spc="-20">
                <a:latin typeface="Calibri"/>
                <a:cs typeface="Calibri"/>
              </a:rPr>
              <a:t>O</a:t>
            </a:r>
            <a:r>
              <a:rPr lang="en-US" sz="4000" spc="10">
                <a:latin typeface="Calibri"/>
                <a:cs typeface="Calibri"/>
              </a:rPr>
              <a:t> </a:t>
            </a:r>
            <a:r>
              <a:rPr lang="en-US" sz="4000" spc="-5">
                <a:latin typeface="Calibri"/>
                <a:cs typeface="Calibri"/>
              </a:rPr>
              <a:t>o</a:t>
            </a:r>
            <a:r>
              <a:rPr lang="en-US" sz="4000">
                <a:latin typeface="Calibri"/>
                <a:cs typeface="Calibri"/>
              </a:rPr>
              <a:t>r</a:t>
            </a:r>
            <a:r>
              <a:rPr lang="en-US" sz="4000" spc="-20">
                <a:latin typeface="Calibri"/>
                <a:cs typeface="Calibri"/>
              </a:rPr>
              <a:t> </a:t>
            </a:r>
            <a:r>
              <a:rPr lang="en-US" sz="4000" spc="-15">
                <a:latin typeface="Calibri"/>
                <a:cs typeface="Calibri"/>
              </a:rPr>
              <a:t>g</a:t>
            </a:r>
            <a:r>
              <a:rPr lang="en-US" sz="4000" spc="-30">
                <a:latin typeface="Calibri"/>
                <a:cs typeface="Calibri"/>
              </a:rPr>
              <a:t>o</a:t>
            </a:r>
            <a:r>
              <a:rPr lang="en-US" sz="4000" spc="-25">
                <a:latin typeface="Calibri"/>
                <a:cs typeface="Calibri"/>
              </a:rPr>
              <a:t>v</a:t>
            </a:r>
            <a:r>
              <a:rPr lang="en-US" sz="4000" spc="-15">
                <a:latin typeface="Calibri"/>
                <a:cs typeface="Calibri"/>
              </a:rPr>
              <a:t>e</a:t>
            </a:r>
            <a:r>
              <a:rPr lang="en-US" sz="4000" spc="-20">
                <a:latin typeface="Calibri"/>
                <a:cs typeface="Calibri"/>
              </a:rPr>
              <a:t>r</a:t>
            </a:r>
            <a:r>
              <a:rPr lang="en-US" sz="4000" spc="-5">
                <a:latin typeface="Calibri"/>
                <a:cs typeface="Calibri"/>
              </a:rPr>
              <a:t>nme</a:t>
            </a:r>
            <a:r>
              <a:rPr lang="en-US" sz="4000" spc="-20">
                <a:latin typeface="Calibri"/>
                <a:cs typeface="Calibri"/>
              </a:rPr>
              <a:t>n</a:t>
            </a:r>
            <a:r>
              <a:rPr lang="en-US" sz="4000">
                <a:latin typeface="Calibri"/>
                <a:cs typeface="Calibri"/>
              </a:rPr>
              <a:t>t</a:t>
            </a:r>
            <a:r>
              <a:rPr lang="en-US" sz="4000" spc="-20">
                <a:latin typeface="Calibri"/>
                <a:cs typeface="Calibri"/>
              </a:rPr>
              <a:t> program reports </a:t>
            </a:r>
            <a:r>
              <a:rPr lang="en-US" sz="4000">
                <a:latin typeface="Calibri"/>
                <a:cs typeface="Calibri"/>
              </a:rPr>
              <a:t>m</a:t>
            </a:r>
            <a:r>
              <a:rPr lang="en-US" sz="4000" spc="-55">
                <a:latin typeface="Calibri"/>
                <a:cs typeface="Calibri"/>
              </a:rPr>
              <a:t>a</a:t>
            </a:r>
            <a:r>
              <a:rPr lang="en-US" sz="4000">
                <a:latin typeface="Calibri"/>
                <a:cs typeface="Calibri"/>
              </a:rPr>
              <a:t>y </a:t>
            </a:r>
            <a:r>
              <a:rPr lang="en-US" sz="4000" spc="-5">
                <a:latin typeface="Calibri"/>
                <a:cs typeface="Calibri"/>
              </a:rPr>
              <a:t>p</a:t>
            </a:r>
            <a:r>
              <a:rPr lang="en-US" sz="4000" spc="-40">
                <a:latin typeface="Calibri"/>
                <a:cs typeface="Calibri"/>
              </a:rPr>
              <a:t>r</a:t>
            </a:r>
            <a:r>
              <a:rPr lang="en-US" sz="4000" spc="-25">
                <a:latin typeface="Calibri"/>
                <a:cs typeface="Calibri"/>
              </a:rPr>
              <a:t>o</a:t>
            </a:r>
            <a:r>
              <a:rPr lang="en-US" sz="4000">
                <a:latin typeface="Calibri"/>
                <a:cs typeface="Calibri"/>
              </a:rPr>
              <a:t>vide</a:t>
            </a:r>
            <a:r>
              <a:rPr lang="en-US" sz="4000" spc="-5">
                <a:latin typeface="Calibri"/>
                <a:cs typeface="Calibri"/>
              </a:rPr>
              <a:t> </a:t>
            </a:r>
            <a:r>
              <a:rPr lang="en-US" sz="4000">
                <a:latin typeface="Calibri"/>
                <a:cs typeface="Calibri"/>
              </a:rPr>
              <a:t>relevant data.</a:t>
            </a:r>
            <a:r>
              <a:rPr lang="en-US" sz="4000" spc="-35"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871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500" dirty="0"/>
              <a:t>Reference lists of highly relevant papers</a:t>
            </a:r>
          </a:p>
          <a:p>
            <a:r>
              <a:rPr lang="en-US" sz="4500" dirty="0"/>
              <a:t>Tracking </a:t>
            </a:r>
            <a:r>
              <a:rPr lang="en-US" sz="45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forward</a:t>
            </a:r>
            <a:r>
              <a:rPr lang="en-US" sz="4500" dirty="0"/>
              <a:t> of papers citing included studies: Web of Science;  Embase (sort of)</a:t>
            </a:r>
          </a:p>
          <a:p>
            <a:r>
              <a:rPr lang="en-US" sz="4500" dirty="0"/>
              <a:t>Tables of Contents for key journals</a:t>
            </a:r>
          </a:p>
          <a:p>
            <a:r>
              <a:rPr lang="en-US" sz="4500" dirty="0"/>
              <a:t>Authors of highly relevant papers</a:t>
            </a:r>
          </a:p>
          <a:p>
            <a:r>
              <a:rPr lang="en-US" sz="4500" dirty="0"/>
              <a:t>Trials registries:</a:t>
            </a:r>
          </a:p>
          <a:p>
            <a:pPr lvl="1"/>
            <a:r>
              <a:rPr lang="en-US" sz="3400" dirty="0" err="1"/>
              <a:t>clinicaltrials.gov</a:t>
            </a:r>
            <a:r>
              <a:rPr lang="en-US" sz="3400" dirty="0"/>
              <a:t> </a:t>
            </a:r>
          </a:p>
          <a:p>
            <a:pPr lvl="1"/>
            <a:r>
              <a:rPr lang="en-US" sz="3400" dirty="0"/>
              <a:t>WHO’s ICTRP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3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such mad, relentless searching?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2019869"/>
            <a:ext cx="8911988" cy="4106294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Investigators often fail to publish research when findings are negative or statistically non-significant</a:t>
            </a:r>
          </a:p>
          <a:p>
            <a:r>
              <a:rPr lang="en-US"/>
              <a:t>If they do publish such research, it’s often only after long delay; or in an obscure journal; or in a non-English language journal</a:t>
            </a:r>
          </a:p>
          <a:p>
            <a:r>
              <a:rPr lang="en-US"/>
              <a:t>Up to half of research presented at conferences not later published in peer reviewed journals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7796" y="6126163"/>
            <a:ext cx="805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Scherer et al, 2007; Song et al, 2010; </a:t>
            </a:r>
            <a:r>
              <a:rPr lang="en-US" err="1"/>
              <a:t>Dwan</a:t>
            </a:r>
            <a:r>
              <a:rPr lang="en-US"/>
              <a:t> et al, 2013</a:t>
            </a:r>
          </a:p>
        </p:txBody>
      </p:sp>
    </p:spTree>
    <p:extLst>
      <p:ext uri="{BB962C8B-B14F-4D97-AF65-F5344CB8AC3E}">
        <p14:creationId xmlns:p14="http://schemas.microsoft.com/office/powerpoint/2010/main" val="406104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such mad, relentless searching?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2019869"/>
            <a:ext cx="8911988" cy="4106294"/>
          </a:xfrm>
        </p:spPr>
        <p:txBody>
          <a:bodyPr>
            <a:normAutofit fontScale="70000" lnSpcReduction="20000"/>
          </a:bodyPr>
          <a:lstStyle/>
          <a:p>
            <a:r>
              <a:rPr lang="en-US" sz="3400"/>
              <a:t>Risk of selection bias if you miss one of those null or negative studies</a:t>
            </a:r>
          </a:p>
          <a:p>
            <a:r>
              <a:rPr lang="en-US" sz="3400"/>
              <a:t> Systematic review goal to be comprehensive – might as well give it a shot!</a:t>
            </a:r>
          </a:p>
          <a:p>
            <a:pPr lvl="1"/>
            <a:r>
              <a:rPr lang="en-US"/>
              <a:t>However: Don’t plan to search irrelevant databases; consider whether your topic is the type of thing that might e.g. be a dissertation’s focus, reported in grey literature, indexed in a psychology database, etc.</a:t>
            </a:r>
          </a:p>
          <a:p>
            <a:r>
              <a:rPr lang="en-US" sz="3400"/>
              <a:t>Search </a:t>
            </a:r>
            <a:r>
              <a:rPr lang="en-US" sz="3400">
                <a:solidFill>
                  <a:schemeClr val="accent4">
                    <a:lumMod val="60000"/>
                    <a:lumOff val="40000"/>
                  </a:schemeClr>
                </a:solidFill>
              </a:rPr>
              <a:t>all appropriate </a:t>
            </a:r>
            <a:r>
              <a:rPr lang="en-US" sz="3400"/>
              <a:t>databases and other sources!</a:t>
            </a:r>
          </a:p>
        </p:txBody>
      </p:sp>
    </p:spTree>
    <p:extLst>
      <p:ext uri="{BB962C8B-B14F-4D97-AF65-F5344CB8AC3E}">
        <p14:creationId xmlns:p14="http://schemas.microsoft.com/office/powerpoint/2010/main" val="335982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800" b="1" dirty="0"/>
              <a:t>Main steps for conducting</a:t>
            </a:r>
            <a:r>
              <a:rPr lang="en-AU" sz="3800" b="1" baseline="0" dirty="0"/>
              <a:t> </a:t>
            </a:r>
            <a:r>
              <a:rPr lang="en-AU" sz="3800" b="1" dirty="0"/>
              <a:t>SR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10" y="1417638"/>
            <a:ext cx="8476793" cy="5087767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r>
              <a:rPr lang="en-AU" sz="2800" dirty="0">
                <a:solidFill>
                  <a:srgbClr val="FF0000"/>
                </a:solidFill>
              </a:rPr>
              <a:t>Structured</a:t>
            </a:r>
            <a:r>
              <a:rPr lang="en-AU" sz="2800" dirty="0"/>
              <a:t> and </a:t>
            </a:r>
            <a:r>
              <a:rPr lang="en-AU" sz="2800" dirty="0">
                <a:solidFill>
                  <a:srgbClr val="FF0000"/>
                </a:solidFill>
              </a:rPr>
              <a:t>transparent</a:t>
            </a:r>
            <a:r>
              <a:rPr lang="en-AU" sz="2800" dirty="0"/>
              <a:t> </a:t>
            </a:r>
          </a:p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r>
              <a:rPr lang="en-AU" sz="2800" dirty="0"/>
              <a:t>process involving:</a:t>
            </a:r>
          </a:p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endParaRPr lang="en-AU" sz="1400" dirty="0"/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Formulate research question (s)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Plan the review (via a protocol)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>
                <a:solidFill>
                  <a:srgbClr val="FFFF00"/>
                </a:solidFill>
              </a:rPr>
              <a:t>Comprehensive search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Selection</a:t>
            </a:r>
            <a:r>
              <a:rPr lang="en-AU" sz="2400" baseline="0" dirty="0"/>
              <a:t> </a:t>
            </a:r>
            <a:r>
              <a:rPr lang="en-AU" sz="2400" dirty="0"/>
              <a:t>of studies 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Data extraction 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Standardization of data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Assess risk of bias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Data synthesis (may include meta-analysis)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Interpretation of results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Reporting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130" b="-4148"/>
          <a:stretch/>
        </p:blipFill>
        <p:spPr>
          <a:xfrm>
            <a:off x="6547580" y="1567645"/>
            <a:ext cx="2596420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6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strategies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594"/>
            <a:ext cx="9034818" cy="5459105"/>
          </a:xfrm>
        </p:spPr>
        <p:txBody>
          <a:bodyPr>
            <a:normAutofit/>
          </a:bodyPr>
          <a:lstStyle/>
          <a:p>
            <a:pPr defTabSz="457200"/>
            <a:r>
              <a:rPr lang="en-AU" sz="2400">
                <a:cs typeface="MS PGothic" pitchFamily="34" charset="-128"/>
              </a:rPr>
              <a:t>Characteristics of search strategies:</a:t>
            </a:r>
          </a:p>
          <a:p>
            <a:pPr lvl="1" defTabSz="457200"/>
            <a:r>
              <a:rPr lang="en-AU" sz="2000">
                <a:cs typeface="MS PGothic" pitchFamily="34" charset="-128"/>
              </a:rPr>
              <a:t> Sensitivity – ability to identify all the relevant studies</a:t>
            </a:r>
          </a:p>
          <a:p>
            <a:pPr lvl="1" defTabSz="457200"/>
            <a:r>
              <a:rPr lang="en-AU" sz="2000">
                <a:cs typeface="MS PGothic" pitchFamily="34" charset="-128"/>
              </a:rPr>
              <a:t> Specificity – ability to exclude irrelevant studies, also known as precision</a:t>
            </a:r>
          </a:p>
          <a:p>
            <a:pPr defTabSz="457200"/>
            <a:r>
              <a:rPr lang="en-AU" sz="2400">
                <a:cs typeface="MS PGothic" pitchFamily="34" charset="-128"/>
              </a:rPr>
              <a:t>Inverse relationship between sensitivity and specificity – means that a large number of articles retrieved may not be relevant to the review question</a:t>
            </a:r>
          </a:p>
          <a:p>
            <a:pPr lvl="1" defTabSz="457200"/>
            <a:r>
              <a:rPr lang="en-AU" sz="2000">
                <a:cs typeface="MS PGothic" pitchFamily="34" charset="-128"/>
              </a:rPr>
              <a:t> High sensitivity will tend to have low specificity</a:t>
            </a:r>
          </a:p>
          <a:p>
            <a:r>
              <a:rPr lang="en-US" sz="2400"/>
              <a:t>Find right balance through test searches in PubMed: refine as needed</a:t>
            </a:r>
          </a:p>
        </p:txBody>
      </p:sp>
    </p:spTree>
    <p:extLst>
      <p:ext uri="{BB962C8B-B14F-4D97-AF65-F5344CB8AC3E}">
        <p14:creationId xmlns:p14="http://schemas.microsoft.com/office/powerpoint/2010/main" val="43937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CCE8-F46A-DF40-B28A-E2F224A65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4609A-6DAC-A94A-9FB1-ECC5E9252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12" y="1028700"/>
            <a:ext cx="7997776" cy="509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43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FE88826-879C-FF4D-9F3B-9A761D0E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37" y="395405"/>
            <a:ext cx="6823315" cy="5375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6BEC9-F5EA-DA40-8D93-04D7A2F124D1}"/>
              </a:ext>
            </a:extLst>
          </p:cNvPr>
          <p:cNvSpPr txBox="1"/>
          <p:nvPr/>
        </p:nvSpPr>
        <p:spPr>
          <a:xfrm>
            <a:off x="2372080" y="6277929"/>
            <a:ext cx="462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Class Resources for </a:t>
            </a:r>
            <a:r>
              <a:rPr lang="en-US"/>
              <a:t>Complete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41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strategies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0" y="1378425"/>
            <a:ext cx="8386549" cy="4776715"/>
          </a:xfrm>
        </p:spPr>
        <p:txBody>
          <a:bodyPr>
            <a:noAutofit/>
          </a:bodyPr>
          <a:lstStyle/>
          <a:p>
            <a:r>
              <a:rPr lang="en-US" sz="2800" dirty="0"/>
              <a:t>Necessary to use indexing terms (e.g. MeSH, Emtree terms) as well as free text terms</a:t>
            </a:r>
          </a:p>
          <a:p>
            <a:pPr lvl="1"/>
            <a:r>
              <a:rPr lang="en-US" sz="2400" dirty="0"/>
              <a:t>PubMed and Embase use these; other databases may not</a:t>
            </a:r>
          </a:p>
          <a:p>
            <a:r>
              <a:rPr lang="en-US" sz="2800" dirty="0"/>
              <a:t>Redundancy in terms desired because people express themselves in remarkably varied ways</a:t>
            </a:r>
          </a:p>
          <a:p>
            <a:r>
              <a:rPr lang="en-US" sz="2800" dirty="0"/>
              <a:t>My approach is to develop the PubMed strategy first; then later modify it for use in the other databases</a:t>
            </a:r>
          </a:p>
        </p:txBody>
      </p:sp>
    </p:spTree>
    <p:extLst>
      <p:ext uri="{BB962C8B-B14F-4D97-AF65-F5344CB8AC3E}">
        <p14:creationId xmlns:p14="http://schemas.microsoft.com/office/powerpoint/2010/main" val="2867973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areas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51" y="1387366"/>
            <a:ext cx="8765627" cy="5234151"/>
          </a:xfrm>
        </p:spPr>
        <p:txBody>
          <a:bodyPr>
            <a:normAutofit/>
          </a:bodyPr>
          <a:lstStyle/>
          <a:p>
            <a:r>
              <a:rPr lang="en-US" sz="2800"/>
              <a:t>If possible, structure your strategy in groups of words according to key conceptual areas – possibly (but not always) from PICO</a:t>
            </a:r>
          </a:p>
          <a:p>
            <a:pPr lvl="2">
              <a:buFont typeface="Corbel" panose="020B0503020204020204" pitchFamily="34" charset="0"/>
              <a:buChar char="–"/>
            </a:pPr>
            <a:r>
              <a:rPr lang="en-US" sz="2800"/>
              <a:t>May not be necessary or desirable to include terms for your comparator or outcomes</a:t>
            </a:r>
          </a:p>
          <a:p>
            <a:r>
              <a:rPr lang="en-US" sz="2800"/>
              <a:t>If appropriate, also include study design terms</a:t>
            </a:r>
          </a:p>
        </p:txBody>
      </p:sp>
    </p:spTree>
    <p:extLst>
      <p:ext uri="{BB962C8B-B14F-4D97-AF65-F5344CB8AC3E}">
        <p14:creationId xmlns:p14="http://schemas.microsoft.com/office/powerpoint/2010/main" val="1049956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areas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0" y="1600200"/>
            <a:ext cx="8544910" cy="50213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FFC000"/>
                </a:solidFill>
              </a:rPr>
              <a:t>     P   </a:t>
            </a:r>
            <a:r>
              <a:rPr lang="en-US"/>
              <a:t>Adults, adolescents &amp; children with </a:t>
            </a:r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HIV</a:t>
            </a:r>
          </a:p>
          <a:p>
            <a:pPr marL="0" indent="0">
              <a:buNone/>
            </a:pPr>
            <a:r>
              <a:rPr lang="en-US" b="1">
                <a:solidFill>
                  <a:srgbClr val="FFC000"/>
                </a:solidFill>
              </a:rPr>
              <a:t>     I     </a:t>
            </a:r>
            <a:r>
              <a:rPr lang="en-US"/>
              <a:t>Psychosocial interventions to improve </a:t>
            </a:r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retention</a:t>
            </a:r>
            <a:r>
              <a:rPr lang="en-US"/>
              <a:t> in </a:t>
            </a:r>
            <a:br>
              <a:rPr lang="en-US"/>
            </a:br>
            <a:r>
              <a:rPr lang="en-US"/>
              <a:t>           </a:t>
            </a:r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antiretroviral</a:t>
            </a:r>
            <a:r>
              <a:rPr lang="en-US"/>
              <a:t> therapy programs in LMIC</a:t>
            </a:r>
          </a:p>
          <a:p>
            <a:pPr marL="0" indent="0">
              <a:buNone/>
            </a:pPr>
            <a:r>
              <a:rPr lang="en-US" b="1">
                <a:solidFill>
                  <a:srgbClr val="FFC000"/>
                </a:solidFill>
              </a:rPr>
              <a:t>     C   </a:t>
            </a:r>
            <a:r>
              <a:rPr lang="en-US"/>
              <a:t>Usual care</a:t>
            </a:r>
          </a:p>
          <a:p>
            <a:pPr marL="0" indent="0">
              <a:buNone/>
            </a:pPr>
            <a:r>
              <a:rPr lang="en-US" b="1">
                <a:solidFill>
                  <a:srgbClr val="FFC000"/>
                </a:solidFill>
              </a:rPr>
              <a:t>     O   </a:t>
            </a:r>
            <a:r>
              <a:rPr lang="en-US"/>
              <a:t>Retention, mortality, viral load suppression</a:t>
            </a:r>
          </a:p>
          <a:p>
            <a:r>
              <a:rPr lang="en-US"/>
              <a:t>Study designs: RCTs and non-RCTs</a:t>
            </a:r>
          </a:p>
          <a:p>
            <a:r>
              <a:rPr lang="en-US" b="1"/>
              <a:t>Consider: </a:t>
            </a:r>
            <a:r>
              <a:rPr lang="en-US"/>
              <a:t>Possibility that including “psychosocial” terms might exclude relevant studies not using specified terms! </a:t>
            </a:r>
          </a:p>
          <a:p>
            <a:r>
              <a:rPr lang="en-US"/>
              <a:t>Can be tricky to think of “all possible variations”</a:t>
            </a:r>
          </a:p>
        </p:txBody>
      </p:sp>
    </p:spTree>
    <p:extLst>
      <p:ext uri="{BB962C8B-B14F-4D97-AF65-F5344CB8AC3E}">
        <p14:creationId xmlns:p14="http://schemas.microsoft.com/office/powerpoint/2010/main" val="2629710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areas (3)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9502"/>
              </p:ext>
            </p:extLst>
          </p:nvPr>
        </p:nvGraphicFramePr>
        <p:xfrm>
          <a:off x="204952" y="1371600"/>
          <a:ext cx="8749862" cy="53949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374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6450">
                <a:tc>
                  <a:txBody>
                    <a:bodyPr/>
                    <a:lstStyle/>
                    <a:p>
                      <a:pPr lvl="0" algn="l"/>
                      <a:r>
                        <a:rPr lang="en-US" sz="1800" dirty="0"/>
                        <a:t>Broad topic (e.g. HIV) terms: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Check strategies used in relevant Cochrane or other systematic reviews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Check assigned MeSH terms of relevant studies; look around in MeSH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Free text: Brain-storm as needed: all common synonyms, acronyms, alternative spellings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800" dirty="0"/>
                        <a:t>Narrower topic (e.g.  ART) terms: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Check strategies used in relevant Cochrane or other systematic reviews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Check assigned MeSH terms of relevant studies; look around in MeSH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Brain-storm as needed: all common synonyms, acronyms, alternative spellings etc.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998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1"/>
                        <a:t>Study design terms: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Decide whether  you need them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If so, see later slides!</a:t>
                      </a:r>
                    </a:p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800" b="1" dirty="0"/>
                        <a:t>Related narrow topic (e.g.  retention) terms: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Check strategies used in relevant Cochrane or other systematic reviews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Check assigned MeSH terms of relevant studies; look around in MeSH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Brain-storm as needed: all common synonyms, acronyms, alternative spellings etc.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244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areas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Boolean connectors,  especially AND  &amp; OR.</a:t>
            </a:r>
          </a:p>
          <a:p>
            <a:r>
              <a:rPr lang="en-US" dirty="0"/>
              <a:t>For PubMed, learn most important syntax elements: </a:t>
            </a:r>
            <a:r>
              <a:rPr lang="en-US" sz="2800" dirty="0"/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[tiab], [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ti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], [tw], [mh]</a:t>
            </a:r>
          </a:p>
          <a:p>
            <a:r>
              <a:rPr lang="en-US" dirty="0"/>
              <a:t>Truncation of some words may be OK – but be careful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57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Boolean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2265528"/>
            <a:ext cx="8925636" cy="45924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Combine terms with Boolean operators, especially “AND” &amp; “OR”</a:t>
            </a:r>
          </a:p>
          <a:p>
            <a:pPr lvl="1"/>
            <a:r>
              <a:rPr lang="en-US" dirty="0"/>
              <a:t>Don’t really trust “NOT” in PubMed; accidental exclusions</a:t>
            </a:r>
          </a:p>
          <a:p>
            <a:r>
              <a:rPr lang="en-US" dirty="0"/>
              <a:t>Boolean operators must be entered in uppercase</a:t>
            </a:r>
          </a:p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</a:t>
            </a:r>
            <a:r>
              <a:rPr lang="en-US" b="1" dirty="0"/>
              <a:t>: </a:t>
            </a:r>
            <a:r>
              <a:rPr lang="en-US" dirty="0"/>
              <a:t>Records must contain at least one of search terms</a:t>
            </a:r>
          </a:p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</a:t>
            </a:r>
            <a:r>
              <a:rPr lang="en-US" b="1" dirty="0"/>
              <a:t>: </a:t>
            </a:r>
            <a:r>
              <a:rPr lang="en-US" dirty="0"/>
              <a:t>Records must contain all search terms</a:t>
            </a:r>
          </a:p>
          <a:p>
            <a:r>
              <a:rPr lang="en-US" dirty="0"/>
              <a:t>“Nesting” of terms within parentheses</a:t>
            </a:r>
          </a:p>
          <a:p>
            <a:pPr lvl="1"/>
            <a:r>
              <a:rPr lang="en-US" dirty="0"/>
              <a:t>e.g.  HIV AND ((antiretroviral OR anti-retroviral)  AND retention)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95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PubMed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[tiab]   </a:t>
            </a:r>
            <a:r>
              <a:rPr lang="en-US" dirty="0"/>
              <a:t>Term must appear in title or abstract</a:t>
            </a:r>
          </a:p>
          <a:p>
            <a:r>
              <a:rPr lang="en-US" b="1" dirty="0"/>
              <a:t>[</a:t>
            </a:r>
            <a:r>
              <a:rPr lang="en-US" b="1" dirty="0" err="1"/>
              <a:t>ti</a:t>
            </a:r>
            <a:r>
              <a:rPr lang="en-US" b="1" dirty="0"/>
              <a:t>]   </a:t>
            </a:r>
            <a:r>
              <a:rPr lang="en-US" dirty="0"/>
              <a:t>Term must appear in title</a:t>
            </a:r>
          </a:p>
          <a:p>
            <a:r>
              <a:rPr lang="en-US" b="1" dirty="0"/>
              <a:t>[mh] </a:t>
            </a:r>
            <a:r>
              <a:rPr lang="en-US" dirty="0"/>
              <a:t>or </a:t>
            </a:r>
            <a:r>
              <a:rPr lang="en-US" b="1" dirty="0"/>
              <a:t>[MeSH] </a:t>
            </a:r>
            <a:r>
              <a:rPr lang="en-US" dirty="0"/>
              <a:t>or </a:t>
            </a:r>
            <a:r>
              <a:rPr lang="en-US" b="1" dirty="0"/>
              <a:t>[mesh]    </a:t>
            </a:r>
            <a:r>
              <a:rPr lang="en-US" dirty="0"/>
              <a:t>MeSH term</a:t>
            </a:r>
          </a:p>
          <a:p>
            <a:r>
              <a:rPr lang="en-US" b="1" dirty="0"/>
              <a:t>[tw]   </a:t>
            </a:r>
            <a:r>
              <a:rPr lang="en-US" dirty="0"/>
              <a:t>Text word – any field in the record except for authors, affiliations</a:t>
            </a:r>
          </a:p>
          <a:p>
            <a:pPr lvl="1"/>
            <a:r>
              <a:rPr lang="en-US" dirty="0"/>
              <a:t>Is not a full text search!</a:t>
            </a:r>
          </a:p>
          <a:p>
            <a:r>
              <a:rPr lang="en-US" dirty="0"/>
              <a:t>e.g. HIV[tiab] AND ((antiretroviral therapy, highly active[mh] OR antiretroviral[tiab]  OR anti-retroviral[tiab])  AND retention[tiab])</a:t>
            </a:r>
          </a:p>
        </p:txBody>
      </p:sp>
    </p:spTree>
    <p:extLst>
      <p:ext uri="{BB962C8B-B14F-4D97-AF65-F5344CB8AC3E}">
        <p14:creationId xmlns:p14="http://schemas.microsoft.com/office/powerpoint/2010/main" val="7624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 of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890000" cy="47316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Help you develop search strategy for your protocol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Help to understand why we do things this way </a:t>
            </a:r>
          </a:p>
        </p:txBody>
      </p:sp>
    </p:spTree>
    <p:extLst>
      <p:ext uri="{BB962C8B-B14F-4D97-AF65-F5344CB8AC3E}">
        <p14:creationId xmlns:p14="http://schemas.microsoft.com/office/powerpoint/2010/main" val="2282542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Truncation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1600200"/>
            <a:ext cx="8720920" cy="4868839"/>
          </a:xfrm>
        </p:spPr>
        <p:txBody>
          <a:bodyPr>
            <a:normAutofit/>
          </a:bodyPr>
          <a:lstStyle/>
          <a:p>
            <a:r>
              <a:rPr lang="en-US"/>
              <a:t>* (asterisk) is a “wildcard” operator</a:t>
            </a:r>
          </a:p>
          <a:p>
            <a:r>
              <a:rPr lang="en-US"/>
              <a:t>Truncate words, add </a:t>
            </a:r>
            <a:r>
              <a:rPr lang="en-US">
                <a:solidFill>
                  <a:srgbClr val="FFC000"/>
                </a:solidFill>
              </a:rPr>
              <a:t>*</a:t>
            </a:r>
            <a:r>
              <a:rPr lang="en-US"/>
              <a:t> to capture references containing  stem word, and any letters following</a:t>
            </a:r>
          </a:p>
          <a:p>
            <a:r>
              <a:rPr lang="en-US">
                <a:solidFill>
                  <a:srgbClr val="FFC000"/>
                </a:solidFill>
              </a:rPr>
              <a:t>Random*</a:t>
            </a:r>
            <a:r>
              <a:rPr lang="en-US"/>
              <a:t> captures randomized, </a:t>
            </a:r>
            <a:r>
              <a:rPr lang="en-US" err="1"/>
              <a:t>randomised</a:t>
            </a:r>
            <a:r>
              <a:rPr lang="en-US"/>
              <a:t>, randomly, random…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13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strategies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Consider that with groupings of terms, you could: </a:t>
            </a:r>
          </a:p>
          <a:p>
            <a:r>
              <a:rPr lang="en-US"/>
              <a:t>Search one group at a time, and combine all at the end</a:t>
            </a:r>
          </a:p>
          <a:p>
            <a:r>
              <a:rPr lang="en-US"/>
              <a:t>String all groups together and search all at once</a:t>
            </a:r>
          </a:p>
          <a:p>
            <a:r>
              <a:rPr lang="en-US"/>
              <a:t> I normally prefer the first option, as it’s easier to trouble-shoot if results don’t seem right</a:t>
            </a:r>
          </a:p>
        </p:txBody>
      </p:sp>
    </p:spTree>
    <p:extLst>
      <p:ext uri="{BB962C8B-B14F-4D97-AF65-F5344CB8AC3E}">
        <p14:creationId xmlns:p14="http://schemas.microsoft.com/office/powerpoint/2010/main" val="2343939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733167"/>
              </p:ext>
            </p:extLst>
          </p:nvPr>
        </p:nvGraphicFramePr>
        <p:xfrm>
          <a:off x="95250" y="110359"/>
          <a:ext cx="8896350" cy="670931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9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9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30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4203F3"/>
                          </a:solidFill>
                          <a:effectLst/>
                          <a:latin typeface="Calibri" panose="020F0502020204030204" pitchFamily="34" charset="0"/>
                        </a:rPr>
                        <a:t>#5</a:t>
                      </a:r>
                      <a:endParaRPr lang="en-US" sz="1600">
                        <a:solidFill>
                          <a:srgbClr val="4203F3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4203F3"/>
                          </a:solidFill>
                          <a:effectLst/>
                          <a:latin typeface="Calibri" panose="020F0502020204030204" pitchFamily="34" charset="0"/>
                        </a:rPr>
                        <a:t>#1 AND #2 AND #3 AND #4</a:t>
                      </a:r>
                      <a:endParaRPr lang="en-US" sz="1600">
                        <a:solidFill>
                          <a:srgbClr val="4203F3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0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("randomized controlled trial"[pt] OR "controlled clinical trial"[pt] OR "clinical trials as topic"[mh] OR "random allocation"[mh] OR "double-blind method"[mh] OR "single-blind method"[mh] OR "clinical trial"[pt] OR "research design"[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mh:noexp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] OR "comparative study"[pt] OR "evaluation studies"[pt] OR "follow-up studies"[mh] OR "prospective studies"[mh] OR "cross-over studies"[mh]OR "clinical trial"[tw] OR ((singl*[tw] OR doubl*[tw] OR trebl*[tw]) AND (mask*[tw] OR blind*[tw])) OR placebo*[tw] OR random*[tw] OR "control"[tw] OR "controls"[tw] OR prospectiv*[tw] OR volunteer*[tw]) </a:t>
                      </a:r>
                      <a:r>
                        <a:rPr lang="en-US" sz="1800" b="1" dirty="0">
                          <a:solidFill>
                            <a:srgbClr val="4203F3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("cohort studies"[mh] OR "case-control studies"[mh] OR "comparative study"[pt] OR "risk factors"[mh] OR "cohort"[tw] OR "compared"[tw] OR "groups"[tw] OR "case control"[tw] OR "multivariate"[tw])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0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#3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Continuity of patient care[mh] OR (retention[tiab] OR retain*[tiab] OR "lost to follow-up"[tiab] OR "loss to follow-up"[tiab] OR ("loss*"[tiab] AND "follow up"[tiab]) OR LTFU[tiab] OR attrition[tiab] OR "loss to care"[tiab] OR "lost to care"[tiab] OR "loss to program*"[tiab] OR "lost to program*"[tiab] OR default*[tiab] OR engage*[tiab] OR disengage*[tiab])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5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#2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(HAART[tiab] OR ART[tiab] OR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cART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[tiab] OR antiretroviral[tiab] OR anti-retroviral[tiab] OR anti-viral[tiab] OR antiviral[tiab] OR "Antiretroviral Therapy, Highly Active"[Mesh])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46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#1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Search (HIV Infections[MeSH] OR HIV[MeSH] OR HIV*[tiab] OR hiv-1[tiab] OR hiv-2*[tiab] OR hiv1[tiab] OR hiv2[tiab] OR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hiv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infect*[tiab] OR human immunodeficiency virus[tiab]OR human immune deficiency virus[tiab] OR human immuno-deficiency virus[tiab] OR human immune-deficiency virus[tiab] OR ((human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immun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*) AND (deficiency virus[tiab])) OR acquired immunodeficiency syndrome*[tiab] OR acquired immune deficiency syndrome*[tiab] OR acquired immuno-deficiency syndrome*[tiab] OR acquired immune-deficiency syndrome*[tiab] OR ((acquired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immun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*) AND (deficiency syndrome[tiab])) or “sexually transmitted diseases, viral”[mh])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406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63170"/>
              </p:ext>
            </p:extLst>
          </p:nvPr>
        </p:nvGraphicFramePr>
        <p:xfrm>
          <a:off x="95250" y="110359"/>
          <a:ext cx="8896350" cy="6709569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9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9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30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4203F3"/>
                          </a:solidFill>
                          <a:effectLst/>
                          <a:latin typeface="Calibri" panose="020F0502020204030204" pitchFamily="34" charset="0"/>
                        </a:rPr>
                        <a:t>#5</a:t>
                      </a:r>
                      <a:endParaRPr lang="en-US" sz="1600">
                        <a:solidFill>
                          <a:srgbClr val="4203F3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4203F3"/>
                          </a:solidFill>
                          <a:effectLst/>
                          <a:latin typeface="Calibri" panose="020F0502020204030204" pitchFamily="34" charset="0"/>
                        </a:rPr>
                        <a:t>#1 AND #2 AND #3 AND #4</a:t>
                      </a:r>
                      <a:endParaRPr lang="en-US" sz="1600">
                        <a:solidFill>
                          <a:srgbClr val="4203F3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0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("randomized controlled trial"[pt] OR "controlled clinical trial"[pt] OR "clinical trials as topic"[mh] OR "random allocation"[mh] OR "double-blind method"[mh] OR "single-blind method"[mh] OR "clinical trial"[pt] OR "research design"[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mh:noexp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] OR "comparative study"[pt] OR "evaluation studies"[pt] OR "follow-up studies"[mh] OR "prospective studies"[mh] OR "cross-over studies"[mh]OR "clinical trial"[tw] OR ((singl*[tw] OR doubl*[tw] OR trebl*[tw]) AND (mask*[tw] OR blind*[tw])) OR placebo*[tw] OR random*[tw] OR "control"[tw] OR "controls"[tw] OR prospectiv*[tw] OR volunteer*[tw]) </a:t>
                      </a:r>
                      <a:r>
                        <a:rPr lang="en-US" sz="1800" b="1" dirty="0">
                          <a:solidFill>
                            <a:srgbClr val="4203F3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4203F3"/>
                          </a:solidFill>
                          <a:effectLst/>
                          <a:latin typeface="Calibri" panose="020F0502020204030204" pitchFamily="34" charset="0"/>
                        </a:rPr>
                        <a:t>("cohort studies"[mh] OR "case-control studies"[mh] OR "comparative study"[pt] OR "risk factors"[mh] OR "cohort"[tw] OR "compared"[tw] OR "groups"[tw] OR "case control"[tw] OR "multivariate"[tw])</a:t>
                      </a:r>
                      <a:endParaRPr lang="en-US" sz="1600" dirty="0">
                        <a:solidFill>
                          <a:srgbClr val="4203F3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0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#3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Continuity of patient care[mh] OR (retention[tiab] OR retain*[tiab] OR "lost to follow-up"[tiab] OR "loss to follow-up"[tiab] OR ("loss*"[tiab] AND "follow up"[tiab]) OR LTFU[tiab] OR attrition[tiab] OR "loss to care"[tiab] OR "lost to care"[tiab] OR "loss to program*"[tiab] OR "lost to program*"[tiab] OR default*[tiab] OR engage*[tiab] OR disengage*[tiab])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5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#2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(HAART[tiab] OR ART[tiab] OR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cART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[tiab] OR antiretroviral[tiab] OR anti-retroviral[tiab] OR anti-viral[tiab] OR antiviral[tiab] OR "Antiretroviral Therapy, Highly Active"[Mesh])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46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#1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Search (HIV Infections[MeSH] OR HIV[MeSH] OR HIV*[tiab] OR hiv-1[tiab] OR hiv-2*[tiab] OR hiv1[tiab] OR hiv2[tiab] OR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hiv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infect*[tiab] OR human immunodeficiency virus[tiab]OR human immune deficiency virus[tiab] OR human immuno-deficiency virus[tiab] OR human immune-deficiency virus[tiab] OR ((human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immun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*) AND (deficiency virus[tiab])) OR acquired immunodeficiency syndrome*[tiab] OR acquired immune deficiency syndrome*[tiab] OR acquired immuno-deficiency syndrome*[tiab] OR acquired immune-deficiency syndrome*[tiab] OR ((acquired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immun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*) AND (deficiency syndrome[tiab])) or “sexually transmitted diseases, viral”[mh])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86910" y="740979"/>
            <a:ext cx="502852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STRING FOR CONTROLLED CLINICAL TRIALS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9214" y="2469931"/>
            <a:ext cx="435806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STRING FOR OBSERVATIONAL STUDIES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9212" y="5334000"/>
            <a:ext cx="454487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COCHRANE HIV/AIDS GROUP HIV STRING</a:t>
            </a:r>
          </a:p>
        </p:txBody>
      </p:sp>
    </p:spTree>
    <p:extLst>
      <p:ext uri="{BB962C8B-B14F-4D97-AF65-F5344CB8AC3E}">
        <p14:creationId xmlns:p14="http://schemas.microsoft.com/office/powerpoint/2010/main" val="1936868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88573"/>
              </p:ext>
            </p:extLst>
          </p:nvPr>
        </p:nvGraphicFramePr>
        <p:xfrm>
          <a:off x="95250" y="110359"/>
          <a:ext cx="8896350" cy="662235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9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9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30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4203F3"/>
                          </a:solidFill>
                          <a:effectLst/>
                          <a:latin typeface="Calibri" panose="020F0502020204030204" pitchFamily="34" charset="0"/>
                        </a:rPr>
                        <a:t>#5</a:t>
                      </a:r>
                      <a:endParaRPr lang="en-US" sz="1600">
                        <a:solidFill>
                          <a:srgbClr val="4203F3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4203F3"/>
                          </a:solidFill>
                          <a:effectLst/>
                          <a:latin typeface="Calibri" panose="020F0502020204030204" pitchFamily="34" charset="0"/>
                        </a:rPr>
                        <a:t>#1 AND #2 AND #3 AND #4</a:t>
                      </a:r>
                      <a:endParaRPr lang="en-US" sz="1600">
                        <a:solidFill>
                          <a:srgbClr val="4203F3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0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4203F3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randomized controlled trial"[pt] OR "controlled clinical trial"[pt] OR randomized[tiab] OR placebo[tiab] OR "drug therapy"[sh] OR randomly[tiab] OR trial[tiab] OR groups[tiab] </a:t>
                      </a:r>
                      <a:r>
                        <a:rPr lang="en-US" sz="2400" dirty="0">
                          <a:solidFill>
                            <a:srgbClr val="4203F3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OR random*[tw]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solidFill>
                          <a:srgbClr val="4203F3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0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#3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Continuity of patient care[mh] OR (retention[tiab] OR retain*[tiab] OR "lost to follow-up"[tiab] OR "loss to follow-up"[tiab] OR ("loss*"[tiab] AND "follow up"[tiab]) OR LTFU[tiab] OR attrition[tiab] OR "loss to care"[tiab] OR "lost to care"[tiab] OR "loss to program*"[tiab] OR "lost to program*"[tiab] OR default*[tiab] OR engage*[tiab] OR disengage*[tiab])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5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#2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(HAART[tiab] OR ART[tiab] OR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cART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[tiab] OR antiretroviral[tiab] OR anti-retroviral[tiab] OR anti-viral[tiab] OR antiviral[tiab] OR "Antiretroviral Therapy, Highly Active"[Mesh])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46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#1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Search (HIV Infections[MeSH] OR HIV[MeSH] OR HIV*[tiab] OR hiv-1[tiab] OR hiv-2*[tiab] OR hiv1[tiab] OR hiv2[tiab] OR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hiv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infect*[tiab] OR human immunodeficiency virus[tiab]OR human immune deficiency virus[tiab] OR human immuno-deficiency virus[tiab] OR human immune-deficiency virus[tiab] OR ((human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immun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*) AND (deficiency virus[tiab])) OR acquired immunodeficiency syndrome*[tiab] OR acquired immune deficiency syndrome*[tiab] OR acquired immuno-deficiency syndrome*[tiab] OR acquired immune-deficiency syndrome*[tiab] OR ((acquired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immun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*) AND (deficiency syndrome[tiab])) or “sexually transmitted diseases, viral”[mh])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F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49213" y="1873495"/>
            <a:ext cx="5459277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IF WE WERE SURE WE ONLY WANTED PROPER RCTs</a:t>
            </a:r>
          </a:p>
          <a:p>
            <a:r>
              <a:rPr lang="en-US" b="1" dirty="0"/>
              <a:t>Sn 98%, Sp 13%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9213" y="5334000"/>
            <a:ext cx="4456388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COCHRANE HIV/AIDS GROUP HIV STRING</a:t>
            </a:r>
          </a:p>
        </p:txBody>
      </p:sp>
    </p:spTree>
    <p:extLst>
      <p:ext uri="{BB962C8B-B14F-4D97-AF65-F5344CB8AC3E}">
        <p14:creationId xmlns:p14="http://schemas.microsoft.com/office/powerpoint/2010/main" val="3249740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0EE1-08B0-5E4F-A780-ED957530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Search Strategy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5AF3A-2196-814F-9D57-9692FE049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658"/>
            <a:ext cx="5054958" cy="5819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DB438-ABBB-2C47-8620-D9746C554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958" y="844658"/>
            <a:ext cx="4089042" cy="58196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A810FA-1B87-094A-B89B-1CEAE62A0324}"/>
              </a:ext>
            </a:extLst>
          </p:cNvPr>
          <p:cNvSpPr/>
          <p:nvPr/>
        </p:nvSpPr>
        <p:spPr>
          <a:xfrm>
            <a:off x="0" y="844658"/>
            <a:ext cx="5054958" cy="298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42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4576-E00E-9945-9F1E-E2F5149A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7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Peer-review of your search strategies is important.</a:t>
            </a: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6710-259B-9D4C-A125-595C38722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47" y="1649032"/>
            <a:ext cx="5849723" cy="52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22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A couple of </a:t>
            </a:r>
            <a:br>
              <a:rPr lang="en-US" dirty="0"/>
            </a:br>
            <a:r>
              <a:rPr lang="en-US" dirty="0"/>
              <a:t>stipulations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7" y="1446664"/>
            <a:ext cx="4829661" cy="51042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No limitation by language</a:t>
            </a:r>
          </a:p>
          <a:p>
            <a:pPr lvl="1"/>
            <a:r>
              <a:rPr lang="en-US" dirty="0"/>
              <a:t>Plenty of journals publish in Chinese, French, German, Portuguese, Russian, Spanish and other languages</a:t>
            </a:r>
          </a:p>
          <a:p>
            <a:pPr lvl="1"/>
            <a:r>
              <a:rPr lang="en-US" u="sng" dirty="0"/>
              <a:t>Someone</a:t>
            </a:r>
            <a:r>
              <a:rPr lang="en-US" dirty="0"/>
              <a:t> will be found to translate key portions! Much easier to connect with people nowadays</a:t>
            </a:r>
          </a:p>
          <a:p>
            <a:r>
              <a:rPr lang="en-US" dirty="0"/>
              <a:t>No limitation by publication status (published, unpublished, in press)</a:t>
            </a:r>
          </a:p>
        </p:txBody>
      </p:sp>
      <p:sp>
        <p:nvSpPr>
          <p:cNvPr id="4" name="object 7"/>
          <p:cNvSpPr/>
          <p:nvPr/>
        </p:nvSpPr>
        <p:spPr>
          <a:xfrm>
            <a:off x="5246585" y="2900149"/>
            <a:ext cx="3143249" cy="1451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85" y="399961"/>
            <a:ext cx="3136583" cy="2093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85" y="4779276"/>
            <a:ext cx="30480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4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FF276-65BD-2D4E-BFD8-E307A174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Stop Refining Search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514E-11B0-9B46-86D0-659A56F1B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5941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Trade off of time/resources and sensitivity </a:t>
            </a:r>
          </a:p>
          <a:p>
            <a:r>
              <a:rPr lang="en-US" dirty="0"/>
              <a:t>Hard to make objective decision – usually informed by past experiences </a:t>
            </a:r>
          </a:p>
          <a:p>
            <a:r>
              <a:rPr lang="en-US" dirty="0"/>
              <a:t>Make sure you find at least a good number of studies found by other SRs and/or recommended by experts, and your searches yielded a few more new.</a:t>
            </a:r>
          </a:p>
        </p:txBody>
      </p:sp>
    </p:spTree>
    <p:extLst>
      <p:ext uri="{BB962C8B-B14F-4D97-AF65-F5344CB8AC3E}">
        <p14:creationId xmlns:p14="http://schemas.microsoft.com/office/powerpoint/2010/main" val="3551336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2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Adapting PubMed strategies for the other databases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0" y="1600200"/>
            <a:ext cx="8544910" cy="50055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Embase, use “Emtree” syntax as well as plain language terms</a:t>
            </a:r>
          </a:p>
          <a:p>
            <a:r>
              <a:rPr lang="en-US" dirty="0"/>
              <a:t>They make it fairly easy to develop strategies using Emtree; interface also permits searches of where terms must appear (e.g. titles only, titles and abstracts etc.)</a:t>
            </a:r>
          </a:p>
          <a:p>
            <a:r>
              <a:rPr lang="en-US" dirty="0"/>
              <a:t>Syntax for the other databases generally quite simple</a:t>
            </a:r>
          </a:p>
        </p:txBody>
      </p:sp>
    </p:spTree>
    <p:extLst>
      <p:ext uri="{BB962C8B-B14F-4D97-AF65-F5344CB8AC3E}">
        <p14:creationId xmlns:p14="http://schemas.microsoft.com/office/powerpoint/2010/main" val="230236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Cochrane vs. real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1487606"/>
            <a:ext cx="8884693" cy="522709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Cochrane Handbook </a:t>
            </a:r>
            <a:r>
              <a:rPr lang="en-US" dirty="0"/>
              <a:t>describes “trials search coordinator” who will design strategies and likely even conduct searches for you</a:t>
            </a:r>
          </a:p>
          <a:p>
            <a:r>
              <a:rPr lang="en-US" dirty="0"/>
              <a:t>In non-Cochrane world, situation is different…</a:t>
            </a:r>
          </a:p>
          <a:p>
            <a:r>
              <a:rPr lang="en-US" dirty="0"/>
              <a:t>UCSF Library can help you design strategies, choose databases etc.: </a:t>
            </a:r>
            <a:r>
              <a:rPr lang="en-US" dirty="0">
                <a:hlinkClick r:id="rId3"/>
              </a:rPr>
              <a:t>https://www.library.ucsf.edu/help/education</a:t>
            </a:r>
            <a:endParaRPr lang="en-US" dirty="0"/>
          </a:p>
          <a:p>
            <a:r>
              <a:rPr lang="en-US" dirty="0"/>
              <a:t>Skills you develop in designing and applying search strategies for systematic reviews will serve you well in other searching</a:t>
            </a:r>
          </a:p>
        </p:txBody>
      </p:sp>
    </p:spTree>
    <p:extLst>
      <p:ext uri="{BB962C8B-B14F-4D97-AF65-F5344CB8AC3E}">
        <p14:creationId xmlns:p14="http://schemas.microsoft.com/office/powerpoint/2010/main" val="2269466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175"/>
            <a:ext cx="9144000" cy="49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49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211"/>
            <a:ext cx="9144000" cy="493957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7655" y="1277008"/>
            <a:ext cx="1434662" cy="520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15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821"/>
            <a:ext cx="9144000" cy="496435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7655" y="2159877"/>
            <a:ext cx="1434662" cy="520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11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Most databases function in </a:t>
            </a:r>
            <a:br>
              <a:rPr lang="en-US" sz="3200" b="1"/>
            </a:br>
            <a:r>
              <a:rPr lang="en-US" sz="3200" b="1"/>
              <a:t>a way similar to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59" y="1135118"/>
            <a:ext cx="9033641" cy="5565228"/>
          </a:xfrm>
        </p:spPr>
        <p:txBody>
          <a:bodyPr>
            <a:noAutofit/>
          </a:bodyPr>
          <a:lstStyle/>
          <a:p>
            <a:r>
              <a:rPr lang="en-US" sz="2100"/>
              <a:t>Most have simple interface; option to use more complex syntax (still easy)</a:t>
            </a:r>
          </a:p>
          <a:p>
            <a:r>
              <a:rPr lang="en-US" sz="2100"/>
              <a:t>Various boxes to tick or un-tick, date limits, other limits</a:t>
            </a:r>
          </a:p>
          <a:p>
            <a:r>
              <a:rPr lang="en-US" sz="2100"/>
              <a:t>Before committing to particular strategy, be sure results seem appropriate</a:t>
            </a:r>
          </a:p>
          <a:p>
            <a:r>
              <a:rPr lang="en-US" sz="2100"/>
              <a:t>You could use highly relevant  (but perhaps poorly-titled) article as “gold standard” – does  strategy catch this article in this database?</a:t>
            </a:r>
          </a:p>
          <a:p>
            <a:r>
              <a:rPr lang="en-US" sz="2100"/>
              <a:t>Also check that number of results seems appropriate. If 1000 in PubMed, 100 in Web of Science may indicate error in strategy. </a:t>
            </a:r>
          </a:p>
          <a:p>
            <a:pPr lvl="1"/>
            <a:r>
              <a:rPr lang="en-US" sz="2100"/>
              <a:t>On the other hand, may just be a factor of  “coverage.” Check strategy anyway.</a:t>
            </a:r>
          </a:p>
        </p:txBody>
      </p:sp>
    </p:spTree>
    <p:extLst>
      <p:ext uri="{BB962C8B-B14F-4D97-AF65-F5344CB8AC3E}">
        <p14:creationId xmlns:p14="http://schemas.microsoft.com/office/powerpoint/2010/main" val="2455847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</a:rPr>
              <a:t>OK this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For each database, keep a log of searches</a:t>
            </a:r>
          </a:p>
          <a:p>
            <a:pPr lvl="1"/>
            <a:r>
              <a:rPr lang="en-US"/>
              <a:t>Database name</a:t>
            </a:r>
          </a:p>
          <a:p>
            <a:pPr lvl="1"/>
            <a:r>
              <a:rPr lang="en-US"/>
              <a:t>Date of search</a:t>
            </a:r>
          </a:p>
          <a:p>
            <a:pPr lvl="1"/>
            <a:r>
              <a:rPr lang="en-US"/>
              <a:t>Time-span of searches (e.g. 1 January 1996 to 14 January 2016)</a:t>
            </a:r>
          </a:p>
          <a:p>
            <a:pPr lvl="1"/>
            <a:r>
              <a:rPr lang="en-US"/>
              <a:t>Strategy used</a:t>
            </a:r>
          </a:p>
          <a:p>
            <a:pPr lvl="1"/>
            <a:r>
              <a:rPr lang="en-US"/>
              <a:t>Number of hits</a:t>
            </a:r>
          </a:p>
          <a:p>
            <a:pPr lvl="1"/>
            <a:r>
              <a:rPr lang="en-US"/>
              <a:t>Comment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86477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You will need all this detail when you write up your review!</a:t>
            </a:r>
          </a:p>
        </p:txBody>
      </p:sp>
    </p:spTree>
    <p:extLst>
      <p:ext uri="{BB962C8B-B14F-4D97-AF65-F5344CB8AC3E}">
        <p14:creationId xmlns:p14="http://schemas.microsoft.com/office/powerpoint/2010/main" val="1998445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After you’ve done your database searches and recorded your methods &amp;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5545"/>
            <a:ext cx="8229600" cy="3540618"/>
          </a:xfrm>
        </p:spPr>
        <p:txBody>
          <a:bodyPr>
            <a:normAutofit/>
          </a:bodyPr>
          <a:lstStyle/>
          <a:p>
            <a:r>
              <a:rPr lang="en-US" sz="2800"/>
              <a:t>Import all search results into a bibliographic citation manager, e.g. EndNote, </a:t>
            </a:r>
            <a:r>
              <a:rPr lang="en-US" sz="2800" err="1"/>
              <a:t>Refworks</a:t>
            </a:r>
            <a:endParaRPr lang="en-US" sz="2800"/>
          </a:p>
          <a:p>
            <a:r>
              <a:rPr lang="en-US" sz="2800"/>
              <a:t>Remove duplicate records</a:t>
            </a:r>
          </a:p>
          <a:p>
            <a:r>
              <a:rPr lang="en-US" sz="2800"/>
              <a:t>First we will discuss searches of “grey literature”</a:t>
            </a:r>
          </a:p>
        </p:txBody>
      </p:sp>
    </p:spTree>
    <p:extLst>
      <p:ext uri="{BB962C8B-B14F-4D97-AF65-F5344CB8AC3E}">
        <p14:creationId xmlns:p14="http://schemas.microsoft.com/office/powerpoint/2010/main" val="158874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15" y="1600200"/>
            <a:ext cx="8965769" cy="2891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Make an appointment with a UCSF Search Expert</a:t>
            </a:r>
          </a:p>
          <a:p>
            <a:r>
              <a:rPr lang="en-US" sz="2500" dirty="0">
                <a:hlinkClick r:id="rId2"/>
              </a:rPr>
              <a:t>https://www.library.ucsf.edu/ask-an-expert/literature/</a:t>
            </a:r>
            <a:r>
              <a:rPr lang="en-US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79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2577-6321-0243-B6B7-585F405A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4070858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Grey literature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1323834"/>
            <a:ext cx="8857397" cy="540451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We’ve already discussed (briefly) the need to search conference abstracts, possible use of dissertations, FDA adverse event data etc.</a:t>
            </a:r>
          </a:p>
          <a:p>
            <a:r>
              <a:rPr lang="en-US"/>
              <a:t>Governments, NGOs, universities etc. often publish highly relevant research outside peer-reviewed literature – as reports on their web sites</a:t>
            </a:r>
            <a:br>
              <a:rPr lang="en-US"/>
            </a:br>
            <a:r>
              <a:rPr lang="en-US"/>
              <a:t>Check Grey Lit Report at the New York Academy of Medicine: </a:t>
            </a:r>
            <a:r>
              <a:rPr lang="en-US">
                <a:hlinkClick r:id="rId2"/>
              </a:rPr>
              <a:t>http://www.greylit.org</a:t>
            </a:r>
            <a:endParaRPr lang="en-US"/>
          </a:p>
          <a:p>
            <a:r>
              <a:rPr lang="en-US"/>
              <a:t>Suggest that you also use advanced syntax in Google to search web sites of a few key agencies &amp; organizations</a:t>
            </a:r>
          </a:p>
          <a:p>
            <a:r>
              <a:rPr lang="en-US"/>
              <a:t>How many is “a few”? It depends.</a:t>
            </a:r>
          </a:p>
        </p:txBody>
      </p:sp>
    </p:spTree>
    <p:extLst>
      <p:ext uri="{BB962C8B-B14F-4D97-AF65-F5344CB8AC3E}">
        <p14:creationId xmlns:p14="http://schemas.microsoft.com/office/powerpoint/2010/main" val="3775794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Grey literature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1351128"/>
            <a:ext cx="9048466" cy="5377218"/>
          </a:xfrm>
        </p:spPr>
        <p:txBody>
          <a:bodyPr>
            <a:normAutofit/>
          </a:bodyPr>
          <a:lstStyle/>
          <a:p>
            <a:r>
              <a:rPr lang="en-US"/>
              <a:t>Perhaps you select 8-10 important agencies and organizations whose work could have resulted in a report that meets your inclusion criteria.</a:t>
            </a:r>
          </a:p>
          <a:p>
            <a:r>
              <a:rPr lang="en-US"/>
              <a:t>Difficult to search web sites of some organizations </a:t>
            </a:r>
          </a:p>
          <a:p>
            <a:r>
              <a:rPr lang="en-US"/>
              <a:t>You can use Google (or Google Scholar) to search these sites more efficiently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Searching is a skilled </a:t>
            </a:r>
            <a:br>
              <a:rPr lang="en-GB" dirty="0"/>
            </a:br>
            <a:r>
              <a:rPr lang="en-GB" dirty="0"/>
              <a:t>and time consuming activity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idx="1"/>
          </p:nvPr>
        </p:nvSpPr>
        <p:spPr>
          <a:xfrm>
            <a:off x="163773" y="1928802"/>
            <a:ext cx="8523027" cy="4731305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Identify sources to 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Think up all the right search terms, including indexing terms; also syntax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Formulate the actual strategies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Deal with technicalities (e.g. of databases)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Plan plenty of time for developing and testing search strategies</a:t>
            </a:r>
          </a:p>
        </p:txBody>
      </p:sp>
    </p:spTree>
    <p:extLst>
      <p:ext uri="{BB962C8B-B14F-4D97-AF65-F5344CB8AC3E}">
        <p14:creationId xmlns:p14="http://schemas.microsoft.com/office/powerpoint/2010/main" val="37948646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3" y="677837"/>
            <a:ext cx="5543550" cy="572611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59854" y="568654"/>
            <a:ext cx="24429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/>
              <a:t>site</a:t>
            </a:r>
            <a:r>
              <a:rPr lang="en-US" sz="3200" b="1" err="1">
                <a:solidFill>
                  <a:srgbClr val="FFC000"/>
                </a:solidFill>
              </a:rPr>
              <a:t>:</a:t>
            </a:r>
            <a:r>
              <a:rPr lang="en-US" sz="3200" b="1" err="1"/>
              <a:t>msf.org</a:t>
            </a:r>
            <a:endParaRPr lang="en-US" sz="3200" b="1"/>
          </a:p>
          <a:p>
            <a:endParaRPr lang="en-US" sz="1000" b="1"/>
          </a:p>
          <a:p>
            <a:r>
              <a:rPr lang="en-US" sz="3200" b="1" err="1"/>
              <a:t>filetype</a:t>
            </a:r>
            <a:r>
              <a:rPr lang="en-US" sz="3200" b="1" err="1">
                <a:solidFill>
                  <a:srgbClr val="FFC000"/>
                </a:solidFill>
              </a:rPr>
              <a:t>:</a:t>
            </a:r>
            <a:r>
              <a:rPr lang="en-US" sz="3200" b="1" err="1"/>
              <a:t>pdf</a:t>
            </a:r>
            <a:endParaRPr lang="en-US" sz="3200" b="1"/>
          </a:p>
          <a:p>
            <a:endParaRPr lang="en-US" sz="1000" b="1"/>
          </a:p>
          <a:p>
            <a:r>
              <a:rPr lang="en-US" sz="2800" b="1"/>
              <a:t>Can also be</a:t>
            </a:r>
            <a:br>
              <a:rPr lang="en-US" sz="2800" b="1"/>
            </a:br>
            <a:r>
              <a:rPr lang="en-US" sz="2800" b="1" err="1"/>
              <a:t>ppt</a:t>
            </a:r>
            <a:r>
              <a:rPr lang="en-US" sz="2800" b="1"/>
              <a:t>, </a:t>
            </a:r>
            <a:r>
              <a:rPr lang="en-US" sz="2800" b="1" err="1"/>
              <a:t>pptx</a:t>
            </a:r>
            <a:r>
              <a:rPr lang="en-US" sz="2800" b="1"/>
              <a:t>,</a:t>
            </a:r>
            <a:br>
              <a:rPr lang="en-US" sz="2800" b="1"/>
            </a:br>
            <a:r>
              <a:rPr lang="en-US" sz="2800" b="1"/>
              <a:t>doc, </a:t>
            </a:r>
            <a:r>
              <a:rPr lang="en-US" sz="2800" b="1" err="1"/>
              <a:t>docx</a:t>
            </a:r>
            <a:br>
              <a:rPr lang="en-US" sz="2800" b="1"/>
            </a:br>
            <a:r>
              <a:rPr lang="en-US" sz="2800" b="1" err="1"/>
              <a:t>xls</a:t>
            </a:r>
            <a:r>
              <a:rPr lang="en-US" sz="2800" b="1"/>
              <a:t>, </a:t>
            </a:r>
            <a:r>
              <a:rPr lang="en-US" sz="2800" b="1" err="1"/>
              <a:t>xlsx</a:t>
            </a:r>
            <a:br>
              <a:rPr lang="en-US" sz="2800" b="1"/>
            </a:br>
            <a:r>
              <a:rPr lang="en-US" sz="2800" b="1"/>
              <a:t>&amp; a few others</a:t>
            </a:r>
          </a:p>
          <a:p>
            <a:endParaRPr lang="en-US" sz="1000" b="1"/>
          </a:p>
          <a:p>
            <a:r>
              <a:rPr lang="en-US" sz="2800" b="1"/>
              <a:t>Add a few search terms</a:t>
            </a:r>
          </a:p>
          <a:p>
            <a:endParaRPr lang="en-US" sz="1000" b="1"/>
          </a:p>
          <a:p>
            <a:r>
              <a:rPr lang="en-US" sz="2800" b="1"/>
              <a:t>(note use of “or” in parentheses)</a:t>
            </a:r>
          </a:p>
        </p:txBody>
      </p:sp>
    </p:spTree>
    <p:extLst>
      <p:ext uri="{BB962C8B-B14F-4D97-AF65-F5344CB8AC3E}">
        <p14:creationId xmlns:p14="http://schemas.microsoft.com/office/powerpoint/2010/main" val="261422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3" y="337022"/>
            <a:ext cx="7096125" cy="5114925"/>
          </a:xfrm>
          <a:prstGeom prst="rect">
            <a:avLst/>
          </a:prstGeom>
          <a:noFill/>
          <a:ln w="444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14" y="1179037"/>
            <a:ext cx="5717000" cy="4567428"/>
          </a:xfrm>
          <a:prstGeom prst="rect">
            <a:avLst/>
          </a:prstGeom>
          <a:noFill/>
          <a:ln w="444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07" y="1652776"/>
            <a:ext cx="4976336" cy="4829747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622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Not necessary to document grey lit searches in such detail, number of results etc.  Search string doesn’t need to be as complex.</a:t>
            </a:r>
          </a:p>
          <a:p>
            <a:r>
              <a:rPr lang="en-US"/>
              <a:t> Main thing is to note the sites you searched.</a:t>
            </a:r>
          </a:p>
          <a:p>
            <a:r>
              <a:rPr lang="en-US"/>
              <a:t>Usually cannot be put into citation manager, unless you enter them manually.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Grey literature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9893856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strings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Cochrane highly sensitive strategy for finding RCTs (Sn 98%; Sp 13%):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"randomized controlled trial"[pt] OR "controlled clinical trial"[pt] OR randomized[tiab] OR placebo[tiab] OR "drug therapy"[sh] OR randomly[tiab] OR trial[tiab] OR groups[tiab]</a:t>
            </a:r>
          </a:p>
        </p:txBody>
      </p:sp>
    </p:spTree>
    <p:extLst>
      <p:ext uri="{BB962C8B-B14F-4D97-AF65-F5344CB8AC3E}">
        <p14:creationId xmlns:p14="http://schemas.microsoft.com/office/powerpoint/2010/main" val="2496515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strings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However, someone else discovered that this worked just about as well (Sn 98%, Sp 29%):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random*[tw]</a:t>
            </a:r>
          </a:p>
        </p:txBody>
      </p:sp>
    </p:spTree>
    <p:extLst>
      <p:ext uri="{BB962C8B-B14F-4D97-AF65-F5344CB8AC3E}">
        <p14:creationId xmlns:p14="http://schemas.microsoft.com/office/powerpoint/2010/main" val="1372540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design strings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1378424"/>
            <a:ext cx="8775510" cy="51997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/>
              <a:t>To also capture controlled clinical trials 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"randomized controlled trial"[pt] OR "controlled clinical trial"[pt] OR "clinical trials as topic"[mesh] OR "random allocation"[mesh] OR "double-blind method"[mesh] OR "single-blind method"[mesh] OR "clinical trial"[pt] OR "research design"[mesh:noexp] OR "comparative study"[pt] OR "evaluation studies"[pt] OR "follow-up studies"[mesh] OR "prospective studies"[mesh] OR "cross-over studies"[mesh]OR "clinical trial"[tw] OR ((singl*[tw] OR doubl*[tw] OR trebl*[tw]) AND (mask*[tw] OR blind*[tw])) OR placebo*[tw] OR random*[tw] OR "control"[tw] OR "controls"[tw] OR prospectiv*[tw] OR volunteer*[tw]</a:t>
            </a:r>
          </a:p>
        </p:txBody>
      </p:sp>
    </p:spTree>
    <p:extLst>
      <p:ext uri="{BB962C8B-B14F-4D97-AF65-F5344CB8AC3E}">
        <p14:creationId xmlns:p14="http://schemas.microsoft.com/office/powerpoint/2010/main" val="40878391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strings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capture observational studies: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"cohort studies"[mh] OR "case-control studies"[mh] OR "comparative study"[pt] OR "risk factors"[mh] OR "cohort"[tw] OR "compared"[tw] OR "groups"[tw] OR "case control"[tw] OR "multivariate"[tw]</a:t>
            </a:r>
          </a:p>
        </p:txBody>
      </p:sp>
    </p:spTree>
    <p:extLst>
      <p:ext uri="{BB962C8B-B14F-4D97-AF65-F5344CB8AC3E}">
        <p14:creationId xmlns:p14="http://schemas.microsoft.com/office/powerpoint/2010/main" val="277998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dirty="0">
                <a:cs typeface="MS PGothic" pitchFamily="34" charset="-128"/>
              </a:rPr>
              <a:t>First goal of comprehensive searches is to find studies that </a:t>
            </a:r>
            <a:r>
              <a:rPr lang="en-AU" sz="3600" dirty="0">
                <a:solidFill>
                  <a:schemeClr val="accent4">
                    <a:lumMod val="60000"/>
                    <a:lumOff val="40000"/>
                  </a:schemeClr>
                </a:solidFill>
                <a:cs typeface="MS PGothic" pitchFamily="34" charset="-128"/>
              </a:rPr>
              <a:t>might </a:t>
            </a:r>
            <a:r>
              <a:rPr lang="en-AU" sz="3600" dirty="0">
                <a:cs typeface="MS PGothic" pitchFamily="34" charset="-128"/>
              </a:rPr>
              <a:t>be relevant to your review question.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9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challenges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3773" y="1719618"/>
            <a:ext cx="8884693" cy="481766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sz="3000" dirty="0"/>
              <a:t>A main goal of systematic reviews is to identify </a:t>
            </a:r>
            <a:r>
              <a:rPr lang="en-GB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ALL</a:t>
            </a:r>
            <a:r>
              <a:rPr lang="en-GB" sz="3000" dirty="0"/>
              <a:t> studies meeting inclusion criteria!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sz="3000" dirty="0"/>
              <a:t>Profusion of published and unpublished material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sz="3000" dirty="0"/>
              <a:t>Much “hidden”: only 50% abstracts presented at conferences are later published in full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sz="3000" dirty="0"/>
              <a:t>Different databases use different terms to classify studies; different algorithms of searching</a:t>
            </a:r>
          </a:p>
          <a:p>
            <a:pPr marL="457200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sz="3000" dirty="0"/>
              <a:t>Different databases cover different, often discrete areas of literature</a:t>
            </a:r>
          </a:p>
          <a:p>
            <a:pPr marL="85725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sz="2600" dirty="0"/>
              <a:t>However: Often much overlap</a:t>
            </a:r>
          </a:p>
        </p:txBody>
      </p:sp>
    </p:spTree>
    <p:extLst>
      <p:ext uri="{BB962C8B-B14F-4D97-AF65-F5344CB8AC3E}">
        <p14:creationId xmlns:p14="http://schemas.microsoft.com/office/powerpoint/2010/main" val="17566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Databases: MINIMUM</a:t>
            </a:r>
            <a:br>
              <a:rPr lang="en-US" dirty="0"/>
            </a:br>
            <a:r>
              <a:rPr lang="en-US" sz="2400" dirty="0"/>
              <a:t>in reviews of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296537"/>
            <a:ext cx="8884691" cy="5431809"/>
          </a:xfrm>
        </p:spPr>
        <p:txBody>
          <a:bodyPr>
            <a:normAutofit/>
          </a:bodyPr>
          <a:lstStyle/>
          <a:p>
            <a:r>
              <a:rPr lang="en-US" b="1" dirty="0"/>
              <a:t>MEDLINE </a:t>
            </a:r>
          </a:p>
          <a:p>
            <a:pPr lvl="1"/>
            <a:r>
              <a:rPr lang="en-US" dirty="0"/>
              <a:t>(</a:t>
            </a:r>
            <a:r>
              <a:rPr lang="en-US" b="1" dirty="0"/>
              <a:t>PubMed</a:t>
            </a:r>
            <a:r>
              <a:rPr lang="en-US" dirty="0"/>
              <a:t> is an interface through which we search MEDLINE – there are several others)</a:t>
            </a:r>
          </a:p>
          <a:p>
            <a:pPr lvl="1"/>
            <a:r>
              <a:rPr lang="en-US" dirty="0"/>
              <a:t>Not enough to search only MEDLINE!</a:t>
            </a:r>
          </a:p>
          <a:p>
            <a:r>
              <a:rPr lang="en-US" b="1" dirty="0"/>
              <a:t>Embase</a:t>
            </a:r>
            <a:endParaRPr lang="en-US" dirty="0"/>
          </a:p>
          <a:p>
            <a:r>
              <a:rPr lang="en-US" b="1" dirty="0"/>
              <a:t>Cochrane Central Register  of Controlled Trials (“CENTRAL”)</a:t>
            </a:r>
          </a:p>
        </p:txBody>
      </p:sp>
    </p:spTree>
    <p:extLst>
      <p:ext uri="{BB962C8B-B14F-4D97-AF65-F5344CB8AC3E}">
        <p14:creationId xmlns:p14="http://schemas.microsoft.com/office/powerpoint/2010/main" val="5744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34872"/>
          </a:xfrm>
        </p:spPr>
        <p:txBody>
          <a:bodyPr>
            <a:noAutofit/>
          </a:bodyPr>
          <a:lstStyle/>
          <a:p>
            <a:r>
              <a:rPr lang="en-US" sz="4000" dirty="0"/>
              <a:t>Medical Subject Heading </a:t>
            </a:r>
            <a:br>
              <a:rPr lang="en-US" sz="4000" dirty="0"/>
            </a:br>
            <a:r>
              <a:rPr lang="en-US" sz="4000" dirty="0"/>
              <a:t>(MeSH)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600200"/>
            <a:ext cx="8550322" cy="51144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Most articles in PubMed “tagged” with MEDLINE’s indexing terms: “MeSH terms.”</a:t>
            </a:r>
          </a:p>
          <a:p>
            <a:pPr lvl="1"/>
            <a:r>
              <a:rPr lang="en-US" dirty="0"/>
              <a:t>(Tutorials &amp; instruction on PubMed, may be worth a look)</a:t>
            </a:r>
          </a:p>
          <a:p>
            <a:r>
              <a:rPr lang="en-US" dirty="0"/>
              <a:t>However, most recent articles (~5-6 months) have not been tagged</a:t>
            </a:r>
          </a:p>
          <a:p>
            <a:r>
              <a:rPr lang="en-US" dirty="0"/>
              <a:t>MEDLINE librarians also inconsistent in their application of MeSH terms</a:t>
            </a:r>
          </a:p>
          <a:p>
            <a:pPr lvl="1"/>
            <a:r>
              <a:rPr lang="en-US" dirty="0"/>
              <a:t>Thus important also to use free-text terms.</a:t>
            </a:r>
          </a:p>
        </p:txBody>
      </p:sp>
    </p:spTree>
    <p:extLst>
      <p:ext uri="{BB962C8B-B14F-4D97-AF65-F5344CB8AC3E}">
        <p14:creationId xmlns:p14="http://schemas.microsoft.com/office/powerpoint/2010/main" val="347904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15362</TotalTime>
  <Words>4274</Words>
  <Application>Microsoft Macintosh PowerPoint</Application>
  <PresentationFormat>On-screen Show (4:3)</PresentationFormat>
  <Paragraphs>333</Paragraphs>
  <Slides>56</Slides>
  <Notes>16</Notes>
  <HiddenSlides>12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Corbel</vt:lpstr>
      <vt:lpstr>Wingdings</vt:lpstr>
      <vt:lpstr>Custom Design</vt:lpstr>
      <vt:lpstr>Twilight</vt:lpstr>
      <vt:lpstr>Systematic Reviews EPI 214</vt:lpstr>
      <vt:lpstr>Main steps for conducting SR</vt:lpstr>
      <vt:lpstr>Objective of this session</vt:lpstr>
      <vt:lpstr>Cochrane vs. real life</vt:lpstr>
      <vt:lpstr>Searching is a skilled  and time consuming activity</vt:lpstr>
      <vt:lpstr>The goal</vt:lpstr>
      <vt:lpstr>Common challenges </vt:lpstr>
      <vt:lpstr>Databases: MINIMUM in reviews of interventions</vt:lpstr>
      <vt:lpstr>Medical Subject Heading  (MeSH) terms</vt:lpstr>
      <vt:lpstr>Embase “Emtree”</vt:lpstr>
      <vt:lpstr>Comparing Databases </vt:lpstr>
      <vt:lpstr>Cochrane “CENTRAL”</vt:lpstr>
      <vt:lpstr>Databases: Regional?</vt:lpstr>
      <vt:lpstr>PowerPoint Presentation</vt:lpstr>
      <vt:lpstr>Databases: Specialized?</vt:lpstr>
      <vt:lpstr>“Grey literature”</vt:lpstr>
      <vt:lpstr>Other approaches</vt:lpstr>
      <vt:lpstr>Why such mad, relentless searching? (1)</vt:lpstr>
      <vt:lpstr>Why such mad, relentless searching? (2)</vt:lpstr>
      <vt:lpstr>Search strategies (1)</vt:lpstr>
      <vt:lpstr>PowerPoint Presentation</vt:lpstr>
      <vt:lpstr>PowerPoint Presentation</vt:lpstr>
      <vt:lpstr>Search strategies (2)</vt:lpstr>
      <vt:lpstr>Conceptual areas (1)</vt:lpstr>
      <vt:lpstr>Conceptual areas (2)</vt:lpstr>
      <vt:lpstr>Conceptual areas (3)</vt:lpstr>
      <vt:lpstr>Conceptual areas (4)</vt:lpstr>
      <vt:lpstr>Boolean logic</vt:lpstr>
      <vt:lpstr>PubMed syntax</vt:lpstr>
      <vt:lpstr>Truncation</vt:lpstr>
      <vt:lpstr>Search strategies (4)</vt:lpstr>
      <vt:lpstr>PowerPoint Presentation</vt:lpstr>
      <vt:lpstr>PowerPoint Presentation</vt:lpstr>
      <vt:lpstr>PowerPoint Presentation</vt:lpstr>
      <vt:lpstr>Search Strategy Example</vt:lpstr>
      <vt:lpstr>Peer-review of your search strategies is important.  </vt:lpstr>
      <vt:lpstr>A couple of  stipulations</vt:lpstr>
      <vt:lpstr>When Stop Refining Search strategies </vt:lpstr>
      <vt:lpstr>Adapting PubMed strategies for the other databases (1)</vt:lpstr>
      <vt:lpstr>PowerPoint Presentation</vt:lpstr>
      <vt:lpstr>PowerPoint Presentation</vt:lpstr>
      <vt:lpstr>PowerPoint Presentation</vt:lpstr>
      <vt:lpstr>Most databases function in  a way similar to this</vt:lpstr>
      <vt:lpstr>OK this is important</vt:lpstr>
      <vt:lpstr>After you’ve done your database searches and recorded your methods &amp; results</vt:lpstr>
      <vt:lpstr>More info!</vt:lpstr>
      <vt:lpstr>Additional Slides</vt:lpstr>
      <vt:lpstr>Grey literature (1)</vt:lpstr>
      <vt:lpstr>Grey literature (2)</vt:lpstr>
      <vt:lpstr>PowerPoint Presentation</vt:lpstr>
      <vt:lpstr>PowerPoint Presentation</vt:lpstr>
      <vt:lpstr>Grey literature Documentation</vt:lpstr>
      <vt:lpstr>Study design strings (1)</vt:lpstr>
      <vt:lpstr>Study design strings (2)</vt:lpstr>
      <vt:lpstr>Study design strings (3)</vt:lpstr>
      <vt:lpstr>Study design strings (4)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 Malekinejad</dc:creator>
  <cp:lastModifiedBy>Malekinejad, Mohsen</cp:lastModifiedBy>
  <cp:revision>641</cp:revision>
  <dcterms:created xsi:type="dcterms:W3CDTF">2016-01-04T14:56:55Z</dcterms:created>
  <dcterms:modified xsi:type="dcterms:W3CDTF">2022-03-29T00:21:53Z</dcterms:modified>
</cp:coreProperties>
</file>