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6" r:id="rId1"/>
    <p:sldMasterId id="2147483689" r:id="rId2"/>
    <p:sldMasterId id="2147483688" r:id="rId3"/>
    <p:sldMasterId id="2147483687" r:id="rId4"/>
  </p:sldMasterIdLst>
  <p:notesMasterIdLst>
    <p:notesMasterId r:id="rId61"/>
  </p:notesMasterIdLst>
  <p:handoutMasterIdLst>
    <p:handoutMasterId r:id="rId62"/>
  </p:handoutMasterIdLst>
  <p:sldIdLst>
    <p:sldId id="350" r:id="rId5"/>
    <p:sldId id="811" r:id="rId6"/>
    <p:sldId id="812" r:id="rId7"/>
    <p:sldId id="813" r:id="rId8"/>
    <p:sldId id="814" r:id="rId9"/>
    <p:sldId id="815" r:id="rId10"/>
    <p:sldId id="861" r:id="rId11"/>
    <p:sldId id="817" r:id="rId12"/>
    <p:sldId id="818" r:id="rId13"/>
    <p:sldId id="819" r:id="rId14"/>
    <p:sldId id="820" r:id="rId15"/>
    <p:sldId id="821" r:id="rId16"/>
    <p:sldId id="822" r:id="rId17"/>
    <p:sldId id="823" r:id="rId18"/>
    <p:sldId id="824" r:id="rId19"/>
    <p:sldId id="825" r:id="rId20"/>
    <p:sldId id="869" r:id="rId21"/>
    <p:sldId id="826" r:id="rId22"/>
    <p:sldId id="868" r:id="rId23"/>
    <p:sldId id="867" r:id="rId24"/>
    <p:sldId id="827" r:id="rId25"/>
    <p:sldId id="828" r:id="rId26"/>
    <p:sldId id="860" r:id="rId27"/>
    <p:sldId id="864" r:id="rId28"/>
    <p:sldId id="865" r:id="rId29"/>
    <p:sldId id="866" r:id="rId30"/>
    <p:sldId id="829" r:id="rId31"/>
    <p:sldId id="830" r:id="rId32"/>
    <p:sldId id="831" r:id="rId33"/>
    <p:sldId id="832" r:id="rId34"/>
    <p:sldId id="833" r:id="rId35"/>
    <p:sldId id="862" r:id="rId36"/>
    <p:sldId id="835" r:id="rId37"/>
    <p:sldId id="836" r:id="rId38"/>
    <p:sldId id="837" r:id="rId39"/>
    <p:sldId id="838" r:id="rId40"/>
    <p:sldId id="839" r:id="rId41"/>
    <p:sldId id="840" r:id="rId42"/>
    <p:sldId id="841" r:id="rId43"/>
    <p:sldId id="842" r:id="rId44"/>
    <p:sldId id="843" r:id="rId45"/>
    <p:sldId id="844" r:id="rId46"/>
    <p:sldId id="845" r:id="rId47"/>
    <p:sldId id="846" r:id="rId48"/>
    <p:sldId id="847" r:id="rId49"/>
    <p:sldId id="848" r:id="rId50"/>
    <p:sldId id="849" r:id="rId51"/>
    <p:sldId id="850" r:id="rId52"/>
    <p:sldId id="863" r:id="rId53"/>
    <p:sldId id="852" r:id="rId54"/>
    <p:sldId id="853" r:id="rId55"/>
    <p:sldId id="854" r:id="rId56"/>
    <p:sldId id="855" r:id="rId57"/>
    <p:sldId id="856" r:id="rId58"/>
    <p:sldId id="857" r:id="rId59"/>
    <p:sldId id="795" r:id="rId60"/>
  </p:sldIdLst>
  <p:sldSz cx="9144000" cy="6858000" type="screen4x3"/>
  <p:notesSz cx="9296400" cy="7010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 Narrow" pitchFamily="34" charset="0"/>
        <a:ea typeface="MS PGothic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 Narrow" pitchFamily="34" charset="0"/>
        <a:ea typeface="MS PGothic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 Narrow" pitchFamily="34" charset="0"/>
        <a:ea typeface="MS PGothic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 Narrow" pitchFamily="34" charset="0"/>
        <a:ea typeface="MS PGothic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 Narrow" pitchFamily="34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 Narrow" pitchFamily="34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 Narrow" pitchFamily="34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 Narrow" pitchFamily="34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 Narrow" pitchFamily="34" charset="0"/>
        <a:ea typeface="MS PGothic" pitchFamily="34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9900"/>
    <a:srgbClr val="216A8B"/>
    <a:srgbClr val="FFFF00"/>
    <a:srgbClr val="009FE3"/>
    <a:srgbClr val="C0C0C0"/>
    <a:srgbClr val="78BEDE"/>
    <a:srgbClr val="C7E0E7"/>
    <a:srgbClr val="006FA5"/>
    <a:srgbClr val="7D3815"/>
    <a:srgbClr val="39531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3435" autoAdjust="0"/>
    <p:restoredTop sz="85802" autoAdjust="0"/>
  </p:normalViewPr>
  <p:slideViewPr>
    <p:cSldViewPr snapToGrid="0" snapToObjects="1">
      <p:cViewPr varScale="1">
        <p:scale>
          <a:sx n="105" d="100"/>
          <a:sy n="105" d="100"/>
        </p:scale>
        <p:origin x="-1168" y="-64"/>
      </p:cViewPr>
      <p:guideLst>
        <p:guide orient="horz" pos="1152"/>
        <p:guide orient="horz" pos="3744"/>
        <p:guide pos="2880"/>
        <p:guide pos="288"/>
        <p:guide pos="5472"/>
      </p:guideLst>
    </p:cSldViewPr>
  </p:slideViewPr>
  <p:outlineViewPr>
    <p:cViewPr>
      <p:scale>
        <a:sx n="33" d="100"/>
        <a:sy n="33" d="100"/>
      </p:scale>
      <p:origin x="0" y="626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notesViewPr>
    <p:cSldViewPr snapToGrid="0" snapToObjects="1">
      <p:cViewPr varScale="1">
        <p:scale>
          <a:sx n="96" d="100"/>
          <a:sy n="96" d="100"/>
        </p:scale>
        <p:origin x="-3606" y="-96"/>
      </p:cViewPr>
      <p:guideLst>
        <p:guide orient="horz" pos="2208"/>
        <p:guide pos="2929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4028440" cy="350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37" tIns="45718" rIns="91437" bIns="45718" numCol="1" anchor="t" anchorCtr="0" compatLnSpc="1">
            <a:prstTxWarp prst="textNoShape">
              <a:avLst/>
            </a:prstTxWarp>
          </a:bodyPr>
          <a:lstStyle>
            <a:lvl1pPr algn="l" defTabSz="914065">
              <a:defRPr sz="1000"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883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265809" y="1"/>
            <a:ext cx="4028440" cy="350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37" tIns="45718" rIns="91437" bIns="45718" numCol="1" anchor="t" anchorCtr="0" compatLnSpc="1">
            <a:prstTxWarp prst="textNoShape">
              <a:avLst/>
            </a:prstTxWarp>
          </a:bodyPr>
          <a:lstStyle>
            <a:lvl1pPr algn="r" defTabSz="914065">
              <a:defRPr sz="1000"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883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658369"/>
            <a:ext cx="4028440" cy="350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37" tIns="45718" rIns="91437" bIns="45718" numCol="1" anchor="b" anchorCtr="0" compatLnSpc="1">
            <a:prstTxWarp prst="textNoShape">
              <a:avLst/>
            </a:prstTxWarp>
          </a:bodyPr>
          <a:lstStyle>
            <a:lvl1pPr algn="l" defTabSz="914065">
              <a:defRPr sz="1000"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883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265809" y="6658369"/>
            <a:ext cx="4028440" cy="350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37" tIns="45718" rIns="91437" bIns="45718" numCol="1" anchor="b" anchorCtr="0" compatLnSpc="1">
            <a:prstTxWarp prst="textNoShape">
              <a:avLst/>
            </a:prstTxWarp>
          </a:bodyPr>
          <a:lstStyle>
            <a:lvl1pPr algn="r" defTabSz="914065">
              <a:defRPr sz="1000">
                <a:latin typeface="Arial" pitchFamily="34" charset="0"/>
              </a:defRPr>
            </a:lvl1pPr>
          </a:lstStyle>
          <a:p>
            <a:pPr>
              <a:defRPr/>
            </a:pPr>
            <a:fld id="{6D8583B1-1C10-43CE-B9A8-4E33DB9E08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32949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4028440" cy="350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2543" tIns="46271" rIns="92543" bIns="46271" numCol="1" anchor="t" anchorCtr="0" compatLnSpc="1">
            <a:prstTxWarp prst="textNoShape">
              <a:avLst/>
            </a:prstTxWarp>
          </a:bodyPr>
          <a:lstStyle>
            <a:lvl1pPr algn="l" defTabSz="925349">
              <a:defRPr sz="1000"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265809" y="1"/>
            <a:ext cx="4028440" cy="350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2543" tIns="46271" rIns="92543" bIns="46271" numCol="1" anchor="t" anchorCtr="0" compatLnSpc="1">
            <a:prstTxWarp prst="textNoShape">
              <a:avLst/>
            </a:prstTxWarp>
          </a:bodyPr>
          <a:lstStyle>
            <a:lvl1pPr algn="r" defTabSz="925349">
              <a:defRPr sz="1000"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895600" y="525463"/>
            <a:ext cx="3506788" cy="26289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29641" y="3330394"/>
            <a:ext cx="7437120" cy="3153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2543" tIns="46271" rIns="92543" bIns="4627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658369"/>
            <a:ext cx="4028440" cy="350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2543" tIns="46271" rIns="92543" bIns="46271" numCol="1" anchor="b" anchorCtr="0" compatLnSpc="1">
            <a:prstTxWarp prst="textNoShape">
              <a:avLst/>
            </a:prstTxWarp>
          </a:bodyPr>
          <a:lstStyle>
            <a:lvl1pPr algn="l" defTabSz="925349">
              <a:defRPr sz="1000"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265809" y="6658369"/>
            <a:ext cx="4028440" cy="350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2543" tIns="46271" rIns="92543" bIns="46271" numCol="1" anchor="b" anchorCtr="0" compatLnSpc="1">
            <a:prstTxWarp prst="textNoShape">
              <a:avLst/>
            </a:prstTxWarp>
          </a:bodyPr>
          <a:lstStyle>
            <a:lvl1pPr algn="r" defTabSz="925349">
              <a:defRPr sz="1000">
                <a:latin typeface="Arial" pitchFamily="34" charset="0"/>
              </a:defRPr>
            </a:lvl1pPr>
          </a:lstStyle>
          <a:p>
            <a:pPr>
              <a:defRPr/>
            </a:pPr>
            <a:fld id="{3C164B47-FB3E-417F-8C29-4E0E87414A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20964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lnSpc>
        <a:spcPct val="95000"/>
      </a:lnSpc>
      <a:spcBef>
        <a:spcPct val="35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Arial" charset="0"/>
      </a:defRPr>
    </a:lvl1pPr>
    <a:lvl2pPr marL="457200" algn="l" rtl="0" eaLnBrk="0" fontAlgn="base" hangingPunct="0">
      <a:lnSpc>
        <a:spcPct val="95000"/>
      </a:lnSpc>
      <a:spcBef>
        <a:spcPct val="35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0"/>
        <a:cs typeface="Arial" charset="0"/>
      </a:defRPr>
    </a:lvl2pPr>
    <a:lvl3pPr marL="914400" algn="l" rtl="0" eaLnBrk="0" fontAlgn="base" hangingPunct="0">
      <a:lnSpc>
        <a:spcPct val="95000"/>
      </a:lnSpc>
      <a:spcBef>
        <a:spcPct val="35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0"/>
        <a:cs typeface="Arial" charset="0"/>
      </a:defRPr>
    </a:lvl3pPr>
    <a:lvl4pPr marL="1371600" algn="l" rtl="0" eaLnBrk="0" fontAlgn="base" hangingPunct="0">
      <a:lnSpc>
        <a:spcPct val="95000"/>
      </a:lnSpc>
      <a:spcBef>
        <a:spcPct val="35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0"/>
        <a:cs typeface="Arial" charset="0"/>
      </a:defRPr>
    </a:lvl4pPr>
    <a:lvl5pPr marL="1828800" algn="l" rtl="0" eaLnBrk="0" fontAlgn="base" hangingPunct="0">
      <a:lnSpc>
        <a:spcPct val="95000"/>
      </a:lnSpc>
      <a:spcBef>
        <a:spcPct val="35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0"/>
        <a:cs typeface="Arial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25349" eaLnBrk="0" hangingPunct="0">
              <a:defRPr sz="24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1pPr>
            <a:lvl2pPr marL="754466" indent="-290179" defTabSz="925349" eaLnBrk="0" hangingPunct="0">
              <a:defRPr sz="24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2pPr>
            <a:lvl3pPr marL="1160717" indent="-232143" defTabSz="925349" eaLnBrk="0" hangingPunct="0">
              <a:defRPr sz="24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3pPr>
            <a:lvl4pPr marL="1625003" indent="-232143" defTabSz="925349" eaLnBrk="0" hangingPunct="0">
              <a:defRPr sz="24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4pPr>
            <a:lvl5pPr marL="2089290" indent="-232143" defTabSz="925349" eaLnBrk="0" hangingPunct="0">
              <a:defRPr sz="24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5pPr>
            <a:lvl6pPr marL="2553576" indent="-232143" algn="ctr" defTabSz="92534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6pPr>
            <a:lvl7pPr marL="3017863" indent="-232143" algn="ctr" defTabSz="92534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7pPr>
            <a:lvl8pPr marL="3482150" indent="-232143" algn="ctr" defTabSz="92534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8pPr>
            <a:lvl9pPr marL="3946436" indent="-232143" algn="ctr" defTabSz="92534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9pPr>
          </a:lstStyle>
          <a:p>
            <a:pPr eaLnBrk="1" hangingPunct="1">
              <a:defRPr/>
            </a:pPr>
            <a:fld id="{E47CC66C-14E5-4C18-A6BF-4019AD0BFDB7}" type="slidenum">
              <a:rPr lang="en-US" sz="1000">
                <a:latin typeface="Arial" pitchFamily="34" charset="0"/>
              </a:rPr>
              <a:pPr eaLnBrk="1" hangingPunct="1">
                <a:defRPr/>
              </a:pPr>
              <a:t>1</a:t>
            </a:fld>
            <a:endParaRPr lang="en-US" sz="1000">
              <a:latin typeface="Arial" pitchFamily="34" charset="0"/>
            </a:endParaRPr>
          </a:p>
        </p:txBody>
      </p:sp>
      <p:sp>
        <p:nvSpPr>
          <p:cNvPr id="1472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/>
          </a:extLst>
        </p:spPr>
      </p:sp>
      <p:sp>
        <p:nvSpPr>
          <p:cNvPr id="1472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baseline="0" dirty="0" smtClean="0">
              <a:ea typeface="ＭＳ Ｐゴシック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7347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altLang="en-US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Explain Manhattan plot here if</a:t>
            </a:r>
            <a:r>
              <a:rPr lang="en-US" baseline="0" dirty="0" smtClean="0"/>
              <a:t> this is the first instance.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164B47-FB3E-417F-8C29-4E0E87414AB9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14523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Explain Manhattan plot here if</a:t>
            </a:r>
            <a:r>
              <a:rPr lang="en-US" baseline="0" dirty="0" smtClean="0"/>
              <a:t> this is the first instance.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164B47-FB3E-417F-8C29-4E0E87414AB9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14523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computed a gene-based burden test of rare protein-altering variants comparing 16,144 advanced AMD cases and 17,832 controls. Shown are P values from the</a:t>
            </a:r>
          </a:p>
          <a:p>
            <a:r>
              <a:rPr lang="en-US" dirty="0" smtClean="0"/>
              <a:t>variable-threshold test (from up to 100 million permutations) and odds ratios from the collapsed burden test, both adjusted for the other variants identified in each locus</a:t>
            </a:r>
          </a:p>
          <a:p>
            <a:r>
              <a:rPr lang="en-US" dirty="0" smtClean="0"/>
              <a:t>(locus-wide conditioning). Four genes (among the 703 genes in the 34 AMD locus regions) showed a significant (P &lt; 0.05/703 = 7.1 × 10−5) burden.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164B47-FB3E-417F-8C29-4E0E87414AB9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14523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7347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altLang="en-US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28576CBF-9950-4A79-8CAD-AEB19F0F1A53}" type="slidenum">
              <a:rPr lang="en-US" altLang="en-US" sz="1200" smtClean="0"/>
              <a:pPr/>
              <a:t>33</a:t>
            </a:fld>
            <a:endParaRPr lang="en-US" altLang="en-US" sz="1200" smtClean="0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8371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altLang="en-US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1330" tIns="45665" rIns="91330" bIns="45665"/>
          <a:lstStyle/>
          <a:p>
            <a:endParaRPr lang="en-US" altLang="en-US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B615E4B3-F093-4D92-B382-3434E2FB371C}" type="slidenum">
              <a:rPr lang="en-US" altLang="en-US" sz="1200" smtClean="0"/>
              <a:pPr/>
              <a:t>35</a:t>
            </a:fld>
            <a:endParaRPr lang="en-US" altLang="en-US" sz="1200" smtClean="0"/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95600" y="523875"/>
            <a:ext cx="3505200" cy="2628900"/>
          </a:xfrm>
          <a:solidFill>
            <a:srgbClr val="FFFFFF"/>
          </a:solidFill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1863" y="3330575"/>
            <a:ext cx="7432675" cy="315595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2718" tIns="46359" rIns="92718" bIns="46359"/>
          <a:lstStyle/>
          <a:p>
            <a:pPr eaLnBrk="1" hangingPunct="1"/>
            <a:r>
              <a:rPr lang="en-US" altLang="en-US" smtClean="0">
                <a:latin typeface="Arial" pitchFamily="34" charset="0"/>
                <a:ea typeface="ＭＳ Ｐゴシック" pitchFamily="34" charset="-128"/>
              </a:rPr>
              <a:t>3</a:t>
            </a:r>
            <a:r>
              <a:rPr lang="en-US" altLang="en-US" baseline="30000" smtClean="0">
                <a:latin typeface="Arial" pitchFamily="34" charset="0"/>
                <a:ea typeface="ＭＳ Ｐゴシック" pitchFamily="34" charset="-128"/>
              </a:rPr>
              <a:t>rd</a:t>
            </a:r>
            <a:r>
              <a:rPr lang="en-US" altLang="en-US" smtClean="0">
                <a:latin typeface="Arial" pitchFamily="34" charset="0"/>
                <a:ea typeface="ＭＳ Ｐゴシック" pitchFamily="34" charset="-128"/>
              </a:rPr>
              <a:t> haplotype is the result of recombination.</a:t>
            </a:r>
          </a:p>
          <a:p>
            <a:pPr eaLnBrk="1" hangingPunct="1"/>
            <a:r>
              <a:rPr lang="en-US" altLang="en-US" smtClean="0">
                <a:latin typeface="Arial" pitchFamily="34" charset="0"/>
                <a:ea typeface="ＭＳ Ｐゴシック" pitchFamily="34" charset="-128"/>
              </a:rPr>
              <a:t>A of non-taster</a:t>
            </a:r>
          </a:p>
          <a:p>
            <a:pPr eaLnBrk="1" hangingPunct="1"/>
            <a:r>
              <a:rPr lang="en-US" altLang="en-US" smtClean="0">
                <a:latin typeface="Arial" pitchFamily="34" charset="0"/>
                <a:ea typeface="ＭＳ Ｐゴシック" pitchFamily="34" charset="-128"/>
              </a:rPr>
              <a:t>AV of taster</a:t>
            </a:r>
          </a:p>
          <a:p>
            <a:pPr eaLnBrk="1" hangingPunct="1"/>
            <a:r>
              <a:rPr lang="en-US" altLang="en-US" smtClean="0">
                <a:latin typeface="Arial" pitchFamily="34" charset="0"/>
                <a:ea typeface="ＭＳ Ｐゴシック" pitchFamily="34" charset="-128"/>
              </a:rPr>
              <a:t>Allows us to compare the effect of the 1</a:t>
            </a:r>
            <a:r>
              <a:rPr lang="en-US" altLang="en-US" baseline="30000" smtClean="0">
                <a:latin typeface="Arial" pitchFamily="34" charset="0"/>
                <a:ea typeface="ＭＳ Ｐゴシック" pitchFamily="34" charset="-128"/>
              </a:rPr>
              <a:t>st</a:t>
            </a:r>
            <a:r>
              <a:rPr lang="en-US" altLang="en-US" smtClean="0">
                <a:latin typeface="Arial" pitchFamily="34" charset="0"/>
                <a:ea typeface="ＭＳ Ｐゴシック" pitchFamily="34" charset="-128"/>
              </a:rPr>
              <a:t> SNP vs. the 2</a:t>
            </a:r>
            <a:r>
              <a:rPr lang="en-US" altLang="en-US" baseline="30000" smtClean="0">
                <a:latin typeface="Arial" pitchFamily="34" charset="0"/>
                <a:ea typeface="ＭＳ Ｐゴシック" pitchFamily="34" charset="-128"/>
              </a:rPr>
              <a:t>nd</a:t>
            </a:r>
            <a:r>
              <a:rPr lang="en-US" altLang="en-US" smtClean="0">
                <a:latin typeface="Arial" pitchFamily="34" charset="0"/>
                <a:ea typeface="ＭＳ Ｐゴシック" pitchFamily="34" charset="-128"/>
              </a:rPr>
              <a:t> and 3</a:t>
            </a:r>
            <a:r>
              <a:rPr lang="en-US" altLang="en-US" baseline="30000" smtClean="0">
                <a:latin typeface="Arial" pitchFamily="34" charset="0"/>
                <a:ea typeface="ＭＳ Ｐゴシック" pitchFamily="34" charset="-128"/>
              </a:rPr>
              <a:t>rd</a:t>
            </a:r>
            <a:r>
              <a:rPr lang="en-US" altLang="en-US" smtClean="0">
                <a:latin typeface="Arial" pitchFamily="34" charset="0"/>
                <a:ea typeface="ＭＳ Ｐゴシック" pitchFamily="34" charset="-128"/>
              </a:rPr>
              <a:t>.</a:t>
            </a:r>
          </a:p>
          <a:p>
            <a:pPr eaLnBrk="1" hangingPunct="1"/>
            <a:r>
              <a:rPr lang="en-US" altLang="en-US" smtClean="0">
                <a:latin typeface="Arial" pitchFamily="34" charset="0"/>
                <a:ea typeface="ＭＳ Ｐゴシック" pitchFamily="34" charset="-128"/>
              </a:rPr>
              <a:t>Rare-not in all combinations</a:t>
            </a: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9EB9B65F-1026-4BC9-A7C4-D727DD9B7C42}" type="slidenum">
              <a:rPr lang="en-US" altLang="en-US" sz="1200" smtClean="0"/>
              <a:pPr/>
              <a:t>36</a:t>
            </a:fld>
            <a:endParaRPr lang="en-US" altLang="en-US" sz="1200" smtClean="0"/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07700B9F-319E-4C8C-B7F8-8C74E88988DF}" type="slidenum">
              <a:rPr lang="en-US" altLang="en-US" sz="1200" smtClean="0"/>
              <a:pPr/>
              <a:t>37</a:t>
            </a:fld>
            <a:endParaRPr lang="en-US" altLang="en-US" sz="1200" smtClean="0"/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C9AD471E-32C4-4F97-BA5E-982507804AC5}" type="slidenum">
              <a:rPr lang="en-US" altLang="en-US" sz="1200" smtClean="0"/>
              <a:pPr/>
              <a:t>38</a:t>
            </a:fld>
            <a:endParaRPr lang="en-US" altLang="en-US" sz="1200" smtClean="0"/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DDF39FB4-2974-44DB-974E-D9D394C8840D}" type="slidenum">
              <a:rPr lang="en-US" altLang="en-US" sz="1200" smtClean="0"/>
              <a:pPr/>
              <a:t>39</a:t>
            </a:fld>
            <a:endParaRPr lang="en-US" altLang="en-US" sz="1200" smtClean="0"/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A5515270-631C-4611-8AC8-145A7825A336}" type="slidenum">
              <a:rPr lang="en-US" altLang="en-US" sz="1200" smtClean="0"/>
              <a:pPr/>
              <a:t>40</a:t>
            </a:fld>
            <a:endParaRPr lang="en-US" altLang="en-US" sz="1200" smtClean="0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58EA3ACD-7B73-4F4F-983D-56DE73711465}" type="slidenum">
              <a:rPr lang="en-US" altLang="en-US" sz="1200" smtClean="0"/>
              <a:pPr/>
              <a:t>41</a:t>
            </a:fld>
            <a:endParaRPr lang="en-US" altLang="en-US" sz="1200" smtClean="0"/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3B4F843D-C0B1-490E-8B66-88A2DF409768}" type="slidenum">
              <a:rPr lang="en-US" altLang="en-US" sz="1200" smtClean="0"/>
              <a:pPr/>
              <a:t>42</a:t>
            </a:fld>
            <a:endParaRPr lang="en-US" altLang="en-US" sz="1200" smtClean="0"/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B69E36D2-23A2-44DE-B928-77712162A121}" type="slidenum">
              <a:rPr lang="en-US" altLang="en-US" sz="1200" smtClean="0"/>
              <a:pPr/>
              <a:t>43</a:t>
            </a:fld>
            <a:endParaRPr lang="en-US" altLang="en-US" sz="1200" smtClean="0"/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C7B07ECF-79FA-430C-981B-F4B4FB89D585}" type="slidenum">
              <a:rPr lang="en-US" altLang="en-US" sz="1200" smtClean="0"/>
              <a:pPr/>
              <a:t>44</a:t>
            </a:fld>
            <a:endParaRPr lang="en-US" altLang="en-US" sz="1200" smtClean="0"/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BC0213E5-24B9-4543-AEA8-FA8E674FD61E}" type="slidenum">
              <a:rPr lang="en-US" altLang="en-US" sz="1200" smtClean="0"/>
              <a:pPr/>
              <a:t>45</a:t>
            </a:fld>
            <a:endParaRPr lang="en-US" altLang="en-US" sz="1200" smtClean="0"/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BD2B4066-405B-42B6-9F05-F4A149EF3396}" type="slidenum">
              <a:rPr lang="en-US" altLang="en-US" sz="1200" smtClean="0"/>
              <a:pPr/>
              <a:t>46</a:t>
            </a:fld>
            <a:endParaRPr lang="en-US" altLang="en-US" sz="1200" smtClean="0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7347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altLang="en-US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CE642D27-F5DB-43BC-A6BC-E3FE7DE273B1}" type="slidenum">
              <a:rPr lang="en-US" altLang="en-US" sz="1200" smtClean="0"/>
              <a:pPr/>
              <a:t>50</a:t>
            </a:fld>
            <a:endParaRPr lang="en-US" altLang="en-US" sz="1200" smtClean="0"/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 txBox="1">
            <a:spLocks noGrp="1" noChangeArrowheads="1"/>
          </p:cNvSpPr>
          <p:nvPr/>
        </p:nvSpPr>
        <p:spPr bwMode="auto">
          <a:xfrm>
            <a:off x="5268913" y="6659563"/>
            <a:ext cx="4027487" cy="35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830" tIns="46415" rIns="92830" bIns="46415" anchor="b"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/>
            <a:fld id="{4DD1E38F-826B-44AC-B7B6-7C13F963CB1C}" type="slidenum">
              <a:rPr lang="en-US" altLang="en-US" sz="1200"/>
              <a:pPr algn="r"/>
              <a:t>51</a:t>
            </a:fld>
            <a:endParaRPr lang="en-US" altLang="en-US" sz="1200"/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8D339352-22A3-44DE-A5EA-18855D5E498A}" type="slidenum">
              <a:rPr lang="en-US" altLang="en-US" sz="1200" smtClean="0"/>
              <a:pPr/>
              <a:t>52</a:t>
            </a:fld>
            <a:endParaRPr lang="en-US" altLang="en-US" sz="1200" smtClean="0"/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FFA41F2F-18F6-4F82-A243-12BCE6A6FEF0}" type="slidenum">
              <a:rPr lang="en-US" altLang="en-US" sz="1200" smtClean="0"/>
              <a:pPr/>
              <a:t>53</a:t>
            </a:fld>
            <a:endParaRPr lang="en-US" altLang="en-US" sz="1200" smtClean="0"/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7347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altLang="en-US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4211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5460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1387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600200"/>
            <a:ext cx="2057400" cy="45259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6019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4752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5317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6150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747296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8750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4614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040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71838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138701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4230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139592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1034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49325"/>
            <a:ext cx="2057400" cy="5176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5613" y="949325"/>
            <a:ext cx="6021387" cy="5176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8635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88AAAD-B6CD-4043-AF9D-D8739C1835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Rectangle 5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|     © 2011 Kaiser Foundation Health Plan, Inc. For internal use only.</a:t>
            </a:r>
          </a:p>
        </p:txBody>
      </p:sp>
      <p:sp>
        <p:nvSpPr>
          <p:cNvPr id="6" name="Rectangle 51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63B3BE-24FF-49F0-B5CF-AA015E1DAD0F}" type="datetime4">
              <a:rPr lang="en-US"/>
              <a:pPr>
                <a:defRPr/>
              </a:pPr>
              <a:t>March 7, 2016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26414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8A485F-9B75-46AD-97A1-E8DA9DD607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Rectangle 5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|     © 2011 Kaiser Foundation Health Plan, Inc. For internal use only.</a:t>
            </a:r>
          </a:p>
        </p:txBody>
      </p:sp>
      <p:sp>
        <p:nvSpPr>
          <p:cNvPr id="6" name="Rectangle 51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6F48D1-8CCE-4E5F-B7B8-8F8DD03CC19C}" type="datetime4">
              <a:rPr lang="en-US"/>
              <a:pPr>
                <a:defRPr/>
              </a:pPr>
              <a:t>March 7, 2016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04358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73B4FA-B06C-4067-AA33-9250366B31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Rectangle 5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|     © 2011 Kaiser Foundation Health Plan, Inc. For internal use only.</a:t>
            </a:r>
          </a:p>
        </p:txBody>
      </p:sp>
      <p:sp>
        <p:nvSpPr>
          <p:cNvPr id="6" name="Rectangle 51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CBF2FE-742A-4ECA-A6C1-C2B450542804}" type="datetime4">
              <a:rPr lang="en-US"/>
              <a:pPr>
                <a:defRPr/>
              </a:pPr>
              <a:t>March 7, 2016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27235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36725"/>
            <a:ext cx="4038600" cy="18272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36725"/>
            <a:ext cx="4038600" cy="18272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BA3A3B-3A39-4D61-9F6A-0AA85C97C8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5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|     © 2011 Kaiser Foundation Health Plan, Inc. For internal use only.</a:t>
            </a:r>
          </a:p>
        </p:txBody>
      </p:sp>
      <p:sp>
        <p:nvSpPr>
          <p:cNvPr id="7" name="Rectangle 51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93CE90-698A-439D-9D9A-73C21BE1CAF3}" type="datetime4">
              <a:rPr lang="en-US"/>
              <a:pPr>
                <a:defRPr/>
              </a:pPr>
              <a:t>March 7, 2016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63429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C1B031-A7C9-4742-B77F-B60A562034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Rectangle 5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|     © 2011 Kaiser Foundation Health Plan, Inc. For internal use only.</a:t>
            </a:r>
          </a:p>
        </p:txBody>
      </p:sp>
      <p:sp>
        <p:nvSpPr>
          <p:cNvPr id="9" name="Rectangle 51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35CA98-2099-46BE-BBE7-9E1396EB3265}" type="datetime4">
              <a:rPr lang="en-US"/>
              <a:pPr>
                <a:defRPr/>
              </a:pPr>
              <a:t>March 7, 2016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83915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8D1B0D-4FC0-43C5-8C2E-15B509ABB5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4" name="Rectangle 5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|     © 2011 Kaiser Foundation Health Plan, Inc. For internal use only.</a:t>
            </a:r>
          </a:p>
        </p:txBody>
      </p:sp>
      <p:sp>
        <p:nvSpPr>
          <p:cNvPr id="5" name="Rectangle 51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E49F24-36D8-4F3E-9188-E6D822E76F93}" type="datetime4">
              <a:rPr lang="en-US"/>
              <a:pPr>
                <a:defRPr/>
              </a:pPr>
              <a:t>March 7, 2016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43313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1AC384-97D1-4674-9FC7-DFBB9E5591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3" name="Rectangle 5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|     © 2011 Kaiser Foundation Health Plan, Inc. For internal use only.</a:t>
            </a:r>
          </a:p>
        </p:txBody>
      </p:sp>
      <p:sp>
        <p:nvSpPr>
          <p:cNvPr id="4" name="Rectangle 51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D3804A-548F-4AEB-9420-C744037E748C}" type="datetime4">
              <a:rPr lang="en-US"/>
              <a:pPr>
                <a:defRPr/>
              </a:pPr>
              <a:t>March 7, 2016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828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2331013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69C9F5-71CD-47E8-A906-72B22743B9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5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|     © 2011 Kaiser Foundation Health Plan, Inc. For internal use only.</a:t>
            </a:r>
          </a:p>
        </p:txBody>
      </p:sp>
      <p:sp>
        <p:nvSpPr>
          <p:cNvPr id="7" name="Rectangle 51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E1244A-CC18-478A-A43F-3567A99BC8E6}" type="datetime4">
              <a:rPr lang="en-US"/>
              <a:pPr>
                <a:defRPr/>
              </a:pPr>
              <a:t>March 7, 2016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50601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3E24F4-5886-4920-AD98-37946240C3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5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|     © 2011 Kaiser Foundation Health Plan, Inc. For internal use only.</a:t>
            </a:r>
          </a:p>
        </p:txBody>
      </p:sp>
      <p:sp>
        <p:nvSpPr>
          <p:cNvPr id="7" name="Rectangle 51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0977B3-B048-43C2-BCDC-267F112436D7}" type="datetime4">
              <a:rPr lang="en-US"/>
              <a:pPr>
                <a:defRPr/>
              </a:pPr>
              <a:t>March 7, 2016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83106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BCBF7C-EDE8-436A-9423-C63AE1E444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Rectangle 5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|     © 2011 Kaiser Foundation Health Plan, Inc. For internal use only.</a:t>
            </a:r>
          </a:p>
        </p:txBody>
      </p:sp>
      <p:sp>
        <p:nvSpPr>
          <p:cNvPr id="6" name="Rectangle 51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517624-C05C-44D9-AF99-9E3C52AF558B}" type="datetime4">
              <a:rPr lang="en-US"/>
              <a:pPr>
                <a:defRPr/>
              </a:pPr>
              <a:t>March 7, 2016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67357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84213"/>
            <a:ext cx="2057400" cy="28797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84213"/>
            <a:ext cx="6019800" cy="28797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9BAA34-42A4-4A49-AED6-D6C22E8DBA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Rectangle 5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|     © 2011 Kaiser Foundation Health Plan, Inc. For internal use only.</a:t>
            </a:r>
          </a:p>
        </p:txBody>
      </p:sp>
      <p:sp>
        <p:nvSpPr>
          <p:cNvPr id="6" name="Rectangle 51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133FA8-04EB-4A83-9539-D7647CA5F58E}" type="datetime4">
              <a:rPr lang="en-US"/>
              <a:pPr>
                <a:defRPr/>
              </a:pPr>
              <a:t>March 7, 2016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7229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60243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56692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0128673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32577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19184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4297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51465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024820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4319410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4896068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59229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1600200"/>
            <a:ext cx="2286000" cy="45259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1600200"/>
            <a:ext cx="6705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8455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6190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0274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54086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489810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48756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" descr="1478795_Veer_RF_PPT_150dpi.jp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02" t="24033" r="31470" b="18781"/>
          <a:stretch>
            <a:fillRect/>
          </a:stretch>
        </p:blipFill>
        <p:spPr bwMode="auto">
          <a:xfrm>
            <a:off x="0" y="138113"/>
            <a:ext cx="9144000" cy="437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87952" name="Group 80"/>
          <p:cNvGrpSpPr>
            <a:grpSpLocks/>
          </p:cNvGrpSpPr>
          <p:nvPr/>
        </p:nvGrpSpPr>
        <p:grpSpPr bwMode="auto">
          <a:xfrm>
            <a:off x="0" y="4513263"/>
            <a:ext cx="9144000" cy="2232025"/>
            <a:chOff x="0" y="2598"/>
            <a:chExt cx="5760" cy="1290"/>
          </a:xfrm>
          <a:solidFill>
            <a:srgbClr val="006FA5"/>
          </a:solidFill>
        </p:grpSpPr>
        <p:sp>
          <p:nvSpPr>
            <p:cNvPr id="1487875" name="Rectangle 3"/>
            <p:cNvSpPr>
              <a:spLocks noChangeArrowheads="1"/>
            </p:cNvSpPr>
            <p:nvPr/>
          </p:nvSpPr>
          <p:spPr bwMode="gray">
            <a:xfrm>
              <a:off x="0" y="2598"/>
              <a:ext cx="5760" cy="1290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1800">
                <a:latin typeface="Arial Narrow" charset="0"/>
                <a:ea typeface="ＭＳ Ｐゴシック" charset="0"/>
              </a:endParaRPr>
            </a:p>
          </p:txBody>
        </p:sp>
        <p:sp>
          <p:nvSpPr>
            <p:cNvPr id="1487877" name="Line 5"/>
            <p:cNvSpPr>
              <a:spLocks noChangeShapeType="1"/>
            </p:cNvSpPr>
            <p:nvPr/>
          </p:nvSpPr>
          <p:spPr bwMode="gray">
            <a:xfrm>
              <a:off x="0" y="2598"/>
              <a:ext cx="5760" cy="0"/>
            </a:xfrm>
            <a:prstGeom prst="line">
              <a:avLst/>
            </a:prstGeom>
            <a:grpFill/>
            <a:ln w="19050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algn="ctr">
                <a:defRPr/>
              </a:pPr>
              <a:endParaRPr lang="en-US" sz="1800">
                <a:latin typeface="Arial Narrow" charset="0"/>
                <a:ea typeface="ＭＳ Ｐゴシック" charset="0"/>
              </a:endParaRPr>
            </a:p>
          </p:txBody>
        </p:sp>
        <p:sp>
          <p:nvSpPr>
            <p:cNvPr id="1487951" name="Line 79"/>
            <p:cNvSpPr>
              <a:spLocks noChangeShapeType="1"/>
            </p:cNvSpPr>
            <p:nvPr/>
          </p:nvSpPr>
          <p:spPr bwMode="gray">
            <a:xfrm>
              <a:off x="0" y="3888"/>
              <a:ext cx="5760" cy="0"/>
            </a:xfrm>
            <a:prstGeom prst="line">
              <a:avLst/>
            </a:prstGeom>
            <a:grpFill/>
            <a:ln w="19050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algn="ctr">
                <a:defRPr/>
              </a:pPr>
              <a:endParaRPr lang="en-US" sz="1800">
                <a:latin typeface="Arial Narrow" charset="0"/>
                <a:ea typeface="ＭＳ Ｐゴシック" charset="0"/>
              </a:endParaRPr>
            </a:p>
          </p:txBody>
        </p:sp>
      </p:grpSp>
      <p:sp>
        <p:nvSpPr>
          <p:cNvPr id="1487876" name="Rectangle 4"/>
          <p:cNvSpPr>
            <a:spLocks noGrp="1" noChangeArrowheads="1"/>
          </p:cNvSpPr>
          <p:nvPr>
            <p:ph type="title"/>
          </p:nvPr>
        </p:nvSpPr>
        <p:spPr bwMode="gray">
          <a:xfrm>
            <a:off x="457200" y="3619500"/>
            <a:ext cx="7543800" cy="557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 b="1">
          <a:solidFill>
            <a:schemeClr val="bg1"/>
          </a:solidFill>
          <a:latin typeface="+mj-lt"/>
          <a:ea typeface="MS PGothic" pitchFamily="34" charset="-128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 b="1">
          <a:solidFill>
            <a:schemeClr val="bg1"/>
          </a:solidFill>
          <a:latin typeface="Arial Narrow" charset="0"/>
          <a:ea typeface="MS PGothic" pitchFamily="34" charset="-128"/>
          <a:cs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 b="1">
          <a:solidFill>
            <a:schemeClr val="bg1"/>
          </a:solidFill>
          <a:latin typeface="Arial Narrow" charset="0"/>
          <a:ea typeface="MS PGothic" pitchFamily="34" charset="-128"/>
          <a:cs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 b="1">
          <a:solidFill>
            <a:schemeClr val="bg1"/>
          </a:solidFill>
          <a:latin typeface="Arial Narrow" charset="0"/>
          <a:ea typeface="MS PGothic" pitchFamily="34" charset="-128"/>
          <a:cs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 b="1">
          <a:solidFill>
            <a:schemeClr val="bg1"/>
          </a:solidFill>
          <a:latin typeface="Arial Narrow" charset="0"/>
          <a:ea typeface="MS PGothic" pitchFamily="34" charset="-128"/>
          <a:cs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400" b="1">
          <a:solidFill>
            <a:schemeClr val="bg1"/>
          </a:solidFill>
          <a:latin typeface="Arial Narrow" charset="0"/>
          <a:ea typeface="ＭＳ Ｐゴシック" charset="0"/>
          <a:cs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400" b="1">
          <a:solidFill>
            <a:schemeClr val="bg1"/>
          </a:solidFill>
          <a:latin typeface="Arial Narrow" charset="0"/>
          <a:ea typeface="ＭＳ Ｐゴシック" charset="0"/>
          <a:cs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400" b="1">
          <a:solidFill>
            <a:schemeClr val="bg1"/>
          </a:solidFill>
          <a:latin typeface="Arial Narrow" charset="0"/>
          <a:ea typeface="ＭＳ Ｐゴシック" charset="0"/>
          <a:cs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400" b="1">
          <a:solidFill>
            <a:schemeClr val="bg1"/>
          </a:solidFill>
          <a:latin typeface="Arial Narrow" charset="0"/>
          <a:ea typeface="ＭＳ Ｐゴシック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itchFamily="34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Arial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Arial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Arial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" descr="1478795_Veer_RF_PPT_150dpi.jp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02" t="39211" r="31470" b="34087"/>
          <a:stretch>
            <a:fillRect/>
          </a:stretch>
        </p:blipFill>
        <p:spPr bwMode="auto">
          <a:xfrm>
            <a:off x="0" y="123825"/>
            <a:ext cx="9144000" cy="204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4308" name="Rectangle 4"/>
          <p:cNvSpPr>
            <a:spLocks noGrp="1" noChangeArrowheads="1"/>
          </p:cNvSpPr>
          <p:nvPr>
            <p:ph type="title"/>
          </p:nvPr>
        </p:nvSpPr>
        <p:spPr bwMode="gray">
          <a:xfrm>
            <a:off x="455613" y="949325"/>
            <a:ext cx="7545387" cy="557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634309" name="Line 5"/>
          <p:cNvSpPr>
            <a:spLocks noChangeShapeType="1"/>
          </p:cNvSpPr>
          <p:nvPr/>
        </p:nvSpPr>
        <p:spPr bwMode="gray">
          <a:xfrm>
            <a:off x="0" y="2166938"/>
            <a:ext cx="9144000" cy="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endParaRPr lang="en-US" sz="1800">
              <a:latin typeface="Arial Narrow" charset="0"/>
              <a:ea typeface="ＭＳ Ｐゴシック" charset="0"/>
            </a:endParaRPr>
          </a:p>
        </p:txBody>
      </p:sp>
      <p:pic>
        <p:nvPicPr>
          <p:cNvPr id="1634311" name="Picture 7" descr="ADM10d004_96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05038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4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1634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4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34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4308" grpId="0"/>
    </p:bldLst>
  </p:timing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 b="1">
          <a:solidFill>
            <a:schemeClr val="bg1"/>
          </a:solidFill>
          <a:latin typeface="+mj-lt"/>
          <a:ea typeface="MS PGothic" pitchFamily="34" charset="-128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 b="1">
          <a:solidFill>
            <a:schemeClr val="bg1"/>
          </a:solidFill>
          <a:latin typeface="Arial Narrow" charset="0"/>
          <a:ea typeface="MS PGothic" pitchFamily="34" charset="-128"/>
          <a:cs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 b="1">
          <a:solidFill>
            <a:schemeClr val="bg1"/>
          </a:solidFill>
          <a:latin typeface="Arial Narrow" charset="0"/>
          <a:ea typeface="MS PGothic" pitchFamily="34" charset="-128"/>
          <a:cs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 b="1">
          <a:solidFill>
            <a:schemeClr val="bg1"/>
          </a:solidFill>
          <a:latin typeface="Arial Narrow" charset="0"/>
          <a:ea typeface="MS PGothic" pitchFamily="34" charset="-128"/>
          <a:cs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 b="1">
          <a:solidFill>
            <a:schemeClr val="bg1"/>
          </a:solidFill>
          <a:latin typeface="Arial Narrow" charset="0"/>
          <a:ea typeface="MS PGothic" pitchFamily="34" charset="-128"/>
          <a:cs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400" b="1">
          <a:solidFill>
            <a:schemeClr val="bg1"/>
          </a:solidFill>
          <a:latin typeface="Arial Narrow" charset="0"/>
          <a:ea typeface="ＭＳ Ｐゴシック" charset="0"/>
          <a:cs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400" b="1">
          <a:solidFill>
            <a:schemeClr val="bg1"/>
          </a:solidFill>
          <a:latin typeface="Arial Narrow" charset="0"/>
          <a:ea typeface="ＭＳ Ｐゴシック" charset="0"/>
          <a:cs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400" b="1">
          <a:solidFill>
            <a:schemeClr val="bg1"/>
          </a:solidFill>
          <a:latin typeface="Arial Narrow" charset="0"/>
          <a:ea typeface="ＭＳ Ｐゴシック" charset="0"/>
          <a:cs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400" b="1">
          <a:solidFill>
            <a:schemeClr val="bg1"/>
          </a:solidFill>
          <a:latin typeface="Arial Narrow" charset="0"/>
          <a:ea typeface="ＭＳ Ｐゴシック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itchFamily="34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Arial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Arial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Arial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4195" name="Rectangle 3"/>
          <p:cNvSpPr>
            <a:spLocks noGrp="1" noChangeArrowheads="1"/>
          </p:cNvSpPr>
          <p:nvPr>
            <p:ph type="title"/>
          </p:nvPr>
        </p:nvSpPr>
        <p:spPr bwMode="gray">
          <a:xfrm>
            <a:off x="457200" y="684213"/>
            <a:ext cx="8229600" cy="557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544196" name="Rectangle 4"/>
          <p:cNvSpPr>
            <a:spLocks noGrp="1" noChangeArrowheads="1"/>
          </p:cNvSpPr>
          <p:nvPr>
            <p:ph type="body" idx="1"/>
          </p:nvPr>
        </p:nvSpPr>
        <p:spPr bwMode="gray">
          <a:xfrm>
            <a:off x="457200" y="1736725"/>
            <a:ext cx="8229600" cy="1827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44198" name="Rectangle 6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76200" y="6477000"/>
            <a:ext cx="466725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r">
              <a:defRPr sz="900">
                <a:solidFill>
                  <a:srgbClr val="414636"/>
                </a:solidFill>
              </a:defRPr>
            </a:lvl1pPr>
          </a:lstStyle>
          <a:p>
            <a:pPr>
              <a:defRPr/>
            </a:pPr>
            <a:fld id="{74F4F3CB-EFDD-455B-9C0D-0EE13970B0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grpSp>
        <p:nvGrpSpPr>
          <p:cNvPr id="3077" name="Group 8"/>
          <p:cNvGrpSpPr>
            <a:grpSpLocks/>
          </p:cNvGrpSpPr>
          <p:nvPr/>
        </p:nvGrpSpPr>
        <p:grpSpPr bwMode="auto">
          <a:xfrm>
            <a:off x="6669088" y="6400800"/>
            <a:ext cx="1989137" cy="223838"/>
            <a:chOff x="2205" y="2084"/>
            <a:chExt cx="1349" cy="152"/>
          </a:xfrm>
        </p:grpSpPr>
        <p:sp>
          <p:nvSpPr>
            <p:cNvPr id="1544201" name="Freeform 9"/>
            <p:cNvSpPr>
              <a:spLocks/>
            </p:cNvSpPr>
            <p:nvPr/>
          </p:nvSpPr>
          <p:spPr bwMode="black">
            <a:xfrm>
              <a:off x="2295" y="2127"/>
              <a:ext cx="15" cy="71"/>
            </a:xfrm>
            <a:custGeom>
              <a:avLst/>
              <a:gdLst>
                <a:gd name="T0" fmla="*/ 8 w 9"/>
                <a:gd name="T1" fmla="*/ 2 h 30"/>
                <a:gd name="T2" fmla="*/ 4 w 9"/>
                <a:gd name="T3" fmla="*/ 0 h 30"/>
                <a:gd name="T4" fmla="*/ 0 w 9"/>
                <a:gd name="T5" fmla="*/ 71 h 30"/>
                <a:gd name="T6" fmla="*/ 15 w 9"/>
                <a:gd name="T7" fmla="*/ 21 h 30"/>
                <a:gd name="T8" fmla="*/ 8 w 9"/>
                <a:gd name="T9" fmla="*/ 2 h 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" h="30">
                  <a:moveTo>
                    <a:pt x="4" y="1"/>
                  </a:moveTo>
                  <a:cubicBezTo>
                    <a:pt x="4" y="1"/>
                    <a:pt x="3" y="0"/>
                    <a:pt x="2" y="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9" y="6"/>
                    <a:pt x="7" y="3"/>
                    <a:pt x="4" y="1"/>
                  </a:cubicBezTo>
                  <a:close/>
                </a:path>
              </a:pathLst>
            </a:custGeom>
            <a:solidFill>
              <a:srgbClr val="216A8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544202" name="Freeform 10"/>
            <p:cNvSpPr>
              <a:spLocks/>
            </p:cNvSpPr>
            <p:nvPr/>
          </p:nvSpPr>
          <p:spPr bwMode="black">
            <a:xfrm>
              <a:off x="2276" y="2122"/>
              <a:ext cx="20" cy="80"/>
            </a:xfrm>
            <a:custGeom>
              <a:avLst/>
              <a:gdLst>
                <a:gd name="T0" fmla="*/ 0 w 9"/>
                <a:gd name="T1" fmla="*/ 3 h 32"/>
                <a:gd name="T2" fmla="*/ 9 w 9"/>
                <a:gd name="T3" fmla="*/ 80 h 32"/>
                <a:gd name="T4" fmla="*/ 20 w 9"/>
                <a:gd name="T5" fmla="*/ 3 h 32"/>
                <a:gd name="T6" fmla="*/ 0 w 9"/>
                <a:gd name="T7" fmla="*/ 3 h 3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9" h="32">
                  <a:moveTo>
                    <a:pt x="0" y="1"/>
                  </a:moveTo>
                  <a:cubicBezTo>
                    <a:pt x="4" y="32"/>
                    <a:pt x="4" y="32"/>
                    <a:pt x="4" y="32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6" y="1"/>
                    <a:pt x="3" y="0"/>
                    <a:pt x="0" y="1"/>
                  </a:cubicBezTo>
                  <a:close/>
                </a:path>
              </a:pathLst>
            </a:custGeom>
            <a:solidFill>
              <a:srgbClr val="216A8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544203" name="Freeform 11"/>
            <p:cNvSpPr>
              <a:spLocks/>
            </p:cNvSpPr>
            <p:nvPr/>
          </p:nvSpPr>
          <p:spPr bwMode="black">
            <a:xfrm>
              <a:off x="2257" y="2127"/>
              <a:ext cx="26" cy="71"/>
            </a:xfrm>
            <a:custGeom>
              <a:avLst/>
              <a:gdLst>
                <a:gd name="T0" fmla="*/ 11 w 9"/>
                <a:gd name="T1" fmla="*/ 2 h 30"/>
                <a:gd name="T2" fmla="*/ 3 w 9"/>
                <a:gd name="T3" fmla="*/ 21 h 30"/>
                <a:gd name="T4" fmla="*/ 25 w 9"/>
                <a:gd name="T5" fmla="*/ 71 h 30"/>
                <a:gd name="T6" fmla="*/ 19 w 9"/>
                <a:gd name="T7" fmla="*/ 0 h 30"/>
                <a:gd name="T8" fmla="*/ 11 w 9"/>
                <a:gd name="T9" fmla="*/ 2 h 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" h="30">
                  <a:moveTo>
                    <a:pt x="4" y="1"/>
                  </a:moveTo>
                  <a:cubicBezTo>
                    <a:pt x="2" y="3"/>
                    <a:pt x="0" y="6"/>
                    <a:pt x="1" y="9"/>
                  </a:cubicBezTo>
                  <a:cubicBezTo>
                    <a:pt x="9" y="30"/>
                    <a:pt x="9" y="30"/>
                    <a:pt x="9" y="3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6" y="0"/>
                    <a:pt x="5" y="1"/>
                    <a:pt x="4" y="1"/>
                  </a:cubicBezTo>
                  <a:close/>
                </a:path>
              </a:pathLst>
            </a:custGeom>
            <a:solidFill>
              <a:srgbClr val="216A8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544204" name="Freeform 12"/>
            <p:cNvSpPr>
              <a:spLocks/>
            </p:cNvSpPr>
            <p:nvPr/>
          </p:nvSpPr>
          <p:spPr bwMode="black">
            <a:xfrm>
              <a:off x="2231" y="2136"/>
              <a:ext cx="38" cy="66"/>
            </a:xfrm>
            <a:custGeom>
              <a:avLst/>
              <a:gdLst>
                <a:gd name="T0" fmla="*/ 0 w 15"/>
                <a:gd name="T1" fmla="*/ 0 h 27"/>
                <a:gd name="T2" fmla="*/ 38 w 15"/>
                <a:gd name="T3" fmla="*/ 66 h 27"/>
                <a:gd name="T4" fmla="*/ 23 w 15"/>
                <a:gd name="T5" fmla="*/ 10 h 27"/>
                <a:gd name="T6" fmla="*/ 0 w 15"/>
                <a:gd name="T7" fmla="*/ 0 h 2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5" h="27">
                  <a:moveTo>
                    <a:pt x="0" y="0"/>
                  </a:moveTo>
                  <a:cubicBezTo>
                    <a:pt x="5" y="9"/>
                    <a:pt x="10" y="18"/>
                    <a:pt x="15" y="27"/>
                  </a:cubicBezTo>
                  <a:cubicBezTo>
                    <a:pt x="14" y="19"/>
                    <a:pt x="12" y="7"/>
                    <a:pt x="9" y="4"/>
                  </a:cubicBezTo>
                  <a:cubicBezTo>
                    <a:pt x="6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216A8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544205" name="Freeform 13"/>
            <p:cNvSpPr>
              <a:spLocks/>
            </p:cNvSpPr>
            <p:nvPr/>
          </p:nvSpPr>
          <p:spPr bwMode="black">
            <a:xfrm>
              <a:off x="2210" y="2136"/>
              <a:ext cx="50" cy="67"/>
            </a:xfrm>
            <a:custGeom>
              <a:avLst/>
              <a:gdLst>
                <a:gd name="T0" fmla="*/ 0 w 21"/>
                <a:gd name="T1" fmla="*/ 12 h 28"/>
                <a:gd name="T2" fmla="*/ 50 w 21"/>
                <a:gd name="T3" fmla="*/ 67 h 28"/>
                <a:gd name="T4" fmla="*/ 19 w 21"/>
                <a:gd name="T5" fmla="*/ 0 h 28"/>
                <a:gd name="T6" fmla="*/ 0 w 21"/>
                <a:gd name="T7" fmla="*/ 12 h 2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" h="28">
                  <a:moveTo>
                    <a:pt x="0" y="5"/>
                  </a:moveTo>
                  <a:cubicBezTo>
                    <a:pt x="21" y="28"/>
                    <a:pt x="21" y="28"/>
                    <a:pt x="21" y="28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5" y="0"/>
                    <a:pt x="2" y="2"/>
                    <a:pt x="0" y="5"/>
                  </a:cubicBezTo>
                  <a:close/>
                </a:path>
              </a:pathLst>
            </a:custGeom>
            <a:solidFill>
              <a:srgbClr val="216A8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544206" name="Freeform 14"/>
            <p:cNvSpPr>
              <a:spLocks/>
            </p:cNvSpPr>
            <p:nvPr/>
          </p:nvSpPr>
          <p:spPr bwMode="black">
            <a:xfrm>
              <a:off x="2304" y="2148"/>
              <a:ext cx="31" cy="54"/>
            </a:xfrm>
            <a:custGeom>
              <a:avLst/>
              <a:gdLst>
                <a:gd name="T0" fmla="*/ 7 w 13"/>
                <a:gd name="T1" fmla="*/ 15 h 22"/>
                <a:gd name="T2" fmla="*/ 0 w 13"/>
                <a:gd name="T3" fmla="*/ 54 h 22"/>
                <a:gd name="T4" fmla="*/ 31 w 13"/>
                <a:gd name="T5" fmla="*/ 0 h 22"/>
                <a:gd name="T6" fmla="*/ 7 w 13"/>
                <a:gd name="T7" fmla="*/ 15 h 2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" h="22">
                  <a:moveTo>
                    <a:pt x="3" y="6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4" y="15"/>
                    <a:pt x="9" y="7"/>
                    <a:pt x="13" y="0"/>
                  </a:cubicBezTo>
                  <a:cubicBezTo>
                    <a:pt x="9" y="0"/>
                    <a:pt x="5" y="1"/>
                    <a:pt x="3" y="6"/>
                  </a:cubicBezTo>
                  <a:close/>
                </a:path>
              </a:pathLst>
            </a:custGeom>
            <a:solidFill>
              <a:srgbClr val="216A8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544207" name="Freeform 15"/>
            <p:cNvSpPr>
              <a:spLocks/>
            </p:cNvSpPr>
            <p:nvPr/>
          </p:nvSpPr>
          <p:spPr bwMode="black">
            <a:xfrm>
              <a:off x="2312" y="2148"/>
              <a:ext cx="44" cy="57"/>
            </a:xfrm>
            <a:custGeom>
              <a:avLst/>
              <a:gdLst>
                <a:gd name="T0" fmla="*/ 25 w 19"/>
                <a:gd name="T1" fmla="*/ 0 h 24"/>
                <a:gd name="T2" fmla="*/ 0 w 19"/>
                <a:gd name="T3" fmla="*/ 57 h 24"/>
                <a:gd name="T4" fmla="*/ 44 w 19"/>
                <a:gd name="T5" fmla="*/ 7 h 24"/>
                <a:gd name="T6" fmla="*/ 25 w 19"/>
                <a:gd name="T7" fmla="*/ 0 h 2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" h="24">
                  <a:moveTo>
                    <a:pt x="11" y="0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7" y="1"/>
                    <a:pt x="14" y="0"/>
                    <a:pt x="11" y="0"/>
                  </a:cubicBezTo>
                  <a:close/>
                </a:path>
              </a:pathLst>
            </a:custGeom>
            <a:solidFill>
              <a:srgbClr val="216A8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544208" name="Freeform 16"/>
            <p:cNvSpPr>
              <a:spLocks/>
            </p:cNvSpPr>
            <p:nvPr/>
          </p:nvSpPr>
          <p:spPr bwMode="black">
            <a:xfrm>
              <a:off x="2205" y="2148"/>
              <a:ext cx="47" cy="68"/>
            </a:xfrm>
            <a:custGeom>
              <a:avLst/>
              <a:gdLst>
                <a:gd name="T0" fmla="*/ 0 w 20"/>
                <a:gd name="T1" fmla="*/ 25 h 26"/>
                <a:gd name="T2" fmla="*/ 47 w 20"/>
                <a:gd name="T3" fmla="*/ 66 h 26"/>
                <a:gd name="T4" fmla="*/ 5 w 20"/>
                <a:gd name="T5" fmla="*/ 0 h 26"/>
                <a:gd name="T6" fmla="*/ 0 w 20"/>
                <a:gd name="T7" fmla="*/ 25 h 2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0" h="26">
                  <a:moveTo>
                    <a:pt x="0" y="10"/>
                  </a:moveTo>
                  <a:cubicBezTo>
                    <a:pt x="6" y="15"/>
                    <a:pt x="13" y="21"/>
                    <a:pt x="20" y="26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3"/>
                    <a:pt x="0" y="7"/>
                    <a:pt x="0" y="10"/>
                  </a:cubicBezTo>
                  <a:close/>
                </a:path>
              </a:pathLst>
            </a:custGeom>
            <a:solidFill>
              <a:srgbClr val="216A8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544209" name="Freeform 17"/>
            <p:cNvSpPr>
              <a:spLocks/>
            </p:cNvSpPr>
            <p:nvPr/>
          </p:nvSpPr>
          <p:spPr bwMode="black">
            <a:xfrm>
              <a:off x="2321" y="2158"/>
              <a:ext cx="45" cy="52"/>
            </a:xfrm>
            <a:custGeom>
              <a:avLst/>
              <a:gdLst>
                <a:gd name="T0" fmla="*/ 43 w 19"/>
                <a:gd name="T1" fmla="*/ 5 h 22"/>
                <a:gd name="T2" fmla="*/ 38 w 19"/>
                <a:gd name="T3" fmla="*/ 0 h 22"/>
                <a:gd name="T4" fmla="*/ 0 w 19"/>
                <a:gd name="T5" fmla="*/ 52 h 22"/>
                <a:gd name="T6" fmla="*/ 45 w 19"/>
                <a:gd name="T7" fmla="*/ 17 h 22"/>
                <a:gd name="T8" fmla="*/ 43 w 19"/>
                <a:gd name="T9" fmla="*/ 5 h 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" h="22">
                  <a:moveTo>
                    <a:pt x="18" y="2"/>
                  </a:moveTo>
                  <a:cubicBezTo>
                    <a:pt x="17" y="1"/>
                    <a:pt x="17" y="0"/>
                    <a:pt x="16" y="0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6" y="17"/>
                    <a:pt x="12" y="12"/>
                    <a:pt x="19" y="7"/>
                  </a:cubicBezTo>
                  <a:cubicBezTo>
                    <a:pt x="19" y="5"/>
                    <a:pt x="18" y="3"/>
                    <a:pt x="18" y="2"/>
                  </a:cubicBezTo>
                  <a:close/>
                </a:path>
              </a:pathLst>
            </a:custGeom>
            <a:solidFill>
              <a:srgbClr val="216A8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544210" name="Freeform 18"/>
            <p:cNvSpPr>
              <a:spLocks/>
            </p:cNvSpPr>
            <p:nvPr/>
          </p:nvSpPr>
          <p:spPr bwMode="black">
            <a:xfrm>
              <a:off x="2205" y="2177"/>
              <a:ext cx="40" cy="40"/>
            </a:xfrm>
            <a:custGeom>
              <a:avLst/>
              <a:gdLst>
                <a:gd name="T0" fmla="*/ 0 w 17"/>
                <a:gd name="T1" fmla="*/ 21 h 17"/>
                <a:gd name="T2" fmla="*/ 40 w 17"/>
                <a:gd name="T3" fmla="*/ 40 h 17"/>
                <a:gd name="T4" fmla="*/ 0 w 17"/>
                <a:gd name="T5" fmla="*/ 0 h 17"/>
                <a:gd name="T6" fmla="*/ 0 w 17"/>
                <a:gd name="T7" fmla="*/ 21 h 1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7" h="17">
                  <a:moveTo>
                    <a:pt x="0" y="9"/>
                  </a:moveTo>
                  <a:cubicBezTo>
                    <a:pt x="17" y="17"/>
                    <a:pt x="17" y="17"/>
                    <a:pt x="17" y="17"/>
                  </a:cubicBezTo>
                  <a:cubicBezTo>
                    <a:pt x="12" y="11"/>
                    <a:pt x="6" y="5"/>
                    <a:pt x="0" y="0"/>
                  </a:cubicBezTo>
                  <a:lnTo>
                    <a:pt x="0" y="9"/>
                  </a:lnTo>
                  <a:close/>
                </a:path>
              </a:pathLst>
            </a:custGeom>
            <a:solidFill>
              <a:srgbClr val="216A8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544211" name="Freeform 19"/>
            <p:cNvSpPr>
              <a:spLocks/>
            </p:cNvSpPr>
            <p:nvPr/>
          </p:nvSpPr>
          <p:spPr bwMode="black">
            <a:xfrm>
              <a:off x="2326" y="2179"/>
              <a:ext cx="41" cy="38"/>
            </a:xfrm>
            <a:custGeom>
              <a:avLst/>
              <a:gdLst>
                <a:gd name="T0" fmla="*/ 41 w 17"/>
                <a:gd name="T1" fmla="*/ 19 h 16"/>
                <a:gd name="T2" fmla="*/ 41 w 17"/>
                <a:gd name="T3" fmla="*/ 0 h 16"/>
                <a:gd name="T4" fmla="*/ 0 w 17"/>
                <a:gd name="T5" fmla="*/ 38 h 16"/>
                <a:gd name="T6" fmla="*/ 41 w 17"/>
                <a:gd name="T7" fmla="*/ 19 h 1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7" h="16">
                  <a:moveTo>
                    <a:pt x="17" y="8"/>
                  </a:moveTo>
                  <a:cubicBezTo>
                    <a:pt x="17" y="0"/>
                    <a:pt x="17" y="0"/>
                    <a:pt x="17" y="0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6" y="13"/>
                    <a:pt x="11" y="11"/>
                    <a:pt x="17" y="8"/>
                  </a:cubicBezTo>
                  <a:close/>
                </a:path>
              </a:pathLst>
            </a:custGeom>
            <a:solidFill>
              <a:srgbClr val="216A8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544212" name="Freeform 20"/>
            <p:cNvSpPr>
              <a:spLocks/>
            </p:cNvSpPr>
            <p:nvPr/>
          </p:nvSpPr>
          <p:spPr bwMode="black">
            <a:xfrm>
              <a:off x="2205" y="2200"/>
              <a:ext cx="38" cy="24"/>
            </a:xfrm>
            <a:custGeom>
              <a:avLst/>
              <a:gdLst>
                <a:gd name="T0" fmla="*/ 0 w 16"/>
                <a:gd name="T1" fmla="*/ 17 h 10"/>
                <a:gd name="T2" fmla="*/ 38 w 16"/>
                <a:gd name="T3" fmla="*/ 24 h 10"/>
                <a:gd name="T4" fmla="*/ 0 w 16"/>
                <a:gd name="T5" fmla="*/ 0 h 10"/>
                <a:gd name="T6" fmla="*/ 0 w 16"/>
                <a:gd name="T7" fmla="*/ 17 h 1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" h="10">
                  <a:moveTo>
                    <a:pt x="0" y="7"/>
                  </a:moveTo>
                  <a:cubicBezTo>
                    <a:pt x="5" y="8"/>
                    <a:pt x="11" y="9"/>
                    <a:pt x="16" y="1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7"/>
                  </a:lnTo>
                  <a:close/>
                </a:path>
              </a:pathLst>
            </a:custGeom>
            <a:solidFill>
              <a:srgbClr val="216A8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544213" name="Freeform 21"/>
            <p:cNvSpPr>
              <a:spLocks/>
            </p:cNvSpPr>
            <p:nvPr/>
          </p:nvSpPr>
          <p:spPr bwMode="black">
            <a:xfrm>
              <a:off x="2330" y="2203"/>
              <a:ext cx="37" cy="27"/>
            </a:xfrm>
            <a:custGeom>
              <a:avLst/>
              <a:gdLst>
                <a:gd name="T0" fmla="*/ 37 w 15"/>
                <a:gd name="T1" fmla="*/ 17 h 9"/>
                <a:gd name="T2" fmla="*/ 37 w 15"/>
                <a:gd name="T3" fmla="*/ 0 h 9"/>
                <a:gd name="T4" fmla="*/ 0 w 15"/>
                <a:gd name="T5" fmla="*/ 25 h 9"/>
                <a:gd name="T6" fmla="*/ 37 w 15"/>
                <a:gd name="T7" fmla="*/ 17 h 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5" h="9">
                  <a:moveTo>
                    <a:pt x="15" y="6"/>
                  </a:moveTo>
                  <a:cubicBezTo>
                    <a:pt x="15" y="0"/>
                    <a:pt x="15" y="0"/>
                    <a:pt x="15" y="0"/>
                  </a:cubicBezTo>
                  <a:cubicBezTo>
                    <a:pt x="10" y="3"/>
                    <a:pt x="5" y="6"/>
                    <a:pt x="0" y="9"/>
                  </a:cubicBezTo>
                  <a:lnTo>
                    <a:pt x="15" y="6"/>
                  </a:lnTo>
                  <a:close/>
                </a:path>
              </a:pathLst>
            </a:custGeom>
            <a:solidFill>
              <a:srgbClr val="216A8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544214" name="Freeform 22"/>
            <p:cNvSpPr>
              <a:spLocks/>
            </p:cNvSpPr>
            <p:nvPr/>
          </p:nvSpPr>
          <p:spPr bwMode="black">
            <a:xfrm>
              <a:off x="2205" y="2219"/>
              <a:ext cx="36" cy="14"/>
            </a:xfrm>
            <a:custGeom>
              <a:avLst/>
              <a:gdLst>
                <a:gd name="T0" fmla="*/ 0 w 36"/>
                <a:gd name="T1" fmla="*/ 14 h 14"/>
                <a:gd name="T2" fmla="*/ 36 w 36"/>
                <a:gd name="T3" fmla="*/ 14 h 14"/>
                <a:gd name="T4" fmla="*/ 0 w 36"/>
                <a:gd name="T5" fmla="*/ 0 h 14"/>
                <a:gd name="T6" fmla="*/ 0 w 36"/>
                <a:gd name="T7" fmla="*/ 14 h 1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6" h="14">
                  <a:moveTo>
                    <a:pt x="0" y="14"/>
                  </a:moveTo>
                  <a:lnTo>
                    <a:pt x="36" y="14"/>
                  </a:lnTo>
                  <a:lnTo>
                    <a:pt x="0" y="0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216A8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544215" name="Freeform 23"/>
            <p:cNvSpPr>
              <a:spLocks/>
            </p:cNvSpPr>
            <p:nvPr/>
          </p:nvSpPr>
          <p:spPr bwMode="black">
            <a:xfrm>
              <a:off x="2330" y="2219"/>
              <a:ext cx="37" cy="14"/>
            </a:xfrm>
            <a:custGeom>
              <a:avLst/>
              <a:gdLst>
                <a:gd name="T0" fmla="*/ 37 w 15"/>
                <a:gd name="T1" fmla="*/ 14 h 6"/>
                <a:gd name="T2" fmla="*/ 37 w 15"/>
                <a:gd name="T3" fmla="*/ 0 h 6"/>
                <a:gd name="T4" fmla="*/ 0 w 15"/>
                <a:gd name="T5" fmla="*/ 14 h 6"/>
                <a:gd name="T6" fmla="*/ 37 w 15"/>
                <a:gd name="T7" fmla="*/ 14 h 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5" h="6">
                  <a:moveTo>
                    <a:pt x="15" y="6"/>
                  </a:moveTo>
                  <a:cubicBezTo>
                    <a:pt x="15" y="0"/>
                    <a:pt x="15" y="0"/>
                    <a:pt x="15" y="0"/>
                  </a:cubicBezTo>
                  <a:cubicBezTo>
                    <a:pt x="10" y="3"/>
                    <a:pt x="5" y="4"/>
                    <a:pt x="0" y="6"/>
                  </a:cubicBezTo>
                  <a:lnTo>
                    <a:pt x="15" y="6"/>
                  </a:lnTo>
                  <a:close/>
                </a:path>
              </a:pathLst>
            </a:custGeom>
            <a:solidFill>
              <a:srgbClr val="216A8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544216" name="Freeform 24"/>
            <p:cNvSpPr>
              <a:spLocks/>
            </p:cNvSpPr>
            <p:nvPr/>
          </p:nvSpPr>
          <p:spPr bwMode="black">
            <a:xfrm>
              <a:off x="2321" y="2106"/>
              <a:ext cx="31" cy="42"/>
            </a:xfrm>
            <a:custGeom>
              <a:avLst/>
              <a:gdLst>
                <a:gd name="T0" fmla="*/ 29 w 14"/>
                <a:gd name="T1" fmla="*/ 23 h 18"/>
                <a:gd name="T2" fmla="*/ 0 w 14"/>
                <a:gd name="T3" fmla="*/ 21 h 18"/>
                <a:gd name="T4" fmla="*/ 29 w 14"/>
                <a:gd name="T5" fmla="*/ 23 h 1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4" h="18">
                  <a:moveTo>
                    <a:pt x="13" y="10"/>
                  </a:moveTo>
                  <a:cubicBezTo>
                    <a:pt x="13" y="0"/>
                    <a:pt x="0" y="0"/>
                    <a:pt x="0" y="9"/>
                  </a:cubicBezTo>
                  <a:cubicBezTo>
                    <a:pt x="0" y="18"/>
                    <a:pt x="14" y="18"/>
                    <a:pt x="13" y="10"/>
                  </a:cubicBezTo>
                  <a:close/>
                </a:path>
              </a:pathLst>
            </a:custGeom>
            <a:solidFill>
              <a:srgbClr val="216A8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544217" name="Freeform 25"/>
            <p:cNvSpPr>
              <a:spLocks/>
            </p:cNvSpPr>
            <p:nvPr/>
          </p:nvSpPr>
          <p:spPr bwMode="black">
            <a:xfrm>
              <a:off x="2352" y="2127"/>
              <a:ext cx="0" cy="2"/>
            </a:xfrm>
            <a:custGeom>
              <a:avLst/>
              <a:gdLst>
                <a:gd name="T0" fmla="*/ 0 h 1"/>
                <a:gd name="T1" fmla="*/ 2 h 1"/>
                <a:gd name="T2" fmla="*/ 2 h 1"/>
                <a:gd name="T3" fmla="*/ 0 h 1"/>
                <a:gd name="T4" fmla="*/ 0 60000 65536"/>
                <a:gd name="T5" fmla="*/ 0 60000 65536"/>
                <a:gd name="T6" fmla="*/ 0 60000 65536"/>
                <a:gd name="T7" fmla="*/ 0 60000 65536"/>
              </a:gdLst>
              <a:ahLst/>
              <a:cxnLst>
                <a:cxn ang="T4">
                  <a:pos x="0" y="T0"/>
                </a:cxn>
                <a:cxn ang="T5">
                  <a:pos x="0" y="T1"/>
                </a:cxn>
                <a:cxn ang="T6">
                  <a:pos x="0" y="T2"/>
                </a:cxn>
                <a:cxn ang="T7">
                  <a:pos x="0" y="T3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16A8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544218" name="Freeform 26"/>
            <p:cNvSpPr>
              <a:spLocks/>
            </p:cNvSpPr>
            <p:nvPr/>
          </p:nvSpPr>
          <p:spPr bwMode="black">
            <a:xfrm>
              <a:off x="2217" y="2096"/>
              <a:ext cx="33" cy="43"/>
            </a:xfrm>
            <a:custGeom>
              <a:avLst/>
              <a:gdLst>
                <a:gd name="T0" fmla="*/ 33 w 14"/>
                <a:gd name="T1" fmla="*/ 22 h 18"/>
                <a:gd name="T2" fmla="*/ 0 w 14"/>
                <a:gd name="T3" fmla="*/ 22 h 18"/>
                <a:gd name="T4" fmla="*/ 33 w 14"/>
                <a:gd name="T5" fmla="*/ 22 h 1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4" h="18">
                  <a:moveTo>
                    <a:pt x="14" y="9"/>
                  </a:moveTo>
                  <a:cubicBezTo>
                    <a:pt x="14" y="0"/>
                    <a:pt x="0" y="0"/>
                    <a:pt x="0" y="9"/>
                  </a:cubicBezTo>
                  <a:cubicBezTo>
                    <a:pt x="0" y="18"/>
                    <a:pt x="14" y="18"/>
                    <a:pt x="14" y="9"/>
                  </a:cubicBezTo>
                  <a:close/>
                </a:path>
              </a:pathLst>
            </a:custGeom>
            <a:solidFill>
              <a:srgbClr val="216A8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544219" name="Freeform 27"/>
            <p:cNvSpPr>
              <a:spLocks/>
            </p:cNvSpPr>
            <p:nvPr/>
          </p:nvSpPr>
          <p:spPr bwMode="black">
            <a:xfrm>
              <a:off x="2269" y="2084"/>
              <a:ext cx="42" cy="38"/>
            </a:xfrm>
            <a:custGeom>
              <a:avLst/>
              <a:gdLst>
                <a:gd name="T0" fmla="*/ 18 w 15"/>
                <a:gd name="T1" fmla="*/ 38 h 16"/>
                <a:gd name="T2" fmla="*/ 39 w 15"/>
                <a:gd name="T3" fmla="*/ 19 h 16"/>
                <a:gd name="T4" fmla="*/ 18 w 15"/>
                <a:gd name="T5" fmla="*/ 0 h 16"/>
                <a:gd name="T6" fmla="*/ 0 w 15"/>
                <a:gd name="T7" fmla="*/ 19 h 16"/>
                <a:gd name="T8" fmla="*/ 18 w 15"/>
                <a:gd name="T9" fmla="*/ 38 h 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5" h="16">
                  <a:moveTo>
                    <a:pt x="7" y="16"/>
                  </a:moveTo>
                  <a:cubicBezTo>
                    <a:pt x="13" y="16"/>
                    <a:pt x="15" y="12"/>
                    <a:pt x="15" y="8"/>
                  </a:cubicBezTo>
                  <a:cubicBezTo>
                    <a:pt x="15" y="2"/>
                    <a:pt x="12" y="0"/>
                    <a:pt x="7" y="0"/>
                  </a:cubicBezTo>
                  <a:cubicBezTo>
                    <a:pt x="3" y="0"/>
                    <a:pt x="0" y="3"/>
                    <a:pt x="0" y="8"/>
                  </a:cubicBezTo>
                  <a:cubicBezTo>
                    <a:pt x="0" y="11"/>
                    <a:pt x="1" y="15"/>
                    <a:pt x="7" y="16"/>
                  </a:cubicBezTo>
                  <a:close/>
                </a:path>
              </a:pathLst>
            </a:custGeom>
            <a:solidFill>
              <a:srgbClr val="216A8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544220" name="Rectangle 28"/>
            <p:cNvSpPr>
              <a:spLocks noChangeArrowheads="1"/>
            </p:cNvSpPr>
            <p:nvPr/>
          </p:nvSpPr>
          <p:spPr bwMode="black">
            <a:xfrm>
              <a:off x="2552" y="2148"/>
              <a:ext cx="15" cy="85"/>
            </a:xfrm>
            <a:prstGeom prst="rect">
              <a:avLst/>
            </a:prstGeom>
            <a:solidFill>
              <a:srgbClr val="216A8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1800">
                <a:latin typeface="Arial Narrow" charset="0"/>
                <a:ea typeface="ＭＳ Ｐゴシック" charset="0"/>
              </a:endParaRPr>
            </a:p>
          </p:txBody>
        </p:sp>
        <p:sp>
          <p:nvSpPr>
            <p:cNvPr id="1544221" name="Freeform 29"/>
            <p:cNvSpPr>
              <a:spLocks noEditPoints="1"/>
            </p:cNvSpPr>
            <p:nvPr/>
          </p:nvSpPr>
          <p:spPr bwMode="black">
            <a:xfrm>
              <a:off x="2422" y="2148"/>
              <a:ext cx="126" cy="85"/>
            </a:xfrm>
            <a:custGeom>
              <a:avLst/>
              <a:gdLst>
                <a:gd name="T0" fmla="*/ 76 w 125"/>
                <a:gd name="T1" fmla="*/ 50 h 85"/>
                <a:gd name="T2" fmla="*/ 88 w 125"/>
                <a:gd name="T3" fmla="*/ 14 h 85"/>
                <a:gd name="T4" fmla="*/ 88 w 125"/>
                <a:gd name="T5" fmla="*/ 14 h 85"/>
                <a:gd name="T6" fmla="*/ 100 w 125"/>
                <a:gd name="T7" fmla="*/ 50 h 85"/>
                <a:gd name="T8" fmla="*/ 76 w 125"/>
                <a:gd name="T9" fmla="*/ 50 h 85"/>
                <a:gd name="T10" fmla="*/ 78 w 125"/>
                <a:gd name="T11" fmla="*/ 0 h 85"/>
                <a:gd name="T12" fmla="*/ 54 w 125"/>
                <a:gd name="T13" fmla="*/ 74 h 85"/>
                <a:gd name="T14" fmla="*/ 28 w 125"/>
                <a:gd name="T15" fmla="*/ 43 h 85"/>
                <a:gd name="T16" fmla="*/ 61 w 125"/>
                <a:gd name="T17" fmla="*/ 0 h 85"/>
                <a:gd name="T18" fmla="*/ 44 w 125"/>
                <a:gd name="T19" fmla="*/ 0 h 85"/>
                <a:gd name="T20" fmla="*/ 14 w 125"/>
                <a:gd name="T21" fmla="*/ 40 h 85"/>
                <a:gd name="T22" fmla="*/ 14 w 125"/>
                <a:gd name="T23" fmla="*/ 0 h 85"/>
                <a:gd name="T24" fmla="*/ 0 w 125"/>
                <a:gd name="T25" fmla="*/ 0 h 85"/>
                <a:gd name="T26" fmla="*/ 0 w 125"/>
                <a:gd name="T27" fmla="*/ 85 h 85"/>
                <a:gd name="T28" fmla="*/ 14 w 125"/>
                <a:gd name="T29" fmla="*/ 85 h 85"/>
                <a:gd name="T30" fmla="*/ 14 w 125"/>
                <a:gd name="T31" fmla="*/ 43 h 85"/>
                <a:gd name="T32" fmla="*/ 44 w 125"/>
                <a:gd name="T33" fmla="*/ 85 h 85"/>
                <a:gd name="T34" fmla="*/ 49 w 125"/>
                <a:gd name="T35" fmla="*/ 85 h 85"/>
                <a:gd name="T36" fmla="*/ 49 w 125"/>
                <a:gd name="T37" fmla="*/ 85 h 85"/>
                <a:gd name="T38" fmla="*/ 64 w 125"/>
                <a:gd name="T39" fmla="*/ 85 h 85"/>
                <a:gd name="T40" fmla="*/ 71 w 125"/>
                <a:gd name="T41" fmla="*/ 62 h 85"/>
                <a:gd name="T42" fmla="*/ 102 w 125"/>
                <a:gd name="T43" fmla="*/ 62 h 85"/>
                <a:gd name="T44" fmla="*/ 111 w 125"/>
                <a:gd name="T45" fmla="*/ 85 h 85"/>
                <a:gd name="T46" fmla="*/ 126 w 125"/>
                <a:gd name="T47" fmla="*/ 85 h 85"/>
                <a:gd name="T48" fmla="*/ 97 w 125"/>
                <a:gd name="T49" fmla="*/ 0 h 85"/>
                <a:gd name="T50" fmla="*/ 78 w 125"/>
                <a:gd name="T51" fmla="*/ 0 h 85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125" h="85">
                  <a:moveTo>
                    <a:pt x="75" y="50"/>
                  </a:moveTo>
                  <a:lnTo>
                    <a:pt x="87" y="14"/>
                  </a:lnTo>
                  <a:lnTo>
                    <a:pt x="99" y="50"/>
                  </a:lnTo>
                  <a:lnTo>
                    <a:pt x="75" y="50"/>
                  </a:lnTo>
                  <a:close/>
                  <a:moveTo>
                    <a:pt x="77" y="0"/>
                  </a:moveTo>
                  <a:lnTo>
                    <a:pt x="54" y="74"/>
                  </a:lnTo>
                  <a:lnTo>
                    <a:pt x="28" y="43"/>
                  </a:lnTo>
                  <a:lnTo>
                    <a:pt x="61" y="0"/>
                  </a:lnTo>
                  <a:lnTo>
                    <a:pt x="44" y="0"/>
                  </a:lnTo>
                  <a:lnTo>
                    <a:pt x="14" y="40"/>
                  </a:lnTo>
                  <a:lnTo>
                    <a:pt x="14" y="0"/>
                  </a:lnTo>
                  <a:lnTo>
                    <a:pt x="0" y="0"/>
                  </a:lnTo>
                  <a:lnTo>
                    <a:pt x="0" y="85"/>
                  </a:lnTo>
                  <a:lnTo>
                    <a:pt x="14" y="85"/>
                  </a:lnTo>
                  <a:lnTo>
                    <a:pt x="14" y="43"/>
                  </a:lnTo>
                  <a:lnTo>
                    <a:pt x="44" y="85"/>
                  </a:lnTo>
                  <a:lnTo>
                    <a:pt x="49" y="85"/>
                  </a:lnTo>
                  <a:lnTo>
                    <a:pt x="63" y="85"/>
                  </a:lnTo>
                  <a:lnTo>
                    <a:pt x="70" y="62"/>
                  </a:lnTo>
                  <a:lnTo>
                    <a:pt x="101" y="62"/>
                  </a:lnTo>
                  <a:lnTo>
                    <a:pt x="110" y="85"/>
                  </a:lnTo>
                  <a:lnTo>
                    <a:pt x="125" y="85"/>
                  </a:lnTo>
                  <a:lnTo>
                    <a:pt x="96" y="0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rgbClr val="216A8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544222" name="Freeform 30"/>
            <p:cNvSpPr>
              <a:spLocks/>
            </p:cNvSpPr>
            <p:nvPr/>
          </p:nvSpPr>
          <p:spPr bwMode="black">
            <a:xfrm>
              <a:off x="3006" y="2148"/>
              <a:ext cx="80" cy="85"/>
            </a:xfrm>
            <a:custGeom>
              <a:avLst/>
              <a:gdLst>
                <a:gd name="T0" fmla="*/ 40 w 34"/>
                <a:gd name="T1" fmla="*/ 61 h 36"/>
                <a:gd name="T2" fmla="*/ 24 w 34"/>
                <a:gd name="T3" fmla="*/ 0 h 36"/>
                <a:gd name="T4" fmla="*/ 0 w 34"/>
                <a:gd name="T5" fmla="*/ 0 h 36"/>
                <a:gd name="T6" fmla="*/ 0 w 34"/>
                <a:gd name="T7" fmla="*/ 85 h 36"/>
                <a:gd name="T8" fmla="*/ 14 w 34"/>
                <a:gd name="T9" fmla="*/ 85 h 36"/>
                <a:gd name="T10" fmla="*/ 14 w 34"/>
                <a:gd name="T11" fmla="*/ 12 h 36"/>
                <a:gd name="T12" fmla="*/ 33 w 34"/>
                <a:gd name="T13" fmla="*/ 85 h 36"/>
                <a:gd name="T14" fmla="*/ 47 w 34"/>
                <a:gd name="T15" fmla="*/ 85 h 36"/>
                <a:gd name="T16" fmla="*/ 66 w 34"/>
                <a:gd name="T17" fmla="*/ 12 h 36"/>
                <a:gd name="T18" fmla="*/ 66 w 34"/>
                <a:gd name="T19" fmla="*/ 85 h 36"/>
                <a:gd name="T20" fmla="*/ 80 w 34"/>
                <a:gd name="T21" fmla="*/ 85 h 36"/>
                <a:gd name="T22" fmla="*/ 80 w 34"/>
                <a:gd name="T23" fmla="*/ 0 h 36"/>
                <a:gd name="T24" fmla="*/ 54 w 34"/>
                <a:gd name="T25" fmla="*/ 0 h 36"/>
                <a:gd name="T26" fmla="*/ 40 w 34"/>
                <a:gd name="T27" fmla="*/ 61 h 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34" h="36">
                  <a:moveTo>
                    <a:pt x="17" y="26"/>
                  </a:moveTo>
                  <a:cubicBezTo>
                    <a:pt x="10" y="0"/>
                    <a:pt x="10" y="0"/>
                    <a:pt x="1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3" y="36"/>
                    <a:pt x="6" y="36"/>
                    <a:pt x="6" y="36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4" y="36"/>
                    <a:pt x="16" y="36"/>
                    <a:pt x="20" y="36"/>
                  </a:cubicBezTo>
                  <a:cubicBezTo>
                    <a:pt x="20" y="36"/>
                    <a:pt x="28" y="5"/>
                    <a:pt x="28" y="5"/>
                  </a:cubicBezTo>
                  <a:cubicBezTo>
                    <a:pt x="28" y="36"/>
                    <a:pt x="28" y="36"/>
                    <a:pt x="28" y="36"/>
                  </a:cubicBezTo>
                  <a:cubicBezTo>
                    <a:pt x="34" y="36"/>
                    <a:pt x="34" y="36"/>
                    <a:pt x="34" y="36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17" y="26"/>
                  </a:lnTo>
                  <a:close/>
                </a:path>
              </a:pathLst>
            </a:custGeom>
            <a:solidFill>
              <a:srgbClr val="216A8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544223" name="Freeform 31"/>
            <p:cNvSpPr>
              <a:spLocks noEditPoints="1"/>
            </p:cNvSpPr>
            <p:nvPr/>
          </p:nvSpPr>
          <p:spPr bwMode="black">
            <a:xfrm>
              <a:off x="3093" y="2148"/>
              <a:ext cx="78" cy="85"/>
            </a:xfrm>
            <a:custGeom>
              <a:avLst/>
              <a:gdLst>
                <a:gd name="T0" fmla="*/ 26 w 78"/>
                <a:gd name="T1" fmla="*/ 50 h 85"/>
                <a:gd name="T2" fmla="*/ 38 w 78"/>
                <a:gd name="T3" fmla="*/ 14 h 85"/>
                <a:gd name="T4" fmla="*/ 38 w 78"/>
                <a:gd name="T5" fmla="*/ 14 h 85"/>
                <a:gd name="T6" fmla="*/ 50 w 78"/>
                <a:gd name="T7" fmla="*/ 50 h 85"/>
                <a:gd name="T8" fmla="*/ 26 w 78"/>
                <a:gd name="T9" fmla="*/ 50 h 85"/>
                <a:gd name="T10" fmla="*/ 29 w 78"/>
                <a:gd name="T11" fmla="*/ 0 h 85"/>
                <a:gd name="T12" fmla="*/ 0 w 78"/>
                <a:gd name="T13" fmla="*/ 85 h 85"/>
                <a:gd name="T14" fmla="*/ 14 w 78"/>
                <a:gd name="T15" fmla="*/ 85 h 85"/>
                <a:gd name="T16" fmla="*/ 21 w 78"/>
                <a:gd name="T17" fmla="*/ 62 h 85"/>
                <a:gd name="T18" fmla="*/ 55 w 78"/>
                <a:gd name="T19" fmla="*/ 62 h 85"/>
                <a:gd name="T20" fmla="*/ 62 w 78"/>
                <a:gd name="T21" fmla="*/ 85 h 85"/>
                <a:gd name="T22" fmla="*/ 78 w 78"/>
                <a:gd name="T23" fmla="*/ 85 h 85"/>
                <a:gd name="T24" fmla="*/ 47 w 78"/>
                <a:gd name="T25" fmla="*/ 0 h 85"/>
                <a:gd name="T26" fmla="*/ 29 w 78"/>
                <a:gd name="T27" fmla="*/ 0 h 8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78" h="85">
                  <a:moveTo>
                    <a:pt x="26" y="50"/>
                  </a:moveTo>
                  <a:lnTo>
                    <a:pt x="38" y="14"/>
                  </a:lnTo>
                  <a:lnTo>
                    <a:pt x="50" y="50"/>
                  </a:lnTo>
                  <a:lnTo>
                    <a:pt x="26" y="50"/>
                  </a:lnTo>
                  <a:close/>
                  <a:moveTo>
                    <a:pt x="29" y="0"/>
                  </a:moveTo>
                  <a:lnTo>
                    <a:pt x="0" y="85"/>
                  </a:lnTo>
                  <a:lnTo>
                    <a:pt x="14" y="85"/>
                  </a:lnTo>
                  <a:lnTo>
                    <a:pt x="21" y="62"/>
                  </a:lnTo>
                  <a:lnTo>
                    <a:pt x="55" y="62"/>
                  </a:lnTo>
                  <a:lnTo>
                    <a:pt x="62" y="85"/>
                  </a:lnTo>
                  <a:lnTo>
                    <a:pt x="78" y="85"/>
                  </a:lnTo>
                  <a:lnTo>
                    <a:pt x="47" y="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216A8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544224" name="Freeform 32"/>
            <p:cNvSpPr>
              <a:spLocks/>
            </p:cNvSpPr>
            <p:nvPr/>
          </p:nvSpPr>
          <p:spPr bwMode="black">
            <a:xfrm>
              <a:off x="3176" y="2148"/>
              <a:ext cx="68" cy="85"/>
            </a:xfrm>
            <a:custGeom>
              <a:avLst/>
              <a:gdLst>
                <a:gd name="T0" fmla="*/ 54 w 29"/>
                <a:gd name="T1" fmla="*/ 66 h 36"/>
                <a:gd name="T2" fmla="*/ 21 w 29"/>
                <a:gd name="T3" fmla="*/ 0 h 36"/>
                <a:gd name="T4" fmla="*/ 0 w 29"/>
                <a:gd name="T5" fmla="*/ 0 h 36"/>
                <a:gd name="T6" fmla="*/ 0 w 29"/>
                <a:gd name="T7" fmla="*/ 85 h 36"/>
                <a:gd name="T8" fmla="*/ 14 w 29"/>
                <a:gd name="T9" fmla="*/ 85 h 36"/>
                <a:gd name="T10" fmla="*/ 14 w 29"/>
                <a:gd name="T11" fmla="*/ 21 h 36"/>
                <a:gd name="T12" fmla="*/ 47 w 29"/>
                <a:gd name="T13" fmla="*/ 85 h 36"/>
                <a:gd name="T14" fmla="*/ 68 w 29"/>
                <a:gd name="T15" fmla="*/ 85 h 36"/>
                <a:gd name="T16" fmla="*/ 68 w 29"/>
                <a:gd name="T17" fmla="*/ 0 h 36"/>
                <a:gd name="T18" fmla="*/ 54 w 29"/>
                <a:gd name="T19" fmla="*/ 0 h 36"/>
                <a:gd name="T20" fmla="*/ 54 w 29"/>
                <a:gd name="T21" fmla="*/ 66 h 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9" h="36">
                  <a:moveTo>
                    <a:pt x="23" y="28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3" y="36"/>
                    <a:pt x="6" y="36"/>
                    <a:pt x="6" y="36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20" y="36"/>
                    <a:pt x="20" y="36"/>
                    <a:pt x="20" y="36"/>
                  </a:cubicBezTo>
                  <a:cubicBezTo>
                    <a:pt x="29" y="36"/>
                    <a:pt x="29" y="36"/>
                    <a:pt x="29" y="36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23" y="28"/>
                  </a:lnTo>
                  <a:close/>
                </a:path>
              </a:pathLst>
            </a:custGeom>
            <a:solidFill>
              <a:srgbClr val="216A8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544225" name="Freeform 33"/>
            <p:cNvSpPr>
              <a:spLocks/>
            </p:cNvSpPr>
            <p:nvPr/>
          </p:nvSpPr>
          <p:spPr bwMode="black">
            <a:xfrm>
              <a:off x="3459" y="2148"/>
              <a:ext cx="50" cy="85"/>
            </a:xfrm>
            <a:custGeom>
              <a:avLst/>
              <a:gdLst>
                <a:gd name="T0" fmla="*/ 50 w 21"/>
                <a:gd name="T1" fmla="*/ 73 h 36"/>
                <a:gd name="T2" fmla="*/ 14 w 21"/>
                <a:gd name="T3" fmla="*/ 73 h 36"/>
                <a:gd name="T4" fmla="*/ 14 w 21"/>
                <a:gd name="T5" fmla="*/ 50 h 36"/>
                <a:gd name="T6" fmla="*/ 40 w 21"/>
                <a:gd name="T7" fmla="*/ 50 h 36"/>
                <a:gd name="T8" fmla="*/ 40 w 21"/>
                <a:gd name="T9" fmla="*/ 35 h 36"/>
                <a:gd name="T10" fmla="*/ 14 w 21"/>
                <a:gd name="T11" fmla="*/ 35 h 36"/>
                <a:gd name="T12" fmla="*/ 14 w 21"/>
                <a:gd name="T13" fmla="*/ 12 h 36"/>
                <a:gd name="T14" fmla="*/ 48 w 21"/>
                <a:gd name="T15" fmla="*/ 12 h 36"/>
                <a:gd name="T16" fmla="*/ 48 w 21"/>
                <a:gd name="T17" fmla="*/ 0 h 36"/>
                <a:gd name="T18" fmla="*/ 0 w 21"/>
                <a:gd name="T19" fmla="*/ 0 h 36"/>
                <a:gd name="T20" fmla="*/ 0 w 21"/>
                <a:gd name="T21" fmla="*/ 85 h 36"/>
                <a:gd name="T22" fmla="*/ 50 w 21"/>
                <a:gd name="T23" fmla="*/ 85 h 36"/>
                <a:gd name="T24" fmla="*/ 50 w 21"/>
                <a:gd name="T25" fmla="*/ 73 h 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1" h="36">
                  <a:moveTo>
                    <a:pt x="21" y="31"/>
                  </a:moveTo>
                  <a:cubicBezTo>
                    <a:pt x="6" y="31"/>
                    <a:pt x="6" y="31"/>
                    <a:pt x="6" y="31"/>
                  </a:cubicBezTo>
                  <a:cubicBezTo>
                    <a:pt x="6" y="21"/>
                    <a:pt x="6" y="21"/>
                    <a:pt x="6" y="21"/>
                  </a:cubicBezTo>
                  <a:cubicBezTo>
                    <a:pt x="17" y="21"/>
                    <a:pt x="17" y="21"/>
                    <a:pt x="17" y="21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8" y="5"/>
                    <a:pt x="20" y="5"/>
                    <a:pt x="20" y="5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6" y="0"/>
                    <a:pt x="0" y="0"/>
                    <a:pt x="0" y="0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21" y="36"/>
                    <a:pt x="21" y="36"/>
                    <a:pt x="21" y="36"/>
                  </a:cubicBezTo>
                  <a:lnTo>
                    <a:pt x="21" y="31"/>
                  </a:lnTo>
                  <a:close/>
                </a:path>
              </a:pathLst>
            </a:custGeom>
            <a:solidFill>
              <a:srgbClr val="216A8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544226" name="Freeform 34"/>
            <p:cNvSpPr>
              <a:spLocks/>
            </p:cNvSpPr>
            <p:nvPr/>
          </p:nvSpPr>
          <p:spPr bwMode="black">
            <a:xfrm>
              <a:off x="3258" y="2148"/>
              <a:ext cx="194" cy="85"/>
            </a:xfrm>
            <a:custGeom>
              <a:avLst/>
              <a:gdLst>
                <a:gd name="T0" fmla="*/ 116 w 82"/>
                <a:gd name="T1" fmla="*/ 0 h 36"/>
                <a:gd name="T2" fmla="*/ 116 w 82"/>
                <a:gd name="T3" fmla="*/ 0 h 36"/>
                <a:gd name="T4" fmla="*/ 114 w 82"/>
                <a:gd name="T5" fmla="*/ 0 h 36"/>
                <a:gd name="T6" fmla="*/ 114 w 82"/>
                <a:gd name="T7" fmla="*/ 66 h 36"/>
                <a:gd name="T8" fmla="*/ 80 w 82"/>
                <a:gd name="T9" fmla="*/ 0 h 36"/>
                <a:gd name="T10" fmla="*/ 62 w 82"/>
                <a:gd name="T11" fmla="*/ 0 h 36"/>
                <a:gd name="T12" fmla="*/ 62 w 82"/>
                <a:gd name="T13" fmla="*/ 73 h 36"/>
                <a:gd name="T14" fmla="*/ 17 w 82"/>
                <a:gd name="T15" fmla="*/ 73 h 36"/>
                <a:gd name="T16" fmla="*/ 17 w 82"/>
                <a:gd name="T17" fmla="*/ 50 h 36"/>
                <a:gd name="T18" fmla="*/ 43 w 82"/>
                <a:gd name="T19" fmla="*/ 50 h 36"/>
                <a:gd name="T20" fmla="*/ 43 w 82"/>
                <a:gd name="T21" fmla="*/ 35 h 36"/>
                <a:gd name="T22" fmla="*/ 17 w 82"/>
                <a:gd name="T23" fmla="*/ 35 h 36"/>
                <a:gd name="T24" fmla="*/ 17 w 82"/>
                <a:gd name="T25" fmla="*/ 12 h 36"/>
                <a:gd name="T26" fmla="*/ 47 w 82"/>
                <a:gd name="T27" fmla="*/ 12 h 36"/>
                <a:gd name="T28" fmla="*/ 47 w 82"/>
                <a:gd name="T29" fmla="*/ 0 h 36"/>
                <a:gd name="T30" fmla="*/ 0 w 82"/>
                <a:gd name="T31" fmla="*/ 0 h 36"/>
                <a:gd name="T32" fmla="*/ 0 w 82"/>
                <a:gd name="T33" fmla="*/ 85 h 36"/>
                <a:gd name="T34" fmla="*/ 73 w 82"/>
                <a:gd name="T35" fmla="*/ 85 h 36"/>
                <a:gd name="T36" fmla="*/ 73 w 82"/>
                <a:gd name="T37" fmla="*/ 85 h 36"/>
                <a:gd name="T38" fmla="*/ 73 w 82"/>
                <a:gd name="T39" fmla="*/ 21 h 36"/>
                <a:gd name="T40" fmla="*/ 109 w 82"/>
                <a:gd name="T41" fmla="*/ 85 h 36"/>
                <a:gd name="T42" fmla="*/ 128 w 82"/>
                <a:gd name="T43" fmla="*/ 85 h 36"/>
                <a:gd name="T44" fmla="*/ 128 w 82"/>
                <a:gd name="T45" fmla="*/ 12 h 36"/>
                <a:gd name="T46" fmla="*/ 154 w 82"/>
                <a:gd name="T47" fmla="*/ 12 h 36"/>
                <a:gd name="T48" fmla="*/ 154 w 82"/>
                <a:gd name="T49" fmla="*/ 85 h 36"/>
                <a:gd name="T50" fmla="*/ 168 w 82"/>
                <a:gd name="T51" fmla="*/ 85 h 36"/>
                <a:gd name="T52" fmla="*/ 168 w 82"/>
                <a:gd name="T53" fmla="*/ 12 h 36"/>
                <a:gd name="T54" fmla="*/ 194 w 82"/>
                <a:gd name="T55" fmla="*/ 12 h 36"/>
                <a:gd name="T56" fmla="*/ 194 w 82"/>
                <a:gd name="T57" fmla="*/ 0 h 36"/>
                <a:gd name="T58" fmla="*/ 116 w 82"/>
                <a:gd name="T59" fmla="*/ 0 h 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82" h="36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48" y="28"/>
                    <a:pt x="48" y="28"/>
                    <a:pt x="48" y="28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6" y="31"/>
                    <a:pt x="26" y="31"/>
                    <a:pt x="26" y="31"/>
                  </a:cubicBezTo>
                  <a:cubicBezTo>
                    <a:pt x="7" y="31"/>
                    <a:pt x="7" y="31"/>
                    <a:pt x="7" y="31"/>
                  </a:cubicBezTo>
                  <a:cubicBezTo>
                    <a:pt x="7" y="21"/>
                    <a:pt x="7" y="21"/>
                    <a:pt x="7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8" y="5"/>
                    <a:pt x="20" y="5"/>
                    <a:pt x="20" y="5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7" y="0"/>
                    <a:pt x="0" y="0"/>
                    <a:pt x="0" y="0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31" y="36"/>
                    <a:pt x="31" y="36"/>
                    <a:pt x="31" y="36"/>
                  </a:cubicBezTo>
                  <a:cubicBezTo>
                    <a:pt x="31" y="36"/>
                    <a:pt x="31" y="36"/>
                    <a:pt x="31" y="36"/>
                  </a:cubicBezTo>
                  <a:cubicBezTo>
                    <a:pt x="31" y="9"/>
                    <a:pt x="31" y="9"/>
                    <a:pt x="31" y="9"/>
                  </a:cubicBezTo>
                  <a:cubicBezTo>
                    <a:pt x="46" y="36"/>
                    <a:pt x="46" y="36"/>
                    <a:pt x="46" y="36"/>
                  </a:cubicBezTo>
                  <a:cubicBezTo>
                    <a:pt x="54" y="36"/>
                    <a:pt x="54" y="36"/>
                    <a:pt x="54" y="36"/>
                  </a:cubicBezTo>
                  <a:cubicBezTo>
                    <a:pt x="54" y="5"/>
                    <a:pt x="54" y="5"/>
                    <a:pt x="54" y="5"/>
                  </a:cubicBezTo>
                  <a:cubicBezTo>
                    <a:pt x="58" y="5"/>
                    <a:pt x="62" y="5"/>
                    <a:pt x="65" y="5"/>
                  </a:cubicBezTo>
                  <a:cubicBezTo>
                    <a:pt x="65" y="36"/>
                    <a:pt x="65" y="36"/>
                    <a:pt x="65" y="36"/>
                  </a:cubicBezTo>
                  <a:cubicBezTo>
                    <a:pt x="71" y="36"/>
                    <a:pt x="71" y="36"/>
                    <a:pt x="71" y="36"/>
                  </a:cubicBezTo>
                  <a:cubicBezTo>
                    <a:pt x="71" y="5"/>
                    <a:pt x="71" y="5"/>
                    <a:pt x="71" y="5"/>
                  </a:cubicBezTo>
                  <a:cubicBezTo>
                    <a:pt x="82" y="5"/>
                    <a:pt x="82" y="5"/>
                    <a:pt x="82" y="5"/>
                  </a:cubicBezTo>
                  <a:cubicBezTo>
                    <a:pt x="82" y="0"/>
                    <a:pt x="82" y="0"/>
                    <a:pt x="82" y="0"/>
                  </a:cubicBezTo>
                  <a:lnTo>
                    <a:pt x="49" y="0"/>
                  </a:lnTo>
                  <a:close/>
                </a:path>
              </a:pathLst>
            </a:custGeom>
            <a:solidFill>
              <a:srgbClr val="216A8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544227" name="Freeform 35"/>
            <p:cNvSpPr>
              <a:spLocks noEditPoints="1"/>
            </p:cNvSpPr>
            <p:nvPr/>
          </p:nvSpPr>
          <p:spPr bwMode="black">
            <a:xfrm>
              <a:off x="2874" y="2148"/>
              <a:ext cx="125" cy="85"/>
            </a:xfrm>
            <a:custGeom>
              <a:avLst/>
              <a:gdLst>
                <a:gd name="T0" fmla="*/ 78 w 51"/>
                <a:gd name="T1" fmla="*/ 35 h 36"/>
                <a:gd name="T2" fmla="*/ 78 w 51"/>
                <a:gd name="T3" fmla="*/ 35 h 36"/>
                <a:gd name="T4" fmla="*/ 78 w 51"/>
                <a:gd name="T5" fmla="*/ 12 h 36"/>
                <a:gd name="T6" fmla="*/ 90 w 51"/>
                <a:gd name="T7" fmla="*/ 12 h 36"/>
                <a:gd name="T8" fmla="*/ 107 w 51"/>
                <a:gd name="T9" fmla="*/ 24 h 36"/>
                <a:gd name="T10" fmla="*/ 90 w 51"/>
                <a:gd name="T11" fmla="*/ 35 h 36"/>
                <a:gd name="T12" fmla="*/ 78 w 51"/>
                <a:gd name="T13" fmla="*/ 35 h 36"/>
                <a:gd name="T14" fmla="*/ 114 w 51"/>
                <a:gd name="T15" fmla="*/ 43 h 36"/>
                <a:gd name="T16" fmla="*/ 122 w 51"/>
                <a:gd name="T17" fmla="*/ 24 h 36"/>
                <a:gd name="T18" fmla="*/ 114 w 51"/>
                <a:gd name="T19" fmla="*/ 7 h 36"/>
                <a:gd name="T20" fmla="*/ 88 w 51"/>
                <a:gd name="T21" fmla="*/ 0 h 36"/>
                <a:gd name="T22" fmla="*/ 63 w 51"/>
                <a:gd name="T23" fmla="*/ 0 h 36"/>
                <a:gd name="T24" fmla="*/ 63 w 51"/>
                <a:gd name="T25" fmla="*/ 35 h 36"/>
                <a:gd name="T26" fmla="*/ 63 w 51"/>
                <a:gd name="T27" fmla="*/ 35 h 36"/>
                <a:gd name="T28" fmla="*/ 63 w 51"/>
                <a:gd name="T29" fmla="*/ 73 h 36"/>
                <a:gd name="T30" fmla="*/ 17 w 51"/>
                <a:gd name="T31" fmla="*/ 73 h 36"/>
                <a:gd name="T32" fmla="*/ 17 w 51"/>
                <a:gd name="T33" fmla="*/ 50 h 36"/>
                <a:gd name="T34" fmla="*/ 44 w 51"/>
                <a:gd name="T35" fmla="*/ 50 h 36"/>
                <a:gd name="T36" fmla="*/ 44 w 51"/>
                <a:gd name="T37" fmla="*/ 35 h 36"/>
                <a:gd name="T38" fmla="*/ 17 w 51"/>
                <a:gd name="T39" fmla="*/ 35 h 36"/>
                <a:gd name="T40" fmla="*/ 17 w 51"/>
                <a:gd name="T41" fmla="*/ 12 h 36"/>
                <a:gd name="T42" fmla="*/ 49 w 51"/>
                <a:gd name="T43" fmla="*/ 12 h 36"/>
                <a:gd name="T44" fmla="*/ 49 w 51"/>
                <a:gd name="T45" fmla="*/ 0 h 36"/>
                <a:gd name="T46" fmla="*/ 0 w 51"/>
                <a:gd name="T47" fmla="*/ 0 h 36"/>
                <a:gd name="T48" fmla="*/ 0 w 51"/>
                <a:gd name="T49" fmla="*/ 85 h 36"/>
                <a:gd name="T50" fmla="*/ 78 w 51"/>
                <a:gd name="T51" fmla="*/ 85 h 36"/>
                <a:gd name="T52" fmla="*/ 78 w 51"/>
                <a:gd name="T53" fmla="*/ 50 h 36"/>
                <a:gd name="T54" fmla="*/ 85 w 51"/>
                <a:gd name="T55" fmla="*/ 50 h 36"/>
                <a:gd name="T56" fmla="*/ 107 w 51"/>
                <a:gd name="T57" fmla="*/ 85 h 36"/>
                <a:gd name="T58" fmla="*/ 124 w 51"/>
                <a:gd name="T59" fmla="*/ 85 h 36"/>
                <a:gd name="T60" fmla="*/ 102 w 51"/>
                <a:gd name="T61" fmla="*/ 47 h 36"/>
                <a:gd name="T62" fmla="*/ 114 w 51"/>
                <a:gd name="T63" fmla="*/ 43 h 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51" h="36">
                  <a:moveTo>
                    <a:pt x="32" y="15"/>
                  </a:moveTo>
                  <a:cubicBezTo>
                    <a:pt x="32" y="15"/>
                    <a:pt x="32" y="15"/>
                    <a:pt x="32" y="15"/>
                  </a:cubicBezTo>
                  <a:cubicBezTo>
                    <a:pt x="32" y="5"/>
                    <a:pt x="32" y="5"/>
                    <a:pt x="32" y="5"/>
                  </a:cubicBezTo>
                  <a:cubicBezTo>
                    <a:pt x="37" y="5"/>
                    <a:pt x="37" y="5"/>
                    <a:pt x="37" y="5"/>
                  </a:cubicBezTo>
                  <a:cubicBezTo>
                    <a:pt x="42" y="5"/>
                    <a:pt x="44" y="7"/>
                    <a:pt x="44" y="10"/>
                  </a:cubicBezTo>
                  <a:cubicBezTo>
                    <a:pt x="44" y="14"/>
                    <a:pt x="42" y="15"/>
                    <a:pt x="37" y="15"/>
                  </a:cubicBezTo>
                  <a:lnTo>
                    <a:pt x="32" y="15"/>
                  </a:lnTo>
                  <a:close/>
                  <a:moveTo>
                    <a:pt x="47" y="18"/>
                  </a:moveTo>
                  <a:cubicBezTo>
                    <a:pt x="49" y="16"/>
                    <a:pt x="50" y="14"/>
                    <a:pt x="50" y="10"/>
                  </a:cubicBezTo>
                  <a:cubicBezTo>
                    <a:pt x="50" y="7"/>
                    <a:pt x="49" y="4"/>
                    <a:pt x="47" y="3"/>
                  </a:cubicBezTo>
                  <a:cubicBezTo>
                    <a:pt x="44" y="1"/>
                    <a:pt x="41" y="0"/>
                    <a:pt x="36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6" y="15"/>
                    <a:pt x="26" y="15"/>
                    <a:pt x="26" y="15"/>
                  </a:cubicBezTo>
                  <a:cubicBezTo>
                    <a:pt x="26" y="15"/>
                    <a:pt x="26" y="15"/>
                    <a:pt x="26" y="15"/>
                  </a:cubicBezTo>
                  <a:cubicBezTo>
                    <a:pt x="26" y="31"/>
                    <a:pt x="26" y="31"/>
                    <a:pt x="26" y="31"/>
                  </a:cubicBezTo>
                  <a:cubicBezTo>
                    <a:pt x="7" y="31"/>
                    <a:pt x="7" y="31"/>
                    <a:pt x="7" y="31"/>
                  </a:cubicBezTo>
                  <a:cubicBezTo>
                    <a:pt x="7" y="21"/>
                    <a:pt x="7" y="21"/>
                    <a:pt x="7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8" y="5"/>
                    <a:pt x="20" y="5"/>
                    <a:pt x="20" y="5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7" y="0"/>
                    <a:pt x="0" y="0"/>
                    <a:pt x="0" y="0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32" y="36"/>
                    <a:pt x="32" y="36"/>
                    <a:pt x="32" y="36"/>
                  </a:cubicBezTo>
                  <a:cubicBezTo>
                    <a:pt x="32" y="21"/>
                    <a:pt x="32" y="21"/>
                    <a:pt x="32" y="21"/>
                  </a:cubicBezTo>
                  <a:cubicBezTo>
                    <a:pt x="35" y="21"/>
                    <a:pt x="35" y="21"/>
                    <a:pt x="35" y="21"/>
                  </a:cubicBezTo>
                  <a:cubicBezTo>
                    <a:pt x="38" y="25"/>
                    <a:pt x="44" y="36"/>
                    <a:pt x="44" y="36"/>
                  </a:cubicBezTo>
                  <a:cubicBezTo>
                    <a:pt x="51" y="36"/>
                    <a:pt x="51" y="36"/>
                    <a:pt x="51" y="36"/>
                  </a:cubicBezTo>
                  <a:cubicBezTo>
                    <a:pt x="42" y="20"/>
                    <a:pt x="42" y="20"/>
                    <a:pt x="42" y="20"/>
                  </a:cubicBezTo>
                  <a:cubicBezTo>
                    <a:pt x="44" y="20"/>
                    <a:pt x="45" y="19"/>
                    <a:pt x="47" y="18"/>
                  </a:cubicBezTo>
                  <a:close/>
                </a:path>
              </a:pathLst>
            </a:custGeom>
            <a:solidFill>
              <a:srgbClr val="216A8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544228" name="Freeform 36"/>
            <p:cNvSpPr>
              <a:spLocks noEditPoints="1"/>
            </p:cNvSpPr>
            <p:nvPr/>
          </p:nvSpPr>
          <p:spPr bwMode="black">
            <a:xfrm>
              <a:off x="2642" y="2148"/>
              <a:ext cx="121" cy="85"/>
            </a:xfrm>
            <a:custGeom>
              <a:avLst/>
              <a:gdLst>
                <a:gd name="T0" fmla="*/ 76 w 51"/>
                <a:gd name="T1" fmla="*/ 35 h 36"/>
                <a:gd name="T2" fmla="*/ 76 w 51"/>
                <a:gd name="T3" fmla="*/ 35 h 36"/>
                <a:gd name="T4" fmla="*/ 76 w 51"/>
                <a:gd name="T5" fmla="*/ 12 h 36"/>
                <a:gd name="T6" fmla="*/ 88 w 51"/>
                <a:gd name="T7" fmla="*/ 12 h 36"/>
                <a:gd name="T8" fmla="*/ 102 w 51"/>
                <a:gd name="T9" fmla="*/ 24 h 36"/>
                <a:gd name="T10" fmla="*/ 88 w 51"/>
                <a:gd name="T11" fmla="*/ 35 h 36"/>
                <a:gd name="T12" fmla="*/ 76 w 51"/>
                <a:gd name="T13" fmla="*/ 35 h 36"/>
                <a:gd name="T14" fmla="*/ 109 w 51"/>
                <a:gd name="T15" fmla="*/ 43 h 36"/>
                <a:gd name="T16" fmla="*/ 119 w 51"/>
                <a:gd name="T17" fmla="*/ 24 h 36"/>
                <a:gd name="T18" fmla="*/ 109 w 51"/>
                <a:gd name="T19" fmla="*/ 7 h 36"/>
                <a:gd name="T20" fmla="*/ 85 w 51"/>
                <a:gd name="T21" fmla="*/ 0 h 36"/>
                <a:gd name="T22" fmla="*/ 59 w 51"/>
                <a:gd name="T23" fmla="*/ 0 h 36"/>
                <a:gd name="T24" fmla="*/ 59 w 51"/>
                <a:gd name="T25" fmla="*/ 35 h 36"/>
                <a:gd name="T26" fmla="*/ 59 w 51"/>
                <a:gd name="T27" fmla="*/ 35 h 36"/>
                <a:gd name="T28" fmla="*/ 59 w 51"/>
                <a:gd name="T29" fmla="*/ 73 h 36"/>
                <a:gd name="T30" fmla="*/ 14 w 51"/>
                <a:gd name="T31" fmla="*/ 73 h 36"/>
                <a:gd name="T32" fmla="*/ 14 w 51"/>
                <a:gd name="T33" fmla="*/ 50 h 36"/>
                <a:gd name="T34" fmla="*/ 40 w 51"/>
                <a:gd name="T35" fmla="*/ 50 h 36"/>
                <a:gd name="T36" fmla="*/ 40 w 51"/>
                <a:gd name="T37" fmla="*/ 35 h 36"/>
                <a:gd name="T38" fmla="*/ 14 w 51"/>
                <a:gd name="T39" fmla="*/ 35 h 36"/>
                <a:gd name="T40" fmla="*/ 14 w 51"/>
                <a:gd name="T41" fmla="*/ 12 h 36"/>
                <a:gd name="T42" fmla="*/ 47 w 51"/>
                <a:gd name="T43" fmla="*/ 12 h 36"/>
                <a:gd name="T44" fmla="*/ 47 w 51"/>
                <a:gd name="T45" fmla="*/ 0 h 36"/>
                <a:gd name="T46" fmla="*/ 0 w 51"/>
                <a:gd name="T47" fmla="*/ 0 h 36"/>
                <a:gd name="T48" fmla="*/ 0 w 51"/>
                <a:gd name="T49" fmla="*/ 85 h 36"/>
                <a:gd name="T50" fmla="*/ 76 w 51"/>
                <a:gd name="T51" fmla="*/ 85 h 36"/>
                <a:gd name="T52" fmla="*/ 76 w 51"/>
                <a:gd name="T53" fmla="*/ 50 h 36"/>
                <a:gd name="T54" fmla="*/ 83 w 51"/>
                <a:gd name="T55" fmla="*/ 50 h 36"/>
                <a:gd name="T56" fmla="*/ 104 w 51"/>
                <a:gd name="T57" fmla="*/ 85 h 36"/>
                <a:gd name="T58" fmla="*/ 121 w 51"/>
                <a:gd name="T59" fmla="*/ 85 h 36"/>
                <a:gd name="T60" fmla="*/ 97 w 51"/>
                <a:gd name="T61" fmla="*/ 47 h 36"/>
                <a:gd name="T62" fmla="*/ 109 w 51"/>
                <a:gd name="T63" fmla="*/ 43 h 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51" h="36">
                  <a:moveTo>
                    <a:pt x="32" y="15"/>
                  </a:moveTo>
                  <a:cubicBezTo>
                    <a:pt x="32" y="15"/>
                    <a:pt x="32" y="15"/>
                    <a:pt x="32" y="15"/>
                  </a:cubicBezTo>
                  <a:cubicBezTo>
                    <a:pt x="32" y="5"/>
                    <a:pt x="32" y="5"/>
                    <a:pt x="32" y="5"/>
                  </a:cubicBezTo>
                  <a:cubicBezTo>
                    <a:pt x="37" y="5"/>
                    <a:pt x="37" y="5"/>
                    <a:pt x="37" y="5"/>
                  </a:cubicBezTo>
                  <a:cubicBezTo>
                    <a:pt x="42" y="5"/>
                    <a:pt x="43" y="7"/>
                    <a:pt x="43" y="10"/>
                  </a:cubicBezTo>
                  <a:cubicBezTo>
                    <a:pt x="43" y="14"/>
                    <a:pt x="42" y="15"/>
                    <a:pt x="37" y="15"/>
                  </a:cubicBezTo>
                  <a:lnTo>
                    <a:pt x="32" y="15"/>
                  </a:lnTo>
                  <a:close/>
                  <a:moveTo>
                    <a:pt x="46" y="18"/>
                  </a:moveTo>
                  <a:cubicBezTo>
                    <a:pt x="48" y="16"/>
                    <a:pt x="50" y="14"/>
                    <a:pt x="50" y="10"/>
                  </a:cubicBezTo>
                  <a:cubicBezTo>
                    <a:pt x="50" y="7"/>
                    <a:pt x="48" y="4"/>
                    <a:pt x="46" y="3"/>
                  </a:cubicBezTo>
                  <a:cubicBezTo>
                    <a:pt x="44" y="1"/>
                    <a:pt x="41" y="0"/>
                    <a:pt x="36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5" y="15"/>
                    <a:pt x="25" y="15"/>
                    <a:pt x="25" y="15"/>
                  </a:cubicBezTo>
                  <a:cubicBezTo>
                    <a:pt x="25" y="15"/>
                    <a:pt x="25" y="15"/>
                    <a:pt x="25" y="15"/>
                  </a:cubicBezTo>
                  <a:cubicBezTo>
                    <a:pt x="25" y="31"/>
                    <a:pt x="25" y="31"/>
                    <a:pt x="25" y="31"/>
                  </a:cubicBezTo>
                  <a:cubicBezTo>
                    <a:pt x="6" y="31"/>
                    <a:pt x="6" y="31"/>
                    <a:pt x="6" y="31"/>
                  </a:cubicBezTo>
                  <a:cubicBezTo>
                    <a:pt x="6" y="21"/>
                    <a:pt x="6" y="21"/>
                    <a:pt x="6" y="21"/>
                  </a:cubicBezTo>
                  <a:cubicBezTo>
                    <a:pt x="17" y="21"/>
                    <a:pt x="17" y="21"/>
                    <a:pt x="17" y="21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8" y="5"/>
                    <a:pt x="20" y="5"/>
                    <a:pt x="20" y="5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6" y="0"/>
                    <a:pt x="0" y="0"/>
                    <a:pt x="0" y="0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32" y="36"/>
                    <a:pt x="32" y="36"/>
                    <a:pt x="32" y="36"/>
                  </a:cubicBezTo>
                  <a:cubicBezTo>
                    <a:pt x="32" y="21"/>
                    <a:pt x="32" y="21"/>
                    <a:pt x="32" y="21"/>
                  </a:cubicBezTo>
                  <a:cubicBezTo>
                    <a:pt x="35" y="21"/>
                    <a:pt x="35" y="21"/>
                    <a:pt x="35" y="21"/>
                  </a:cubicBezTo>
                  <a:cubicBezTo>
                    <a:pt x="38" y="25"/>
                    <a:pt x="44" y="36"/>
                    <a:pt x="44" y="36"/>
                  </a:cubicBezTo>
                  <a:cubicBezTo>
                    <a:pt x="51" y="36"/>
                    <a:pt x="51" y="36"/>
                    <a:pt x="51" y="36"/>
                  </a:cubicBezTo>
                  <a:cubicBezTo>
                    <a:pt x="41" y="20"/>
                    <a:pt x="41" y="20"/>
                    <a:pt x="41" y="20"/>
                  </a:cubicBezTo>
                  <a:cubicBezTo>
                    <a:pt x="43" y="20"/>
                    <a:pt x="45" y="19"/>
                    <a:pt x="46" y="18"/>
                  </a:cubicBezTo>
                  <a:close/>
                </a:path>
              </a:pathLst>
            </a:custGeom>
            <a:solidFill>
              <a:srgbClr val="216A8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544229" name="Freeform 37"/>
            <p:cNvSpPr>
              <a:spLocks noEditPoints="1"/>
            </p:cNvSpPr>
            <p:nvPr/>
          </p:nvSpPr>
          <p:spPr bwMode="black">
            <a:xfrm>
              <a:off x="2807" y="2148"/>
              <a:ext cx="59" cy="85"/>
            </a:xfrm>
            <a:custGeom>
              <a:avLst/>
              <a:gdLst>
                <a:gd name="T0" fmla="*/ 28 w 25"/>
                <a:gd name="T1" fmla="*/ 38 h 36"/>
                <a:gd name="T2" fmla="*/ 17 w 25"/>
                <a:gd name="T3" fmla="*/ 38 h 36"/>
                <a:gd name="T4" fmla="*/ 17 w 25"/>
                <a:gd name="T5" fmla="*/ 12 h 36"/>
                <a:gd name="T6" fmla="*/ 28 w 25"/>
                <a:gd name="T7" fmla="*/ 12 h 36"/>
                <a:gd name="T8" fmla="*/ 42 w 25"/>
                <a:gd name="T9" fmla="*/ 26 h 36"/>
                <a:gd name="T10" fmla="*/ 28 w 25"/>
                <a:gd name="T11" fmla="*/ 38 h 36"/>
                <a:gd name="T12" fmla="*/ 50 w 25"/>
                <a:gd name="T13" fmla="*/ 7 h 36"/>
                <a:gd name="T14" fmla="*/ 26 w 25"/>
                <a:gd name="T15" fmla="*/ 0 h 36"/>
                <a:gd name="T16" fmla="*/ 0 w 25"/>
                <a:gd name="T17" fmla="*/ 0 h 36"/>
                <a:gd name="T18" fmla="*/ 0 w 25"/>
                <a:gd name="T19" fmla="*/ 50 h 36"/>
                <a:gd name="T20" fmla="*/ 0 w 25"/>
                <a:gd name="T21" fmla="*/ 85 h 36"/>
                <a:gd name="T22" fmla="*/ 17 w 25"/>
                <a:gd name="T23" fmla="*/ 85 h 36"/>
                <a:gd name="T24" fmla="*/ 17 w 25"/>
                <a:gd name="T25" fmla="*/ 50 h 36"/>
                <a:gd name="T26" fmla="*/ 26 w 25"/>
                <a:gd name="T27" fmla="*/ 50 h 36"/>
                <a:gd name="T28" fmla="*/ 50 w 25"/>
                <a:gd name="T29" fmla="*/ 43 h 36"/>
                <a:gd name="T30" fmla="*/ 59 w 25"/>
                <a:gd name="T31" fmla="*/ 26 h 36"/>
                <a:gd name="T32" fmla="*/ 50 w 25"/>
                <a:gd name="T33" fmla="*/ 7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5" h="36">
                  <a:moveTo>
                    <a:pt x="12" y="16"/>
                  </a:moveTo>
                  <a:cubicBezTo>
                    <a:pt x="7" y="16"/>
                    <a:pt x="7" y="16"/>
                    <a:pt x="7" y="16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7" y="5"/>
                    <a:pt x="18" y="7"/>
                    <a:pt x="18" y="11"/>
                  </a:cubicBezTo>
                  <a:cubicBezTo>
                    <a:pt x="18" y="14"/>
                    <a:pt x="16" y="16"/>
                    <a:pt x="12" y="16"/>
                  </a:cubicBezTo>
                  <a:close/>
                  <a:moveTo>
                    <a:pt x="21" y="3"/>
                  </a:moveTo>
                  <a:cubicBezTo>
                    <a:pt x="19" y="1"/>
                    <a:pt x="16" y="0"/>
                    <a:pt x="1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7" y="36"/>
                    <a:pt x="7" y="36"/>
                    <a:pt x="7" y="36"/>
                  </a:cubicBezTo>
                  <a:cubicBezTo>
                    <a:pt x="7" y="21"/>
                    <a:pt x="7" y="21"/>
                    <a:pt x="7" y="21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6" y="21"/>
                    <a:pt x="19" y="20"/>
                    <a:pt x="21" y="18"/>
                  </a:cubicBezTo>
                  <a:cubicBezTo>
                    <a:pt x="23" y="17"/>
                    <a:pt x="25" y="14"/>
                    <a:pt x="25" y="11"/>
                  </a:cubicBezTo>
                  <a:cubicBezTo>
                    <a:pt x="25" y="7"/>
                    <a:pt x="23" y="4"/>
                    <a:pt x="21" y="3"/>
                  </a:cubicBezTo>
                  <a:close/>
                </a:path>
              </a:pathLst>
            </a:custGeom>
            <a:solidFill>
              <a:srgbClr val="216A8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544230" name="Freeform 38"/>
            <p:cNvSpPr>
              <a:spLocks/>
            </p:cNvSpPr>
            <p:nvPr/>
          </p:nvSpPr>
          <p:spPr bwMode="black">
            <a:xfrm>
              <a:off x="2578" y="2147"/>
              <a:ext cx="56" cy="86"/>
            </a:xfrm>
            <a:custGeom>
              <a:avLst/>
              <a:gdLst>
                <a:gd name="T0" fmla="*/ 34 w 23"/>
                <a:gd name="T1" fmla="*/ 37 h 37"/>
                <a:gd name="T2" fmla="*/ 15 w 23"/>
                <a:gd name="T3" fmla="*/ 23 h 37"/>
                <a:gd name="T4" fmla="*/ 32 w 23"/>
                <a:gd name="T5" fmla="*/ 12 h 37"/>
                <a:gd name="T6" fmla="*/ 51 w 23"/>
                <a:gd name="T7" fmla="*/ 16 h 37"/>
                <a:gd name="T8" fmla="*/ 51 w 23"/>
                <a:gd name="T9" fmla="*/ 5 h 37"/>
                <a:gd name="T10" fmla="*/ 32 w 23"/>
                <a:gd name="T11" fmla="*/ 0 h 37"/>
                <a:gd name="T12" fmla="*/ 0 w 23"/>
                <a:gd name="T13" fmla="*/ 26 h 37"/>
                <a:gd name="T14" fmla="*/ 24 w 23"/>
                <a:gd name="T15" fmla="*/ 49 h 37"/>
                <a:gd name="T16" fmla="*/ 41 w 23"/>
                <a:gd name="T17" fmla="*/ 63 h 37"/>
                <a:gd name="T18" fmla="*/ 24 w 23"/>
                <a:gd name="T19" fmla="*/ 74 h 37"/>
                <a:gd name="T20" fmla="*/ 0 w 23"/>
                <a:gd name="T21" fmla="*/ 70 h 37"/>
                <a:gd name="T22" fmla="*/ 0 w 23"/>
                <a:gd name="T23" fmla="*/ 81 h 37"/>
                <a:gd name="T24" fmla="*/ 22 w 23"/>
                <a:gd name="T25" fmla="*/ 86 h 37"/>
                <a:gd name="T26" fmla="*/ 56 w 23"/>
                <a:gd name="T27" fmla="*/ 63 h 37"/>
                <a:gd name="T28" fmla="*/ 34 w 23"/>
                <a:gd name="T29" fmla="*/ 37 h 37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23" h="37">
                  <a:moveTo>
                    <a:pt x="14" y="16"/>
                  </a:moveTo>
                  <a:cubicBezTo>
                    <a:pt x="9" y="14"/>
                    <a:pt x="6" y="13"/>
                    <a:pt x="6" y="10"/>
                  </a:cubicBezTo>
                  <a:cubicBezTo>
                    <a:pt x="6" y="8"/>
                    <a:pt x="9" y="5"/>
                    <a:pt x="13" y="5"/>
                  </a:cubicBezTo>
                  <a:cubicBezTo>
                    <a:pt x="16" y="5"/>
                    <a:pt x="19" y="6"/>
                    <a:pt x="21" y="7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19" y="1"/>
                    <a:pt x="16" y="0"/>
                    <a:pt x="13" y="0"/>
                  </a:cubicBezTo>
                  <a:cubicBezTo>
                    <a:pt x="5" y="0"/>
                    <a:pt x="0" y="5"/>
                    <a:pt x="0" y="11"/>
                  </a:cubicBezTo>
                  <a:cubicBezTo>
                    <a:pt x="0" y="16"/>
                    <a:pt x="4" y="19"/>
                    <a:pt x="10" y="21"/>
                  </a:cubicBezTo>
                  <a:cubicBezTo>
                    <a:pt x="15" y="23"/>
                    <a:pt x="17" y="24"/>
                    <a:pt x="17" y="27"/>
                  </a:cubicBezTo>
                  <a:cubicBezTo>
                    <a:pt x="17" y="30"/>
                    <a:pt x="14" y="32"/>
                    <a:pt x="10" y="32"/>
                  </a:cubicBezTo>
                  <a:cubicBezTo>
                    <a:pt x="6" y="32"/>
                    <a:pt x="2" y="31"/>
                    <a:pt x="0" y="3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2" y="37"/>
                    <a:pt x="6" y="37"/>
                    <a:pt x="9" y="37"/>
                  </a:cubicBezTo>
                  <a:cubicBezTo>
                    <a:pt x="19" y="37"/>
                    <a:pt x="23" y="32"/>
                    <a:pt x="23" y="27"/>
                  </a:cubicBezTo>
                  <a:cubicBezTo>
                    <a:pt x="23" y="21"/>
                    <a:pt x="20" y="18"/>
                    <a:pt x="14" y="16"/>
                  </a:cubicBezTo>
                  <a:close/>
                </a:path>
              </a:pathLst>
            </a:custGeom>
            <a:solidFill>
              <a:srgbClr val="216A8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544231" name="Freeform 39"/>
            <p:cNvSpPr>
              <a:spLocks noEditPoints="1"/>
            </p:cNvSpPr>
            <p:nvPr/>
          </p:nvSpPr>
          <p:spPr bwMode="black">
            <a:xfrm>
              <a:off x="3518" y="2200"/>
              <a:ext cx="36" cy="36"/>
            </a:xfrm>
            <a:custGeom>
              <a:avLst/>
              <a:gdLst>
                <a:gd name="T0" fmla="*/ 14 w 15"/>
                <a:gd name="T1" fmla="*/ 17 h 15"/>
                <a:gd name="T2" fmla="*/ 14 w 15"/>
                <a:gd name="T3" fmla="*/ 12 h 15"/>
                <a:gd name="T4" fmla="*/ 19 w 15"/>
                <a:gd name="T5" fmla="*/ 12 h 15"/>
                <a:gd name="T6" fmla="*/ 24 w 15"/>
                <a:gd name="T7" fmla="*/ 14 h 15"/>
                <a:gd name="T8" fmla="*/ 19 w 15"/>
                <a:gd name="T9" fmla="*/ 17 h 15"/>
                <a:gd name="T10" fmla="*/ 14 w 15"/>
                <a:gd name="T11" fmla="*/ 17 h 15"/>
                <a:gd name="T12" fmla="*/ 14 w 15"/>
                <a:gd name="T13" fmla="*/ 19 h 15"/>
                <a:gd name="T14" fmla="*/ 19 w 15"/>
                <a:gd name="T15" fmla="*/ 19 h 15"/>
                <a:gd name="T16" fmla="*/ 24 w 15"/>
                <a:gd name="T17" fmla="*/ 29 h 15"/>
                <a:gd name="T18" fmla="*/ 26 w 15"/>
                <a:gd name="T19" fmla="*/ 29 h 15"/>
                <a:gd name="T20" fmla="*/ 22 w 15"/>
                <a:gd name="T21" fmla="*/ 19 h 15"/>
                <a:gd name="T22" fmla="*/ 26 w 15"/>
                <a:gd name="T23" fmla="*/ 14 h 15"/>
                <a:gd name="T24" fmla="*/ 19 w 15"/>
                <a:gd name="T25" fmla="*/ 10 h 15"/>
                <a:gd name="T26" fmla="*/ 12 w 15"/>
                <a:gd name="T27" fmla="*/ 10 h 15"/>
                <a:gd name="T28" fmla="*/ 12 w 15"/>
                <a:gd name="T29" fmla="*/ 29 h 15"/>
                <a:gd name="T30" fmla="*/ 14 w 15"/>
                <a:gd name="T31" fmla="*/ 29 h 15"/>
                <a:gd name="T32" fmla="*/ 14 w 15"/>
                <a:gd name="T33" fmla="*/ 19 h 15"/>
                <a:gd name="T34" fmla="*/ 19 w 15"/>
                <a:gd name="T35" fmla="*/ 36 h 15"/>
                <a:gd name="T36" fmla="*/ 36 w 15"/>
                <a:gd name="T37" fmla="*/ 19 h 15"/>
                <a:gd name="T38" fmla="*/ 19 w 15"/>
                <a:gd name="T39" fmla="*/ 0 h 15"/>
                <a:gd name="T40" fmla="*/ 0 w 15"/>
                <a:gd name="T41" fmla="*/ 19 h 15"/>
                <a:gd name="T42" fmla="*/ 19 w 15"/>
                <a:gd name="T43" fmla="*/ 36 h 15"/>
                <a:gd name="T44" fmla="*/ 5 w 15"/>
                <a:gd name="T45" fmla="*/ 19 h 15"/>
                <a:gd name="T46" fmla="*/ 19 w 15"/>
                <a:gd name="T47" fmla="*/ 5 h 15"/>
                <a:gd name="T48" fmla="*/ 34 w 15"/>
                <a:gd name="T49" fmla="*/ 19 h 15"/>
                <a:gd name="T50" fmla="*/ 19 w 15"/>
                <a:gd name="T51" fmla="*/ 34 h 15"/>
                <a:gd name="T52" fmla="*/ 5 w 15"/>
                <a:gd name="T53" fmla="*/ 19 h 15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15" h="15">
                  <a:moveTo>
                    <a:pt x="6" y="7"/>
                  </a:moveTo>
                  <a:cubicBezTo>
                    <a:pt x="6" y="5"/>
                    <a:pt x="6" y="5"/>
                    <a:pt x="6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9" y="5"/>
                    <a:pt x="10" y="5"/>
                    <a:pt x="10" y="6"/>
                  </a:cubicBezTo>
                  <a:cubicBezTo>
                    <a:pt x="10" y="7"/>
                    <a:pt x="9" y="7"/>
                    <a:pt x="8" y="7"/>
                  </a:cubicBezTo>
                  <a:lnTo>
                    <a:pt x="6" y="7"/>
                  </a:lnTo>
                  <a:close/>
                  <a:moveTo>
                    <a:pt x="6" y="8"/>
                  </a:moveTo>
                  <a:cubicBezTo>
                    <a:pt x="8" y="8"/>
                    <a:pt x="8" y="8"/>
                    <a:pt x="8" y="8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10" y="8"/>
                    <a:pt x="11" y="7"/>
                    <a:pt x="11" y="6"/>
                  </a:cubicBezTo>
                  <a:cubicBezTo>
                    <a:pt x="11" y="4"/>
                    <a:pt x="10" y="4"/>
                    <a:pt x="8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6" y="12"/>
                    <a:pt x="6" y="12"/>
                    <a:pt x="6" y="12"/>
                  </a:cubicBezTo>
                  <a:lnTo>
                    <a:pt x="6" y="8"/>
                  </a:lnTo>
                  <a:close/>
                  <a:moveTo>
                    <a:pt x="8" y="15"/>
                  </a:moveTo>
                  <a:cubicBezTo>
                    <a:pt x="12" y="15"/>
                    <a:pt x="15" y="12"/>
                    <a:pt x="15" y="8"/>
                  </a:cubicBezTo>
                  <a:cubicBezTo>
                    <a:pt x="15" y="4"/>
                    <a:pt x="12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12"/>
                    <a:pt x="4" y="15"/>
                    <a:pt x="8" y="15"/>
                  </a:cubicBezTo>
                  <a:close/>
                  <a:moveTo>
                    <a:pt x="2" y="8"/>
                  </a:moveTo>
                  <a:cubicBezTo>
                    <a:pt x="2" y="4"/>
                    <a:pt x="4" y="2"/>
                    <a:pt x="8" y="2"/>
                  </a:cubicBezTo>
                  <a:cubicBezTo>
                    <a:pt x="11" y="2"/>
                    <a:pt x="14" y="4"/>
                    <a:pt x="14" y="8"/>
                  </a:cubicBezTo>
                  <a:cubicBezTo>
                    <a:pt x="14" y="11"/>
                    <a:pt x="11" y="14"/>
                    <a:pt x="8" y="14"/>
                  </a:cubicBezTo>
                  <a:cubicBezTo>
                    <a:pt x="4" y="14"/>
                    <a:pt x="2" y="11"/>
                    <a:pt x="2" y="8"/>
                  </a:cubicBezTo>
                  <a:close/>
                </a:path>
              </a:pathLst>
            </a:custGeom>
            <a:solidFill>
              <a:srgbClr val="216A8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1544242" name="Rectangle 50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1428750" y="6477000"/>
            <a:ext cx="4467225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l">
              <a:defRPr sz="90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r>
              <a:rPr lang="en-US"/>
              <a:t>|     © 2011 Kaiser Foundation Health Plan, Inc. For internal use only.</a:t>
            </a:r>
          </a:p>
        </p:txBody>
      </p:sp>
      <p:sp>
        <p:nvSpPr>
          <p:cNvPr id="1544243" name="Rectangle 51"/>
          <p:cNvSpPr>
            <a:spLocks noGrp="1" noChangeArrowheads="1"/>
          </p:cNvSpPr>
          <p:nvPr>
            <p:ph type="dt" sz="half" idx="2"/>
          </p:nvPr>
        </p:nvSpPr>
        <p:spPr bwMode="gray">
          <a:xfrm>
            <a:off x="457200" y="6477000"/>
            <a:ext cx="12763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l">
              <a:defRPr sz="90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99D61DF3-C7EA-4CA5-8BA9-98D3F51A6A09}" type="datetime4">
              <a:rPr lang="en-US"/>
              <a:pPr>
                <a:defRPr/>
              </a:pPr>
              <a:t>March 7, 2016</a:t>
            </a:fld>
            <a:endParaRPr lang="en-US"/>
          </a:p>
        </p:txBody>
      </p:sp>
      <p:pic>
        <p:nvPicPr>
          <p:cNvPr id="3080" name="Picture 63" descr="1478795_BLUE_18%cyan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0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timing>
    <p:tnLst>
      <p:par>
        <p:cTn id="1" dur="indefinite" restart="never" nodeType="tmRoot"/>
      </p:par>
    </p:tnLst>
  </p:timing>
  <p:hf hdr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 b="1">
          <a:solidFill>
            <a:srgbClr val="216A8B"/>
          </a:solidFill>
          <a:latin typeface="+mj-lt"/>
          <a:ea typeface="MS PGothic" pitchFamily="34" charset="-128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 b="1">
          <a:solidFill>
            <a:srgbClr val="216A8B"/>
          </a:solidFill>
          <a:latin typeface="Arial Narrow" charset="0"/>
          <a:ea typeface="MS PGothic" pitchFamily="34" charset="-128"/>
          <a:cs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 b="1">
          <a:solidFill>
            <a:srgbClr val="216A8B"/>
          </a:solidFill>
          <a:latin typeface="Arial Narrow" charset="0"/>
          <a:ea typeface="MS PGothic" pitchFamily="34" charset="-128"/>
          <a:cs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 b="1">
          <a:solidFill>
            <a:srgbClr val="216A8B"/>
          </a:solidFill>
          <a:latin typeface="Arial Narrow" charset="0"/>
          <a:ea typeface="MS PGothic" pitchFamily="34" charset="-128"/>
          <a:cs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 b="1">
          <a:solidFill>
            <a:srgbClr val="216A8B"/>
          </a:solidFill>
          <a:latin typeface="Arial Narrow" charset="0"/>
          <a:ea typeface="MS PGothic" pitchFamily="34" charset="-128"/>
          <a:cs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400" b="1">
          <a:solidFill>
            <a:srgbClr val="216A8B"/>
          </a:solidFill>
          <a:latin typeface="Arial Narrow" charset="0"/>
          <a:ea typeface="ＭＳ Ｐゴシック" charset="0"/>
          <a:cs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400" b="1">
          <a:solidFill>
            <a:srgbClr val="216A8B"/>
          </a:solidFill>
          <a:latin typeface="Arial Narrow" charset="0"/>
          <a:ea typeface="ＭＳ Ｐゴシック" charset="0"/>
          <a:cs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400" b="1">
          <a:solidFill>
            <a:srgbClr val="216A8B"/>
          </a:solidFill>
          <a:latin typeface="Arial Narrow" charset="0"/>
          <a:ea typeface="ＭＳ Ｐゴシック" charset="0"/>
          <a:cs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400" b="1">
          <a:solidFill>
            <a:srgbClr val="216A8B"/>
          </a:solidFill>
          <a:latin typeface="Arial Narrow" charset="0"/>
          <a:ea typeface="ＭＳ Ｐゴシック" charset="0"/>
          <a:cs typeface="Arial" charset="0"/>
        </a:defRPr>
      </a:lvl9pPr>
    </p:titleStyle>
    <p:bodyStyle>
      <a:lvl1pPr marL="285750" indent="-285750" algn="l" rtl="0" eaLnBrk="0" fontAlgn="base" hangingPunct="0">
        <a:lnSpc>
          <a:spcPct val="95000"/>
        </a:lnSpc>
        <a:spcBef>
          <a:spcPct val="35000"/>
        </a:spcBef>
        <a:spcAft>
          <a:spcPct val="0"/>
        </a:spcAft>
        <a:buClr>
          <a:schemeClr val="tx2"/>
        </a:buClr>
        <a:buFont typeface="Wingdings" pitchFamily="2" charset="2"/>
        <a:buChar char="§"/>
        <a:defRPr sz="2400">
          <a:solidFill>
            <a:schemeClr val="tx1"/>
          </a:solidFill>
          <a:latin typeface="+mn-lt"/>
          <a:ea typeface="MS PGothic" pitchFamily="34" charset="-128"/>
          <a:cs typeface="+mn-cs"/>
        </a:defRPr>
      </a:lvl1pPr>
      <a:lvl2pPr marL="742950" indent="-285750" algn="l" rtl="0" eaLnBrk="0" fontAlgn="base" hangingPunct="0">
        <a:lnSpc>
          <a:spcPct val="95000"/>
        </a:lnSpc>
        <a:spcBef>
          <a:spcPct val="35000"/>
        </a:spcBef>
        <a:spcAft>
          <a:spcPct val="0"/>
        </a:spcAft>
        <a:buClr>
          <a:schemeClr val="tx2"/>
        </a:buClr>
        <a:buFont typeface="Arial" charset="0"/>
        <a:buChar char="–"/>
        <a:defRPr sz="2000">
          <a:solidFill>
            <a:schemeClr val="tx1"/>
          </a:solidFill>
          <a:latin typeface="+mn-lt"/>
          <a:ea typeface="Arial" charset="0"/>
          <a:cs typeface="+mn-cs"/>
        </a:defRPr>
      </a:lvl2pPr>
      <a:lvl3pPr marL="1143000" indent="-228600" algn="l" rtl="0" eaLnBrk="0" fontAlgn="base" hangingPunct="0">
        <a:lnSpc>
          <a:spcPct val="95000"/>
        </a:lnSpc>
        <a:spcBef>
          <a:spcPct val="35000"/>
        </a:spcBef>
        <a:spcAft>
          <a:spcPct val="0"/>
        </a:spcAft>
        <a:buClr>
          <a:schemeClr val="tx2"/>
        </a:buClr>
        <a:buFont typeface="Wingdings" pitchFamily="2" charset="2"/>
        <a:buChar char="§"/>
        <a:defRPr>
          <a:solidFill>
            <a:schemeClr val="tx1"/>
          </a:solidFill>
          <a:latin typeface="+mn-lt"/>
          <a:ea typeface="Arial" charset="0"/>
          <a:cs typeface="+mn-cs"/>
        </a:defRPr>
      </a:lvl3pPr>
      <a:lvl4pPr marL="1600200" indent="-228600" algn="l" rtl="0" eaLnBrk="0" fontAlgn="base" hangingPunct="0">
        <a:lnSpc>
          <a:spcPct val="95000"/>
        </a:lnSpc>
        <a:spcBef>
          <a:spcPct val="35000"/>
        </a:spcBef>
        <a:spcAft>
          <a:spcPct val="0"/>
        </a:spcAft>
        <a:buClr>
          <a:schemeClr val="tx2"/>
        </a:buClr>
        <a:buChar char="–"/>
        <a:defRPr sz="1600">
          <a:solidFill>
            <a:schemeClr val="tx1"/>
          </a:solidFill>
          <a:latin typeface="+mn-lt"/>
          <a:ea typeface="Arial" charset="0"/>
          <a:cs typeface="+mn-cs"/>
        </a:defRPr>
      </a:lvl4pPr>
      <a:lvl5pPr marL="2057400" indent="-228600" algn="l" rtl="0" eaLnBrk="0" fontAlgn="base" hangingPunct="0">
        <a:lnSpc>
          <a:spcPct val="95000"/>
        </a:lnSpc>
        <a:spcBef>
          <a:spcPct val="35000"/>
        </a:spcBef>
        <a:spcAft>
          <a:spcPct val="0"/>
        </a:spcAft>
        <a:buClr>
          <a:schemeClr val="tx2"/>
        </a:buClr>
        <a:buChar char="»"/>
        <a:defRPr sz="1600">
          <a:solidFill>
            <a:schemeClr val="tx1"/>
          </a:solidFill>
          <a:latin typeface="+mn-lt"/>
          <a:ea typeface="Arial" charset="0"/>
          <a:cs typeface="+mn-cs"/>
        </a:defRPr>
      </a:lvl5pPr>
      <a:lvl6pPr marL="2514600" indent="-228600" algn="l" rtl="0" fontAlgn="base">
        <a:lnSpc>
          <a:spcPct val="95000"/>
        </a:lnSpc>
        <a:spcBef>
          <a:spcPct val="35000"/>
        </a:spcBef>
        <a:spcAft>
          <a:spcPct val="0"/>
        </a:spcAft>
        <a:buClr>
          <a:schemeClr val="tx2"/>
        </a:buClr>
        <a:buChar char="»"/>
        <a:defRPr sz="1600">
          <a:solidFill>
            <a:schemeClr val="tx1"/>
          </a:solidFill>
          <a:latin typeface="+mn-lt"/>
          <a:ea typeface="Arial" charset="0"/>
          <a:cs typeface="+mn-cs"/>
        </a:defRPr>
      </a:lvl6pPr>
      <a:lvl7pPr marL="2971800" indent="-228600" algn="l" rtl="0" fontAlgn="base">
        <a:lnSpc>
          <a:spcPct val="95000"/>
        </a:lnSpc>
        <a:spcBef>
          <a:spcPct val="35000"/>
        </a:spcBef>
        <a:spcAft>
          <a:spcPct val="0"/>
        </a:spcAft>
        <a:buClr>
          <a:schemeClr val="tx2"/>
        </a:buClr>
        <a:buChar char="»"/>
        <a:defRPr sz="1600">
          <a:solidFill>
            <a:schemeClr val="tx1"/>
          </a:solidFill>
          <a:latin typeface="+mn-lt"/>
          <a:ea typeface="Arial" charset="0"/>
          <a:cs typeface="+mn-cs"/>
        </a:defRPr>
      </a:lvl7pPr>
      <a:lvl8pPr marL="3429000" indent="-228600" algn="l" rtl="0" fontAlgn="base">
        <a:lnSpc>
          <a:spcPct val="95000"/>
        </a:lnSpc>
        <a:spcBef>
          <a:spcPct val="35000"/>
        </a:spcBef>
        <a:spcAft>
          <a:spcPct val="0"/>
        </a:spcAft>
        <a:buClr>
          <a:schemeClr val="tx2"/>
        </a:buClr>
        <a:buChar char="»"/>
        <a:defRPr sz="1600">
          <a:solidFill>
            <a:schemeClr val="tx1"/>
          </a:solidFill>
          <a:latin typeface="+mn-lt"/>
          <a:ea typeface="Arial" charset="0"/>
          <a:cs typeface="+mn-cs"/>
        </a:defRPr>
      </a:lvl8pPr>
      <a:lvl9pPr marL="3886200" indent="-228600" algn="l" rtl="0" fontAlgn="base">
        <a:lnSpc>
          <a:spcPct val="95000"/>
        </a:lnSpc>
        <a:spcBef>
          <a:spcPct val="35000"/>
        </a:spcBef>
        <a:spcAft>
          <a:spcPct val="0"/>
        </a:spcAft>
        <a:buClr>
          <a:schemeClr val="tx2"/>
        </a:buClr>
        <a:buChar char="»"/>
        <a:defRPr sz="1600">
          <a:solidFill>
            <a:schemeClr val="tx1"/>
          </a:solidFill>
          <a:latin typeface="+mn-lt"/>
          <a:ea typeface="Arial" charset="0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2146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>
              <a:defRPr/>
            </a:pPr>
            <a:endParaRPr lang="en-US" sz="1800">
              <a:latin typeface="Arial Narrow" charset="0"/>
              <a:ea typeface="ＭＳ Ｐゴシック" charset="0"/>
            </a:endParaRPr>
          </a:p>
        </p:txBody>
      </p:sp>
      <p:sp>
        <p:nvSpPr>
          <p:cNvPr id="1542147" name="Rectangle 3"/>
          <p:cNvSpPr>
            <a:spLocks noGrp="1" noChangeArrowheads="1"/>
          </p:cNvSpPr>
          <p:nvPr>
            <p:ph type="title"/>
          </p:nvPr>
        </p:nvSpPr>
        <p:spPr bwMode="gray">
          <a:xfrm>
            <a:off x="0" y="3121025"/>
            <a:ext cx="9144000" cy="750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800" b="1">
          <a:solidFill>
            <a:srgbClr val="216A8B"/>
          </a:solidFill>
          <a:latin typeface="+mj-lt"/>
          <a:ea typeface="MS PGothic" pitchFamily="34" charset="-128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800" b="1">
          <a:solidFill>
            <a:srgbClr val="216A8B"/>
          </a:solidFill>
          <a:latin typeface="Arial Narrow" charset="0"/>
          <a:ea typeface="MS PGothic" pitchFamily="34" charset="-128"/>
          <a:cs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800" b="1">
          <a:solidFill>
            <a:srgbClr val="216A8B"/>
          </a:solidFill>
          <a:latin typeface="Arial Narrow" charset="0"/>
          <a:ea typeface="MS PGothic" pitchFamily="34" charset="-128"/>
          <a:cs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800" b="1">
          <a:solidFill>
            <a:srgbClr val="216A8B"/>
          </a:solidFill>
          <a:latin typeface="Arial Narrow" charset="0"/>
          <a:ea typeface="MS PGothic" pitchFamily="34" charset="-128"/>
          <a:cs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800" b="1">
          <a:solidFill>
            <a:srgbClr val="216A8B"/>
          </a:solidFill>
          <a:latin typeface="Arial Narrow" charset="0"/>
          <a:ea typeface="MS PGothic" pitchFamily="34" charset="-128"/>
          <a:cs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800" b="1">
          <a:solidFill>
            <a:srgbClr val="216A8B"/>
          </a:solidFill>
          <a:latin typeface="Arial Narrow" charset="0"/>
          <a:ea typeface="ＭＳ Ｐゴシック" charset="0"/>
          <a:cs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800" b="1">
          <a:solidFill>
            <a:srgbClr val="216A8B"/>
          </a:solidFill>
          <a:latin typeface="Arial Narrow" charset="0"/>
          <a:ea typeface="ＭＳ Ｐゴシック" charset="0"/>
          <a:cs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800" b="1">
          <a:solidFill>
            <a:srgbClr val="216A8B"/>
          </a:solidFill>
          <a:latin typeface="Arial Narrow" charset="0"/>
          <a:ea typeface="ＭＳ Ｐゴシック" charset="0"/>
          <a:cs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800" b="1">
          <a:solidFill>
            <a:srgbClr val="216A8B"/>
          </a:solidFill>
          <a:latin typeface="Arial Narrow" charset="0"/>
          <a:ea typeface="ＭＳ Ｐゴシック" charset="0"/>
          <a:cs typeface="Arial" charset="0"/>
        </a:defRPr>
      </a:lvl9pPr>
    </p:titleStyle>
    <p:bodyStyle>
      <a:lvl1pPr marL="342900" indent="-3429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216A8B"/>
        </a:buClr>
        <a:defRPr sz="2000">
          <a:solidFill>
            <a:schemeClr val="bg1"/>
          </a:solidFill>
          <a:latin typeface="+mn-lt"/>
          <a:ea typeface="MS PGothic" pitchFamily="34" charset="-128"/>
          <a:cs typeface="+mn-cs"/>
        </a:defRPr>
      </a:lvl1pPr>
      <a:lvl2pPr marL="4572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216A8B"/>
        </a:buClr>
        <a:defRPr sz="2000">
          <a:solidFill>
            <a:schemeClr val="bg2"/>
          </a:solidFill>
          <a:latin typeface="+mn-lt"/>
          <a:ea typeface="Arial" charset="0"/>
          <a:cs typeface="+mn-cs"/>
        </a:defRPr>
      </a:lvl2pPr>
      <a:lvl3pPr marL="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216A8B"/>
        </a:buClr>
        <a:defRPr sz="2000">
          <a:solidFill>
            <a:schemeClr val="bg2"/>
          </a:solidFill>
          <a:latin typeface="+mn-lt"/>
          <a:ea typeface="Arial" charset="0"/>
          <a:cs typeface="+mn-cs"/>
        </a:defRPr>
      </a:lvl3pPr>
      <a:lvl4pPr marL="13716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216A8B"/>
        </a:buClr>
        <a:defRPr sz="2000">
          <a:solidFill>
            <a:schemeClr val="bg2"/>
          </a:solidFill>
          <a:latin typeface="+mn-lt"/>
          <a:ea typeface="Arial" charset="0"/>
          <a:cs typeface="+mn-cs"/>
        </a:defRPr>
      </a:lvl4pPr>
      <a:lvl5pPr marL="18288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216A8B"/>
        </a:buClr>
        <a:defRPr sz="2000">
          <a:solidFill>
            <a:schemeClr val="bg2"/>
          </a:solidFill>
          <a:latin typeface="+mn-lt"/>
          <a:ea typeface="Arial" charset="0"/>
          <a:cs typeface="+mn-cs"/>
        </a:defRPr>
      </a:lvl5pPr>
      <a:lvl6pPr marL="2286000" algn="l" rtl="0" fontAlgn="base">
        <a:lnSpc>
          <a:spcPct val="90000"/>
        </a:lnSpc>
        <a:spcBef>
          <a:spcPct val="0"/>
        </a:spcBef>
        <a:spcAft>
          <a:spcPct val="0"/>
        </a:spcAft>
        <a:buClr>
          <a:srgbClr val="216A8B"/>
        </a:buClr>
        <a:defRPr sz="2000">
          <a:solidFill>
            <a:schemeClr val="bg2"/>
          </a:solidFill>
          <a:latin typeface="+mn-lt"/>
          <a:ea typeface="Arial" charset="0"/>
          <a:cs typeface="+mn-cs"/>
        </a:defRPr>
      </a:lvl6pPr>
      <a:lvl7pPr marL="2743200" algn="l" rtl="0" fontAlgn="base">
        <a:lnSpc>
          <a:spcPct val="90000"/>
        </a:lnSpc>
        <a:spcBef>
          <a:spcPct val="0"/>
        </a:spcBef>
        <a:spcAft>
          <a:spcPct val="0"/>
        </a:spcAft>
        <a:buClr>
          <a:srgbClr val="216A8B"/>
        </a:buClr>
        <a:defRPr sz="2000">
          <a:solidFill>
            <a:schemeClr val="bg2"/>
          </a:solidFill>
          <a:latin typeface="+mn-lt"/>
          <a:ea typeface="Arial" charset="0"/>
          <a:cs typeface="+mn-cs"/>
        </a:defRPr>
      </a:lvl7pPr>
      <a:lvl8pPr marL="3200400" algn="l" rtl="0" fontAlgn="base">
        <a:lnSpc>
          <a:spcPct val="90000"/>
        </a:lnSpc>
        <a:spcBef>
          <a:spcPct val="0"/>
        </a:spcBef>
        <a:spcAft>
          <a:spcPct val="0"/>
        </a:spcAft>
        <a:buClr>
          <a:srgbClr val="216A8B"/>
        </a:buClr>
        <a:defRPr sz="2000">
          <a:solidFill>
            <a:schemeClr val="bg2"/>
          </a:solidFill>
          <a:latin typeface="+mn-lt"/>
          <a:ea typeface="Arial" charset="0"/>
          <a:cs typeface="+mn-cs"/>
        </a:defRPr>
      </a:lvl8pPr>
      <a:lvl9pPr marL="3657600" algn="l" rtl="0" fontAlgn="base">
        <a:lnSpc>
          <a:spcPct val="90000"/>
        </a:lnSpc>
        <a:spcBef>
          <a:spcPct val="0"/>
        </a:spcBef>
        <a:spcAft>
          <a:spcPct val="0"/>
        </a:spcAft>
        <a:buClr>
          <a:srgbClr val="216A8B"/>
        </a:buClr>
        <a:defRPr sz="2000">
          <a:solidFill>
            <a:schemeClr val="bg2"/>
          </a:solidFill>
          <a:latin typeface="+mn-lt"/>
          <a:ea typeface="Arial" charset="0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24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2.png"/><Relationship Id="rId4" Type="http://schemas.openxmlformats.org/officeDocument/2006/relationships/oleObject" Target="../embeddings/oleObject1.bin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24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34.png"/><Relationship Id="rId4" Type="http://schemas.openxmlformats.org/officeDocument/2006/relationships/oleObject" Target="../embeddings/oleObject2.bin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24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35.png"/><Relationship Id="rId4" Type="http://schemas.openxmlformats.org/officeDocument/2006/relationships/oleObject" Target="../embeddings/oleObject3.bin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8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4.xml"/><Relationship Id="rId2" Type="http://schemas.openxmlformats.org/officeDocument/2006/relationships/slideLayout" Target="../slideLayouts/slideLayout29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41.wmf"/><Relationship Id="rId4" Type="http://schemas.openxmlformats.org/officeDocument/2006/relationships/oleObject" Target="../embeddings/oleObject4.bin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7.xml"/><Relationship Id="rId2" Type="http://schemas.openxmlformats.org/officeDocument/2006/relationships/slideLayout" Target="../slideLayouts/slideLayout29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42.wmf"/><Relationship Id="rId4" Type="http://schemas.openxmlformats.org/officeDocument/2006/relationships/oleObject" Target="../embeddings/oleObject5.bin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9.xml"/><Relationship Id="rId2" Type="http://schemas.openxmlformats.org/officeDocument/2006/relationships/slideLayout" Target="../slideLayouts/slideLayout24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44.wmf"/><Relationship Id="rId4" Type="http://schemas.openxmlformats.org/officeDocument/2006/relationships/oleObject" Target="../embeddings/oleObject6.bin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9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loomberg.com/video/84364498/" TargetMode="External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9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1500" name="Rectangle 12"/>
          <p:cNvSpPr>
            <a:spLocks noGrp="1" noChangeArrowheads="1"/>
          </p:cNvSpPr>
          <p:nvPr>
            <p:ph type="title"/>
          </p:nvPr>
        </p:nvSpPr>
        <p:spPr>
          <a:xfrm>
            <a:off x="457200" y="3264822"/>
            <a:ext cx="8461375" cy="1034129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Next Generation Sequencing</a:t>
            </a:r>
            <a:r>
              <a:rPr lang="en-US" dirty="0"/>
              <a:t/>
            </a:r>
            <a:br>
              <a:rPr lang="en-US" dirty="0"/>
            </a:br>
            <a:r>
              <a:rPr lang="en-US" b="0" dirty="0"/>
              <a:t>Epidemiology 217: Lecture </a:t>
            </a:r>
            <a:r>
              <a:rPr lang="en-US" b="0" dirty="0" smtClean="0"/>
              <a:t>10</a:t>
            </a:r>
            <a:endParaRPr lang="en-US" sz="4000" b="0" dirty="0" smtClean="0"/>
          </a:p>
        </p:txBody>
      </p:sp>
      <p:sp>
        <p:nvSpPr>
          <p:cNvPr id="1471501" name="Rectangle 13"/>
          <p:cNvSpPr>
            <a:spLocks noGrp="1" noChangeArrowheads="1"/>
          </p:cNvSpPr>
          <p:nvPr>
            <p:ph idx="1"/>
          </p:nvPr>
        </p:nvSpPr>
        <p:spPr>
          <a:xfrm>
            <a:off x="457200" y="4981575"/>
            <a:ext cx="7543800" cy="528638"/>
          </a:xfrm>
        </p:spPr>
        <p:txBody>
          <a:bodyPr/>
          <a:lstStyle/>
          <a:p>
            <a:pPr eaLnBrk="1" hangingPunct="1">
              <a:buFont typeface="Wingdings" charset="0"/>
              <a:buNone/>
              <a:defRPr/>
            </a:pPr>
            <a:r>
              <a:rPr lang="en-US" dirty="0" smtClean="0">
                <a:solidFill>
                  <a:schemeClr val="bg1"/>
                </a:solidFill>
                <a:ea typeface="+mn-ea"/>
              </a:rPr>
              <a:t>Eric Jorgenson, </a:t>
            </a:r>
            <a:r>
              <a:rPr lang="en-US" sz="2800" dirty="0" smtClean="0">
                <a:solidFill>
                  <a:schemeClr val="bg1"/>
                </a:solidFill>
                <a:ea typeface="+mn-ea"/>
              </a:rPr>
              <a:t>PhD</a:t>
            </a:r>
            <a:endParaRPr lang="en-US" dirty="0" smtClean="0">
              <a:solidFill>
                <a:schemeClr val="bg1"/>
              </a:solidFill>
              <a:ea typeface="+mn-ea"/>
            </a:endParaRPr>
          </a:p>
          <a:p>
            <a:pPr eaLnBrk="1" hangingPunct="1">
              <a:buFont typeface="Wingdings" charset="0"/>
              <a:buNone/>
              <a:defRPr/>
            </a:pPr>
            <a:r>
              <a:rPr lang="en-US" sz="2800" dirty="0" smtClean="0">
                <a:solidFill>
                  <a:schemeClr val="bg1"/>
                </a:solidFill>
                <a:ea typeface="+mn-ea"/>
              </a:rPr>
              <a:t>March 8</a:t>
            </a:r>
            <a:r>
              <a:rPr lang="en-US" sz="2800" baseline="30000" dirty="0" smtClean="0">
                <a:solidFill>
                  <a:schemeClr val="bg1"/>
                </a:solidFill>
                <a:ea typeface="+mn-ea"/>
              </a:rPr>
              <a:t>th</a:t>
            </a:r>
            <a:r>
              <a:rPr lang="en-US" sz="2800" dirty="0" smtClean="0">
                <a:solidFill>
                  <a:schemeClr val="bg1"/>
                </a:solidFill>
                <a:ea typeface="+mn-ea"/>
              </a:rPr>
              <a:t>, 2016</a:t>
            </a:r>
          </a:p>
        </p:txBody>
      </p:sp>
      <p:sp>
        <p:nvSpPr>
          <p:cNvPr id="1471504" name="Text Box 16"/>
          <p:cNvSpPr txBox="1">
            <a:spLocks noChangeArrowheads="1"/>
          </p:cNvSpPr>
          <p:nvPr/>
        </p:nvSpPr>
        <p:spPr bwMode="gray">
          <a:xfrm>
            <a:off x="457200" y="6442075"/>
            <a:ext cx="5486400" cy="261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rIns="0" anchor="b">
            <a:spAutoFit/>
          </a:bodyPr>
          <a:lstStyle/>
          <a:p>
            <a:pPr>
              <a:lnSpc>
                <a:spcPct val="90000"/>
              </a:lnSpc>
              <a:buClr>
                <a:schemeClr val="tx2"/>
              </a:buClr>
              <a:defRPr/>
            </a:pPr>
            <a:r>
              <a:rPr lang="en-US" sz="1200" b="1" dirty="0">
                <a:solidFill>
                  <a:srgbClr val="006FA5"/>
                </a:solidFill>
                <a:latin typeface="Arial Narrow" charset="0"/>
                <a:ea typeface="ＭＳ Ｐゴシック" charset="0"/>
              </a:rPr>
              <a:t>Kaiser Permanente Research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318" y="1127759"/>
            <a:ext cx="4404042" cy="5068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 bwMode="gray">
          <a:xfrm>
            <a:off x="304800" y="380294"/>
            <a:ext cx="8229600" cy="48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+mj-lt"/>
                <a:ea typeface="MS PGothic" pitchFamily="34" charset="-128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800" kern="0" dirty="0" smtClean="0"/>
              <a:t>SNP Distribution in </a:t>
            </a:r>
            <a:r>
              <a:rPr lang="en-US" altLang="en-US" sz="2800" kern="0" dirty="0" err="1" smtClean="0"/>
              <a:t>Proband</a:t>
            </a:r>
            <a:endParaRPr lang="en-US" altLang="en-US" sz="2800" kern="0" dirty="0" smtClean="0"/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304800" y="6172200"/>
            <a:ext cx="240803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 dirty="0" err="1">
                <a:cs typeface="Arial" panose="020B0604020202020204" pitchFamily="34" charset="0"/>
              </a:rPr>
              <a:t>Lupski</a:t>
            </a:r>
            <a:r>
              <a:rPr lang="en-US" altLang="en-US" sz="1600" dirty="0">
                <a:cs typeface="Arial" panose="020B0604020202020204" pitchFamily="34" charset="0"/>
              </a:rPr>
              <a:t> et al. NEJM 2010</a:t>
            </a:r>
          </a:p>
        </p:txBody>
      </p:sp>
    </p:spTree>
    <p:extLst>
      <p:ext uri="{BB962C8B-B14F-4D97-AF65-F5344CB8AC3E}">
        <p14:creationId xmlns:p14="http://schemas.microsoft.com/office/powerpoint/2010/main" val="2866795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5520" y="1112519"/>
            <a:ext cx="4206240" cy="5065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 bwMode="gray">
          <a:xfrm>
            <a:off x="304800" y="380294"/>
            <a:ext cx="8229600" cy="48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+mj-lt"/>
                <a:ea typeface="MS PGothic" pitchFamily="34" charset="-128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800" kern="0" dirty="0" smtClean="0"/>
              <a:t>Nonsynonymous SNPs in Known Disease Genes</a:t>
            </a: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304800" y="6172200"/>
            <a:ext cx="240803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 dirty="0" err="1">
                <a:cs typeface="Arial" panose="020B0604020202020204" pitchFamily="34" charset="0"/>
              </a:rPr>
              <a:t>Lupski</a:t>
            </a:r>
            <a:r>
              <a:rPr lang="en-US" altLang="en-US" sz="1600" dirty="0">
                <a:cs typeface="Arial" panose="020B0604020202020204" pitchFamily="34" charset="0"/>
              </a:rPr>
              <a:t> et al. NEJM 2010</a:t>
            </a:r>
          </a:p>
        </p:txBody>
      </p:sp>
    </p:spTree>
    <p:extLst>
      <p:ext uri="{BB962C8B-B14F-4D97-AF65-F5344CB8AC3E}">
        <p14:creationId xmlns:p14="http://schemas.microsoft.com/office/powerpoint/2010/main" val="3341073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199" y="1122680"/>
            <a:ext cx="6594197" cy="5049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 bwMode="gray">
          <a:xfrm>
            <a:off x="304800" y="380294"/>
            <a:ext cx="8229600" cy="48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+mj-lt"/>
                <a:ea typeface="MS PGothic" pitchFamily="34" charset="-128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800" kern="0" dirty="0" smtClean="0"/>
              <a:t>CMT Subtypes: Many Genes</a:t>
            </a: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304800" y="6172200"/>
            <a:ext cx="240803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 dirty="0" err="1">
                <a:cs typeface="Arial" panose="020B0604020202020204" pitchFamily="34" charset="0"/>
              </a:rPr>
              <a:t>Lupski</a:t>
            </a:r>
            <a:r>
              <a:rPr lang="en-US" altLang="en-US" sz="1600" dirty="0">
                <a:cs typeface="Arial" panose="020B0604020202020204" pitchFamily="34" charset="0"/>
              </a:rPr>
              <a:t> et al. NEJM 2010</a:t>
            </a:r>
          </a:p>
        </p:txBody>
      </p:sp>
    </p:spTree>
    <p:extLst>
      <p:ext uri="{BB962C8B-B14F-4D97-AF65-F5344CB8AC3E}">
        <p14:creationId xmlns:p14="http://schemas.microsoft.com/office/powerpoint/2010/main" val="2535086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5" descr="pipeline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143000"/>
            <a:ext cx="3794760" cy="5059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4" name="Rectangle 4"/>
          <p:cNvSpPr>
            <a:spLocks noChangeArrowheads="1"/>
          </p:cNvSpPr>
          <p:nvPr/>
        </p:nvSpPr>
        <p:spPr bwMode="auto">
          <a:xfrm>
            <a:off x="304800" y="6171565"/>
            <a:ext cx="305724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 dirty="0">
                <a:cs typeface="Arial" panose="020B0604020202020204" pitchFamily="34" charset="0"/>
              </a:rPr>
              <a:t>openbioinformatics.org/</a:t>
            </a:r>
            <a:r>
              <a:rPr lang="en-US" altLang="en-US" sz="1600" dirty="0" err="1">
                <a:cs typeface="Arial" panose="020B0604020202020204" pitchFamily="34" charset="0"/>
              </a:rPr>
              <a:t>annovar</a:t>
            </a:r>
            <a:endParaRPr lang="en-US" altLang="en-US" sz="1600" dirty="0">
              <a:cs typeface="Arial" panose="020B0604020202020204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 bwMode="gray">
          <a:xfrm>
            <a:off x="304800" y="380294"/>
            <a:ext cx="8229600" cy="48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+mj-lt"/>
                <a:ea typeface="MS PGothic" pitchFamily="34" charset="-128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800" kern="0" dirty="0" smtClean="0"/>
              <a:t>ANNOVAR: Using Annotation to Narrow the Search Space</a:t>
            </a:r>
          </a:p>
        </p:txBody>
      </p:sp>
    </p:spTree>
    <p:extLst>
      <p:ext uri="{BB962C8B-B14F-4D97-AF65-F5344CB8AC3E}">
        <p14:creationId xmlns:p14="http://schemas.microsoft.com/office/powerpoint/2010/main" val="2619300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127760"/>
            <a:ext cx="7178040" cy="5039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 bwMode="gray">
          <a:xfrm>
            <a:off x="304800" y="380294"/>
            <a:ext cx="8229600" cy="48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+mj-lt"/>
                <a:ea typeface="MS PGothic" pitchFamily="34" charset="-128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800" kern="0" dirty="0" smtClean="0"/>
              <a:t>Phenotypes in </a:t>
            </a:r>
            <a:r>
              <a:rPr lang="en-US" altLang="en-US" sz="2800" kern="0" dirty="0" err="1" smtClean="0"/>
              <a:t>Unseqeunced</a:t>
            </a:r>
            <a:r>
              <a:rPr lang="en-US" altLang="en-US" sz="2800" kern="0" dirty="0" smtClean="0"/>
              <a:t> Family Members</a:t>
            </a: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304800" y="6172200"/>
            <a:ext cx="240803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 dirty="0" err="1">
                <a:cs typeface="Arial" panose="020B0604020202020204" pitchFamily="34" charset="0"/>
              </a:rPr>
              <a:t>Lupski</a:t>
            </a:r>
            <a:r>
              <a:rPr lang="en-US" altLang="en-US" sz="1600" dirty="0">
                <a:cs typeface="Arial" panose="020B0604020202020204" pitchFamily="34" charset="0"/>
              </a:rPr>
              <a:t> et al. NEJM 2010</a:t>
            </a:r>
          </a:p>
        </p:txBody>
      </p:sp>
    </p:spTree>
    <p:extLst>
      <p:ext uri="{BB962C8B-B14F-4D97-AF65-F5344CB8AC3E}">
        <p14:creationId xmlns:p14="http://schemas.microsoft.com/office/powerpoint/2010/main" val="3641261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" y="1261745"/>
            <a:ext cx="7772400" cy="457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 bwMode="gray">
          <a:xfrm>
            <a:off x="304800" y="380294"/>
            <a:ext cx="8229600" cy="48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+mj-lt"/>
                <a:ea typeface="MS PGothic" pitchFamily="34" charset="-128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800" kern="0" dirty="0" smtClean="0"/>
              <a:t>Family Pedigree</a:t>
            </a: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304800" y="6172200"/>
            <a:ext cx="240803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 dirty="0" err="1">
                <a:cs typeface="Arial" panose="020B0604020202020204" pitchFamily="34" charset="0"/>
              </a:rPr>
              <a:t>Lupski</a:t>
            </a:r>
            <a:r>
              <a:rPr lang="en-US" altLang="en-US" sz="1600" dirty="0">
                <a:cs typeface="Arial" panose="020B0604020202020204" pitchFamily="34" charset="0"/>
              </a:rPr>
              <a:t> et al. NEJM 2010</a:t>
            </a:r>
          </a:p>
        </p:txBody>
      </p:sp>
    </p:spTree>
    <p:extLst>
      <p:ext uri="{BB962C8B-B14F-4D97-AF65-F5344CB8AC3E}">
        <p14:creationId xmlns:p14="http://schemas.microsoft.com/office/powerpoint/2010/main" val="978426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584960"/>
            <a:ext cx="7848600" cy="225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 bwMode="gray">
          <a:xfrm>
            <a:off x="304800" y="380294"/>
            <a:ext cx="8229600" cy="48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+mj-lt"/>
                <a:ea typeface="MS PGothic" pitchFamily="34" charset="-128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800" kern="0" dirty="0" smtClean="0"/>
              <a:t>Putative Causal Variant at a Conserved Amino Acid</a:t>
            </a: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304800" y="6172200"/>
            <a:ext cx="240803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 dirty="0" err="1">
                <a:cs typeface="Arial" panose="020B0604020202020204" pitchFamily="34" charset="0"/>
              </a:rPr>
              <a:t>Lupski</a:t>
            </a:r>
            <a:r>
              <a:rPr lang="en-US" altLang="en-US" sz="1600" dirty="0">
                <a:cs typeface="Arial" panose="020B0604020202020204" pitchFamily="34" charset="0"/>
              </a:rPr>
              <a:t> et al. NEJM 2010</a:t>
            </a:r>
          </a:p>
        </p:txBody>
      </p:sp>
    </p:spTree>
    <p:extLst>
      <p:ext uri="{BB962C8B-B14F-4D97-AF65-F5344CB8AC3E}">
        <p14:creationId xmlns:p14="http://schemas.microsoft.com/office/powerpoint/2010/main" val="3941778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Text Box 4"/>
          <p:cNvSpPr txBox="1">
            <a:spLocks noChangeArrowheads="1"/>
          </p:cNvSpPr>
          <p:nvPr/>
        </p:nvSpPr>
        <p:spPr bwMode="auto">
          <a:xfrm>
            <a:off x="304800" y="6167704"/>
            <a:ext cx="215995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 dirty="0">
                <a:cs typeface="Arial" panose="020B0604020202020204" pitchFamily="34" charset="0"/>
              </a:rPr>
              <a:t>Chen et al. Cell 2012</a:t>
            </a:r>
            <a:endParaRPr lang="en-US" altLang="en-US" sz="1600" dirty="0">
              <a:cs typeface="Arial" panose="020B0604020202020204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 bwMode="gray">
          <a:xfrm>
            <a:off x="304800" y="380294"/>
            <a:ext cx="8229600" cy="48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+mj-lt"/>
                <a:ea typeface="MS PGothic" pitchFamily="34" charset="-128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800" kern="0" dirty="0" err="1" smtClean="0"/>
              <a:t>Narcissome</a:t>
            </a:r>
            <a:endParaRPr lang="en-US" altLang="en-US" sz="2800" kern="0" dirty="0" smtClean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109" y="1599950"/>
            <a:ext cx="73279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2235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Text Box 4"/>
          <p:cNvSpPr txBox="1">
            <a:spLocks noChangeArrowheads="1"/>
          </p:cNvSpPr>
          <p:nvPr/>
        </p:nvSpPr>
        <p:spPr bwMode="auto">
          <a:xfrm>
            <a:off x="304800" y="6167704"/>
            <a:ext cx="215995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 dirty="0">
                <a:cs typeface="Arial" panose="020B0604020202020204" pitchFamily="34" charset="0"/>
              </a:rPr>
              <a:t>Chen et al. Cell 2012</a:t>
            </a:r>
            <a:endParaRPr lang="en-US" altLang="en-US" sz="1600" dirty="0">
              <a:cs typeface="Arial" panose="020B0604020202020204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 bwMode="gray">
          <a:xfrm>
            <a:off x="304800" y="380294"/>
            <a:ext cx="8229600" cy="48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+mj-lt"/>
                <a:ea typeface="MS PGothic" pitchFamily="34" charset="-128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800" kern="0" dirty="0" err="1" smtClean="0"/>
              <a:t>Narcissome</a:t>
            </a:r>
            <a:endParaRPr lang="en-US" altLang="en-US" sz="2800" kern="0" dirty="0" smtClean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0738" y="1181100"/>
            <a:ext cx="4962525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0648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Text Box 4"/>
          <p:cNvSpPr txBox="1">
            <a:spLocks noChangeArrowheads="1"/>
          </p:cNvSpPr>
          <p:nvPr/>
        </p:nvSpPr>
        <p:spPr bwMode="auto">
          <a:xfrm>
            <a:off x="304800" y="6167704"/>
            <a:ext cx="209865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 dirty="0" smtClean="0">
                <a:cs typeface="Arial" panose="020B0604020202020204" pitchFamily="34" charset="0"/>
              </a:rPr>
              <a:t>Chen </a:t>
            </a:r>
            <a:r>
              <a:rPr lang="en-US" altLang="en-US" sz="1600" dirty="0">
                <a:cs typeface="Arial" panose="020B0604020202020204" pitchFamily="34" charset="0"/>
              </a:rPr>
              <a:t>et al. </a:t>
            </a:r>
            <a:r>
              <a:rPr lang="en-US" altLang="en-US" sz="1600" dirty="0" smtClean="0">
                <a:cs typeface="Arial" panose="020B0604020202020204" pitchFamily="34" charset="0"/>
              </a:rPr>
              <a:t>Cell 2012</a:t>
            </a:r>
            <a:endParaRPr lang="en-US" altLang="en-US" sz="1600" dirty="0">
              <a:cs typeface="Arial" panose="020B0604020202020204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 bwMode="gray">
          <a:xfrm>
            <a:off x="304800" y="380294"/>
            <a:ext cx="8229600" cy="48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+mj-lt"/>
                <a:ea typeface="MS PGothic" pitchFamily="34" charset="-128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800" kern="0" dirty="0" err="1" smtClean="0"/>
              <a:t>Narcissome</a:t>
            </a:r>
            <a:endParaRPr lang="en-US" altLang="en-US" sz="2800" kern="0" dirty="0" smtClean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0156" y="1145381"/>
            <a:ext cx="3457575" cy="1976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1164" y="3422081"/>
            <a:ext cx="5519138" cy="2742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2235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 idx="4294967295"/>
          </p:nvPr>
        </p:nvSpPr>
        <p:spPr>
          <a:xfrm>
            <a:off x="304800" y="380294"/>
            <a:ext cx="8229600" cy="480131"/>
          </a:xfrm>
        </p:spPr>
        <p:txBody>
          <a:bodyPr/>
          <a:lstStyle/>
          <a:p>
            <a:pPr eaLnBrk="1" hangingPunct="1"/>
            <a:r>
              <a:rPr lang="en-US" altLang="en-US" sz="2800" dirty="0" smtClean="0"/>
              <a:t>Outline</a:t>
            </a:r>
          </a:p>
        </p:txBody>
      </p:sp>
      <p:sp>
        <p:nvSpPr>
          <p:cNvPr id="4099" name="Content Placeholder 2"/>
          <p:cNvSpPr>
            <a:spLocks noGrp="1"/>
          </p:cNvSpPr>
          <p:nvPr>
            <p:ph idx="4294967295"/>
          </p:nvPr>
        </p:nvSpPr>
        <p:spPr>
          <a:xfrm>
            <a:off x="457200" y="1599565"/>
            <a:ext cx="8229600" cy="4404995"/>
          </a:xfrm>
        </p:spPr>
        <p:txBody>
          <a:bodyPr/>
          <a:lstStyle/>
          <a:p>
            <a:pPr eaLnBrk="1" hangingPunct="1"/>
            <a:r>
              <a:rPr lang="en-US" altLang="en-US" sz="2800" dirty="0" smtClean="0"/>
              <a:t>Overview</a:t>
            </a:r>
          </a:p>
          <a:p>
            <a:pPr eaLnBrk="1" hangingPunct="1"/>
            <a:endParaRPr lang="en-US" altLang="en-US" sz="2800" dirty="0" smtClean="0"/>
          </a:p>
          <a:p>
            <a:pPr eaLnBrk="1" hangingPunct="1"/>
            <a:r>
              <a:rPr lang="en-US" altLang="en-US" sz="2800" dirty="0" smtClean="0"/>
              <a:t>Examples of Next Generation Sequencing Studies: Whole Genome, Exome, Families (IBD), Cancer</a:t>
            </a:r>
          </a:p>
          <a:p>
            <a:pPr eaLnBrk="1" hangingPunct="1"/>
            <a:endParaRPr lang="en-US" altLang="en-US" sz="2800" dirty="0" smtClean="0"/>
          </a:p>
          <a:p>
            <a:pPr eaLnBrk="1" hangingPunct="1"/>
            <a:r>
              <a:rPr lang="en-US" altLang="en-US" sz="2800" dirty="0" smtClean="0"/>
              <a:t>PTC Taste Sensitivity</a:t>
            </a:r>
          </a:p>
          <a:p>
            <a:pPr eaLnBrk="1" hangingPunct="1"/>
            <a:endParaRPr lang="en-US" altLang="en-US" sz="2800" dirty="0" smtClean="0"/>
          </a:p>
          <a:p>
            <a:pPr eaLnBrk="1" hangingPunct="1"/>
            <a:r>
              <a:rPr lang="en-US" altLang="en-US" sz="2800" dirty="0" smtClean="0"/>
              <a:t>Implications</a:t>
            </a:r>
          </a:p>
        </p:txBody>
      </p:sp>
    </p:spTree>
    <p:extLst>
      <p:ext uri="{BB962C8B-B14F-4D97-AF65-F5344CB8AC3E}">
        <p14:creationId xmlns:p14="http://schemas.microsoft.com/office/powerpoint/2010/main" val="3481236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Text Box 4"/>
          <p:cNvSpPr txBox="1">
            <a:spLocks noChangeArrowheads="1"/>
          </p:cNvSpPr>
          <p:nvPr/>
        </p:nvSpPr>
        <p:spPr bwMode="auto">
          <a:xfrm>
            <a:off x="304800" y="6167704"/>
            <a:ext cx="215995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 dirty="0">
                <a:cs typeface="Arial" panose="020B0604020202020204" pitchFamily="34" charset="0"/>
              </a:rPr>
              <a:t>Yi et al. Science 2010</a:t>
            </a:r>
          </a:p>
        </p:txBody>
      </p:sp>
      <p:pic>
        <p:nvPicPr>
          <p:cNvPr id="1946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9" y="1295400"/>
            <a:ext cx="5959475" cy="4887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 bwMode="gray">
          <a:xfrm>
            <a:off x="304800" y="380294"/>
            <a:ext cx="8229600" cy="48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+mj-lt"/>
                <a:ea typeface="MS PGothic" pitchFamily="34" charset="-128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800" kern="0" dirty="0" smtClean="0"/>
              <a:t>Exome Sequencing Identifies a Tibetan Adaptation</a:t>
            </a:r>
          </a:p>
        </p:txBody>
      </p:sp>
    </p:spTree>
    <p:extLst>
      <p:ext uri="{BB962C8B-B14F-4D97-AF65-F5344CB8AC3E}">
        <p14:creationId xmlns:p14="http://schemas.microsoft.com/office/powerpoint/2010/main" val="2765353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" y="1292298"/>
            <a:ext cx="6499860" cy="4834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301625" y="6172200"/>
            <a:ext cx="236154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 dirty="0">
                <a:cs typeface="Arial" panose="020B0604020202020204" pitchFamily="34" charset="0"/>
              </a:rPr>
              <a:t>Su and Jorgenson 2012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 bwMode="gray">
          <a:xfrm>
            <a:off x="304800" y="380294"/>
            <a:ext cx="8229600" cy="48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+mj-lt"/>
                <a:ea typeface="MS PGothic" pitchFamily="34" charset="-128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800" kern="0" dirty="0" smtClean="0"/>
              <a:t>Sequence Data Improves Identity by Descent Resolution</a:t>
            </a:r>
          </a:p>
        </p:txBody>
      </p:sp>
    </p:spTree>
    <p:extLst>
      <p:ext uri="{BB962C8B-B14F-4D97-AF65-F5344CB8AC3E}">
        <p14:creationId xmlns:p14="http://schemas.microsoft.com/office/powerpoint/2010/main" val="2739743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Text Box 4"/>
          <p:cNvSpPr txBox="1">
            <a:spLocks noChangeArrowheads="1"/>
          </p:cNvSpPr>
          <p:nvPr/>
        </p:nvSpPr>
        <p:spPr bwMode="auto">
          <a:xfrm>
            <a:off x="304800" y="6155285"/>
            <a:ext cx="257795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 dirty="0">
                <a:cs typeface="Arial" panose="020B0604020202020204" pitchFamily="34" charset="0"/>
              </a:rPr>
              <a:t>Roach et al. Science 2010</a:t>
            </a:r>
          </a:p>
        </p:txBody>
      </p:sp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240" y="1300178"/>
            <a:ext cx="6720840" cy="4855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 bwMode="gray">
          <a:xfrm>
            <a:off x="304800" y="380294"/>
            <a:ext cx="8229600" cy="48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+mj-lt"/>
                <a:ea typeface="MS PGothic" pitchFamily="34" charset="-128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800" kern="0" dirty="0" smtClean="0"/>
              <a:t>Family Sequencing for Rare Diseases</a:t>
            </a:r>
          </a:p>
        </p:txBody>
      </p:sp>
    </p:spTree>
    <p:extLst>
      <p:ext uri="{BB962C8B-B14F-4D97-AF65-F5344CB8AC3E}">
        <p14:creationId xmlns:p14="http://schemas.microsoft.com/office/powerpoint/2010/main" val="3055805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990" y="1137603"/>
            <a:ext cx="7012376" cy="4988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5" name="Text Box 4"/>
          <p:cNvSpPr txBox="1">
            <a:spLocks noChangeArrowheads="1"/>
          </p:cNvSpPr>
          <p:nvPr/>
        </p:nvSpPr>
        <p:spPr bwMode="auto">
          <a:xfrm>
            <a:off x="304800" y="6172200"/>
            <a:ext cx="257795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 dirty="0">
                <a:cs typeface="Arial" panose="020B0604020202020204" pitchFamily="34" charset="0"/>
              </a:rPr>
              <a:t>Roach et al. Science 2010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 bwMode="gray">
          <a:xfrm>
            <a:off x="304800" y="380294"/>
            <a:ext cx="8229600" cy="48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+mj-lt"/>
                <a:ea typeface="MS PGothic" pitchFamily="34" charset="-128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800" kern="0" dirty="0" smtClean="0"/>
              <a:t>Families Can Reduce Error Rate</a:t>
            </a:r>
          </a:p>
        </p:txBody>
      </p:sp>
    </p:spTree>
    <p:extLst>
      <p:ext uri="{BB962C8B-B14F-4D97-AF65-F5344CB8AC3E}">
        <p14:creationId xmlns:p14="http://schemas.microsoft.com/office/powerpoint/2010/main" val="1869930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8450" y="379010"/>
            <a:ext cx="8229600" cy="480131"/>
          </a:xfrm>
        </p:spPr>
        <p:txBody>
          <a:bodyPr/>
          <a:lstStyle/>
          <a:p>
            <a:r>
              <a:rPr lang="en-US" sz="2800" dirty="0" smtClean="0"/>
              <a:t>AMD GWAS Findings, 2013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68A485F-9B75-46AD-97A1-E8DA9DD60780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|     © 2011 Kaiser Foundation Health Plan, Inc. For internal use only.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fld id="{856F48D1-8CCE-4E5F-B7B8-8F8DD03CC19C}" type="datetime4">
              <a:rPr lang="en-US" smtClean="0"/>
              <a:pPr>
                <a:defRPr/>
              </a:pPr>
              <a:t>March 7, 2016</a:t>
            </a:fld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81" y="1795152"/>
            <a:ext cx="8184169" cy="3773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1325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8450" y="379010"/>
            <a:ext cx="8229600" cy="480131"/>
          </a:xfrm>
        </p:spPr>
        <p:txBody>
          <a:bodyPr/>
          <a:lstStyle/>
          <a:p>
            <a:r>
              <a:rPr lang="en-US" sz="2800" dirty="0" smtClean="0"/>
              <a:t>AMD GWAS Findings, 2015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68A485F-9B75-46AD-97A1-E8DA9DD60780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|     © 2011 Kaiser Foundation Health Plan, Inc. For internal use only.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fld id="{856F48D1-8CCE-4E5F-B7B8-8F8DD03CC19C}" type="datetime4">
              <a:rPr lang="en-US" smtClean="0"/>
              <a:pPr>
                <a:defRPr/>
              </a:pPr>
              <a:t>March 7, 2016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22"/>
          <a:stretch/>
        </p:blipFill>
        <p:spPr>
          <a:xfrm>
            <a:off x="130794" y="1581015"/>
            <a:ext cx="8778255" cy="4282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325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5827" y="380901"/>
            <a:ext cx="8229600" cy="480131"/>
          </a:xfrm>
        </p:spPr>
        <p:txBody>
          <a:bodyPr/>
          <a:lstStyle/>
          <a:p>
            <a:r>
              <a:rPr lang="en-US" sz="2800" dirty="0" smtClean="0"/>
              <a:t>AMD Rare Variant Findings, 2015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68A485F-9B75-46AD-97A1-E8DA9DD60780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|     © 2011 Kaiser Foundation Health Plan, Inc. For internal use only.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fld id="{856F48D1-8CCE-4E5F-B7B8-8F8DD03CC19C}" type="datetime4">
              <a:rPr lang="en-US" smtClean="0"/>
              <a:pPr>
                <a:defRPr/>
              </a:pPr>
              <a:t>March 7, 2016</a:t>
            </a:fld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655" y="1590674"/>
            <a:ext cx="8494245" cy="1139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4227" y="2976563"/>
            <a:ext cx="3352800" cy="319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87287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Text Box 4"/>
          <p:cNvSpPr txBox="1">
            <a:spLocks noChangeArrowheads="1"/>
          </p:cNvSpPr>
          <p:nvPr/>
        </p:nvSpPr>
        <p:spPr bwMode="auto">
          <a:xfrm>
            <a:off x="304800" y="6164580"/>
            <a:ext cx="221567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 dirty="0">
                <a:cs typeface="Arial" panose="020B0604020202020204" pitchFamily="34" charset="0"/>
              </a:rPr>
              <a:t>Lee et al. Nature 2010</a:t>
            </a:r>
          </a:p>
        </p:txBody>
      </p:sp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127653"/>
            <a:ext cx="5135880" cy="4991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 bwMode="gray">
          <a:xfrm>
            <a:off x="304800" y="380294"/>
            <a:ext cx="8229600" cy="48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+mj-lt"/>
                <a:ea typeface="MS PGothic" pitchFamily="34" charset="-128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800" kern="0" dirty="0" smtClean="0"/>
              <a:t>Cancer: Tumor vs. Normal</a:t>
            </a:r>
          </a:p>
        </p:txBody>
      </p:sp>
    </p:spTree>
    <p:extLst>
      <p:ext uri="{BB962C8B-B14F-4D97-AF65-F5344CB8AC3E}">
        <p14:creationId xmlns:p14="http://schemas.microsoft.com/office/powerpoint/2010/main" val="1196778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103" y="1143000"/>
            <a:ext cx="8267661" cy="4968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Text Box 4"/>
          <p:cNvSpPr txBox="1">
            <a:spLocks noChangeArrowheads="1"/>
          </p:cNvSpPr>
          <p:nvPr/>
        </p:nvSpPr>
        <p:spPr bwMode="auto">
          <a:xfrm>
            <a:off x="305103" y="6172199"/>
            <a:ext cx="344677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 dirty="0">
                <a:cs typeface="Arial" panose="020B0604020202020204" pitchFamily="34" charset="0"/>
              </a:rPr>
              <a:t>Barbieri et al. Nature Genetics 2012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 bwMode="gray">
          <a:xfrm>
            <a:off x="304800" y="380294"/>
            <a:ext cx="8229600" cy="48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+mj-lt"/>
                <a:ea typeface="MS PGothic" pitchFamily="34" charset="-128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800" kern="0" dirty="0" smtClean="0"/>
              <a:t>Exome Sequencing in Prostate Cancer</a:t>
            </a:r>
          </a:p>
        </p:txBody>
      </p:sp>
    </p:spTree>
    <p:extLst>
      <p:ext uri="{BB962C8B-B14F-4D97-AF65-F5344CB8AC3E}">
        <p14:creationId xmlns:p14="http://schemas.microsoft.com/office/powerpoint/2010/main" val="4155416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8248" y="1146810"/>
            <a:ext cx="6423898" cy="5023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Text Box 4"/>
          <p:cNvSpPr txBox="1">
            <a:spLocks noChangeArrowheads="1"/>
          </p:cNvSpPr>
          <p:nvPr/>
        </p:nvSpPr>
        <p:spPr bwMode="auto">
          <a:xfrm>
            <a:off x="301943" y="6169818"/>
            <a:ext cx="344677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 dirty="0">
                <a:cs typeface="Arial" panose="020B0604020202020204" pitchFamily="34" charset="0"/>
              </a:rPr>
              <a:t>Barbieri et al. Nature Genetics 2012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 bwMode="gray">
          <a:xfrm>
            <a:off x="304800" y="380294"/>
            <a:ext cx="8229600" cy="48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+mj-lt"/>
                <a:ea typeface="MS PGothic" pitchFamily="34" charset="-128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800" kern="0" dirty="0" smtClean="0"/>
              <a:t>Exome Sequencing in Prostate Cancer</a:t>
            </a:r>
          </a:p>
        </p:txBody>
      </p:sp>
    </p:spTree>
    <p:extLst>
      <p:ext uri="{BB962C8B-B14F-4D97-AF65-F5344CB8AC3E}">
        <p14:creationId xmlns:p14="http://schemas.microsoft.com/office/powerpoint/2010/main" val="2017214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 bwMode="gray">
          <a:xfrm>
            <a:off x="304800" y="380294"/>
            <a:ext cx="8229600" cy="48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+mj-lt"/>
                <a:ea typeface="MS PGothic" pitchFamily="34" charset="-128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800" kern="0" dirty="0" smtClean="0"/>
              <a:t>Sequencing Cost Have Fallen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040" y="986119"/>
            <a:ext cx="6873240" cy="5154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908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50" y="1987550"/>
            <a:ext cx="8521700" cy="288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Text Box 4"/>
          <p:cNvSpPr txBox="1">
            <a:spLocks noChangeArrowheads="1"/>
          </p:cNvSpPr>
          <p:nvPr/>
        </p:nvSpPr>
        <p:spPr bwMode="auto">
          <a:xfrm>
            <a:off x="311150" y="6172200"/>
            <a:ext cx="272863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 dirty="0" err="1">
                <a:cs typeface="Arial" panose="020B0604020202020204" pitchFamily="34" charset="0"/>
              </a:rPr>
              <a:t>Molenaar</a:t>
            </a:r>
            <a:r>
              <a:rPr lang="en-US" altLang="en-US" sz="1600" dirty="0">
                <a:cs typeface="Arial" panose="020B0604020202020204" pitchFamily="34" charset="0"/>
              </a:rPr>
              <a:t> et al. Nature 2012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 bwMode="gray">
          <a:xfrm>
            <a:off x="304800" y="380294"/>
            <a:ext cx="8229600" cy="48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+mj-lt"/>
                <a:ea typeface="MS PGothic" pitchFamily="34" charset="-128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800" kern="0" dirty="0" smtClean="0"/>
              <a:t>Nonsynonymous Somatic Mutations in Neuroblastoma</a:t>
            </a:r>
          </a:p>
        </p:txBody>
      </p:sp>
    </p:spTree>
    <p:extLst>
      <p:ext uri="{BB962C8B-B14F-4D97-AF65-F5344CB8AC3E}">
        <p14:creationId xmlns:p14="http://schemas.microsoft.com/office/powerpoint/2010/main" val="2075158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901825"/>
            <a:ext cx="7473950" cy="381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 bwMode="gray">
          <a:xfrm>
            <a:off x="304800" y="380294"/>
            <a:ext cx="8229600" cy="48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+mj-lt"/>
                <a:ea typeface="MS PGothic" pitchFamily="34" charset="-128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800" kern="0" dirty="0" smtClean="0"/>
              <a:t>Mutation Count Associated with Age, Stage, and Survival</a:t>
            </a: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311150" y="6172200"/>
            <a:ext cx="272863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 dirty="0" err="1">
                <a:cs typeface="Arial" panose="020B0604020202020204" pitchFamily="34" charset="0"/>
              </a:rPr>
              <a:t>Molenaar</a:t>
            </a:r>
            <a:r>
              <a:rPr lang="en-US" altLang="en-US" sz="1600" dirty="0">
                <a:cs typeface="Arial" panose="020B0604020202020204" pitchFamily="34" charset="0"/>
              </a:rPr>
              <a:t> et al. Nature 2012</a:t>
            </a:r>
          </a:p>
        </p:txBody>
      </p:sp>
    </p:spTree>
    <p:extLst>
      <p:ext uri="{BB962C8B-B14F-4D97-AF65-F5344CB8AC3E}">
        <p14:creationId xmlns:p14="http://schemas.microsoft.com/office/powerpoint/2010/main" val="671788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 idx="4294967295"/>
          </p:nvPr>
        </p:nvSpPr>
        <p:spPr>
          <a:xfrm>
            <a:off x="304800" y="380294"/>
            <a:ext cx="8229600" cy="480131"/>
          </a:xfrm>
        </p:spPr>
        <p:txBody>
          <a:bodyPr/>
          <a:lstStyle/>
          <a:p>
            <a:pPr eaLnBrk="1" hangingPunct="1"/>
            <a:r>
              <a:rPr lang="en-US" altLang="en-US" sz="2800" dirty="0" smtClean="0"/>
              <a:t>Outline</a:t>
            </a:r>
          </a:p>
        </p:txBody>
      </p:sp>
      <p:sp>
        <p:nvSpPr>
          <p:cNvPr id="4099" name="Content Placeholder 2"/>
          <p:cNvSpPr>
            <a:spLocks noGrp="1"/>
          </p:cNvSpPr>
          <p:nvPr>
            <p:ph idx="4294967295"/>
          </p:nvPr>
        </p:nvSpPr>
        <p:spPr>
          <a:xfrm>
            <a:off x="457200" y="1599565"/>
            <a:ext cx="8229600" cy="4404995"/>
          </a:xfrm>
        </p:spPr>
        <p:txBody>
          <a:bodyPr/>
          <a:lstStyle/>
          <a:p>
            <a:pPr eaLnBrk="1" hangingPunct="1"/>
            <a:r>
              <a:rPr lang="en-US" altLang="en-US" sz="2800" dirty="0" smtClean="0"/>
              <a:t>Overview</a:t>
            </a:r>
          </a:p>
          <a:p>
            <a:pPr eaLnBrk="1" hangingPunct="1"/>
            <a:endParaRPr lang="en-US" altLang="en-US" sz="2800" dirty="0" smtClean="0"/>
          </a:p>
          <a:p>
            <a:pPr eaLnBrk="1" hangingPunct="1"/>
            <a:r>
              <a:rPr lang="en-US" altLang="en-US" sz="2800" dirty="0" smtClean="0"/>
              <a:t>Examples of Next Generation Sequencing Studies: Whole Genome, Exome, Families (IBD), Cancer</a:t>
            </a:r>
          </a:p>
          <a:p>
            <a:pPr eaLnBrk="1" hangingPunct="1"/>
            <a:endParaRPr lang="en-US" altLang="en-US" sz="2800" dirty="0" smtClean="0"/>
          </a:p>
          <a:p>
            <a:pPr eaLnBrk="1" hangingPunct="1"/>
            <a:r>
              <a:rPr lang="en-US" altLang="en-US" sz="2800" b="1" dirty="0" smtClean="0"/>
              <a:t>PTC Taste Sensitivity</a:t>
            </a:r>
          </a:p>
          <a:p>
            <a:pPr eaLnBrk="1" hangingPunct="1"/>
            <a:endParaRPr lang="en-US" altLang="en-US" sz="2800" dirty="0" smtClean="0"/>
          </a:p>
          <a:p>
            <a:pPr eaLnBrk="1" hangingPunct="1"/>
            <a:r>
              <a:rPr lang="en-US" altLang="en-US" sz="2800" dirty="0" smtClean="0"/>
              <a:t>Implications</a:t>
            </a:r>
          </a:p>
        </p:txBody>
      </p:sp>
    </p:spTree>
    <p:extLst>
      <p:ext uri="{BB962C8B-B14F-4D97-AF65-F5344CB8AC3E}">
        <p14:creationId xmlns:p14="http://schemas.microsoft.com/office/powerpoint/2010/main" val="1541027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675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74065851"/>
              </p:ext>
            </p:extLst>
          </p:nvPr>
        </p:nvGraphicFramePr>
        <p:xfrm>
          <a:off x="1200150" y="1278890"/>
          <a:ext cx="7127875" cy="4541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8" name="Worksheet" r:id="rId4" imgW="8724579" imgH="5562395" progId="Excel.Sheet.8">
                  <p:embed/>
                </p:oleObj>
              </mc:Choice>
              <mc:Fallback>
                <p:oleObj name="Worksheet" r:id="rId4" imgW="8724579" imgH="5562395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00150" y="1278890"/>
                        <a:ext cx="7127875" cy="45418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3810000" y="5577840"/>
            <a:ext cx="1752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000"/>
              <a:t>PTC Score</a:t>
            </a:r>
            <a:endParaRPr lang="en-US" altLang="en-US" sz="2400"/>
          </a:p>
        </p:txBody>
      </p:sp>
      <p:sp>
        <p:nvSpPr>
          <p:cNvPr id="28677" name="Text Box 5"/>
          <p:cNvSpPr txBox="1">
            <a:spLocks noChangeArrowheads="1"/>
          </p:cNvSpPr>
          <p:nvPr/>
        </p:nvSpPr>
        <p:spPr bwMode="auto">
          <a:xfrm rot="-5400000">
            <a:off x="-563562" y="2880677"/>
            <a:ext cx="2895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000"/>
              <a:t>Number of Subjects</a:t>
            </a:r>
            <a:endParaRPr lang="en-US" altLang="en-US" sz="2400"/>
          </a:p>
        </p:txBody>
      </p:sp>
      <p:sp>
        <p:nvSpPr>
          <p:cNvPr id="6" name="Title 1"/>
          <p:cNvSpPr txBox="1">
            <a:spLocks/>
          </p:cNvSpPr>
          <p:nvPr/>
        </p:nvSpPr>
        <p:spPr bwMode="gray">
          <a:xfrm>
            <a:off x="304800" y="380294"/>
            <a:ext cx="8229600" cy="48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+mj-lt"/>
                <a:ea typeface="MS PGothic" pitchFamily="34" charset="-128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800" kern="0" dirty="0" smtClean="0"/>
              <a:t>Distribution of the PTC Phenotype</a:t>
            </a:r>
          </a:p>
        </p:txBody>
      </p:sp>
    </p:spTree>
    <p:extLst>
      <p:ext uri="{BB962C8B-B14F-4D97-AF65-F5344CB8AC3E}">
        <p14:creationId xmlns:p14="http://schemas.microsoft.com/office/powerpoint/2010/main" val="3339301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600200"/>
            <a:ext cx="4724400" cy="3767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0" name="Text Box 4"/>
          <p:cNvSpPr txBox="1">
            <a:spLocks noChangeArrowheads="1"/>
          </p:cNvSpPr>
          <p:nvPr/>
        </p:nvSpPr>
        <p:spPr bwMode="auto">
          <a:xfrm>
            <a:off x="310832" y="6169660"/>
            <a:ext cx="262604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>
                <a:ea typeface="Osaka"/>
                <a:cs typeface="Arial" panose="020B0604020202020204" pitchFamily="34" charset="0"/>
              </a:rPr>
              <a:t>Kim et al. J Dent Res 2004</a:t>
            </a:r>
          </a:p>
        </p:txBody>
      </p:sp>
      <p:sp>
        <p:nvSpPr>
          <p:cNvPr id="29701" name="Oval 5"/>
          <p:cNvSpPr>
            <a:spLocks noChangeArrowheads="1"/>
          </p:cNvSpPr>
          <p:nvPr/>
        </p:nvSpPr>
        <p:spPr bwMode="auto">
          <a:xfrm>
            <a:off x="2971800" y="4114800"/>
            <a:ext cx="152400" cy="1524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29702" name="Oval 6"/>
          <p:cNvSpPr>
            <a:spLocks noChangeArrowheads="1"/>
          </p:cNvSpPr>
          <p:nvPr/>
        </p:nvSpPr>
        <p:spPr bwMode="auto">
          <a:xfrm>
            <a:off x="5334000" y="3124200"/>
            <a:ext cx="152400" cy="1524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29703" name="Oval 7"/>
          <p:cNvSpPr>
            <a:spLocks noChangeArrowheads="1"/>
          </p:cNvSpPr>
          <p:nvPr/>
        </p:nvSpPr>
        <p:spPr bwMode="auto">
          <a:xfrm>
            <a:off x="5715000" y="3505200"/>
            <a:ext cx="152400" cy="1524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29704" name="TextBox 7"/>
          <p:cNvSpPr txBox="1">
            <a:spLocks noChangeArrowheads="1"/>
          </p:cNvSpPr>
          <p:nvPr/>
        </p:nvSpPr>
        <p:spPr bwMode="auto">
          <a:xfrm>
            <a:off x="1371600" y="4114800"/>
            <a:ext cx="1295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Garamond" pitchFamily="18" charset="0"/>
                <a:ea typeface="Osaka"/>
                <a:cs typeface="Osaka"/>
              </a:rPr>
              <a:t>rs713598</a:t>
            </a:r>
          </a:p>
        </p:txBody>
      </p:sp>
      <p:sp>
        <p:nvSpPr>
          <p:cNvPr id="29705" name="TextBox 8"/>
          <p:cNvSpPr txBox="1">
            <a:spLocks noChangeArrowheads="1"/>
          </p:cNvSpPr>
          <p:nvPr/>
        </p:nvSpPr>
        <p:spPr bwMode="auto">
          <a:xfrm>
            <a:off x="5257800" y="2209800"/>
            <a:ext cx="1524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Garamond" pitchFamily="18" charset="0"/>
                <a:ea typeface="Osaka"/>
                <a:cs typeface="Osaka"/>
              </a:rPr>
              <a:t>rs1726866</a:t>
            </a:r>
          </a:p>
        </p:txBody>
      </p:sp>
      <p:sp>
        <p:nvSpPr>
          <p:cNvPr id="29706" name="TextBox 9"/>
          <p:cNvSpPr txBox="1">
            <a:spLocks noChangeArrowheads="1"/>
          </p:cNvSpPr>
          <p:nvPr/>
        </p:nvSpPr>
        <p:spPr bwMode="auto">
          <a:xfrm>
            <a:off x="6172200" y="3195638"/>
            <a:ext cx="16002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Garamond" pitchFamily="18" charset="0"/>
                <a:ea typeface="Osaka"/>
                <a:cs typeface="Osaka"/>
              </a:rPr>
              <a:t>rs10246939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 bwMode="gray">
          <a:xfrm>
            <a:off x="304800" y="380294"/>
            <a:ext cx="8229600" cy="48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+mj-lt"/>
                <a:ea typeface="MS PGothic" pitchFamily="34" charset="-128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800" kern="0" dirty="0" smtClean="0"/>
              <a:t>TAS2R38 Receptor Structure</a:t>
            </a:r>
          </a:p>
        </p:txBody>
      </p:sp>
    </p:spTree>
    <p:extLst>
      <p:ext uri="{BB962C8B-B14F-4D97-AF65-F5344CB8AC3E}">
        <p14:creationId xmlns:p14="http://schemas.microsoft.com/office/powerpoint/2010/main" val="3032961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133600"/>
            <a:ext cx="8540750" cy="560153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P							A	V</a:t>
            </a:r>
          </a:p>
        </p:txBody>
      </p:sp>
      <p:sp>
        <p:nvSpPr>
          <p:cNvPr id="30724" name="Line 4"/>
          <p:cNvSpPr>
            <a:spLocks noChangeShapeType="1"/>
          </p:cNvSpPr>
          <p:nvPr/>
        </p:nvSpPr>
        <p:spPr bwMode="auto">
          <a:xfrm>
            <a:off x="457200" y="2133600"/>
            <a:ext cx="8229600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25" name="Line 5"/>
          <p:cNvSpPr>
            <a:spLocks noChangeShapeType="1"/>
          </p:cNvSpPr>
          <p:nvPr/>
        </p:nvSpPr>
        <p:spPr bwMode="auto">
          <a:xfrm>
            <a:off x="457200" y="3810000"/>
            <a:ext cx="8229600" cy="0"/>
          </a:xfrm>
          <a:prstGeom prst="line">
            <a:avLst/>
          </a:prstGeom>
          <a:noFill/>
          <a:ln w="76200">
            <a:solidFill>
              <a:srgbClr val="33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26" name="Line 6"/>
          <p:cNvSpPr>
            <a:spLocks noChangeShapeType="1"/>
          </p:cNvSpPr>
          <p:nvPr/>
        </p:nvSpPr>
        <p:spPr bwMode="auto">
          <a:xfrm>
            <a:off x="2743200" y="5257800"/>
            <a:ext cx="5943600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27" name="Rectangle 7"/>
          <p:cNvSpPr>
            <a:spLocks noChangeArrowheads="1"/>
          </p:cNvSpPr>
          <p:nvPr/>
        </p:nvSpPr>
        <p:spPr bwMode="auto">
          <a:xfrm>
            <a:off x="457200" y="3810000"/>
            <a:ext cx="82296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dirty="0"/>
              <a:t>A						V	I</a:t>
            </a:r>
            <a:endParaRPr lang="en-US" altLang="en-US" sz="2400" dirty="0">
              <a:latin typeface="Garamond" pitchFamily="18" charset="0"/>
            </a:endParaRPr>
          </a:p>
        </p:txBody>
      </p:sp>
      <p:sp>
        <p:nvSpPr>
          <p:cNvPr id="30728" name="Rectangle 8"/>
          <p:cNvSpPr>
            <a:spLocks noChangeArrowheads="1"/>
          </p:cNvSpPr>
          <p:nvPr/>
        </p:nvSpPr>
        <p:spPr bwMode="auto">
          <a:xfrm>
            <a:off x="457200" y="5257800"/>
            <a:ext cx="822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/>
              <a:t>A						A	V</a:t>
            </a:r>
          </a:p>
        </p:txBody>
      </p:sp>
      <p:sp>
        <p:nvSpPr>
          <p:cNvPr id="30729" name="Line 9"/>
          <p:cNvSpPr>
            <a:spLocks noChangeShapeType="1"/>
          </p:cNvSpPr>
          <p:nvPr/>
        </p:nvSpPr>
        <p:spPr bwMode="auto">
          <a:xfrm>
            <a:off x="457200" y="5257800"/>
            <a:ext cx="2286000" cy="0"/>
          </a:xfrm>
          <a:prstGeom prst="line">
            <a:avLst/>
          </a:prstGeom>
          <a:noFill/>
          <a:ln w="76200">
            <a:solidFill>
              <a:srgbClr val="33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30" name="Rectangle 10"/>
          <p:cNvSpPr>
            <a:spLocks noChangeArrowheads="1"/>
          </p:cNvSpPr>
          <p:nvPr/>
        </p:nvSpPr>
        <p:spPr bwMode="auto">
          <a:xfrm>
            <a:off x="457200" y="1600200"/>
            <a:ext cx="82296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Taster</a:t>
            </a:r>
            <a:endParaRPr lang="en-US" altLang="en-US" sz="2400">
              <a:latin typeface="Garamond" pitchFamily="18" charset="0"/>
            </a:endParaRPr>
          </a:p>
        </p:txBody>
      </p:sp>
      <p:sp>
        <p:nvSpPr>
          <p:cNvPr id="30731" name="Rectangle 11"/>
          <p:cNvSpPr>
            <a:spLocks noChangeArrowheads="1"/>
          </p:cNvSpPr>
          <p:nvPr/>
        </p:nvSpPr>
        <p:spPr bwMode="auto">
          <a:xfrm>
            <a:off x="533400" y="3276600"/>
            <a:ext cx="82296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Non-taster</a:t>
            </a:r>
            <a:endParaRPr lang="en-US" altLang="en-US" sz="2400">
              <a:latin typeface="Garamond" pitchFamily="18" charset="0"/>
            </a:endParaRPr>
          </a:p>
        </p:txBody>
      </p:sp>
      <p:sp>
        <p:nvSpPr>
          <p:cNvPr id="30732" name="Rectangle 12"/>
          <p:cNvSpPr>
            <a:spLocks noChangeArrowheads="1"/>
          </p:cNvSpPr>
          <p:nvPr/>
        </p:nvSpPr>
        <p:spPr bwMode="auto">
          <a:xfrm>
            <a:off x="533400" y="4724400"/>
            <a:ext cx="82296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Rare</a:t>
            </a:r>
            <a:endParaRPr lang="en-US" altLang="en-US" sz="2400">
              <a:latin typeface="Garamond" pitchFamily="18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 bwMode="gray">
          <a:xfrm>
            <a:off x="304800" y="380294"/>
            <a:ext cx="8229600" cy="48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+mj-lt"/>
                <a:ea typeface="MS PGothic" pitchFamily="34" charset="-128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800" kern="0" dirty="0" smtClean="0"/>
              <a:t>3 SNPs Form 3 Haplotypes</a:t>
            </a:r>
          </a:p>
        </p:txBody>
      </p:sp>
    </p:spTree>
    <p:extLst>
      <p:ext uri="{BB962C8B-B14F-4D97-AF65-F5344CB8AC3E}">
        <p14:creationId xmlns:p14="http://schemas.microsoft.com/office/powerpoint/2010/main" val="3322761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1747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193991"/>
              </p:ext>
            </p:extLst>
          </p:nvPr>
        </p:nvGraphicFramePr>
        <p:xfrm>
          <a:off x="1215085" y="1349904"/>
          <a:ext cx="6937375" cy="4741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2" name="Worksheet" r:id="rId4" imgW="8673781" imgH="5930682" progId="Excel.Sheet.8">
                  <p:embed/>
                </p:oleObj>
              </mc:Choice>
              <mc:Fallback>
                <p:oleObj name="Worksheet" r:id="rId4" imgW="8673781" imgH="5930682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5085" y="1349904"/>
                        <a:ext cx="6937375" cy="4741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748" name="Text Box 4"/>
          <p:cNvSpPr txBox="1">
            <a:spLocks noChangeArrowheads="1"/>
          </p:cNvSpPr>
          <p:nvPr/>
        </p:nvSpPr>
        <p:spPr bwMode="auto">
          <a:xfrm>
            <a:off x="3731272" y="5617104"/>
            <a:ext cx="1752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000"/>
              <a:t>PTC Score</a:t>
            </a:r>
            <a:endParaRPr lang="en-US" altLang="en-US" sz="2400"/>
          </a:p>
        </p:txBody>
      </p:sp>
      <p:sp>
        <p:nvSpPr>
          <p:cNvPr id="31749" name="Text Box 5"/>
          <p:cNvSpPr txBox="1">
            <a:spLocks noChangeArrowheads="1"/>
          </p:cNvSpPr>
          <p:nvPr/>
        </p:nvSpPr>
        <p:spPr bwMode="auto">
          <a:xfrm rot="16200000">
            <a:off x="-624122" y="2931759"/>
            <a:ext cx="2895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000" dirty="0"/>
              <a:t>Number of Subjects</a:t>
            </a:r>
            <a:endParaRPr lang="en-US" altLang="en-US" sz="2400" dirty="0"/>
          </a:p>
        </p:txBody>
      </p:sp>
      <p:sp>
        <p:nvSpPr>
          <p:cNvPr id="6" name="Title 1"/>
          <p:cNvSpPr txBox="1">
            <a:spLocks/>
          </p:cNvSpPr>
          <p:nvPr/>
        </p:nvSpPr>
        <p:spPr bwMode="gray">
          <a:xfrm>
            <a:off x="304800" y="380294"/>
            <a:ext cx="8229600" cy="48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+mj-lt"/>
                <a:ea typeface="MS PGothic" pitchFamily="34" charset="-128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800" kern="0" dirty="0" smtClean="0"/>
              <a:t>PTC Phenotype by </a:t>
            </a:r>
            <a:r>
              <a:rPr lang="en-US" altLang="en-US" sz="2800" i="1" kern="0" dirty="0" smtClean="0"/>
              <a:t>TAS2R38</a:t>
            </a:r>
            <a:r>
              <a:rPr lang="en-US" altLang="en-US" sz="2800" kern="0" dirty="0" smtClean="0"/>
              <a:t> </a:t>
            </a:r>
            <a:r>
              <a:rPr lang="en-US" altLang="en-US" sz="2800" kern="0" dirty="0" err="1" smtClean="0"/>
              <a:t>Diplotype</a:t>
            </a:r>
            <a:endParaRPr lang="en-US" altLang="en-US" sz="2800" kern="0" dirty="0" smtClean="0"/>
          </a:p>
        </p:txBody>
      </p:sp>
    </p:spTree>
    <p:extLst>
      <p:ext uri="{BB962C8B-B14F-4D97-AF65-F5344CB8AC3E}">
        <p14:creationId xmlns:p14="http://schemas.microsoft.com/office/powerpoint/2010/main" val="3848812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2771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71940416"/>
              </p:ext>
            </p:extLst>
          </p:nvPr>
        </p:nvGraphicFramePr>
        <p:xfrm>
          <a:off x="1162109" y="1011290"/>
          <a:ext cx="7521669" cy="514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6" name="Worksheet" r:id="rId4" imgW="8673781" imgH="5930682" progId="Excel.Sheet.8">
                  <p:embed/>
                </p:oleObj>
              </mc:Choice>
              <mc:Fallback>
                <p:oleObj name="Worksheet" r:id="rId4" imgW="8673781" imgH="5930682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62109" y="1011290"/>
                        <a:ext cx="7521669" cy="5142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772" name="Text Box 4"/>
          <p:cNvSpPr txBox="1">
            <a:spLocks noChangeArrowheads="1"/>
          </p:cNvSpPr>
          <p:nvPr/>
        </p:nvSpPr>
        <p:spPr bwMode="auto">
          <a:xfrm>
            <a:off x="3810000" y="5547360"/>
            <a:ext cx="1752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000"/>
              <a:t>PTC Score</a:t>
            </a:r>
            <a:endParaRPr lang="en-US" altLang="en-US" sz="2400"/>
          </a:p>
        </p:txBody>
      </p:sp>
      <p:sp>
        <p:nvSpPr>
          <p:cNvPr id="32773" name="Text Box 5"/>
          <p:cNvSpPr txBox="1">
            <a:spLocks noChangeArrowheads="1"/>
          </p:cNvSpPr>
          <p:nvPr/>
        </p:nvSpPr>
        <p:spPr bwMode="auto">
          <a:xfrm rot="16200000">
            <a:off x="-624122" y="2933394"/>
            <a:ext cx="2895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000" dirty="0"/>
              <a:t>Number of Subjects</a:t>
            </a:r>
            <a:endParaRPr lang="en-US" altLang="en-US" sz="2400" dirty="0"/>
          </a:p>
        </p:txBody>
      </p:sp>
      <p:sp>
        <p:nvSpPr>
          <p:cNvPr id="6" name="Title 1"/>
          <p:cNvSpPr txBox="1">
            <a:spLocks/>
          </p:cNvSpPr>
          <p:nvPr/>
        </p:nvSpPr>
        <p:spPr bwMode="gray">
          <a:xfrm>
            <a:off x="304800" y="380294"/>
            <a:ext cx="8229600" cy="48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+mj-lt"/>
                <a:ea typeface="MS PGothic" pitchFamily="34" charset="-128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800" kern="0" dirty="0" smtClean="0"/>
              <a:t>Outliers after Adjusting for </a:t>
            </a:r>
            <a:r>
              <a:rPr lang="en-US" altLang="en-US" sz="2800" i="1" kern="0" dirty="0" smtClean="0"/>
              <a:t>TAS2R38</a:t>
            </a:r>
            <a:r>
              <a:rPr lang="en-US" altLang="en-US" sz="2800" kern="0" dirty="0" smtClean="0"/>
              <a:t> </a:t>
            </a:r>
            <a:r>
              <a:rPr lang="en-US" altLang="en-US" sz="2800" kern="0" dirty="0" err="1" smtClean="0"/>
              <a:t>Diplotype</a:t>
            </a:r>
            <a:endParaRPr lang="en-US" altLang="en-US" sz="2800" kern="0" dirty="0" smtClean="0"/>
          </a:p>
        </p:txBody>
      </p:sp>
    </p:spTree>
    <p:extLst>
      <p:ext uri="{BB962C8B-B14F-4D97-AF65-F5344CB8AC3E}">
        <p14:creationId xmlns:p14="http://schemas.microsoft.com/office/powerpoint/2010/main" val="3607350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Oval 3"/>
          <p:cNvSpPr>
            <a:spLocks noChangeArrowheads="1"/>
          </p:cNvSpPr>
          <p:nvPr/>
        </p:nvSpPr>
        <p:spPr bwMode="auto">
          <a:xfrm>
            <a:off x="1447800" y="2057400"/>
            <a:ext cx="685800" cy="685800"/>
          </a:xfrm>
          <a:prstGeom prst="ellipse">
            <a:avLst/>
          </a:prstGeom>
          <a:solidFill>
            <a:srgbClr val="3399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33796" name="Oval 5"/>
          <p:cNvSpPr>
            <a:spLocks noChangeArrowheads="1"/>
          </p:cNvSpPr>
          <p:nvPr/>
        </p:nvSpPr>
        <p:spPr bwMode="auto">
          <a:xfrm>
            <a:off x="5486400" y="2057400"/>
            <a:ext cx="685800" cy="6858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33797" name="Oval 7"/>
          <p:cNvSpPr>
            <a:spLocks noChangeArrowheads="1"/>
          </p:cNvSpPr>
          <p:nvPr/>
        </p:nvSpPr>
        <p:spPr bwMode="auto">
          <a:xfrm>
            <a:off x="2133600" y="3124200"/>
            <a:ext cx="685800" cy="685800"/>
          </a:xfrm>
          <a:prstGeom prst="ellipse">
            <a:avLst/>
          </a:prstGeom>
          <a:solidFill>
            <a:srgbClr val="3399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33798" name="Oval 9"/>
          <p:cNvSpPr>
            <a:spLocks noChangeArrowheads="1"/>
          </p:cNvSpPr>
          <p:nvPr/>
        </p:nvSpPr>
        <p:spPr bwMode="auto">
          <a:xfrm>
            <a:off x="1828800" y="4495800"/>
            <a:ext cx="685800" cy="685800"/>
          </a:xfrm>
          <a:prstGeom prst="ellipse">
            <a:avLst/>
          </a:prstGeom>
          <a:solidFill>
            <a:srgbClr val="3399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33799" name="Oval 11"/>
          <p:cNvSpPr>
            <a:spLocks noChangeArrowheads="1"/>
          </p:cNvSpPr>
          <p:nvPr/>
        </p:nvSpPr>
        <p:spPr bwMode="auto">
          <a:xfrm>
            <a:off x="6705600" y="4495800"/>
            <a:ext cx="685800" cy="6858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33800" name="Oval 12"/>
          <p:cNvSpPr>
            <a:spLocks noChangeArrowheads="1"/>
          </p:cNvSpPr>
          <p:nvPr/>
        </p:nvSpPr>
        <p:spPr bwMode="auto">
          <a:xfrm>
            <a:off x="3886200" y="4495800"/>
            <a:ext cx="685800" cy="685800"/>
          </a:xfrm>
          <a:prstGeom prst="ellipse">
            <a:avLst/>
          </a:prstGeom>
          <a:solidFill>
            <a:srgbClr val="3399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33801" name="Oval 15"/>
          <p:cNvSpPr>
            <a:spLocks noChangeArrowheads="1"/>
          </p:cNvSpPr>
          <p:nvPr/>
        </p:nvSpPr>
        <p:spPr bwMode="auto">
          <a:xfrm>
            <a:off x="2895600" y="4495800"/>
            <a:ext cx="685800" cy="685800"/>
          </a:xfrm>
          <a:prstGeom prst="ellipse">
            <a:avLst/>
          </a:prstGeom>
          <a:solidFill>
            <a:srgbClr val="3399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33802" name="Line 17"/>
          <p:cNvSpPr>
            <a:spLocks noChangeShapeType="1"/>
          </p:cNvSpPr>
          <p:nvPr/>
        </p:nvSpPr>
        <p:spPr bwMode="auto">
          <a:xfrm>
            <a:off x="2133600" y="2362200"/>
            <a:ext cx="685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03" name="Line 18"/>
          <p:cNvSpPr>
            <a:spLocks noChangeShapeType="1"/>
          </p:cNvSpPr>
          <p:nvPr/>
        </p:nvSpPr>
        <p:spPr bwMode="auto">
          <a:xfrm>
            <a:off x="6172200" y="2362200"/>
            <a:ext cx="685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04" name="Line 19"/>
          <p:cNvSpPr>
            <a:spLocks noChangeShapeType="1"/>
          </p:cNvSpPr>
          <p:nvPr/>
        </p:nvSpPr>
        <p:spPr bwMode="auto">
          <a:xfrm>
            <a:off x="2819400" y="3505200"/>
            <a:ext cx="3352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05" name="Line 20"/>
          <p:cNvSpPr>
            <a:spLocks noChangeShapeType="1"/>
          </p:cNvSpPr>
          <p:nvPr/>
        </p:nvSpPr>
        <p:spPr bwMode="auto">
          <a:xfrm>
            <a:off x="2438400" y="2362200"/>
            <a:ext cx="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06" name="Line 21"/>
          <p:cNvSpPr>
            <a:spLocks noChangeShapeType="1"/>
          </p:cNvSpPr>
          <p:nvPr/>
        </p:nvSpPr>
        <p:spPr bwMode="auto">
          <a:xfrm>
            <a:off x="6553200" y="2362200"/>
            <a:ext cx="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07" name="Line 22"/>
          <p:cNvSpPr>
            <a:spLocks noChangeShapeType="1"/>
          </p:cNvSpPr>
          <p:nvPr/>
        </p:nvSpPr>
        <p:spPr bwMode="auto">
          <a:xfrm>
            <a:off x="4495800" y="35052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08" name="Line 23"/>
          <p:cNvSpPr>
            <a:spLocks noChangeShapeType="1"/>
          </p:cNvSpPr>
          <p:nvPr/>
        </p:nvSpPr>
        <p:spPr bwMode="auto">
          <a:xfrm>
            <a:off x="1143000" y="4114800"/>
            <a:ext cx="5867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09" name="Line 24"/>
          <p:cNvSpPr>
            <a:spLocks noChangeShapeType="1"/>
          </p:cNvSpPr>
          <p:nvPr/>
        </p:nvSpPr>
        <p:spPr bwMode="auto">
          <a:xfrm>
            <a:off x="1143000" y="41148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10" name="Line 25"/>
          <p:cNvSpPr>
            <a:spLocks noChangeShapeType="1"/>
          </p:cNvSpPr>
          <p:nvPr/>
        </p:nvSpPr>
        <p:spPr bwMode="auto">
          <a:xfrm>
            <a:off x="2209800" y="41148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11" name="Line 26"/>
          <p:cNvSpPr>
            <a:spLocks noChangeShapeType="1"/>
          </p:cNvSpPr>
          <p:nvPr/>
        </p:nvSpPr>
        <p:spPr bwMode="auto">
          <a:xfrm>
            <a:off x="3276600" y="41148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12" name="Line 27"/>
          <p:cNvSpPr>
            <a:spLocks noChangeShapeType="1"/>
          </p:cNvSpPr>
          <p:nvPr/>
        </p:nvSpPr>
        <p:spPr bwMode="auto">
          <a:xfrm>
            <a:off x="4191000" y="41148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13" name="Line 28"/>
          <p:cNvSpPr>
            <a:spLocks noChangeShapeType="1"/>
          </p:cNvSpPr>
          <p:nvPr/>
        </p:nvSpPr>
        <p:spPr bwMode="auto">
          <a:xfrm>
            <a:off x="5181600" y="41148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14" name="Line 29"/>
          <p:cNvSpPr>
            <a:spLocks noChangeShapeType="1"/>
          </p:cNvSpPr>
          <p:nvPr/>
        </p:nvSpPr>
        <p:spPr bwMode="auto">
          <a:xfrm>
            <a:off x="6096000" y="41148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15" name="Line 30"/>
          <p:cNvSpPr>
            <a:spLocks noChangeShapeType="1"/>
          </p:cNvSpPr>
          <p:nvPr/>
        </p:nvSpPr>
        <p:spPr bwMode="auto">
          <a:xfrm>
            <a:off x="7010400" y="41148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16" name="Text Box 33"/>
          <p:cNvSpPr txBox="1">
            <a:spLocks noChangeArrowheads="1"/>
          </p:cNvSpPr>
          <p:nvPr/>
        </p:nvSpPr>
        <p:spPr bwMode="auto">
          <a:xfrm>
            <a:off x="1524000" y="274320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0000"/>
                </a:solidFill>
              </a:rPr>
              <a:t>11</a:t>
            </a:r>
            <a:endParaRPr lang="en-US" altLang="en-US" sz="2400"/>
          </a:p>
        </p:txBody>
      </p:sp>
      <p:sp>
        <p:nvSpPr>
          <p:cNvPr id="33817" name="Text Box 34"/>
          <p:cNvSpPr txBox="1">
            <a:spLocks noChangeArrowheads="1"/>
          </p:cNvSpPr>
          <p:nvPr/>
        </p:nvSpPr>
        <p:spPr bwMode="auto">
          <a:xfrm>
            <a:off x="2286000" y="373380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0000"/>
                </a:solidFill>
              </a:rPr>
              <a:t>8</a:t>
            </a:r>
            <a:endParaRPr lang="en-US" altLang="en-US" sz="2400"/>
          </a:p>
        </p:txBody>
      </p:sp>
      <p:sp>
        <p:nvSpPr>
          <p:cNvPr id="33818" name="Text Box 35"/>
          <p:cNvSpPr txBox="1">
            <a:spLocks noChangeArrowheads="1"/>
          </p:cNvSpPr>
          <p:nvPr/>
        </p:nvSpPr>
        <p:spPr bwMode="auto">
          <a:xfrm>
            <a:off x="2971800" y="518160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0000"/>
                </a:solidFill>
              </a:rPr>
              <a:t>10</a:t>
            </a:r>
            <a:endParaRPr lang="en-US" altLang="en-US" sz="2400"/>
          </a:p>
        </p:txBody>
      </p:sp>
      <p:sp>
        <p:nvSpPr>
          <p:cNvPr id="33819" name="Text Box 36"/>
          <p:cNvSpPr txBox="1">
            <a:spLocks noChangeArrowheads="1"/>
          </p:cNvSpPr>
          <p:nvPr/>
        </p:nvSpPr>
        <p:spPr bwMode="auto">
          <a:xfrm>
            <a:off x="1981200" y="518160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0000"/>
                </a:solidFill>
              </a:rPr>
              <a:t>8</a:t>
            </a:r>
            <a:endParaRPr lang="en-US" altLang="en-US" sz="2400"/>
          </a:p>
        </p:txBody>
      </p:sp>
      <p:sp>
        <p:nvSpPr>
          <p:cNvPr id="33820" name="Text Box 37"/>
          <p:cNvSpPr txBox="1">
            <a:spLocks noChangeArrowheads="1"/>
          </p:cNvSpPr>
          <p:nvPr/>
        </p:nvSpPr>
        <p:spPr bwMode="auto">
          <a:xfrm>
            <a:off x="5029200" y="518160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/>
              <a:t>9</a:t>
            </a:r>
          </a:p>
        </p:txBody>
      </p:sp>
      <p:sp>
        <p:nvSpPr>
          <p:cNvPr id="33821" name="Text Box 38"/>
          <p:cNvSpPr txBox="1">
            <a:spLocks noChangeArrowheads="1"/>
          </p:cNvSpPr>
          <p:nvPr/>
        </p:nvSpPr>
        <p:spPr bwMode="auto">
          <a:xfrm>
            <a:off x="6858000" y="518160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/>
              <a:t>9</a:t>
            </a:r>
          </a:p>
        </p:txBody>
      </p:sp>
      <p:sp>
        <p:nvSpPr>
          <p:cNvPr id="33822" name="Text Box 39"/>
          <p:cNvSpPr txBox="1">
            <a:spLocks noChangeArrowheads="1"/>
          </p:cNvSpPr>
          <p:nvPr/>
        </p:nvSpPr>
        <p:spPr bwMode="auto">
          <a:xfrm>
            <a:off x="914400" y="518160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chemeClr val="accent2"/>
                </a:solidFill>
              </a:rPr>
              <a:t>3</a:t>
            </a:r>
          </a:p>
        </p:txBody>
      </p:sp>
      <p:sp>
        <p:nvSpPr>
          <p:cNvPr id="33823" name="Text Box 40"/>
          <p:cNvSpPr txBox="1">
            <a:spLocks noChangeArrowheads="1"/>
          </p:cNvSpPr>
          <p:nvPr/>
        </p:nvSpPr>
        <p:spPr bwMode="auto">
          <a:xfrm>
            <a:off x="5943600" y="518160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/>
              <a:t>9</a:t>
            </a:r>
          </a:p>
        </p:txBody>
      </p:sp>
      <p:sp>
        <p:nvSpPr>
          <p:cNvPr id="33824" name="Text Box 41"/>
          <p:cNvSpPr txBox="1">
            <a:spLocks noChangeArrowheads="1"/>
          </p:cNvSpPr>
          <p:nvPr/>
        </p:nvSpPr>
        <p:spPr bwMode="auto">
          <a:xfrm>
            <a:off x="3962400" y="518160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0000"/>
                </a:solidFill>
              </a:rPr>
              <a:t>12</a:t>
            </a:r>
            <a:endParaRPr lang="en-US" altLang="en-US" sz="2400"/>
          </a:p>
        </p:txBody>
      </p:sp>
      <p:sp>
        <p:nvSpPr>
          <p:cNvPr id="33825" name="Text Box 42"/>
          <p:cNvSpPr txBox="1">
            <a:spLocks noChangeArrowheads="1"/>
          </p:cNvSpPr>
          <p:nvPr/>
        </p:nvSpPr>
        <p:spPr bwMode="auto">
          <a:xfrm>
            <a:off x="6324600" y="373380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/>
              <a:t>9</a:t>
            </a:r>
          </a:p>
        </p:txBody>
      </p:sp>
      <p:sp>
        <p:nvSpPr>
          <p:cNvPr id="203819" name="Line 43"/>
          <p:cNvSpPr>
            <a:spLocks noChangeShapeType="1"/>
          </p:cNvSpPr>
          <p:nvPr/>
        </p:nvSpPr>
        <p:spPr bwMode="auto">
          <a:xfrm>
            <a:off x="1143000" y="1676400"/>
            <a:ext cx="381000" cy="457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3820" name="Line 44"/>
          <p:cNvSpPr>
            <a:spLocks noChangeShapeType="1"/>
          </p:cNvSpPr>
          <p:nvPr/>
        </p:nvSpPr>
        <p:spPr bwMode="auto">
          <a:xfrm>
            <a:off x="3657600" y="4038600"/>
            <a:ext cx="381000" cy="457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3821" name="Line 45"/>
          <p:cNvSpPr>
            <a:spLocks noChangeShapeType="1"/>
          </p:cNvSpPr>
          <p:nvPr/>
        </p:nvSpPr>
        <p:spPr bwMode="auto">
          <a:xfrm>
            <a:off x="533400" y="4038600"/>
            <a:ext cx="381000" cy="457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29" name="Rectangle 44"/>
          <p:cNvSpPr>
            <a:spLocks noChangeArrowheads="1"/>
          </p:cNvSpPr>
          <p:nvPr/>
        </p:nvSpPr>
        <p:spPr bwMode="auto">
          <a:xfrm>
            <a:off x="2819400" y="2057400"/>
            <a:ext cx="685800" cy="685800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33830" name="Rectangle 45"/>
          <p:cNvSpPr>
            <a:spLocks noChangeArrowheads="1"/>
          </p:cNvSpPr>
          <p:nvPr/>
        </p:nvSpPr>
        <p:spPr bwMode="auto">
          <a:xfrm>
            <a:off x="6858000" y="2057400"/>
            <a:ext cx="685800" cy="685800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33831" name="Rectangle 46"/>
          <p:cNvSpPr>
            <a:spLocks noChangeArrowheads="1"/>
          </p:cNvSpPr>
          <p:nvPr/>
        </p:nvSpPr>
        <p:spPr bwMode="auto">
          <a:xfrm>
            <a:off x="6172200" y="3124200"/>
            <a:ext cx="685800" cy="685800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33832" name="Rectangle 47"/>
          <p:cNvSpPr>
            <a:spLocks noChangeArrowheads="1"/>
          </p:cNvSpPr>
          <p:nvPr/>
        </p:nvSpPr>
        <p:spPr bwMode="auto">
          <a:xfrm>
            <a:off x="4800600" y="4495800"/>
            <a:ext cx="685800" cy="685800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33833" name="Rectangle 48"/>
          <p:cNvSpPr>
            <a:spLocks noChangeArrowheads="1"/>
          </p:cNvSpPr>
          <p:nvPr/>
        </p:nvSpPr>
        <p:spPr bwMode="auto">
          <a:xfrm>
            <a:off x="5791200" y="4495800"/>
            <a:ext cx="685800" cy="685800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33834" name="Rectangle 47"/>
          <p:cNvSpPr>
            <a:spLocks noChangeArrowheads="1"/>
          </p:cNvSpPr>
          <p:nvPr/>
        </p:nvSpPr>
        <p:spPr bwMode="auto">
          <a:xfrm>
            <a:off x="762000" y="4495800"/>
            <a:ext cx="685800" cy="685800"/>
          </a:xfrm>
          <a:prstGeom prst="rect">
            <a:avLst/>
          </a:prstGeom>
          <a:solidFill>
            <a:srgbClr val="3399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43" name="Title 1"/>
          <p:cNvSpPr txBox="1">
            <a:spLocks/>
          </p:cNvSpPr>
          <p:nvPr/>
        </p:nvSpPr>
        <p:spPr bwMode="gray">
          <a:xfrm>
            <a:off x="304800" y="380294"/>
            <a:ext cx="8229600" cy="48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+mj-lt"/>
                <a:ea typeface="MS PGothic" pitchFamily="34" charset="-128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800" kern="0" dirty="0"/>
              <a:t>Unusual PTC Phenotypes (AVI Homozygotes in Green)</a:t>
            </a:r>
          </a:p>
        </p:txBody>
      </p:sp>
    </p:spTree>
    <p:extLst>
      <p:ext uri="{BB962C8B-B14F-4D97-AF65-F5344CB8AC3E}">
        <p14:creationId xmlns:p14="http://schemas.microsoft.com/office/powerpoint/2010/main" val="2869797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3819" grpId="0" animBg="1"/>
      <p:bldP spid="203820" grpId="0" animBg="1"/>
      <p:bldP spid="203821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Oval 3"/>
          <p:cNvSpPr>
            <a:spLocks noChangeArrowheads="1"/>
          </p:cNvSpPr>
          <p:nvPr/>
        </p:nvSpPr>
        <p:spPr bwMode="auto">
          <a:xfrm>
            <a:off x="1447800" y="2042160"/>
            <a:ext cx="685800" cy="6858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34820" name="Oval 5"/>
          <p:cNvSpPr>
            <a:spLocks noChangeArrowheads="1"/>
          </p:cNvSpPr>
          <p:nvPr/>
        </p:nvSpPr>
        <p:spPr bwMode="auto">
          <a:xfrm>
            <a:off x="5486400" y="2042160"/>
            <a:ext cx="685800" cy="6858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34821" name="Oval 7"/>
          <p:cNvSpPr>
            <a:spLocks noChangeArrowheads="1"/>
          </p:cNvSpPr>
          <p:nvPr/>
        </p:nvSpPr>
        <p:spPr bwMode="auto">
          <a:xfrm>
            <a:off x="2133600" y="3108960"/>
            <a:ext cx="685800" cy="6858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34822" name="Oval 9"/>
          <p:cNvSpPr>
            <a:spLocks noChangeArrowheads="1"/>
          </p:cNvSpPr>
          <p:nvPr/>
        </p:nvSpPr>
        <p:spPr bwMode="auto">
          <a:xfrm>
            <a:off x="5791200" y="4480560"/>
            <a:ext cx="685800" cy="685800"/>
          </a:xfrm>
          <a:prstGeom prst="ellipse">
            <a:avLst/>
          </a:prstGeom>
          <a:solidFill>
            <a:srgbClr val="3399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34823" name="Oval 10"/>
          <p:cNvSpPr>
            <a:spLocks noChangeArrowheads="1"/>
          </p:cNvSpPr>
          <p:nvPr/>
        </p:nvSpPr>
        <p:spPr bwMode="auto">
          <a:xfrm>
            <a:off x="2895600" y="4480560"/>
            <a:ext cx="685800" cy="6858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34824" name="Oval 13"/>
          <p:cNvSpPr>
            <a:spLocks noChangeArrowheads="1"/>
          </p:cNvSpPr>
          <p:nvPr/>
        </p:nvSpPr>
        <p:spPr bwMode="auto">
          <a:xfrm>
            <a:off x="762000" y="4480560"/>
            <a:ext cx="685800" cy="6858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34825" name="Oval 14"/>
          <p:cNvSpPr>
            <a:spLocks noChangeArrowheads="1"/>
          </p:cNvSpPr>
          <p:nvPr/>
        </p:nvSpPr>
        <p:spPr bwMode="auto">
          <a:xfrm>
            <a:off x="4876800" y="4480560"/>
            <a:ext cx="685800" cy="685800"/>
          </a:xfrm>
          <a:prstGeom prst="ellipse">
            <a:avLst/>
          </a:prstGeom>
          <a:solidFill>
            <a:srgbClr val="3399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34826" name="Oval 15"/>
          <p:cNvSpPr>
            <a:spLocks noChangeArrowheads="1"/>
          </p:cNvSpPr>
          <p:nvPr/>
        </p:nvSpPr>
        <p:spPr bwMode="auto">
          <a:xfrm>
            <a:off x="1828800" y="4480560"/>
            <a:ext cx="685800" cy="6858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34827" name="Line 16"/>
          <p:cNvSpPr>
            <a:spLocks noChangeShapeType="1"/>
          </p:cNvSpPr>
          <p:nvPr/>
        </p:nvSpPr>
        <p:spPr bwMode="auto">
          <a:xfrm>
            <a:off x="2133600" y="2346960"/>
            <a:ext cx="685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28" name="Line 17"/>
          <p:cNvSpPr>
            <a:spLocks noChangeShapeType="1"/>
          </p:cNvSpPr>
          <p:nvPr/>
        </p:nvSpPr>
        <p:spPr bwMode="auto">
          <a:xfrm>
            <a:off x="6172200" y="2346960"/>
            <a:ext cx="685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29" name="Line 18"/>
          <p:cNvSpPr>
            <a:spLocks noChangeShapeType="1"/>
          </p:cNvSpPr>
          <p:nvPr/>
        </p:nvSpPr>
        <p:spPr bwMode="auto">
          <a:xfrm>
            <a:off x="2819400" y="3489960"/>
            <a:ext cx="3352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30" name="Line 19"/>
          <p:cNvSpPr>
            <a:spLocks noChangeShapeType="1"/>
          </p:cNvSpPr>
          <p:nvPr/>
        </p:nvSpPr>
        <p:spPr bwMode="auto">
          <a:xfrm>
            <a:off x="2438400" y="2346960"/>
            <a:ext cx="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31" name="Line 20"/>
          <p:cNvSpPr>
            <a:spLocks noChangeShapeType="1"/>
          </p:cNvSpPr>
          <p:nvPr/>
        </p:nvSpPr>
        <p:spPr bwMode="auto">
          <a:xfrm>
            <a:off x="6553200" y="2346960"/>
            <a:ext cx="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32" name="Line 21"/>
          <p:cNvSpPr>
            <a:spLocks noChangeShapeType="1"/>
          </p:cNvSpPr>
          <p:nvPr/>
        </p:nvSpPr>
        <p:spPr bwMode="auto">
          <a:xfrm>
            <a:off x="4495800" y="348996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33" name="Line 22"/>
          <p:cNvSpPr>
            <a:spLocks noChangeShapeType="1"/>
          </p:cNvSpPr>
          <p:nvPr/>
        </p:nvSpPr>
        <p:spPr bwMode="auto">
          <a:xfrm>
            <a:off x="1143000" y="4099560"/>
            <a:ext cx="6781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34" name="Line 23"/>
          <p:cNvSpPr>
            <a:spLocks noChangeShapeType="1"/>
          </p:cNvSpPr>
          <p:nvPr/>
        </p:nvSpPr>
        <p:spPr bwMode="auto">
          <a:xfrm>
            <a:off x="1143000" y="409956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35" name="Line 24"/>
          <p:cNvSpPr>
            <a:spLocks noChangeShapeType="1"/>
          </p:cNvSpPr>
          <p:nvPr/>
        </p:nvSpPr>
        <p:spPr bwMode="auto">
          <a:xfrm>
            <a:off x="2209800" y="409956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36" name="Line 25"/>
          <p:cNvSpPr>
            <a:spLocks noChangeShapeType="1"/>
          </p:cNvSpPr>
          <p:nvPr/>
        </p:nvSpPr>
        <p:spPr bwMode="auto">
          <a:xfrm>
            <a:off x="3276600" y="409956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37" name="Line 26"/>
          <p:cNvSpPr>
            <a:spLocks noChangeShapeType="1"/>
          </p:cNvSpPr>
          <p:nvPr/>
        </p:nvSpPr>
        <p:spPr bwMode="auto">
          <a:xfrm>
            <a:off x="4191000" y="409956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38" name="Line 27"/>
          <p:cNvSpPr>
            <a:spLocks noChangeShapeType="1"/>
          </p:cNvSpPr>
          <p:nvPr/>
        </p:nvSpPr>
        <p:spPr bwMode="auto">
          <a:xfrm>
            <a:off x="5181600" y="409956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39" name="Line 28"/>
          <p:cNvSpPr>
            <a:spLocks noChangeShapeType="1"/>
          </p:cNvSpPr>
          <p:nvPr/>
        </p:nvSpPr>
        <p:spPr bwMode="auto">
          <a:xfrm>
            <a:off x="6096000" y="409956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40" name="Line 29"/>
          <p:cNvSpPr>
            <a:spLocks noChangeShapeType="1"/>
          </p:cNvSpPr>
          <p:nvPr/>
        </p:nvSpPr>
        <p:spPr bwMode="auto">
          <a:xfrm>
            <a:off x="7010400" y="409956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41" name="Text Box 32"/>
          <p:cNvSpPr txBox="1">
            <a:spLocks noChangeArrowheads="1"/>
          </p:cNvSpPr>
          <p:nvPr/>
        </p:nvSpPr>
        <p:spPr bwMode="auto">
          <a:xfrm>
            <a:off x="762000" y="516636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/>
              <a:t>14</a:t>
            </a:r>
          </a:p>
        </p:txBody>
      </p:sp>
      <p:sp>
        <p:nvSpPr>
          <p:cNvPr id="34842" name="Text Box 33"/>
          <p:cNvSpPr txBox="1">
            <a:spLocks noChangeArrowheads="1"/>
          </p:cNvSpPr>
          <p:nvPr/>
        </p:nvSpPr>
        <p:spPr bwMode="auto">
          <a:xfrm>
            <a:off x="1981200" y="516636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/>
              <a:t>10</a:t>
            </a:r>
          </a:p>
        </p:txBody>
      </p:sp>
      <p:sp>
        <p:nvSpPr>
          <p:cNvPr id="34843" name="Text Box 34"/>
          <p:cNvSpPr txBox="1">
            <a:spLocks noChangeArrowheads="1"/>
          </p:cNvSpPr>
          <p:nvPr/>
        </p:nvSpPr>
        <p:spPr bwMode="auto">
          <a:xfrm>
            <a:off x="3962400" y="516636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/>
              <a:t>9</a:t>
            </a:r>
          </a:p>
        </p:txBody>
      </p:sp>
      <p:sp>
        <p:nvSpPr>
          <p:cNvPr id="34844" name="Text Box 35"/>
          <p:cNvSpPr txBox="1">
            <a:spLocks noChangeArrowheads="1"/>
          </p:cNvSpPr>
          <p:nvPr/>
        </p:nvSpPr>
        <p:spPr bwMode="auto">
          <a:xfrm>
            <a:off x="6781800" y="516636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0000"/>
                </a:solidFill>
              </a:rPr>
              <a:t>11</a:t>
            </a:r>
            <a:endParaRPr lang="en-US" altLang="en-US" sz="2400"/>
          </a:p>
        </p:txBody>
      </p:sp>
      <p:sp>
        <p:nvSpPr>
          <p:cNvPr id="34845" name="Text Box 36"/>
          <p:cNvSpPr txBox="1">
            <a:spLocks noChangeArrowheads="1"/>
          </p:cNvSpPr>
          <p:nvPr/>
        </p:nvSpPr>
        <p:spPr bwMode="auto">
          <a:xfrm>
            <a:off x="5943600" y="516636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chemeClr val="accent2"/>
                </a:solidFill>
              </a:rPr>
              <a:t>4</a:t>
            </a:r>
          </a:p>
        </p:txBody>
      </p:sp>
      <p:sp>
        <p:nvSpPr>
          <p:cNvPr id="34846" name="Text Box 37"/>
          <p:cNvSpPr txBox="1">
            <a:spLocks noChangeArrowheads="1"/>
          </p:cNvSpPr>
          <p:nvPr/>
        </p:nvSpPr>
        <p:spPr bwMode="auto">
          <a:xfrm>
            <a:off x="2895600" y="516636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/>
              <a:t>10</a:t>
            </a:r>
          </a:p>
        </p:txBody>
      </p:sp>
      <p:sp>
        <p:nvSpPr>
          <p:cNvPr id="34847" name="Text Box 38"/>
          <p:cNvSpPr txBox="1">
            <a:spLocks noChangeArrowheads="1"/>
          </p:cNvSpPr>
          <p:nvPr/>
        </p:nvSpPr>
        <p:spPr bwMode="auto">
          <a:xfrm>
            <a:off x="5029200" y="516636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chemeClr val="accent2"/>
                </a:solidFill>
              </a:rPr>
              <a:t>2</a:t>
            </a:r>
            <a:endParaRPr lang="en-US" altLang="en-US" sz="2400"/>
          </a:p>
        </p:txBody>
      </p:sp>
      <p:sp>
        <p:nvSpPr>
          <p:cNvPr id="34848" name="Text Box 39"/>
          <p:cNvSpPr txBox="1">
            <a:spLocks noChangeArrowheads="1"/>
          </p:cNvSpPr>
          <p:nvPr/>
        </p:nvSpPr>
        <p:spPr bwMode="auto">
          <a:xfrm>
            <a:off x="6248400" y="371856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/>
              <a:t>11</a:t>
            </a:r>
          </a:p>
        </p:txBody>
      </p:sp>
      <p:sp>
        <p:nvSpPr>
          <p:cNvPr id="34849" name="Oval 40"/>
          <p:cNvSpPr>
            <a:spLocks noChangeArrowheads="1"/>
          </p:cNvSpPr>
          <p:nvPr/>
        </p:nvSpPr>
        <p:spPr bwMode="auto">
          <a:xfrm>
            <a:off x="7620000" y="4480560"/>
            <a:ext cx="685800" cy="685800"/>
          </a:xfrm>
          <a:prstGeom prst="ellipse">
            <a:avLst/>
          </a:prstGeom>
          <a:solidFill>
            <a:srgbClr val="3399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34850" name="Line 41"/>
          <p:cNvSpPr>
            <a:spLocks noChangeShapeType="1"/>
          </p:cNvSpPr>
          <p:nvPr/>
        </p:nvSpPr>
        <p:spPr bwMode="auto">
          <a:xfrm>
            <a:off x="7924800" y="409956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51" name="Text Box 42"/>
          <p:cNvSpPr txBox="1">
            <a:spLocks noChangeArrowheads="1"/>
          </p:cNvSpPr>
          <p:nvPr/>
        </p:nvSpPr>
        <p:spPr bwMode="auto">
          <a:xfrm>
            <a:off x="7696200" y="516636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0000"/>
                </a:solidFill>
              </a:rPr>
              <a:t>11</a:t>
            </a:r>
            <a:endParaRPr lang="en-US" altLang="en-US" sz="2400"/>
          </a:p>
        </p:txBody>
      </p:sp>
      <p:sp>
        <p:nvSpPr>
          <p:cNvPr id="212011" name="Line 43"/>
          <p:cNvSpPr>
            <a:spLocks noChangeShapeType="1"/>
          </p:cNvSpPr>
          <p:nvPr/>
        </p:nvSpPr>
        <p:spPr bwMode="auto">
          <a:xfrm>
            <a:off x="4648200" y="4023360"/>
            <a:ext cx="381000" cy="457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2012" name="Line 44"/>
          <p:cNvSpPr>
            <a:spLocks noChangeShapeType="1"/>
          </p:cNvSpPr>
          <p:nvPr/>
        </p:nvSpPr>
        <p:spPr bwMode="auto">
          <a:xfrm>
            <a:off x="7467600" y="4023360"/>
            <a:ext cx="381000" cy="457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54" name="Rectangle 44"/>
          <p:cNvSpPr>
            <a:spLocks noChangeArrowheads="1"/>
          </p:cNvSpPr>
          <p:nvPr/>
        </p:nvSpPr>
        <p:spPr bwMode="auto">
          <a:xfrm>
            <a:off x="2819400" y="2042160"/>
            <a:ext cx="685800" cy="685800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34855" name="Rectangle 45"/>
          <p:cNvSpPr>
            <a:spLocks noChangeArrowheads="1"/>
          </p:cNvSpPr>
          <p:nvPr/>
        </p:nvSpPr>
        <p:spPr bwMode="auto">
          <a:xfrm>
            <a:off x="6172200" y="3108960"/>
            <a:ext cx="685800" cy="685800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34856" name="Rectangle 46"/>
          <p:cNvSpPr>
            <a:spLocks noChangeArrowheads="1"/>
          </p:cNvSpPr>
          <p:nvPr/>
        </p:nvSpPr>
        <p:spPr bwMode="auto">
          <a:xfrm>
            <a:off x="6858000" y="2042160"/>
            <a:ext cx="685800" cy="685800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34857" name="Rectangle 47"/>
          <p:cNvSpPr>
            <a:spLocks noChangeArrowheads="1"/>
          </p:cNvSpPr>
          <p:nvPr/>
        </p:nvSpPr>
        <p:spPr bwMode="auto">
          <a:xfrm>
            <a:off x="3810000" y="4480560"/>
            <a:ext cx="685800" cy="685800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34858" name="Rectangle 48"/>
          <p:cNvSpPr>
            <a:spLocks noChangeArrowheads="1"/>
          </p:cNvSpPr>
          <p:nvPr/>
        </p:nvSpPr>
        <p:spPr bwMode="auto">
          <a:xfrm>
            <a:off x="6705600" y="4480560"/>
            <a:ext cx="685800" cy="685800"/>
          </a:xfrm>
          <a:prstGeom prst="rect">
            <a:avLst/>
          </a:prstGeom>
          <a:solidFill>
            <a:srgbClr val="3399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43" name="Title 1"/>
          <p:cNvSpPr txBox="1">
            <a:spLocks/>
          </p:cNvSpPr>
          <p:nvPr/>
        </p:nvSpPr>
        <p:spPr bwMode="gray">
          <a:xfrm>
            <a:off x="304800" y="380294"/>
            <a:ext cx="8229600" cy="48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+mj-lt"/>
                <a:ea typeface="MS PGothic" pitchFamily="34" charset="-128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800" kern="0" dirty="0" smtClean="0"/>
              <a:t>Unusual PTC Phenotypes (AVI Homozygotes in Green)</a:t>
            </a:r>
          </a:p>
        </p:txBody>
      </p:sp>
    </p:spTree>
    <p:extLst>
      <p:ext uri="{BB962C8B-B14F-4D97-AF65-F5344CB8AC3E}">
        <p14:creationId xmlns:p14="http://schemas.microsoft.com/office/powerpoint/2010/main" val="3829884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2011" grpId="0" animBg="1"/>
      <p:bldP spid="2120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Content Placeholder 2"/>
          <p:cNvSpPr>
            <a:spLocks noGrp="1"/>
          </p:cNvSpPr>
          <p:nvPr>
            <p:ph idx="4294967295"/>
          </p:nvPr>
        </p:nvSpPr>
        <p:spPr>
          <a:xfrm>
            <a:off x="457200" y="1295400"/>
            <a:ext cx="7772400" cy="44196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en-US" sz="2400" dirty="0" smtClean="0"/>
              <a:t>Genome-wide Linkage Studies</a:t>
            </a:r>
          </a:p>
          <a:p>
            <a:pPr eaLnBrk="1" hangingPunct="1">
              <a:buFontTx/>
              <a:buNone/>
            </a:pPr>
            <a:r>
              <a:rPr lang="en-US" altLang="en-US" sz="2400" dirty="0" smtClean="0"/>
              <a:t>	300-400 Microsatellite Markers</a:t>
            </a:r>
          </a:p>
          <a:p>
            <a:pPr eaLnBrk="1" hangingPunct="1">
              <a:buFontTx/>
              <a:buNone/>
            </a:pPr>
            <a:r>
              <a:rPr lang="en-US" altLang="en-US" sz="2400" dirty="0" smtClean="0"/>
              <a:t>Genome-wide Association Studies</a:t>
            </a:r>
          </a:p>
          <a:p>
            <a:pPr eaLnBrk="1" hangingPunct="1">
              <a:buFontTx/>
              <a:buNone/>
            </a:pPr>
            <a:r>
              <a:rPr lang="en-US" altLang="en-US" sz="2400" dirty="0" smtClean="0"/>
              <a:t>	100,000-2,500,000 SNPs</a:t>
            </a:r>
          </a:p>
          <a:p>
            <a:pPr eaLnBrk="1" hangingPunct="1">
              <a:buFontTx/>
              <a:buNone/>
            </a:pPr>
            <a:r>
              <a:rPr lang="en-US" altLang="en-US" sz="2400" dirty="0" smtClean="0"/>
              <a:t>Exome Sequencing Studies</a:t>
            </a:r>
          </a:p>
          <a:p>
            <a:pPr eaLnBrk="1" hangingPunct="1">
              <a:buFontTx/>
              <a:buNone/>
            </a:pPr>
            <a:r>
              <a:rPr lang="en-US" altLang="en-US" sz="2400" dirty="0" smtClean="0"/>
              <a:t>	30,000,000 </a:t>
            </a:r>
            <a:r>
              <a:rPr lang="en-US" altLang="en-US" sz="2400" dirty="0" err="1" smtClean="0"/>
              <a:t>Basepairs</a:t>
            </a:r>
            <a:endParaRPr lang="en-US" altLang="en-US" sz="2400" dirty="0" smtClean="0"/>
          </a:p>
          <a:p>
            <a:pPr eaLnBrk="1" hangingPunct="1">
              <a:buFontTx/>
              <a:buNone/>
            </a:pPr>
            <a:r>
              <a:rPr lang="en-US" altLang="en-US" sz="2400" dirty="0" smtClean="0"/>
              <a:t>Exome Array Studies</a:t>
            </a:r>
          </a:p>
          <a:p>
            <a:pPr eaLnBrk="1" hangingPunct="1">
              <a:buFontTx/>
              <a:buNone/>
            </a:pPr>
            <a:r>
              <a:rPr lang="en-US" altLang="en-US" sz="2400" dirty="0" smtClean="0"/>
              <a:t>	&gt;240,000 </a:t>
            </a:r>
            <a:r>
              <a:rPr lang="en-US" altLang="en-US" sz="2400" dirty="0" err="1" smtClean="0"/>
              <a:t>exonic</a:t>
            </a:r>
            <a:r>
              <a:rPr lang="en-US" altLang="en-US" sz="2400" dirty="0" smtClean="0"/>
              <a:t> variants</a:t>
            </a:r>
          </a:p>
          <a:p>
            <a:pPr eaLnBrk="1" hangingPunct="1">
              <a:buFontTx/>
              <a:buNone/>
            </a:pPr>
            <a:r>
              <a:rPr lang="en-US" altLang="en-US" sz="2400" dirty="0" smtClean="0"/>
              <a:t>Whole Genome Sequencing Studies</a:t>
            </a:r>
          </a:p>
          <a:p>
            <a:pPr eaLnBrk="1" hangingPunct="1">
              <a:buFontTx/>
              <a:buNone/>
            </a:pPr>
            <a:r>
              <a:rPr lang="en-US" altLang="en-US" sz="2400" dirty="0" smtClean="0"/>
              <a:t>	3,200,000,000 </a:t>
            </a:r>
            <a:r>
              <a:rPr lang="en-US" altLang="en-US" sz="2400" dirty="0" err="1" smtClean="0"/>
              <a:t>Basepairs</a:t>
            </a:r>
            <a:endParaRPr lang="en-US" altLang="en-US" sz="1200" dirty="0" smtClean="0"/>
          </a:p>
          <a:p>
            <a:pPr lvl="1" eaLnBrk="1" hangingPunct="1"/>
            <a:endParaRPr lang="en-US" altLang="en-US" sz="2400" dirty="0" smtClean="0"/>
          </a:p>
          <a:p>
            <a:pPr eaLnBrk="1" hangingPunct="1"/>
            <a:endParaRPr lang="en-US" altLang="en-US" sz="2400" dirty="0" smtClean="0"/>
          </a:p>
          <a:p>
            <a:pPr lvl="1" eaLnBrk="1" hangingPunct="1"/>
            <a:endParaRPr lang="en-US" altLang="en-US" sz="2400" dirty="0" smtClean="0"/>
          </a:p>
        </p:txBody>
      </p:sp>
      <p:sp>
        <p:nvSpPr>
          <p:cNvPr id="4" name="Title 1"/>
          <p:cNvSpPr txBox="1">
            <a:spLocks/>
          </p:cNvSpPr>
          <p:nvPr/>
        </p:nvSpPr>
        <p:spPr bwMode="gray">
          <a:xfrm>
            <a:off x="304800" y="380294"/>
            <a:ext cx="8229600" cy="48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+mj-lt"/>
                <a:ea typeface="MS PGothic" pitchFamily="34" charset="-128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800" kern="0" dirty="0" smtClean="0"/>
              <a:t>Number of Genetic Markers Needed for Genetic Studies</a:t>
            </a:r>
          </a:p>
        </p:txBody>
      </p:sp>
    </p:spTree>
    <p:extLst>
      <p:ext uri="{BB962C8B-B14F-4D97-AF65-F5344CB8AC3E}">
        <p14:creationId xmlns:p14="http://schemas.microsoft.com/office/powerpoint/2010/main" val="685577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3" name="Picture 6" descr="100_514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295400"/>
            <a:ext cx="6172200" cy="463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 bwMode="gray">
          <a:xfrm>
            <a:off x="304800" y="380294"/>
            <a:ext cx="8229600" cy="48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+mj-lt"/>
                <a:ea typeface="MS PGothic" pitchFamily="34" charset="-128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800" kern="0" dirty="0" smtClean="0"/>
              <a:t>10 Genomes, 5 Hard Drivers</a:t>
            </a:r>
          </a:p>
        </p:txBody>
      </p:sp>
    </p:spTree>
    <p:extLst>
      <p:ext uri="{BB962C8B-B14F-4D97-AF65-F5344CB8AC3E}">
        <p14:creationId xmlns:p14="http://schemas.microsoft.com/office/powerpoint/2010/main" val="2301972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2956560" y="1280160"/>
            <a:ext cx="1143000" cy="4572000"/>
          </a:xfrm>
          <a:prstGeom prst="rect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9502024"/>
              </p:ext>
            </p:extLst>
          </p:nvPr>
        </p:nvGraphicFramePr>
        <p:xfrm>
          <a:off x="594360" y="1280160"/>
          <a:ext cx="7772400" cy="4572000"/>
        </p:xfrm>
        <a:graphic>
          <a:graphicData uri="http://schemas.openxmlformats.org/drawingml/2006/table">
            <a:tbl>
              <a:tblPr/>
              <a:tblGrid>
                <a:gridCol w="2341563"/>
                <a:gridCol w="1085850"/>
                <a:gridCol w="1087437"/>
                <a:gridCol w="1085850"/>
                <a:gridCol w="1085850"/>
                <a:gridCol w="1085850"/>
              </a:tblGrid>
              <a:tr h="228600"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 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5"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ＭＳ Ｐゴシック" charset="-128"/>
                      </a:endParaRP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28600"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ＭＳ Ｐゴシック" charset="-128"/>
                      </a:endParaRP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Sample 1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Sample 2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Sample 3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Sample 4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Sample 5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Gender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Female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Female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Male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Female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Female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Total Sequence (Gb)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214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220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218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243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219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Percent fully called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0.95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0.96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0.96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0.97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0.96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Coverage (X fold)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53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55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53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63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54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ＭＳ Ｐゴシック" charset="-128"/>
                      </a:endParaRP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ＭＳ Ｐゴシック" charset="-128"/>
                      </a:endParaRP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ＭＳ Ｐゴシック" charset="-128"/>
                      </a:endParaRP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ＭＳ Ｐゴシック" charset="-128"/>
                      </a:endParaRP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ＭＳ Ｐゴシック" charset="-128"/>
                      </a:endParaRP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ＭＳ Ｐゴシック" charset="-128"/>
                      </a:endParaRP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SNPs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3,270,920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3,269,487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3,278,557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3,355,266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3,341,154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Insertions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184,763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190,633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197,830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210,805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206,120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Deletions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195,419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200,495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208,031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221,532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216,578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ＭＳ Ｐゴシック" charset="-128"/>
                      </a:endParaRP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ＭＳ Ｐゴシック" charset="-128"/>
                      </a:endParaRP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ＭＳ Ｐゴシック" charset="-128"/>
                      </a:endParaRP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ＭＳ Ｐゴシック" charset="-128"/>
                      </a:endParaRP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ＭＳ Ｐゴシック" charset="-128"/>
                      </a:endParaRP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ＭＳ Ｐゴシック" charset="-128"/>
                      </a:endParaRP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Synonymous SNPs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9,666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9,547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9,808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10,004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9,981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Missense SNPs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9,253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9,135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9,350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9,486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9,581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Nonsense SNPs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90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97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82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88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92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Frameshift Insertions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103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102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97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112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127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Frameshift Deletions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99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101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91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108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116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ＭＳ Ｐゴシック" charset="-128"/>
                      </a:endParaRP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ＭＳ Ｐゴシック" charset="-128"/>
                      </a:endParaRP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ＭＳ Ｐゴシック" charset="-128"/>
                      </a:endParaRP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ＭＳ Ｐゴシック" charset="-128"/>
                      </a:endParaRP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ＭＳ Ｐゴシック" charset="-128"/>
                      </a:endParaRP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ＭＳ Ｐゴシック" charset="-128"/>
                      </a:endParaRP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Novel SNPs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0.04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0.04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0.04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0.04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0.04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Novel Insertions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0.18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0.18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0.19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0.20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0.19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Novel Deltions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0.22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0.22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0.23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0.23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0.23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" name="Title 1"/>
          <p:cNvSpPr txBox="1">
            <a:spLocks/>
          </p:cNvSpPr>
          <p:nvPr/>
        </p:nvSpPr>
        <p:spPr bwMode="gray">
          <a:xfrm>
            <a:off x="304800" y="380294"/>
            <a:ext cx="8229600" cy="48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+mj-lt"/>
                <a:ea typeface="MS PGothic" pitchFamily="34" charset="-128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800" kern="0" dirty="0" smtClean="0"/>
              <a:t>Summary of Variation</a:t>
            </a:r>
          </a:p>
        </p:txBody>
      </p:sp>
    </p:spTree>
    <p:extLst>
      <p:ext uri="{BB962C8B-B14F-4D97-AF65-F5344CB8AC3E}">
        <p14:creationId xmlns:p14="http://schemas.microsoft.com/office/powerpoint/2010/main" val="449972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1473" name="Group 3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0985368"/>
              </p:ext>
            </p:extLst>
          </p:nvPr>
        </p:nvGraphicFramePr>
        <p:xfrm>
          <a:off x="594360" y="1575118"/>
          <a:ext cx="7772400" cy="2874963"/>
        </p:xfrm>
        <a:graphic>
          <a:graphicData uri="http://schemas.openxmlformats.org/drawingml/2006/table">
            <a:tbl>
              <a:tblPr/>
              <a:tblGrid>
                <a:gridCol w="2212975"/>
                <a:gridCol w="1854200"/>
                <a:gridCol w="1897063"/>
                <a:gridCol w="1808162"/>
              </a:tblGrid>
              <a:tr h="36576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Sample 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Genotyping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4008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Sequencing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Homozygous Reference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Heterozygous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Homozygous Variant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008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Homozygous Reference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479,773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F805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429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422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8896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Heterozygous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426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234,156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F805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293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008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Homozygous Variant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65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168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172,479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F8055"/>
                    </a:solidFill>
                  </a:tcPr>
                </a:tc>
              </a:tr>
            </a:tbl>
          </a:graphicData>
        </a:graphic>
      </p:graphicFrame>
      <p:sp>
        <p:nvSpPr>
          <p:cNvPr id="4" name="Title 1"/>
          <p:cNvSpPr txBox="1">
            <a:spLocks/>
          </p:cNvSpPr>
          <p:nvPr/>
        </p:nvSpPr>
        <p:spPr bwMode="gray">
          <a:xfrm>
            <a:off x="304800" y="380294"/>
            <a:ext cx="8229600" cy="48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+mj-lt"/>
                <a:ea typeface="MS PGothic" pitchFamily="34" charset="-128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800" kern="0" dirty="0" smtClean="0"/>
              <a:t>Quality Control: 99.8% Concordance</a:t>
            </a:r>
          </a:p>
        </p:txBody>
      </p:sp>
    </p:spTree>
    <p:extLst>
      <p:ext uri="{BB962C8B-B14F-4D97-AF65-F5344CB8AC3E}">
        <p14:creationId xmlns:p14="http://schemas.microsoft.com/office/powerpoint/2010/main" val="2726126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601153"/>
            <a:ext cx="4267200" cy="4205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2377440"/>
            <a:ext cx="1730375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 bwMode="gray">
          <a:xfrm>
            <a:off x="304800" y="380294"/>
            <a:ext cx="8229600" cy="48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+mj-lt"/>
                <a:ea typeface="MS PGothic" pitchFamily="34" charset="-128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800" kern="0" dirty="0" smtClean="0"/>
              <a:t>Variant Distribution in PTC Subjects</a:t>
            </a:r>
          </a:p>
        </p:txBody>
      </p:sp>
    </p:spTree>
    <p:extLst>
      <p:ext uri="{BB962C8B-B14F-4D97-AF65-F5344CB8AC3E}">
        <p14:creationId xmlns:p14="http://schemas.microsoft.com/office/powerpoint/2010/main" val="475907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9" name="Picture 8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600200"/>
            <a:ext cx="5943600" cy="324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0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2057400"/>
            <a:ext cx="1730375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 bwMode="gray">
          <a:xfrm>
            <a:off x="304800" y="380294"/>
            <a:ext cx="8229600" cy="48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+mj-lt"/>
                <a:ea typeface="MS PGothic" pitchFamily="34" charset="-128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800" kern="0" dirty="0" smtClean="0"/>
              <a:t>Variant Distribution in PTC Subjects</a:t>
            </a:r>
          </a:p>
        </p:txBody>
      </p:sp>
    </p:spTree>
    <p:extLst>
      <p:ext uri="{BB962C8B-B14F-4D97-AF65-F5344CB8AC3E}">
        <p14:creationId xmlns:p14="http://schemas.microsoft.com/office/powerpoint/2010/main" val="1624468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Oval 3"/>
          <p:cNvSpPr>
            <a:spLocks noChangeArrowheads="1"/>
          </p:cNvSpPr>
          <p:nvPr/>
        </p:nvSpPr>
        <p:spPr bwMode="auto">
          <a:xfrm>
            <a:off x="1828800" y="1981200"/>
            <a:ext cx="685800" cy="685800"/>
          </a:xfrm>
          <a:prstGeom prst="ellipse">
            <a:avLst/>
          </a:prstGeom>
          <a:solidFill>
            <a:srgbClr val="3399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40964" name="Oval 5"/>
          <p:cNvSpPr>
            <a:spLocks noChangeArrowheads="1"/>
          </p:cNvSpPr>
          <p:nvPr/>
        </p:nvSpPr>
        <p:spPr bwMode="auto">
          <a:xfrm>
            <a:off x="5867400" y="1981200"/>
            <a:ext cx="685800" cy="6858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40965" name="Oval 7"/>
          <p:cNvSpPr>
            <a:spLocks noChangeArrowheads="1"/>
          </p:cNvSpPr>
          <p:nvPr/>
        </p:nvSpPr>
        <p:spPr bwMode="auto">
          <a:xfrm>
            <a:off x="2514600" y="3048000"/>
            <a:ext cx="685800" cy="685800"/>
          </a:xfrm>
          <a:prstGeom prst="ellipse">
            <a:avLst/>
          </a:prstGeom>
          <a:solidFill>
            <a:srgbClr val="3399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40966" name="Oval 9"/>
          <p:cNvSpPr>
            <a:spLocks noChangeArrowheads="1"/>
          </p:cNvSpPr>
          <p:nvPr/>
        </p:nvSpPr>
        <p:spPr bwMode="auto">
          <a:xfrm>
            <a:off x="2209800" y="4419600"/>
            <a:ext cx="685800" cy="685800"/>
          </a:xfrm>
          <a:prstGeom prst="ellipse">
            <a:avLst/>
          </a:prstGeom>
          <a:solidFill>
            <a:srgbClr val="3399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40967" name="Oval 11"/>
          <p:cNvSpPr>
            <a:spLocks noChangeArrowheads="1"/>
          </p:cNvSpPr>
          <p:nvPr/>
        </p:nvSpPr>
        <p:spPr bwMode="auto">
          <a:xfrm>
            <a:off x="7086600" y="4419600"/>
            <a:ext cx="685800" cy="6858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40968" name="Oval 12"/>
          <p:cNvSpPr>
            <a:spLocks noChangeArrowheads="1"/>
          </p:cNvSpPr>
          <p:nvPr/>
        </p:nvSpPr>
        <p:spPr bwMode="auto">
          <a:xfrm>
            <a:off x="4267200" y="4419600"/>
            <a:ext cx="685800" cy="685800"/>
          </a:xfrm>
          <a:prstGeom prst="ellipse">
            <a:avLst/>
          </a:prstGeom>
          <a:solidFill>
            <a:srgbClr val="3399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40969" name="Oval 15"/>
          <p:cNvSpPr>
            <a:spLocks noChangeArrowheads="1"/>
          </p:cNvSpPr>
          <p:nvPr/>
        </p:nvSpPr>
        <p:spPr bwMode="auto">
          <a:xfrm>
            <a:off x="3276600" y="4419600"/>
            <a:ext cx="685800" cy="685800"/>
          </a:xfrm>
          <a:prstGeom prst="ellipse">
            <a:avLst/>
          </a:prstGeom>
          <a:solidFill>
            <a:srgbClr val="3399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40970" name="Line 17"/>
          <p:cNvSpPr>
            <a:spLocks noChangeShapeType="1"/>
          </p:cNvSpPr>
          <p:nvPr/>
        </p:nvSpPr>
        <p:spPr bwMode="auto">
          <a:xfrm>
            <a:off x="2514600" y="2286000"/>
            <a:ext cx="685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71" name="Line 18"/>
          <p:cNvSpPr>
            <a:spLocks noChangeShapeType="1"/>
          </p:cNvSpPr>
          <p:nvPr/>
        </p:nvSpPr>
        <p:spPr bwMode="auto">
          <a:xfrm>
            <a:off x="6553200" y="2286000"/>
            <a:ext cx="685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72" name="Line 19"/>
          <p:cNvSpPr>
            <a:spLocks noChangeShapeType="1"/>
          </p:cNvSpPr>
          <p:nvPr/>
        </p:nvSpPr>
        <p:spPr bwMode="auto">
          <a:xfrm>
            <a:off x="3200400" y="3429000"/>
            <a:ext cx="3352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73" name="Line 20"/>
          <p:cNvSpPr>
            <a:spLocks noChangeShapeType="1"/>
          </p:cNvSpPr>
          <p:nvPr/>
        </p:nvSpPr>
        <p:spPr bwMode="auto">
          <a:xfrm>
            <a:off x="2819400" y="2286000"/>
            <a:ext cx="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74" name="Line 21"/>
          <p:cNvSpPr>
            <a:spLocks noChangeShapeType="1"/>
          </p:cNvSpPr>
          <p:nvPr/>
        </p:nvSpPr>
        <p:spPr bwMode="auto">
          <a:xfrm>
            <a:off x="6934200" y="2286000"/>
            <a:ext cx="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75" name="Line 22"/>
          <p:cNvSpPr>
            <a:spLocks noChangeShapeType="1"/>
          </p:cNvSpPr>
          <p:nvPr/>
        </p:nvSpPr>
        <p:spPr bwMode="auto">
          <a:xfrm>
            <a:off x="4876800" y="34290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76" name="Line 23"/>
          <p:cNvSpPr>
            <a:spLocks noChangeShapeType="1"/>
          </p:cNvSpPr>
          <p:nvPr/>
        </p:nvSpPr>
        <p:spPr bwMode="auto">
          <a:xfrm>
            <a:off x="1524000" y="4038600"/>
            <a:ext cx="5867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77" name="Line 24"/>
          <p:cNvSpPr>
            <a:spLocks noChangeShapeType="1"/>
          </p:cNvSpPr>
          <p:nvPr/>
        </p:nvSpPr>
        <p:spPr bwMode="auto">
          <a:xfrm>
            <a:off x="1524000" y="40386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78" name="Line 25"/>
          <p:cNvSpPr>
            <a:spLocks noChangeShapeType="1"/>
          </p:cNvSpPr>
          <p:nvPr/>
        </p:nvSpPr>
        <p:spPr bwMode="auto">
          <a:xfrm>
            <a:off x="2590800" y="40386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79" name="Line 26"/>
          <p:cNvSpPr>
            <a:spLocks noChangeShapeType="1"/>
          </p:cNvSpPr>
          <p:nvPr/>
        </p:nvSpPr>
        <p:spPr bwMode="auto">
          <a:xfrm>
            <a:off x="3657600" y="40386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80" name="Line 27"/>
          <p:cNvSpPr>
            <a:spLocks noChangeShapeType="1"/>
          </p:cNvSpPr>
          <p:nvPr/>
        </p:nvSpPr>
        <p:spPr bwMode="auto">
          <a:xfrm>
            <a:off x="4572000" y="40386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81" name="Line 28"/>
          <p:cNvSpPr>
            <a:spLocks noChangeShapeType="1"/>
          </p:cNvSpPr>
          <p:nvPr/>
        </p:nvSpPr>
        <p:spPr bwMode="auto">
          <a:xfrm>
            <a:off x="5562600" y="40386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82" name="Line 29"/>
          <p:cNvSpPr>
            <a:spLocks noChangeShapeType="1"/>
          </p:cNvSpPr>
          <p:nvPr/>
        </p:nvSpPr>
        <p:spPr bwMode="auto">
          <a:xfrm>
            <a:off x="6477000" y="40386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83" name="Line 30"/>
          <p:cNvSpPr>
            <a:spLocks noChangeShapeType="1"/>
          </p:cNvSpPr>
          <p:nvPr/>
        </p:nvSpPr>
        <p:spPr bwMode="auto">
          <a:xfrm>
            <a:off x="7391400" y="40386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84" name="Text Box 33"/>
          <p:cNvSpPr txBox="1">
            <a:spLocks noChangeArrowheads="1"/>
          </p:cNvSpPr>
          <p:nvPr/>
        </p:nvSpPr>
        <p:spPr bwMode="auto">
          <a:xfrm>
            <a:off x="1905000" y="266700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0000"/>
                </a:solidFill>
              </a:rPr>
              <a:t>11</a:t>
            </a:r>
            <a:endParaRPr lang="en-US" altLang="en-US" sz="2400"/>
          </a:p>
        </p:txBody>
      </p:sp>
      <p:sp>
        <p:nvSpPr>
          <p:cNvPr id="40985" name="Text Box 34"/>
          <p:cNvSpPr txBox="1">
            <a:spLocks noChangeArrowheads="1"/>
          </p:cNvSpPr>
          <p:nvPr/>
        </p:nvSpPr>
        <p:spPr bwMode="auto">
          <a:xfrm>
            <a:off x="2667000" y="365760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0000"/>
                </a:solidFill>
              </a:rPr>
              <a:t>8</a:t>
            </a:r>
            <a:endParaRPr lang="en-US" altLang="en-US" sz="2400"/>
          </a:p>
        </p:txBody>
      </p:sp>
      <p:sp>
        <p:nvSpPr>
          <p:cNvPr id="40986" name="Text Box 35"/>
          <p:cNvSpPr txBox="1">
            <a:spLocks noChangeArrowheads="1"/>
          </p:cNvSpPr>
          <p:nvPr/>
        </p:nvSpPr>
        <p:spPr bwMode="auto">
          <a:xfrm>
            <a:off x="3352800" y="510540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0000"/>
                </a:solidFill>
              </a:rPr>
              <a:t>10</a:t>
            </a:r>
            <a:endParaRPr lang="en-US" altLang="en-US" sz="2400"/>
          </a:p>
        </p:txBody>
      </p:sp>
      <p:sp>
        <p:nvSpPr>
          <p:cNvPr id="40987" name="Text Box 36"/>
          <p:cNvSpPr txBox="1">
            <a:spLocks noChangeArrowheads="1"/>
          </p:cNvSpPr>
          <p:nvPr/>
        </p:nvSpPr>
        <p:spPr bwMode="auto">
          <a:xfrm>
            <a:off x="2362200" y="510540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0000"/>
                </a:solidFill>
              </a:rPr>
              <a:t>8</a:t>
            </a:r>
            <a:endParaRPr lang="en-US" altLang="en-US" sz="2400"/>
          </a:p>
        </p:txBody>
      </p:sp>
      <p:sp>
        <p:nvSpPr>
          <p:cNvPr id="40988" name="Text Box 37"/>
          <p:cNvSpPr txBox="1">
            <a:spLocks noChangeArrowheads="1"/>
          </p:cNvSpPr>
          <p:nvPr/>
        </p:nvSpPr>
        <p:spPr bwMode="auto">
          <a:xfrm>
            <a:off x="5410200" y="510540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/>
              <a:t>9</a:t>
            </a:r>
          </a:p>
        </p:txBody>
      </p:sp>
      <p:sp>
        <p:nvSpPr>
          <p:cNvPr id="40989" name="Text Box 38"/>
          <p:cNvSpPr txBox="1">
            <a:spLocks noChangeArrowheads="1"/>
          </p:cNvSpPr>
          <p:nvPr/>
        </p:nvSpPr>
        <p:spPr bwMode="auto">
          <a:xfrm>
            <a:off x="7239000" y="510540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/>
              <a:t>9</a:t>
            </a:r>
          </a:p>
        </p:txBody>
      </p:sp>
      <p:sp>
        <p:nvSpPr>
          <p:cNvPr id="40990" name="Text Box 39"/>
          <p:cNvSpPr txBox="1">
            <a:spLocks noChangeArrowheads="1"/>
          </p:cNvSpPr>
          <p:nvPr/>
        </p:nvSpPr>
        <p:spPr bwMode="auto">
          <a:xfrm>
            <a:off x="1295400" y="510540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chemeClr val="accent2"/>
                </a:solidFill>
              </a:rPr>
              <a:t>3</a:t>
            </a:r>
          </a:p>
        </p:txBody>
      </p:sp>
      <p:sp>
        <p:nvSpPr>
          <p:cNvPr id="40991" name="Text Box 40"/>
          <p:cNvSpPr txBox="1">
            <a:spLocks noChangeArrowheads="1"/>
          </p:cNvSpPr>
          <p:nvPr/>
        </p:nvSpPr>
        <p:spPr bwMode="auto">
          <a:xfrm>
            <a:off x="6324600" y="510540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/>
              <a:t>9</a:t>
            </a:r>
          </a:p>
        </p:txBody>
      </p:sp>
      <p:sp>
        <p:nvSpPr>
          <p:cNvPr id="40992" name="Text Box 41"/>
          <p:cNvSpPr txBox="1">
            <a:spLocks noChangeArrowheads="1"/>
          </p:cNvSpPr>
          <p:nvPr/>
        </p:nvSpPr>
        <p:spPr bwMode="auto">
          <a:xfrm>
            <a:off x="4343400" y="510540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0000"/>
                </a:solidFill>
              </a:rPr>
              <a:t>12</a:t>
            </a:r>
            <a:endParaRPr lang="en-US" altLang="en-US" sz="2400"/>
          </a:p>
        </p:txBody>
      </p:sp>
      <p:sp>
        <p:nvSpPr>
          <p:cNvPr id="40993" name="Text Box 42"/>
          <p:cNvSpPr txBox="1">
            <a:spLocks noChangeArrowheads="1"/>
          </p:cNvSpPr>
          <p:nvPr/>
        </p:nvSpPr>
        <p:spPr bwMode="auto">
          <a:xfrm>
            <a:off x="6705600" y="365760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/>
              <a:t>9</a:t>
            </a:r>
          </a:p>
        </p:txBody>
      </p:sp>
      <p:sp>
        <p:nvSpPr>
          <p:cNvPr id="203819" name="Line 43"/>
          <p:cNvSpPr>
            <a:spLocks noChangeShapeType="1"/>
          </p:cNvSpPr>
          <p:nvPr/>
        </p:nvSpPr>
        <p:spPr bwMode="auto">
          <a:xfrm>
            <a:off x="1524000" y="1600200"/>
            <a:ext cx="381000" cy="457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3820" name="Line 44"/>
          <p:cNvSpPr>
            <a:spLocks noChangeShapeType="1"/>
          </p:cNvSpPr>
          <p:nvPr/>
        </p:nvSpPr>
        <p:spPr bwMode="auto">
          <a:xfrm>
            <a:off x="4038600" y="3962400"/>
            <a:ext cx="381000" cy="457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3821" name="Line 45"/>
          <p:cNvSpPr>
            <a:spLocks noChangeShapeType="1"/>
          </p:cNvSpPr>
          <p:nvPr/>
        </p:nvSpPr>
        <p:spPr bwMode="auto">
          <a:xfrm>
            <a:off x="914400" y="3962400"/>
            <a:ext cx="381000" cy="457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97" name="Rectangle 44"/>
          <p:cNvSpPr>
            <a:spLocks noChangeArrowheads="1"/>
          </p:cNvSpPr>
          <p:nvPr/>
        </p:nvSpPr>
        <p:spPr bwMode="auto">
          <a:xfrm>
            <a:off x="3200400" y="1981200"/>
            <a:ext cx="685800" cy="685800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40998" name="Rectangle 45"/>
          <p:cNvSpPr>
            <a:spLocks noChangeArrowheads="1"/>
          </p:cNvSpPr>
          <p:nvPr/>
        </p:nvSpPr>
        <p:spPr bwMode="auto">
          <a:xfrm>
            <a:off x="7239000" y="1981200"/>
            <a:ext cx="685800" cy="685800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40999" name="Rectangle 46"/>
          <p:cNvSpPr>
            <a:spLocks noChangeArrowheads="1"/>
          </p:cNvSpPr>
          <p:nvPr/>
        </p:nvSpPr>
        <p:spPr bwMode="auto">
          <a:xfrm>
            <a:off x="6553200" y="3048000"/>
            <a:ext cx="685800" cy="685800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41000" name="Rectangle 47"/>
          <p:cNvSpPr>
            <a:spLocks noChangeArrowheads="1"/>
          </p:cNvSpPr>
          <p:nvPr/>
        </p:nvSpPr>
        <p:spPr bwMode="auto">
          <a:xfrm>
            <a:off x="5181600" y="4419600"/>
            <a:ext cx="685800" cy="685800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41001" name="Rectangle 48"/>
          <p:cNvSpPr>
            <a:spLocks noChangeArrowheads="1"/>
          </p:cNvSpPr>
          <p:nvPr/>
        </p:nvSpPr>
        <p:spPr bwMode="auto">
          <a:xfrm>
            <a:off x="6172200" y="4419600"/>
            <a:ext cx="685800" cy="685800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43" name="Line 43"/>
          <p:cNvSpPr>
            <a:spLocks noChangeShapeType="1"/>
          </p:cNvSpPr>
          <p:nvPr/>
        </p:nvSpPr>
        <p:spPr bwMode="auto">
          <a:xfrm>
            <a:off x="2590800" y="2438400"/>
            <a:ext cx="1676400" cy="1981200"/>
          </a:xfrm>
          <a:prstGeom prst="line">
            <a:avLst/>
          </a:prstGeom>
          <a:noFill/>
          <a:ln w="63500">
            <a:solidFill>
              <a:schemeClr val="accent2">
                <a:lumMod val="60000"/>
                <a:lumOff val="40000"/>
              </a:schemeClr>
            </a:solidFill>
            <a:round/>
            <a:headEnd type="triangle" w="med" len="med"/>
            <a:tailEnd type="triangle" w="med" len="med"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-128"/>
            </a:endParaRPr>
          </a:p>
        </p:txBody>
      </p:sp>
      <p:sp>
        <p:nvSpPr>
          <p:cNvPr id="44" name="Line 44"/>
          <p:cNvSpPr>
            <a:spLocks noChangeShapeType="1"/>
          </p:cNvSpPr>
          <p:nvPr/>
        </p:nvSpPr>
        <p:spPr bwMode="auto">
          <a:xfrm flipH="1">
            <a:off x="1447800" y="2667000"/>
            <a:ext cx="457200" cy="1676400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004" name="Rectangle 47"/>
          <p:cNvSpPr>
            <a:spLocks noChangeArrowheads="1"/>
          </p:cNvSpPr>
          <p:nvPr/>
        </p:nvSpPr>
        <p:spPr bwMode="auto">
          <a:xfrm>
            <a:off x="1143000" y="4419600"/>
            <a:ext cx="685800" cy="685800"/>
          </a:xfrm>
          <a:prstGeom prst="rect">
            <a:avLst/>
          </a:prstGeom>
          <a:solidFill>
            <a:srgbClr val="3399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45" name="Line 43"/>
          <p:cNvSpPr>
            <a:spLocks noChangeShapeType="1"/>
          </p:cNvSpPr>
          <p:nvPr/>
        </p:nvSpPr>
        <p:spPr bwMode="auto">
          <a:xfrm>
            <a:off x="2438400" y="2590800"/>
            <a:ext cx="990600" cy="1752600"/>
          </a:xfrm>
          <a:prstGeom prst="line">
            <a:avLst/>
          </a:prstGeom>
          <a:noFill/>
          <a:ln w="63500">
            <a:solidFill>
              <a:srgbClr val="0000FF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" name="Line 43"/>
          <p:cNvSpPr>
            <a:spLocks noChangeShapeType="1"/>
          </p:cNvSpPr>
          <p:nvPr/>
        </p:nvSpPr>
        <p:spPr bwMode="auto">
          <a:xfrm>
            <a:off x="2362200" y="2743200"/>
            <a:ext cx="76200" cy="1600200"/>
          </a:xfrm>
          <a:prstGeom prst="line">
            <a:avLst/>
          </a:prstGeom>
          <a:noFill/>
          <a:ln w="63500">
            <a:solidFill>
              <a:srgbClr val="3366FF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" name="Title 1"/>
          <p:cNvSpPr txBox="1">
            <a:spLocks/>
          </p:cNvSpPr>
          <p:nvPr/>
        </p:nvSpPr>
        <p:spPr bwMode="gray">
          <a:xfrm>
            <a:off x="304800" y="380294"/>
            <a:ext cx="8229600" cy="48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+mj-lt"/>
                <a:ea typeface="MS PGothic" pitchFamily="34" charset="-128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800" kern="0" dirty="0" smtClean="0"/>
              <a:t>Using Relatedness</a:t>
            </a:r>
          </a:p>
        </p:txBody>
      </p:sp>
    </p:spTree>
    <p:extLst>
      <p:ext uri="{BB962C8B-B14F-4D97-AF65-F5344CB8AC3E}">
        <p14:creationId xmlns:p14="http://schemas.microsoft.com/office/powerpoint/2010/main" val="2620551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3819" grpId="0" animBg="1"/>
      <p:bldP spid="203820" grpId="0" animBg="1"/>
      <p:bldP spid="203821" grpId="0" animBg="1"/>
      <p:bldP spid="44" grpId="0" animBg="1"/>
      <p:bldP spid="45" grpId="0" animBg="1"/>
      <p:bldP spid="46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7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143000"/>
            <a:ext cx="5013960" cy="5020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 bwMode="gray">
          <a:xfrm>
            <a:off x="304800" y="380294"/>
            <a:ext cx="8229600" cy="48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+mj-lt"/>
                <a:ea typeface="MS PGothic" pitchFamily="34" charset="-128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800" kern="0" dirty="0" smtClean="0"/>
              <a:t>Identity by Descent</a:t>
            </a:r>
          </a:p>
        </p:txBody>
      </p:sp>
    </p:spTree>
    <p:extLst>
      <p:ext uri="{BB962C8B-B14F-4D97-AF65-F5344CB8AC3E}">
        <p14:creationId xmlns:p14="http://schemas.microsoft.com/office/powerpoint/2010/main" val="418003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1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05" t="1292" r="56917" b="75179"/>
          <a:stretch>
            <a:fillRect/>
          </a:stretch>
        </p:blipFill>
        <p:spPr bwMode="auto">
          <a:xfrm>
            <a:off x="2016125" y="1141413"/>
            <a:ext cx="4841875" cy="481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 bwMode="gray">
          <a:xfrm>
            <a:off x="304800" y="380294"/>
            <a:ext cx="8229600" cy="48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+mj-lt"/>
                <a:ea typeface="MS PGothic" pitchFamily="34" charset="-128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800" kern="0" dirty="0" smtClean="0"/>
              <a:t>Identity by Descent</a:t>
            </a:r>
          </a:p>
        </p:txBody>
      </p:sp>
    </p:spTree>
    <p:extLst>
      <p:ext uri="{BB962C8B-B14F-4D97-AF65-F5344CB8AC3E}">
        <p14:creationId xmlns:p14="http://schemas.microsoft.com/office/powerpoint/2010/main" val="1086157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403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15176842"/>
              </p:ext>
            </p:extLst>
          </p:nvPr>
        </p:nvGraphicFramePr>
        <p:xfrm>
          <a:off x="1661160" y="1132101"/>
          <a:ext cx="5654040" cy="50426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1" name="Worksheet" r:id="rId4" imgW="3703320" imgH="3304032" progId="Excel.Sheet.8">
                  <p:embed/>
                </p:oleObj>
              </mc:Choice>
              <mc:Fallback>
                <p:oleObj name="Worksheet" r:id="rId4" imgW="3703320" imgH="3304032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61160" y="1132101"/>
                        <a:ext cx="5654040" cy="504264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itle 1"/>
          <p:cNvSpPr txBox="1">
            <a:spLocks/>
          </p:cNvSpPr>
          <p:nvPr/>
        </p:nvSpPr>
        <p:spPr bwMode="gray">
          <a:xfrm>
            <a:off x="304800" y="380294"/>
            <a:ext cx="8229600" cy="48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+mj-lt"/>
                <a:ea typeface="MS PGothic" pitchFamily="34" charset="-128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800" kern="0" dirty="0" smtClean="0"/>
              <a:t>Nonsynonymous Variants</a:t>
            </a:r>
          </a:p>
        </p:txBody>
      </p:sp>
    </p:spTree>
    <p:extLst>
      <p:ext uri="{BB962C8B-B14F-4D97-AF65-F5344CB8AC3E}">
        <p14:creationId xmlns:p14="http://schemas.microsoft.com/office/powerpoint/2010/main" val="112397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 idx="4294967295"/>
          </p:nvPr>
        </p:nvSpPr>
        <p:spPr>
          <a:xfrm>
            <a:off x="304800" y="380294"/>
            <a:ext cx="8229600" cy="480131"/>
          </a:xfrm>
        </p:spPr>
        <p:txBody>
          <a:bodyPr/>
          <a:lstStyle/>
          <a:p>
            <a:pPr eaLnBrk="1" hangingPunct="1"/>
            <a:r>
              <a:rPr lang="en-US" altLang="en-US" sz="2800" dirty="0" smtClean="0"/>
              <a:t>Outline</a:t>
            </a:r>
          </a:p>
        </p:txBody>
      </p:sp>
      <p:sp>
        <p:nvSpPr>
          <p:cNvPr id="4099" name="Content Placeholder 2"/>
          <p:cNvSpPr>
            <a:spLocks noGrp="1"/>
          </p:cNvSpPr>
          <p:nvPr>
            <p:ph idx="4294967295"/>
          </p:nvPr>
        </p:nvSpPr>
        <p:spPr>
          <a:xfrm>
            <a:off x="457200" y="1599565"/>
            <a:ext cx="8229600" cy="4404995"/>
          </a:xfrm>
        </p:spPr>
        <p:txBody>
          <a:bodyPr/>
          <a:lstStyle/>
          <a:p>
            <a:pPr eaLnBrk="1" hangingPunct="1"/>
            <a:r>
              <a:rPr lang="en-US" altLang="en-US" sz="2800" dirty="0" smtClean="0"/>
              <a:t>Overview</a:t>
            </a:r>
          </a:p>
          <a:p>
            <a:pPr eaLnBrk="1" hangingPunct="1"/>
            <a:endParaRPr lang="en-US" altLang="en-US" sz="2800" dirty="0" smtClean="0"/>
          </a:p>
          <a:p>
            <a:pPr eaLnBrk="1" hangingPunct="1"/>
            <a:r>
              <a:rPr lang="en-US" altLang="en-US" sz="2800" dirty="0" smtClean="0"/>
              <a:t>Examples of Next Generation Sequencing Studies: Whole Genome, Exome, Families (IBD), Cancer</a:t>
            </a:r>
          </a:p>
          <a:p>
            <a:pPr eaLnBrk="1" hangingPunct="1"/>
            <a:endParaRPr lang="en-US" altLang="en-US" sz="2800" dirty="0" smtClean="0"/>
          </a:p>
          <a:p>
            <a:pPr eaLnBrk="1" hangingPunct="1"/>
            <a:r>
              <a:rPr lang="en-US" altLang="en-US" sz="2800" dirty="0" smtClean="0"/>
              <a:t>PTC Taste Sensitivity</a:t>
            </a:r>
          </a:p>
          <a:p>
            <a:pPr eaLnBrk="1" hangingPunct="1"/>
            <a:endParaRPr lang="en-US" altLang="en-US" sz="2800" dirty="0" smtClean="0"/>
          </a:p>
          <a:p>
            <a:pPr eaLnBrk="1" hangingPunct="1"/>
            <a:r>
              <a:rPr lang="en-US" altLang="en-US" sz="2800" b="1" dirty="0" smtClean="0"/>
              <a:t>Implications</a:t>
            </a:r>
          </a:p>
        </p:txBody>
      </p:sp>
    </p:spTree>
    <p:extLst>
      <p:ext uri="{BB962C8B-B14F-4D97-AF65-F5344CB8AC3E}">
        <p14:creationId xmlns:p14="http://schemas.microsoft.com/office/powerpoint/2010/main" val="1541027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"/>
          <p:cNvSpPr>
            <a:spLocks noChangeArrowheads="1"/>
          </p:cNvSpPr>
          <p:nvPr/>
        </p:nvSpPr>
        <p:spPr bwMode="auto">
          <a:xfrm>
            <a:off x="457200" y="1600200"/>
            <a:ext cx="8077200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>
                <a:hlinkClick r:id=""/>
              </a:rPr>
              <a:t>1000 Genomes: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>
                <a:hlinkClick r:id=""/>
              </a:rPr>
              <a:t>http://browser.1000genomes.org/Homo_sapiens/Info/Index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600" dirty="0" smtClean="0">
              <a:hlinkClick r:id="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600" dirty="0">
              <a:hlinkClick r:id="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>
                <a:hlinkClick r:id=""/>
              </a:rPr>
              <a:t>Exome Sequencing Project: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>
                <a:hlinkClick r:id=""/>
              </a:rPr>
              <a:t>https://esp.gs.washington.edu/drupal/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600" dirty="0" smtClean="0">
              <a:hlinkClick r:id="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600" dirty="0">
              <a:hlinkClick r:id="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>
                <a:hlinkClick r:id=""/>
              </a:rPr>
              <a:t>Exome Array Design: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>
                <a:hlinkClick r:id=""/>
              </a:rPr>
              <a:t>http://genome.sph.umich.edu/wiki/Exome_Chip_Design#Second_Generation_Arrays</a:t>
            </a:r>
            <a:endParaRPr lang="en-US" altLang="en-US" sz="1600" dirty="0"/>
          </a:p>
        </p:txBody>
      </p:sp>
      <p:sp>
        <p:nvSpPr>
          <p:cNvPr id="4" name="Title 1"/>
          <p:cNvSpPr txBox="1">
            <a:spLocks/>
          </p:cNvSpPr>
          <p:nvPr/>
        </p:nvSpPr>
        <p:spPr bwMode="gray">
          <a:xfrm>
            <a:off x="304800" y="380294"/>
            <a:ext cx="8229600" cy="48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+mj-lt"/>
                <a:ea typeface="MS PGothic" pitchFamily="34" charset="-128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800" kern="0" dirty="0" smtClean="0"/>
              <a:t>Links to Sequencing Projects</a:t>
            </a:r>
          </a:p>
        </p:txBody>
      </p:sp>
    </p:spTree>
    <p:extLst>
      <p:ext uri="{BB962C8B-B14F-4D97-AF65-F5344CB8AC3E}">
        <p14:creationId xmlns:p14="http://schemas.microsoft.com/office/powerpoint/2010/main" val="2253580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Identify Genes with Protein Altering Mutations</a:t>
            </a:r>
          </a:p>
          <a:p>
            <a:pPr eaLnBrk="1" hangingPunct="1"/>
            <a:endParaRPr lang="en-US" altLang="en-US" smtClean="0"/>
          </a:p>
          <a:p>
            <a:pPr eaLnBrk="1" hangingPunct="1"/>
            <a:r>
              <a:rPr lang="en-US" altLang="en-US" smtClean="0"/>
              <a:t>Determine Variation in Specific Genes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 bwMode="gray">
          <a:xfrm>
            <a:off x="304800" y="380294"/>
            <a:ext cx="8503920" cy="48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+mj-lt"/>
                <a:ea typeface="MS PGothic" pitchFamily="34" charset="-128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800" kern="0" dirty="0" smtClean="0"/>
              <a:t>How Can Whole Genome Sequencing Influence Treatment?</a:t>
            </a:r>
          </a:p>
        </p:txBody>
      </p:sp>
    </p:spTree>
    <p:extLst>
      <p:ext uri="{BB962C8B-B14F-4D97-AF65-F5344CB8AC3E}">
        <p14:creationId xmlns:p14="http://schemas.microsoft.com/office/powerpoint/2010/main" val="3828087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7107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28068415"/>
              </p:ext>
            </p:extLst>
          </p:nvPr>
        </p:nvGraphicFramePr>
        <p:xfrm>
          <a:off x="431483" y="1006475"/>
          <a:ext cx="8224837" cy="562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4" name="Worksheet" r:id="rId4" imgW="8674608" imgH="5931408" progId="Excel.Sheet.8">
                  <p:embed/>
                </p:oleObj>
              </mc:Choice>
              <mc:Fallback>
                <p:oleObj name="Worksheet" r:id="rId4" imgW="8674608" imgH="5931408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1483" y="1006475"/>
                        <a:ext cx="8224837" cy="5622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itle 1"/>
          <p:cNvSpPr txBox="1">
            <a:spLocks/>
          </p:cNvSpPr>
          <p:nvPr/>
        </p:nvSpPr>
        <p:spPr bwMode="gray">
          <a:xfrm>
            <a:off x="304800" y="380294"/>
            <a:ext cx="8229600" cy="48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+mj-lt"/>
                <a:ea typeface="MS PGothic" pitchFamily="34" charset="-128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800" kern="0" dirty="0" smtClean="0"/>
              <a:t>Genes with Protein Altering Variants</a:t>
            </a:r>
          </a:p>
        </p:txBody>
      </p:sp>
    </p:spTree>
    <p:extLst>
      <p:ext uri="{BB962C8B-B14F-4D97-AF65-F5344CB8AC3E}">
        <p14:creationId xmlns:p14="http://schemas.microsoft.com/office/powerpoint/2010/main" val="1995282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879600"/>
            <a:ext cx="7772400" cy="436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Line 43"/>
          <p:cNvSpPr>
            <a:spLocks noChangeShapeType="1"/>
          </p:cNvSpPr>
          <p:nvPr/>
        </p:nvSpPr>
        <p:spPr bwMode="auto">
          <a:xfrm flipH="1">
            <a:off x="2133600" y="1447800"/>
            <a:ext cx="381000" cy="533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" name="Line 43"/>
          <p:cNvSpPr>
            <a:spLocks noChangeShapeType="1"/>
          </p:cNvSpPr>
          <p:nvPr/>
        </p:nvSpPr>
        <p:spPr bwMode="auto">
          <a:xfrm flipH="1">
            <a:off x="6248400" y="1447800"/>
            <a:ext cx="381000" cy="533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Line 43"/>
          <p:cNvSpPr>
            <a:spLocks noChangeShapeType="1"/>
          </p:cNvSpPr>
          <p:nvPr/>
        </p:nvSpPr>
        <p:spPr bwMode="auto">
          <a:xfrm flipH="1">
            <a:off x="6629400" y="1447800"/>
            <a:ext cx="381000" cy="533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 bwMode="gray">
          <a:xfrm>
            <a:off x="304800" y="380294"/>
            <a:ext cx="8229600" cy="48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+mj-lt"/>
                <a:ea typeface="MS PGothic" pitchFamily="34" charset="-128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800" kern="0" dirty="0" smtClean="0"/>
              <a:t>Genetic Variation Determines ABO Blood Type</a:t>
            </a:r>
          </a:p>
        </p:txBody>
      </p:sp>
    </p:spTree>
    <p:extLst>
      <p:ext uri="{BB962C8B-B14F-4D97-AF65-F5344CB8AC3E}">
        <p14:creationId xmlns:p14="http://schemas.microsoft.com/office/powerpoint/2010/main" val="2416737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9155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44138050"/>
              </p:ext>
            </p:extLst>
          </p:nvPr>
        </p:nvGraphicFramePr>
        <p:xfrm>
          <a:off x="441959" y="1566863"/>
          <a:ext cx="7959969" cy="3233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9" name="Worksheet" r:id="rId4" imgW="5699760" imgH="2316480" progId="Excel.Sheet.8">
                  <p:embed/>
                </p:oleObj>
              </mc:Choice>
              <mc:Fallback>
                <p:oleObj name="Worksheet" r:id="rId4" imgW="5699760" imgH="2316480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1959" y="1566863"/>
                        <a:ext cx="7959969" cy="32337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3498543" y="1816688"/>
            <a:ext cx="1857487" cy="2983912"/>
          </a:xfrm>
          <a:prstGeom prst="rect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2124416" y="1828799"/>
            <a:ext cx="619162" cy="2965479"/>
          </a:xfrm>
          <a:prstGeom prst="rect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518160" y="2264807"/>
            <a:ext cx="7507344" cy="669728"/>
          </a:xfrm>
          <a:prstGeom prst="rect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518160" y="2971799"/>
            <a:ext cx="7507344" cy="437520"/>
          </a:xfrm>
          <a:prstGeom prst="rect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518160" y="4327759"/>
            <a:ext cx="7507344" cy="244242"/>
          </a:xfrm>
          <a:prstGeom prst="rect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9" name="Title 1"/>
          <p:cNvSpPr txBox="1">
            <a:spLocks/>
          </p:cNvSpPr>
          <p:nvPr/>
        </p:nvSpPr>
        <p:spPr bwMode="gray">
          <a:xfrm>
            <a:off x="304800" y="380294"/>
            <a:ext cx="8229600" cy="48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+mj-lt"/>
                <a:ea typeface="MS PGothic" pitchFamily="34" charset="-128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800" kern="0" dirty="0" smtClean="0"/>
              <a:t>Determination of ABO Blood Type</a:t>
            </a:r>
          </a:p>
        </p:txBody>
      </p:sp>
    </p:spTree>
    <p:extLst>
      <p:ext uri="{BB962C8B-B14F-4D97-AF65-F5344CB8AC3E}">
        <p14:creationId xmlns:p14="http://schemas.microsoft.com/office/powerpoint/2010/main" val="3898264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147445"/>
            <a:ext cx="8077200" cy="4970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0" name="Text Box 4"/>
          <p:cNvSpPr txBox="1">
            <a:spLocks noChangeArrowheads="1"/>
          </p:cNvSpPr>
          <p:nvPr/>
        </p:nvSpPr>
        <p:spPr bwMode="auto">
          <a:xfrm>
            <a:off x="304800" y="6172200"/>
            <a:ext cx="206486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 dirty="0">
                <a:cs typeface="Arial" panose="020B0604020202020204" pitchFamily="34" charset="0"/>
              </a:rPr>
              <a:t>Almqvist AJHG 1999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 bwMode="gray">
          <a:xfrm>
            <a:off x="304800" y="380294"/>
            <a:ext cx="8229600" cy="48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+mj-lt"/>
                <a:ea typeface="MS PGothic" pitchFamily="34" charset="-128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800" kern="0" dirty="0" smtClean="0"/>
              <a:t>Huntington’s Disease Testing Has </a:t>
            </a:r>
            <a:r>
              <a:rPr lang="en-US" altLang="en-US" sz="2800" kern="0" dirty="0" err="1" smtClean="0"/>
              <a:t>Conseqeunces</a:t>
            </a:r>
            <a:endParaRPr lang="en-US" altLang="en-US" sz="2800" kern="0" dirty="0" smtClean="0"/>
          </a:p>
        </p:txBody>
      </p:sp>
    </p:spTree>
    <p:extLst>
      <p:ext uri="{BB962C8B-B14F-4D97-AF65-F5344CB8AC3E}">
        <p14:creationId xmlns:p14="http://schemas.microsoft.com/office/powerpoint/2010/main" val="2191729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ChangeArrowheads="1"/>
          </p:cNvSpPr>
          <p:nvPr/>
        </p:nvSpPr>
        <p:spPr bwMode="auto">
          <a:xfrm>
            <a:off x="457200" y="1600200"/>
            <a:ext cx="7924800" cy="34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>
                <a:hlinkClick r:id="rId3"/>
              </a:rPr>
              <a:t>http://topics.bloomberg.com/the-dna-conundrum</a:t>
            </a:r>
            <a:r>
              <a:rPr lang="en-US" altLang="en-US" sz="2000" dirty="0" smtClean="0">
                <a:hlinkClick r:id="rId3"/>
              </a:rPr>
              <a:t>/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000" dirty="0">
              <a:hlinkClick r:id="rId3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>
                <a:hlinkClick r:id="rId3"/>
              </a:rPr>
              <a:t>http://www.bloomberg.com/video/84364498-genetic-counselor-charts-reporter-s-family-history.html</a:t>
            </a:r>
            <a:r>
              <a:rPr lang="en-US" altLang="en-US" sz="2000" dirty="0" smtClean="0">
                <a:hlinkClick r:id="rId3"/>
              </a:rPr>
              <a:t>/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000" dirty="0">
              <a:hlinkClick r:id="rId3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>
                <a:hlinkClick r:id="rId3"/>
              </a:rPr>
              <a:t>http://www.bloomberg.com/video/86406762-bloomberg-news-reporter-learns-genome-results.html</a:t>
            </a:r>
            <a:r>
              <a:rPr lang="en-US" altLang="en-US" sz="2000" dirty="0" smtClean="0">
                <a:hlinkClick r:id="rId3"/>
              </a:rPr>
              <a:t>/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000" dirty="0">
              <a:hlinkClick r:id="rId3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>
                <a:hlinkClick r:id="rId3"/>
              </a:rPr>
              <a:t>http://www.bloomberg.com/video/bloomberg-reporter-gets-second-opinion-on-dna-test-a~bxIq0BTPyoD_iEV2EcwA.html/</a:t>
            </a:r>
            <a:endParaRPr lang="en-US" altLang="en-US" sz="2000" dirty="0" smtClean="0">
              <a:hlinkClick r:id="rId3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2000" dirty="0"/>
          </a:p>
        </p:txBody>
      </p:sp>
      <p:sp>
        <p:nvSpPr>
          <p:cNvPr id="4" name="Title 1"/>
          <p:cNvSpPr txBox="1">
            <a:spLocks/>
          </p:cNvSpPr>
          <p:nvPr/>
        </p:nvSpPr>
        <p:spPr bwMode="gray">
          <a:xfrm>
            <a:off x="304800" y="380294"/>
            <a:ext cx="8229600" cy="48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+mj-lt"/>
                <a:ea typeface="MS PGothic" pitchFamily="34" charset="-128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800" kern="0" dirty="0" smtClean="0"/>
              <a:t>Links to Videos and Articles on </a:t>
            </a:r>
            <a:r>
              <a:rPr lang="en-US" altLang="en-US" sz="2800" kern="0" dirty="0" err="1" smtClean="0"/>
              <a:t>Seqeuncing</a:t>
            </a:r>
            <a:endParaRPr lang="en-US" altLang="en-US" sz="2800" kern="0" dirty="0" smtClean="0"/>
          </a:p>
        </p:txBody>
      </p:sp>
    </p:spTree>
    <p:extLst>
      <p:ext uri="{BB962C8B-B14F-4D97-AF65-F5344CB8AC3E}">
        <p14:creationId xmlns:p14="http://schemas.microsoft.com/office/powerpoint/2010/main" val="2551983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 idx="4294967295"/>
          </p:nvPr>
        </p:nvSpPr>
        <p:spPr>
          <a:xfrm>
            <a:off x="320040" y="384068"/>
            <a:ext cx="8229600" cy="480131"/>
          </a:xfrm>
        </p:spPr>
        <p:txBody>
          <a:bodyPr/>
          <a:lstStyle/>
          <a:p>
            <a:pPr eaLnBrk="1" hangingPunct="1"/>
            <a:r>
              <a:rPr lang="en-US" sz="2800" dirty="0" smtClean="0"/>
              <a:t>Next Week</a:t>
            </a:r>
          </a:p>
        </p:txBody>
      </p:sp>
      <p:sp>
        <p:nvSpPr>
          <p:cNvPr id="31747" name="Content Placeholder 2"/>
          <p:cNvSpPr>
            <a:spLocks noGrp="1"/>
          </p:cNvSpPr>
          <p:nvPr>
            <p:ph idx="4294967295"/>
          </p:nvPr>
        </p:nvSpPr>
        <p:spPr>
          <a:xfrm>
            <a:off x="457200" y="1736725"/>
            <a:ext cx="8229600" cy="1471172"/>
          </a:xfrm>
        </p:spPr>
        <p:txBody>
          <a:bodyPr/>
          <a:lstStyle/>
          <a:p>
            <a:pPr eaLnBrk="1" hangingPunct="1"/>
            <a:r>
              <a:rPr lang="en-US" sz="2800" dirty="0" smtClean="0"/>
              <a:t>Putting </a:t>
            </a:r>
            <a:r>
              <a:rPr lang="en-US" sz="2800" dirty="0"/>
              <a:t>it all Together: Incorporating Molecular and Genetic Measures into Your Research</a:t>
            </a:r>
            <a:endParaRPr lang="en-US" sz="2800" dirty="0" smtClean="0"/>
          </a:p>
          <a:p>
            <a:pPr eaLnBrk="1" hangingPunct="1"/>
            <a:endParaRPr 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1714562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39"/>
          <a:stretch/>
        </p:blipFill>
        <p:spPr bwMode="auto">
          <a:xfrm>
            <a:off x="304800" y="1143000"/>
            <a:ext cx="8431842" cy="4831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6" name="Text Box 4"/>
          <p:cNvSpPr txBox="1">
            <a:spLocks noChangeArrowheads="1"/>
          </p:cNvSpPr>
          <p:nvPr/>
        </p:nvSpPr>
        <p:spPr bwMode="auto">
          <a:xfrm>
            <a:off x="457200" y="6172200"/>
            <a:ext cx="261481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 dirty="0">
                <a:cs typeface="Arial" panose="020B0604020202020204" pitchFamily="34" charset="0"/>
              </a:rPr>
              <a:t>Meyerson et al. NRG 2010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 bwMode="gray">
          <a:xfrm>
            <a:off x="304800" y="380294"/>
            <a:ext cx="8229600" cy="48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+mj-lt"/>
                <a:ea typeface="MS PGothic" pitchFamily="34" charset="-128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800" kern="0" dirty="0" smtClean="0"/>
              <a:t>Variant Detection through Next Generation Sequencing</a:t>
            </a:r>
          </a:p>
        </p:txBody>
      </p:sp>
    </p:spTree>
    <p:extLst>
      <p:ext uri="{BB962C8B-B14F-4D97-AF65-F5344CB8AC3E}">
        <p14:creationId xmlns:p14="http://schemas.microsoft.com/office/powerpoint/2010/main" val="322520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 idx="4294967295"/>
          </p:nvPr>
        </p:nvSpPr>
        <p:spPr>
          <a:xfrm>
            <a:off x="304800" y="380294"/>
            <a:ext cx="8229600" cy="480131"/>
          </a:xfrm>
        </p:spPr>
        <p:txBody>
          <a:bodyPr/>
          <a:lstStyle/>
          <a:p>
            <a:pPr eaLnBrk="1" hangingPunct="1"/>
            <a:r>
              <a:rPr lang="en-US" altLang="en-US" sz="2800" dirty="0" smtClean="0"/>
              <a:t>Outline</a:t>
            </a:r>
          </a:p>
        </p:txBody>
      </p:sp>
      <p:sp>
        <p:nvSpPr>
          <p:cNvPr id="4099" name="Content Placeholder 2"/>
          <p:cNvSpPr>
            <a:spLocks noGrp="1"/>
          </p:cNvSpPr>
          <p:nvPr>
            <p:ph idx="4294967295"/>
          </p:nvPr>
        </p:nvSpPr>
        <p:spPr>
          <a:xfrm>
            <a:off x="457200" y="1599565"/>
            <a:ext cx="8229600" cy="4404995"/>
          </a:xfrm>
        </p:spPr>
        <p:txBody>
          <a:bodyPr/>
          <a:lstStyle/>
          <a:p>
            <a:pPr eaLnBrk="1" hangingPunct="1"/>
            <a:r>
              <a:rPr lang="en-US" altLang="en-US" sz="2800" dirty="0" smtClean="0"/>
              <a:t>Overview</a:t>
            </a:r>
          </a:p>
          <a:p>
            <a:pPr eaLnBrk="1" hangingPunct="1"/>
            <a:endParaRPr lang="en-US" altLang="en-US" sz="2800" dirty="0" smtClean="0"/>
          </a:p>
          <a:p>
            <a:pPr eaLnBrk="1" hangingPunct="1"/>
            <a:r>
              <a:rPr lang="en-US" altLang="en-US" sz="2800" b="1" dirty="0" smtClean="0"/>
              <a:t>Examples of Next Generation Sequencing Studies: Whole Genome, Exome, Families (IBD), Cancer</a:t>
            </a:r>
          </a:p>
          <a:p>
            <a:pPr eaLnBrk="1" hangingPunct="1"/>
            <a:endParaRPr lang="en-US" altLang="en-US" sz="2800" dirty="0" smtClean="0"/>
          </a:p>
          <a:p>
            <a:pPr eaLnBrk="1" hangingPunct="1"/>
            <a:r>
              <a:rPr lang="en-US" altLang="en-US" sz="2800" dirty="0" smtClean="0"/>
              <a:t>PTC Taste Sensitivity</a:t>
            </a:r>
          </a:p>
          <a:p>
            <a:pPr eaLnBrk="1" hangingPunct="1"/>
            <a:endParaRPr lang="en-US" altLang="en-US" sz="2800" dirty="0" smtClean="0"/>
          </a:p>
          <a:p>
            <a:pPr eaLnBrk="1" hangingPunct="1"/>
            <a:r>
              <a:rPr lang="en-US" altLang="en-US" sz="2800" dirty="0" smtClean="0"/>
              <a:t>Implications</a:t>
            </a:r>
          </a:p>
        </p:txBody>
      </p:sp>
    </p:spTree>
    <p:extLst>
      <p:ext uri="{BB962C8B-B14F-4D97-AF65-F5344CB8AC3E}">
        <p14:creationId xmlns:p14="http://schemas.microsoft.com/office/powerpoint/2010/main" val="1541027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Text Box 4"/>
          <p:cNvSpPr txBox="1">
            <a:spLocks noChangeArrowheads="1"/>
          </p:cNvSpPr>
          <p:nvPr/>
        </p:nvSpPr>
        <p:spPr bwMode="auto">
          <a:xfrm>
            <a:off x="304800" y="6172200"/>
            <a:ext cx="240803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 dirty="0" err="1">
                <a:cs typeface="Arial" panose="020B0604020202020204" pitchFamily="34" charset="0"/>
              </a:rPr>
              <a:t>Lupski</a:t>
            </a:r>
            <a:r>
              <a:rPr lang="en-US" altLang="en-US" sz="1600" dirty="0">
                <a:cs typeface="Arial" panose="020B0604020202020204" pitchFamily="34" charset="0"/>
              </a:rPr>
              <a:t> et al. NEJM 2010</a:t>
            </a:r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9" y="1149668"/>
            <a:ext cx="8405733" cy="4915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 bwMode="gray">
          <a:xfrm>
            <a:off x="304800" y="380294"/>
            <a:ext cx="8229600" cy="48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+mj-lt"/>
                <a:ea typeface="MS PGothic" pitchFamily="34" charset="-128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800" kern="0" dirty="0" smtClean="0"/>
              <a:t>Sequencing of a Single Individual with Family Data</a:t>
            </a:r>
          </a:p>
        </p:txBody>
      </p:sp>
    </p:spTree>
    <p:extLst>
      <p:ext uri="{BB962C8B-B14F-4D97-AF65-F5344CB8AC3E}">
        <p14:creationId xmlns:p14="http://schemas.microsoft.com/office/powerpoint/2010/main" val="665692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" y="1585595"/>
            <a:ext cx="8179761" cy="3672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 bwMode="gray">
          <a:xfrm>
            <a:off x="304800" y="380294"/>
            <a:ext cx="8229600" cy="48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+mj-lt"/>
                <a:ea typeface="MS PGothic" pitchFamily="34" charset="-128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800" kern="0" dirty="0" smtClean="0"/>
              <a:t>The First 8 Human Genomes</a:t>
            </a: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304800" y="6172200"/>
            <a:ext cx="240803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 dirty="0" err="1">
                <a:cs typeface="Arial" panose="020B0604020202020204" pitchFamily="34" charset="0"/>
              </a:rPr>
              <a:t>Lupski</a:t>
            </a:r>
            <a:r>
              <a:rPr lang="en-US" altLang="en-US" sz="1600" dirty="0">
                <a:cs typeface="Arial" panose="020B0604020202020204" pitchFamily="34" charset="0"/>
              </a:rPr>
              <a:t> et al. NEJM 2010</a:t>
            </a:r>
          </a:p>
        </p:txBody>
      </p:sp>
    </p:spTree>
    <p:extLst>
      <p:ext uri="{BB962C8B-B14F-4D97-AF65-F5344CB8AC3E}">
        <p14:creationId xmlns:p14="http://schemas.microsoft.com/office/powerpoint/2010/main" val="1137203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egue Slide">
  <a:themeElements>
    <a:clrScheme name="Segue Slide 1">
      <a:dk1>
        <a:srgbClr val="000000"/>
      </a:dk1>
      <a:lt1>
        <a:srgbClr val="FFFFFF"/>
      </a:lt1>
      <a:dk2>
        <a:srgbClr val="52ABD5"/>
      </a:dk2>
      <a:lt2>
        <a:srgbClr val="AAB198"/>
      </a:lt2>
      <a:accent1>
        <a:srgbClr val="5EBEA5"/>
      </a:accent1>
      <a:accent2>
        <a:srgbClr val="7296CE"/>
      </a:accent2>
      <a:accent3>
        <a:srgbClr val="FFFFFF"/>
      </a:accent3>
      <a:accent4>
        <a:srgbClr val="000000"/>
      </a:accent4>
      <a:accent5>
        <a:srgbClr val="B6DBCF"/>
      </a:accent5>
      <a:accent6>
        <a:srgbClr val="6787BA"/>
      </a:accent6>
      <a:hlink>
        <a:srgbClr val="7FB741"/>
      </a:hlink>
      <a:folHlink>
        <a:srgbClr val="DA6426"/>
      </a:folHlink>
    </a:clrScheme>
    <a:fontScheme name="Segue Slide">
      <a:majorFont>
        <a:latin typeface="Arial Narrow"/>
        <a:ea typeface="ＭＳ Ｐゴシック"/>
        <a:cs typeface="Arial"/>
      </a:majorFont>
      <a:minorFont>
        <a:latin typeface="Arial"/>
        <a:ea typeface="ＭＳ Ｐゴシック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tx2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 Narrow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tx2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 Narrow" charset="0"/>
            <a:ea typeface="ＭＳ Ｐゴシック" charset="0"/>
          </a:defRPr>
        </a:defPPr>
      </a:lstStyle>
    </a:lnDef>
  </a:objectDefaults>
  <a:extraClrSchemeLst>
    <a:extraClrScheme>
      <a:clrScheme name="Segue Slide 1">
        <a:dk1>
          <a:srgbClr val="000000"/>
        </a:dk1>
        <a:lt1>
          <a:srgbClr val="FFFFFF"/>
        </a:lt1>
        <a:dk2>
          <a:srgbClr val="52ABD5"/>
        </a:dk2>
        <a:lt2>
          <a:srgbClr val="AAB198"/>
        </a:lt2>
        <a:accent1>
          <a:srgbClr val="5EBEA5"/>
        </a:accent1>
        <a:accent2>
          <a:srgbClr val="7296CE"/>
        </a:accent2>
        <a:accent3>
          <a:srgbClr val="FFFFFF"/>
        </a:accent3>
        <a:accent4>
          <a:srgbClr val="000000"/>
        </a:accent4>
        <a:accent5>
          <a:srgbClr val="B6DBCF"/>
        </a:accent5>
        <a:accent6>
          <a:srgbClr val="6787BA"/>
        </a:accent6>
        <a:hlink>
          <a:srgbClr val="7FB741"/>
        </a:hlink>
        <a:folHlink>
          <a:srgbClr val="DA642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Segue Slide">
  <a:themeElements>
    <a:clrScheme name="2_Segue Slide 1">
      <a:dk1>
        <a:srgbClr val="000000"/>
      </a:dk1>
      <a:lt1>
        <a:srgbClr val="FFFFFF"/>
      </a:lt1>
      <a:dk2>
        <a:srgbClr val="52ABD5"/>
      </a:dk2>
      <a:lt2>
        <a:srgbClr val="AAB198"/>
      </a:lt2>
      <a:accent1>
        <a:srgbClr val="5EBEA5"/>
      </a:accent1>
      <a:accent2>
        <a:srgbClr val="7296CE"/>
      </a:accent2>
      <a:accent3>
        <a:srgbClr val="FFFFFF"/>
      </a:accent3>
      <a:accent4>
        <a:srgbClr val="000000"/>
      </a:accent4>
      <a:accent5>
        <a:srgbClr val="B6DBCF"/>
      </a:accent5>
      <a:accent6>
        <a:srgbClr val="6787BA"/>
      </a:accent6>
      <a:hlink>
        <a:srgbClr val="7FB741"/>
      </a:hlink>
      <a:folHlink>
        <a:srgbClr val="DA6426"/>
      </a:folHlink>
    </a:clrScheme>
    <a:fontScheme name="2_Segue Slide">
      <a:majorFont>
        <a:latin typeface="Arial Narrow"/>
        <a:ea typeface="ＭＳ Ｐゴシック"/>
        <a:cs typeface="Arial"/>
      </a:majorFont>
      <a:minorFont>
        <a:latin typeface="Arial"/>
        <a:ea typeface="ＭＳ Ｐゴシック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tx2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 Narrow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tx2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 Narrow" charset="0"/>
            <a:ea typeface="ＭＳ Ｐゴシック" charset="0"/>
          </a:defRPr>
        </a:defPPr>
      </a:lstStyle>
    </a:lnDef>
  </a:objectDefaults>
  <a:extraClrSchemeLst>
    <a:extraClrScheme>
      <a:clrScheme name="2_Segue Slide 1">
        <a:dk1>
          <a:srgbClr val="000000"/>
        </a:dk1>
        <a:lt1>
          <a:srgbClr val="FFFFFF"/>
        </a:lt1>
        <a:dk2>
          <a:srgbClr val="52ABD5"/>
        </a:dk2>
        <a:lt2>
          <a:srgbClr val="AAB198"/>
        </a:lt2>
        <a:accent1>
          <a:srgbClr val="5EBEA5"/>
        </a:accent1>
        <a:accent2>
          <a:srgbClr val="7296CE"/>
        </a:accent2>
        <a:accent3>
          <a:srgbClr val="FFFFFF"/>
        </a:accent3>
        <a:accent4>
          <a:srgbClr val="000000"/>
        </a:accent4>
        <a:accent5>
          <a:srgbClr val="B6DBCF"/>
        </a:accent5>
        <a:accent6>
          <a:srgbClr val="6787BA"/>
        </a:accent6>
        <a:hlink>
          <a:srgbClr val="7FB741"/>
        </a:hlink>
        <a:folHlink>
          <a:srgbClr val="DA642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Content Slide">
  <a:themeElements>
    <a:clrScheme name="Content Slide 1">
      <a:dk1>
        <a:srgbClr val="000000"/>
      </a:dk1>
      <a:lt1>
        <a:srgbClr val="FFFFFF"/>
      </a:lt1>
      <a:dk2>
        <a:srgbClr val="52ABD5"/>
      </a:dk2>
      <a:lt2>
        <a:srgbClr val="AAB198"/>
      </a:lt2>
      <a:accent1>
        <a:srgbClr val="5EBEA5"/>
      </a:accent1>
      <a:accent2>
        <a:srgbClr val="8086C1"/>
      </a:accent2>
      <a:accent3>
        <a:srgbClr val="FFFFFF"/>
      </a:accent3>
      <a:accent4>
        <a:srgbClr val="000000"/>
      </a:accent4>
      <a:accent5>
        <a:srgbClr val="B6DBCF"/>
      </a:accent5>
      <a:accent6>
        <a:srgbClr val="7379AF"/>
      </a:accent6>
      <a:hlink>
        <a:srgbClr val="7FB741"/>
      </a:hlink>
      <a:folHlink>
        <a:srgbClr val="DA6426"/>
      </a:folHlink>
    </a:clrScheme>
    <a:fontScheme name="Content Slide">
      <a:majorFont>
        <a:latin typeface="Arial Narrow"/>
        <a:ea typeface="ＭＳ Ｐゴシック"/>
        <a:cs typeface="Arial"/>
      </a:majorFont>
      <a:minorFont>
        <a:latin typeface="Arial Narrow"/>
        <a:ea typeface="ＭＳ Ｐゴシック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tx2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 Narrow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tx2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 Narrow" charset="0"/>
            <a:ea typeface="ＭＳ Ｐゴシック" charset="0"/>
          </a:defRPr>
        </a:defPPr>
      </a:lstStyle>
    </a:lnDef>
  </a:objectDefaults>
  <a:extraClrSchemeLst>
    <a:extraClrScheme>
      <a:clrScheme name="Content Slide 1">
        <a:dk1>
          <a:srgbClr val="000000"/>
        </a:dk1>
        <a:lt1>
          <a:srgbClr val="FFFFFF"/>
        </a:lt1>
        <a:dk2>
          <a:srgbClr val="52ABD5"/>
        </a:dk2>
        <a:lt2>
          <a:srgbClr val="AAB198"/>
        </a:lt2>
        <a:accent1>
          <a:srgbClr val="5EBEA5"/>
        </a:accent1>
        <a:accent2>
          <a:srgbClr val="8086C1"/>
        </a:accent2>
        <a:accent3>
          <a:srgbClr val="FFFFFF"/>
        </a:accent3>
        <a:accent4>
          <a:srgbClr val="000000"/>
        </a:accent4>
        <a:accent5>
          <a:srgbClr val="B6DBCF"/>
        </a:accent5>
        <a:accent6>
          <a:srgbClr val="7379AF"/>
        </a:accent6>
        <a:hlink>
          <a:srgbClr val="7FB741"/>
        </a:hlink>
        <a:folHlink>
          <a:srgbClr val="DA642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Divider Slide">
  <a:themeElements>
    <a:clrScheme name="Divider Slide 1">
      <a:dk1>
        <a:srgbClr val="000000"/>
      </a:dk1>
      <a:lt1>
        <a:srgbClr val="FFFFFF"/>
      </a:lt1>
      <a:dk2>
        <a:srgbClr val="52ABD5"/>
      </a:dk2>
      <a:lt2>
        <a:srgbClr val="AAB198"/>
      </a:lt2>
      <a:accent1>
        <a:srgbClr val="5EBEA5"/>
      </a:accent1>
      <a:accent2>
        <a:srgbClr val="7296CE"/>
      </a:accent2>
      <a:accent3>
        <a:srgbClr val="FFFFFF"/>
      </a:accent3>
      <a:accent4>
        <a:srgbClr val="000000"/>
      </a:accent4>
      <a:accent5>
        <a:srgbClr val="B6DBCF"/>
      </a:accent5>
      <a:accent6>
        <a:srgbClr val="6787BA"/>
      </a:accent6>
      <a:hlink>
        <a:srgbClr val="7FB741"/>
      </a:hlink>
      <a:folHlink>
        <a:srgbClr val="DA6426"/>
      </a:folHlink>
    </a:clrScheme>
    <a:fontScheme name="Divider Slide">
      <a:majorFont>
        <a:latin typeface="Arial Narrow"/>
        <a:ea typeface="ＭＳ Ｐゴシック"/>
        <a:cs typeface="Arial"/>
      </a:majorFont>
      <a:minorFont>
        <a:latin typeface="Arial Narrow"/>
        <a:ea typeface="ＭＳ Ｐゴシック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tx2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 Narrow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tx2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 Narrow" charset="0"/>
            <a:ea typeface="ＭＳ Ｐゴシック" charset="0"/>
          </a:defRPr>
        </a:defPPr>
      </a:lstStyle>
    </a:lnDef>
  </a:objectDefaults>
  <a:extraClrSchemeLst>
    <a:extraClrScheme>
      <a:clrScheme name="Divider Slide 1">
        <a:dk1>
          <a:srgbClr val="000000"/>
        </a:dk1>
        <a:lt1>
          <a:srgbClr val="FFFFFF"/>
        </a:lt1>
        <a:dk2>
          <a:srgbClr val="52ABD5"/>
        </a:dk2>
        <a:lt2>
          <a:srgbClr val="AAB198"/>
        </a:lt2>
        <a:accent1>
          <a:srgbClr val="5EBEA5"/>
        </a:accent1>
        <a:accent2>
          <a:srgbClr val="7296CE"/>
        </a:accent2>
        <a:accent3>
          <a:srgbClr val="FFFFFF"/>
        </a:accent3>
        <a:accent4>
          <a:srgbClr val="000000"/>
        </a:accent4>
        <a:accent5>
          <a:srgbClr val="B6DBCF"/>
        </a:accent5>
        <a:accent6>
          <a:srgbClr val="6787BA"/>
        </a:accent6>
        <a:hlink>
          <a:srgbClr val="7FB741"/>
        </a:hlink>
        <a:folHlink>
          <a:srgbClr val="DA642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vider Slide 2">
        <a:dk1>
          <a:srgbClr val="000000"/>
        </a:dk1>
        <a:lt1>
          <a:srgbClr val="FFFFFF"/>
        </a:lt1>
        <a:dk2>
          <a:srgbClr val="52ABD5"/>
        </a:dk2>
        <a:lt2>
          <a:srgbClr val="AAB198"/>
        </a:lt2>
        <a:accent1>
          <a:srgbClr val="5EBEA5"/>
        </a:accent1>
        <a:accent2>
          <a:srgbClr val="8086C1"/>
        </a:accent2>
        <a:accent3>
          <a:srgbClr val="FFFFFF"/>
        </a:accent3>
        <a:accent4>
          <a:srgbClr val="000000"/>
        </a:accent4>
        <a:accent5>
          <a:srgbClr val="B6DBCF"/>
        </a:accent5>
        <a:accent6>
          <a:srgbClr val="7379AF"/>
        </a:accent6>
        <a:hlink>
          <a:srgbClr val="7FB741"/>
        </a:hlink>
        <a:folHlink>
          <a:srgbClr val="DA642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37556</TotalTime>
  <Words>981</Words>
  <Application>Microsoft Office PowerPoint</Application>
  <PresentationFormat>On-screen Show (4:3)</PresentationFormat>
  <Paragraphs>341</Paragraphs>
  <Slides>56</Slides>
  <Notes>52</Notes>
  <HiddenSlides>0</HiddenSlides>
  <MMClips>0</MMClips>
  <ScaleCrop>false</ScaleCrop>
  <HeadingPairs>
    <vt:vector size="6" baseType="variant"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61" baseType="lpstr">
      <vt:lpstr>Segue Slide</vt:lpstr>
      <vt:lpstr>2_Segue Slide</vt:lpstr>
      <vt:lpstr>Content Slide</vt:lpstr>
      <vt:lpstr>Divider Slide</vt:lpstr>
      <vt:lpstr>Worksheet</vt:lpstr>
      <vt:lpstr>Next Generation Sequencing Epidemiology 217: Lecture 10</vt:lpstr>
      <vt:lpstr>Outline</vt:lpstr>
      <vt:lpstr>PowerPoint Presentation</vt:lpstr>
      <vt:lpstr>PowerPoint Presentation</vt:lpstr>
      <vt:lpstr>PowerPoint Presentation</vt:lpstr>
      <vt:lpstr>PowerPoint Presentation</vt:lpstr>
      <vt:lpstr>Outline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AMD GWAS Findings, 2013</vt:lpstr>
      <vt:lpstr>AMD GWAS Findings, 2015</vt:lpstr>
      <vt:lpstr>AMD Rare Variant Findings, 2015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Outline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Outline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Next Week</vt:lpstr>
    </vt:vector>
  </TitlesOfParts>
  <Company>Duarte Design, Inc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Judith A Millar</dc:creator>
  <cp:lastModifiedBy>Eric Jorgenson</cp:lastModifiedBy>
  <cp:revision>1412</cp:revision>
  <cp:lastPrinted>2016-03-08T01:25:20Z</cp:lastPrinted>
  <dcterms:created xsi:type="dcterms:W3CDTF">2007-10-19T22:49:56Z</dcterms:created>
  <dcterms:modified xsi:type="dcterms:W3CDTF">2016-03-08T02:05:44Z</dcterms:modified>
</cp:coreProperties>
</file>