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257" r:id="rId3"/>
    <p:sldId id="258" r:id="rId4"/>
    <p:sldId id="259" r:id="rId5"/>
    <p:sldId id="260" r:id="rId6"/>
    <p:sldId id="261" r:id="rId7"/>
    <p:sldId id="322" r:id="rId8"/>
    <p:sldId id="323" r:id="rId9"/>
    <p:sldId id="324" r:id="rId10"/>
    <p:sldId id="325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326" r:id="rId21"/>
    <p:sldId id="273" r:id="rId22"/>
    <p:sldId id="274" r:id="rId23"/>
    <p:sldId id="275" r:id="rId24"/>
    <p:sldId id="276" r:id="rId25"/>
    <p:sldId id="327" r:id="rId26"/>
    <p:sldId id="32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329" r:id="rId36"/>
    <p:sldId id="330" r:id="rId37"/>
    <p:sldId id="331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32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33" r:id="rId65"/>
    <p:sldId id="318" r:id="rId66"/>
    <p:sldId id="319" r:id="rId67"/>
    <p:sldId id="320" r:id="rId68"/>
    <p:sldId id="321" r:id="rId6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AFAC4-AE7D-4731-BFB2-C9BC38EBE6E0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D4012-664B-4B7D-A374-060FE08D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8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A92EFE-89D5-4AE1-9F0D-44FAEB9E3A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7BD19C-36A8-44C0-ABE0-2F336D7F0F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CFD0B0-368C-4C79-B12E-9CFC6683950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2B7CC6-D19D-4C6E-B78C-98A821A1CFF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Check text for placement of this slide…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51D1EE-4FC2-4E45-8F2C-557BD670C9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2375AF-F532-45FF-AFF3-9D9E3EDB49B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491902-763E-4621-B5EA-71CAA6123D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US" smtClean="0"/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FEAEE-BE4D-47CD-AFD8-91F221B79FDB}" type="datetime1">
              <a:rPr lang="en-US" smtClean="0"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1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151B7-9074-4A1E-B384-6DEC07373263}" type="datetime1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7E91E-5C58-4C9F-A91C-5E244C5B8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13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052C5-1E07-4324-928E-39C92A64CDED}" type="datetime1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37DC7-832E-4965-97E7-3F8DBB78A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8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Biostat 200 Lecture 2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85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Coinvalue?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dirty="0" smtClean="0"/>
              <a:t>Histogram looked odd</a:t>
            </a:r>
          </a:p>
          <a:p>
            <a:pPr>
              <a:defRPr/>
            </a:pPr>
            <a:r>
              <a:rPr lang="en-US" altLang="en-US" dirty="0" smtClean="0"/>
              <a:t>Use summary command, thought about the range of values</a:t>
            </a:r>
          </a:p>
          <a:p>
            <a:pPr>
              <a:defRPr/>
            </a:pPr>
            <a:r>
              <a:rPr lang="en-US" altLang="en-US" dirty="0" smtClean="0"/>
              <a:t>Use list command – see other relevant variables</a:t>
            </a:r>
          </a:p>
          <a:p>
            <a:pPr>
              <a:defRPr/>
            </a:pPr>
            <a:r>
              <a:rPr lang="en-US" altLang="en-US" dirty="0" smtClean="0"/>
              <a:t>Back to the source documents (or study subjects) – did this person really have $80 coins?</a:t>
            </a:r>
          </a:p>
          <a:p>
            <a:pPr>
              <a:defRPr/>
            </a:pPr>
            <a:r>
              <a:rPr lang="en-US" altLang="en-US" dirty="0" smtClean="0"/>
              <a:t>Make a decision and </a:t>
            </a:r>
            <a:r>
              <a:rPr lang="en-US" altLang="en-US" u="sng" dirty="0" smtClean="0"/>
              <a:t>document</a:t>
            </a:r>
            <a:r>
              <a:rPr lang="en-US" altLang="en-US" dirty="0" smtClean="0"/>
              <a:t> it – use a .do file</a:t>
            </a:r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2766-FB16-49CA-80AB-D332AAAB033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06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Basic probability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93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Basic probability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4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Event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6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Definition of probability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6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Probability of an event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7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Complement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2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Universe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8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Complement example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4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Intersection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Today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64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382000" cy="32766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Arial" charset="0"/>
              </a:rPr>
              <a:t>The </a:t>
            </a:r>
            <a:r>
              <a:rPr lang="en-US" altLang="en-US" u="sng" smtClean="0">
                <a:cs typeface="Arial" charset="0"/>
              </a:rPr>
              <a:t>union</a:t>
            </a:r>
            <a:r>
              <a:rPr lang="en-US" altLang="en-US" smtClean="0">
                <a:cs typeface="Arial" charset="0"/>
              </a:rPr>
              <a:t> of 2 events is written A U B</a:t>
            </a:r>
          </a:p>
          <a:p>
            <a:pPr eaLnBrk="1" hangingPunct="1"/>
            <a:r>
              <a:rPr lang="en-US" altLang="en-US" smtClean="0">
                <a:cs typeface="Arial" charset="0"/>
              </a:rPr>
              <a:t>The union is if </a:t>
            </a:r>
            <a:r>
              <a:rPr lang="en-US" altLang="en-US" u="sng" smtClean="0">
                <a:cs typeface="Arial" charset="0"/>
              </a:rPr>
              <a:t>either A or B or both </a:t>
            </a:r>
            <a:r>
              <a:rPr lang="en-US" altLang="en-US" smtClean="0">
                <a:cs typeface="Arial" charset="0"/>
              </a:rPr>
              <a:t>occur 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2400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altLang="en-US" sz="24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019CF8-4E57-4FF7-9157-3168471C304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24200" y="3200400"/>
            <a:ext cx="2590800" cy="2286000"/>
          </a:xfrm>
          <a:prstGeom prst="ellipse">
            <a:avLst/>
          </a:prstGeom>
          <a:solidFill>
            <a:schemeClr val="accent3">
              <a:lumMod val="75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09800" y="3352800"/>
            <a:ext cx="1752600" cy="1752600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3048000" y="4110038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charset="0"/>
                <a:cs typeface="Arial" charset="0"/>
              </a:rPr>
              <a:t>A ∩ B</a:t>
            </a:r>
            <a:endParaRPr lang="en-US" altLang="en-US" sz="2400" b="1">
              <a:latin typeface="Arial" charset="0"/>
            </a:endParaRPr>
          </a:p>
        </p:txBody>
      </p:sp>
      <p:sp>
        <p:nvSpPr>
          <p:cNvPr id="22536" name="TextBox 9"/>
          <p:cNvSpPr txBox="1">
            <a:spLocks noChangeArrowheads="1"/>
          </p:cNvSpPr>
          <p:nvPr/>
        </p:nvSpPr>
        <p:spPr bwMode="auto">
          <a:xfrm>
            <a:off x="2590800" y="39624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charset="0"/>
                <a:cs typeface="Arial" charset="0"/>
              </a:rPr>
              <a:t>A</a:t>
            </a:r>
            <a:endParaRPr lang="en-US" altLang="en-US" sz="2400" b="1">
              <a:latin typeface="Arial" charset="0"/>
            </a:endParaRPr>
          </a:p>
        </p:txBody>
      </p:sp>
      <p:sp>
        <p:nvSpPr>
          <p:cNvPr id="22537" name="TextBox 10"/>
          <p:cNvSpPr txBox="1">
            <a:spLocks noChangeArrowheads="1"/>
          </p:cNvSpPr>
          <p:nvPr/>
        </p:nvSpPr>
        <p:spPr bwMode="auto">
          <a:xfrm>
            <a:off x="4343400" y="4189413"/>
            <a:ext cx="1143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charset="0"/>
                <a:cs typeface="Arial" charset="0"/>
              </a:rPr>
              <a:t>B</a:t>
            </a:r>
            <a:endParaRPr lang="en-US" altLang="en-US" sz="2400" b="1">
              <a:latin typeface="Arial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931988" y="2905125"/>
            <a:ext cx="4276725" cy="2905125"/>
          </a:xfrm>
          <a:custGeom>
            <a:avLst/>
            <a:gdLst>
              <a:gd name="connsiteX0" fmla="*/ 1607847 w 4277305"/>
              <a:gd name="connsiteY0" fmla="*/ 643 h 2906076"/>
              <a:gd name="connsiteX1" fmla="*/ 2610737 w 4277305"/>
              <a:gd name="connsiteY1" fmla="*/ 15392 h 2906076"/>
              <a:gd name="connsiteX2" fmla="*/ 2772969 w 4277305"/>
              <a:gd name="connsiteY2" fmla="*/ 44888 h 2906076"/>
              <a:gd name="connsiteX3" fmla="*/ 2935202 w 4277305"/>
              <a:gd name="connsiteY3" fmla="*/ 59637 h 2906076"/>
              <a:gd name="connsiteX4" fmla="*/ 3126931 w 4277305"/>
              <a:gd name="connsiteY4" fmla="*/ 89134 h 2906076"/>
              <a:gd name="connsiteX5" fmla="*/ 3171176 w 4277305"/>
              <a:gd name="connsiteY5" fmla="*/ 103882 h 2906076"/>
              <a:gd name="connsiteX6" fmla="*/ 3259666 w 4277305"/>
              <a:gd name="connsiteY6" fmla="*/ 118630 h 2906076"/>
              <a:gd name="connsiteX7" fmla="*/ 3362905 w 4277305"/>
              <a:gd name="connsiteY7" fmla="*/ 148127 h 2906076"/>
              <a:gd name="connsiteX8" fmla="*/ 3421899 w 4277305"/>
              <a:gd name="connsiteY8" fmla="*/ 192372 h 2906076"/>
              <a:gd name="connsiteX9" fmla="*/ 3466144 w 4277305"/>
              <a:gd name="connsiteY9" fmla="*/ 221869 h 2906076"/>
              <a:gd name="connsiteX10" fmla="*/ 3495640 w 4277305"/>
              <a:gd name="connsiteY10" fmla="*/ 266114 h 2906076"/>
              <a:gd name="connsiteX11" fmla="*/ 3539886 w 4277305"/>
              <a:gd name="connsiteY11" fmla="*/ 295611 h 2906076"/>
              <a:gd name="connsiteX12" fmla="*/ 3598879 w 4277305"/>
              <a:gd name="connsiteY12" fmla="*/ 339856 h 2906076"/>
              <a:gd name="connsiteX13" fmla="*/ 3716866 w 4277305"/>
              <a:gd name="connsiteY13" fmla="*/ 443095 h 2906076"/>
              <a:gd name="connsiteX14" fmla="*/ 3805357 w 4277305"/>
              <a:gd name="connsiteY14" fmla="*/ 502088 h 2906076"/>
              <a:gd name="connsiteX15" fmla="*/ 3908595 w 4277305"/>
              <a:gd name="connsiteY15" fmla="*/ 546334 h 2906076"/>
              <a:gd name="connsiteX16" fmla="*/ 3997086 w 4277305"/>
              <a:gd name="connsiteY16" fmla="*/ 590579 h 2906076"/>
              <a:gd name="connsiteX17" fmla="*/ 4100324 w 4277305"/>
              <a:gd name="connsiteY17" fmla="*/ 738063 h 2906076"/>
              <a:gd name="connsiteX18" fmla="*/ 4159318 w 4277305"/>
              <a:gd name="connsiteY18" fmla="*/ 870798 h 2906076"/>
              <a:gd name="connsiteX19" fmla="*/ 4233060 w 4277305"/>
              <a:gd name="connsiteY19" fmla="*/ 1003534 h 2906076"/>
              <a:gd name="connsiteX20" fmla="*/ 4262557 w 4277305"/>
              <a:gd name="connsiteY20" fmla="*/ 1121521 h 2906076"/>
              <a:gd name="connsiteX21" fmla="*/ 4277305 w 4277305"/>
              <a:gd name="connsiteY21" fmla="*/ 1165766 h 2906076"/>
              <a:gd name="connsiteX22" fmla="*/ 4247808 w 4277305"/>
              <a:gd name="connsiteY22" fmla="*/ 1460734 h 2906076"/>
              <a:gd name="connsiteX23" fmla="*/ 4233060 w 4277305"/>
              <a:gd name="connsiteY23" fmla="*/ 1534476 h 2906076"/>
              <a:gd name="connsiteX24" fmla="*/ 4144569 w 4277305"/>
              <a:gd name="connsiteY24" fmla="*/ 1622966 h 2906076"/>
              <a:gd name="connsiteX25" fmla="*/ 4100324 w 4277305"/>
              <a:gd name="connsiteY25" fmla="*/ 1667211 h 2906076"/>
              <a:gd name="connsiteX26" fmla="*/ 4115073 w 4277305"/>
              <a:gd name="connsiteY26" fmla="*/ 1755701 h 2906076"/>
              <a:gd name="connsiteX27" fmla="*/ 4144569 w 4277305"/>
              <a:gd name="connsiteY27" fmla="*/ 1858940 h 2906076"/>
              <a:gd name="connsiteX28" fmla="*/ 4129821 w 4277305"/>
              <a:gd name="connsiteY28" fmla="*/ 2212901 h 2906076"/>
              <a:gd name="connsiteX29" fmla="*/ 4070828 w 4277305"/>
              <a:gd name="connsiteY29" fmla="*/ 2301392 h 2906076"/>
              <a:gd name="connsiteX30" fmla="*/ 4056079 w 4277305"/>
              <a:gd name="connsiteY30" fmla="*/ 2345637 h 2906076"/>
              <a:gd name="connsiteX31" fmla="*/ 3923344 w 4277305"/>
              <a:gd name="connsiteY31" fmla="*/ 2404630 h 2906076"/>
              <a:gd name="connsiteX32" fmla="*/ 3790608 w 4277305"/>
              <a:gd name="connsiteY32" fmla="*/ 2507869 h 2906076"/>
              <a:gd name="connsiteX33" fmla="*/ 3702118 w 4277305"/>
              <a:gd name="connsiteY33" fmla="*/ 2537366 h 2906076"/>
              <a:gd name="connsiteX34" fmla="*/ 3657873 w 4277305"/>
              <a:gd name="connsiteY34" fmla="*/ 2552114 h 2906076"/>
              <a:gd name="connsiteX35" fmla="*/ 3539886 w 4277305"/>
              <a:gd name="connsiteY35" fmla="*/ 2581611 h 2906076"/>
              <a:gd name="connsiteX36" fmla="*/ 3495640 w 4277305"/>
              <a:gd name="connsiteY36" fmla="*/ 2596359 h 2906076"/>
              <a:gd name="connsiteX37" fmla="*/ 3436647 w 4277305"/>
              <a:gd name="connsiteY37" fmla="*/ 2611108 h 2906076"/>
              <a:gd name="connsiteX38" fmla="*/ 3303911 w 4277305"/>
              <a:gd name="connsiteY38" fmla="*/ 2655353 h 2906076"/>
              <a:gd name="connsiteX39" fmla="*/ 3244918 w 4277305"/>
              <a:gd name="connsiteY39" fmla="*/ 2684850 h 2906076"/>
              <a:gd name="connsiteX40" fmla="*/ 3156428 w 4277305"/>
              <a:gd name="connsiteY40" fmla="*/ 2699598 h 2906076"/>
              <a:gd name="connsiteX41" fmla="*/ 3112182 w 4277305"/>
              <a:gd name="connsiteY41" fmla="*/ 2773340 h 2906076"/>
              <a:gd name="connsiteX42" fmla="*/ 3053189 w 4277305"/>
              <a:gd name="connsiteY42" fmla="*/ 2788088 h 2906076"/>
              <a:gd name="connsiteX43" fmla="*/ 2979447 w 4277305"/>
              <a:gd name="connsiteY43" fmla="*/ 2802837 h 2906076"/>
              <a:gd name="connsiteX44" fmla="*/ 2699228 w 4277305"/>
              <a:gd name="connsiteY44" fmla="*/ 2847082 h 2906076"/>
              <a:gd name="connsiteX45" fmla="*/ 2654982 w 4277305"/>
              <a:gd name="connsiteY45" fmla="*/ 2861830 h 2906076"/>
              <a:gd name="connsiteX46" fmla="*/ 2522247 w 4277305"/>
              <a:gd name="connsiteY46" fmla="*/ 2906076 h 2906076"/>
              <a:gd name="connsiteX47" fmla="*/ 1755331 w 4277305"/>
              <a:gd name="connsiteY47" fmla="*/ 2891327 h 2906076"/>
              <a:gd name="connsiteX48" fmla="*/ 1666840 w 4277305"/>
              <a:gd name="connsiteY48" fmla="*/ 2861830 h 2906076"/>
              <a:gd name="connsiteX49" fmla="*/ 1519357 w 4277305"/>
              <a:gd name="connsiteY49" fmla="*/ 2817585 h 2906076"/>
              <a:gd name="connsiteX50" fmla="*/ 1416118 w 4277305"/>
              <a:gd name="connsiteY50" fmla="*/ 2773340 h 2906076"/>
              <a:gd name="connsiteX51" fmla="*/ 1239137 w 4277305"/>
              <a:gd name="connsiteY51" fmla="*/ 2625856 h 2906076"/>
              <a:gd name="connsiteX52" fmla="*/ 1194892 w 4277305"/>
              <a:gd name="connsiteY52" fmla="*/ 2596359 h 2906076"/>
              <a:gd name="connsiteX53" fmla="*/ 1150647 w 4277305"/>
              <a:gd name="connsiteY53" fmla="*/ 2581611 h 2906076"/>
              <a:gd name="connsiteX54" fmla="*/ 944169 w 4277305"/>
              <a:gd name="connsiteY54" fmla="*/ 2552114 h 2906076"/>
              <a:gd name="connsiteX55" fmla="*/ 811434 w 4277305"/>
              <a:gd name="connsiteY55" fmla="*/ 2522617 h 2906076"/>
              <a:gd name="connsiteX56" fmla="*/ 752440 w 4277305"/>
              <a:gd name="connsiteY56" fmla="*/ 2493121 h 2906076"/>
              <a:gd name="connsiteX57" fmla="*/ 486969 w 4277305"/>
              <a:gd name="connsiteY57" fmla="*/ 2478372 h 2906076"/>
              <a:gd name="connsiteX58" fmla="*/ 398479 w 4277305"/>
              <a:gd name="connsiteY58" fmla="*/ 2448876 h 2906076"/>
              <a:gd name="connsiteX59" fmla="*/ 324737 w 4277305"/>
              <a:gd name="connsiteY59" fmla="*/ 2345637 h 2906076"/>
              <a:gd name="connsiteX60" fmla="*/ 295240 w 4277305"/>
              <a:gd name="connsiteY60" fmla="*/ 2271895 h 2906076"/>
              <a:gd name="connsiteX61" fmla="*/ 280492 w 4277305"/>
              <a:gd name="connsiteY61" fmla="*/ 2198153 h 2906076"/>
              <a:gd name="connsiteX62" fmla="*/ 221499 w 4277305"/>
              <a:gd name="connsiteY62" fmla="*/ 2035921 h 2906076"/>
              <a:gd name="connsiteX63" fmla="*/ 192002 w 4277305"/>
              <a:gd name="connsiteY63" fmla="*/ 1976927 h 2906076"/>
              <a:gd name="connsiteX64" fmla="*/ 162505 w 4277305"/>
              <a:gd name="connsiteY64" fmla="*/ 1814695 h 2906076"/>
              <a:gd name="connsiteX65" fmla="*/ 133008 w 4277305"/>
              <a:gd name="connsiteY65" fmla="*/ 1755701 h 2906076"/>
              <a:gd name="connsiteX66" fmla="*/ 103511 w 4277305"/>
              <a:gd name="connsiteY66" fmla="*/ 1652463 h 2906076"/>
              <a:gd name="connsiteX67" fmla="*/ 44518 w 4277305"/>
              <a:gd name="connsiteY67" fmla="*/ 1563972 h 2906076"/>
              <a:gd name="connsiteX68" fmla="*/ 15021 w 4277305"/>
              <a:gd name="connsiteY68" fmla="*/ 1519727 h 2906076"/>
              <a:gd name="connsiteX69" fmla="*/ 273 w 4277305"/>
              <a:gd name="connsiteY69" fmla="*/ 1460734 h 2906076"/>
              <a:gd name="connsiteX70" fmla="*/ 29769 w 4277305"/>
              <a:gd name="connsiteY70" fmla="*/ 1386992 h 2906076"/>
              <a:gd name="connsiteX71" fmla="*/ 59266 w 4277305"/>
              <a:gd name="connsiteY71" fmla="*/ 1283753 h 2906076"/>
              <a:gd name="connsiteX72" fmla="*/ 88763 w 4277305"/>
              <a:gd name="connsiteY72" fmla="*/ 1121521 h 2906076"/>
              <a:gd name="connsiteX73" fmla="*/ 59266 w 4277305"/>
              <a:gd name="connsiteY73" fmla="*/ 723314 h 2906076"/>
              <a:gd name="connsiteX74" fmla="*/ 44518 w 4277305"/>
              <a:gd name="connsiteY74" fmla="*/ 649572 h 2906076"/>
              <a:gd name="connsiteX75" fmla="*/ 15021 w 4277305"/>
              <a:gd name="connsiteY75" fmla="*/ 516837 h 2906076"/>
              <a:gd name="connsiteX76" fmla="*/ 29769 w 4277305"/>
              <a:gd name="connsiteY76" fmla="*/ 310359 h 2906076"/>
              <a:gd name="connsiteX77" fmla="*/ 133008 w 4277305"/>
              <a:gd name="connsiteY77" fmla="*/ 295611 h 2906076"/>
              <a:gd name="connsiteX78" fmla="*/ 221499 w 4277305"/>
              <a:gd name="connsiteY78" fmla="*/ 266114 h 2906076"/>
              <a:gd name="connsiteX79" fmla="*/ 324737 w 4277305"/>
              <a:gd name="connsiteY79" fmla="*/ 236617 h 2906076"/>
              <a:gd name="connsiteX80" fmla="*/ 398479 w 4277305"/>
              <a:gd name="connsiteY80" fmla="*/ 207121 h 2906076"/>
              <a:gd name="connsiteX81" fmla="*/ 590208 w 4277305"/>
              <a:gd name="connsiteY81" fmla="*/ 177624 h 2906076"/>
              <a:gd name="connsiteX82" fmla="*/ 737692 w 4277305"/>
              <a:gd name="connsiteY82" fmla="*/ 148127 h 2906076"/>
              <a:gd name="connsiteX83" fmla="*/ 1062157 w 4277305"/>
              <a:gd name="connsiteY83" fmla="*/ 118630 h 2906076"/>
              <a:gd name="connsiteX84" fmla="*/ 1135899 w 4277305"/>
              <a:gd name="connsiteY84" fmla="*/ 103882 h 2906076"/>
              <a:gd name="connsiteX85" fmla="*/ 1386621 w 4277305"/>
              <a:gd name="connsiteY85" fmla="*/ 59637 h 2906076"/>
              <a:gd name="connsiteX86" fmla="*/ 1460363 w 4277305"/>
              <a:gd name="connsiteY86" fmla="*/ 44888 h 2906076"/>
              <a:gd name="connsiteX87" fmla="*/ 1578350 w 4277305"/>
              <a:gd name="connsiteY87" fmla="*/ 30140 h 2906076"/>
              <a:gd name="connsiteX88" fmla="*/ 1607847 w 4277305"/>
              <a:gd name="connsiteY88" fmla="*/ 643 h 290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4277305" h="2906076">
                <a:moveTo>
                  <a:pt x="1607847" y="643"/>
                </a:moveTo>
                <a:cubicBezTo>
                  <a:pt x="1779911" y="-1815"/>
                  <a:pt x="2276645" y="2705"/>
                  <a:pt x="2610737" y="15392"/>
                </a:cubicBezTo>
                <a:cubicBezTo>
                  <a:pt x="2665661" y="17478"/>
                  <a:pt x="2718509" y="37462"/>
                  <a:pt x="2772969" y="44888"/>
                </a:cubicBezTo>
                <a:cubicBezTo>
                  <a:pt x="2826772" y="52225"/>
                  <a:pt x="2881124" y="54721"/>
                  <a:pt x="2935202" y="59637"/>
                </a:cubicBezTo>
                <a:cubicBezTo>
                  <a:pt x="3083790" y="96783"/>
                  <a:pt x="2872128" y="46667"/>
                  <a:pt x="3126931" y="89134"/>
                </a:cubicBezTo>
                <a:cubicBezTo>
                  <a:pt x="3142266" y="91690"/>
                  <a:pt x="3156000" y="100510"/>
                  <a:pt x="3171176" y="103882"/>
                </a:cubicBezTo>
                <a:cubicBezTo>
                  <a:pt x="3200367" y="110369"/>
                  <a:pt x="3230343" y="112765"/>
                  <a:pt x="3259666" y="118630"/>
                </a:cubicBezTo>
                <a:cubicBezTo>
                  <a:pt x="3305958" y="127888"/>
                  <a:pt x="3320739" y="134072"/>
                  <a:pt x="3362905" y="148127"/>
                </a:cubicBezTo>
                <a:cubicBezTo>
                  <a:pt x="3382570" y="162875"/>
                  <a:pt x="3401897" y="178085"/>
                  <a:pt x="3421899" y="192372"/>
                </a:cubicBezTo>
                <a:cubicBezTo>
                  <a:pt x="3436323" y="202675"/>
                  <a:pt x="3453610" y="209335"/>
                  <a:pt x="3466144" y="221869"/>
                </a:cubicBezTo>
                <a:cubicBezTo>
                  <a:pt x="3478678" y="234403"/>
                  <a:pt x="3483106" y="253580"/>
                  <a:pt x="3495640" y="266114"/>
                </a:cubicBezTo>
                <a:cubicBezTo>
                  <a:pt x="3508174" y="278648"/>
                  <a:pt x="3525462" y="285308"/>
                  <a:pt x="3539886" y="295611"/>
                </a:cubicBezTo>
                <a:cubicBezTo>
                  <a:pt x="3559888" y="309898"/>
                  <a:pt x="3580380" y="323670"/>
                  <a:pt x="3598879" y="339856"/>
                </a:cubicBezTo>
                <a:cubicBezTo>
                  <a:pt x="3703538" y="431433"/>
                  <a:pt x="3610625" y="368727"/>
                  <a:pt x="3716866" y="443095"/>
                </a:cubicBezTo>
                <a:cubicBezTo>
                  <a:pt x="3745908" y="463425"/>
                  <a:pt x="3771726" y="490877"/>
                  <a:pt x="3805357" y="502088"/>
                </a:cubicBezTo>
                <a:cubicBezTo>
                  <a:pt x="3854996" y="518635"/>
                  <a:pt x="3857565" y="517174"/>
                  <a:pt x="3908595" y="546334"/>
                </a:cubicBezTo>
                <a:cubicBezTo>
                  <a:pt x="3988645" y="592077"/>
                  <a:pt x="3915966" y="563538"/>
                  <a:pt x="3997086" y="590579"/>
                </a:cubicBezTo>
                <a:cubicBezTo>
                  <a:pt x="4037427" y="644366"/>
                  <a:pt x="4064005" y="677530"/>
                  <a:pt x="4100324" y="738063"/>
                </a:cubicBezTo>
                <a:cubicBezTo>
                  <a:pt x="4147243" y="816261"/>
                  <a:pt x="4114934" y="782031"/>
                  <a:pt x="4159318" y="870798"/>
                </a:cubicBezTo>
                <a:cubicBezTo>
                  <a:pt x="4215254" y="982669"/>
                  <a:pt x="4190453" y="904116"/>
                  <a:pt x="4233060" y="1003534"/>
                </a:cubicBezTo>
                <a:cubicBezTo>
                  <a:pt x="4253286" y="1050727"/>
                  <a:pt x="4248708" y="1066127"/>
                  <a:pt x="4262557" y="1121521"/>
                </a:cubicBezTo>
                <a:cubicBezTo>
                  <a:pt x="4266328" y="1136603"/>
                  <a:pt x="4272389" y="1151018"/>
                  <a:pt x="4277305" y="1165766"/>
                </a:cubicBezTo>
                <a:cubicBezTo>
                  <a:pt x="4267473" y="1264089"/>
                  <a:pt x="4259581" y="1362625"/>
                  <a:pt x="4247808" y="1460734"/>
                </a:cubicBezTo>
                <a:cubicBezTo>
                  <a:pt x="4244821" y="1485623"/>
                  <a:pt x="4246518" y="1513328"/>
                  <a:pt x="4233060" y="1534476"/>
                </a:cubicBezTo>
                <a:cubicBezTo>
                  <a:pt x="4210664" y="1569669"/>
                  <a:pt x="4174066" y="1593469"/>
                  <a:pt x="4144569" y="1622966"/>
                </a:cubicBezTo>
                <a:lnTo>
                  <a:pt x="4100324" y="1667211"/>
                </a:lnTo>
                <a:cubicBezTo>
                  <a:pt x="4105240" y="1696708"/>
                  <a:pt x="4109208" y="1726378"/>
                  <a:pt x="4115073" y="1755701"/>
                </a:cubicBezTo>
                <a:cubicBezTo>
                  <a:pt x="4124333" y="1802002"/>
                  <a:pt x="4130512" y="1816767"/>
                  <a:pt x="4144569" y="1858940"/>
                </a:cubicBezTo>
                <a:cubicBezTo>
                  <a:pt x="4139653" y="1976927"/>
                  <a:pt x="4149235" y="2096418"/>
                  <a:pt x="4129821" y="2212901"/>
                </a:cubicBezTo>
                <a:cubicBezTo>
                  <a:pt x="4123993" y="2247869"/>
                  <a:pt x="4082039" y="2267761"/>
                  <a:pt x="4070828" y="2301392"/>
                </a:cubicBezTo>
                <a:cubicBezTo>
                  <a:pt x="4065912" y="2316140"/>
                  <a:pt x="4066031" y="2333694"/>
                  <a:pt x="4056079" y="2345637"/>
                </a:cubicBezTo>
                <a:cubicBezTo>
                  <a:pt x="4012602" y="2397809"/>
                  <a:pt x="3984914" y="2392316"/>
                  <a:pt x="3923344" y="2404630"/>
                </a:cubicBezTo>
                <a:cubicBezTo>
                  <a:pt x="3885167" y="2442808"/>
                  <a:pt x="3843535" y="2490227"/>
                  <a:pt x="3790608" y="2507869"/>
                </a:cubicBezTo>
                <a:lnTo>
                  <a:pt x="3702118" y="2537366"/>
                </a:lnTo>
                <a:cubicBezTo>
                  <a:pt x="3687370" y="2542282"/>
                  <a:pt x="3672955" y="2548343"/>
                  <a:pt x="3657873" y="2552114"/>
                </a:cubicBezTo>
                <a:cubicBezTo>
                  <a:pt x="3618544" y="2561946"/>
                  <a:pt x="3578345" y="2568792"/>
                  <a:pt x="3539886" y="2581611"/>
                </a:cubicBezTo>
                <a:cubicBezTo>
                  <a:pt x="3525137" y="2586527"/>
                  <a:pt x="3510588" y="2592088"/>
                  <a:pt x="3495640" y="2596359"/>
                </a:cubicBezTo>
                <a:cubicBezTo>
                  <a:pt x="3476150" y="2601928"/>
                  <a:pt x="3455876" y="2604698"/>
                  <a:pt x="3436647" y="2611108"/>
                </a:cubicBezTo>
                <a:cubicBezTo>
                  <a:pt x="3270055" y="2666640"/>
                  <a:pt x="3445270" y="2620015"/>
                  <a:pt x="3303911" y="2655353"/>
                </a:cubicBezTo>
                <a:cubicBezTo>
                  <a:pt x="3284247" y="2665185"/>
                  <a:pt x="3265976" y="2678533"/>
                  <a:pt x="3244918" y="2684850"/>
                </a:cubicBezTo>
                <a:cubicBezTo>
                  <a:pt x="3216276" y="2693443"/>
                  <a:pt x="3181309" y="2683011"/>
                  <a:pt x="3156428" y="2699598"/>
                </a:cubicBezTo>
                <a:cubicBezTo>
                  <a:pt x="3132576" y="2715499"/>
                  <a:pt x="3133947" y="2754685"/>
                  <a:pt x="3112182" y="2773340"/>
                </a:cubicBezTo>
                <a:cubicBezTo>
                  <a:pt x="3096792" y="2786531"/>
                  <a:pt x="3072976" y="2783691"/>
                  <a:pt x="3053189" y="2788088"/>
                </a:cubicBezTo>
                <a:cubicBezTo>
                  <a:pt x="3028718" y="2793526"/>
                  <a:pt x="3004208" y="2798927"/>
                  <a:pt x="2979447" y="2802837"/>
                </a:cubicBezTo>
                <a:cubicBezTo>
                  <a:pt x="2924062" y="2811582"/>
                  <a:pt x="2777720" y="2827459"/>
                  <a:pt x="2699228" y="2847082"/>
                </a:cubicBezTo>
                <a:cubicBezTo>
                  <a:pt x="2684146" y="2850852"/>
                  <a:pt x="2669930" y="2857559"/>
                  <a:pt x="2654982" y="2861830"/>
                </a:cubicBezTo>
                <a:cubicBezTo>
                  <a:pt x="2543853" y="2893581"/>
                  <a:pt x="2649359" y="2855231"/>
                  <a:pt x="2522247" y="2906076"/>
                </a:cubicBezTo>
                <a:cubicBezTo>
                  <a:pt x="2266608" y="2901160"/>
                  <a:pt x="2010676" y="2904535"/>
                  <a:pt x="1755331" y="2891327"/>
                </a:cubicBezTo>
                <a:cubicBezTo>
                  <a:pt x="1724280" y="2889721"/>
                  <a:pt x="1697004" y="2869371"/>
                  <a:pt x="1666840" y="2861830"/>
                </a:cubicBezTo>
                <a:cubicBezTo>
                  <a:pt x="1624497" y="2851244"/>
                  <a:pt x="1555266" y="2835540"/>
                  <a:pt x="1519357" y="2817585"/>
                </a:cubicBezTo>
                <a:cubicBezTo>
                  <a:pt x="1446458" y="2781136"/>
                  <a:pt x="1481221" y="2795040"/>
                  <a:pt x="1416118" y="2773340"/>
                </a:cubicBezTo>
                <a:cubicBezTo>
                  <a:pt x="1342192" y="2699414"/>
                  <a:pt x="1344317" y="2695976"/>
                  <a:pt x="1239137" y="2625856"/>
                </a:cubicBezTo>
                <a:cubicBezTo>
                  <a:pt x="1224389" y="2616024"/>
                  <a:pt x="1210746" y="2604286"/>
                  <a:pt x="1194892" y="2596359"/>
                </a:cubicBezTo>
                <a:cubicBezTo>
                  <a:pt x="1180987" y="2589407"/>
                  <a:pt x="1165957" y="2584313"/>
                  <a:pt x="1150647" y="2581611"/>
                </a:cubicBezTo>
                <a:cubicBezTo>
                  <a:pt x="1082180" y="2569529"/>
                  <a:pt x="1012344" y="2565749"/>
                  <a:pt x="944169" y="2552114"/>
                </a:cubicBezTo>
                <a:cubicBezTo>
                  <a:pt x="924138" y="2548108"/>
                  <a:pt x="835243" y="2531545"/>
                  <a:pt x="811434" y="2522617"/>
                </a:cubicBezTo>
                <a:cubicBezTo>
                  <a:pt x="790848" y="2514897"/>
                  <a:pt x="774224" y="2496092"/>
                  <a:pt x="752440" y="2493121"/>
                </a:cubicBezTo>
                <a:cubicBezTo>
                  <a:pt x="664626" y="2481146"/>
                  <a:pt x="575459" y="2483288"/>
                  <a:pt x="486969" y="2478372"/>
                </a:cubicBezTo>
                <a:cubicBezTo>
                  <a:pt x="457472" y="2468540"/>
                  <a:pt x="417134" y="2473750"/>
                  <a:pt x="398479" y="2448876"/>
                </a:cubicBezTo>
                <a:cubicBezTo>
                  <a:pt x="388461" y="2435519"/>
                  <a:pt x="335518" y="2367200"/>
                  <a:pt x="324737" y="2345637"/>
                </a:cubicBezTo>
                <a:cubicBezTo>
                  <a:pt x="312897" y="2321958"/>
                  <a:pt x="305072" y="2296476"/>
                  <a:pt x="295240" y="2271895"/>
                </a:cubicBezTo>
                <a:cubicBezTo>
                  <a:pt x="290324" y="2247314"/>
                  <a:pt x="287088" y="2222337"/>
                  <a:pt x="280492" y="2198153"/>
                </a:cubicBezTo>
                <a:cubicBezTo>
                  <a:pt x="268953" y="2155843"/>
                  <a:pt x="240123" y="2077826"/>
                  <a:pt x="221499" y="2035921"/>
                </a:cubicBezTo>
                <a:cubicBezTo>
                  <a:pt x="212570" y="2015830"/>
                  <a:pt x="201834" y="1996592"/>
                  <a:pt x="192002" y="1976927"/>
                </a:cubicBezTo>
                <a:cubicBezTo>
                  <a:pt x="189527" y="1962078"/>
                  <a:pt x="169374" y="1835301"/>
                  <a:pt x="162505" y="1814695"/>
                </a:cubicBezTo>
                <a:cubicBezTo>
                  <a:pt x="155553" y="1793837"/>
                  <a:pt x="142840" y="1775366"/>
                  <a:pt x="133008" y="1755701"/>
                </a:cubicBezTo>
                <a:cubicBezTo>
                  <a:pt x="129535" y="1741810"/>
                  <a:pt x="113130" y="1669778"/>
                  <a:pt x="103511" y="1652463"/>
                </a:cubicBezTo>
                <a:cubicBezTo>
                  <a:pt x="86295" y="1621473"/>
                  <a:pt x="64182" y="1593469"/>
                  <a:pt x="44518" y="1563972"/>
                </a:cubicBezTo>
                <a:lnTo>
                  <a:pt x="15021" y="1519727"/>
                </a:lnTo>
                <a:cubicBezTo>
                  <a:pt x="10105" y="1500063"/>
                  <a:pt x="-1965" y="1480880"/>
                  <a:pt x="273" y="1460734"/>
                </a:cubicBezTo>
                <a:cubicBezTo>
                  <a:pt x="3197" y="1434422"/>
                  <a:pt x="21397" y="1412108"/>
                  <a:pt x="29769" y="1386992"/>
                </a:cubicBezTo>
                <a:cubicBezTo>
                  <a:pt x="41087" y="1353039"/>
                  <a:pt x="51502" y="1318691"/>
                  <a:pt x="59266" y="1283753"/>
                </a:cubicBezTo>
                <a:cubicBezTo>
                  <a:pt x="71189" y="1230098"/>
                  <a:pt x="78931" y="1175598"/>
                  <a:pt x="88763" y="1121521"/>
                </a:cubicBezTo>
                <a:cubicBezTo>
                  <a:pt x="78931" y="988785"/>
                  <a:pt x="71690" y="855832"/>
                  <a:pt x="59266" y="723314"/>
                </a:cubicBezTo>
                <a:cubicBezTo>
                  <a:pt x="56926" y="698356"/>
                  <a:pt x="49770" y="674083"/>
                  <a:pt x="44518" y="649572"/>
                </a:cubicBezTo>
                <a:cubicBezTo>
                  <a:pt x="35021" y="605254"/>
                  <a:pt x="24853" y="561082"/>
                  <a:pt x="15021" y="516837"/>
                </a:cubicBezTo>
                <a:cubicBezTo>
                  <a:pt x="19937" y="448011"/>
                  <a:pt x="-2702" y="371243"/>
                  <a:pt x="29769" y="310359"/>
                </a:cubicBezTo>
                <a:cubicBezTo>
                  <a:pt x="46128" y="279686"/>
                  <a:pt x="99136" y="303428"/>
                  <a:pt x="133008" y="295611"/>
                </a:cubicBezTo>
                <a:cubicBezTo>
                  <a:pt x="163304" y="288620"/>
                  <a:pt x="191781" y="275258"/>
                  <a:pt x="221499" y="266114"/>
                </a:cubicBezTo>
                <a:cubicBezTo>
                  <a:pt x="255706" y="255589"/>
                  <a:pt x="290784" y="247935"/>
                  <a:pt x="324737" y="236617"/>
                </a:cubicBezTo>
                <a:cubicBezTo>
                  <a:pt x="349853" y="228245"/>
                  <a:pt x="372938" y="214087"/>
                  <a:pt x="398479" y="207121"/>
                </a:cubicBezTo>
                <a:cubicBezTo>
                  <a:pt x="425894" y="199644"/>
                  <a:pt x="568226" y="181503"/>
                  <a:pt x="590208" y="177624"/>
                </a:cubicBezTo>
                <a:cubicBezTo>
                  <a:pt x="639580" y="168911"/>
                  <a:pt x="687684" y="151699"/>
                  <a:pt x="737692" y="148127"/>
                </a:cubicBezTo>
                <a:cubicBezTo>
                  <a:pt x="870112" y="138669"/>
                  <a:pt x="940950" y="137277"/>
                  <a:pt x="1062157" y="118630"/>
                </a:cubicBezTo>
                <a:cubicBezTo>
                  <a:pt x="1086933" y="114818"/>
                  <a:pt x="1111318" y="108798"/>
                  <a:pt x="1135899" y="103882"/>
                </a:cubicBezTo>
                <a:cubicBezTo>
                  <a:pt x="1258666" y="42498"/>
                  <a:pt x="1154188" y="85463"/>
                  <a:pt x="1386621" y="59637"/>
                </a:cubicBezTo>
                <a:cubicBezTo>
                  <a:pt x="1411535" y="56869"/>
                  <a:pt x="1435587" y="48700"/>
                  <a:pt x="1460363" y="44888"/>
                </a:cubicBezTo>
                <a:cubicBezTo>
                  <a:pt x="1499537" y="38861"/>
                  <a:pt x="1539021" y="35056"/>
                  <a:pt x="1578350" y="30140"/>
                </a:cubicBezTo>
                <a:cubicBezTo>
                  <a:pt x="1627259" y="13837"/>
                  <a:pt x="1435783" y="3101"/>
                  <a:pt x="1607847" y="64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99050" y="2968625"/>
            <a:ext cx="774700" cy="36988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>
                <a:cs typeface="Arial" charset="0"/>
              </a:rPr>
              <a:t>A U B</a:t>
            </a:r>
          </a:p>
        </p:txBody>
      </p:sp>
    </p:spTree>
    <p:extLst>
      <p:ext uri="{BB962C8B-B14F-4D97-AF65-F5344CB8AC3E}">
        <p14:creationId xmlns:p14="http://schemas.microsoft.com/office/powerpoint/2010/main" val="368239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Union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1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Mutual exclusivity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6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Mutual exclusivity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8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Additive rule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Additive rule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153400" cy="35052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altLang="en-US" dirty="0" smtClean="0">
                <a:cs typeface="Arial" charset="0"/>
              </a:rPr>
              <a:t>The </a:t>
            </a:r>
            <a:r>
              <a:rPr lang="en-US" altLang="en-US" u="sng" dirty="0" smtClean="0">
                <a:cs typeface="Arial" charset="0"/>
              </a:rPr>
              <a:t>additive rule </a:t>
            </a:r>
            <a:r>
              <a:rPr lang="en-US" altLang="en-US" dirty="0" smtClean="0">
                <a:cs typeface="Arial" charset="0"/>
              </a:rPr>
              <a:t>of probability can be applied to several mutually exclusive events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 smtClean="0">
              <a:cs typeface="Arial" charset="0"/>
            </a:endParaRPr>
          </a:p>
          <a:p>
            <a:pPr eaLnBrk="1" hangingPunct="1">
              <a:defRPr/>
            </a:pPr>
            <a:r>
              <a:rPr lang="en-US" altLang="en-US" dirty="0" smtClean="0">
                <a:cs typeface="Arial" charset="0"/>
              </a:rPr>
              <a:t>For 3 events: If none of the events can occur together, then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dirty="0" smtClean="0">
                <a:cs typeface="Arial" charset="0"/>
              </a:rPr>
              <a:t>P(A</a:t>
            </a:r>
            <a:r>
              <a:rPr lang="en-US" altLang="en-US" baseline="-25000" dirty="0" smtClean="0">
                <a:cs typeface="Arial" charset="0"/>
              </a:rPr>
              <a:t>1</a:t>
            </a:r>
            <a:r>
              <a:rPr lang="en-US" altLang="en-US" dirty="0" smtClean="0">
                <a:cs typeface="Arial" charset="0"/>
              </a:rPr>
              <a:t> U A</a:t>
            </a:r>
            <a:r>
              <a:rPr lang="en-US" altLang="en-US" baseline="-25000" dirty="0" smtClean="0">
                <a:cs typeface="Arial" charset="0"/>
              </a:rPr>
              <a:t>2 </a:t>
            </a:r>
            <a:r>
              <a:rPr lang="en-US" altLang="en-US" dirty="0" smtClean="0">
                <a:cs typeface="Arial" charset="0"/>
              </a:rPr>
              <a:t>U A</a:t>
            </a:r>
            <a:r>
              <a:rPr lang="en-US" altLang="en-US" baseline="-25000" dirty="0" smtClean="0">
                <a:cs typeface="Arial" charset="0"/>
              </a:rPr>
              <a:t>3 </a:t>
            </a:r>
            <a:r>
              <a:rPr lang="en-US" altLang="en-US" dirty="0" smtClean="0">
                <a:cs typeface="Arial" charset="0"/>
              </a:rPr>
              <a:t>) = P(A</a:t>
            </a:r>
            <a:r>
              <a:rPr lang="en-US" altLang="en-US" baseline="-25000" dirty="0" smtClean="0">
                <a:cs typeface="Arial" charset="0"/>
              </a:rPr>
              <a:t>1</a:t>
            </a:r>
            <a:r>
              <a:rPr lang="en-US" altLang="en-US" dirty="0" smtClean="0">
                <a:cs typeface="Arial" charset="0"/>
              </a:rPr>
              <a:t>) + P(A</a:t>
            </a:r>
            <a:r>
              <a:rPr lang="en-US" altLang="en-US" baseline="-25000" dirty="0" smtClean="0">
                <a:cs typeface="Arial" charset="0"/>
              </a:rPr>
              <a:t>2</a:t>
            </a:r>
            <a:r>
              <a:rPr lang="en-US" altLang="en-US" dirty="0" smtClean="0">
                <a:cs typeface="Arial" charset="0"/>
              </a:rPr>
              <a:t>) + P(A</a:t>
            </a:r>
            <a:r>
              <a:rPr lang="en-US" altLang="en-US" baseline="-25000" dirty="0" smtClean="0">
                <a:cs typeface="Arial" charset="0"/>
              </a:rPr>
              <a:t>3</a:t>
            </a:r>
            <a:r>
              <a:rPr lang="en-US" altLang="en-US" dirty="0" smtClean="0">
                <a:cs typeface="Arial" charset="0"/>
              </a:rPr>
              <a:t>) </a:t>
            </a:r>
          </a:p>
          <a:p>
            <a:pPr eaLnBrk="1" hangingPunct="1">
              <a:buFont typeface="Arial" charset="0"/>
              <a:buNone/>
              <a:defRPr/>
            </a:pPr>
            <a:endParaRPr lang="en-US" altLang="en-US" dirty="0">
              <a:cs typeface="Arial" charset="0"/>
            </a:endParaRPr>
          </a:p>
          <a:p>
            <a:pPr eaLnBrk="1" hangingPunct="1">
              <a:defRPr/>
            </a:pPr>
            <a:r>
              <a:rPr lang="en-US" altLang="en-US" dirty="0" smtClean="0">
                <a:cs typeface="Arial" charset="0"/>
              </a:rPr>
              <a:t>For n events: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dirty="0" smtClean="0">
                <a:cs typeface="Arial" charset="0"/>
              </a:rPr>
              <a:t>P(A</a:t>
            </a:r>
            <a:r>
              <a:rPr lang="en-US" altLang="en-US" baseline="-25000" dirty="0" smtClean="0">
                <a:cs typeface="Arial" charset="0"/>
              </a:rPr>
              <a:t>1</a:t>
            </a:r>
            <a:r>
              <a:rPr lang="en-US" altLang="en-US" dirty="0" smtClean="0">
                <a:cs typeface="Arial" charset="0"/>
              </a:rPr>
              <a:t> U A</a:t>
            </a:r>
            <a:r>
              <a:rPr lang="en-US" altLang="en-US" baseline="-25000" dirty="0" smtClean="0">
                <a:cs typeface="Arial" charset="0"/>
              </a:rPr>
              <a:t>2 </a:t>
            </a:r>
            <a:r>
              <a:rPr lang="en-US" altLang="en-US" dirty="0" smtClean="0">
                <a:cs typeface="Arial" charset="0"/>
              </a:rPr>
              <a:t>U … U A</a:t>
            </a:r>
            <a:r>
              <a:rPr lang="en-US" altLang="en-US" baseline="-25000" dirty="0" smtClean="0">
                <a:cs typeface="Arial" charset="0"/>
              </a:rPr>
              <a:t>n </a:t>
            </a:r>
            <a:r>
              <a:rPr lang="en-US" altLang="en-US" dirty="0" smtClean="0">
                <a:cs typeface="Arial" charset="0"/>
              </a:rPr>
              <a:t>) = P(A</a:t>
            </a:r>
            <a:r>
              <a:rPr lang="en-US" altLang="en-US" baseline="-25000" dirty="0" smtClean="0">
                <a:cs typeface="Arial" charset="0"/>
              </a:rPr>
              <a:t>1</a:t>
            </a:r>
            <a:r>
              <a:rPr lang="en-US" altLang="en-US" dirty="0" smtClean="0">
                <a:cs typeface="Arial" charset="0"/>
              </a:rPr>
              <a:t>) + P(A</a:t>
            </a:r>
            <a:r>
              <a:rPr lang="en-US" altLang="en-US" baseline="-25000" dirty="0" smtClean="0">
                <a:cs typeface="Arial" charset="0"/>
              </a:rPr>
              <a:t>2</a:t>
            </a:r>
            <a:r>
              <a:rPr lang="en-US" altLang="en-US" dirty="0" smtClean="0">
                <a:cs typeface="Arial" charset="0"/>
              </a:rPr>
              <a:t>) + … P(A</a:t>
            </a:r>
            <a:r>
              <a:rPr lang="en-US" altLang="en-US" baseline="-25000" dirty="0" smtClean="0">
                <a:cs typeface="Arial" charset="0"/>
              </a:rPr>
              <a:t>n</a:t>
            </a:r>
            <a:r>
              <a:rPr lang="en-US" altLang="en-US" dirty="0" smtClean="0">
                <a:cs typeface="Arial" charset="0"/>
              </a:rPr>
              <a:t>) </a:t>
            </a:r>
          </a:p>
          <a:p>
            <a:pPr eaLnBrk="1" hangingPunct="1">
              <a:buFont typeface="Arial" charset="0"/>
              <a:buNone/>
              <a:defRPr/>
            </a:pPr>
            <a:endParaRPr lang="en-US" altLang="en-US" dirty="0" smtClean="0"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C884F-04F2-4993-9F6F-10231971EC9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7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Probability summary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5105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Complement: P(A)= 1-P(</a:t>
            </a:r>
            <a:r>
              <a:rPr lang="en-US" dirty="0" smtClean="0">
                <a:cs typeface="Arial" charset="0"/>
              </a:rPr>
              <a:t>Ā)</a:t>
            </a:r>
          </a:p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Intersection:  </a:t>
            </a:r>
            <a:r>
              <a:rPr lang="en-US" dirty="0" err="1" smtClean="0">
                <a:cs typeface="Arial" charset="0"/>
              </a:rPr>
              <a:t>Prob</a:t>
            </a:r>
            <a:r>
              <a:rPr lang="en-US" dirty="0" smtClean="0">
                <a:cs typeface="Arial" charset="0"/>
              </a:rPr>
              <a:t> ( A </a:t>
            </a:r>
            <a:r>
              <a:rPr lang="en-US" i="1" dirty="0" smtClean="0">
                <a:cs typeface="Arial" charset="0"/>
              </a:rPr>
              <a:t>and</a:t>
            </a:r>
            <a:r>
              <a:rPr lang="en-US" dirty="0" smtClean="0">
                <a:cs typeface="Arial" charset="0"/>
              </a:rPr>
              <a:t> B )= P(A ∩ B)</a:t>
            </a:r>
          </a:p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Union:  </a:t>
            </a:r>
            <a:r>
              <a:rPr lang="en-US" dirty="0" err="1" smtClean="0">
                <a:cs typeface="Arial" charset="0"/>
              </a:rPr>
              <a:t>Prob</a:t>
            </a:r>
            <a:r>
              <a:rPr lang="en-US" dirty="0" smtClean="0">
                <a:cs typeface="Arial" charset="0"/>
              </a:rPr>
              <a:t> ( A </a:t>
            </a:r>
            <a:r>
              <a:rPr lang="en-US" i="1" dirty="0" smtClean="0">
                <a:cs typeface="Arial" charset="0"/>
              </a:rPr>
              <a:t>or </a:t>
            </a:r>
            <a:r>
              <a:rPr lang="en-US" dirty="0" smtClean="0">
                <a:cs typeface="Arial" charset="0"/>
              </a:rPr>
              <a:t>B </a:t>
            </a:r>
            <a:r>
              <a:rPr lang="en-US" i="1" dirty="0" smtClean="0">
                <a:cs typeface="Arial" charset="0"/>
              </a:rPr>
              <a:t>or both ) </a:t>
            </a:r>
            <a:r>
              <a:rPr lang="en-US" dirty="0" smtClean="0">
                <a:cs typeface="Arial" charset="0"/>
              </a:rPr>
              <a:t>= P(A U B) 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dirty="0" smtClean="0">
                <a:cs typeface="Arial" charset="0"/>
              </a:rPr>
              <a:t>	P(A U B) =P(A) + P(B) – P(A ∩ B)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>
              <a:cs typeface="Arial" charset="0"/>
            </a:endParaRPr>
          </a:p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Mutually exclusive events: 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dirty="0" smtClean="0">
                <a:cs typeface="Arial" charset="0"/>
              </a:rPr>
              <a:t>	    </a:t>
            </a:r>
            <a:r>
              <a:rPr lang="en-US" sz="2800" dirty="0" smtClean="0">
                <a:cs typeface="Arial" charset="0"/>
              </a:rPr>
              <a:t>P(A ∩ B) = 0</a:t>
            </a:r>
            <a:endParaRPr lang="en-US" dirty="0" smtClean="0">
              <a:cs typeface="Arial" charset="0"/>
            </a:endParaRPr>
          </a:p>
          <a:p>
            <a:pPr lvl="1" eaLnBrk="1" hangingPunct="1">
              <a:buFont typeface="Arial" charset="0"/>
              <a:buNone/>
              <a:defRPr/>
            </a:pPr>
            <a:r>
              <a:rPr lang="en-US" dirty="0" smtClean="0">
                <a:cs typeface="Arial" charset="0"/>
              </a:rPr>
              <a:t>	If A and B are mutually exclusive: then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dirty="0">
                <a:cs typeface="Arial" charset="0"/>
              </a:rPr>
              <a:t>	</a:t>
            </a:r>
            <a:r>
              <a:rPr lang="en-US" dirty="0" smtClean="0">
                <a:cs typeface="Arial" charset="0"/>
              </a:rPr>
              <a:t>	P(A U B) = P(A) + P(B)  additive rule</a:t>
            </a:r>
            <a:endParaRPr lang="en-US" dirty="0" smtClean="0"/>
          </a:p>
          <a:p>
            <a:pPr lvl="2" eaLnBrk="1" hangingPunct="1">
              <a:buFont typeface="Arial" charset="0"/>
              <a:buNone/>
              <a:defRPr/>
            </a:pPr>
            <a:r>
              <a:rPr lang="en-US" dirty="0" smtClean="0">
                <a:cs typeface="Arial" charset="0"/>
              </a:rPr>
              <a:t> </a:t>
            </a:r>
          </a:p>
          <a:p>
            <a:pPr lvl="3" eaLnBrk="1" hangingPunct="1">
              <a:buFont typeface="Wingdings" pitchFamily="2" charset="2"/>
              <a:buNone/>
              <a:defRPr/>
            </a:pPr>
            <a:r>
              <a:rPr lang="en-US" dirty="0" smtClean="0">
                <a:cs typeface="Arial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cs typeface="Arial" charset="0"/>
            </a:endParaRPr>
          </a:p>
          <a:p>
            <a:pPr eaLnBrk="1" hangingPunct="1">
              <a:defRPr/>
            </a:pPr>
            <a:endParaRPr lang="en-US" dirty="0" smtClean="0"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D3181-DBF6-4CC8-9B83-6BDE2C4A212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3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Probability summary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Conditional probability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1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Data cleaning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490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Conditional probability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8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Conditional probability example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1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Probability example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5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Probability example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5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Examples of conditional probabilities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3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the occurrence of event B does not depend on the occurrence of event A, B and A are independent. </a:t>
            </a:r>
          </a:p>
          <a:p>
            <a:r>
              <a:rPr lang="en-US" dirty="0" smtClean="0"/>
              <a:t>Then P(B|A)=P(B)</a:t>
            </a:r>
          </a:p>
          <a:p>
            <a:r>
              <a:rPr lang="en-US" dirty="0" smtClean="0"/>
              <a:t>Examples: </a:t>
            </a:r>
          </a:p>
          <a:p>
            <a:pPr lvl="1"/>
            <a:r>
              <a:rPr lang="en-US" dirty="0" smtClean="0"/>
              <a:t>Probability of becoming infected with malaria given that you have 2 sisters = Probability of becoming infected with malaria</a:t>
            </a:r>
          </a:p>
          <a:p>
            <a:pPr lvl="1"/>
            <a:r>
              <a:rPr lang="en-US" dirty="0" smtClean="0"/>
              <a:t>Probability of a coin toss landing on heads given that the previous coin toss was a heads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27E91E-5C58-4C9F-A91C-5E244C5B886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6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Multiplicative rule of probability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5638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 smtClean="0"/>
              <a:t>P(A </a:t>
            </a:r>
            <a:r>
              <a:rPr lang="en-US" altLang="en-US" dirty="0" smtClean="0">
                <a:cs typeface="Arial" charset="0"/>
              </a:rPr>
              <a:t>∩ B) = P(A) P(B|A)</a:t>
            </a:r>
          </a:p>
          <a:p>
            <a:pPr lvl="1" eaLnBrk="1" hangingPunct="1">
              <a:defRPr/>
            </a:pPr>
            <a:r>
              <a:rPr lang="en-US" altLang="en-US" dirty="0" smtClean="0">
                <a:cs typeface="Arial" charset="0"/>
              </a:rPr>
              <a:t>This is a rearrangement of the definition of conditional probability P(B|A) = </a:t>
            </a:r>
            <a:r>
              <a:rPr lang="en-US" altLang="en-US" dirty="0" smtClean="0"/>
              <a:t>P(A </a:t>
            </a:r>
            <a:r>
              <a:rPr lang="en-US" altLang="en-US" dirty="0" smtClean="0">
                <a:cs typeface="Arial" charset="0"/>
              </a:rPr>
              <a:t>∩ B) / P(A</a:t>
            </a:r>
            <a:r>
              <a:rPr lang="en-US" altLang="en-US" dirty="0" smtClean="0">
                <a:cs typeface="Arial" charset="0"/>
              </a:rPr>
              <a:t>)</a:t>
            </a:r>
            <a:endParaRPr lang="en-US" altLang="en-US" dirty="0" smtClean="0">
              <a:cs typeface="Arial" charset="0"/>
            </a:endParaRPr>
          </a:p>
          <a:p>
            <a:pPr eaLnBrk="1" hangingPunct="1">
              <a:defRPr/>
            </a:pPr>
            <a:r>
              <a:rPr lang="en-US" altLang="en-US" dirty="0" smtClean="0"/>
              <a:t>Also:  P(A </a:t>
            </a:r>
            <a:r>
              <a:rPr lang="en-US" altLang="en-US" dirty="0" smtClean="0">
                <a:cs typeface="Arial" charset="0"/>
              </a:rPr>
              <a:t>∩ B) = P(B ∩ A)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dirty="0">
                <a:cs typeface="Arial" charset="0"/>
              </a:rPr>
              <a:t>	</a:t>
            </a:r>
            <a:r>
              <a:rPr lang="en-US" altLang="en-US" dirty="0" smtClean="0">
                <a:cs typeface="Arial" charset="0"/>
              </a:rPr>
              <a:t>		 = P(B) P(A|B</a:t>
            </a:r>
            <a:r>
              <a:rPr lang="en-US" altLang="en-US" dirty="0" smtClean="0">
                <a:cs typeface="Arial" charset="0"/>
              </a:rPr>
              <a:t>)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sz="2400" dirty="0" smtClean="0">
              <a:cs typeface="Arial" charset="0"/>
            </a:endParaRPr>
          </a:p>
          <a:p>
            <a:pPr>
              <a:defRPr/>
            </a:pPr>
            <a:r>
              <a:rPr lang="en-US" altLang="en-US" sz="2800" dirty="0" smtClean="0"/>
              <a:t>If you have independence</a:t>
            </a:r>
            <a:r>
              <a:rPr lang="en-US" altLang="en-US" sz="2800" dirty="0"/>
              <a:t>: P(B|A) = P(B</a:t>
            </a:r>
            <a:r>
              <a:rPr lang="en-US" altLang="en-US" sz="2800" dirty="0" smtClean="0"/>
              <a:t>)</a:t>
            </a:r>
            <a:endParaRPr lang="en-US" altLang="en-US" sz="2400" dirty="0"/>
          </a:p>
          <a:p>
            <a:pPr marL="742950" lvl="2" indent="-342900">
              <a:buFont typeface="Arial" charset="0"/>
              <a:buChar char="•"/>
              <a:defRPr/>
            </a:pPr>
            <a:r>
              <a:rPr lang="en-US" altLang="en-US" dirty="0"/>
              <a:t>Then the multiplicative rule (remember, just a rearrangement of conditional probability) </a:t>
            </a:r>
          </a:p>
          <a:p>
            <a:pPr marL="0" lvl="1" indent="0">
              <a:buNone/>
              <a:defRPr/>
            </a:pPr>
            <a:r>
              <a:rPr lang="en-US" altLang="en-US" dirty="0"/>
              <a:t>     </a:t>
            </a:r>
            <a:r>
              <a:rPr lang="en-US" altLang="en-US" dirty="0" smtClean="0"/>
              <a:t>	P(A </a:t>
            </a:r>
            <a:r>
              <a:rPr lang="en-US" altLang="en-US" dirty="0">
                <a:cs typeface="Arial" charset="0"/>
              </a:rPr>
              <a:t>∩ B) = P(A) P(B|A)  reduces to </a:t>
            </a:r>
            <a:r>
              <a:rPr lang="en-US" altLang="en-US" dirty="0"/>
              <a:t> </a:t>
            </a:r>
          </a:p>
          <a:p>
            <a:pPr marL="0" lvl="1" indent="0">
              <a:buNone/>
              <a:defRPr/>
            </a:pPr>
            <a:r>
              <a:rPr lang="en-US" altLang="en-US" dirty="0"/>
              <a:t>           </a:t>
            </a:r>
            <a:r>
              <a:rPr lang="en-US" altLang="en-US" dirty="0" smtClean="0"/>
              <a:t>		P(A </a:t>
            </a:r>
            <a:r>
              <a:rPr lang="en-US" altLang="en-US" dirty="0">
                <a:cs typeface="Arial" charset="0"/>
              </a:rPr>
              <a:t>∩ B) = P(A) P(B)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9FB49-CD17-4795-8679-DA498132EC1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4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Independence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7772400" cy="5105400"/>
          </a:xfrm>
        </p:spPr>
        <p:txBody>
          <a:bodyPr/>
          <a:lstStyle/>
          <a:p>
            <a:pPr lvl="1" eaLnBrk="1" hangingPunct="1">
              <a:buFont typeface="Arial" charset="0"/>
              <a:buNone/>
              <a:defRPr/>
            </a:pPr>
            <a:endParaRPr lang="en-US" altLang="en-US" dirty="0" smtClean="0">
              <a:cs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dirty="0" smtClean="0">
                <a:cs typeface="Arial" charset="0"/>
              </a:rPr>
              <a:t>Note that independence ≠ mutual exclusivity!</a:t>
            </a:r>
          </a:p>
          <a:p>
            <a:pPr lvl="1" eaLnBrk="1" hangingPunct="1">
              <a:defRPr/>
            </a:pPr>
            <a:r>
              <a:rPr lang="en-US" altLang="en-US" dirty="0" smtClean="0">
                <a:cs typeface="Arial" charset="0"/>
              </a:rPr>
              <a:t>Mutual exclusivity </a:t>
            </a:r>
          </a:p>
          <a:p>
            <a:pPr lvl="2" eaLnBrk="1" hangingPunct="1">
              <a:defRPr/>
            </a:pPr>
            <a:r>
              <a:rPr lang="en-US" altLang="en-US" dirty="0" smtClean="0">
                <a:cs typeface="Arial" charset="0"/>
              </a:rPr>
              <a:t> 2 events cannot both occur</a:t>
            </a:r>
          </a:p>
          <a:p>
            <a:pPr lvl="2" eaLnBrk="1" hangingPunct="1">
              <a:defRPr/>
            </a:pPr>
            <a:r>
              <a:rPr lang="en-US" altLang="en-US" dirty="0" smtClean="0"/>
              <a:t>P(A </a:t>
            </a:r>
            <a:r>
              <a:rPr lang="en-US" altLang="en-US" dirty="0" smtClean="0">
                <a:cs typeface="Arial" charset="0"/>
              </a:rPr>
              <a:t>∩ B) =0</a:t>
            </a:r>
          </a:p>
          <a:p>
            <a:pPr lvl="1" eaLnBrk="1" hangingPunct="1">
              <a:defRPr/>
            </a:pPr>
            <a:r>
              <a:rPr lang="en-US" altLang="en-US" dirty="0" smtClean="0">
                <a:cs typeface="Arial" charset="0"/>
              </a:rPr>
              <a:t>Independence  </a:t>
            </a:r>
          </a:p>
          <a:p>
            <a:pPr lvl="2" eaLnBrk="1" hangingPunct="1">
              <a:defRPr/>
            </a:pPr>
            <a:r>
              <a:rPr lang="en-US" altLang="en-US" dirty="0" smtClean="0">
                <a:cs typeface="Arial" charset="0"/>
              </a:rPr>
              <a:t>2 events do not depend on each other</a:t>
            </a:r>
          </a:p>
          <a:p>
            <a:pPr lvl="2" eaLnBrk="1" hangingPunct="1">
              <a:defRPr/>
            </a:pPr>
            <a:r>
              <a:rPr lang="en-US" altLang="en-US" dirty="0" smtClean="0">
                <a:cs typeface="Arial" charset="0"/>
              </a:rPr>
              <a:t>P(B|A)=P(B)</a:t>
            </a:r>
          </a:p>
          <a:p>
            <a:pPr marL="914400" lvl="2" indent="0" eaLnBrk="1" hangingPunct="1">
              <a:buFont typeface="Arial" charset="0"/>
              <a:buNone/>
              <a:defRPr/>
            </a:pPr>
            <a:r>
              <a:rPr lang="en-US" altLang="en-US" dirty="0">
                <a:cs typeface="Arial" charset="0"/>
              </a:rPr>
              <a:t> </a:t>
            </a:r>
            <a:r>
              <a:rPr lang="en-US" altLang="en-US" dirty="0" smtClean="0">
                <a:cs typeface="Arial" charset="0"/>
              </a:rPr>
              <a:t>   </a:t>
            </a:r>
            <a:r>
              <a:rPr lang="en-US" altLang="en-US" dirty="0" smtClean="0"/>
              <a:t>P(A </a:t>
            </a:r>
            <a:r>
              <a:rPr lang="en-US" altLang="en-US" dirty="0" smtClean="0">
                <a:cs typeface="Arial" charset="0"/>
              </a:rPr>
              <a:t>∩ B) = P(A) P(B|A)  = P(A) P(B)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2E253-D13D-44D6-AADD-EF605C6E3D8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9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Law of Total Probability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Law of Total Probability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1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Outliers – what do we do?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544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Law of Total Probability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6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Diagnostic tests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4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Diagnostic tests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Diagnostic tests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Diagnostic test validation example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3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Breathalyzer in Uganda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31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Diagnostic test example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0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Diagnostic tests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3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Example: Test of T4 hormone levels to diagnose hypothyroidism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8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Outliers – what do we do?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161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0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7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ROC curve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2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Application of laws of probability to diagnostic tests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6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Application of laws of probability to diagnostic tests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/>
              <a:t>If you test a patient (without disease) </a:t>
            </a:r>
            <a:r>
              <a:rPr lang="en-US" dirty="0" smtClean="0"/>
              <a:t>with two tests, </a:t>
            </a:r>
            <a:r>
              <a:rPr lang="en-US" dirty="0" smtClean="0"/>
              <a:t>what are the possible results that you would get and what is the probability of those results?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Neg</a:t>
            </a:r>
            <a:r>
              <a:rPr lang="en-US" dirty="0" smtClean="0"/>
              <a:t> </a:t>
            </a:r>
            <a:r>
              <a:rPr lang="en-US" dirty="0" err="1" smtClean="0"/>
              <a:t>Neg</a:t>
            </a:r>
            <a:r>
              <a:rPr lang="en-US" dirty="0" smtClean="0"/>
              <a:t> 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P(</a:t>
            </a:r>
            <a:r>
              <a:rPr lang="en-US" dirty="0" err="1" smtClean="0"/>
              <a:t>Neg</a:t>
            </a:r>
            <a:r>
              <a:rPr lang="en-US" dirty="0" smtClean="0"/>
              <a:t> test 1 </a:t>
            </a:r>
            <a:r>
              <a:rPr lang="en-US" dirty="0" smtClean="0">
                <a:cs typeface="Arial" charset="0"/>
              </a:rPr>
              <a:t>∩ </a:t>
            </a:r>
            <a:r>
              <a:rPr lang="en-US" dirty="0" err="1" smtClean="0">
                <a:cs typeface="Arial" charset="0"/>
              </a:rPr>
              <a:t>Neg</a:t>
            </a:r>
            <a:r>
              <a:rPr lang="en-US" dirty="0" smtClean="0">
                <a:cs typeface="Arial" charset="0"/>
              </a:rPr>
              <a:t> test 2) = 0.98*0.98=.</a:t>
            </a:r>
            <a:r>
              <a:rPr lang="en-US" dirty="0" smtClean="0">
                <a:cs typeface="Arial" charset="0"/>
              </a:rPr>
              <a:t>9604  (why?)</a:t>
            </a:r>
            <a:endParaRPr lang="en-US" dirty="0" smtClean="0">
              <a:cs typeface="Arial" charset="0"/>
            </a:endParaRPr>
          </a:p>
          <a:p>
            <a:pPr>
              <a:defRPr/>
            </a:pPr>
            <a:r>
              <a:rPr lang="en-US" dirty="0" err="1" smtClean="0">
                <a:cs typeface="Arial" charset="0"/>
              </a:rPr>
              <a:t>Neg</a:t>
            </a:r>
            <a:r>
              <a:rPr lang="en-US" dirty="0" smtClean="0">
                <a:cs typeface="Arial" charset="0"/>
              </a:rPr>
              <a:t> Pos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>
                <a:cs typeface="Arial" charset="0"/>
              </a:rPr>
              <a:t>	</a:t>
            </a:r>
            <a:r>
              <a:rPr lang="en-US" dirty="0" smtClean="0">
                <a:cs typeface="Arial" charset="0"/>
              </a:rPr>
              <a:t>P (</a:t>
            </a:r>
            <a:r>
              <a:rPr lang="en-US" dirty="0" err="1" smtClean="0">
                <a:cs typeface="Arial" charset="0"/>
              </a:rPr>
              <a:t>Neg</a:t>
            </a:r>
            <a:r>
              <a:rPr lang="en-US" dirty="0" smtClean="0">
                <a:cs typeface="Arial" charset="0"/>
              </a:rPr>
              <a:t> test 1 ∩ </a:t>
            </a:r>
            <a:r>
              <a:rPr lang="en-US" dirty="0" err="1" smtClean="0">
                <a:cs typeface="Arial" charset="0"/>
              </a:rPr>
              <a:t>Pos</a:t>
            </a:r>
            <a:r>
              <a:rPr lang="en-US" dirty="0" smtClean="0">
                <a:cs typeface="Arial" charset="0"/>
              </a:rPr>
              <a:t> test 2) = 0.98*0.02=.0196</a:t>
            </a:r>
          </a:p>
          <a:p>
            <a:pPr>
              <a:defRPr/>
            </a:pPr>
            <a:r>
              <a:rPr lang="en-US" dirty="0" smtClean="0">
                <a:cs typeface="Arial" charset="0"/>
              </a:rPr>
              <a:t>Pos </a:t>
            </a:r>
            <a:r>
              <a:rPr lang="en-US" dirty="0" err="1" smtClean="0">
                <a:cs typeface="Arial" charset="0"/>
              </a:rPr>
              <a:t>Neg</a:t>
            </a:r>
            <a:endParaRPr lang="en-US" dirty="0" smtClean="0">
              <a:cs typeface="Arial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cs typeface="Arial" charset="0"/>
              </a:rPr>
              <a:t>	P (</a:t>
            </a:r>
            <a:r>
              <a:rPr lang="en-US" dirty="0" err="1" smtClean="0">
                <a:cs typeface="Arial" charset="0"/>
              </a:rPr>
              <a:t>Pos</a:t>
            </a:r>
            <a:r>
              <a:rPr lang="en-US" dirty="0" smtClean="0">
                <a:cs typeface="Arial" charset="0"/>
              </a:rPr>
              <a:t> test 1 ∩ </a:t>
            </a:r>
            <a:r>
              <a:rPr lang="en-US" dirty="0" err="1" smtClean="0">
                <a:cs typeface="Arial" charset="0"/>
              </a:rPr>
              <a:t>Neg</a:t>
            </a:r>
            <a:r>
              <a:rPr lang="en-US" dirty="0" smtClean="0">
                <a:cs typeface="Arial" charset="0"/>
              </a:rPr>
              <a:t> test 2) = 0.02*0.98=.0196</a:t>
            </a:r>
          </a:p>
          <a:p>
            <a:pPr>
              <a:defRPr/>
            </a:pPr>
            <a:r>
              <a:rPr lang="en-US" dirty="0" smtClean="0">
                <a:cs typeface="Arial" charset="0"/>
              </a:rPr>
              <a:t>Pos Pos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cs typeface="Arial" charset="0"/>
              </a:rPr>
              <a:t>	P (Pos test 1 ∩ Pos test 2) = 0.02*0.02=.0004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cs typeface="Arial" charset="0"/>
            </a:endParaRPr>
          </a:p>
          <a:p>
            <a:pPr>
              <a:defRPr/>
            </a:pPr>
            <a:r>
              <a:rPr lang="en-US" dirty="0" smtClean="0"/>
              <a:t>All 4 of these possibilities add to 1  (why?)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cs typeface="Arial" charset="0"/>
              </a:rPr>
              <a:t>	.9604 + .0196 + .0196 + .0004 = 1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3F759-F302-4D6E-B9FD-60A1B89A9555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Application of laws of probability to diagnostic tests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6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Application of laws of probability to diagnostic tests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7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Application of laws of probability to diagnostic tests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Bayes’ theorem for diagnostic tests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5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Prevention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462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Bayes’ theorem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2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Bayes’ theorem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3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Bayes’ theorem for diagnostic tests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4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4724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>
                <a:cs typeface="Arial" charset="0"/>
                <a:sym typeface="Wingdings" pitchFamily="2" charset="2"/>
              </a:rPr>
              <a:t>P(HIV+|T</a:t>
            </a:r>
            <a:r>
              <a:rPr lang="en-US" altLang="en-US" sz="2800" baseline="30000" dirty="0" smtClean="0">
                <a:cs typeface="Arial" charset="0"/>
                <a:sym typeface="Wingdings" pitchFamily="2" charset="2"/>
              </a:rPr>
              <a:t>+</a:t>
            </a:r>
            <a:r>
              <a:rPr lang="en-US" altLang="en-US" sz="2800" dirty="0" smtClean="0">
                <a:cs typeface="Arial" charset="0"/>
                <a:sym typeface="Wingdings" pitchFamily="2" charset="2"/>
              </a:rPr>
              <a:t>) = </a:t>
            </a:r>
            <a:r>
              <a:rPr lang="en-US" altLang="en-US" sz="2800" dirty="0" smtClean="0">
                <a:cs typeface="Arial" charset="0"/>
              </a:rPr>
              <a:t>P(T</a:t>
            </a:r>
            <a:r>
              <a:rPr lang="en-US" altLang="en-US" sz="2800" baseline="30000" dirty="0" smtClean="0">
                <a:cs typeface="Arial" charset="0"/>
              </a:rPr>
              <a:t>+</a:t>
            </a:r>
            <a:r>
              <a:rPr lang="en-US" altLang="en-US" sz="2800" dirty="0" smtClean="0">
                <a:cs typeface="Arial" charset="0"/>
              </a:rPr>
              <a:t>|HIV+)*P(HIV+) / P(T</a:t>
            </a:r>
            <a:r>
              <a:rPr lang="en-US" altLang="en-US" sz="2800" baseline="30000" dirty="0" smtClean="0">
                <a:cs typeface="Arial" charset="0"/>
              </a:rPr>
              <a:t>+</a:t>
            </a:r>
            <a:r>
              <a:rPr lang="en-US" altLang="en-US" sz="2800" dirty="0" smtClean="0">
                <a:cs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>
                <a:cs typeface="Arial" charset="0"/>
              </a:rPr>
              <a:t> 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>
                <a:cs typeface="Arial" charset="0"/>
              </a:rPr>
              <a:t>	P(T</a:t>
            </a:r>
            <a:r>
              <a:rPr lang="en-US" altLang="en-US" sz="2800" baseline="30000" dirty="0" smtClean="0">
                <a:cs typeface="Arial" charset="0"/>
              </a:rPr>
              <a:t>+</a:t>
            </a:r>
            <a:r>
              <a:rPr lang="en-US" altLang="en-US" sz="2800" dirty="0" smtClean="0">
                <a:cs typeface="Arial" charset="0"/>
              </a:rPr>
              <a:t>|HIV+) = 0.96 (sensitivity)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>
                <a:cs typeface="Arial" charset="0"/>
              </a:rPr>
              <a:t>	P(HIV+) in region of study is = 0.02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>
                <a:cs typeface="Arial" charset="0"/>
              </a:rPr>
              <a:t>	P(T</a:t>
            </a:r>
            <a:r>
              <a:rPr lang="en-US" altLang="en-US" sz="2800" baseline="30000" dirty="0" smtClean="0">
                <a:cs typeface="Arial" charset="0"/>
              </a:rPr>
              <a:t>+</a:t>
            </a:r>
            <a:r>
              <a:rPr lang="en-US" altLang="en-US" sz="2800" dirty="0" smtClean="0">
                <a:cs typeface="Arial" charset="0"/>
              </a:rPr>
              <a:t>) = the overall chances of having a positive test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>
                <a:cs typeface="Arial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>
                <a:cs typeface="Arial" charset="0"/>
              </a:rPr>
              <a:t>P(T</a:t>
            </a:r>
            <a:r>
              <a:rPr lang="en-US" altLang="en-US" sz="2800" baseline="30000" dirty="0" smtClean="0">
                <a:cs typeface="Arial" charset="0"/>
              </a:rPr>
              <a:t>+</a:t>
            </a:r>
            <a:r>
              <a:rPr lang="en-US" altLang="en-US" sz="2800" dirty="0" smtClean="0">
                <a:cs typeface="Arial" charset="0"/>
              </a:rPr>
              <a:t>) = P(T+|HIV+) P(HIV+) + P(T+|HIV-) P(HIV-) by the law of total probability (remember slides </a:t>
            </a:r>
            <a:r>
              <a:rPr lang="en-US" altLang="en-US" sz="2800" dirty="0" smtClean="0">
                <a:cs typeface="Arial" charset="0"/>
              </a:rPr>
              <a:t>38-39?) </a:t>
            </a:r>
            <a:endParaRPr lang="en-US" altLang="en-US" sz="2800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>
                <a:cs typeface="Arial" charset="0"/>
              </a:rPr>
              <a:t>		= 0.96*0.02 + 0.01*0.98 = 0.029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>
                <a:cs typeface="Arial" charset="0"/>
                <a:sym typeface="Wingdings" pitchFamily="2" charset="2"/>
              </a:rPr>
              <a:t>	P(HIV+|T</a:t>
            </a:r>
            <a:r>
              <a:rPr lang="en-US" altLang="en-US" sz="2800" baseline="30000" dirty="0" smtClean="0">
                <a:cs typeface="Arial" charset="0"/>
                <a:sym typeface="Wingdings" pitchFamily="2" charset="2"/>
              </a:rPr>
              <a:t>+</a:t>
            </a:r>
            <a:r>
              <a:rPr lang="en-US" altLang="en-US" sz="2800" dirty="0" smtClean="0">
                <a:cs typeface="Arial" charset="0"/>
                <a:sym typeface="Wingdings" pitchFamily="2" charset="2"/>
              </a:rPr>
              <a:t>) = 0.96*0.02/0.029 = 0.662</a:t>
            </a:r>
            <a:endParaRPr lang="en-US" altLang="en-US" sz="2800" dirty="0" smtClean="0"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 smtClean="0"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 smtClean="0"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 smtClean="0">
              <a:cs typeface="Arial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Bayes’ theorem for diagnostic tests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4E6E8-62DD-4DB2-8CB5-56D17A541EB7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Prior and posterior probability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Bayes’ theorem for diagnostic tests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2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Bayes’ theorem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0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 next time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DC7-832E-4965-97E7-3F8DBB78AE7C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2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Coin value?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BA8CC-F1F2-40BE-8F78-5A299003AA1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22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71195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6172200"/>
            <a:ext cx="594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coinvalue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fcolor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(blue) percent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(bin=7, start=0, width=11.428571)</a:t>
            </a:r>
          </a:p>
        </p:txBody>
      </p:sp>
    </p:spTree>
    <p:extLst>
      <p:ext uri="{BB962C8B-B14F-4D97-AF65-F5344CB8AC3E}">
        <p14:creationId xmlns:p14="http://schemas.microsoft.com/office/powerpoint/2010/main" val="2653115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Coin value?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 sz="1400" smtClean="0">
                <a:latin typeface="Courier New" pitchFamily="49" charset="0"/>
                <a:cs typeface="Courier New" pitchFamily="49" charset="0"/>
              </a:rPr>
              <a:t>. summ coinvalue, detail</a:t>
            </a:r>
          </a:p>
          <a:p>
            <a:pPr marL="0" indent="0">
              <a:buFont typeface="Arial" charset="0"/>
              <a:buNone/>
            </a:pPr>
            <a:endParaRPr lang="en-US" altLang="en-US" sz="140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charset="0"/>
              <a:buNone/>
            </a:pPr>
            <a:r>
              <a:rPr lang="en-US" altLang="en-US" sz="1400" smtClean="0">
                <a:latin typeface="Courier New" pitchFamily="49" charset="0"/>
                <a:cs typeface="Courier New" pitchFamily="49" charset="0"/>
              </a:rPr>
              <a:t>                          coinvalue</a:t>
            </a:r>
          </a:p>
          <a:p>
            <a:pPr marL="0" indent="0">
              <a:buFont typeface="Arial" charset="0"/>
              <a:buNone/>
            </a:pPr>
            <a:r>
              <a:rPr lang="en-US" altLang="en-US" sz="1400" smtClean="0">
                <a:latin typeface="Courier New" pitchFamily="49" charset="0"/>
                <a:cs typeface="Courier New" pitchFamily="49" charset="0"/>
              </a:rPr>
              <a:t>-------------------------------------------------------------</a:t>
            </a:r>
          </a:p>
          <a:p>
            <a:pPr marL="0" indent="0">
              <a:buFont typeface="Arial" charset="0"/>
              <a:buNone/>
            </a:pPr>
            <a:r>
              <a:rPr lang="en-US" altLang="en-US" sz="1400" smtClean="0">
                <a:latin typeface="Courier New" pitchFamily="49" charset="0"/>
                <a:cs typeface="Courier New" pitchFamily="49" charset="0"/>
              </a:rPr>
              <a:t>      Percentiles      Smallest</a:t>
            </a:r>
          </a:p>
          <a:p>
            <a:pPr marL="0" indent="0">
              <a:buFont typeface="Arial" charset="0"/>
              <a:buNone/>
            </a:pPr>
            <a:r>
              <a:rPr lang="en-US" altLang="en-US" sz="1400" smtClean="0">
                <a:latin typeface="Courier New" pitchFamily="49" charset="0"/>
                <a:cs typeface="Courier New" pitchFamily="49" charset="0"/>
              </a:rPr>
              <a:t> 1%            0              0</a:t>
            </a:r>
          </a:p>
          <a:p>
            <a:pPr marL="0" indent="0">
              <a:buFont typeface="Arial" charset="0"/>
              <a:buNone/>
            </a:pPr>
            <a:r>
              <a:rPr lang="en-US" altLang="en-US" sz="1400" smtClean="0">
                <a:latin typeface="Courier New" pitchFamily="49" charset="0"/>
                <a:cs typeface="Courier New" pitchFamily="49" charset="0"/>
              </a:rPr>
              <a:t> 5%            0              0</a:t>
            </a:r>
          </a:p>
          <a:p>
            <a:pPr marL="0" indent="0">
              <a:buFont typeface="Arial" charset="0"/>
              <a:buNone/>
            </a:pPr>
            <a:r>
              <a:rPr lang="en-US" altLang="en-US" sz="1400" smtClean="0">
                <a:latin typeface="Courier New" pitchFamily="49" charset="0"/>
                <a:cs typeface="Courier New" pitchFamily="49" charset="0"/>
              </a:rPr>
              <a:t>10%            0              0       Obs                  55</a:t>
            </a:r>
          </a:p>
          <a:p>
            <a:pPr marL="0" indent="0">
              <a:buFont typeface="Arial" charset="0"/>
              <a:buNone/>
            </a:pPr>
            <a:r>
              <a:rPr lang="en-US" altLang="en-US" sz="1400" smtClean="0">
                <a:latin typeface="Courier New" pitchFamily="49" charset="0"/>
                <a:cs typeface="Courier New" pitchFamily="49" charset="0"/>
              </a:rPr>
              <a:t>25%            0              0       Sum of Wgt.          55</a:t>
            </a:r>
          </a:p>
          <a:p>
            <a:pPr marL="0" indent="0">
              <a:buFont typeface="Arial" charset="0"/>
              <a:buNone/>
            </a:pPr>
            <a:endParaRPr lang="en-US" altLang="en-US" sz="140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charset="0"/>
              <a:buNone/>
            </a:pPr>
            <a:r>
              <a:rPr lang="en-US" altLang="en-US" sz="1400" smtClean="0">
                <a:latin typeface="Courier New" pitchFamily="49" charset="0"/>
                <a:cs typeface="Courier New" pitchFamily="49" charset="0"/>
              </a:rPr>
              <a:t>50%          .67                      Mean           2.932727</a:t>
            </a:r>
          </a:p>
          <a:p>
            <a:pPr marL="0" indent="0">
              <a:buFont typeface="Arial" charset="0"/>
              <a:buNone/>
            </a:pPr>
            <a:r>
              <a:rPr lang="en-US" altLang="en-US" sz="1400" smtClean="0">
                <a:latin typeface="Courier New" pitchFamily="49" charset="0"/>
                <a:cs typeface="Courier New" pitchFamily="49" charset="0"/>
              </a:rPr>
              <a:t>                        Largest       Std. Dev.       10.9957</a:t>
            </a:r>
          </a:p>
          <a:p>
            <a:pPr marL="0" indent="0">
              <a:buFont typeface="Arial" charset="0"/>
              <a:buNone/>
            </a:pPr>
            <a:r>
              <a:rPr lang="en-US" altLang="en-US" sz="1400" smtClean="0">
                <a:latin typeface="Courier New" pitchFamily="49" charset="0"/>
                <a:cs typeface="Courier New" pitchFamily="49" charset="0"/>
              </a:rPr>
              <a:t>75%         1.25             10</a:t>
            </a:r>
          </a:p>
          <a:p>
            <a:pPr marL="0" indent="0">
              <a:buFont typeface="Arial" charset="0"/>
              <a:buNone/>
            </a:pPr>
            <a:r>
              <a:rPr lang="en-US" altLang="en-US" sz="1400" smtClean="0">
                <a:latin typeface="Courier New" pitchFamily="49" charset="0"/>
                <a:cs typeface="Courier New" pitchFamily="49" charset="0"/>
              </a:rPr>
              <a:t>90%            5             12       Variance       120.9054</a:t>
            </a:r>
          </a:p>
          <a:p>
            <a:pPr marL="0" indent="0">
              <a:buFont typeface="Arial" charset="0"/>
              <a:buNone/>
            </a:pPr>
            <a:r>
              <a:rPr lang="en-US" altLang="en-US" sz="1400" smtClean="0">
                <a:latin typeface="Courier New" pitchFamily="49" charset="0"/>
                <a:cs typeface="Courier New" pitchFamily="49" charset="0"/>
              </a:rPr>
              <a:t>95%           12             16       Skewness       6.471767</a:t>
            </a:r>
          </a:p>
          <a:p>
            <a:pPr marL="0" indent="0">
              <a:buFont typeface="Arial" charset="0"/>
              <a:buNone/>
            </a:pPr>
            <a:r>
              <a:rPr lang="en-US" altLang="en-US" sz="1400" smtClean="0">
                <a:latin typeface="Courier New" pitchFamily="49" charset="0"/>
                <a:cs typeface="Courier New" pitchFamily="49" charset="0"/>
              </a:rPr>
              <a:t>99%           80             80       Kurtosis       45.56809</a:t>
            </a:r>
          </a:p>
          <a:p>
            <a:pPr marL="0" indent="0">
              <a:buFont typeface="Arial" charset="0"/>
              <a:buNone/>
            </a:pPr>
            <a:endParaRPr lang="en-US" altLang="en-US" sz="140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CF027-9499-4E48-905D-C11B8E20111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9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Coin value?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 sz="1300" dirty="0" smtClean="0">
                <a:latin typeface="Courier New" pitchFamily="49" charset="0"/>
                <a:cs typeface="Courier New" pitchFamily="49" charset="0"/>
              </a:rPr>
              <a:t>. list if </a:t>
            </a:r>
            <a:r>
              <a:rPr lang="en-US" altLang="en-US" sz="1300" dirty="0" err="1" smtClean="0">
                <a:latin typeface="Courier New" pitchFamily="49" charset="0"/>
                <a:cs typeface="Courier New" pitchFamily="49" charset="0"/>
              </a:rPr>
              <a:t>coinvalue</a:t>
            </a:r>
            <a:r>
              <a:rPr lang="en-US" altLang="en-US" sz="1300" dirty="0" smtClean="0">
                <a:latin typeface="Courier New" pitchFamily="49" charset="0"/>
                <a:cs typeface="Courier New" pitchFamily="49" charset="0"/>
              </a:rPr>
              <a:t>&gt;5</a:t>
            </a:r>
          </a:p>
          <a:p>
            <a:pPr marL="0" indent="0">
              <a:buFont typeface="Arial" charset="0"/>
              <a:buNone/>
            </a:pPr>
            <a:endParaRPr lang="en-US" altLang="en-US" sz="13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charset="0"/>
              <a:buNone/>
            </a:pPr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     +------------------------------------------------------------------------------+</a:t>
            </a:r>
          </a:p>
          <a:p>
            <a:pPr marL="0" indent="0">
              <a:buFont typeface="Arial" charset="0"/>
              <a:buNone/>
            </a:pPr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     | sex    height   </a:t>
            </a:r>
            <a:r>
              <a:rPr lang="en-US" altLang="en-US" sz="1300" dirty="0" err="1">
                <a:latin typeface="Courier New" pitchFamily="49" charset="0"/>
                <a:cs typeface="Courier New" pitchFamily="49" charset="0"/>
              </a:rPr>
              <a:t>coinva~e</a:t>
            </a:r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en-US" sz="1300" dirty="0" err="1">
                <a:latin typeface="Courier New" pitchFamily="49" charset="0"/>
                <a:cs typeface="Courier New" pitchFamily="49" charset="0"/>
              </a:rPr>
              <a:t>cashva~e</a:t>
            </a:r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   epi203   iphone6   </a:t>
            </a:r>
            <a:r>
              <a:rPr lang="en-US" altLang="en-US" sz="1300" dirty="0" err="1">
                <a:latin typeface="Courier New" pitchFamily="49" charset="0"/>
                <a:cs typeface="Courier New" pitchFamily="49" charset="0"/>
              </a:rPr>
              <a:t>child~yn</a:t>
            </a:r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en-US" sz="1300" dirty="0" err="1">
                <a:latin typeface="Courier New" pitchFamily="49" charset="0"/>
                <a:cs typeface="Courier New" pitchFamily="49" charset="0"/>
              </a:rPr>
              <a:t>child~_n</a:t>
            </a:r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 |</a:t>
            </a:r>
          </a:p>
          <a:p>
            <a:pPr marL="0" indent="0">
              <a:buFont typeface="Arial" charset="0"/>
              <a:buNone/>
            </a:pPr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     |------------------------------------------------------------------------------|</a:t>
            </a:r>
          </a:p>
          <a:p>
            <a:pPr marL="0" indent="0">
              <a:buFont typeface="Arial" charset="0"/>
              <a:buNone/>
            </a:pPr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 17. |   2       167         12          5        2         2          2          1 |</a:t>
            </a:r>
          </a:p>
          <a:p>
            <a:pPr marL="0" indent="0">
              <a:buFont typeface="Arial" charset="0"/>
              <a:buNone/>
            </a:pPr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 33. |   2        63        5.3         80        2         2          1          0 |</a:t>
            </a:r>
          </a:p>
          <a:p>
            <a:pPr marL="0" indent="0">
              <a:buFont typeface="Arial" charset="0"/>
              <a:buNone/>
            </a:pPr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 35. |   1        72         16      41.16        2         1          1          0 |</a:t>
            </a:r>
          </a:p>
          <a:p>
            <a:pPr marL="0" indent="0">
              <a:buFont typeface="Arial" charset="0"/>
              <a:buNone/>
            </a:pPr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 45. |   1         6         10          .        2         2          1          0 |</a:t>
            </a:r>
          </a:p>
          <a:p>
            <a:pPr marL="0" indent="0">
              <a:buFont typeface="Arial" charset="0"/>
              <a:buNone/>
            </a:pPr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 50. |   2   64.5669         80         85        2         1          1          0 |</a:t>
            </a:r>
          </a:p>
          <a:p>
            <a:pPr marL="0" indent="0">
              <a:buFont typeface="Arial" charset="0"/>
              <a:buNone/>
            </a:pPr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     +------------------------------------------------------------------------------+</a:t>
            </a:r>
          </a:p>
          <a:p>
            <a:pPr marL="0" indent="0">
              <a:buFont typeface="Arial" charset="0"/>
              <a:buNone/>
            </a:pPr>
            <a:endParaRPr lang="en-US" altLang="en-US" sz="13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EA553-EE08-4A40-9E36-69878AC6E33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60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844</Words>
  <Application>Microsoft Office PowerPoint</Application>
  <PresentationFormat>On-screen Show (4:3)</PresentationFormat>
  <Paragraphs>247</Paragraphs>
  <Slides>68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Biostat 200 Lecture 2</vt:lpstr>
      <vt:lpstr>Today</vt:lpstr>
      <vt:lpstr>Data cleaning</vt:lpstr>
      <vt:lpstr>Outliers – what do we do?</vt:lpstr>
      <vt:lpstr>Outliers – what do we do?</vt:lpstr>
      <vt:lpstr>Prevention</vt:lpstr>
      <vt:lpstr>Coin value?</vt:lpstr>
      <vt:lpstr>Coin value?</vt:lpstr>
      <vt:lpstr>Coin value?</vt:lpstr>
      <vt:lpstr>Coinvalue?</vt:lpstr>
      <vt:lpstr>Basic probability</vt:lpstr>
      <vt:lpstr>Basic probability</vt:lpstr>
      <vt:lpstr>Event</vt:lpstr>
      <vt:lpstr>Definition of probability</vt:lpstr>
      <vt:lpstr>Probability of an event</vt:lpstr>
      <vt:lpstr>Complement</vt:lpstr>
      <vt:lpstr>Universe</vt:lpstr>
      <vt:lpstr>Complement example</vt:lpstr>
      <vt:lpstr>Intersection</vt:lpstr>
      <vt:lpstr>Union</vt:lpstr>
      <vt:lpstr>Union</vt:lpstr>
      <vt:lpstr>Mutual exclusivity</vt:lpstr>
      <vt:lpstr>Mutual exclusivity</vt:lpstr>
      <vt:lpstr>Additive rule</vt:lpstr>
      <vt:lpstr>Additive rule</vt:lpstr>
      <vt:lpstr>Probability summary</vt:lpstr>
      <vt:lpstr>Probability summary</vt:lpstr>
      <vt:lpstr>Example</vt:lpstr>
      <vt:lpstr>Conditional probability</vt:lpstr>
      <vt:lpstr>Conditional probability</vt:lpstr>
      <vt:lpstr>Conditional probability example</vt:lpstr>
      <vt:lpstr>Probability example</vt:lpstr>
      <vt:lpstr>Probability example</vt:lpstr>
      <vt:lpstr>Examples of conditional probabilities</vt:lpstr>
      <vt:lpstr>Independence</vt:lpstr>
      <vt:lpstr>Multiplicative rule of probability</vt:lpstr>
      <vt:lpstr>Independence</vt:lpstr>
      <vt:lpstr>Law of Total Probability</vt:lpstr>
      <vt:lpstr>Law of Total Probability</vt:lpstr>
      <vt:lpstr>Law of Total Probability</vt:lpstr>
      <vt:lpstr>Diagnostic tests</vt:lpstr>
      <vt:lpstr>Diagnostic tests</vt:lpstr>
      <vt:lpstr>Diagnostic tests</vt:lpstr>
      <vt:lpstr>Diagnostic test validation example</vt:lpstr>
      <vt:lpstr>Breathalyzer in Uganda</vt:lpstr>
      <vt:lpstr>Diagnostic test example</vt:lpstr>
      <vt:lpstr>Diagnostic tests</vt:lpstr>
      <vt:lpstr>Example: Test of T4 hormone levels to diagnose hypothyroidism</vt:lpstr>
      <vt:lpstr>PowerPoint Presentation</vt:lpstr>
      <vt:lpstr>PowerPoint Presentation</vt:lpstr>
      <vt:lpstr>PowerPoint Presentation</vt:lpstr>
      <vt:lpstr>PowerPoint Presentation</vt:lpstr>
      <vt:lpstr>ROC curve</vt:lpstr>
      <vt:lpstr>Application of laws of probability to diagnostic tests</vt:lpstr>
      <vt:lpstr>Application of laws of probability to diagnostic tests</vt:lpstr>
      <vt:lpstr>Application of laws of probability to diagnostic tests</vt:lpstr>
      <vt:lpstr>Application of laws of probability to diagnostic tests</vt:lpstr>
      <vt:lpstr>Application of laws of probability to diagnostic tests</vt:lpstr>
      <vt:lpstr>Bayes’ theorem for diagnostic tests</vt:lpstr>
      <vt:lpstr>Bayes’ theorem</vt:lpstr>
      <vt:lpstr>Bayes’ theorem</vt:lpstr>
      <vt:lpstr>Bayes’ theorem for diagnostic tests</vt:lpstr>
      <vt:lpstr>PowerPoint Presentation</vt:lpstr>
      <vt:lpstr>Bayes’ theorem for diagnostic tests</vt:lpstr>
      <vt:lpstr>Prior and posterior probability</vt:lpstr>
      <vt:lpstr>Bayes’ theorem for diagnostic tests</vt:lpstr>
      <vt:lpstr>Bayes’ theorem</vt:lpstr>
      <vt:lpstr>For next time</vt:lpstr>
    </vt:vector>
  </TitlesOfParts>
  <Company>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Biostat 200 Lecture 2</dc:title>
  <dc:creator>Hahn, Judy</dc:creator>
  <cp:lastModifiedBy>Hahn, Judy</cp:lastModifiedBy>
  <cp:revision>9</cp:revision>
  <dcterms:created xsi:type="dcterms:W3CDTF">2015-09-18T23:09:51Z</dcterms:created>
  <dcterms:modified xsi:type="dcterms:W3CDTF">2015-09-22T04:49:00Z</dcterms:modified>
</cp:coreProperties>
</file>