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0" r:id="rId4"/>
    <p:sldId id="257" r:id="rId5"/>
    <p:sldId id="264" r:id="rId6"/>
    <p:sldId id="258" r:id="rId7"/>
    <p:sldId id="259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31"/>
  </p:normalViewPr>
  <p:slideViewPr>
    <p:cSldViewPr snapToGrid="0" snapToObjects="1">
      <p:cViewPr varScale="1">
        <p:scale>
          <a:sx n="92" d="100"/>
          <a:sy n="92" d="100"/>
        </p:scale>
        <p:origin x="139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84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7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9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0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3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25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5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4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1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85584-1A2D-464E-B092-D752CB89626E}" type="datetimeFigureOut">
              <a:rPr lang="en-US" smtClean="0"/>
              <a:t>2/4/19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1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B24F7-DB0F-A140-97F6-35E32EEE3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66A14-B6F5-E440-866A-3F9AE5F2E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4055"/>
            <a:ext cx="8229600" cy="4525963"/>
          </a:xfrm>
        </p:spPr>
        <p:txBody>
          <a:bodyPr/>
          <a:lstStyle/>
          <a:p>
            <a:r>
              <a:rPr lang="en-US" dirty="0"/>
              <a:t>Review syllabus</a:t>
            </a:r>
          </a:p>
          <a:p>
            <a:r>
              <a:rPr lang="en-US" dirty="0"/>
              <a:t>Note assignments for next week</a:t>
            </a:r>
          </a:p>
          <a:p>
            <a:r>
              <a:rPr lang="en-US" dirty="0"/>
              <a:t>Discuss approach section</a:t>
            </a:r>
          </a:p>
          <a:p>
            <a:r>
              <a:rPr lang="en-US" dirty="0"/>
              <a:t>Break into groups to discuss</a:t>
            </a:r>
          </a:p>
        </p:txBody>
      </p:sp>
    </p:spTree>
    <p:extLst>
      <p:ext uri="{BB962C8B-B14F-4D97-AF65-F5344CB8AC3E}">
        <p14:creationId xmlns:p14="http://schemas.microsoft.com/office/powerpoint/2010/main" val="180531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Section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Describe the overall strategy, methodology, and analyses to be used to accomplish the specific aims of the project. </a:t>
            </a:r>
          </a:p>
          <a:p>
            <a:r>
              <a:rPr lang="en-US" dirty="0"/>
              <a:t>Usually at least 1/2 of your page count (so for a 6-page proposal, this means 3-4 pages)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423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paragraphs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Overview – brief summary of methods / study design</a:t>
            </a:r>
          </a:p>
          <a:p>
            <a:r>
              <a:rPr lang="en-US" dirty="0"/>
              <a:t>Study population</a:t>
            </a:r>
          </a:p>
          <a:p>
            <a:r>
              <a:rPr lang="en-US" dirty="0"/>
              <a:t>Eligibility</a:t>
            </a:r>
          </a:p>
          <a:p>
            <a:r>
              <a:rPr lang="en-US" dirty="0"/>
              <a:t>Enrollment</a:t>
            </a:r>
          </a:p>
          <a:p>
            <a:r>
              <a:rPr lang="en-US" dirty="0"/>
              <a:t>Retention (if longitudinal)</a:t>
            </a:r>
          </a:p>
          <a:p>
            <a:r>
              <a:rPr lang="en-US" dirty="0"/>
              <a:t>Study procedures</a:t>
            </a:r>
          </a:p>
          <a:p>
            <a:pPr lvl="1"/>
            <a:r>
              <a:rPr lang="en-US" dirty="0"/>
              <a:t>Procedures</a:t>
            </a:r>
          </a:p>
          <a:p>
            <a:pPr lvl="1"/>
            <a:r>
              <a:rPr lang="en-US" dirty="0"/>
              <a:t>Measurements</a:t>
            </a:r>
          </a:p>
          <a:p>
            <a:r>
              <a:rPr lang="en-US" dirty="0"/>
              <a:t>Data management </a:t>
            </a:r>
          </a:p>
          <a:p>
            <a:r>
              <a:rPr lang="en-US" dirty="0"/>
              <a:t>Statistical considerations</a:t>
            </a:r>
          </a:p>
          <a:p>
            <a:pPr lvl="1"/>
            <a:r>
              <a:rPr lang="en-US" dirty="0"/>
              <a:t>Data analysis plan</a:t>
            </a:r>
          </a:p>
          <a:p>
            <a:pPr lvl="1"/>
            <a:r>
              <a:rPr lang="en-US" dirty="0"/>
              <a:t>Sample size calculation or statistical power </a:t>
            </a:r>
          </a:p>
          <a:p>
            <a:r>
              <a:rPr lang="en-US" dirty="0"/>
              <a:t>Potential pitfalls and solutions</a:t>
            </a:r>
          </a:p>
          <a:p>
            <a:r>
              <a:rPr lang="en-US" dirty="0"/>
              <a:t>Timeline – now in a separate document</a:t>
            </a:r>
          </a:p>
          <a:p>
            <a:r>
              <a:rPr lang="en-US" dirty="0"/>
              <a:t>Future directions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699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3589"/>
          </a:xfrm>
        </p:spPr>
        <p:txBody>
          <a:bodyPr>
            <a:normAutofit/>
          </a:bodyPr>
          <a:lstStyle/>
          <a:p>
            <a:r>
              <a:rPr lang="en-US" dirty="0"/>
              <a:t>*Need to give enough detail to assure the reviewer of the feasibility of all the steps of the study.</a:t>
            </a:r>
          </a:p>
          <a:p>
            <a:pPr lvl="1"/>
            <a:r>
              <a:rPr lang="en-US" dirty="0"/>
              <a:t>Reviewers can be especially critical of enrolling a new population, retention, non-validated measurement, poorly specified analyses.</a:t>
            </a:r>
          </a:p>
          <a:p>
            <a:r>
              <a:rPr lang="en-US" dirty="0"/>
              <a:t>Include preliminary data if they support the feasibility – and state explicitly that these data support the feasibility of XXX.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76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358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Discuss (briefly) how your approach addresses gaps in the ”Rigor of the Previous Research”. </a:t>
            </a:r>
          </a:p>
          <a:p>
            <a:pPr lvl="1"/>
            <a:r>
              <a:rPr lang="en-US" dirty="0"/>
              <a:t>For example, if all previous studies were cross-sectional and yours is longitudinal, note that your study design will overcome this previous gap.</a:t>
            </a:r>
          </a:p>
          <a:p>
            <a:pPr lvl="1"/>
            <a:r>
              <a:rPr lang="en-US" dirty="0"/>
              <a:t>Use the words “rigor of the previous research” somewhere.</a:t>
            </a:r>
          </a:p>
          <a:p>
            <a:r>
              <a:rPr lang="en-US" dirty="0"/>
              <a:t>Point out any procedures, situations, or materials that may be hazardous to personnel or study participants and precautions to be exercised, and reference the protocol and human subjects sections. 	</a:t>
            </a:r>
            <a:r>
              <a:rPr lang="en-US" i="1" dirty="0"/>
              <a:t>Although most of this detail should also go in the Human Subjects’ sections.</a:t>
            </a:r>
          </a:p>
          <a:p>
            <a:r>
              <a:rPr lang="en-US" dirty="0"/>
              <a:t>Sex as a </a:t>
            </a:r>
            <a:r>
              <a:rPr lang="en-US"/>
              <a:t>biological variable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714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Approach is probably the most common section in which reviewers find problems. </a:t>
            </a:r>
          </a:p>
          <a:p>
            <a:pPr lvl="1"/>
            <a:r>
              <a:rPr lang="en-US" dirty="0"/>
              <a:t>It is their job to find problems.</a:t>
            </a:r>
          </a:p>
          <a:p>
            <a:r>
              <a:rPr lang="en-US" dirty="0"/>
              <a:t>Try to be as clear and detailed as possible. Include diagrams, flow charts, and tables and sections with clear labeling. </a:t>
            </a:r>
          </a:p>
          <a:p>
            <a:r>
              <a:rPr lang="en-US" dirty="0"/>
              <a:t>Be sure that the details in this section are consistent with other areas of the grant (e.g. human subjects).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229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182"/>
            <a:ext cx="8229600" cy="5334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If possible, have an overview and then describe the approach aim by aim.  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Repeat the aims -verbatim- so the reviewer doesn’t have to flip back to the aims page (use bolding or boxes to make them stand out).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For any methodology that is not the standard, include discussion of why you chose that methodology (include references if needed) and potential alternatives if it does not pan out.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Consider having a future directions statement. This way the reviewers will get excited that this project will lead to future exciting research.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Consider having and a summary statement. This may be where you put the expected positive outcomes of conducting the study. This can be for overall or for each aim.</a:t>
            </a:r>
          </a:p>
        </p:txBody>
      </p:sp>
    </p:spTree>
    <p:extLst>
      <p:ext uri="{BB962C8B-B14F-4D97-AF65-F5344CB8AC3E}">
        <p14:creationId xmlns:p14="http://schemas.microsoft.com/office/powerpoint/2010/main" val="763421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your groups, describe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Overview – brief summary of methods / study design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Study population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Eligibility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Enrollment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Retention (if longitudinal)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Study procedures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Procedures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Measurements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Potential pitfalls and solutions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943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498</Words>
  <Application>Microsoft Macintosh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Agenda for today</vt:lpstr>
      <vt:lpstr>Approach Section</vt:lpstr>
      <vt:lpstr>Approach paragraphs</vt:lpstr>
      <vt:lpstr>Approach</vt:lpstr>
      <vt:lpstr>Approach</vt:lpstr>
      <vt:lpstr>General tips</vt:lpstr>
      <vt:lpstr>Organization</vt:lpstr>
      <vt:lpstr>In your groups, describe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section</dc:title>
  <dc:creator>Judith Hahn</dc:creator>
  <cp:lastModifiedBy>Judy Hahn</cp:lastModifiedBy>
  <cp:revision>19</cp:revision>
  <cp:lastPrinted>2019-02-04T22:22:23Z</cp:lastPrinted>
  <dcterms:created xsi:type="dcterms:W3CDTF">2016-02-29T05:14:32Z</dcterms:created>
  <dcterms:modified xsi:type="dcterms:W3CDTF">2019-02-04T22:36:50Z</dcterms:modified>
</cp:coreProperties>
</file>