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13"/>
  </p:notesMasterIdLst>
  <p:handoutMasterIdLst>
    <p:handoutMasterId r:id="rId14"/>
  </p:handoutMasterIdLst>
  <p:sldIdLst>
    <p:sldId id="406" r:id="rId2"/>
    <p:sldId id="779" r:id="rId3"/>
    <p:sldId id="696" r:id="rId4"/>
    <p:sldId id="776" r:id="rId5"/>
    <p:sldId id="743" r:id="rId6"/>
    <p:sldId id="744" r:id="rId7"/>
    <p:sldId id="745" r:id="rId8"/>
    <p:sldId id="778" r:id="rId9"/>
    <p:sldId id="780" r:id="rId10"/>
    <p:sldId id="730" r:id="rId11"/>
    <p:sldId id="777" r:id="rId12"/>
  </p:sldIdLst>
  <p:sldSz cx="9144000" cy="6858000" type="screen4x3"/>
  <p:notesSz cx="69850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es Mcculloch" initials="CM" lastIdx="1" clrIdx="0">
    <p:extLst>
      <p:ext uri="{19B8F6BF-5375-455C-9EA6-DF929625EA0E}">
        <p15:presenceInfo xmlns:p15="http://schemas.microsoft.com/office/powerpoint/2012/main" userId="Charles Mccullo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23AD03"/>
    <a:srgbClr val="0000FF"/>
    <a:srgbClr val="CCECFF"/>
    <a:srgbClr val="FFFF00"/>
    <a:srgbClr val="339933"/>
    <a:srgbClr val="00CC00"/>
    <a:srgbClr val="FF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323" autoAdjust="0"/>
    <p:restoredTop sz="85539" autoAdjust="0"/>
  </p:normalViewPr>
  <p:slideViewPr>
    <p:cSldViewPr>
      <p:cViewPr varScale="1">
        <p:scale>
          <a:sx n="89" d="100"/>
          <a:sy n="89" d="100"/>
        </p:scale>
        <p:origin x="400" y="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260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040" y="-4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273" y="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273" y="882015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fld id="{B2584CD0-8478-4E17-B1CA-DB06CAFA73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8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693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448" y="4410075"/>
            <a:ext cx="558610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693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fld id="{22D8B181-F2DB-4314-84D1-047316444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169F7-B22D-4033-90D2-783A340C6A1A}" type="slidenum">
              <a:rPr lang="en-US"/>
              <a:pPr/>
              <a:t>1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3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02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4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449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5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6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7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Brief symptom inventory (BSI) depression data for children with HIV+ parents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D8B181-F2DB-4314-84D1-0473164440D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21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10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30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11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transition to sources of data.  Questions?</a:t>
            </a:r>
          </a:p>
        </p:txBody>
      </p:sp>
    </p:spTree>
    <p:extLst>
      <p:ext uri="{BB962C8B-B14F-4D97-AF65-F5344CB8AC3E}">
        <p14:creationId xmlns:p14="http://schemas.microsoft.com/office/powerpoint/2010/main" val="172960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57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857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857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38617A-5722-459E-B98B-844ACF7CC5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8576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85769" name="Group 9"/>
          <p:cNvGrpSpPr>
            <a:grpSpLocks/>
          </p:cNvGrpSpPr>
          <p:nvPr/>
        </p:nvGrpSpPr>
        <p:grpSpPr bwMode="auto">
          <a:xfrm>
            <a:off x="7315200" y="3124200"/>
            <a:ext cx="1676400" cy="2057400"/>
            <a:chOff x="2928" y="2256"/>
            <a:chExt cx="1411" cy="1581"/>
          </a:xfrm>
        </p:grpSpPr>
        <p:pic>
          <p:nvPicPr>
            <p:cNvPr id="885770" name="Picture 1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5771" name="Picture 11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F7483-A273-41FC-8884-D1D65B5779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3A21A-81C0-49D3-803A-4EE76AD073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A0FA47-EEEB-4909-948F-21F2801D6F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51B42-EF23-4C1D-A7B8-C934921542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FF761-B768-4E79-AD5B-47FA290199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CD4A1-3323-4068-994C-BBAEA53FCF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C6848-545F-4744-8BA3-931D4DAAD3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41B52-0666-4625-8C55-3C61C60B7B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BAEBC-16C0-4792-AAA9-8BE6079DAB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2FD05-363B-4001-9A4E-616DF8587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EF18-1CBA-44A8-B1AB-0834E7783E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847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847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US" altLang="en-US"/>
          </a:p>
        </p:txBody>
      </p:sp>
      <p:sp>
        <p:nvSpPr>
          <p:cNvPr id="8847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8847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0B5C0E-589F-4E14-B71E-B75129FFCB44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884744" name="Group 8"/>
          <p:cNvGrpSpPr>
            <a:grpSpLocks/>
          </p:cNvGrpSpPr>
          <p:nvPr/>
        </p:nvGrpSpPr>
        <p:grpSpPr bwMode="auto">
          <a:xfrm>
            <a:off x="8077200" y="304800"/>
            <a:ext cx="914400" cy="1219200"/>
            <a:chOff x="2928" y="2256"/>
            <a:chExt cx="1411" cy="1581"/>
          </a:xfrm>
        </p:grpSpPr>
        <p:pic>
          <p:nvPicPr>
            <p:cNvPr id="884745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4746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ucsf.edu/mod/folder/view.php?id=654109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533400" y="3048000"/>
            <a:ext cx="6553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i="1" dirty="0"/>
              <a:t>Aaron Wolfe Scheffler, </a:t>
            </a:r>
          </a:p>
          <a:p>
            <a:pPr algn="l"/>
            <a:r>
              <a:rPr lang="en-US" sz="2800" i="1" dirty="0"/>
              <a:t>Division of Biostatistics,</a:t>
            </a:r>
          </a:p>
          <a:p>
            <a:pPr algn="l"/>
            <a:r>
              <a:rPr lang="en-US" sz="2800" i="1" dirty="0"/>
              <a:t>Department of Epidemiology and Biostatistics</a:t>
            </a:r>
          </a:p>
          <a:p>
            <a:pPr algn="l"/>
            <a:endParaRPr lang="en-US" sz="2800" i="1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57200" y="1662249"/>
            <a:ext cx="6705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3200" kern="0" dirty="0" err="1"/>
              <a:t>Biostat</a:t>
            </a:r>
            <a:r>
              <a:rPr lang="en-US" sz="3200" kern="0" dirty="0"/>
              <a:t> 202:  Accessing Data and Large Datasets</a:t>
            </a:r>
            <a:br>
              <a:rPr lang="en-US" kern="0" dirty="0"/>
            </a:br>
            <a:endParaRPr lang="en-US" kern="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943600"/>
            <a:ext cx="8077200" cy="68580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</a:pPr>
            <a:r>
              <a:rPr lang="en-US" sz="2400" b="1" i="1" dirty="0" err="1">
                <a:solidFill>
                  <a:srgbClr val="CC0000"/>
                </a:solidFill>
              </a:rPr>
              <a:t>Biostat</a:t>
            </a:r>
            <a:r>
              <a:rPr lang="en-US" sz="2400" b="1" i="1" dirty="0">
                <a:solidFill>
                  <a:srgbClr val="CC0000"/>
                </a:solidFill>
              </a:rPr>
              <a:t> 202</a:t>
            </a:r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7696200" y="99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38400" y="15432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90600" y="2667000"/>
            <a:ext cx="7543800" cy="1036638"/>
          </a:xfrm>
        </p:spPr>
        <p:txBody>
          <a:bodyPr/>
          <a:lstStyle/>
          <a:p>
            <a:r>
              <a:rPr lang="en-US" dirty="0"/>
              <a:t>Questions?</a:t>
            </a:r>
            <a:br>
              <a:rPr lang="en-US" dirty="0"/>
            </a:br>
            <a:r>
              <a:rPr lang="en-US" b="0" dirty="0"/>
              <a:t>Use the </a:t>
            </a:r>
            <a:r>
              <a:rPr lang="en-US" dirty="0"/>
              <a:t>chat</a:t>
            </a:r>
            <a:r>
              <a:rPr lang="en-US" b="0" dirty="0"/>
              <a:t> to let me know, I will attend in that order.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3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 project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6D5D0B-2245-014C-BB6F-7DA24F5C5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details can be found at: </a:t>
            </a:r>
            <a:r>
              <a:rPr lang="en-US" dirty="0">
                <a:hlinkClick r:id="rId3"/>
              </a:rPr>
              <a:t>https://courses.ucsf.edu/mod/folder/view.php?id=654109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6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3606-FABE-5944-A0FD-04FA2BB4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B871-393B-B349-BA8B-4CAB05C90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Prerecorded Lecture 3 will be posted to CLE by Tuesday evening</a:t>
            </a:r>
          </a:p>
          <a:p>
            <a:r>
              <a:rPr lang="en-US" dirty="0"/>
              <a:t>In class learning poll</a:t>
            </a:r>
          </a:p>
          <a:p>
            <a:r>
              <a:rPr lang="en-US" dirty="0"/>
              <a:t>Assignment 1 due Thursday</a:t>
            </a:r>
          </a:p>
          <a:p>
            <a:r>
              <a:rPr lang="en-US" dirty="0"/>
              <a:t>Office hours weekly Thursday, 4:00 – 5:00 PM by ZOOM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30D2E-88D1-A442-88DC-A8BF6ECD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54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for today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File types 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Data formats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Variable types and roles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Best practices in data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Availability of datasets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UCSF large dataset help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Research using </a:t>
            </a:r>
            <a:r>
              <a:rPr lang="en-US" dirty="0" err="1"/>
              <a:t>APeX</a:t>
            </a:r>
            <a:r>
              <a:rPr lang="en-US" dirty="0"/>
              <a:t> data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96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6316" y="-152400"/>
            <a:ext cx="7543800" cy="1036638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16169" y="990600"/>
            <a:ext cx="8512342" cy="4411662"/>
          </a:xfrm>
          <a:solidFill>
            <a:schemeClr val="lt1"/>
          </a:solidFill>
        </p:spPr>
        <p:txBody>
          <a:bodyPr/>
          <a:lstStyle/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It helps to know the format and layout of a dataset you want to analyze.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Paying attention to data formatting issues can save LOTS of time later.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Defining variable roles is important in Orange Data Mining.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Access to rich data is easy.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Finding your way around can be hard.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Look for tools (tutorials, browsers),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Or get professional help (Library, ARS and CTSI). 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7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data practices:  sad but true 1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looking at the variable titled “patient ID” in the dataset: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Is the patient with patient ID equal to 2 different from the one with patient ID equal to 2R?</a:t>
            </a:r>
          </a:p>
          <a:p>
            <a:r>
              <a:rPr lang="en-US" sz="2800" u="sng" dirty="0"/>
              <a:t>Answer</a:t>
            </a:r>
            <a:r>
              <a:rPr lang="en-US" sz="2800" dirty="0"/>
              <a:t>: No – the patient with patient ID equal to 2 is the left and 2R is the right leg of the same patient. 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85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data practices:  sad but true 2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166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modeling a response to different dosages of a drug: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Why didn’t you analyze the data using the actual concentrations of the dose?</a:t>
            </a:r>
          </a:p>
          <a:p>
            <a:r>
              <a:rPr lang="en-US" sz="2800" u="sng" dirty="0"/>
              <a:t>Answer</a:t>
            </a:r>
            <a:r>
              <a:rPr lang="en-US" sz="2800" dirty="0"/>
              <a:t>: We used the dose variable you sent us in the data which was coded as 0, 1, 2, …, 11.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 Why?  Those weren’t the actual doses.</a:t>
            </a:r>
          </a:p>
          <a:p>
            <a:r>
              <a:rPr lang="en-US" sz="2800" dirty="0"/>
              <a:t> And this was after scraping the data out of the body of an email. 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3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data practices:  sad but true 3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asked to compare the treatment and placebo groups in the dataset in which there was no treatment variable: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How can we tell which patients are in the treatment group? </a:t>
            </a:r>
          </a:p>
          <a:p>
            <a:r>
              <a:rPr lang="en-US" sz="2800" u="sng" dirty="0"/>
              <a:t>Answer</a:t>
            </a:r>
            <a:r>
              <a:rPr lang="en-US" sz="2800" dirty="0"/>
              <a:t>:  Those are the patient IDs that are in red in Excel.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3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69C3-947E-4146-B0F5-21F87EBF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check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B3CD-8A3C-F048-BB1D-E4C469F28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into breakout rooms</a:t>
            </a:r>
          </a:p>
          <a:p>
            <a:r>
              <a:rPr lang="en-US" dirty="0"/>
              <a:t>Introduce yourselves, identify a spokesperson</a:t>
            </a:r>
          </a:p>
          <a:p>
            <a:r>
              <a:rPr lang="en-US" dirty="0"/>
              <a:t>Identify topic areas of interest to group</a:t>
            </a:r>
          </a:p>
          <a:p>
            <a:r>
              <a:rPr lang="en-US" dirty="0"/>
              <a:t>Then spot some bad data habits in the </a:t>
            </a:r>
            <a:r>
              <a:rPr lang="en-US" dirty="0" err="1"/>
              <a:t>BSI_exercise.xlsx</a:t>
            </a:r>
            <a:r>
              <a:rPr lang="en-US" dirty="0"/>
              <a:t> file on CLE under todays lecture</a:t>
            </a:r>
          </a:p>
          <a:p>
            <a:r>
              <a:rPr lang="en-US" dirty="0"/>
              <a:t>We’ll reconvene after ten minutes and discuss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68489-31DE-0E4B-A8EF-B16256FA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29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69C3-947E-4146-B0F5-21F87EBF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check exercise -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B3CD-8A3C-F048-BB1D-E4C469F28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 names not in first row</a:t>
            </a:r>
          </a:p>
          <a:p>
            <a:r>
              <a:rPr lang="en-US" dirty="0"/>
              <a:t>Multiple values per column (alcohol/marijuana)</a:t>
            </a:r>
          </a:p>
          <a:p>
            <a:r>
              <a:rPr lang="en-US" dirty="0"/>
              <a:t>Highlighting</a:t>
            </a:r>
          </a:p>
          <a:p>
            <a:r>
              <a:rPr lang="en-US" dirty="0"/>
              <a:t>Summary statistics inserted</a:t>
            </a:r>
          </a:p>
          <a:p>
            <a:r>
              <a:rPr lang="en-US" dirty="0"/>
              <a:t>“?” for missing data, use blanks</a:t>
            </a:r>
          </a:p>
          <a:p>
            <a:r>
              <a:rPr lang="en-US" dirty="0"/>
              <a:t>Metadata (e.g. source) inserted within data</a:t>
            </a:r>
          </a:p>
          <a:p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68489-31DE-0E4B-A8EF-B16256FA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435221"/>
      </p:ext>
    </p:extLst>
  </p:cSld>
  <p:clrMapOvr>
    <a:masterClrMapping/>
  </p:clrMapOvr>
</p:sld>
</file>

<file path=ppt/theme/theme1.xml><?xml version="1.0" encoding="utf-8"?>
<a:theme xmlns:a="http://schemas.openxmlformats.org/drawingml/2006/main" name="cem chi2">
  <a:themeElements>
    <a:clrScheme name="cem chi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cem chi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m chi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 chi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24753</TotalTime>
  <Words>546</Words>
  <Application>Microsoft Macintosh PowerPoint</Application>
  <PresentationFormat>On-screen Show (4:3)</PresentationFormat>
  <Paragraphs>78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 Antiqua</vt:lpstr>
      <vt:lpstr>Times New Roman</vt:lpstr>
      <vt:lpstr>Wingdings</vt:lpstr>
      <vt:lpstr>cem chi2</vt:lpstr>
      <vt:lpstr>PowerPoint Presentation</vt:lpstr>
      <vt:lpstr>Announcements</vt:lpstr>
      <vt:lpstr>Outline for today</vt:lpstr>
      <vt:lpstr>Summary</vt:lpstr>
      <vt:lpstr>Best data practices:  sad but true 1</vt:lpstr>
      <vt:lpstr>Best data practices:  sad but true 2</vt:lpstr>
      <vt:lpstr>Best data practices:  sad but true 3</vt:lpstr>
      <vt:lpstr>Data check exercise</vt:lpstr>
      <vt:lpstr>Data check exercise - mistakes</vt:lpstr>
      <vt:lpstr>Questions? Use the chat to let me know, I will attend in that order.</vt:lpstr>
      <vt:lpstr>Discuss project</vt:lpstr>
    </vt:vector>
  </TitlesOfParts>
  <Company>UCSF-PSG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Appropriate OAI Data Use</dc:title>
  <dc:creator>CMcCulloch</dc:creator>
  <cp:lastModifiedBy>Scheffler, Aaron</cp:lastModifiedBy>
  <cp:revision>470</cp:revision>
  <cp:lastPrinted>2020-07-31T15:10:20Z</cp:lastPrinted>
  <dcterms:created xsi:type="dcterms:W3CDTF">2007-11-26T22:52:26Z</dcterms:created>
  <dcterms:modified xsi:type="dcterms:W3CDTF">2021-07-24T21:07:00Z</dcterms:modified>
</cp:coreProperties>
</file>