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41"/>
  </p:notesMasterIdLst>
  <p:handoutMasterIdLst>
    <p:handoutMasterId r:id="rId42"/>
  </p:handoutMasterIdLst>
  <p:sldIdLst>
    <p:sldId id="406" r:id="rId7"/>
    <p:sldId id="498" r:id="rId8"/>
    <p:sldId id="499" r:id="rId9"/>
    <p:sldId id="522" r:id="rId10"/>
    <p:sldId id="510" r:id="rId11"/>
    <p:sldId id="502" r:id="rId12"/>
    <p:sldId id="503" r:id="rId13"/>
    <p:sldId id="504" r:id="rId14"/>
    <p:sldId id="505" r:id="rId15"/>
    <p:sldId id="508" r:id="rId16"/>
    <p:sldId id="509" r:id="rId17"/>
    <p:sldId id="501" r:id="rId18"/>
    <p:sldId id="534" r:id="rId19"/>
    <p:sldId id="530" r:id="rId20"/>
    <p:sldId id="520" r:id="rId21"/>
    <p:sldId id="536" r:id="rId22"/>
    <p:sldId id="521" r:id="rId23"/>
    <p:sldId id="539" r:id="rId24"/>
    <p:sldId id="529" r:id="rId25"/>
    <p:sldId id="515" r:id="rId26"/>
    <p:sldId id="538" r:id="rId27"/>
    <p:sldId id="512" r:id="rId28"/>
    <p:sldId id="535" r:id="rId29"/>
    <p:sldId id="507" r:id="rId30"/>
    <p:sldId id="516" r:id="rId31"/>
    <p:sldId id="533" r:id="rId32"/>
    <p:sldId id="537" r:id="rId33"/>
    <p:sldId id="531" r:id="rId34"/>
    <p:sldId id="518" r:id="rId35"/>
    <p:sldId id="532" r:id="rId36"/>
    <p:sldId id="526" r:id="rId37"/>
    <p:sldId id="519" r:id="rId38"/>
    <p:sldId id="527" r:id="rId39"/>
    <p:sldId id="506"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73529" autoAdjust="0"/>
  </p:normalViewPr>
  <p:slideViewPr>
    <p:cSldViewPr snapToGrid="0" showGuides="1">
      <p:cViewPr>
        <p:scale>
          <a:sx n="76" d="100"/>
          <a:sy n="76" d="100"/>
        </p:scale>
        <p:origin x="-1696" y="-80"/>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TFR in Uganda by location type, 1988 - 2011</a:t>
            </a:r>
          </a:p>
        </c:rich>
      </c:tx>
      <c:layout/>
      <c:overlay val="0"/>
    </c:title>
    <c:autoTitleDeleted val="0"/>
    <c:plotArea>
      <c:layout/>
      <c:lineChart>
        <c:grouping val="standard"/>
        <c:varyColors val="0"/>
        <c:ser>
          <c:idx val="0"/>
          <c:order val="0"/>
          <c:tx>
            <c:strRef>
              <c:f>Sheet3!$M$4</c:f>
              <c:strCache>
                <c:ptCount val="1"/>
                <c:pt idx="0">
                  <c:v>Urban</c:v>
                </c:pt>
              </c:strCache>
            </c:strRef>
          </c:tx>
          <c:marker>
            <c:symbol val="none"/>
          </c:marker>
          <c:cat>
            <c:numRef>
              <c:f>Sheet3!$L$5:$L$9</c:f>
              <c:numCache>
                <c:formatCode>General</c:formatCode>
                <c:ptCount val="5"/>
                <c:pt idx="0">
                  <c:v>1988.0</c:v>
                </c:pt>
                <c:pt idx="1">
                  <c:v>1995.0</c:v>
                </c:pt>
                <c:pt idx="2">
                  <c:v>2000.0</c:v>
                </c:pt>
                <c:pt idx="3">
                  <c:v>2006.0</c:v>
                </c:pt>
                <c:pt idx="4">
                  <c:v>2011.0</c:v>
                </c:pt>
              </c:numCache>
            </c:numRef>
          </c:cat>
          <c:val>
            <c:numRef>
              <c:f>Sheet3!$M$5:$M$9</c:f>
              <c:numCache>
                <c:formatCode>General</c:formatCode>
                <c:ptCount val="5"/>
                <c:pt idx="0">
                  <c:v>5.7</c:v>
                </c:pt>
                <c:pt idx="1">
                  <c:v>5.0</c:v>
                </c:pt>
                <c:pt idx="2">
                  <c:v>4.0</c:v>
                </c:pt>
                <c:pt idx="3">
                  <c:v>4.4</c:v>
                </c:pt>
                <c:pt idx="4">
                  <c:v>3.8</c:v>
                </c:pt>
              </c:numCache>
            </c:numRef>
          </c:val>
          <c:smooth val="0"/>
        </c:ser>
        <c:ser>
          <c:idx val="1"/>
          <c:order val="1"/>
          <c:tx>
            <c:strRef>
              <c:f>Sheet3!$N$4</c:f>
              <c:strCache>
                <c:ptCount val="1"/>
                <c:pt idx="0">
                  <c:v>Rural</c:v>
                </c:pt>
              </c:strCache>
            </c:strRef>
          </c:tx>
          <c:marker>
            <c:symbol val="none"/>
          </c:marker>
          <c:cat>
            <c:numRef>
              <c:f>Sheet3!$L$5:$L$9</c:f>
              <c:numCache>
                <c:formatCode>General</c:formatCode>
                <c:ptCount val="5"/>
                <c:pt idx="0">
                  <c:v>1988.0</c:v>
                </c:pt>
                <c:pt idx="1">
                  <c:v>1995.0</c:v>
                </c:pt>
                <c:pt idx="2">
                  <c:v>2000.0</c:v>
                </c:pt>
                <c:pt idx="3">
                  <c:v>2006.0</c:v>
                </c:pt>
                <c:pt idx="4">
                  <c:v>2011.0</c:v>
                </c:pt>
              </c:numCache>
            </c:numRef>
          </c:cat>
          <c:val>
            <c:numRef>
              <c:f>Sheet3!$N$5:$N$9</c:f>
              <c:numCache>
                <c:formatCode>General</c:formatCode>
                <c:ptCount val="5"/>
                <c:pt idx="0">
                  <c:v>7.6</c:v>
                </c:pt>
                <c:pt idx="1">
                  <c:v>7.2</c:v>
                </c:pt>
                <c:pt idx="2">
                  <c:v>7.4</c:v>
                </c:pt>
                <c:pt idx="3">
                  <c:v>7.1</c:v>
                </c:pt>
                <c:pt idx="4">
                  <c:v>6.8</c:v>
                </c:pt>
              </c:numCache>
            </c:numRef>
          </c:val>
          <c:smooth val="0"/>
        </c:ser>
        <c:dLbls>
          <c:showLegendKey val="0"/>
          <c:showVal val="0"/>
          <c:showCatName val="0"/>
          <c:showSerName val="0"/>
          <c:showPercent val="0"/>
          <c:showBubbleSize val="0"/>
        </c:dLbls>
        <c:marker val="1"/>
        <c:smooth val="0"/>
        <c:axId val="-2125916856"/>
        <c:axId val="-2111550232"/>
      </c:lineChart>
      <c:catAx>
        <c:axId val="-2125916856"/>
        <c:scaling>
          <c:orientation val="minMax"/>
        </c:scaling>
        <c:delete val="0"/>
        <c:axPos val="b"/>
        <c:numFmt formatCode="General" sourceLinked="1"/>
        <c:majorTickMark val="out"/>
        <c:minorTickMark val="none"/>
        <c:tickLblPos val="nextTo"/>
        <c:txPr>
          <a:bodyPr/>
          <a:lstStyle/>
          <a:p>
            <a:pPr>
              <a:defRPr sz="1400"/>
            </a:pPr>
            <a:endParaRPr lang="en-US"/>
          </a:p>
        </c:txPr>
        <c:crossAx val="-2111550232"/>
        <c:crosses val="autoZero"/>
        <c:auto val="1"/>
        <c:lblAlgn val="ctr"/>
        <c:lblOffset val="100"/>
        <c:noMultiLvlLbl val="0"/>
      </c:catAx>
      <c:valAx>
        <c:axId val="-211155023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25916856"/>
        <c:crosses val="autoZero"/>
        <c:crossBetween val="between"/>
      </c:valAx>
    </c:plotArea>
    <c:legend>
      <c:legendPos val="r"/>
      <c:layout/>
      <c:overlay val="0"/>
      <c:txPr>
        <a:bodyPr/>
        <a:lstStyle/>
        <a:p>
          <a:pPr>
            <a:defRPr sz="1600"/>
          </a:pPr>
          <a:endParaRPr lang="en-US"/>
        </a:p>
      </c:txPr>
    </c:legend>
    <c:plotVisOnly val="1"/>
    <c:dispBlanksAs val="gap"/>
    <c:showDLblsOverMax val="0"/>
  </c:chart>
  <c:txPr>
    <a:bodyPr/>
    <a:lstStyle/>
    <a:p>
      <a:pPr>
        <a:defRPr>
          <a:latin typeface="Garamond"/>
          <a:cs typeface="Garamond"/>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a:t>ANC and facility delivery by </a:t>
            </a:r>
            <a:r>
              <a:rPr lang="en-US" sz="1600" dirty="0" smtClean="0"/>
              <a:t>location, </a:t>
            </a:r>
            <a:r>
              <a:rPr lang="en-US" sz="1600" dirty="0"/>
              <a:t>Cambodia 2010</a:t>
            </a:r>
          </a:p>
        </c:rich>
      </c:tx>
      <c:layout/>
      <c:overlay val="0"/>
    </c:title>
    <c:autoTitleDeleted val="0"/>
    <c:plotArea>
      <c:layout/>
      <c:barChart>
        <c:barDir val="col"/>
        <c:grouping val="clustered"/>
        <c:varyColors val="0"/>
        <c:ser>
          <c:idx val="0"/>
          <c:order val="0"/>
          <c:tx>
            <c:strRef>
              <c:f>Sheet1!$A$3</c:f>
              <c:strCache>
                <c:ptCount val="1"/>
                <c:pt idx="0">
                  <c:v>Facility delivery</c:v>
                </c:pt>
              </c:strCache>
            </c:strRef>
          </c:tx>
          <c:spPr>
            <a:solidFill>
              <a:schemeClr val="accent5"/>
            </a:solidFill>
          </c:spPr>
          <c:invertIfNegative val="0"/>
          <c:cat>
            <c:strRef>
              <c:f>Sheet1!$B$2:$D$2</c:f>
              <c:strCache>
                <c:ptCount val="3"/>
                <c:pt idx="0">
                  <c:v>Phnom Penh</c:v>
                </c:pt>
                <c:pt idx="1">
                  <c:v>Other urban</c:v>
                </c:pt>
                <c:pt idx="2">
                  <c:v>Rural</c:v>
                </c:pt>
              </c:strCache>
            </c:strRef>
          </c:cat>
          <c:val>
            <c:numRef>
              <c:f>Sheet1!$B$3:$D$3</c:f>
              <c:numCache>
                <c:formatCode>General</c:formatCode>
                <c:ptCount val="3"/>
                <c:pt idx="0">
                  <c:v>0.958</c:v>
                </c:pt>
                <c:pt idx="1">
                  <c:v>0.787</c:v>
                </c:pt>
                <c:pt idx="2">
                  <c:v>0.51</c:v>
                </c:pt>
              </c:numCache>
            </c:numRef>
          </c:val>
        </c:ser>
        <c:ser>
          <c:idx val="1"/>
          <c:order val="1"/>
          <c:tx>
            <c:strRef>
              <c:f>Sheet1!$A$4</c:f>
              <c:strCache>
                <c:ptCount val="1"/>
                <c:pt idx="0">
                  <c:v>Attended ANC by 3 mo.</c:v>
                </c:pt>
              </c:strCache>
            </c:strRef>
          </c:tx>
          <c:invertIfNegative val="0"/>
          <c:cat>
            <c:strRef>
              <c:f>Sheet1!$B$2:$D$2</c:f>
              <c:strCache>
                <c:ptCount val="3"/>
                <c:pt idx="0">
                  <c:v>Phnom Penh</c:v>
                </c:pt>
                <c:pt idx="1">
                  <c:v>Other urban</c:v>
                </c:pt>
                <c:pt idx="2">
                  <c:v>Rural</c:v>
                </c:pt>
              </c:strCache>
            </c:strRef>
          </c:cat>
          <c:val>
            <c:numRef>
              <c:f>Sheet1!$B$4:$D$4</c:f>
              <c:numCache>
                <c:formatCode>General</c:formatCode>
                <c:ptCount val="3"/>
                <c:pt idx="0">
                  <c:v>0.838</c:v>
                </c:pt>
                <c:pt idx="1">
                  <c:v>0.676</c:v>
                </c:pt>
                <c:pt idx="2">
                  <c:v>0.563</c:v>
                </c:pt>
              </c:numCache>
            </c:numRef>
          </c:val>
        </c:ser>
        <c:dLbls>
          <c:showLegendKey val="0"/>
          <c:showVal val="0"/>
          <c:showCatName val="0"/>
          <c:showSerName val="0"/>
          <c:showPercent val="0"/>
          <c:showBubbleSize val="0"/>
        </c:dLbls>
        <c:gapWidth val="150"/>
        <c:axId val="-2129512088"/>
        <c:axId val="-2129515112"/>
      </c:barChart>
      <c:catAx>
        <c:axId val="-2129512088"/>
        <c:scaling>
          <c:orientation val="minMax"/>
        </c:scaling>
        <c:delete val="0"/>
        <c:axPos val="b"/>
        <c:majorTickMark val="out"/>
        <c:minorTickMark val="none"/>
        <c:tickLblPos val="nextTo"/>
        <c:txPr>
          <a:bodyPr/>
          <a:lstStyle/>
          <a:p>
            <a:pPr>
              <a:defRPr sz="1400"/>
            </a:pPr>
            <a:endParaRPr lang="en-US"/>
          </a:p>
        </c:txPr>
        <c:crossAx val="-2129515112"/>
        <c:crosses val="autoZero"/>
        <c:auto val="1"/>
        <c:lblAlgn val="ctr"/>
        <c:lblOffset val="100"/>
        <c:noMultiLvlLbl val="0"/>
      </c:catAx>
      <c:valAx>
        <c:axId val="-2129515112"/>
        <c:scaling>
          <c:orientation val="minMax"/>
          <c:max val="1.0"/>
        </c:scaling>
        <c:delete val="0"/>
        <c:axPos val="l"/>
        <c:majorGridlines/>
        <c:numFmt formatCode="General" sourceLinked="1"/>
        <c:majorTickMark val="out"/>
        <c:minorTickMark val="none"/>
        <c:tickLblPos val="nextTo"/>
        <c:crossAx val="-2129512088"/>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a:latin typeface="Garamond"/>
          <a:cs typeface="Garamond"/>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5.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5.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fontScale="77500" lnSpcReduction="20000"/>
          </a:bodyPr>
          <a:lstStyle/>
          <a:p>
            <a:pPr marL="0" indent="0">
              <a:buNone/>
            </a:pPr>
            <a:endParaRPr lang="en-US" baseline="0" dirty="0" smtClean="0"/>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smtClean="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11/1/15</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9450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13836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dirty="0" smtClean="0">
                <a:solidFill>
                  <a:schemeClr val="tx1"/>
                </a:solidFill>
                <a:effectLst/>
                <a:latin typeface="Arial" pitchFamily="34" charset="0"/>
                <a:ea typeface="+mn-ea"/>
                <a:cs typeface="Arial" pitchFamily="34" charset="0"/>
              </a:rPr>
              <a:t>Natural</a:t>
            </a:r>
            <a:r>
              <a:rPr lang="en-US" sz="1200" kern="1200" baseline="0" dirty="0" smtClean="0">
                <a:solidFill>
                  <a:schemeClr val="tx1"/>
                </a:solidFill>
                <a:effectLst/>
                <a:latin typeface="Arial" pitchFamily="34" charset="0"/>
                <a:ea typeface="+mn-ea"/>
                <a:cs typeface="Arial" pitchFamily="34" charset="0"/>
              </a:rPr>
              <a:t> increase = excess of births over death, so for urban areas, the population increase that occurs due to higher fertility than mortality among urbanites</a:t>
            </a: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baseline="0" dirty="0" smtClean="0">
                <a:solidFill>
                  <a:schemeClr val="tx1"/>
                </a:solidFill>
                <a:effectLst/>
                <a:latin typeface="Arial" pitchFamily="34" charset="0"/>
                <a:ea typeface="+mn-ea"/>
                <a:cs typeface="Arial" pitchFamily="34" charset="0"/>
              </a:rPr>
              <a:t>City populations also increase through migration, as new residents move from rural areas to urban areas. This might be internal or international</a:t>
            </a: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baseline="0" dirty="0" smtClean="0">
                <a:solidFill>
                  <a:schemeClr val="tx1"/>
                </a:solidFill>
                <a:effectLst/>
                <a:latin typeface="Arial" pitchFamily="34" charset="0"/>
                <a:ea typeface="+mn-ea"/>
                <a:cs typeface="Arial" pitchFamily="34" charset="0"/>
              </a:rPr>
              <a:t>Important from a heath policy perspective to understand what is driving population growth (or decline) in a specific urban area – </a:t>
            </a:r>
            <a:r>
              <a:rPr lang="en-US" sz="1200" kern="1200" baseline="0" dirty="0" err="1" smtClean="0">
                <a:solidFill>
                  <a:schemeClr val="tx1"/>
                </a:solidFill>
                <a:effectLst/>
                <a:latin typeface="Arial" pitchFamily="34" charset="0"/>
                <a:ea typeface="+mn-ea"/>
                <a:cs typeface="Arial" pitchFamily="34" charset="0"/>
              </a:rPr>
              <a:t>ie</a:t>
            </a:r>
            <a:r>
              <a:rPr lang="en-US" sz="1200" kern="1200" baseline="0" dirty="0" smtClean="0">
                <a:solidFill>
                  <a:schemeClr val="tx1"/>
                </a:solidFill>
                <a:effectLst/>
                <a:latin typeface="Arial" pitchFamily="34" charset="0"/>
                <a:ea typeface="+mn-ea"/>
                <a:cs typeface="Arial" pitchFamily="34" charset="0"/>
              </a:rPr>
              <a:t>, if migration is the major cause of growth, that might drive different planning than if it’s primarily through natural growth</a:t>
            </a: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baseline="0" dirty="0" smtClean="0">
                <a:solidFill>
                  <a:schemeClr val="tx1"/>
                </a:solidFill>
                <a:effectLst/>
                <a:latin typeface="Arial" pitchFamily="34" charset="0"/>
                <a:ea typeface="+mn-ea"/>
                <a:cs typeface="Arial" pitchFamily="34" charset="0"/>
              </a:rPr>
              <a:t>	- for example, distribution of population within the city will be different, so may  need to allocate health services differently, and migrants may have specific health needs</a:t>
            </a: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baseline="0" dirty="0" smtClean="0">
                <a:solidFill>
                  <a:schemeClr val="tx1"/>
                </a:solidFill>
                <a:effectLst/>
                <a:latin typeface="Arial" pitchFamily="34" charset="0"/>
                <a:ea typeface="+mn-ea"/>
                <a:cs typeface="Arial" pitchFamily="34" charset="0"/>
              </a:rPr>
              <a:t>	- also means different age structure of population</a:t>
            </a:r>
            <a:endParaRPr lang="en-US" sz="1200" kern="1200" dirty="0" smtClean="0">
              <a:solidFill>
                <a:schemeClr val="tx1"/>
              </a:solidFill>
              <a:effectLst/>
              <a:latin typeface="Arial" pitchFamily="34" charset="0"/>
              <a:ea typeface="+mn-ea"/>
              <a:cs typeface="Arial" pitchFamily="34" charset="0"/>
            </a:endParaRP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kern="1200" dirty="0" smtClean="0">
              <a:solidFill>
                <a:schemeClr val="tx1"/>
              </a:solidFill>
              <a:effectLst/>
              <a:latin typeface="Arial" pitchFamily="34" charset="0"/>
              <a:ea typeface="+mn-ea"/>
              <a:cs typeface="Arial" pitchFamily="34" charset="0"/>
            </a:endParaRP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Early cities had to be constantly replenished by migrants from the hinterlands, because they had higher death rates and lower birth rates than the countryside did, which usually resulted in an annual excess of deaths over births. The economically self-sustaining character of modern urban areas began with the transformation of economies based on agriculture (produced in the countryside) to those based on manufactured goods (produced in the city) and has expanded to those based on servicing the rest of the economy (and often located in the suburbs). Control of the economy made it far easier for cities to dominate rural areas politically and thus ensure their own continued existence in economic terms. (Weeks)</a:t>
            </a:r>
            <a:endParaRPr lang="en-US" dirty="0" smtClean="0"/>
          </a:p>
          <a:p>
            <a:endParaRPr lang="en-US" dirty="0" smtClean="0"/>
          </a:p>
          <a:p>
            <a:r>
              <a:rPr lang="en-US" dirty="0" smtClean="0"/>
              <a:t>Industrial</a:t>
            </a:r>
            <a:r>
              <a:rPr lang="en-US" baseline="0" dirty="0" smtClean="0"/>
              <a:t> Revolution created demand for higher population in urban areas </a:t>
            </a:r>
          </a:p>
          <a:p>
            <a:endParaRPr lang="en-US" baseline="0" dirty="0" smtClean="0"/>
          </a:p>
          <a:p>
            <a:r>
              <a:rPr lang="en-US" baseline="0" dirty="0" smtClean="0"/>
              <a:t>In OECD countries in the 1800s, urban growth due to in-migration (excess mortality in cities; pre-demographic transition globally – high fertility and high mortality in both urban, rural areas)</a:t>
            </a:r>
          </a:p>
          <a:p>
            <a:r>
              <a:rPr lang="en-US" baseline="0" dirty="0" smtClean="0"/>
              <a:t>As urbanization increased in LMICs in last few decades, natural increase was a major factor – in 1990s, accounted for 50-70% of growth in Africa, Asia &amp; LAC</a:t>
            </a:r>
          </a:p>
          <a:p>
            <a:r>
              <a:rPr lang="en-US" baseline="0" dirty="0" smtClean="0"/>
              <a:t>More recently, migration is playing a bigger role, as is reclassification (hard to compare over time and across countries due to changing definitions of urban)</a:t>
            </a:r>
          </a:p>
          <a:p>
            <a:pPr lvl="2"/>
            <a:r>
              <a:rPr lang="en-US" baseline="0" dirty="0" smtClean="0"/>
              <a:t>Migration increased in these regions, esp. internal</a:t>
            </a:r>
          </a:p>
          <a:p>
            <a:pPr lvl="2"/>
            <a:r>
              <a:rPr lang="en-US" baseline="0" dirty="0" smtClean="0"/>
              <a:t>Generally, better access to contraceptives and with higher cost of living, lower fertility in urban areas compared to rural, so migration plays a larger role in growth</a:t>
            </a:r>
          </a:p>
          <a:p>
            <a:pPr marL="285750" lvl="2" indent="0">
              <a:buNone/>
            </a:pPr>
            <a:endParaRPr lang="en-US" baseline="0" dirty="0" smtClean="0"/>
          </a:p>
          <a:p>
            <a:pPr marL="285750" lvl="2" indent="0">
              <a:buNone/>
            </a:pPr>
            <a:r>
              <a:rPr lang="en-US" baseline="0" dirty="0" smtClean="0"/>
              <a:t>Reclassification: annexation</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1382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dirty="0" smtClean="0">
                <a:solidFill>
                  <a:schemeClr val="tx1"/>
                </a:solidFill>
                <a:effectLst/>
                <a:latin typeface="Arial" pitchFamily="34" charset="0"/>
                <a:ea typeface="+mn-ea"/>
                <a:cs typeface="Arial" pitchFamily="34" charset="0"/>
              </a:rPr>
              <a:t>Respective contribution of each component depends on the demographic and socioeconomic context </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306553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EX population growth</a:t>
            </a:r>
            <a:r>
              <a:rPr lang="en-US" baseline="0" dirty="0" smtClean="0"/>
              <a:t> driven by natural population increase (fertility), low migration (medium mortality)</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47210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In developing countries, fertility decline usually has occurred earlier and faster in urban areas than in rural areas, for a variety of reasons, and in particular because of wider availability of modern contraception. Urban areas are also associated with higher levels of income, higher levels of education, and better access to mass media (</a:t>
            </a:r>
            <a:r>
              <a:rPr lang="en-US" sz="1200" kern="1200" dirty="0" err="1" smtClean="0">
                <a:solidFill>
                  <a:schemeClr val="tx1"/>
                </a:solidFill>
                <a:effectLst/>
                <a:latin typeface="Arial" pitchFamily="34" charset="0"/>
                <a:ea typeface="+mn-ea"/>
                <a:cs typeface="Arial" pitchFamily="34" charset="0"/>
              </a:rPr>
              <a:t>Rustein</a:t>
            </a:r>
            <a:r>
              <a:rPr lang="en-US" sz="1200" kern="1200" dirty="0" smtClean="0">
                <a:solidFill>
                  <a:schemeClr val="tx1"/>
                </a:solidFill>
                <a:effectLst/>
                <a:latin typeface="Arial" pitchFamily="34" charset="0"/>
                <a:ea typeface="+mn-ea"/>
                <a:cs typeface="Arial" pitchFamily="34" charset="0"/>
              </a:rPr>
              <a:t>, 2002; </a:t>
            </a:r>
            <a:r>
              <a:rPr lang="en-US" sz="1200" kern="1200" dirty="0" err="1" smtClean="0">
                <a:solidFill>
                  <a:schemeClr val="tx1"/>
                </a:solidFill>
                <a:effectLst/>
                <a:latin typeface="Arial" pitchFamily="34" charset="0"/>
                <a:ea typeface="+mn-ea"/>
                <a:cs typeface="Arial" pitchFamily="34" charset="0"/>
              </a:rPr>
              <a:t>Westoff</a:t>
            </a:r>
            <a:r>
              <a:rPr lang="en-US" sz="1200" kern="1200" dirty="0" smtClean="0">
                <a:solidFill>
                  <a:schemeClr val="tx1"/>
                </a:solidFill>
                <a:effectLst/>
                <a:latin typeface="Arial" pitchFamily="34" charset="0"/>
                <a:ea typeface="+mn-ea"/>
                <a:cs typeface="Arial" pitchFamily="34" charset="0"/>
              </a:rPr>
              <a:t> et al., 2011). </a:t>
            </a:r>
            <a:endParaRPr lang="en-US" dirty="0" smtClean="0"/>
          </a:p>
          <a:p>
            <a:endParaRPr lang="en-US"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Source: </a:t>
            </a:r>
            <a:r>
              <a:rPr lang="en-US" dirty="0" err="1" smtClean="0"/>
              <a:t>Garenne</a:t>
            </a:r>
            <a:r>
              <a:rPr lang="en-US" dirty="0" smtClean="0"/>
              <a:t>, Michel. DHS Analytical</a:t>
            </a:r>
            <a:r>
              <a:rPr lang="en-US" baseline="0" dirty="0" smtClean="0"/>
              <a:t> Study 42, </a:t>
            </a:r>
            <a:r>
              <a:rPr lang="en-US" sz="1200" b="1" kern="1200" dirty="0" smtClean="0">
                <a:solidFill>
                  <a:schemeClr val="tx1"/>
                </a:solidFill>
                <a:effectLst/>
                <a:latin typeface="Arial" pitchFamily="34" charset="0"/>
                <a:ea typeface="+mn-ea"/>
                <a:cs typeface="Arial" pitchFamily="34" charset="0"/>
              </a:rPr>
              <a:t>Trends in Marriage and Contraception in </a:t>
            </a:r>
            <a:r>
              <a:rPr lang="en-US" sz="1200" b="1" kern="1200" dirty="0" err="1" smtClean="0">
                <a:solidFill>
                  <a:schemeClr val="tx1"/>
                </a:solidFill>
                <a:effectLst/>
                <a:latin typeface="Arial" pitchFamily="34" charset="0"/>
                <a:ea typeface="+mn-ea"/>
                <a:cs typeface="Arial" pitchFamily="34" charset="0"/>
              </a:rPr>
              <a:t>sub-saharan</a:t>
            </a:r>
            <a:r>
              <a:rPr lang="en-US" sz="1200" b="1" kern="1200" dirty="0" smtClean="0">
                <a:solidFill>
                  <a:schemeClr val="tx1"/>
                </a:solidFill>
                <a:effectLst/>
                <a:latin typeface="Arial" pitchFamily="34" charset="0"/>
                <a:ea typeface="+mn-ea"/>
                <a:cs typeface="Arial" pitchFamily="34" charset="0"/>
              </a:rPr>
              <a:t> Africa: a Longitudinal perspective on factors of fertility decline </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4454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I’ll talk about later,</a:t>
            </a:r>
            <a:r>
              <a:rPr lang="en-US" baseline="0" dirty="0" smtClean="0"/>
              <a:t> mortality doesn’t necessarily decline in urban areas; in many cases, the causes become different. But on the whole, there are some factors that predict mortality decline in urban areas compared to rural</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0839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8637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See </a:t>
            </a:r>
            <a:r>
              <a:rPr lang="en-US" dirty="0" err="1" smtClean="0"/>
              <a:t>Vries</a:t>
            </a:r>
            <a:r>
              <a:rPr lang="en-US" dirty="0" smtClean="0"/>
              <a:t> 1990, </a:t>
            </a:r>
            <a:r>
              <a:rPr lang="en-US" dirty="0" err="1" smtClean="0"/>
              <a:t>Lerch</a:t>
            </a:r>
            <a:r>
              <a:rPr lang="en-US" dirty="0" smtClean="0"/>
              <a:t> 2014</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398359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Population</a:t>
            </a:r>
            <a:r>
              <a:rPr lang="en-US" baseline="0" dirty="0" smtClean="0"/>
              <a:t> growth driven by migration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690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1655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t>Note NO urban decline, rural growth – everyone is urbanizing!</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t>Some</a:t>
            </a:r>
            <a:r>
              <a:rPr lang="en-US" sz="1200" baseline="0" dirty="0" smtClean="0"/>
              <a:t> developed countries, esp. Europe and Japan are experiencing overall population decline due to below replacement fertility</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baseline="0" dirty="0" smtClean="0"/>
              <a:t>Asia we see generally movement towards urban areas, and growth in those populations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baseline="0" dirty="0" smtClean="0"/>
              <a:t>Africa growth in both urban, rural</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baseline="0"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t>Red = Africa</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t>Green = Asia</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t>Yellow</a:t>
            </a:r>
            <a:r>
              <a:rPr lang="en-US" sz="1200" baseline="0" dirty="0" smtClean="0"/>
              <a:t> = LAC</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baseline="0" dirty="0" smtClean="0"/>
              <a:t>Purple = North America, Europe</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baseline="0" dirty="0" smtClean="0"/>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1200"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t>Source: UN World Urbanization Prospects, 2014 Revision </a:t>
            </a:r>
          </a:p>
          <a:p>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304500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err="1" smtClean="0"/>
              <a:t>Vries</a:t>
            </a:r>
            <a:r>
              <a:rPr lang="en-US" dirty="0" smtClean="0"/>
              <a:t>’ (1990) model decomposed the population growth of a closed country (i.e., without international migration) in its urban and rural sector. He distinguished three phases in the historical process of urbanization according to the relative importance in urban growth of rural-to-urban migration and urban natural increase (Dyson 2011; </a:t>
            </a:r>
            <a:r>
              <a:rPr lang="en-US" dirty="0" err="1" smtClean="0"/>
              <a:t>Vries</a:t>
            </a:r>
            <a:r>
              <a:rPr lang="en-US" dirty="0" smtClean="0"/>
              <a:t> 1990).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See Mathias</a:t>
            </a:r>
            <a:r>
              <a:rPr lang="en-US" baseline="0" dirty="0" smtClean="0"/>
              <a:t> </a:t>
            </a:r>
            <a:r>
              <a:rPr lang="en-US" baseline="0" dirty="0" err="1" smtClean="0"/>
              <a:t>Lerch</a:t>
            </a:r>
            <a:r>
              <a:rPr lang="en-US" baseline="0" dirty="0" smtClean="0"/>
              <a:t> 2014, Demography</a:t>
            </a:r>
          </a:p>
          <a:p>
            <a:r>
              <a:rPr lang="en-US" sz="1200" kern="1200" dirty="0" err="1" smtClean="0">
                <a:solidFill>
                  <a:schemeClr val="tx1"/>
                </a:solidFill>
                <a:effectLst/>
                <a:latin typeface="Arial" pitchFamily="34" charset="0"/>
                <a:ea typeface="+mn-ea"/>
                <a:cs typeface="Arial" pitchFamily="34" charset="0"/>
              </a:rPr>
              <a:t>Vries</a:t>
            </a:r>
            <a:r>
              <a:rPr lang="en-US" sz="1200" kern="1200" dirty="0" smtClean="0">
                <a:solidFill>
                  <a:schemeClr val="tx1"/>
                </a:solidFill>
                <a:effectLst/>
                <a:latin typeface="Arial" pitchFamily="34" charset="0"/>
                <a:ea typeface="+mn-ea"/>
                <a:cs typeface="Arial" pitchFamily="34" charset="0"/>
              </a:rPr>
              <a:t>, J. D. (1990). Problems in the measurement, description, and analysis of historical urbanization. In A. V. D. </a:t>
            </a:r>
            <a:r>
              <a:rPr lang="en-US" sz="1200" kern="1200" dirty="0" err="1" smtClean="0">
                <a:solidFill>
                  <a:schemeClr val="tx1"/>
                </a:solidFill>
                <a:effectLst/>
                <a:latin typeface="Arial" pitchFamily="34" charset="0"/>
                <a:ea typeface="+mn-ea"/>
                <a:cs typeface="Arial" pitchFamily="34" charset="0"/>
              </a:rPr>
              <a:t>Woude</a:t>
            </a:r>
            <a:r>
              <a:rPr lang="en-US" sz="1200" kern="1200" dirty="0" smtClean="0">
                <a:solidFill>
                  <a:schemeClr val="tx1"/>
                </a:solidFill>
                <a:effectLst/>
                <a:latin typeface="Arial" pitchFamily="34" charset="0"/>
                <a:ea typeface="+mn-ea"/>
                <a:cs typeface="Arial" pitchFamily="34" charset="0"/>
              </a:rPr>
              <a:t>, A. </a:t>
            </a:r>
            <a:r>
              <a:rPr lang="en-US" sz="1200" kern="1200" dirty="0" err="1" smtClean="0">
                <a:solidFill>
                  <a:schemeClr val="tx1"/>
                </a:solidFill>
                <a:effectLst/>
                <a:latin typeface="Arial" pitchFamily="34" charset="0"/>
                <a:ea typeface="+mn-ea"/>
                <a:cs typeface="Arial" pitchFamily="34" charset="0"/>
              </a:rPr>
              <a:t>Hayami</a:t>
            </a:r>
            <a:r>
              <a:rPr lang="en-US" sz="1200" kern="1200" dirty="0" smtClean="0">
                <a:solidFill>
                  <a:schemeClr val="tx1"/>
                </a:solidFill>
                <a:effectLst/>
                <a:latin typeface="Arial" pitchFamily="34" charset="0"/>
                <a:ea typeface="+mn-ea"/>
                <a:cs typeface="Arial" pitchFamily="34" charset="0"/>
              </a:rPr>
              <a:t>, &amp; J. De </a:t>
            </a:r>
            <a:r>
              <a:rPr lang="en-US" sz="1200" kern="1200" dirty="0" err="1" smtClean="0">
                <a:solidFill>
                  <a:schemeClr val="tx1"/>
                </a:solidFill>
                <a:effectLst/>
                <a:latin typeface="Arial" pitchFamily="34" charset="0"/>
                <a:ea typeface="+mn-ea"/>
                <a:cs typeface="Arial" pitchFamily="34" charset="0"/>
              </a:rPr>
              <a:t>Vries</a:t>
            </a:r>
            <a:r>
              <a:rPr lang="en-US" sz="1200" kern="1200" dirty="0" smtClean="0">
                <a:solidFill>
                  <a:schemeClr val="tx1"/>
                </a:solidFill>
                <a:effectLst/>
                <a:latin typeface="Arial" pitchFamily="34" charset="0"/>
                <a:ea typeface="+mn-ea"/>
                <a:cs typeface="Arial" pitchFamily="34" charset="0"/>
              </a:rPr>
              <a:t> (Eds.), Urbanization in history: A process of dynamic interaction (pp. 43–60). New York, NY: Oxford University Press.</a:t>
            </a:r>
            <a:br>
              <a:rPr lang="en-US" sz="1200" kern="1200" dirty="0" smtClean="0">
                <a:solidFill>
                  <a:schemeClr val="tx1"/>
                </a:solidFill>
                <a:effectLst/>
                <a:latin typeface="Arial" pitchFamily="34" charset="0"/>
                <a:ea typeface="+mn-ea"/>
                <a:cs typeface="Arial" pitchFamily="34" charset="0"/>
              </a:rPr>
            </a:br>
            <a:endParaRPr lang="en-US"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297935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lnSpcReduction="10000"/>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The increase from 300 million urban inhabitants in developing countries in 1950 to 2.6 billion in 2010 (United Nations 2012) has outpaced the absorption capacity of labor markets and the develop- </a:t>
            </a:r>
            <a:r>
              <a:rPr lang="en-US" sz="1200" kern="1200" dirty="0" err="1" smtClean="0">
                <a:solidFill>
                  <a:schemeClr val="tx1"/>
                </a:solidFill>
                <a:effectLst/>
                <a:latin typeface="Arial" pitchFamily="34" charset="0"/>
                <a:ea typeface="+mn-ea"/>
                <a:cs typeface="Arial" pitchFamily="34" charset="0"/>
              </a:rPr>
              <a:t>ment</a:t>
            </a:r>
            <a:r>
              <a:rPr lang="en-US" sz="1200" kern="1200" dirty="0" smtClean="0">
                <a:solidFill>
                  <a:schemeClr val="tx1"/>
                </a:solidFill>
                <a:effectLst/>
                <a:latin typeface="Arial" pitchFamily="34" charset="0"/>
                <a:ea typeface="+mn-ea"/>
                <a:cs typeface="Arial" pitchFamily="34" charset="0"/>
              </a:rPr>
              <a:t> of infrastructure and social services, undermining public health and exacerbating the risks of environmental hazards (</a:t>
            </a:r>
            <a:r>
              <a:rPr lang="en-US" sz="1200" kern="1200" dirty="0" err="1" smtClean="0">
                <a:solidFill>
                  <a:schemeClr val="tx1"/>
                </a:solidFill>
                <a:effectLst/>
                <a:latin typeface="Arial" pitchFamily="34" charset="0"/>
                <a:ea typeface="+mn-ea"/>
                <a:cs typeface="Arial" pitchFamily="34" charset="0"/>
              </a:rPr>
              <a:t>Lerch</a:t>
            </a:r>
            <a:r>
              <a:rPr lang="en-US" sz="1200" kern="1200" dirty="0" smtClean="0">
                <a:solidFill>
                  <a:schemeClr val="tx1"/>
                </a:solidFill>
                <a:effectLst/>
                <a:latin typeface="Arial" pitchFamily="34" charset="0"/>
                <a:ea typeface="+mn-ea"/>
                <a:cs typeface="Arial" pitchFamily="34" charset="0"/>
              </a:rPr>
              <a:t>).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kern="1200" dirty="0" smtClean="0">
              <a:solidFill>
                <a:schemeClr val="tx1"/>
              </a:solidFill>
              <a:effectLst/>
              <a:latin typeface="Arial" pitchFamily="34" charset="0"/>
              <a:ea typeface="+mn-ea"/>
              <a:cs typeface="Arial" pitchFamily="34" charset="0"/>
            </a:endParaRP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BUILT</a:t>
            </a:r>
            <a:r>
              <a:rPr lang="en-US" sz="1200" kern="1200" baseline="0" dirty="0" smtClean="0">
                <a:solidFill>
                  <a:schemeClr val="tx1"/>
                </a:solidFill>
                <a:effectLst/>
                <a:latin typeface="Arial" pitchFamily="34" charset="0"/>
                <a:ea typeface="+mn-ea"/>
                <a:cs typeface="Arial" pitchFamily="34" charset="0"/>
              </a:rPr>
              <a:t> ENVIRONMENT: </a:t>
            </a:r>
            <a:r>
              <a:rPr lang="en-US" sz="1200" kern="1200" dirty="0" smtClean="0">
                <a:solidFill>
                  <a:schemeClr val="tx1"/>
                </a:solidFill>
                <a:effectLst/>
                <a:latin typeface="Arial" pitchFamily="34" charset="0"/>
                <a:ea typeface="+mn-ea"/>
                <a:cs typeface="Arial" pitchFamily="34" charset="0"/>
              </a:rPr>
              <a:t>the physical transformation of the physical and natural environment that humans undertake in order to create a place where they can live. It includes the </a:t>
            </a:r>
            <a:r>
              <a:rPr lang="en-US" sz="1200" kern="1200" dirty="0" err="1" smtClean="0">
                <a:solidFill>
                  <a:schemeClr val="tx1"/>
                </a:solidFill>
                <a:effectLst/>
                <a:latin typeface="Arial" pitchFamily="34" charset="0"/>
                <a:ea typeface="+mn-ea"/>
                <a:cs typeface="Arial" pitchFamily="34" charset="0"/>
              </a:rPr>
              <a:t>infrastruc</a:t>
            </a:r>
            <a:r>
              <a:rPr lang="en-US" sz="1200" kern="1200" dirty="0" smtClean="0">
                <a:solidFill>
                  <a:schemeClr val="tx1"/>
                </a:solidFill>
                <a:effectLst/>
                <a:latin typeface="Arial" pitchFamily="34" charset="0"/>
                <a:ea typeface="+mn-ea"/>
                <a:cs typeface="Arial" pitchFamily="34" charset="0"/>
              </a:rPr>
              <a:t>- </a:t>
            </a:r>
            <a:r>
              <a:rPr lang="en-US" sz="1200" kern="1200" dirty="0" err="1" smtClean="0">
                <a:solidFill>
                  <a:schemeClr val="tx1"/>
                </a:solidFill>
                <a:effectLst/>
                <a:latin typeface="Arial" pitchFamily="34" charset="0"/>
                <a:ea typeface="+mn-ea"/>
                <a:cs typeface="Arial" pitchFamily="34" charset="0"/>
              </a:rPr>
              <a:t>ture</a:t>
            </a:r>
            <a:r>
              <a:rPr lang="en-US" sz="1200" kern="1200" dirty="0" smtClean="0">
                <a:solidFill>
                  <a:schemeClr val="tx1"/>
                </a:solidFill>
                <a:effectLst/>
                <a:latin typeface="Arial" pitchFamily="34" charset="0"/>
                <a:ea typeface="+mn-ea"/>
                <a:cs typeface="Arial" pitchFamily="34" charset="0"/>
              </a:rPr>
              <a:t> for piped water and sewerage, electricity and other types of energy, roads, buildings, parks, and everything else that physically represents what we think of as a city. These neighborhoods represent the context in which much of life will be played out for its residents, and this is an interactive process in which the people help to shape the social and physical fabric of a neighborhood and, at the same time, the </a:t>
            </a:r>
            <a:r>
              <a:rPr lang="en-US" sz="1200" kern="1200" dirty="0" err="1" smtClean="0">
                <a:solidFill>
                  <a:schemeClr val="tx1"/>
                </a:solidFill>
                <a:effectLst/>
                <a:latin typeface="Arial" pitchFamily="34" charset="0"/>
                <a:ea typeface="+mn-ea"/>
                <a:cs typeface="Arial" pitchFamily="34" charset="0"/>
              </a:rPr>
              <a:t>na</a:t>
            </a:r>
            <a:r>
              <a:rPr lang="en-US" sz="1200" kern="1200" dirty="0" smtClean="0">
                <a:solidFill>
                  <a:schemeClr val="tx1"/>
                </a:solidFill>
                <a:effectLst/>
                <a:latin typeface="Arial" pitchFamily="34" charset="0"/>
                <a:ea typeface="+mn-ea"/>
                <a:cs typeface="Arial" pitchFamily="34" charset="0"/>
              </a:rPr>
              <a:t>- </a:t>
            </a:r>
            <a:r>
              <a:rPr lang="en-US" sz="1200" kern="1200" dirty="0" err="1" smtClean="0">
                <a:solidFill>
                  <a:schemeClr val="tx1"/>
                </a:solidFill>
                <a:effectLst/>
                <a:latin typeface="Arial" pitchFamily="34" charset="0"/>
                <a:ea typeface="+mn-ea"/>
                <a:cs typeface="Arial" pitchFamily="34" charset="0"/>
              </a:rPr>
              <a:t>ture</a:t>
            </a:r>
            <a:r>
              <a:rPr lang="en-US" sz="1200" kern="1200" dirty="0" smtClean="0">
                <a:solidFill>
                  <a:schemeClr val="tx1"/>
                </a:solidFill>
                <a:effectLst/>
                <a:latin typeface="Arial" pitchFamily="34" charset="0"/>
                <a:ea typeface="+mn-ea"/>
                <a:cs typeface="Arial" pitchFamily="34" charset="0"/>
              </a:rPr>
              <a:t> of the neighborhood promotes or constrains the options that people have in life. </a:t>
            </a:r>
            <a:endParaRPr lang="en-US" dirty="0" smtClean="0"/>
          </a:p>
          <a:p>
            <a:endParaRPr lang="en-US" dirty="0" smtClean="0"/>
          </a:p>
          <a:p>
            <a:r>
              <a:rPr lang="en-US" sz="1200" kern="1200" dirty="0" smtClean="0">
                <a:solidFill>
                  <a:schemeClr val="tx1"/>
                </a:solidFill>
                <a:effectLst/>
                <a:latin typeface="Arial" pitchFamily="34" charset="0"/>
                <a:ea typeface="+mn-ea"/>
                <a:cs typeface="Arial" pitchFamily="34" charset="0"/>
              </a:rPr>
              <a:t>. Asia in particular is urbanizing quickly, and is expected to be almost two-thirds urban by 2050 (United Nations Department of Economic and Social Affairs, Population Division 2014). Rather than in megacities, much of this growth is expected to take place in small and medium size cities. These cities and towns tend have higher rates of poverty than large cities, often face shortages of health workers, and lack the physical and health infrastructure to accommodate large population growth (Montgomery 2009; Montgomery and </a:t>
            </a:r>
            <a:r>
              <a:rPr lang="en-US" sz="1200" kern="1200" dirty="0" err="1" smtClean="0">
                <a:solidFill>
                  <a:schemeClr val="tx1"/>
                </a:solidFill>
                <a:effectLst/>
                <a:latin typeface="Arial" pitchFamily="34" charset="0"/>
                <a:ea typeface="+mn-ea"/>
                <a:cs typeface="Arial" pitchFamily="34" charset="0"/>
              </a:rPr>
              <a:t>Ezeh</a:t>
            </a:r>
            <a:r>
              <a:rPr lang="en-US" sz="1200" kern="1200" dirty="0" smtClean="0">
                <a:solidFill>
                  <a:schemeClr val="tx1"/>
                </a:solidFill>
                <a:effectLst/>
                <a:latin typeface="Arial" pitchFamily="34" charset="0"/>
                <a:ea typeface="+mn-ea"/>
                <a:cs typeface="Arial" pitchFamily="34" charset="0"/>
              </a:rPr>
              <a:t> 2005a). </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PLANNING AND POLICY CHALLENGE!</a:t>
            </a:r>
          </a:p>
          <a:p>
            <a:endParaRPr lang="en-US" sz="1200" kern="1200" dirty="0" smtClean="0">
              <a:solidFill>
                <a:schemeClr val="tx1"/>
              </a:solidFill>
              <a:effectLst/>
              <a:latin typeface="Arial" pitchFamily="34" charset="0"/>
              <a:ea typeface="+mn-ea"/>
              <a:cs typeface="Arial" pitchFamily="34" charset="0"/>
            </a:endParaRP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Crowding, for example, tends to promote the transmission of </a:t>
            </a:r>
            <a:r>
              <a:rPr lang="en-US" sz="1200" kern="1200" dirty="0" err="1" smtClean="0">
                <a:solidFill>
                  <a:schemeClr val="tx1"/>
                </a:solidFill>
                <a:effectLst/>
                <a:latin typeface="Arial" pitchFamily="34" charset="0"/>
                <a:ea typeface="+mn-ea"/>
                <a:cs typeface="Arial" pitchFamily="34" charset="0"/>
              </a:rPr>
              <a:t>infec</a:t>
            </a:r>
            <a:r>
              <a:rPr lang="en-US" sz="1200" kern="1200" dirty="0" smtClean="0">
                <a:solidFill>
                  <a:schemeClr val="tx1"/>
                </a:solidFill>
                <a:effectLst/>
                <a:latin typeface="Arial" pitchFamily="34" charset="0"/>
                <a:ea typeface="+mn-ea"/>
                <a:cs typeface="Arial" pitchFamily="34" charset="0"/>
              </a:rPr>
              <a:t>- </a:t>
            </a:r>
            <a:r>
              <a:rPr lang="en-US" sz="1200" kern="1200" dirty="0" err="1" smtClean="0">
                <a:solidFill>
                  <a:schemeClr val="tx1"/>
                </a:solidFill>
                <a:effectLst/>
                <a:latin typeface="Arial" pitchFamily="34" charset="0"/>
                <a:ea typeface="+mn-ea"/>
                <a:cs typeface="Arial" pitchFamily="34" charset="0"/>
              </a:rPr>
              <a:t>tious</a:t>
            </a:r>
            <a:r>
              <a:rPr lang="en-US" sz="1200" kern="1200" dirty="0" smtClean="0">
                <a:solidFill>
                  <a:schemeClr val="tx1"/>
                </a:solidFill>
                <a:effectLst/>
                <a:latin typeface="Arial" pitchFamily="34" charset="0"/>
                <a:ea typeface="+mn-ea"/>
                <a:cs typeface="Arial" pitchFamily="34" charset="0"/>
              </a:rPr>
              <a:t> diseases like pneumonia, diarrhea, and tuberculosis (Unger and Riley 2007), and neighbors’ open defecation is negatively associated with child height (Spears 2013). </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66630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smtClean="0"/>
          </a:p>
          <a:p>
            <a:r>
              <a:rPr lang="en-US" dirty="0" smtClean="0"/>
              <a:t>Source: Montgomery &amp; </a:t>
            </a:r>
            <a:r>
              <a:rPr lang="en-US" dirty="0" err="1" smtClean="0"/>
              <a:t>Ezeh</a:t>
            </a:r>
            <a:r>
              <a:rPr lang="en-US" dirty="0" smtClean="0"/>
              <a:t> 2005 in Handbook of</a:t>
            </a:r>
            <a:r>
              <a:rPr lang="en-US" baseline="0" dirty="0" smtClean="0"/>
              <a:t> Urban Health</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23</a:t>
            </a:fld>
            <a:endParaRPr lang="en-US" dirty="0">
              <a:latin typeface="Arial" pitchFamily="34" charset="0"/>
              <a:cs typeface="Arial" pitchFamily="34" charset="0"/>
            </a:endParaRPr>
          </a:p>
        </p:txBody>
      </p:sp>
    </p:spTree>
    <p:extLst>
      <p:ext uri="{BB962C8B-B14F-4D97-AF65-F5344CB8AC3E}">
        <p14:creationId xmlns:p14="http://schemas.microsoft.com/office/powerpoint/2010/main" val="4242980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Arial" pitchFamily="34" charset="0"/>
                <a:ea typeface="+mn-ea"/>
                <a:cs typeface="Arial" pitchFamily="34" charset="0"/>
              </a:rPr>
              <a:t>Framework</a:t>
            </a:r>
            <a:r>
              <a:rPr lang="en-US" sz="1200" kern="1200" baseline="0" dirty="0" smtClean="0">
                <a:solidFill>
                  <a:schemeClr val="tx1"/>
                </a:solidFill>
                <a:effectLst/>
                <a:latin typeface="Arial" pitchFamily="34" charset="0"/>
                <a:ea typeface="+mn-ea"/>
                <a:cs typeface="Arial" pitchFamily="34" charset="0"/>
              </a:rPr>
              <a:t> for holistic well-being </a:t>
            </a:r>
            <a:endParaRPr lang="en-US" sz="1200" kern="1200" dirty="0" smtClean="0">
              <a:solidFill>
                <a:schemeClr val="tx1"/>
              </a:solidFill>
              <a:effectLst/>
              <a:latin typeface="Arial" pitchFamily="34" charset="0"/>
              <a:ea typeface="+mn-ea"/>
              <a:cs typeface="Arial" pitchFamily="34" charset="0"/>
            </a:endParaRPr>
          </a:p>
          <a:p>
            <a:pPr marL="0" indent="0">
              <a:buNone/>
            </a:pPr>
            <a:endParaRPr lang="en-US" sz="1200" kern="1200" dirty="0" smtClean="0">
              <a:solidFill>
                <a:schemeClr val="tx1"/>
              </a:solidFill>
              <a:effectLst/>
              <a:latin typeface="Arial" pitchFamily="34" charset="0"/>
              <a:ea typeface="+mn-ea"/>
              <a:cs typeface="Arial" pitchFamily="34" charset="0"/>
            </a:endParaRPr>
          </a:p>
          <a:p>
            <a:pPr marL="0" indent="0">
              <a:buNone/>
            </a:pPr>
            <a:r>
              <a:rPr lang="en-US" sz="1200" kern="1200" dirty="0" smtClean="0">
                <a:solidFill>
                  <a:schemeClr val="tx1"/>
                </a:solidFill>
                <a:effectLst/>
                <a:latin typeface="Arial" pitchFamily="34" charset="0"/>
                <a:ea typeface="+mn-ea"/>
                <a:cs typeface="Arial" pitchFamily="34" charset="0"/>
              </a:rPr>
              <a:t>Housing characteristics, such as building materials, ventilation, security and tenure, and exposure to environmental risks shape residents’ risk of communicable diseases and other diseases. Personal efficacy, as measured by one’s social networks and perceptions of inequality, shapes access to resources needed to navigate the urban health system and acquire health knowledge. Collective efficacy, as demonstrated by the presence of organizations, political voice, and political and institutional accountability, can serve to protect residents’ health as people work together to achieve collective needs. Montgomery posits that different combinations of these physical and social inputs are associated with health outcomes, and a holistic consideration of these factors is critical in understanding urban health access, outcomes, and disparities.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3015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Historical evidence from Europe and North America shows that urban areas were characterized by an “urban penalty” (Kearns 1988) with mortality rates substantially higher in cities compared to rural areas, particularly for infants and children (Preston and Haines 1991; Gould 1998). These higher urban mortality rates were associated with the spread of communicable diseases due to high density, overcrowding and unsanitary conditions in cities, despite the greater availability of health facilities and higher overall incomes compared to rural areas (Gould 1998). By the 20 century this urban mortality </a:t>
            </a:r>
            <a:endParaRPr lang="en-US" dirty="0" smtClean="0"/>
          </a:p>
          <a:p>
            <a:r>
              <a:rPr lang="en-US" sz="1200" kern="1200" dirty="0" smtClean="0">
                <a:solidFill>
                  <a:schemeClr val="tx1"/>
                </a:solidFill>
                <a:effectLst/>
                <a:latin typeface="Arial" pitchFamily="34" charset="0"/>
                <a:ea typeface="+mn-ea"/>
                <a:cs typeface="Arial" pitchFamily="34" charset="0"/>
              </a:rPr>
              <a:t>penalty had been transformed into an urban advantage, due largely to improvements in public health and sanitation (Preston and Haines 1991; Haines 1995). </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545404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Examining the “Urban Advantage” in Maternal Health Care in Developing Countries, Mathews et al 2010 </a:t>
            </a:r>
            <a:r>
              <a:rPr lang="en-US" dirty="0" err="1" smtClean="0"/>
              <a:t>PLoS</a:t>
            </a:r>
            <a:r>
              <a:rPr lang="en-US" dirty="0" smtClean="0"/>
              <a:t> One</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28</a:t>
            </a:fld>
            <a:endParaRPr lang="en-US" dirty="0">
              <a:latin typeface="Arial" pitchFamily="34" charset="0"/>
              <a:cs typeface="Arial" pitchFamily="34" charset="0"/>
            </a:endParaRPr>
          </a:p>
        </p:txBody>
      </p:sp>
    </p:spTree>
    <p:extLst>
      <p:ext uri="{BB962C8B-B14F-4D97-AF65-F5344CB8AC3E}">
        <p14:creationId xmlns:p14="http://schemas.microsoft.com/office/powerpoint/2010/main" val="3550640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Arial" pitchFamily="34" charset="0"/>
                <a:ea typeface="+mn-ea"/>
                <a:cs typeface="Arial" pitchFamily="34" charset="0"/>
              </a:rPr>
              <a:t>The segregation of people into different neighborhoods on the basis of different social characteristics (such as ethnicity, occupation, or income) is a fairly common feature of human society (</a:t>
            </a:r>
            <a:r>
              <a:rPr lang="en-US" sz="1200" kern="1200" dirty="0" err="1" smtClean="0">
                <a:solidFill>
                  <a:schemeClr val="tx1"/>
                </a:solidFill>
                <a:effectLst/>
                <a:latin typeface="Arial" pitchFamily="34" charset="0"/>
                <a:ea typeface="+mn-ea"/>
                <a:cs typeface="Arial" pitchFamily="34" charset="0"/>
              </a:rPr>
              <a:t>Bobo</a:t>
            </a:r>
            <a:r>
              <a:rPr lang="en-US" sz="1200" kern="1200" dirty="0" smtClean="0">
                <a:solidFill>
                  <a:schemeClr val="tx1"/>
                </a:solidFill>
                <a:effectLst/>
                <a:latin typeface="Arial" pitchFamily="34" charset="0"/>
                <a:ea typeface="+mn-ea"/>
                <a:cs typeface="Arial" pitchFamily="34" charset="0"/>
              </a:rPr>
              <a:t> </a:t>
            </a:r>
            <a:r>
              <a:rPr lang="en-US" sz="1200" i="1" kern="1200" dirty="0" smtClean="0">
                <a:solidFill>
                  <a:schemeClr val="tx1"/>
                </a:solidFill>
                <a:effectLst/>
                <a:latin typeface="Arial" pitchFamily="34" charset="0"/>
                <a:ea typeface="+mn-ea"/>
                <a:cs typeface="Arial" pitchFamily="34" charset="0"/>
              </a:rPr>
              <a:t>et al. </a:t>
            </a:r>
            <a:r>
              <a:rPr lang="en-US" sz="1200" kern="1200" dirty="0" smtClean="0">
                <a:solidFill>
                  <a:schemeClr val="tx1"/>
                </a:solidFill>
                <a:effectLst/>
                <a:latin typeface="Arial" pitchFamily="34" charset="0"/>
                <a:ea typeface="+mn-ea"/>
                <a:cs typeface="Arial" pitchFamily="34" charset="0"/>
              </a:rPr>
              <a:t>2000; </a:t>
            </a:r>
            <a:r>
              <a:rPr lang="en-US" sz="1200" kern="1200" dirty="0" err="1" smtClean="0">
                <a:solidFill>
                  <a:schemeClr val="tx1"/>
                </a:solidFill>
                <a:effectLst/>
                <a:latin typeface="Arial" pitchFamily="34" charset="0"/>
                <a:ea typeface="+mn-ea"/>
                <a:cs typeface="Arial" pitchFamily="34" charset="0"/>
              </a:rPr>
              <a:t>Zlaff</a:t>
            </a:r>
            <a:r>
              <a:rPr lang="en-US" sz="1200" kern="1200" dirty="0" smtClean="0">
                <a:solidFill>
                  <a:schemeClr val="tx1"/>
                </a:solidFill>
                <a:effectLst/>
                <a:latin typeface="Arial" pitchFamily="34" charset="0"/>
                <a:ea typeface="+mn-ea"/>
                <a:cs typeface="Arial" pitchFamily="34" charset="0"/>
              </a:rPr>
              <a:t> 1973). However, in the United States residential segregation by race is much more intense than segregation by any other measurable category. Residential segregation of blacks in the United States has been called an “American apartheid system” (Massey and Denton 1993), and the maintenance of this pattern until fairly recently has been explained by Farley and Frey (1994) as being due especially to the following factors: (1) Mortgage lending policies were discriminatory; (2) African Americans who sought housing in white areas faced intimidation and violence similar to that occurring during World War I; (3) After World War II, suburbs developed strategies for keeping African Americans out; and (4) Federally sponsored public housing encouraged segregation in many cities. </a:t>
            </a:r>
            <a:endParaRPr lang="en-US" dirty="0" smtClean="0"/>
          </a:p>
          <a:p>
            <a:r>
              <a:rPr lang="en-US" sz="1200" kern="1200" dirty="0" smtClean="0">
                <a:solidFill>
                  <a:schemeClr val="tx1"/>
                </a:solidFill>
                <a:effectLst/>
                <a:latin typeface="Arial" pitchFamily="34" charset="0"/>
                <a:ea typeface="+mn-ea"/>
                <a:cs typeface="Arial" pitchFamily="34" charset="0"/>
              </a:rPr>
              <a:t>It is not clear whether these trends have eased over time, or whether patterns of residential segregation have simply changed. </a:t>
            </a:r>
          </a:p>
          <a:p>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704057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Evenness: “How many people would have to move in order to make each census tract have the same distribution as the city as a whole?” </a:t>
            </a:r>
            <a:endParaRPr lang="en-US" dirty="0" smtClean="0">
              <a:effectLst/>
            </a:endParaRP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Exposure:</a:t>
            </a:r>
            <a:r>
              <a:rPr lang="en-US" baseline="0" dirty="0" smtClean="0"/>
              <a:t> </a:t>
            </a:r>
            <a:r>
              <a:rPr lang="en-US" sz="1200" kern="1200" dirty="0" smtClean="0">
                <a:solidFill>
                  <a:schemeClr val="tx1"/>
                </a:solidFill>
                <a:effectLst/>
                <a:latin typeface="Arial" pitchFamily="34" charset="0"/>
                <a:ea typeface="+mn-ea"/>
                <a:cs typeface="Arial" pitchFamily="34" charset="0"/>
              </a:rPr>
              <a:t>Inverse of the probability that a person of one ethnic group shares a census tract with a person of a particular other ethnic group </a:t>
            </a:r>
            <a:endParaRPr lang="en-US" dirty="0" smtClean="0">
              <a:effectLst/>
            </a:endParaRPr>
          </a:p>
          <a:p>
            <a:endParaRPr lang="en-US" dirty="0" smtClean="0"/>
          </a:p>
          <a:p>
            <a:r>
              <a:rPr lang="en-US" dirty="0" smtClean="0"/>
              <a:t>Generally</a:t>
            </a:r>
            <a:r>
              <a:rPr lang="en-US" baseline="0" dirty="0" smtClean="0"/>
              <a:t> assessed by race/ethnicity, but some work starting to be done on SES, assessing spatial concentration of poverty</a:t>
            </a:r>
            <a:endParaRPr lang="en-US" dirty="0" smtClean="0"/>
          </a:p>
          <a:p>
            <a:endParaRPr lang="en-US" dirty="0" smtClean="0"/>
          </a:p>
          <a:p>
            <a:r>
              <a:rPr lang="en-US" dirty="0" smtClean="0"/>
              <a:t>Source: https://</a:t>
            </a:r>
            <a:r>
              <a:rPr lang="en-US" dirty="0" err="1" smtClean="0"/>
              <a:t>geodacenter.asu.edu</a:t>
            </a:r>
            <a:r>
              <a:rPr lang="en-US" dirty="0" smtClean="0"/>
              <a:t>/%5Btermalias-raw%5D/diversity-and-s-0; see Massey &amp; Denton</a:t>
            </a:r>
            <a:r>
              <a:rPr lang="en-US" baseline="0" dirty="0" smtClean="0"/>
              <a:t> 1988</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30</a:t>
            </a:fld>
            <a:endParaRPr lang="en-US" dirty="0">
              <a:latin typeface="Arial" pitchFamily="34" charset="0"/>
              <a:cs typeface="Arial" pitchFamily="34" charset="0"/>
            </a:endParaRPr>
          </a:p>
        </p:txBody>
      </p:sp>
    </p:spTree>
    <p:extLst>
      <p:ext uri="{BB962C8B-B14F-4D97-AF65-F5344CB8AC3E}">
        <p14:creationId xmlns:p14="http://schemas.microsoft.com/office/powerpoint/2010/main" val="284711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Neighborhood poverty and neighborhood affluence associate with health (Montgomery and </a:t>
            </a:r>
            <a:r>
              <a:rPr lang="en-US" dirty="0" err="1" smtClean="0"/>
              <a:t>Ezeh</a:t>
            </a:r>
            <a:r>
              <a:rPr lang="en-US" dirty="0" smtClean="0"/>
              <a:t> 2005a).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Social comparison plays an important role in psycho-social health, and includes relative SES; where the urban poor face repeated exposure to social inequalities, this may be internalized to their detriment (Montgomery and </a:t>
            </a:r>
            <a:r>
              <a:rPr lang="en-US" dirty="0" err="1" smtClean="0"/>
              <a:t>Ezeh</a:t>
            </a:r>
            <a:r>
              <a:rPr lang="en-US" dirty="0" smtClean="0"/>
              <a:t> 2005b; Pickett and Wilkinson 2015) . </a:t>
            </a:r>
          </a:p>
          <a:p>
            <a:endParaRPr lang="en-US"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dirty="0" smtClean="0">
                <a:solidFill>
                  <a:schemeClr val="accent5"/>
                </a:solidFill>
              </a:rPr>
              <a:t>Urban poor do not always live in poor neighborhoods</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14927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Urban transition closely tied</a:t>
            </a:r>
            <a:r>
              <a:rPr lang="en-US" baseline="0" dirty="0" smtClean="0"/>
              <a:t> to migration</a:t>
            </a: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dirty="0" smtClean="0">
                <a:solidFill>
                  <a:schemeClr val="tx1"/>
                </a:solidFill>
                <a:effectLst/>
                <a:latin typeface="Arial" pitchFamily="34" charset="0"/>
                <a:ea typeface="+mn-ea"/>
                <a:cs typeface="Arial" pitchFamily="34" charset="0"/>
              </a:rPr>
              <a:t>I</a:t>
            </a:r>
            <a:r>
              <a:rPr lang="en-US" sz="1200" kern="1200" dirty="0" smtClean="0">
                <a:solidFill>
                  <a:schemeClr val="tx1"/>
                </a:solidFill>
                <a:latin typeface="Arial" pitchFamily="34" charset="0"/>
                <a:ea typeface="+mn-ea"/>
                <a:cs typeface="Arial" pitchFamily="34" charset="0"/>
              </a:rPr>
              <a:t>n most countries, a large part of the urban population actually lives in relatively small towns and villages. The urban population may also be thought of more as nonagricultural than urban in the way that we in SF or other major cities</a:t>
            </a:r>
            <a:r>
              <a:rPr lang="en-US" sz="1200" kern="1200" baseline="0" dirty="0" smtClean="0">
                <a:solidFill>
                  <a:schemeClr val="tx1"/>
                </a:solidFill>
                <a:latin typeface="Arial" pitchFamily="34" charset="0"/>
                <a:ea typeface="+mn-ea"/>
                <a:cs typeface="Arial" pitchFamily="34" charset="0"/>
              </a:rPr>
              <a:t> in the US or other developed countries would think of it</a:t>
            </a:r>
          </a:p>
          <a:p>
            <a:pPr marL="0" indent="0">
              <a:buNone/>
            </a:pPr>
            <a:endParaRPr lang="en-US" dirty="0" smtClean="0"/>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dirty="0" smtClean="0">
                <a:solidFill>
                  <a:schemeClr val="tx1"/>
                </a:solidFill>
                <a:effectLst/>
                <a:latin typeface="Arial" pitchFamily="34" charset="0"/>
                <a:ea typeface="+mn-ea"/>
                <a:cs typeface="Arial" pitchFamily="34" charset="0"/>
              </a:rPr>
              <a:t>The urban transition represents the reorganization of human society from being predominantly rural and agricultural to being predominantly urban and non- agricultural (Firebaugh 1979) </a:t>
            </a:r>
            <a:endParaRPr lang="en-US" dirty="0" smtClean="0"/>
          </a:p>
          <a:p>
            <a:pPr marL="0" indent="0">
              <a:buNone/>
            </a:pPr>
            <a:endParaRPr lang="en-US" dirty="0" smtClean="0"/>
          </a:p>
          <a:p>
            <a:pPr marL="0" indent="0">
              <a:buNone/>
            </a:pPr>
            <a:r>
              <a:rPr lang="en-US" dirty="0" smtClean="0"/>
              <a:t>Source: Weeks, Montgomery</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191420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Arial" pitchFamily="34" charset="0"/>
                <a:ea typeface="+mn-ea"/>
                <a:cs typeface="Arial" pitchFamily="34" charset="0"/>
              </a:rPr>
              <a:t>Slums are a clear manifestation of a poorly planned and managed urban sector and, in particular, a malfunctioning housing sector.</a:t>
            </a:r>
          </a:p>
          <a:p>
            <a:endParaRPr lang="en-US" sz="1200" kern="1200" dirty="0" smtClean="0">
              <a:solidFill>
                <a:schemeClr val="tx1"/>
              </a:solidFill>
              <a:latin typeface="Arial" pitchFamily="34" charset="0"/>
              <a:ea typeface="+mn-ea"/>
              <a:cs typeface="Arial" pitchFamily="34" charset="0"/>
            </a:endParaRP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Concentrated urban poverty and deprivation are often characterized by residential crowding, exposure to environmental hazards, and social fragmentation and exclusion (</a:t>
            </a:r>
            <a:r>
              <a:rPr lang="en-US" sz="1200" kern="1200" dirty="0" err="1" smtClean="0">
                <a:solidFill>
                  <a:schemeClr val="tx1"/>
                </a:solidFill>
                <a:effectLst/>
                <a:latin typeface="Arial" pitchFamily="34" charset="0"/>
                <a:ea typeface="+mn-ea"/>
                <a:cs typeface="Arial" pitchFamily="34" charset="0"/>
              </a:rPr>
              <a:t>Wratten</a:t>
            </a:r>
            <a:r>
              <a:rPr lang="en-US" sz="1200" kern="1200" dirty="0" smtClean="0">
                <a:solidFill>
                  <a:schemeClr val="tx1"/>
                </a:solidFill>
                <a:effectLst/>
                <a:latin typeface="Arial" pitchFamily="34" charset="0"/>
                <a:ea typeface="+mn-ea"/>
                <a:cs typeface="Arial" pitchFamily="34" charset="0"/>
              </a:rPr>
              <a:t> 1995)—a cluster of conditions frequently referred to with the catch-all term of “slum-dwelling.” (Nolan)</a:t>
            </a:r>
            <a:endParaRPr lang="en-US" dirty="0" smtClean="0"/>
          </a:p>
          <a:p>
            <a:endParaRPr lang="en-US"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These health problems are exacerbated by the illegality and social ex- </a:t>
            </a:r>
            <a:r>
              <a:rPr lang="en-US" dirty="0" err="1" smtClean="0"/>
              <a:t>clusion</a:t>
            </a:r>
            <a:r>
              <a:rPr lang="en-US" dirty="0" smtClean="0"/>
              <a:t> that tend to characterize slum settlements (de Snyder et al. 2011; </a:t>
            </a:r>
            <a:r>
              <a:rPr lang="en-US" dirty="0" err="1" smtClean="0"/>
              <a:t>Subbaraman</a:t>
            </a:r>
            <a:r>
              <a:rPr lang="en-US" dirty="0" smtClean="0"/>
              <a:t> et al. 2012), by poorly regulated and ineffective health services (</a:t>
            </a:r>
            <a:r>
              <a:rPr lang="en-US" dirty="0" err="1" smtClean="0"/>
              <a:t>Agarwal</a:t>
            </a:r>
            <a:r>
              <a:rPr lang="en-US" dirty="0" smtClean="0"/>
              <a:t> et al. 2007), by exposure to environmental hazards (Unger and Riley 2007), and, in the Indian case, by uncertainty regarding which level of government is responsible for protecting and promoting the health of the poorest urban residents (Nolan et al. 2014).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HOWEVER:</a:t>
            </a:r>
            <a:r>
              <a:rPr lang="en-US" baseline="0" dirty="0" smtClean="0"/>
              <a:t> multiple studies show that slum residents are not always poorest poor in terms of income; in megacities with large slum areas such as Mumbai and Nairobi, slum residents may include people classified as middle income</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baseline="0" dirty="0" smtClean="0"/>
              <a:t>Often have thriving micro-economies </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33522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Cotton, Cassandra. 2013. </a:t>
            </a:r>
            <a:r>
              <a:rPr lang="en-US" sz="1200" i="1" kern="1200" dirty="0" smtClean="0">
                <a:solidFill>
                  <a:schemeClr val="tx1"/>
                </a:solidFill>
                <a:effectLst/>
                <a:latin typeface="Arial" pitchFamily="34" charset="0"/>
                <a:ea typeface="+mn-ea"/>
                <a:cs typeface="Arial" pitchFamily="34" charset="0"/>
              </a:rPr>
              <a:t>Growing Up on the Edge: The Well-Being of Children and Youth in the Slums of Sub-Saharan Africa</a:t>
            </a:r>
            <a:r>
              <a:rPr lang="en-US" sz="1200" kern="1200" dirty="0" smtClean="0">
                <a:solidFill>
                  <a:schemeClr val="tx1"/>
                </a:solidFill>
                <a:effectLst/>
                <a:latin typeface="Arial" pitchFamily="34" charset="0"/>
                <a:ea typeface="+mn-ea"/>
                <a:cs typeface="Arial" pitchFamily="34" charset="0"/>
              </a:rPr>
              <a:t>. Montreal: Institute for the Study of International Development. Retrieved October 26, 2015 (http://</a:t>
            </a:r>
            <a:r>
              <a:rPr lang="en-US" sz="1200" kern="1200" dirty="0" err="1" smtClean="0">
                <a:solidFill>
                  <a:schemeClr val="tx1"/>
                </a:solidFill>
                <a:effectLst/>
                <a:latin typeface="Arial" pitchFamily="34" charset="0"/>
                <a:ea typeface="+mn-ea"/>
                <a:cs typeface="Arial" pitchFamily="34" charset="0"/>
              </a:rPr>
              <a:t>www.researchgate.net</a:t>
            </a:r>
            <a:r>
              <a:rPr lang="en-US" sz="1200" kern="1200" dirty="0" smtClean="0">
                <a:solidFill>
                  <a:schemeClr val="tx1"/>
                </a:solidFill>
                <a:effectLst/>
                <a:latin typeface="Arial" pitchFamily="34" charset="0"/>
                <a:ea typeface="+mn-ea"/>
                <a:cs typeface="Arial" pitchFamily="34" charset="0"/>
              </a:rPr>
              <a:t>/profile/</a:t>
            </a:r>
            <a:r>
              <a:rPr lang="en-US" sz="1200" kern="1200" dirty="0" err="1" smtClean="0">
                <a:solidFill>
                  <a:schemeClr val="tx1"/>
                </a:solidFill>
                <a:effectLst/>
                <a:latin typeface="Arial" pitchFamily="34" charset="0"/>
                <a:ea typeface="+mn-ea"/>
                <a:cs typeface="Arial" pitchFamily="34" charset="0"/>
              </a:rPr>
              <a:t>Cassandra_Cotton</a:t>
            </a:r>
            <a:r>
              <a:rPr lang="en-US" sz="1200" kern="1200" dirty="0" smtClean="0">
                <a:solidFill>
                  <a:schemeClr val="tx1"/>
                </a:solidFill>
                <a:effectLst/>
                <a:latin typeface="Arial" pitchFamily="34" charset="0"/>
                <a:ea typeface="+mn-ea"/>
                <a:cs typeface="Arial" pitchFamily="34" charset="0"/>
              </a:rPr>
              <a:t>/publication/261358342_Growing_Up_on_the_Edge_The_Well-Being_of_Children_and_Youth_in_the_Slums_of_Sub-Saharan_Africa/links/00463533edf3fda49d000000.pdf).</a:t>
            </a:r>
          </a:p>
          <a:p>
            <a:r>
              <a:rPr lang="en-US" sz="1200" kern="1200" dirty="0" err="1" smtClean="0">
                <a:solidFill>
                  <a:schemeClr val="tx1"/>
                </a:solidFill>
                <a:effectLst/>
                <a:latin typeface="Arial" pitchFamily="34" charset="0"/>
                <a:ea typeface="+mn-ea"/>
                <a:cs typeface="Arial" pitchFamily="34" charset="0"/>
              </a:rPr>
              <a:t>Ferdous</a:t>
            </a:r>
            <a:r>
              <a:rPr lang="en-US" sz="1200" kern="1200" dirty="0" smtClean="0">
                <a:solidFill>
                  <a:schemeClr val="tx1"/>
                </a:solidFill>
                <a:effectLst/>
                <a:latin typeface="Arial" pitchFamily="34" charset="0"/>
                <a:ea typeface="+mn-ea"/>
                <a:cs typeface="Arial" pitchFamily="34" charset="0"/>
              </a:rPr>
              <a:t>, </a:t>
            </a:r>
            <a:r>
              <a:rPr lang="en-US" sz="1200" kern="1200" dirty="0" err="1" smtClean="0">
                <a:solidFill>
                  <a:schemeClr val="tx1"/>
                </a:solidFill>
                <a:effectLst/>
                <a:latin typeface="Arial" pitchFamily="34" charset="0"/>
                <a:ea typeface="+mn-ea"/>
                <a:cs typeface="Arial" pitchFamily="34" charset="0"/>
              </a:rPr>
              <a:t>Farzana</a:t>
            </a:r>
            <a:r>
              <a:rPr lang="en-US" sz="1200" kern="1200" dirty="0" smtClean="0">
                <a:solidFill>
                  <a:schemeClr val="tx1"/>
                </a:solidFill>
                <a:effectLst/>
                <a:latin typeface="Arial" pitchFamily="34" charset="0"/>
                <a:ea typeface="+mn-ea"/>
                <a:cs typeface="Arial" pitchFamily="34" charset="0"/>
              </a:rPr>
              <a:t> et al. 2014. “</a:t>
            </a:r>
            <a:r>
              <a:rPr lang="en-US" sz="1200" kern="1200" dirty="0" err="1" smtClean="0">
                <a:solidFill>
                  <a:schemeClr val="tx1"/>
                </a:solidFill>
                <a:effectLst/>
                <a:latin typeface="Arial" pitchFamily="34" charset="0"/>
                <a:ea typeface="+mn-ea"/>
                <a:cs typeface="Arial" pitchFamily="34" charset="0"/>
              </a:rPr>
              <a:t>Diarrhoea</a:t>
            </a:r>
            <a:r>
              <a:rPr lang="en-US" sz="1200" kern="1200" dirty="0" smtClean="0">
                <a:solidFill>
                  <a:schemeClr val="tx1"/>
                </a:solidFill>
                <a:effectLst/>
                <a:latin typeface="Arial" pitchFamily="34" charset="0"/>
                <a:ea typeface="+mn-ea"/>
                <a:cs typeface="Arial" pitchFamily="34" charset="0"/>
              </a:rPr>
              <a:t> in Slum Children: Observation from a Large </a:t>
            </a:r>
            <a:r>
              <a:rPr lang="en-US" sz="1200" kern="1200" dirty="0" err="1" smtClean="0">
                <a:solidFill>
                  <a:schemeClr val="tx1"/>
                </a:solidFill>
                <a:effectLst/>
                <a:latin typeface="Arial" pitchFamily="34" charset="0"/>
                <a:ea typeface="+mn-ea"/>
                <a:cs typeface="Arial" pitchFamily="34" charset="0"/>
              </a:rPr>
              <a:t>Diarrhoeal</a:t>
            </a:r>
            <a:r>
              <a:rPr lang="en-US" sz="1200" kern="1200" dirty="0" smtClean="0">
                <a:solidFill>
                  <a:schemeClr val="tx1"/>
                </a:solidFill>
                <a:effectLst/>
                <a:latin typeface="Arial" pitchFamily="34" charset="0"/>
                <a:ea typeface="+mn-ea"/>
                <a:cs typeface="Arial" pitchFamily="34" charset="0"/>
              </a:rPr>
              <a:t> Disease Hospital in Dhaka, Bangladesh.” </a:t>
            </a:r>
            <a:r>
              <a:rPr lang="en-US" sz="1200" i="1" kern="1200" dirty="0" smtClean="0">
                <a:solidFill>
                  <a:schemeClr val="tx1"/>
                </a:solidFill>
                <a:effectLst/>
                <a:latin typeface="Arial" pitchFamily="34" charset="0"/>
                <a:ea typeface="+mn-ea"/>
                <a:cs typeface="Arial" pitchFamily="34" charset="0"/>
              </a:rPr>
              <a:t>Tropical Medicine &amp; International Health</a:t>
            </a:r>
            <a:r>
              <a:rPr lang="en-US" sz="1200" kern="1200" dirty="0" smtClean="0">
                <a:solidFill>
                  <a:schemeClr val="tx1"/>
                </a:solidFill>
                <a:effectLst/>
                <a:latin typeface="Arial" pitchFamily="34" charset="0"/>
                <a:ea typeface="+mn-ea"/>
                <a:cs typeface="Arial" pitchFamily="34" charset="0"/>
              </a:rPr>
              <a:t> 19(10):1170–76.</a:t>
            </a:r>
          </a:p>
          <a:p>
            <a:r>
              <a:rPr lang="en-US" sz="1200" kern="1200" dirty="0" smtClean="0">
                <a:solidFill>
                  <a:schemeClr val="tx1"/>
                </a:solidFill>
                <a:effectLst/>
                <a:latin typeface="Arial" pitchFamily="34" charset="0"/>
                <a:ea typeface="+mn-ea"/>
                <a:cs typeface="Arial" pitchFamily="34" charset="0"/>
              </a:rPr>
              <a:t>Fink, </a:t>
            </a:r>
            <a:r>
              <a:rPr lang="en-US" sz="1200" kern="1200" dirty="0" err="1" smtClean="0">
                <a:solidFill>
                  <a:schemeClr val="tx1"/>
                </a:solidFill>
                <a:effectLst/>
                <a:latin typeface="Arial" pitchFamily="34" charset="0"/>
                <a:ea typeface="+mn-ea"/>
                <a:cs typeface="Arial" pitchFamily="34" charset="0"/>
              </a:rPr>
              <a:t>Günther</a:t>
            </a:r>
            <a:r>
              <a:rPr lang="en-US" sz="1200" kern="1200" dirty="0" smtClean="0">
                <a:solidFill>
                  <a:schemeClr val="tx1"/>
                </a:solidFill>
                <a:effectLst/>
                <a:latin typeface="Arial" pitchFamily="34" charset="0"/>
                <a:ea typeface="+mn-ea"/>
                <a:cs typeface="Arial" pitchFamily="34" charset="0"/>
              </a:rPr>
              <a:t>, Isabel </a:t>
            </a:r>
            <a:r>
              <a:rPr lang="en-US" sz="1200" kern="1200" dirty="0" err="1" smtClean="0">
                <a:solidFill>
                  <a:schemeClr val="tx1"/>
                </a:solidFill>
                <a:effectLst/>
                <a:latin typeface="Arial" pitchFamily="34" charset="0"/>
                <a:ea typeface="+mn-ea"/>
                <a:cs typeface="Arial" pitchFamily="34" charset="0"/>
              </a:rPr>
              <a:t>Günther</a:t>
            </a:r>
            <a:r>
              <a:rPr lang="en-US" sz="1200" kern="1200" dirty="0" smtClean="0">
                <a:solidFill>
                  <a:schemeClr val="tx1"/>
                </a:solidFill>
                <a:effectLst/>
                <a:latin typeface="Arial" pitchFamily="34" charset="0"/>
                <a:ea typeface="+mn-ea"/>
                <a:cs typeface="Arial" pitchFamily="34" charset="0"/>
              </a:rPr>
              <a:t>, and Kenneth Hill. 2014. “Slum Residence and Child Health in Developing Countries.” </a:t>
            </a:r>
            <a:r>
              <a:rPr lang="en-US" sz="1200" i="1" kern="1200" dirty="0" smtClean="0">
                <a:solidFill>
                  <a:schemeClr val="tx1"/>
                </a:solidFill>
                <a:effectLst/>
                <a:latin typeface="Arial" pitchFamily="34" charset="0"/>
                <a:ea typeface="+mn-ea"/>
                <a:cs typeface="Arial" pitchFamily="34" charset="0"/>
              </a:rPr>
              <a:t>Demography</a:t>
            </a:r>
            <a:r>
              <a:rPr lang="en-US" sz="1200" kern="1200" dirty="0" smtClean="0">
                <a:solidFill>
                  <a:schemeClr val="tx1"/>
                </a:solidFill>
                <a:effectLst/>
                <a:latin typeface="Arial" pitchFamily="34" charset="0"/>
                <a:ea typeface="+mn-ea"/>
                <a:cs typeface="Arial" pitchFamily="34" charset="0"/>
              </a:rPr>
              <a:t> 51(4):1175–97.</a:t>
            </a:r>
          </a:p>
          <a:p>
            <a:r>
              <a:rPr lang="en-US" sz="1200" kern="1200" dirty="0" err="1" smtClean="0">
                <a:solidFill>
                  <a:schemeClr val="tx1"/>
                </a:solidFill>
                <a:effectLst/>
                <a:latin typeface="Arial" pitchFamily="34" charset="0"/>
                <a:ea typeface="+mn-ea"/>
                <a:cs typeface="Arial" pitchFamily="34" charset="0"/>
              </a:rPr>
              <a:t>Günther</a:t>
            </a:r>
            <a:r>
              <a:rPr lang="en-US" sz="1200" kern="1200" dirty="0" smtClean="0">
                <a:solidFill>
                  <a:schemeClr val="tx1"/>
                </a:solidFill>
                <a:effectLst/>
                <a:latin typeface="Arial" pitchFamily="34" charset="0"/>
                <a:ea typeface="+mn-ea"/>
                <a:cs typeface="Arial" pitchFamily="34" charset="0"/>
              </a:rPr>
              <a:t>, Isabel and Kenneth </a:t>
            </a:r>
            <a:r>
              <a:rPr lang="en-US" sz="1200" kern="1200" dirty="0" err="1" smtClean="0">
                <a:solidFill>
                  <a:schemeClr val="tx1"/>
                </a:solidFill>
                <a:effectLst/>
                <a:latin typeface="Arial" pitchFamily="34" charset="0"/>
                <a:ea typeface="+mn-ea"/>
                <a:cs typeface="Arial" pitchFamily="34" charset="0"/>
              </a:rPr>
              <a:t>Harttgen</a:t>
            </a:r>
            <a:r>
              <a:rPr lang="en-US" sz="1200" kern="1200" dirty="0" smtClean="0">
                <a:solidFill>
                  <a:schemeClr val="tx1"/>
                </a:solidFill>
                <a:effectLst/>
                <a:latin typeface="Arial" pitchFamily="34" charset="0"/>
                <a:ea typeface="+mn-ea"/>
                <a:cs typeface="Arial" pitchFamily="34" charset="0"/>
              </a:rPr>
              <a:t>. 2012. “Deadly Cities? Spatial Inequalities in Mortality in Sub-Saharan Africa.” </a:t>
            </a:r>
            <a:r>
              <a:rPr lang="en-US" sz="1200" i="1" kern="1200" dirty="0" smtClean="0">
                <a:solidFill>
                  <a:schemeClr val="tx1"/>
                </a:solidFill>
                <a:effectLst/>
                <a:latin typeface="Arial" pitchFamily="34" charset="0"/>
                <a:ea typeface="+mn-ea"/>
                <a:cs typeface="Arial" pitchFamily="34" charset="0"/>
              </a:rPr>
              <a:t>Population and Development Review</a:t>
            </a:r>
            <a:r>
              <a:rPr lang="en-US" sz="1200" kern="1200" dirty="0" smtClean="0">
                <a:solidFill>
                  <a:schemeClr val="tx1"/>
                </a:solidFill>
                <a:effectLst/>
                <a:latin typeface="Arial" pitchFamily="34" charset="0"/>
                <a:ea typeface="+mn-ea"/>
                <a:cs typeface="Arial" pitchFamily="34" charset="0"/>
              </a:rPr>
              <a:t> 38(3):469–86.</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33</a:t>
            </a:fld>
            <a:endParaRPr lang="en-US" dirty="0">
              <a:latin typeface="Arial" pitchFamily="34" charset="0"/>
              <a:cs typeface="Arial" pitchFamily="34" charset="0"/>
            </a:endParaRPr>
          </a:p>
        </p:txBody>
      </p:sp>
    </p:spTree>
    <p:extLst>
      <p:ext uri="{BB962C8B-B14F-4D97-AF65-F5344CB8AC3E}">
        <p14:creationId xmlns:p14="http://schemas.microsoft.com/office/powerpoint/2010/main" val="994725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34</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865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key consideration</a:t>
            </a:r>
            <a:r>
              <a:rPr lang="en-US" baseline="0" dirty="0" smtClean="0"/>
              <a:t> in examining urbanization is the wide variation in definitions of what is urban, which varies by countries</a:t>
            </a:r>
          </a:p>
          <a:p>
            <a:endParaRPr lang="en-US" dirty="0" smtClean="0"/>
          </a:p>
          <a:p>
            <a:r>
              <a:rPr lang="en-US" dirty="0" smtClean="0"/>
              <a:t>Source: Population Reference Bureau </a:t>
            </a:r>
          </a:p>
          <a:p>
            <a:r>
              <a:rPr lang="en-US" dirty="0" smtClean="0"/>
              <a:t>http://</a:t>
            </a:r>
            <a:r>
              <a:rPr lang="en-US" dirty="0" err="1" smtClean="0"/>
              <a:t>www.prb.org</a:t>
            </a:r>
            <a:r>
              <a:rPr lang="en-US" dirty="0" smtClean="0"/>
              <a:t>/Publications/Articles/2009/</a:t>
            </a:r>
            <a:r>
              <a:rPr lang="en-US" dirty="0" err="1" smtClean="0"/>
              <a:t>urbanization.aspx</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38860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dirty="0" smtClean="0">
                <a:solidFill>
                  <a:schemeClr val="tx1"/>
                </a:solidFill>
                <a:effectLst/>
                <a:latin typeface="Arial" pitchFamily="34" charset="0"/>
                <a:ea typeface="+mn-ea"/>
                <a:cs typeface="Arial" pitchFamily="34" charset="0"/>
              </a:rPr>
              <a:t>Definitions</a:t>
            </a:r>
            <a:r>
              <a:rPr lang="en-US" sz="1200" kern="1200" baseline="0" dirty="0" smtClean="0">
                <a:solidFill>
                  <a:schemeClr val="tx1"/>
                </a:solidFill>
                <a:effectLst/>
                <a:latin typeface="Arial" pitchFamily="34" charset="0"/>
                <a:ea typeface="+mn-ea"/>
                <a:cs typeface="Arial" pitchFamily="34" charset="0"/>
              </a:rPr>
              <a:t> of city size are standardized</a:t>
            </a: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kern="1200" dirty="0" smtClean="0">
                <a:solidFill>
                  <a:schemeClr val="tx1"/>
                </a:solidFill>
                <a:effectLst/>
                <a:latin typeface="Arial" pitchFamily="34" charset="0"/>
                <a:ea typeface="+mn-ea"/>
                <a:cs typeface="Arial" pitchFamily="34" charset="0"/>
              </a:rPr>
              <a:t>Another term for this is the </a:t>
            </a:r>
            <a:r>
              <a:rPr lang="en-US" sz="1200" b="1" kern="1200" dirty="0" err="1" smtClean="0">
                <a:solidFill>
                  <a:schemeClr val="tx1"/>
                </a:solidFill>
                <a:effectLst/>
                <a:latin typeface="Arial" pitchFamily="34" charset="0"/>
                <a:ea typeface="+mn-ea"/>
                <a:cs typeface="Arial" pitchFamily="34" charset="0"/>
              </a:rPr>
              <a:t>peri</a:t>
            </a:r>
            <a:r>
              <a:rPr lang="en-US" sz="1200" b="1" kern="1200" dirty="0" smtClean="0">
                <a:solidFill>
                  <a:schemeClr val="tx1"/>
                </a:solidFill>
                <a:effectLst/>
                <a:latin typeface="Arial" pitchFamily="34" charset="0"/>
                <a:ea typeface="+mn-ea"/>
                <a:cs typeface="Arial" pitchFamily="34" charset="0"/>
              </a:rPr>
              <a:t>-urban region</a:t>
            </a:r>
            <a:r>
              <a:rPr lang="en-US" sz="1200" kern="1200" dirty="0" smtClean="0">
                <a:solidFill>
                  <a:schemeClr val="tx1"/>
                </a:solidFill>
                <a:effectLst/>
                <a:latin typeface="Arial" pitchFamily="34" charset="0"/>
                <a:ea typeface="+mn-ea"/>
                <a:cs typeface="Arial" pitchFamily="34" charset="0"/>
              </a:rPr>
              <a:t>—the periphery of the urban zone that looks rural to the naked eye but houses people who are essentially urban. “The </a:t>
            </a:r>
            <a:r>
              <a:rPr lang="en-US" sz="1200" kern="1200" dirty="0" err="1" smtClean="0">
                <a:solidFill>
                  <a:schemeClr val="tx1"/>
                </a:solidFill>
                <a:effectLst/>
                <a:latin typeface="Arial" pitchFamily="34" charset="0"/>
                <a:ea typeface="+mn-ea"/>
                <a:cs typeface="Arial" pitchFamily="34" charset="0"/>
              </a:rPr>
              <a:t>peri</a:t>
            </a:r>
            <a:r>
              <a:rPr lang="en-US" sz="1200" kern="1200" dirty="0" smtClean="0">
                <a:solidFill>
                  <a:schemeClr val="tx1"/>
                </a:solidFill>
                <a:effectLst/>
                <a:latin typeface="Arial" pitchFamily="34" charset="0"/>
                <a:ea typeface="+mn-ea"/>
                <a:cs typeface="Arial" pitchFamily="34" charset="0"/>
              </a:rPr>
              <a:t>- urban region is a distinctive zone that spans the landscape between contiguous urban development and the rural countryside” (Ford 1999:298). </a:t>
            </a:r>
            <a:endParaRPr lang="en-US" dirty="0" smtClean="0"/>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sz="1200" b="1"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sz="1200" b="1" kern="1200" dirty="0" smtClean="0">
                <a:solidFill>
                  <a:schemeClr val="tx1"/>
                </a:solidFill>
                <a:effectLst/>
                <a:latin typeface="Arial" pitchFamily="34" charset="0"/>
                <a:ea typeface="+mn-ea"/>
                <a:cs typeface="Arial" pitchFamily="34" charset="0"/>
              </a:rPr>
              <a:t>exurbs</a:t>
            </a:r>
            <a:r>
              <a:rPr lang="en-US" sz="1200" kern="1200" dirty="0" smtClean="0">
                <a:solidFill>
                  <a:schemeClr val="tx1"/>
                </a:solidFill>
                <a:effectLst/>
                <a:latin typeface="Arial" pitchFamily="34" charset="0"/>
                <a:ea typeface="+mn-ea"/>
                <a:cs typeface="Arial" pitchFamily="34" charset="0"/>
              </a:rPr>
              <a:t>—the suburbs of the suburbs. </a:t>
            </a: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9308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Not long ago, the vast</a:t>
            </a:r>
            <a:r>
              <a:rPr lang="en-US" baseline="0" dirty="0" smtClean="0"/>
              <a:t> majority of the world’s population was rural</a:t>
            </a:r>
          </a:p>
          <a:p>
            <a:pPr marL="0" indent="0">
              <a:buNone/>
            </a:pPr>
            <a:r>
              <a:rPr lang="en-US" dirty="0" smtClean="0"/>
              <a:t>1850 = 2%</a:t>
            </a:r>
          </a:p>
          <a:p>
            <a:pPr marL="0" indent="0">
              <a:buNone/>
            </a:pPr>
            <a:r>
              <a:rPr lang="en-US" dirty="0" smtClean="0"/>
              <a:t>1900 = 6%</a:t>
            </a:r>
          </a:p>
          <a:p>
            <a:pPr marL="0" indent="0">
              <a:buNone/>
            </a:pPr>
            <a:r>
              <a:rPr lang="en-US" dirty="0" smtClean="0"/>
              <a:t>1950 = 16%</a:t>
            </a:r>
          </a:p>
          <a:p>
            <a:pPr marL="0" indent="0">
              <a:buNone/>
            </a:pPr>
            <a:endParaRPr lang="en-US" dirty="0" smtClean="0"/>
          </a:p>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r>
              <a:rPr lang="en-US" dirty="0" smtClean="0"/>
              <a:t>In</a:t>
            </a:r>
            <a:r>
              <a:rPr lang="en-US" baseline="0" dirty="0" smtClean="0"/>
              <a:t> 1970s, most of the Americas, Europe already predominantly urban, with many over 80% urban</a:t>
            </a: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230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79878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p14="http://schemas.microsoft.com/office/powerpoint/2010/main" val="365857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11/1/15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00786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11/1/15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11/1/15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11/1/15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11/1/15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11/1/15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11/1/15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11/1/15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11/1/15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11/1/15</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11/1/15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11/1/15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11/1/15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11/1/15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11/1/15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11/1/15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11/1/15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11/1/15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11/1/15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11/1/15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11/1/15</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11/1/15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11/1/15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11/1/15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11/1/15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11/1/15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11/1/15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11/1/15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11/1/15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11/1/15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11/1/15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A1288-545C-6243-8B4D-1BE75AD0390A}"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9DB5F-D53B-7C4C-B4CB-904988563EDC}" type="slidenum">
              <a:rPr lang="en-US" smtClean="0"/>
              <a:t>‹#›</a:t>
            </a:fld>
            <a:endParaRPr lang="en-US"/>
          </a:p>
        </p:txBody>
      </p:sp>
    </p:spTree>
    <p:extLst>
      <p:ext uri="{BB962C8B-B14F-4D97-AF65-F5344CB8AC3E}">
        <p14:creationId xmlns:p14="http://schemas.microsoft.com/office/powerpoint/2010/main" val="321929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11/1/15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11/1/15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11/1/15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image" Target="../media/image4.emf"/><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theme" Target="../theme/theme3.xml"/><Relationship Id="rId21" Type="http://schemas.openxmlformats.org/officeDocument/2006/relationships/image" Target="../media/image4.emf"/><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11/1/15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11/1/15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11/1/15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1">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4017" r:id="rId19"/>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710" y="3322685"/>
            <a:ext cx="8112073" cy="507831"/>
          </a:xfrm>
        </p:spPr>
        <p:txBody>
          <a:bodyPr/>
          <a:lstStyle/>
          <a:p>
            <a:r>
              <a:rPr lang="en-US" i="0" dirty="0" smtClean="0"/>
              <a:t>Urban Demography</a:t>
            </a:r>
          </a:p>
          <a:p>
            <a:endParaRPr lang="en-US" dirty="0"/>
          </a:p>
        </p:txBody>
      </p:sp>
      <p:sp>
        <p:nvSpPr>
          <p:cNvPr id="11" name="Text Placeholder 10"/>
          <p:cNvSpPr>
            <a:spLocks noGrp="1"/>
          </p:cNvSpPr>
          <p:nvPr>
            <p:ph type="body" sz="quarter" idx="10"/>
          </p:nvPr>
        </p:nvSpPr>
        <p:spPr>
          <a:xfrm>
            <a:off x="679436" y="4796213"/>
            <a:ext cx="6477000" cy="938701"/>
          </a:xfrm>
        </p:spPr>
        <p:txBody>
          <a:bodyPr/>
          <a:lstStyle/>
          <a:p>
            <a:r>
              <a:rPr lang="en-US" sz="2400" dirty="0" smtClean="0">
                <a:latin typeface="Garamond"/>
                <a:cs typeface="Garamond"/>
              </a:rPr>
              <a:t>Emily Treleaven, MPH</a:t>
            </a:r>
          </a:p>
          <a:p>
            <a:r>
              <a:rPr lang="en-US" sz="2200" dirty="0" smtClean="0">
                <a:latin typeface="Garamond"/>
                <a:cs typeface="Garamond"/>
              </a:rPr>
              <a:t>UCSF Department of Social and Behavioral Sciences</a:t>
            </a:r>
          </a:p>
          <a:p>
            <a:endParaRPr lang="en-US" sz="2000" dirty="0">
              <a:latin typeface="Garamond"/>
              <a:cs typeface="Garamond"/>
            </a:endParaRPr>
          </a:p>
          <a:p>
            <a:r>
              <a:rPr lang="en-US" sz="2400" dirty="0" smtClean="0">
                <a:latin typeface="Garamond"/>
                <a:cs typeface="Garamond"/>
              </a:rPr>
              <a:t>October 26, 2015</a:t>
            </a:r>
            <a:endParaRPr lang="en-US" sz="2400" dirty="0">
              <a:latin typeface="Garamond"/>
              <a:cs typeface="Garamond"/>
            </a:endParaRPr>
          </a:p>
        </p:txBody>
      </p:sp>
      <p:pic>
        <p:nvPicPr>
          <p:cNvPr id="9" name="Picture 8" descr="PhnomPenh-01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43" y="485768"/>
            <a:ext cx="3199914" cy="2153983"/>
          </a:xfrm>
          <a:prstGeom prst="rect">
            <a:avLst/>
          </a:prstGeom>
        </p:spPr>
      </p:pic>
      <p:pic>
        <p:nvPicPr>
          <p:cNvPr id="10" name="Picture 9" descr="120522_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518" y="479409"/>
            <a:ext cx="3229458" cy="2164355"/>
          </a:xfrm>
          <a:prstGeom prst="rect">
            <a:avLst/>
          </a:prstGeom>
        </p:spPr>
      </p:pic>
      <p:pic>
        <p:nvPicPr>
          <p:cNvPr id="2" name="Picture 1" descr="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2241" y="465170"/>
            <a:ext cx="3054990" cy="2203118"/>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Global trends in urbanization</a:t>
            </a:r>
            <a:endParaRPr lang="en-US" dirty="0"/>
          </a:p>
        </p:txBody>
      </p:sp>
      <p:sp>
        <p:nvSpPr>
          <p:cNvPr id="3" name="Content Placeholder 2"/>
          <p:cNvSpPr>
            <a:spLocks noGrp="1"/>
          </p:cNvSpPr>
          <p:nvPr>
            <p:ph idx="1"/>
          </p:nvPr>
        </p:nvSpPr>
        <p:spPr>
          <a:xfrm>
            <a:off x="657789" y="1421724"/>
            <a:ext cx="8089901" cy="3558317"/>
          </a:xfrm>
        </p:spPr>
        <p:txBody>
          <a:bodyPr/>
          <a:lstStyle/>
          <a:p>
            <a:r>
              <a:rPr lang="en-US" sz="2600" dirty="0" smtClean="0">
                <a:latin typeface="Garamond"/>
                <a:cs typeface="Garamond"/>
              </a:rPr>
              <a:t>More people live in urban than rural areas (54% of world population)</a:t>
            </a:r>
          </a:p>
          <a:p>
            <a:r>
              <a:rPr lang="en-US" sz="2600" dirty="0" smtClean="0">
                <a:latin typeface="Garamond"/>
                <a:cs typeface="Garamond"/>
              </a:rPr>
              <a:t>North America, Latin America, Europe most urbanized</a:t>
            </a:r>
          </a:p>
          <a:p>
            <a:r>
              <a:rPr lang="en-US" sz="2600" dirty="0" smtClean="0">
                <a:latin typeface="Garamond"/>
                <a:cs typeface="Garamond"/>
              </a:rPr>
              <a:t>Africa, Asia least urbanized</a:t>
            </a:r>
          </a:p>
          <a:p>
            <a:pPr lvl="2"/>
            <a:r>
              <a:rPr lang="en-US" sz="2400" dirty="0" smtClean="0">
                <a:latin typeface="Garamond"/>
                <a:cs typeface="Garamond"/>
              </a:rPr>
              <a:t>Fastest urbanization rates</a:t>
            </a:r>
          </a:p>
          <a:p>
            <a:r>
              <a:rPr lang="en-US" sz="2600" dirty="0" smtClean="0">
                <a:latin typeface="Garamond"/>
                <a:cs typeface="Garamond"/>
              </a:rPr>
              <a:t> Rural population peaking, urban population growing</a:t>
            </a:r>
          </a:p>
          <a:p>
            <a:r>
              <a:rPr lang="en-US" sz="2600" dirty="0" smtClean="0">
                <a:latin typeface="Garamond"/>
                <a:cs typeface="Garamond"/>
              </a:rPr>
              <a:t>Almost half of urban residents live in cities &lt;500,000 population</a:t>
            </a:r>
          </a:p>
          <a:p>
            <a:r>
              <a:rPr lang="en-US" sz="2600" dirty="0" smtClean="0">
                <a:latin typeface="Garamond"/>
                <a:cs typeface="Garamond"/>
              </a:rPr>
              <a:t>Largest cities now concentrated in Global South</a:t>
            </a:r>
          </a:p>
          <a:p>
            <a:endParaRPr lang="en-US" dirty="0" smtClean="0">
              <a:latin typeface="Garamond"/>
              <a:cs typeface="Garamond"/>
            </a:endParaRPr>
          </a:p>
          <a:p>
            <a:endParaRPr lang="en-US" dirty="0" smtClean="0">
              <a:latin typeface="Garamond"/>
              <a:cs typeface="Garamond"/>
            </a:endParaRPr>
          </a:p>
          <a:p>
            <a:endParaRPr lang="en-US"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10</a:t>
            </a:fld>
            <a:endParaRPr lang="en-US"/>
          </a:p>
        </p:txBody>
      </p:sp>
      <p:sp>
        <p:nvSpPr>
          <p:cNvPr id="7" name="TextBox 6"/>
          <p:cNvSpPr txBox="1"/>
          <p:nvPr/>
        </p:nvSpPr>
        <p:spPr bwMode="auto">
          <a:xfrm>
            <a:off x="133672" y="5899176"/>
            <a:ext cx="6533219" cy="246221"/>
          </a:xfrm>
          <a:prstGeom prst="rect">
            <a:avLst/>
          </a:prstGeom>
          <a:noFill/>
          <a:ln w="19050" algn="ctr">
            <a:noFill/>
            <a:miter lim="800000"/>
            <a:headEnd/>
            <a:tailEnd/>
          </a:ln>
        </p:spPr>
        <p:txBody>
          <a:bodyPr wrap="square" lIns="0" tIns="0" rIns="0" bIns="0" rtlCol="0">
            <a:spAutoFit/>
          </a:bodyPr>
          <a:lstStyle/>
          <a:p>
            <a:r>
              <a:rPr lang="en-US" sz="1600" dirty="0" smtClean="0"/>
              <a:t>Source: UN World Urbanization Prospects, 2014 Revision </a:t>
            </a:r>
          </a:p>
        </p:txBody>
      </p:sp>
    </p:spTree>
    <p:extLst>
      <p:ext uri="{BB962C8B-B14F-4D97-AF65-F5344CB8AC3E}">
        <p14:creationId xmlns:p14="http://schemas.microsoft.com/office/powerpoint/2010/main" val="29043963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9C9DB5F-D53B-7C4C-B4CB-904988563EDC}" type="slidenum">
              <a:rPr lang="en-US" smtClean="0"/>
              <a:t>11</a:t>
            </a:fld>
            <a:endParaRPr lang="en-US"/>
          </a:p>
        </p:txBody>
      </p:sp>
      <p:pic>
        <p:nvPicPr>
          <p:cNvPr id="7" name="Picture 6" descr="Screen Shot 2015-10-22 at 1.41.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92" y="0"/>
            <a:ext cx="6486844" cy="6906926"/>
          </a:xfrm>
          <a:prstGeom prst="rect">
            <a:avLst/>
          </a:prstGeom>
        </p:spPr>
      </p:pic>
      <p:pic>
        <p:nvPicPr>
          <p:cNvPr id="8" name="Picture 7" descr="Screen Shot 2015-10-22 at 1.42.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054" y="671828"/>
            <a:ext cx="1714500" cy="762000"/>
          </a:xfrm>
          <a:prstGeom prst="rect">
            <a:avLst/>
          </a:prstGeom>
        </p:spPr>
      </p:pic>
      <p:sp>
        <p:nvSpPr>
          <p:cNvPr id="9" name="TextBox 8"/>
          <p:cNvSpPr txBox="1"/>
          <p:nvPr/>
        </p:nvSpPr>
        <p:spPr bwMode="auto">
          <a:xfrm>
            <a:off x="6884108" y="5280847"/>
            <a:ext cx="2122043" cy="738664"/>
          </a:xfrm>
          <a:prstGeom prst="rect">
            <a:avLst/>
          </a:prstGeom>
          <a:noFill/>
          <a:ln w="19050" algn="ctr">
            <a:noFill/>
            <a:miter lim="800000"/>
            <a:headEnd/>
            <a:tailEnd/>
          </a:ln>
        </p:spPr>
        <p:txBody>
          <a:bodyPr wrap="square" lIns="0" tIns="0" rIns="0" bIns="0" rtlCol="0">
            <a:spAutoFit/>
          </a:bodyPr>
          <a:lstStyle/>
          <a:p>
            <a:r>
              <a:rPr lang="en-US" sz="1600" dirty="0" smtClean="0"/>
              <a:t>Source: UN World Urbanization Prospects, 2014 Revision </a:t>
            </a:r>
          </a:p>
        </p:txBody>
      </p:sp>
    </p:spTree>
    <p:extLst>
      <p:ext uri="{BB962C8B-B14F-4D97-AF65-F5344CB8AC3E}">
        <p14:creationId xmlns:p14="http://schemas.microsoft.com/office/powerpoint/2010/main" val="2677056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Population processes       urbanization</a:t>
            </a:r>
            <a:endParaRPr lang="en-US" dirty="0"/>
          </a:p>
        </p:txBody>
      </p:sp>
      <p:sp>
        <p:nvSpPr>
          <p:cNvPr id="3" name="Content Placeholder 2"/>
          <p:cNvSpPr>
            <a:spLocks noGrp="1"/>
          </p:cNvSpPr>
          <p:nvPr>
            <p:ph idx="1"/>
          </p:nvPr>
        </p:nvSpPr>
        <p:spPr/>
        <p:txBody>
          <a:bodyPr/>
          <a:lstStyle/>
          <a:p>
            <a:pPr marL="0" indent="0">
              <a:buNone/>
            </a:pPr>
            <a:r>
              <a:rPr lang="en-US" sz="3200" dirty="0" smtClean="0">
                <a:latin typeface="Garamond"/>
                <a:cs typeface="Garamond"/>
              </a:rPr>
              <a:t>1. Natural population increase</a:t>
            </a:r>
          </a:p>
          <a:p>
            <a:pPr lvl="2"/>
            <a:r>
              <a:rPr lang="en-US" sz="2400" dirty="0">
                <a:latin typeface="Garamond"/>
                <a:cs typeface="Garamond"/>
              </a:rPr>
              <a:t> Fertility</a:t>
            </a:r>
          </a:p>
          <a:p>
            <a:pPr lvl="2"/>
            <a:r>
              <a:rPr lang="en-US" sz="2400" dirty="0" smtClean="0">
                <a:latin typeface="Garamond"/>
                <a:cs typeface="Garamond"/>
              </a:rPr>
              <a:t> Mortality</a:t>
            </a:r>
          </a:p>
          <a:p>
            <a:pPr marL="515937" lvl="2" indent="0">
              <a:buNone/>
            </a:pPr>
            <a:endParaRPr lang="en-US" sz="800" dirty="0">
              <a:latin typeface="Garamond"/>
              <a:cs typeface="Garamond"/>
            </a:endParaRPr>
          </a:p>
          <a:p>
            <a:pPr marL="0" indent="0">
              <a:buNone/>
            </a:pPr>
            <a:r>
              <a:rPr lang="en-US" sz="3200" dirty="0" smtClean="0">
                <a:latin typeface="Garamond"/>
                <a:cs typeface="Garamond"/>
              </a:rPr>
              <a:t>2. Migration</a:t>
            </a:r>
          </a:p>
          <a:p>
            <a:pPr lvl="2"/>
            <a:r>
              <a:rPr lang="en-US" sz="2400" dirty="0" smtClean="0">
                <a:latin typeface="Garamond"/>
                <a:cs typeface="Garamond"/>
              </a:rPr>
              <a:t> Rural to urban internal migration</a:t>
            </a:r>
          </a:p>
          <a:p>
            <a:pPr lvl="2"/>
            <a:r>
              <a:rPr lang="en-US" sz="2400" dirty="0">
                <a:latin typeface="Garamond"/>
                <a:cs typeface="Garamond"/>
              </a:rPr>
              <a:t> Rural to urban </a:t>
            </a:r>
            <a:r>
              <a:rPr lang="en-US" sz="2400" dirty="0" smtClean="0">
                <a:latin typeface="Garamond"/>
                <a:cs typeface="Garamond"/>
              </a:rPr>
              <a:t>international migration</a:t>
            </a:r>
          </a:p>
          <a:p>
            <a:pPr lvl="2"/>
            <a:endParaRPr lang="en-US" sz="800" dirty="0" smtClean="0">
              <a:latin typeface="Garamond"/>
              <a:cs typeface="Garamond"/>
            </a:endParaRPr>
          </a:p>
          <a:p>
            <a:pPr marL="0" indent="0">
              <a:buNone/>
            </a:pPr>
            <a:r>
              <a:rPr lang="en-US" sz="3200" dirty="0" smtClean="0">
                <a:latin typeface="Garamond"/>
                <a:cs typeface="Garamond"/>
              </a:rPr>
              <a:t>3. Reclassification</a:t>
            </a:r>
          </a:p>
          <a:p>
            <a:pPr marL="0" indent="0">
              <a:buNone/>
            </a:pPr>
            <a:endParaRPr lang="en-US" sz="3200" dirty="0">
              <a:latin typeface="Garamond"/>
              <a:cs typeface="Garamond"/>
            </a:endParaRPr>
          </a:p>
          <a:p>
            <a:pPr lvl="2"/>
            <a:endParaRPr lang="en-US" sz="3200"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12</a:t>
            </a:fld>
            <a:endParaRPr lang="en-US"/>
          </a:p>
        </p:txBody>
      </p:sp>
      <p:cxnSp>
        <p:nvCxnSpPr>
          <p:cNvPr id="8" name="Straight Arrow Connector 7"/>
          <p:cNvCxnSpPr/>
          <p:nvPr/>
        </p:nvCxnSpPr>
        <p:spPr>
          <a:xfrm>
            <a:off x="4594975" y="701885"/>
            <a:ext cx="58481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4165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Urban growth rate</a:t>
            </a:r>
            <a:endParaRPr lang="en-US" dirty="0"/>
          </a:p>
        </p:txBody>
      </p:sp>
      <p:sp>
        <p:nvSpPr>
          <p:cNvPr id="3" name="Content Placeholder 2"/>
          <p:cNvSpPr>
            <a:spLocks noGrp="1"/>
          </p:cNvSpPr>
          <p:nvPr>
            <p:ph idx="1"/>
          </p:nvPr>
        </p:nvSpPr>
        <p:spPr/>
        <p:txBody>
          <a:bodyPr/>
          <a:lstStyle/>
          <a:p>
            <a:pPr marL="0" indent="0">
              <a:buNone/>
            </a:pPr>
            <a:r>
              <a:rPr lang="en-US" sz="4200" dirty="0" smtClean="0">
                <a:latin typeface="Garamond"/>
                <a:cs typeface="Garamond"/>
              </a:rPr>
              <a:t>Growth rate = </a:t>
            </a:r>
          </a:p>
          <a:p>
            <a:pPr marL="0" indent="0">
              <a:buNone/>
            </a:pPr>
            <a:r>
              <a:rPr lang="en-US" sz="4200" dirty="0" smtClean="0">
                <a:latin typeface="Garamond"/>
                <a:cs typeface="Garamond"/>
              </a:rPr>
              <a:t>	Rate of natural increase + </a:t>
            </a:r>
          </a:p>
          <a:p>
            <a:pPr marL="0" indent="0">
              <a:buNone/>
            </a:pPr>
            <a:r>
              <a:rPr lang="en-US" sz="4200" dirty="0">
                <a:latin typeface="Garamond"/>
                <a:cs typeface="Garamond"/>
              </a:rPr>
              <a:t>	</a:t>
            </a:r>
            <a:r>
              <a:rPr lang="en-US" sz="4200" dirty="0" smtClean="0">
                <a:latin typeface="Garamond"/>
                <a:cs typeface="Garamond"/>
              </a:rPr>
              <a:t>net migration rate</a:t>
            </a:r>
            <a:endParaRPr lang="en-US" sz="4200"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13</a:t>
            </a:fld>
            <a:endParaRPr lang="en-US"/>
          </a:p>
        </p:txBody>
      </p:sp>
    </p:spTree>
    <p:extLst>
      <p:ext uri="{BB962C8B-B14F-4D97-AF65-F5344CB8AC3E}">
        <p14:creationId xmlns:p14="http://schemas.microsoft.com/office/powerpoint/2010/main" val="37670512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Example: </a:t>
            </a:r>
            <a:r>
              <a:rPr lang="en-US" dirty="0"/>
              <a:t>P</a:t>
            </a:r>
            <a:r>
              <a:rPr lang="en-US" dirty="0" smtClean="0"/>
              <a:t>opulation growth in Bolivia</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14</a:t>
            </a:fld>
            <a:endParaRPr lang="en-US"/>
          </a:p>
        </p:txBody>
      </p:sp>
      <p:pic>
        <p:nvPicPr>
          <p:cNvPr id="7" name="Picture 6" descr="Screen Shot 2015-10-25 at 4.5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48" y="1036116"/>
            <a:ext cx="7087620" cy="4938096"/>
          </a:xfrm>
          <a:prstGeom prst="rect">
            <a:avLst/>
          </a:prstGeom>
        </p:spPr>
      </p:pic>
    </p:spTree>
    <p:extLst>
      <p:ext uri="{BB962C8B-B14F-4D97-AF65-F5344CB8AC3E}">
        <p14:creationId xmlns:p14="http://schemas.microsoft.com/office/powerpoint/2010/main" val="744015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Natural population growth: Urban areas</a:t>
            </a:r>
            <a:endParaRPr lang="en-US" dirty="0"/>
          </a:p>
        </p:txBody>
      </p:sp>
      <p:sp>
        <p:nvSpPr>
          <p:cNvPr id="3" name="Content Placeholder 2"/>
          <p:cNvSpPr>
            <a:spLocks noGrp="1"/>
          </p:cNvSpPr>
          <p:nvPr>
            <p:ph idx="1"/>
          </p:nvPr>
        </p:nvSpPr>
        <p:spPr>
          <a:xfrm>
            <a:off x="657789" y="1420482"/>
            <a:ext cx="8089901" cy="1796928"/>
          </a:xfrm>
        </p:spPr>
        <p:txBody>
          <a:bodyPr/>
          <a:lstStyle/>
          <a:p>
            <a:r>
              <a:rPr lang="en-US" sz="2800" dirty="0" smtClean="0">
                <a:latin typeface="Garamond"/>
                <a:cs typeface="Garamond"/>
              </a:rPr>
              <a:t> Fertility decline in urban areas vs. rural: earlier, faster</a:t>
            </a:r>
          </a:p>
          <a:p>
            <a:pPr lvl="2">
              <a:spcBef>
                <a:spcPts val="200"/>
              </a:spcBef>
            </a:pPr>
            <a:r>
              <a:rPr lang="en-US" sz="2400" dirty="0" smtClean="0">
                <a:latin typeface="Garamond"/>
                <a:cs typeface="Garamond"/>
              </a:rPr>
              <a:t>Higher availability of contraception</a:t>
            </a:r>
          </a:p>
          <a:p>
            <a:pPr lvl="2">
              <a:spcBef>
                <a:spcPts val="200"/>
              </a:spcBef>
            </a:pPr>
            <a:r>
              <a:rPr lang="en-US" sz="2400" dirty="0" smtClean="0">
                <a:latin typeface="Garamond"/>
                <a:cs typeface="Garamond"/>
              </a:rPr>
              <a:t>Education, income, media exposure</a:t>
            </a:r>
          </a:p>
          <a:p>
            <a:pPr lvl="2">
              <a:spcBef>
                <a:spcPts val="200"/>
              </a:spcBef>
            </a:pPr>
            <a:r>
              <a:rPr lang="en-US" sz="2400" dirty="0" smtClean="0">
                <a:latin typeface="Garamond"/>
                <a:cs typeface="Garamond"/>
              </a:rPr>
              <a:t>Changes in marriage patterns</a:t>
            </a:r>
            <a:endParaRPr lang="en-US" sz="2400"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15</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2018853071"/>
              </p:ext>
            </p:extLst>
          </p:nvPr>
        </p:nvGraphicFramePr>
        <p:xfrm>
          <a:off x="2038497" y="3125059"/>
          <a:ext cx="4762065" cy="312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0091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Natural population growth: Urban areas</a:t>
            </a:r>
            <a:endParaRPr lang="en-US" dirty="0"/>
          </a:p>
        </p:txBody>
      </p:sp>
      <p:sp>
        <p:nvSpPr>
          <p:cNvPr id="3" name="Content Placeholder 2"/>
          <p:cNvSpPr>
            <a:spLocks noGrp="1"/>
          </p:cNvSpPr>
          <p:nvPr>
            <p:ph idx="1"/>
          </p:nvPr>
        </p:nvSpPr>
        <p:spPr/>
        <p:txBody>
          <a:bodyPr/>
          <a:lstStyle/>
          <a:p>
            <a:r>
              <a:rPr lang="en-US" sz="2800" dirty="0" smtClean="0">
                <a:latin typeface="Garamond"/>
                <a:cs typeface="Garamond"/>
              </a:rPr>
              <a:t>Mortality decline in urban areas</a:t>
            </a:r>
          </a:p>
          <a:p>
            <a:pPr lvl="2"/>
            <a:r>
              <a:rPr lang="en-US" sz="2800" dirty="0" smtClean="0">
                <a:solidFill>
                  <a:srgbClr val="EC1848"/>
                </a:solidFill>
                <a:latin typeface="Garamond"/>
                <a:cs typeface="Garamond"/>
              </a:rPr>
              <a:t> </a:t>
            </a:r>
            <a:r>
              <a:rPr lang="en-US" sz="2800" dirty="0" smtClean="0">
                <a:latin typeface="Garamond"/>
                <a:cs typeface="Garamond"/>
              </a:rPr>
              <a:t>SES</a:t>
            </a:r>
          </a:p>
          <a:p>
            <a:pPr lvl="2"/>
            <a:r>
              <a:rPr lang="en-US" sz="2800" dirty="0" smtClean="0">
                <a:latin typeface="Garamond"/>
                <a:cs typeface="Garamond"/>
              </a:rPr>
              <a:t> Access to knowledge and technology</a:t>
            </a:r>
          </a:p>
          <a:p>
            <a:pPr lvl="2"/>
            <a:r>
              <a:rPr lang="en-US" sz="2800" dirty="0" smtClean="0">
                <a:latin typeface="Garamond"/>
                <a:cs typeface="Garamond"/>
              </a:rPr>
              <a:t> Access to health services</a:t>
            </a:r>
          </a:p>
          <a:p>
            <a:pPr lvl="4"/>
            <a:r>
              <a:rPr lang="en-US" sz="2800" dirty="0" smtClean="0">
                <a:latin typeface="Garamond"/>
                <a:cs typeface="Garamond"/>
              </a:rPr>
              <a:t>Preventive</a:t>
            </a:r>
          </a:p>
          <a:p>
            <a:pPr lvl="4"/>
            <a:r>
              <a:rPr lang="en-US" sz="2800" dirty="0" smtClean="0">
                <a:latin typeface="Garamond"/>
                <a:cs typeface="Garamond"/>
              </a:rPr>
              <a:t>Curative</a:t>
            </a:r>
          </a:p>
          <a:p>
            <a:pPr lvl="4"/>
            <a:r>
              <a:rPr lang="en-US" sz="2800" dirty="0" smtClean="0">
                <a:latin typeface="Garamond"/>
                <a:cs typeface="Garamond"/>
              </a:rPr>
              <a:t>Emergency</a:t>
            </a:r>
          </a:p>
          <a:p>
            <a:pPr lvl="2"/>
            <a:endParaRPr lang="en-US" sz="2800" dirty="0" smtClean="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16</a:t>
            </a:fld>
            <a:endParaRPr lang="en-US"/>
          </a:p>
        </p:txBody>
      </p:sp>
    </p:spTree>
    <p:extLst>
      <p:ext uri="{BB962C8B-B14F-4D97-AF65-F5344CB8AC3E}">
        <p14:creationId xmlns:p14="http://schemas.microsoft.com/office/powerpoint/2010/main" val="1330875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Rural-to-urban migration</a:t>
            </a:r>
            <a:endParaRPr lang="en-US" dirty="0"/>
          </a:p>
        </p:txBody>
      </p:sp>
      <p:sp>
        <p:nvSpPr>
          <p:cNvPr id="3" name="Content Placeholder 2"/>
          <p:cNvSpPr>
            <a:spLocks noGrp="1"/>
          </p:cNvSpPr>
          <p:nvPr>
            <p:ph idx="1"/>
          </p:nvPr>
        </p:nvSpPr>
        <p:spPr/>
        <p:txBody>
          <a:bodyPr/>
          <a:lstStyle/>
          <a:p>
            <a:r>
              <a:rPr lang="en-US" sz="2800" dirty="0" smtClean="0">
                <a:latin typeface="Garamond"/>
                <a:cs typeface="Garamond"/>
              </a:rPr>
              <a:t> Often driven by economic opportunity</a:t>
            </a:r>
          </a:p>
          <a:p>
            <a:r>
              <a:rPr lang="en-US" sz="2800" dirty="0" smtClean="0">
                <a:latin typeface="Garamond"/>
                <a:cs typeface="Garamond"/>
              </a:rPr>
              <a:t> Tend to be concentrated in younger ages</a:t>
            </a:r>
          </a:p>
          <a:p>
            <a:pPr lvl="2"/>
            <a:r>
              <a:rPr lang="en-US" sz="2800" dirty="0" smtClean="0">
                <a:latin typeface="Garamond"/>
                <a:cs typeface="Garamond"/>
              </a:rPr>
              <a:t> Gendered nature of work (male vs. female migrants)</a:t>
            </a:r>
          </a:p>
          <a:p>
            <a:pPr lvl="4"/>
            <a:r>
              <a:rPr lang="en-US" sz="2400" dirty="0" smtClean="0">
                <a:latin typeface="Garamond"/>
                <a:cs typeface="Garamond"/>
              </a:rPr>
              <a:t>Men: Tend international </a:t>
            </a:r>
          </a:p>
          <a:p>
            <a:pPr lvl="4"/>
            <a:r>
              <a:rPr lang="en-US" sz="2400" dirty="0" smtClean="0">
                <a:latin typeface="Garamond"/>
                <a:cs typeface="Garamond"/>
              </a:rPr>
              <a:t>Women: Tend internal </a:t>
            </a:r>
          </a:p>
          <a:p>
            <a:pPr lvl="2"/>
            <a:r>
              <a:rPr lang="en-US" sz="2800" dirty="0" smtClean="0">
                <a:latin typeface="Garamond"/>
                <a:cs typeface="Garamond"/>
              </a:rPr>
              <a:t> Other selectivity factors (education)</a:t>
            </a:r>
          </a:p>
          <a:p>
            <a:pPr lvl="2"/>
            <a:endParaRPr lang="en-US" sz="1200" dirty="0">
              <a:latin typeface="Garamond"/>
              <a:cs typeface="Garamond"/>
            </a:endParaRP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17</a:t>
            </a:fld>
            <a:endParaRPr lang="en-US"/>
          </a:p>
        </p:txBody>
      </p:sp>
    </p:spTree>
    <p:extLst>
      <p:ext uri="{BB962C8B-B14F-4D97-AF65-F5344CB8AC3E}">
        <p14:creationId xmlns:p14="http://schemas.microsoft.com/office/powerpoint/2010/main" val="27781464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Rural to urban migration</a:t>
            </a:r>
            <a:endParaRPr lang="en-US" dirty="0"/>
          </a:p>
        </p:txBody>
      </p:sp>
      <p:sp>
        <p:nvSpPr>
          <p:cNvPr id="3" name="Content Placeholder 2"/>
          <p:cNvSpPr>
            <a:spLocks noGrp="1"/>
          </p:cNvSpPr>
          <p:nvPr>
            <p:ph idx="1"/>
          </p:nvPr>
        </p:nvSpPr>
        <p:spPr/>
        <p:txBody>
          <a:bodyPr/>
          <a:lstStyle/>
          <a:p>
            <a:r>
              <a:rPr lang="en-US" sz="2800" dirty="0">
                <a:latin typeface="Garamond"/>
                <a:cs typeface="Garamond"/>
              </a:rPr>
              <a:t>After first demographic transition, migration critical for urban </a:t>
            </a:r>
            <a:r>
              <a:rPr lang="en-US" sz="2800" dirty="0" smtClean="0">
                <a:latin typeface="Garamond"/>
                <a:cs typeface="Garamond"/>
              </a:rPr>
              <a:t>growth</a:t>
            </a:r>
          </a:p>
          <a:p>
            <a:endParaRPr lang="en-US" sz="1200" dirty="0">
              <a:latin typeface="Garamond"/>
              <a:cs typeface="Garamond"/>
            </a:endParaRPr>
          </a:p>
          <a:p>
            <a:pPr marL="168275" lvl="2" indent="-168275">
              <a:buFont typeface="Wingdings" panose="05000000000000000000" pitchFamily="2" charset="2"/>
              <a:buChar char="§"/>
            </a:pPr>
            <a:r>
              <a:rPr lang="en-US" sz="2800" dirty="0">
                <a:latin typeface="Garamond"/>
                <a:cs typeface="Garamond"/>
              </a:rPr>
              <a:t> Age structure impacted by children/parents left </a:t>
            </a:r>
            <a:r>
              <a:rPr lang="en-US" sz="2800" dirty="0" smtClean="0">
                <a:latin typeface="Garamond"/>
                <a:cs typeface="Garamond"/>
              </a:rPr>
              <a:t>behind</a:t>
            </a:r>
          </a:p>
          <a:p>
            <a:pPr marL="168275" lvl="2" indent="-168275">
              <a:buFont typeface="Wingdings" panose="05000000000000000000" pitchFamily="2" charset="2"/>
              <a:buChar char="§"/>
            </a:pPr>
            <a:endParaRPr lang="en-US" sz="1200" dirty="0" smtClean="0"/>
          </a:p>
          <a:p>
            <a:r>
              <a:rPr lang="en-US" sz="2800" dirty="0" smtClean="0">
                <a:latin typeface="Garamond"/>
                <a:cs typeface="Garamond"/>
              </a:rPr>
              <a:t>If primarily young adults in-migrating:</a:t>
            </a:r>
          </a:p>
          <a:p>
            <a:pPr lvl="2"/>
            <a:r>
              <a:rPr lang="en-US" sz="2600" dirty="0" smtClean="0">
                <a:latin typeface="Garamond"/>
                <a:cs typeface="Garamond"/>
              </a:rPr>
              <a:t>Inflated natural increase: higher urban birth rate (reproductive age); lower death rate</a:t>
            </a:r>
            <a:endParaRPr lang="en-US" sz="2600"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18</a:t>
            </a:fld>
            <a:endParaRPr lang="en-US"/>
          </a:p>
        </p:txBody>
      </p:sp>
    </p:spTree>
    <p:extLst>
      <p:ext uri="{BB962C8B-B14F-4D97-AF65-F5344CB8AC3E}">
        <p14:creationId xmlns:p14="http://schemas.microsoft.com/office/powerpoint/2010/main" val="20374479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Example: </a:t>
            </a:r>
            <a:r>
              <a:rPr lang="en-US" dirty="0"/>
              <a:t>P</a:t>
            </a:r>
            <a:r>
              <a:rPr lang="en-US" dirty="0" smtClean="0"/>
              <a:t>opulation growth in Cambodia</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19</a:t>
            </a:fld>
            <a:endParaRPr lang="en-US"/>
          </a:p>
        </p:txBody>
      </p:sp>
      <p:pic>
        <p:nvPicPr>
          <p:cNvPr id="7" name="Picture 6" descr="Screen Shot 2015-10-25 at 4.54.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9" y="1119674"/>
            <a:ext cx="7619234" cy="5030174"/>
          </a:xfrm>
          <a:prstGeom prst="rect">
            <a:avLst/>
          </a:prstGeom>
        </p:spPr>
      </p:pic>
    </p:spTree>
    <p:extLst>
      <p:ext uri="{BB962C8B-B14F-4D97-AF65-F5344CB8AC3E}">
        <p14:creationId xmlns:p14="http://schemas.microsoft.com/office/powerpoint/2010/main" val="1099536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Outline</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2</a:t>
            </a:fld>
            <a:endParaRPr lang="en-US"/>
          </a:p>
        </p:txBody>
      </p:sp>
      <p:sp>
        <p:nvSpPr>
          <p:cNvPr id="7" name="Content Placeholder 2"/>
          <p:cNvSpPr>
            <a:spLocks noGrp="1"/>
          </p:cNvSpPr>
          <p:nvPr>
            <p:ph idx="1"/>
          </p:nvPr>
        </p:nvSpPr>
        <p:spPr>
          <a:xfrm>
            <a:off x="457200" y="1600200"/>
            <a:ext cx="8229600" cy="4992667"/>
          </a:xfrm>
        </p:spPr>
        <p:txBody>
          <a:bodyPr>
            <a:normAutofit/>
          </a:bodyPr>
          <a:lstStyle/>
          <a:p>
            <a:pPr>
              <a:spcAft>
                <a:spcPts val="2400"/>
              </a:spcAft>
            </a:pPr>
            <a:r>
              <a:rPr lang="en-US" sz="2800" dirty="0" smtClean="0">
                <a:latin typeface="Garamond"/>
                <a:cs typeface="Garamond"/>
              </a:rPr>
              <a:t> Definitions </a:t>
            </a:r>
          </a:p>
          <a:p>
            <a:pPr>
              <a:spcAft>
                <a:spcPts val="2400"/>
              </a:spcAft>
            </a:pPr>
            <a:r>
              <a:rPr lang="en-US" sz="2800" dirty="0" smtClean="0">
                <a:latin typeface="Garamond"/>
                <a:cs typeface="Garamond"/>
              </a:rPr>
              <a:t> Trends &amp; projections for urbanization</a:t>
            </a:r>
          </a:p>
          <a:p>
            <a:pPr>
              <a:spcAft>
                <a:spcPts val="2400"/>
              </a:spcAft>
            </a:pPr>
            <a:r>
              <a:rPr lang="en-US" sz="2800" dirty="0" smtClean="0">
                <a:latin typeface="Garamond"/>
                <a:cs typeface="Garamond"/>
              </a:rPr>
              <a:t> Why is the world urbanizing?</a:t>
            </a:r>
          </a:p>
          <a:p>
            <a:pPr>
              <a:spcAft>
                <a:spcPts val="2400"/>
              </a:spcAft>
            </a:pPr>
            <a:r>
              <a:rPr lang="en-US" sz="2800" dirty="0" smtClean="0">
                <a:latin typeface="Garamond"/>
                <a:cs typeface="Garamond"/>
              </a:rPr>
              <a:t> Consequences of urban residence for health </a:t>
            </a:r>
          </a:p>
        </p:txBody>
      </p:sp>
    </p:spTree>
    <p:extLst>
      <p:ext uri="{BB962C8B-B14F-4D97-AF65-F5344CB8AC3E}">
        <p14:creationId xmlns:p14="http://schemas.microsoft.com/office/powerpoint/2010/main" val="4108781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1A1288-545C-6243-8B4D-1BE75AD0390A}" type="datetimeFigureOut">
              <a:rPr lang="en-US" smtClean="0"/>
              <a:t>11/1/15</a:t>
            </a:fld>
            <a:endParaRPr lang="en-US"/>
          </a:p>
        </p:txBody>
      </p:sp>
      <p:sp>
        <p:nvSpPr>
          <p:cNvPr id="6" name="Slide Number Placeholder 5"/>
          <p:cNvSpPr>
            <a:spLocks noGrp="1"/>
          </p:cNvSpPr>
          <p:nvPr>
            <p:ph type="sldNum" sz="quarter" idx="12"/>
          </p:nvPr>
        </p:nvSpPr>
        <p:spPr/>
        <p:txBody>
          <a:bodyPr/>
          <a:lstStyle/>
          <a:p>
            <a:fld id="{B9C9DB5F-D53B-7C4C-B4CB-904988563EDC}" type="slidenum">
              <a:rPr lang="en-US" smtClean="0"/>
              <a:t>20</a:t>
            </a:fld>
            <a:endParaRPr lang="en-US"/>
          </a:p>
        </p:txBody>
      </p:sp>
      <p:pic>
        <p:nvPicPr>
          <p:cNvPr id="8" name="Picture 7" descr="Screen Shot 2015-10-22 at 2.28.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08436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50151"/>
          </a:xfrm>
        </p:spPr>
        <p:txBody>
          <a:bodyPr/>
          <a:lstStyle/>
          <a:p>
            <a:r>
              <a:rPr lang="en-US" sz="3400" dirty="0" smtClean="0"/>
              <a:t>Urban population growth (closed population)</a:t>
            </a:r>
            <a:endParaRPr lang="en-US" sz="3400" dirty="0"/>
          </a:p>
        </p:txBody>
      </p:sp>
      <p:sp>
        <p:nvSpPr>
          <p:cNvPr id="3" name="Content Placeholder 2"/>
          <p:cNvSpPr>
            <a:spLocks noGrp="1"/>
          </p:cNvSpPr>
          <p:nvPr>
            <p:ph idx="1"/>
          </p:nvPr>
        </p:nvSpPr>
        <p:spPr/>
        <p:txBody>
          <a:bodyPr/>
          <a:lstStyle/>
          <a:p>
            <a:r>
              <a:rPr lang="en-US" sz="2600" dirty="0" smtClean="0">
                <a:latin typeface="Garamond"/>
                <a:cs typeface="Garamond"/>
              </a:rPr>
              <a:t>Phase 1: An inflow </a:t>
            </a:r>
            <a:r>
              <a:rPr lang="en-US" sz="2600" dirty="0">
                <a:latin typeface="Garamond"/>
                <a:cs typeface="Garamond"/>
              </a:rPr>
              <a:t>of </a:t>
            </a:r>
            <a:r>
              <a:rPr lang="en-US" sz="2600" dirty="0" smtClean="0">
                <a:latin typeface="Garamond"/>
                <a:cs typeface="Garamond"/>
              </a:rPr>
              <a:t>migrants compensates </a:t>
            </a:r>
            <a:r>
              <a:rPr lang="en-US" sz="2600" dirty="0">
                <a:latin typeface="Garamond"/>
                <a:cs typeface="Garamond"/>
              </a:rPr>
              <a:t>for </a:t>
            </a:r>
            <a:r>
              <a:rPr lang="en-US" sz="2600" dirty="0" smtClean="0">
                <a:latin typeface="Garamond"/>
                <a:cs typeface="Garamond"/>
              </a:rPr>
              <a:t>high urban mortality rates</a:t>
            </a:r>
          </a:p>
          <a:p>
            <a:pPr lvl="2"/>
            <a:r>
              <a:rPr lang="en-US" sz="2400" dirty="0" smtClean="0">
                <a:latin typeface="Garamond"/>
                <a:cs typeface="Garamond"/>
              </a:rPr>
              <a:t>Population stable</a:t>
            </a:r>
          </a:p>
          <a:p>
            <a:r>
              <a:rPr lang="en-US" sz="2600" dirty="0" smtClean="0">
                <a:latin typeface="Garamond"/>
                <a:cs typeface="Garamond"/>
              </a:rPr>
              <a:t>Phase 2: As sanitation improves, death rates decline</a:t>
            </a:r>
          </a:p>
          <a:p>
            <a:pPr lvl="2"/>
            <a:r>
              <a:rPr lang="en-US" sz="2400" dirty="0" smtClean="0">
                <a:latin typeface="Garamond"/>
                <a:cs typeface="Garamond"/>
              </a:rPr>
              <a:t>Urban </a:t>
            </a:r>
            <a:r>
              <a:rPr lang="en-US" sz="2400" dirty="0">
                <a:latin typeface="Garamond"/>
                <a:cs typeface="Garamond"/>
              </a:rPr>
              <a:t>growth is sustained by natural </a:t>
            </a:r>
            <a:r>
              <a:rPr lang="en-US" sz="2400" dirty="0" smtClean="0">
                <a:latin typeface="Garamond"/>
                <a:cs typeface="Garamond"/>
              </a:rPr>
              <a:t>increase</a:t>
            </a:r>
          </a:p>
          <a:p>
            <a:r>
              <a:rPr lang="en-US" sz="2600" dirty="0" smtClean="0">
                <a:latin typeface="Garamond"/>
                <a:cs typeface="Garamond"/>
              </a:rPr>
              <a:t>Phase 3: Urban death rates decline to </a:t>
            </a:r>
            <a:r>
              <a:rPr lang="en-US" sz="2600" dirty="0">
                <a:latin typeface="Garamond"/>
                <a:cs typeface="Garamond"/>
              </a:rPr>
              <a:t>below the rural </a:t>
            </a:r>
            <a:r>
              <a:rPr lang="en-US" sz="2600" dirty="0" smtClean="0">
                <a:latin typeface="Garamond"/>
                <a:cs typeface="Garamond"/>
              </a:rPr>
              <a:t>death rates </a:t>
            </a:r>
          </a:p>
          <a:p>
            <a:pPr lvl="2"/>
            <a:r>
              <a:rPr lang="en-US" sz="2400" dirty="0" smtClean="0">
                <a:latin typeface="Garamond"/>
                <a:cs typeface="Garamond"/>
              </a:rPr>
              <a:t>Higher </a:t>
            </a:r>
            <a:r>
              <a:rPr lang="en-US" sz="2400" dirty="0">
                <a:latin typeface="Garamond"/>
                <a:cs typeface="Garamond"/>
              </a:rPr>
              <a:t>urban than rural natural increase (assuming similar birth rates</a:t>
            </a:r>
            <a:r>
              <a:rPr lang="en-US" sz="2400" dirty="0" smtClean="0">
                <a:latin typeface="Garamond"/>
                <a:cs typeface="Garamond"/>
              </a:rPr>
              <a:t>) </a:t>
            </a:r>
          </a:p>
          <a:p>
            <a:pPr lvl="2"/>
            <a:r>
              <a:rPr lang="en-US" sz="2400" dirty="0" smtClean="0">
                <a:latin typeface="Garamond"/>
                <a:cs typeface="Garamond"/>
              </a:rPr>
              <a:t>Urbanization</a:t>
            </a:r>
            <a:endParaRPr lang="en-US" sz="2400" dirty="0">
              <a:solidFill>
                <a:srgbClr val="FF0000"/>
              </a:solidFill>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21</a:t>
            </a:fld>
            <a:endParaRPr lang="en-US"/>
          </a:p>
        </p:txBody>
      </p:sp>
    </p:spTree>
    <p:extLst>
      <p:ext uri="{BB962C8B-B14F-4D97-AF65-F5344CB8AC3E}">
        <p14:creationId xmlns:p14="http://schemas.microsoft.com/office/powerpoint/2010/main" val="30778368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How do cities shape health?</a:t>
            </a:r>
            <a:endParaRPr lang="en-US" dirty="0"/>
          </a:p>
        </p:txBody>
      </p:sp>
      <p:sp>
        <p:nvSpPr>
          <p:cNvPr id="3" name="Content Placeholder 2"/>
          <p:cNvSpPr>
            <a:spLocks noGrp="1"/>
          </p:cNvSpPr>
          <p:nvPr>
            <p:ph idx="1"/>
          </p:nvPr>
        </p:nvSpPr>
        <p:spPr/>
        <p:txBody>
          <a:bodyPr/>
          <a:lstStyle/>
          <a:p>
            <a:pPr>
              <a:spcBef>
                <a:spcPts val="1000"/>
              </a:spcBef>
            </a:pPr>
            <a:r>
              <a:rPr lang="en-US" sz="2800" dirty="0" smtClean="0">
                <a:latin typeface="Garamond"/>
                <a:cs typeface="Garamond"/>
              </a:rPr>
              <a:t> </a:t>
            </a:r>
            <a:r>
              <a:rPr lang="en-US" sz="2600" dirty="0" smtClean="0">
                <a:latin typeface="Garamond"/>
                <a:cs typeface="Garamond"/>
              </a:rPr>
              <a:t>Urban crowding </a:t>
            </a:r>
          </a:p>
          <a:p>
            <a:pPr>
              <a:spcBef>
                <a:spcPts val="1000"/>
              </a:spcBef>
            </a:pPr>
            <a:r>
              <a:rPr lang="en-US" sz="2600" dirty="0" smtClean="0">
                <a:latin typeface="Garamond"/>
                <a:cs typeface="Garamond"/>
              </a:rPr>
              <a:t> Transmission dynamics</a:t>
            </a:r>
          </a:p>
          <a:p>
            <a:pPr>
              <a:spcBef>
                <a:spcPts val="1000"/>
              </a:spcBef>
            </a:pPr>
            <a:r>
              <a:rPr lang="en-US" sz="2600" dirty="0" smtClean="0">
                <a:latin typeface="Garamond"/>
                <a:cs typeface="Garamond"/>
              </a:rPr>
              <a:t> Exposures</a:t>
            </a:r>
          </a:p>
          <a:p>
            <a:pPr>
              <a:spcBef>
                <a:spcPts val="1000"/>
              </a:spcBef>
            </a:pPr>
            <a:r>
              <a:rPr lang="en-US" sz="2600" dirty="0" smtClean="0">
                <a:latin typeface="Garamond"/>
                <a:cs typeface="Garamond"/>
              </a:rPr>
              <a:t> Built environment</a:t>
            </a:r>
          </a:p>
          <a:p>
            <a:pPr>
              <a:spcBef>
                <a:spcPts val="1000"/>
              </a:spcBef>
            </a:pPr>
            <a:r>
              <a:rPr lang="en-US" sz="2600" dirty="0" smtClean="0">
                <a:latin typeface="Garamond"/>
                <a:cs typeface="Garamond"/>
              </a:rPr>
              <a:t> Availability or lack of health services</a:t>
            </a:r>
          </a:p>
          <a:p>
            <a:endParaRPr lang="en-US" sz="600" dirty="0" smtClean="0">
              <a:latin typeface="Garamond"/>
              <a:cs typeface="Garamond"/>
            </a:endParaRPr>
          </a:p>
          <a:p>
            <a:r>
              <a:rPr lang="en-US" sz="2600" dirty="0" smtClean="0">
                <a:latin typeface="Garamond"/>
                <a:cs typeface="Garamond"/>
              </a:rPr>
              <a:t>Differences from rural areas</a:t>
            </a:r>
            <a:endParaRPr lang="en-US" sz="2600" dirty="0">
              <a:latin typeface="Garamond"/>
              <a:cs typeface="Garamond"/>
            </a:endParaRPr>
          </a:p>
          <a:p>
            <a:pPr lvl="2">
              <a:spcBef>
                <a:spcPts val="600"/>
              </a:spcBef>
            </a:pPr>
            <a:r>
              <a:rPr lang="en-US" sz="2400" dirty="0" smtClean="0">
                <a:latin typeface="Garamond"/>
                <a:cs typeface="Garamond"/>
              </a:rPr>
              <a:t>Economy </a:t>
            </a:r>
            <a:r>
              <a:rPr lang="en-US" sz="2400" dirty="0">
                <a:latin typeface="Garamond"/>
                <a:cs typeface="Garamond"/>
              </a:rPr>
              <a:t>(cash)</a:t>
            </a:r>
          </a:p>
          <a:p>
            <a:pPr lvl="2">
              <a:spcBef>
                <a:spcPts val="600"/>
              </a:spcBef>
            </a:pPr>
            <a:r>
              <a:rPr lang="en-US" sz="2400" dirty="0">
                <a:latin typeface="Garamond"/>
                <a:cs typeface="Garamond"/>
              </a:rPr>
              <a:t>Social networks</a:t>
            </a:r>
          </a:p>
          <a:p>
            <a:pPr lvl="2">
              <a:spcBef>
                <a:spcPts val="600"/>
              </a:spcBef>
            </a:pPr>
            <a:r>
              <a:rPr lang="en-US" sz="2400" dirty="0">
                <a:latin typeface="Garamond"/>
                <a:cs typeface="Garamond"/>
              </a:rPr>
              <a:t>Diet &amp; physical activity</a:t>
            </a:r>
          </a:p>
          <a:p>
            <a:pPr marL="515937" lvl="2" indent="0">
              <a:buNone/>
            </a:pPr>
            <a:endParaRPr lang="en-US" sz="2800" dirty="0" smtClean="0">
              <a:latin typeface="Garamond"/>
              <a:cs typeface="Garamond"/>
            </a:endParaRPr>
          </a:p>
          <a:p>
            <a:endParaRPr lang="en-US" sz="2800" dirty="0" smtClean="0">
              <a:latin typeface="Garamond"/>
              <a:cs typeface="Garamond"/>
            </a:endParaRPr>
          </a:p>
          <a:p>
            <a:endParaRPr lang="en-US" sz="3200" dirty="0" smtClean="0">
              <a:latin typeface="Garamond"/>
              <a:cs typeface="Garamond"/>
            </a:endParaRPr>
          </a:p>
          <a:p>
            <a:endParaRPr lang="en-US" sz="3200"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22</a:t>
            </a:fld>
            <a:endParaRPr lang="en-US"/>
          </a:p>
        </p:txBody>
      </p:sp>
    </p:spTree>
    <p:extLst>
      <p:ext uri="{BB962C8B-B14F-4D97-AF65-F5344CB8AC3E}">
        <p14:creationId xmlns:p14="http://schemas.microsoft.com/office/powerpoint/2010/main" val="10802537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Urban vs. rural mortality causes</a:t>
            </a:r>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23</a:t>
            </a:fld>
            <a:endParaRPr lang="en-US"/>
          </a:p>
        </p:txBody>
      </p:sp>
      <p:pic>
        <p:nvPicPr>
          <p:cNvPr id="7" name="Picture 6" descr="Screen Shot 2015-10-25 at 7.17.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6" y="1099519"/>
            <a:ext cx="8559800" cy="5207000"/>
          </a:xfrm>
          <a:prstGeom prst="rect">
            <a:avLst/>
          </a:prstGeom>
        </p:spPr>
      </p:pic>
    </p:spTree>
    <p:extLst>
      <p:ext uri="{BB962C8B-B14F-4D97-AF65-F5344CB8AC3E}">
        <p14:creationId xmlns:p14="http://schemas.microsoft.com/office/powerpoint/2010/main" val="13112809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50151"/>
          </a:xfrm>
        </p:spPr>
        <p:txBody>
          <a:bodyPr/>
          <a:lstStyle/>
          <a:p>
            <a:r>
              <a:rPr lang="en-US" sz="3400" dirty="0" smtClean="0"/>
              <a:t>Montgomery’s framework for urban well-being</a:t>
            </a:r>
            <a:endParaRPr lang="en-US" sz="3400" dirty="0"/>
          </a:p>
        </p:txBody>
      </p:sp>
      <p:sp>
        <p:nvSpPr>
          <p:cNvPr id="6" name="Slide Number Placeholder 5"/>
          <p:cNvSpPr>
            <a:spLocks noGrp="1"/>
          </p:cNvSpPr>
          <p:nvPr>
            <p:ph type="sldNum" sz="quarter" idx="12"/>
          </p:nvPr>
        </p:nvSpPr>
        <p:spPr/>
        <p:txBody>
          <a:bodyPr/>
          <a:lstStyle/>
          <a:p>
            <a:fld id="{B9C9DB5F-D53B-7C4C-B4CB-904988563EDC}" type="slidenum">
              <a:rPr lang="en-US" smtClean="0"/>
              <a:t>24</a:t>
            </a:fld>
            <a:endParaRPr lang="en-US"/>
          </a:p>
        </p:txBody>
      </p:sp>
      <p:pic>
        <p:nvPicPr>
          <p:cNvPr id="7" name="Picture 6" descr="Macintosh HD:Users:Emily:Desktop:Screen Shot 2015-10-20 at 4.23.43 PM.png"/>
          <p:cNvPicPr/>
          <p:nvPr/>
        </p:nvPicPr>
        <p:blipFill>
          <a:blip r:embed="rId3">
            <a:extLst>
              <a:ext uri="{28A0092B-C50C-407E-A947-70E740481C1C}">
                <a14:useLocalDpi xmlns:a14="http://schemas.microsoft.com/office/drawing/2010/main" val="0"/>
              </a:ext>
            </a:extLst>
          </a:blip>
          <a:srcRect/>
          <a:stretch>
            <a:fillRect/>
          </a:stretch>
        </p:blipFill>
        <p:spPr bwMode="auto">
          <a:xfrm>
            <a:off x="284053" y="1086251"/>
            <a:ext cx="8270955" cy="4729365"/>
          </a:xfrm>
          <a:prstGeom prst="rect">
            <a:avLst/>
          </a:prstGeom>
          <a:noFill/>
          <a:ln>
            <a:noFill/>
          </a:ln>
        </p:spPr>
      </p:pic>
      <p:sp>
        <p:nvSpPr>
          <p:cNvPr id="8" name="TextBox 7"/>
          <p:cNvSpPr txBox="1"/>
          <p:nvPr/>
        </p:nvSpPr>
        <p:spPr bwMode="auto">
          <a:xfrm>
            <a:off x="133672" y="5899176"/>
            <a:ext cx="6533219" cy="246221"/>
          </a:xfrm>
          <a:prstGeom prst="rect">
            <a:avLst/>
          </a:prstGeom>
          <a:noFill/>
          <a:ln w="19050" algn="ctr">
            <a:noFill/>
            <a:miter lim="800000"/>
            <a:headEnd/>
            <a:tailEnd/>
          </a:ln>
        </p:spPr>
        <p:txBody>
          <a:bodyPr wrap="square" lIns="0" tIns="0" rIns="0" bIns="0" rtlCol="0">
            <a:spAutoFit/>
          </a:bodyPr>
          <a:lstStyle/>
          <a:p>
            <a:r>
              <a:rPr lang="en-US" sz="1600" dirty="0" smtClean="0"/>
              <a:t>Source: Montgomery, Mark. 2009. </a:t>
            </a:r>
            <a:r>
              <a:rPr lang="en-US" sz="1600" i="1" dirty="0" smtClean="0"/>
              <a:t>Urban poverty and health in developing countries.  </a:t>
            </a:r>
          </a:p>
        </p:txBody>
      </p:sp>
    </p:spTree>
    <p:extLst>
      <p:ext uri="{BB962C8B-B14F-4D97-AF65-F5344CB8AC3E}">
        <p14:creationId xmlns:p14="http://schemas.microsoft.com/office/powerpoint/2010/main" val="5801743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Urban advantage vs. penalty</a:t>
            </a:r>
            <a:endParaRPr lang="en-US" dirty="0"/>
          </a:p>
        </p:txBody>
      </p:sp>
      <p:sp>
        <p:nvSpPr>
          <p:cNvPr id="3" name="Content Placeholder 2"/>
          <p:cNvSpPr>
            <a:spLocks noGrp="1"/>
          </p:cNvSpPr>
          <p:nvPr>
            <p:ph idx="1"/>
          </p:nvPr>
        </p:nvSpPr>
        <p:spPr/>
        <p:txBody>
          <a:bodyPr/>
          <a:lstStyle/>
          <a:p>
            <a:r>
              <a:rPr lang="en-US" sz="2800" b="1" dirty="0" smtClean="0">
                <a:latin typeface="Garamond"/>
                <a:cs typeface="Garamond"/>
              </a:rPr>
              <a:t>Urban advantage</a:t>
            </a:r>
            <a:r>
              <a:rPr lang="en-US" sz="2800" dirty="0" smtClean="0">
                <a:latin typeface="Garamond"/>
                <a:cs typeface="Garamond"/>
              </a:rPr>
              <a:t>: Lower mortality in urban areas compared to rural</a:t>
            </a:r>
          </a:p>
          <a:p>
            <a:pPr marL="0" indent="0">
              <a:buNone/>
            </a:pPr>
            <a:endParaRPr lang="en-US" sz="800" dirty="0" smtClean="0">
              <a:latin typeface="Garamond"/>
              <a:cs typeface="Garamond"/>
            </a:endParaRPr>
          </a:p>
          <a:p>
            <a:r>
              <a:rPr lang="en-US" sz="2800" b="1" dirty="0" smtClean="0">
                <a:latin typeface="Garamond"/>
                <a:cs typeface="Garamond"/>
              </a:rPr>
              <a:t>Urban penalty</a:t>
            </a:r>
            <a:r>
              <a:rPr lang="en-US" sz="2800" dirty="0" smtClean="0">
                <a:latin typeface="Garamond"/>
                <a:cs typeface="Garamond"/>
              </a:rPr>
              <a:t>: Excess urban mortality compared to rural areas</a:t>
            </a:r>
            <a:endParaRPr lang="en-US" sz="2800" dirty="0">
              <a:latin typeface="Garamond"/>
              <a:cs typeface="Garamond"/>
            </a:endParaRPr>
          </a:p>
          <a:p>
            <a:pPr marL="0" indent="0">
              <a:buNone/>
            </a:pPr>
            <a:endParaRPr lang="en-US" sz="2800" dirty="0" smtClean="0">
              <a:latin typeface="Garamond"/>
              <a:cs typeface="Garamond"/>
            </a:endParaRPr>
          </a:p>
          <a:p>
            <a:pPr marL="0" indent="0">
              <a:buNone/>
            </a:pPr>
            <a:r>
              <a:rPr lang="en-US" sz="2800" dirty="0" smtClean="0">
                <a:latin typeface="Garamond"/>
                <a:cs typeface="Garamond"/>
              </a:rPr>
              <a:t>Historically, urban penalty in developed countries</a:t>
            </a:r>
          </a:p>
          <a:p>
            <a:pPr marL="0" indent="0">
              <a:buNone/>
            </a:pPr>
            <a:r>
              <a:rPr lang="en-US" sz="2800" dirty="0" smtClean="0">
                <a:latin typeface="Garamond"/>
                <a:cs typeface="Garamond"/>
              </a:rPr>
              <a:t>Currently, urban advantage in developing countries</a:t>
            </a:r>
          </a:p>
        </p:txBody>
      </p:sp>
      <p:sp>
        <p:nvSpPr>
          <p:cNvPr id="6" name="Slide Number Placeholder 5"/>
          <p:cNvSpPr>
            <a:spLocks noGrp="1"/>
          </p:cNvSpPr>
          <p:nvPr>
            <p:ph type="sldNum" sz="quarter" idx="12"/>
          </p:nvPr>
        </p:nvSpPr>
        <p:spPr/>
        <p:txBody>
          <a:bodyPr/>
          <a:lstStyle/>
          <a:p>
            <a:fld id="{B9C9DB5F-D53B-7C4C-B4CB-904988563EDC}" type="slidenum">
              <a:rPr lang="en-US" smtClean="0"/>
              <a:t>25</a:t>
            </a:fld>
            <a:endParaRPr lang="en-US"/>
          </a:p>
        </p:txBody>
      </p:sp>
    </p:spTree>
    <p:extLst>
      <p:ext uri="{BB962C8B-B14F-4D97-AF65-F5344CB8AC3E}">
        <p14:creationId xmlns:p14="http://schemas.microsoft.com/office/powerpoint/2010/main" val="21819080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Intra-urban inequality</a:t>
            </a:r>
            <a:endParaRPr lang="en-US" dirty="0"/>
          </a:p>
        </p:txBody>
      </p:sp>
      <p:sp>
        <p:nvSpPr>
          <p:cNvPr id="3" name="Content Placeholder 2"/>
          <p:cNvSpPr>
            <a:spLocks noGrp="1"/>
          </p:cNvSpPr>
          <p:nvPr>
            <p:ph idx="1"/>
          </p:nvPr>
        </p:nvSpPr>
        <p:spPr/>
        <p:txBody>
          <a:bodyPr/>
          <a:lstStyle/>
          <a:p>
            <a:r>
              <a:rPr lang="en-US" sz="2400" dirty="0" smtClean="0">
                <a:latin typeface="Garamond"/>
                <a:cs typeface="Garamond"/>
              </a:rPr>
              <a:t>Important to compare within urban inequalities to urban-rural inequalities</a:t>
            </a:r>
          </a:p>
          <a:p>
            <a:r>
              <a:rPr lang="en-US" sz="2400" dirty="0" smtClean="0">
                <a:latin typeface="Garamond"/>
                <a:cs typeface="Garamond"/>
              </a:rPr>
              <a:t>Greater variation in SES and education in urban areas </a:t>
            </a:r>
          </a:p>
          <a:p>
            <a:pPr lvl="2"/>
            <a:r>
              <a:rPr lang="en-US" sz="2400" dirty="0" smtClean="0">
                <a:latin typeface="Garamond"/>
                <a:cs typeface="Garamond"/>
              </a:rPr>
              <a:t>Important predictors of access to care</a:t>
            </a:r>
          </a:p>
          <a:p>
            <a:r>
              <a:rPr lang="en-US" sz="2400" dirty="0" smtClean="0">
                <a:latin typeface="Garamond"/>
                <a:cs typeface="Garamond"/>
              </a:rPr>
              <a:t>Ex: Translates to greater variations in child health outcomes among urban children vs. rural</a:t>
            </a:r>
          </a:p>
          <a:p>
            <a:pPr lvl="2"/>
            <a:r>
              <a:rPr lang="en-US" sz="2400" dirty="0" smtClean="0">
                <a:latin typeface="Garamond"/>
                <a:cs typeface="Garamond"/>
              </a:rPr>
              <a:t>Greater SES inequality </a:t>
            </a:r>
            <a:r>
              <a:rPr lang="en-US" sz="2400" dirty="0">
                <a:latin typeface="Garamond"/>
                <a:cs typeface="Garamond"/>
              </a:rPr>
              <a:t>in child mortality and malnutrition status in urban </a:t>
            </a:r>
            <a:r>
              <a:rPr lang="en-US" sz="2400" dirty="0" smtClean="0">
                <a:latin typeface="Garamond"/>
                <a:cs typeface="Garamond"/>
              </a:rPr>
              <a:t>areas</a:t>
            </a:r>
          </a:p>
          <a:p>
            <a:pPr lvl="2"/>
            <a:r>
              <a:rPr lang="en-US" sz="2400" dirty="0" smtClean="0">
                <a:latin typeface="Garamond"/>
                <a:cs typeface="Garamond"/>
              </a:rPr>
              <a:t>The urban poor often disadvantaged compared to rural children (vaccination, nutritional status)</a:t>
            </a:r>
            <a:endParaRPr lang="en-US" sz="2400" dirty="0" smtClean="0">
              <a:solidFill>
                <a:schemeClr val="accent5"/>
              </a:solidFill>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26</a:t>
            </a:fld>
            <a:endParaRPr lang="en-US"/>
          </a:p>
        </p:txBody>
      </p:sp>
    </p:spTree>
    <p:extLst>
      <p:ext uri="{BB962C8B-B14F-4D97-AF65-F5344CB8AC3E}">
        <p14:creationId xmlns:p14="http://schemas.microsoft.com/office/powerpoint/2010/main" val="10899873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Intra-urban health inequalities</a:t>
            </a:r>
            <a:endParaRPr lang="en-US" dirty="0"/>
          </a:p>
        </p:txBody>
      </p:sp>
      <p:sp>
        <p:nvSpPr>
          <p:cNvPr id="3" name="Content Placeholder 2"/>
          <p:cNvSpPr>
            <a:spLocks noGrp="1"/>
          </p:cNvSpPr>
          <p:nvPr>
            <p:ph idx="1"/>
          </p:nvPr>
        </p:nvSpPr>
        <p:spPr>
          <a:xfrm>
            <a:off x="641080" y="1288031"/>
            <a:ext cx="8089901" cy="1661993"/>
          </a:xfrm>
        </p:spPr>
        <p:txBody>
          <a:bodyPr/>
          <a:lstStyle/>
          <a:p>
            <a:pPr marL="0" indent="0">
              <a:buNone/>
            </a:pPr>
            <a:r>
              <a:rPr lang="en-US" sz="2400" dirty="0" smtClean="0">
                <a:latin typeface="Garamond"/>
                <a:cs typeface="Garamond"/>
              </a:rPr>
              <a:t>Majority of urban growth projected to be in small &amp; midsize cities</a:t>
            </a:r>
            <a:r>
              <a:rPr lang="is-IS" sz="2400" dirty="0" smtClean="0">
                <a:latin typeface="Garamond"/>
                <a:cs typeface="Garamond"/>
              </a:rPr>
              <a:t>…b</a:t>
            </a:r>
            <a:r>
              <a:rPr lang="en-US" sz="2400" dirty="0" err="1" smtClean="0">
                <a:latin typeface="Garamond"/>
                <a:cs typeface="Garamond"/>
              </a:rPr>
              <a:t>ut</a:t>
            </a:r>
            <a:r>
              <a:rPr lang="en-US" sz="2400" dirty="0" smtClean="0">
                <a:latin typeface="Garamond"/>
                <a:cs typeface="Garamond"/>
              </a:rPr>
              <a:t>,</a:t>
            </a:r>
          </a:p>
          <a:p>
            <a:pPr marL="0" indent="0">
              <a:buNone/>
            </a:pPr>
            <a:r>
              <a:rPr lang="en-US" sz="2400" dirty="0" smtClean="0">
                <a:latin typeface="Garamond"/>
                <a:cs typeface="Garamond"/>
              </a:rPr>
              <a:t>Small </a:t>
            </a:r>
            <a:r>
              <a:rPr lang="en-US" sz="2400" dirty="0">
                <a:latin typeface="Garamond"/>
                <a:cs typeface="Garamond"/>
              </a:rPr>
              <a:t>or midsize cities do not enjoy the same quantity or quality of services available in the largest cities </a:t>
            </a:r>
          </a:p>
          <a:p>
            <a:pPr marL="0" indent="0">
              <a:buNone/>
            </a:pPr>
            <a:endParaRPr lang="en-US" sz="2800" dirty="0" smtClean="0">
              <a:latin typeface="Garamond"/>
              <a:cs typeface="Garamond"/>
            </a:endParaRPr>
          </a:p>
          <a:p>
            <a:endParaRPr lang="en-US" sz="2800"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27</a:t>
            </a:fld>
            <a:endParaRPr lang="en-US"/>
          </a:p>
        </p:txBody>
      </p:sp>
      <p:graphicFrame>
        <p:nvGraphicFramePr>
          <p:cNvPr id="7" name="Chart 6"/>
          <p:cNvGraphicFramePr>
            <a:graphicFrameLocks/>
          </p:cNvGraphicFramePr>
          <p:nvPr>
            <p:extLst>
              <p:ext uri="{D42A27DB-BD31-4B8C-83A1-F6EECF244321}">
                <p14:modId xmlns:p14="http://schemas.microsoft.com/office/powerpoint/2010/main" val="4294359735"/>
              </p:ext>
            </p:extLst>
          </p:nvPr>
        </p:nvGraphicFramePr>
        <p:xfrm>
          <a:off x="1724157" y="2824249"/>
          <a:ext cx="5961983" cy="3388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61994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Intra-urban health inequality</a:t>
            </a:r>
            <a:endParaRPr lang="en-US" dirty="0"/>
          </a:p>
        </p:txBody>
      </p:sp>
      <p:sp>
        <p:nvSpPr>
          <p:cNvPr id="4" name="Date Placeholder 3"/>
          <p:cNvSpPr>
            <a:spLocks noGrp="1"/>
          </p:cNvSpPr>
          <p:nvPr>
            <p:ph type="dt" sz="half" idx="10"/>
          </p:nvPr>
        </p:nvSpPr>
        <p:spPr/>
        <p:txBody>
          <a:bodyPr/>
          <a:lstStyle/>
          <a:p>
            <a:fld id="{111A1288-545C-6243-8B4D-1BE75AD0390A}" type="datetimeFigureOut">
              <a:rPr lang="en-US" smtClean="0"/>
              <a:t>11/1/15</a:t>
            </a:fld>
            <a:endParaRPr lang="en-US"/>
          </a:p>
        </p:txBody>
      </p:sp>
      <p:sp>
        <p:nvSpPr>
          <p:cNvPr id="6" name="Slide Number Placeholder 5"/>
          <p:cNvSpPr>
            <a:spLocks noGrp="1"/>
          </p:cNvSpPr>
          <p:nvPr>
            <p:ph type="sldNum" sz="quarter" idx="12"/>
          </p:nvPr>
        </p:nvSpPr>
        <p:spPr/>
        <p:txBody>
          <a:bodyPr/>
          <a:lstStyle/>
          <a:p>
            <a:fld id="{B9C9DB5F-D53B-7C4C-B4CB-904988563EDC}" type="slidenum">
              <a:rPr lang="en-US" smtClean="0"/>
              <a:t>28</a:t>
            </a:fld>
            <a:endParaRPr lang="en-US"/>
          </a:p>
        </p:txBody>
      </p:sp>
      <p:pic>
        <p:nvPicPr>
          <p:cNvPr id="7" name="Picture 6" descr="Screen Shot 2015-10-25 at 5.2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01" y="980651"/>
            <a:ext cx="6217133" cy="5877349"/>
          </a:xfrm>
          <a:prstGeom prst="rect">
            <a:avLst/>
          </a:prstGeom>
        </p:spPr>
      </p:pic>
    </p:spTree>
    <p:extLst>
      <p:ext uri="{BB962C8B-B14F-4D97-AF65-F5344CB8AC3E}">
        <p14:creationId xmlns:p14="http://schemas.microsoft.com/office/powerpoint/2010/main" val="3485574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Segregation</a:t>
            </a:r>
            <a:endParaRPr lang="en-US" dirty="0"/>
          </a:p>
        </p:txBody>
      </p:sp>
      <p:sp>
        <p:nvSpPr>
          <p:cNvPr id="3" name="Content Placeholder 2"/>
          <p:cNvSpPr>
            <a:spLocks noGrp="1"/>
          </p:cNvSpPr>
          <p:nvPr>
            <p:ph idx="1"/>
          </p:nvPr>
        </p:nvSpPr>
        <p:spPr/>
        <p:txBody>
          <a:bodyPr/>
          <a:lstStyle/>
          <a:p>
            <a:r>
              <a:rPr lang="en-US" sz="2800" dirty="0" smtClean="0">
                <a:latin typeface="Garamond"/>
                <a:cs typeface="Garamond"/>
              </a:rPr>
              <a:t> Tendency </a:t>
            </a:r>
            <a:r>
              <a:rPr lang="en-US" sz="2800" dirty="0">
                <a:latin typeface="Garamond"/>
                <a:cs typeface="Garamond"/>
              </a:rPr>
              <a:t>for groups to cluster geographically </a:t>
            </a:r>
            <a:r>
              <a:rPr lang="en-US" sz="2800" dirty="0" smtClean="0">
                <a:latin typeface="Garamond"/>
                <a:cs typeface="Garamond"/>
              </a:rPr>
              <a:t>by:</a:t>
            </a:r>
          </a:p>
          <a:p>
            <a:pPr lvl="2"/>
            <a:r>
              <a:rPr lang="en-US" sz="2800" dirty="0" smtClean="0">
                <a:latin typeface="Garamond"/>
                <a:cs typeface="Garamond"/>
              </a:rPr>
              <a:t>Race or ethnicity (including immigrants)</a:t>
            </a:r>
          </a:p>
          <a:p>
            <a:pPr lvl="2"/>
            <a:r>
              <a:rPr lang="en-US" sz="2800" dirty="0" smtClean="0">
                <a:latin typeface="Garamond"/>
                <a:cs typeface="Garamond"/>
              </a:rPr>
              <a:t>Social </a:t>
            </a:r>
            <a:r>
              <a:rPr lang="en-US" sz="2800" dirty="0">
                <a:latin typeface="Garamond"/>
                <a:cs typeface="Garamond"/>
              </a:rPr>
              <a:t>class </a:t>
            </a:r>
          </a:p>
          <a:p>
            <a:pPr marL="0" indent="0">
              <a:buNone/>
            </a:pPr>
            <a:r>
              <a:rPr lang="en-US" dirty="0" smtClean="0">
                <a:latin typeface="Garamond"/>
                <a:cs typeface="Garamond"/>
              </a:rPr>
              <a:t/>
            </a:r>
            <a:br>
              <a:rPr lang="en-US" dirty="0" smtClean="0">
                <a:latin typeface="Garamond"/>
                <a:cs typeface="Garamond"/>
              </a:rPr>
            </a:br>
            <a:r>
              <a:rPr lang="en-US" sz="2400" dirty="0" smtClean="0">
                <a:latin typeface="Garamond"/>
                <a:cs typeface="Garamond"/>
              </a:rPr>
              <a:t>As a result of:</a:t>
            </a:r>
          </a:p>
          <a:p>
            <a:r>
              <a:rPr lang="en-US" sz="2400" dirty="0" smtClean="0">
                <a:latin typeface="Garamond"/>
                <a:cs typeface="Garamond"/>
              </a:rPr>
              <a:t> Concentration </a:t>
            </a:r>
            <a:r>
              <a:rPr lang="en-US" sz="2400" dirty="0">
                <a:latin typeface="Garamond"/>
                <a:cs typeface="Garamond"/>
              </a:rPr>
              <a:t>in particular </a:t>
            </a:r>
            <a:r>
              <a:rPr lang="en-US" sz="2400" dirty="0" smtClean="0">
                <a:latin typeface="Garamond"/>
                <a:cs typeface="Garamond"/>
              </a:rPr>
              <a:t>occupations</a:t>
            </a:r>
          </a:p>
          <a:p>
            <a:r>
              <a:rPr lang="en-US" sz="2400" dirty="0" smtClean="0">
                <a:latin typeface="Garamond"/>
                <a:cs typeface="Garamond"/>
              </a:rPr>
              <a:t> Ability </a:t>
            </a:r>
            <a:r>
              <a:rPr lang="en-US" sz="2400" dirty="0">
                <a:latin typeface="Garamond"/>
                <a:cs typeface="Garamond"/>
              </a:rPr>
              <a:t>to participate in cultural </a:t>
            </a:r>
            <a:r>
              <a:rPr lang="en-US" sz="2400" dirty="0" smtClean="0">
                <a:latin typeface="Garamond"/>
                <a:cs typeface="Garamond"/>
              </a:rPr>
              <a:t>organizations</a:t>
            </a:r>
          </a:p>
          <a:p>
            <a:r>
              <a:rPr lang="en-US" sz="2400" dirty="0" smtClean="0">
                <a:latin typeface="Garamond"/>
                <a:cs typeface="Garamond"/>
              </a:rPr>
              <a:t> </a:t>
            </a:r>
            <a:r>
              <a:rPr lang="en-US" sz="2400" dirty="0">
                <a:latin typeface="Garamond"/>
                <a:cs typeface="Garamond"/>
              </a:rPr>
              <a:t>Discrimination </a:t>
            </a:r>
            <a:endParaRPr lang="en-US" sz="2400" dirty="0" smtClean="0">
              <a:latin typeface="Garamond"/>
              <a:cs typeface="Garamond"/>
            </a:endParaRPr>
          </a:p>
          <a:p>
            <a:r>
              <a:rPr lang="en-US" sz="2400" dirty="0" smtClean="0">
                <a:latin typeface="Garamond"/>
                <a:cs typeface="Garamond"/>
              </a:rPr>
              <a:t> Social mobility (lack thereof)</a:t>
            </a:r>
            <a:endParaRPr lang="en-US" sz="2400" dirty="0">
              <a:latin typeface="Garamond"/>
              <a:cs typeface="Garamond"/>
            </a:endParaRPr>
          </a:p>
          <a:p>
            <a:endParaRPr lang="en-US" sz="2400" dirty="0"/>
          </a:p>
        </p:txBody>
      </p:sp>
      <p:sp>
        <p:nvSpPr>
          <p:cNvPr id="6" name="Slide Number Placeholder 5"/>
          <p:cNvSpPr>
            <a:spLocks noGrp="1"/>
          </p:cNvSpPr>
          <p:nvPr>
            <p:ph type="sldNum" sz="quarter" idx="12"/>
          </p:nvPr>
        </p:nvSpPr>
        <p:spPr/>
        <p:txBody>
          <a:bodyPr/>
          <a:lstStyle/>
          <a:p>
            <a:fld id="{B9C9DB5F-D53B-7C4C-B4CB-904988563EDC}" type="slidenum">
              <a:rPr lang="en-US" smtClean="0"/>
              <a:t>29</a:t>
            </a:fld>
            <a:endParaRPr lang="en-US"/>
          </a:p>
        </p:txBody>
      </p:sp>
    </p:spTree>
    <p:extLst>
      <p:ext uri="{BB962C8B-B14F-4D97-AF65-F5344CB8AC3E}">
        <p14:creationId xmlns:p14="http://schemas.microsoft.com/office/powerpoint/2010/main" val="3508373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Definitions</a:t>
            </a:r>
            <a:endParaRPr lang="en-US" dirty="0"/>
          </a:p>
        </p:txBody>
      </p:sp>
      <p:sp>
        <p:nvSpPr>
          <p:cNvPr id="3" name="Content Placeholder 2"/>
          <p:cNvSpPr>
            <a:spLocks noGrp="1"/>
          </p:cNvSpPr>
          <p:nvPr>
            <p:ph idx="1"/>
          </p:nvPr>
        </p:nvSpPr>
        <p:spPr>
          <a:xfrm>
            <a:off x="657789" y="1320212"/>
            <a:ext cx="8089901" cy="1897197"/>
          </a:xfrm>
        </p:spPr>
        <p:txBody>
          <a:bodyPr/>
          <a:lstStyle/>
          <a:p>
            <a:r>
              <a:rPr lang="en-US" sz="2400" b="1" dirty="0" smtClean="0">
                <a:latin typeface="Garamond"/>
                <a:cs typeface="Garamond"/>
              </a:rPr>
              <a:t>Urban</a:t>
            </a:r>
            <a:r>
              <a:rPr lang="en-US" sz="2400" dirty="0" smtClean="0">
                <a:latin typeface="Garamond"/>
                <a:cs typeface="Garamond"/>
              </a:rPr>
              <a:t>: Spatial concentration of people whose lives are organized around non-agricultural activities; function of:	</a:t>
            </a:r>
          </a:p>
          <a:p>
            <a:pPr lvl="2">
              <a:spcBef>
                <a:spcPts val="600"/>
              </a:spcBef>
            </a:pPr>
            <a:r>
              <a:rPr lang="en-US" dirty="0" smtClean="0">
                <a:latin typeface="Garamond"/>
                <a:cs typeface="Garamond"/>
              </a:rPr>
              <a:t>Population size</a:t>
            </a:r>
          </a:p>
          <a:p>
            <a:pPr lvl="2">
              <a:spcBef>
                <a:spcPts val="600"/>
              </a:spcBef>
            </a:pPr>
            <a:r>
              <a:rPr lang="en-US" dirty="0" smtClean="0">
                <a:latin typeface="Garamond"/>
                <a:cs typeface="Garamond"/>
              </a:rPr>
              <a:t>Land area</a:t>
            </a:r>
          </a:p>
          <a:p>
            <a:pPr lvl="2">
              <a:spcBef>
                <a:spcPts val="600"/>
              </a:spcBef>
            </a:pPr>
            <a:r>
              <a:rPr lang="en-US" dirty="0" smtClean="0">
                <a:latin typeface="Garamond"/>
                <a:cs typeface="Garamond"/>
              </a:rPr>
              <a:t>Ratio of population to space (density)</a:t>
            </a:r>
          </a:p>
          <a:p>
            <a:pPr lvl="2">
              <a:spcBef>
                <a:spcPts val="600"/>
              </a:spcBef>
            </a:pPr>
            <a:r>
              <a:rPr lang="en-US" dirty="0" smtClean="0">
                <a:latin typeface="Garamond"/>
                <a:cs typeface="Garamond"/>
              </a:rPr>
              <a:t>Economic and social organization</a:t>
            </a:r>
            <a:endParaRPr lang="en-US" dirty="0"/>
          </a:p>
          <a:p>
            <a:r>
              <a:rPr lang="en-US" sz="2400" b="1" dirty="0" smtClean="0">
                <a:latin typeface="Garamond"/>
                <a:cs typeface="Garamond"/>
              </a:rPr>
              <a:t>Urbanization</a:t>
            </a:r>
            <a:r>
              <a:rPr lang="en-US" sz="2400" dirty="0" smtClean="0">
                <a:latin typeface="Garamond"/>
                <a:cs typeface="Garamond"/>
              </a:rPr>
              <a:t>: </a:t>
            </a:r>
            <a:r>
              <a:rPr lang="en-US" sz="2200" dirty="0" smtClean="0">
                <a:latin typeface="Garamond"/>
                <a:cs typeface="Garamond"/>
              </a:rPr>
              <a:t>Process </a:t>
            </a:r>
            <a:r>
              <a:rPr lang="en-US" sz="2200" dirty="0">
                <a:latin typeface="Garamond"/>
                <a:cs typeface="Garamond"/>
              </a:rPr>
              <a:t>of social change and reorganization into cities and towns from rural areas, marked by shifts away from agriculture, and changes in </a:t>
            </a:r>
            <a:r>
              <a:rPr lang="en-US" sz="2200" dirty="0" smtClean="0">
                <a:latin typeface="Garamond"/>
                <a:cs typeface="Garamond"/>
              </a:rPr>
              <a:t>social institutions and values </a:t>
            </a:r>
          </a:p>
          <a:p>
            <a:pPr lvl="2">
              <a:spcBef>
                <a:spcPts val="800"/>
              </a:spcBef>
            </a:pPr>
            <a:r>
              <a:rPr lang="en-US" dirty="0" smtClean="0">
                <a:latin typeface="Garamond"/>
                <a:cs typeface="Garamond"/>
              </a:rPr>
              <a:t>% </a:t>
            </a:r>
            <a:r>
              <a:rPr lang="en-US" dirty="0">
                <a:latin typeface="Garamond"/>
                <a:cs typeface="Garamond"/>
              </a:rPr>
              <a:t>of population living in urban areas</a:t>
            </a:r>
          </a:p>
          <a:p>
            <a:pPr lvl="2">
              <a:spcBef>
                <a:spcPts val="800"/>
              </a:spcBef>
            </a:pPr>
            <a:r>
              <a:rPr lang="en-US" dirty="0" smtClean="0">
                <a:latin typeface="Garamond"/>
                <a:cs typeface="Garamond"/>
              </a:rPr>
              <a:t>Rate of urbanization: Growth rate of level of urbanization</a:t>
            </a:r>
          </a:p>
          <a:p>
            <a:r>
              <a:rPr lang="en-US" sz="2400" b="1" dirty="0" smtClean="0">
                <a:latin typeface="Garamond"/>
                <a:cs typeface="Garamond"/>
              </a:rPr>
              <a:t>Urban transition</a:t>
            </a:r>
            <a:r>
              <a:rPr lang="en-US" sz="2400" dirty="0" smtClean="0">
                <a:latin typeface="Garamond"/>
                <a:cs typeface="Garamond"/>
              </a:rPr>
              <a:t>: Predominantly rural            predominantly urban</a:t>
            </a:r>
          </a:p>
          <a:p>
            <a:pPr marL="0" indent="0">
              <a:buNone/>
            </a:pPr>
            <a:endParaRPr lang="en-US" dirty="0" smtClean="0"/>
          </a:p>
          <a:p>
            <a:endParaRPr lang="en-US" dirty="0">
              <a:solidFill>
                <a:srgbClr val="FF0000"/>
              </a:solidFill>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3</a:t>
            </a:fld>
            <a:endParaRPr lang="en-US"/>
          </a:p>
        </p:txBody>
      </p:sp>
      <p:cxnSp>
        <p:nvCxnSpPr>
          <p:cNvPr id="5" name="Straight Arrow Connector 4"/>
          <p:cNvCxnSpPr/>
          <p:nvPr/>
        </p:nvCxnSpPr>
        <p:spPr>
          <a:xfrm>
            <a:off x="5714478" y="5748772"/>
            <a:ext cx="58481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7644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Assess segregation by</a:t>
            </a:r>
            <a:endParaRPr lang="en-US" dirty="0"/>
          </a:p>
        </p:txBody>
      </p:sp>
      <p:sp>
        <p:nvSpPr>
          <p:cNvPr id="3" name="Content Placeholder 2"/>
          <p:cNvSpPr>
            <a:spLocks noGrp="1"/>
          </p:cNvSpPr>
          <p:nvPr>
            <p:ph idx="1"/>
          </p:nvPr>
        </p:nvSpPr>
        <p:spPr/>
        <p:txBody>
          <a:bodyPr/>
          <a:lstStyle/>
          <a:p>
            <a:r>
              <a:rPr lang="en-US" sz="2600" b="1" dirty="0" smtClean="0">
                <a:latin typeface="Garamond"/>
                <a:cs typeface="Garamond"/>
              </a:rPr>
              <a:t>Evenness: </a:t>
            </a:r>
            <a:r>
              <a:rPr lang="en-US" sz="2600" dirty="0" smtClean="0">
                <a:latin typeface="Garamond"/>
                <a:cs typeface="Garamond"/>
              </a:rPr>
              <a:t>How evenly are groups spread across the city</a:t>
            </a:r>
            <a:endParaRPr lang="en-US" sz="2600" b="1" dirty="0" smtClean="0">
              <a:latin typeface="Garamond"/>
              <a:cs typeface="Garamond"/>
            </a:endParaRPr>
          </a:p>
          <a:p>
            <a:r>
              <a:rPr lang="en-US" sz="2600" b="1" dirty="0" smtClean="0">
                <a:latin typeface="Garamond"/>
                <a:cs typeface="Garamond"/>
              </a:rPr>
              <a:t>Exposure: </a:t>
            </a:r>
            <a:r>
              <a:rPr lang="en-US" sz="2600" dirty="0" smtClean="0">
                <a:latin typeface="Garamond"/>
                <a:cs typeface="Garamond"/>
              </a:rPr>
              <a:t>Probability of sharing a census tract with another group (isolation vs. interaction)</a:t>
            </a:r>
            <a:endParaRPr lang="en-US" sz="2600" b="1" dirty="0" smtClean="0">
              <a:latin typeface="Garamond"/>
              <a:cs typeface="Garamond"/>
            </a:endParaRPr>
          </a:p>
          <a:p>
            <a:r>
              <a:rPr lang="en-US" sz="2600" b="1" dirty="0" smtClean="0">
                <a:latin typeface="Garamond"/>
                <a:cs typeface="Garamond"/>
              </a:rPr>
              <a:t>Centralization: </a:t>
            </a:r>
            <a:r>
              <a:rPr lang="en-US" sz="2600" dirty="0" smtClean="0">
                <a:latin typeface="Garamond"/>
                <a:cs typeface="Garamond"/>
              </a:rPr>
              <a:t>To what degree is a group living near the center of a city</a:t>
            </a:r>
            <a:endParaRPr lang="en-US" sz="2600" b="1" dirty="0" smtClean="0">
              <a:latin typeface="Garamond"/>
              <a:cs typeface="Garamond"/>
            </a:endParaRPr>
          </a:p>
          <a:p>
            <a:r>
              <a:rPr lang="en-US" sz="2600" b="1" dirty="0" smtClean="0">
                <a:latin typeface="Garamond"/>
                <a:cs typeface="Garamond"/>
              </a:rPr>
              <a:t>Concentration: </a:t>
            </a:r>
            <a:r>
              <a:rPr lang="en-US" sz="2600" dirty="0" smtClean="0">
                <a:latin typeface="Garamond"/>
                <a:cs typeface="Garamond"/>
              </a:rPr>
              <a:t>Relative amount of area occupied by minority groups (density)</a:t>
            </a:r>
            <a:endParaRPr lang="en-US" sz="2600" dirty="0">
              <a:latin typeface="Garamond"/>
              <a:cs typeface="Garamond"/>
            </a:endParaRPr>
          </a:p>
          <a:p>
            <a:r>
              <a:rPr lang="en-US" sz="2600" b="1" dirty="0" smtClean="0">
                <a:latin typeface="Garamond"/>
                <a:cs typeface="Garamond"/>
              </a:rPr>
              <a:t>Clustering: </a:t>
            </a:r>
            <a:r>
              <a:rPr lang="en-US" sz="2600" dirty="0" smtClean="0">
                <a:latin typeface="Garamond"/>
                <a:cs typeface="Garamond"/>
              </a:rPr>
              <a:t>Degree of segregation among groups (contiguousness)</a:t>
            </a:r>
            <a:endParaRPr lang="en-US" sz="2600" b="1" dirty="0" smtClean="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30</a:t>
            </a:fld>
            <a:endParaRPr lang="en-US"/>
          </a:p>
        </p:txBody>
      </p:sp>
    </p:spTree>
    <p:extLst>
      <p:ext uri="{BB962C8B-B14F-4D97-AF65-F5344CB8AC3E}">
        <p14:creationId xmlns:p14="http://schemas.microsoft.com/office/powerpoint/2010/main" val="20546481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Neighborhood effects</a:t>
            </a:r>
            <a:endParaRPr lang="en-US" dirty="0"/>
          </a:p>
        </p:txBody>
      </p:sp>
      <p:sp>
        <p:nvSpPr>
          <p:cNvPr id="3" name="Content Placeholder 2"/>
          <p:cNvSpPr>
            <a:spLocks noGrp="1"/>
          </p:cNvSpPr>
          <p:nvPr>
            <p:ph idx="1"/>
          </p:nvPr>
        </p:nvSpPr>
        <p:spPr/>
        <p:txBody>
          <a:bodyPr/>
          <a:lstStyle/>
          <a:p>
            <a:r>
              <a:rPr lang="en-US" sz="2600" dirty="0" smtClean="0">
                <a:latin typeface="Garamond"/>
                <a:cs typeface="Garamond"/>
              </a:rPr>
              <a:t>Aggregated area or community-level factors associated with an area of residence that impact health access, outcomes, or well-being</a:t>
            </a:r>
          </a:p>
          <a:p>
            <a:pPr lvl="2"/>
            <a:r>
              <a:rPr lang="en-US" sz="2400" dirty="0" smtClean="0">
                <a:latin typeface="Garamond"/>
                <a:cs typeface="Garamond"/>
              </a:rPr>
              <a:t>Education</a:t>
            </a:r>
          </a:p>
          <a:p>
            <a:pPr lvl="2"/>
            <a:r>
              <a:rPr lang="en-US" sz="2400" dirty="0" smtClean="0">
                <a:latin typeface="Garamond"/>
                <a:cs typeface="Garamond"/>
              </a:rPr>
              <a:t>SES</a:t>
            </a:r>
          </a:p>
          <a:p>
            <a:pPr lvl="2"/>
            <a:r>
              <a:rPr lang="en-US" sz="2400" dirty="0" smtClean="0">
                <a:latin typeface="Garamond"/>
                <a:cs typeface="Garamond"/>
              </a:rPr>
              <a:t>Social networks and social cohesion</a:t>
            </a:r>
          </a:p>
          <a:p>
            <a:pPr lvl="2"/>
            <a:r>
              <a:rPr lang="en-US" sz="2400" dirty="0" smtClean="0">
                <a:latin typeface="Garamond"/>
                <a:cs typeface="Garamond"/>
              </a:rPr>
              <a:t>Social comparison</a:t>
            </a:r>
          </a:p>
          <a:p>
            <a:pPr lvl="2"/>
            <a:r>
              <a:rPr lang="en-US" sz="2400" dirty="0" smtClean="0">
                <a:latin typeface="Garamond"/>
                <a:cs typeface="Garamond"/>
              </a:rPr>
              <a:t>Knowledge</a:t>
            </a:r>
            <a:r>
              <a:rPr lang="en-US" sz="2400" dirty="0">
                <a:latin typeface="Garamond"/>
                <a:cs typeface="Garamond"/>
              </a:rPr>
              <a:t>, attitudes, or practices</a:t>
            </a:r>
          </a:p>
          <a:p>
            <a:endParaRPr lang="en-US" sz="2400"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31</a:t>
            </a:fld>
            <a:endParaRPr lang="en-US"/>
          </a:p>
        </p:txBody>
      </p:sp>
    </p:spTree>
    <p:extLst>
      <p:ext uri="{BB962C8B-B14F-4D97-AF65-F5344CB8AC3E}">
        <p14:creationId xmlns:p14="http://schemas.microsoft.com/office/powerpoint/2010/main" val="12846872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1047979"/>
          </a:xfrm>
        </p:spPr>
        <p:txBody>
          <a:bodyPr/>
          <a:lstStyle/>
          <a:p>
            <a:r>
              <a:rPr lang="en-US" dirty="0" smtClean="0"/>
              <a:t>Slums</a:t>
            </a:r>
            <a:br>
              <a:rPr lang="en-US" dirty="0" smtClean="0"/>
            </a:br>
            <a:endParaRPr lang="en-US" dirty="0"/>
          </a:p>
        </p:txBody>
      </p:sp>
      <p:sp>
        <p:nvSpPr>
          <p:cNvPr id="3" name="Content Placeholder 2"/>
          <p:cNvSpPr>
            <a:spLocks noGrp="1"/>
          </p:cNvSpPr>
          <p:nvPr>
            <p:ph idx="1"/>
          </p:nvPr>
        </p:nvSpPr>
        <p:spPr/>
        <p:txBody>
          <a:bodyPr/>
          <a:lstStyle/>
          <a:p>
            <a:r>
              <a:rPr lang="en-US" sz="2600" dirty="0" smtClean="0">
                <a:latin typeface="Garamond"/>
                <a:cs typeface="Garamond"/>
              </a:rPr>
              <a:t>Lacks at least one of the following (UN-HABITAT): </a:t>
            </a:r>
          </a:p>
          <a:p>
            <a:pPr lvl="2">
              <a:spcBef>
                <a:spcPts val="200"/>
              </a:spcBef>
            </a:pPr>
            <a:r>
              <a:rPr lang="en-US" sz="2600" dirty="0" smtClean="0">
                <a:latin typeface="Garamond"/>
                <a:cs typeface="Garamond"/>
              </a:rPr>
              <a:t> Access </a:t>
            </a:r>
            <a:r>
              <a:rPr lang="en-US" sz="2600" dirty="0">
                <a:latin typeface="Garamond"/>
                <a:cs typeface="Garamond"/>
              </a:rPr>
              <a:t>to potable </a:t>
            </a:r>
            <a:r>
              <a:rPr lang="en-US" sz="2600" dirty="0" smtClean="0">
                <a:latin typeface="Garamond"/>
                <a:cs typeface="Garamond"/>
              </a:rPr>
              <a:t>water</a:t>
            </a:r>
            <a:endParaRPr lang="en-US" sz="2600" dirty="0">
              <a:latin typeface="Garamond"/>
              <a:cs typeface="Garamond"/>
            </a:endParaRPr>
          </a:p>
          <a:p>
            <a:pPr lvl="2">
              <a:spcBef>
                <a:spcPts val="200"/>
              </a:spcBef>
            </a:pPr>
            <a:r>
              <a:rPr lang="en-US" sz="2600" dirty="0" smtClean="0">
                <a:latin typeface="Garamond"/>
                <a:cs typeface="Garamond"/>
              </a:rPr>
              <a:t> Access </a:t>
            </a:r>
            <a:r>
              <a:rPr lang="en-US" sz="2600" dirty="0">
                <a:latin typeface="Garamond"/>
                <a:cs typeface="Garamond"/>
              </a:rPr>
              <a:t>to piped </a:t>
            </a:r>
            <a:r>
              <a:rPr lang="en-US" sz="2600" dirty="0" smtClean="0">
                <a:latin typeface="Garamond"/>
                <a:cs typeface="Garamond"/>
              </a:rPr>
              <a:t>sewerage</a:t>
            </a:r>
          </a:p>
          <a:p>
            <a:pPr lvl="2">
              <a:spcBef>
                <a:spcPts val="200"/>
              </a:spcBef>
            </a:pPr>
            <a:r>
              <a:rPr lang="en-US" sz="2600" dirty="0" smtClean="0">
                <a:latin typeface="Garamond"/>
                <a:cs typeface="Garamond"/>
              </a:rPr>
              <a:t> Housing </a:t>
            </a:r>
            <a:r>
              <a:rPr lang="en-US" sz="2600" dirty="0">
                <a:latin typeface="Garamond"/>
                <a:cs typeface="Garamond"/>
              </a:rPr>
              <a:t>of adequate </a:t>
            </a:r>
            <a:r>
              <a:rPr lang="en-US" sz="2600" dirty="0" smtClean="0">
                <a:latin typeface="Garamond"/>
                <a:cs typeface="Garamond"/>
              </a:rPr>
              <a:t>space</a:t>
            </a:r>
            <a:endParaRPr lang="en-US" sz="2600" dirty="0">
              <a:latin typeface="Garamond"/>
              <a:cs typeface="Garamond"/>
            </a:endParaRPr>
          </a:p>
          <a:p>
            <a:pPr lvl="2">
              <a:spcBef>
                <a:spcPts val="200"/>
              </a:spcBef>
            </a:pPr>
            <a:r>
              <a:rPr lang="en-US" sz="2600" dirty="0" smtClean="0">
                <a:latin typeface="Garamond"/>
                <a:cs typeface="Garamond"/>
              </a:rPr>
              <a:t> Housing </a:t>
            </a:r>
            <a:r>
              <a:rPr lang="en-US" sz="2600" dirty="0">
                <a:latin typeface="Garamond"/>
                <a:cs typeface="Garamond"/>
              </a:rPr>
              <a:t>of adequate </a:t>
            </a:r>
            <a:r>
              <a:rPr lang="en-US" sz="2600" dirty="0" smtClean="0">
                <a:latin typeface="Garamond"/>
                <a:cs typeface="Garamond"/>
              </a:rPr>
              <a:t>durability</a:t>
            </a:r>
            <a:endParaRPr lang="en-US" sz="2600" dirty="0">
              <a:latin typeface="Garamond"/>
              <a:cs typeface="Garamond"/>
            </a:endParaRPr>
          </a:p>
          <a:p>
            <a:pPr lvl="2">
              <a:spcBef>
                <a:spcPts val="200"/>
              </a:spcBef>
            </a:pPr>
            <a:r>
              <a:rPr lang="en-US" sz="2600" dirty="0" smtClean="0">
                <a:latin typeface="Garamond"/>
                <a:cs typeface="Garamond"/>
              </a:rPr>
              <a:t> Security </a:t>
            </a:r>
            <a:r>
              <a:rPr lang="en-US" sz="2600" dirty="0">
                <a:latin typeface="Garamond"/>
                <a:cs typeface="Garamond"/>
              </a:rPr>
              <a:t>of </a:t>
            </a:r>
            <a:r>
              <a:rPr lang="en-US" sz="2600" dirty="0" smtClean="0">
                <a:latin typeface="Garamond"/>
                <a:cs typeface="Garamond"/>
              </a:rPr>
              <a:t>tenure</a:t>
            </a:r>
          </a:p>
          <a:p>
            <a:endParaRPr lang="en-US" sz="1200" dirty="0" smtClean="0">
              <a:latin typeface="Garamond"/>
              <a:cs typeface="Garamond"/>
            </a:endParaRPr>
          </a:p>
          <a:p>
            <a:r>
              <a:rPr lang="en-US" sz="2600" dirty="0" smtClean="0">
                <a:latin typeface="Garamond"/>
                <a:cs typeface="Garamond"/>
              </a:rPr>
              <a:t> Other characteristics: Social exclusion; exposure to environmental hazards; poor access to health services (quality); lack of government regulation; lack of institutional support</a:t>
            </a:r>
            <a:endParaRPr lang="en-US" sz="2600" dirty="0">
              <a:latin typeface="Garamond"/>
              <a:cs typeface="Garamond"/>
            </a:endParaRPr>
          </a:p>
          <a:p>
            <a:endParaRPr lang="en-US" dirty="0">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32</a:t>
            </a:fld>
            <a:endParaRPr lang="en-US"/>
          </a:p>
        </p:txBody>
      </p:sp>
    </p:spTree>
    <p:extLst>
      <p:ext uri="{BB962C8B-B14F-4D97-AF65-F5344CB8AC3E}">
        <p14:creationId xmlns:p14="http://schemas.microsoft.com/office/powerpoint/2010/main" val="25566685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Slums &amp; children’s health</a:t>
            </a:r>
            <a:endParaRPr lang="en-US" dirty="0"/>
          </a:p>
        </p:txBody>
      </p:sp>
      <p:sp>
        <p:nvSpPr>
          <p:cNvPr id="3" name="Content Placeholder 2"/>
          <p:cNvSpPr>
            <a:spLocks noGrp="1"/>
          </p:cNvSpPr>
          <p:nvPr>
            <p:ph idx="1"/>
          </p:nvPr>
        </p:nvSpPr>
        <p:spPr/>
        <p:txBody>
          <a:bodyPr/>
          <a:lstStyle/>
          <a:p>
            <a:r>
              <a:rPr lang="en-US" sz="2400" dirty="0" smtClean="0">
                <a:solidFill>
                  <a:srgbClr val="052049"/>
                </a:solidFill>
                <a:latin typeface="Garamond"/>
                <a:cs typeface="Garamond"/>
              </a:rPr>
              <a:t> Proportion of children residing in slums in Africa has decreased over time, but absolute numbers have increased (Cotton 2013)</a:t>
            </a:r>
          </a:p>
          <a:p>
            <a:r>
              <a:rPr lang="en-US" sz="2400" dirty="0" smtClean="0">
                <a:solidFill>
                  <a:srgbClr val="052049"/>
                </a:solidFill>
                <a:latin typeface="Garamond"/>
                <a:cs typeface="Garamond"/>
              </a:rPr>
              <a:t> Children in slums have outcomes equivalent to rural children after adjusting for SES, education, and access to services (Fink et al 2014)</a:t>
            </a:r>
          </a:p>
          <a:p>
            <a:r>
              <a:rPr lang="en-US" sz="2400" dirty="0" smtClean="0">
                <a:solidFill>
                  <a:srgbClr val="052049"/>
                </a:solidFill>
                <a:latin typeface="Garamond"/>
                <a:cs typeface="Garamond"/>
              </a:rPr>
              <a:t> Child mortality is significantly higher in slum than non-slum areas, but lower than rural areas (Gunther &amp; </a:t>
            </a:r>
            <a:r>
              <a:rPr lang="en-US" sz="2400" dirty="0" err="1" smtClean="0">
                <a:solidFill>
                  <a:srgbClr val="052049"/>
                </a:solidFill>
                <a:latin typeface="Garamond"/>
                <a:cs typeface="Garamond"/>
              </a:rPr>
              <a:t>Harttgen</a:t>
            </a:r>
            <a:r>
              <a:rPr lang="en-US" sz="2400" dirty="0" smtClean="0">
                <a:solidFill>
                  <a:srgbClr val="052049"/>
                </a:solidFill>
                <a:latin typeface="Garamond"/>
                <a:cs typeface="Garamond"/>
              </a:rPr>
              <a:t> 2012)</a:t>
            </a:r>
          </a:p>
          <a:p>
            <a:r>
              <a:rPr lang="en-US" sz="2400" dirty="0" smtClean="0">
                <a:solidFill>
                  <a:srgbClr val="052049"/>
                </a:solidFill>
                <a:latin typeface="Garamond"/>
                <a:cs typeface="Garamond"/>
              </a:rPr>
              <a:t> Compared to urban non-slum dwelling children, children in slums have higher rates of malnutrition, diarrhea, and measles; lower rates of vaccination and vitamin A supplementation (</a:t>
            </a:r>
            <a:r>
              <a:rPr lang="en-US" sz="2400" dirty="0" err="1" smtClean="0">
                <a:solidFill>
                  <a:srgbClr val="052049"/>
                </a:solidFill>
                <a:latin typeface="Garamond"/>
                <a:cs typeface="Garamond"/>
              </a:rPr>
              <a:t>Ferduous</a:t>
            </a:r>
            <a:r>
              <a:rPr lang="en-US" sz="2400" dirty="0" smtClean="0">
                <a:solidFill>
                  <a:srgbClr val="052049"/>
                </a:solidFill>
                <a:latin typeface="Garamond"/>
                <a:cs typeface="Garamond"/>
              </a:rPr>
              <a:t> et al 2014)</a:t>
            </a:r>
          </a:p>
          <a:p>
            <a:endParaRPr lang="en-US" sz="2600" dirty="0" smtClean="0">
              <a:solidFill>
                <a:srgbClr val="052049"/>
              </a:solidFill>
              <a:latin typeface="Garamond"/>
              <a:cs typeface="Garamond"/>
            </a:endParaRPr>
          </a:p>
        </p:txBody>
      </p:sp>
      <p:sp>
        <p:nvSpPr>
          <p:cNvPr id="6" name="Slide Number Placeholder 5"/>
          <p:cNvSpPr>
            <a:spLocks noGrp="1"/>
          </p:cNvSpPr>
          <p:nvPr>
            <p:ph type="sldNum" sz="quarter" idx="12"/>
          </p:nvPr>
        </p:nvSpPr>
        <p:spPr/>
        <p:txBody>
          <a:bodyPr/>
          <a:lstStyle/>
          <a:p>
            <a:fld id="{B9C9DB5F-D53B-7C4C-B4CB-904988563EDC}" type="slidenum">
              <a:rPr lang="en-US" smtClean="0"/>
              <a:t>33</a:t>
            </a:fld>
            <a:endParaRPr lang="en-US"/>
          </a:p>
        </p:txBody>
      </p:sp>
    </p:spTree>
    <p:extLst>
      <p:ext uri="{BB962C8B-B14F-4D97-AF65-F5344CB8AC3E}">
        <p14:creationId xmlns:p14="http://schemas.microsoft.com/office/powerpoint/2010/main" val="38863130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References</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34</a:t>
            </a:fld>
            <a:endParaRPr lang="en-US"/>
          </a:p>
        </p:txBody>
      </p:sp>
      <p:sp>
        <p:nvSpPr>
          <p:cNvPr id="7" name="Content Placeholder 6"/>
          <p:cNvSpPr txBox="1">
            <a:spLocks noGrp="1"/>
          </p:cNvSpPr>
          <p:nvPr>
            <p:ph idx="1"/>
          </p:nvPr>
        </p:nvSpPr>
        <p:spPr bwMode="auto">
          <a:xfrm>
            <a:off x="657789" y="1149232"/>
            <a:ext cx="8089901" cy="5591787"/>
          </a:xfrm>
          <a:prstGeom prst="rect">
            <a:avLst/>
          </a:prstGeom>
          <a:noFill/>
          <a:ln w="19050" algn="ctr">
            <a:noFill/>
            <a:miter lim="800000"/>
            <a:headEnd/>
            <a:tailEnd/>
          </a:ln>
        </p:spPr>
        <p:txBody>
          <a:bodyPr wrap="square" lIns="0" tIns="0" rIns="0" bIns="0" rtlCol="0">
            <a:spAutoFit/>
          </a:bodyPr>
          <a:lstStyle/>
          <a:p>
            <a:pPr>
              <a:spcBef>
                <a:spcPts val="800"/>
              </a:spcBef>
            </a:pPr>
            <a:r>
              <a:rPr lang="en-US" sz="1400" dirty="0">
                <a:latin typeface="Garamond"/>
                <a:cs typeface="Garamond"/>
              </a:rPr>
              <a:t>Astone, Nan. 2009. “Urban Demography.” Retrieved (http://ocw.jhsph.edu/courses/PrinciplesPopulationChange/PDFs/PopChange-sec8_Astone.pdf).</a:t>
            </a:r>
          </a:p>
          <a:p>
            <a:pPr>
              <a:spcBef>
                <a:spcPts val="800"/>
              </a:spcBef>
            </a:pPr>
            <a:r>
              <a:rPr lang="en-US" sz="1400" dirty="0">
                <a:latin typeface="Garamond"/>
                <a:cs typeface="Garamond"/>
              </a:rPr>
              <a:t>Haub, Carl. 2009. “What Is a City? What Is Urbanization?” </a:t>
            </a:r>
            <a:r>
              <a:rPr lang="en-US" sz="1400" i="1" dirty="0">
                <a:latin typeface="Garamond"/>
                <a:cs typeface="Garamond"/>
              </a:rPr>
              <a:t>Population Reference Bureau</a:t>
            </a:r>
            <a:r>
              <a:rPr lang="en-US" sz="1400" dirty="0">
                <a:latin typeface="Garamond"/>
                <a:cs typeface="Garamond"/>
              </a:rPr>
              <a:t>. Retrieved (http://www.prb.org/Publications/Articles/2009/urbanization.aspx).</a:t>
            </a:r>
          </a:p>
          <a:p>
            <a:pPr>
              <a:spcBef>
                <a:spcPts val="800"/>
              </a:spcBef>
            </a:pPr>
            <a:r>
              <a:rPr lang="en-US" sz="1400" dirty="0">
                <a:latin typeface="Garamond"/>
                <a:cs typeface="Garamond"/>
              </a:rPr>
              <a:t>Fink, Günther, Isabel Günther, and Kenneth Hill. 2014. “Slum Residence and Child Health in Developing Countries.” </a:t>
            </a:r>
            <a:r>
              <a:rPr lang="en-US" sz="1400" i="1" dirty="0">
                <a:latin typeface="Garamond"/>
                <a:cs typeface="Garamond"/>
              </a:rPr>
              <a:t>Demography</a:t>
            </a:r>
            <a:r>
              <a:rPr lang="en-US" sz="1400" dirty="0">
                <a:latin typeface="Garamond"/>
                <a:cs typeface="Garamond"/>
              </a:rPr>
              <a:t> 51(4):1175–97.</a:t>
            </a:r>
          </a:p>
          <a:p>
            <a:pPr>
              <a:spcBef>
                <a:spcPts val="800"/>
              </a:spcBef>
            </a:pPr>
            <a:r>
              <a:rPr lang="en-US" sz="1400" dirty="0">
                <a:latin typeface="Garamond"/>
                <a:cs typeface="Garamond"/>
              </a:rPr>
              <a:t>Massey, Douglas S. and Nancy A. Denton. 1988. “The Dimensions of Residential Segregation.” </a:t>
            </a:r>
            <a:r>
              <a:rPr lang="en-US" sz="1400" i="1" dirty="0">
                <a:latin typeface="Garamond"/>
                <a:cs typeface="Garamond"/>
              </a:rPr>
              <a:t>Social Forces</a:t>
            </a:r>
            <a:r>
              <a:rPr lang="en-US" sz="1400" dirty="0">
                <a:latin typeface="Garamond"/>
                <a:cs typeface="Garamond"/>
              </a:rPr>
              <a:t> 67(2):281.</a:t>
            </a:r>
          </a:p>
          <a:p>
            <a:pPr>
              <a:spcBef>
                <a:spcPts val="800"/>
              </a:spcBef>
            </a:pPr>
            <a:r>
              <a:rPr lang="en-US" sz="1400" dirty="0">
                <a:latin typeface="Garamond"/>
                <a:cs typeface="Garamond"/>
              </a:rPr>
              <a:t>Matthews, Zoë et al. 2010. “Examining the ‘Urban Advantage’ in Maternal Health Care in Developing Countries.” </a:t>
            </a:r>
            <a:r>
              <a:rPr lang="en-US" sz="1400" i="1" dirty="0">
                <a:latin typeface="Garamond"/>
                <a:cs typeface="Garamond"/>
              </a:rPr>
              <a:t>PLoS Medicine</a:t>
            </a:r>
            <a:r>
              <a:rPr lang="en-US" sz="1400" dirty="0">
                <a:latin typeface="Garamond"/>
                <a:cs typeface="Garamond"/>
              </a:rPr>
              <a:t> 7(9):e1000327.</a:t>
            </a:r>
          </a:p>
          <a:p>
            <a:pPr>
              <a:spcBef>
                <a:spcPts val="800"/>
              </a:spcBef>
            </a:pPr>
            <a:r>
              <a:rPr lang="en-US" sz="1400" dirty="0">
                <a:latin typeface="Garamond"/>
                <a:cs typeface="Garamond"/>
              </a:rPr>
              <a:t>Montgomery, Mark R. 2009. </a:t>
            </a:r>
            <a:r>
              <a:rPr lang="en-US" sz="1400" i="1" dirty="0">
                <a:latin typeface="Garamond"/>
                <a:cs typeface="Garamond"/>
              </a:rPr>
              <a:t>Urban Poverty and Health in Developing Countries</a:t>
            </a:r>
            <a:r>
              <a:rPr lang="en-US" sz="1400" dirty="0">
                <a:latin typeface="Garamond"/>
                <a:cs typeface="Garamond"/>
              </a:rPr>
              <a:t>. Population Reference Bureau Washington, DC. Retrieved August 28, 2015 (http://www.prb.org/pdf09/64.2urbanization.pdf).</a:t>
            </a:r>
          </a:p>
          <a:p>
            <a:pPr>
              <a:spcBef>
                <a:spcPts val="800"/>
              </a:spcBef>
            </a:pPr>
            <a:r>
              <a:rPr lang="en-US" sz="1400" dirty="0">
                <a:latin typeface="Garamond"/>
                <a:cs typeface="Garamond"/>
              </a:rPr>
              <a:t>Montgomery, Mark R. and Alex C. Ezeh. 2005. “Urban Health in Developing Countries.” Pp. 317–60 in </a:t>
            </a:r>
            <a:r>
              <a:rPr lang="en-US" sz="1400" i="1" dirty="0">
                <a:latin typeface="Garamond"/>
                <a:cs typeface="Garamond"/>
              </a:rPr>
              <a:t>Handbook of Urban Health</a:t>
            </a:r>
            <a:r>
              <a:rPr lang="en-US" sz="1400" dirty="0">
                <a:latin typeface="Garamond"/>
                <a:cs typeface="Garamond"/>
              </a:rPr>
              <a:t>, edited by S. Galea and D. Vlahov. Springer US. Retrieved August 28, 2015 (http://link.springer.com.ucsf.idm.oclc.org/chapter/10.1007/0-387-25822-1_17).</a:t>
            </a:r>
          </a:p>
          <a:p>
            <a:pPr>
              <a:spcBef>
                <a:spcPts val="800"/>
              </a:spcBef>
            </a:pPr>
            <a:r>
              <a:rPr lang="en-US" sz="1400" dirty="0">
                <a:latin typeface="Garamond"/>
                <a:cs typeface="Garamond"/>
              </a:rPr>
              <a:t>Nolan, Laura B. 2015. “Slum Definitions in Urban India: Implications for the Measurement of Health Inequalities.” </a:t>
            </a:r>
            <a:r>
              <a:rPr lang="en-US" sz="1400" i="1" dirty="0">
                <a:latin typeface="Garamond"/>
                <a:cs typeface="Garamond"/>
              </a:rPr>
              <a:t>Population and Development Review</a:t>
            </a:r>
            <a:r>
              <a:rPr lang="en-US" sz="1400" dirty="0">
                <a:latin typeface="Garamond"/>
                <a:cs typeface="Garamond"/>
              </a:rPr>
              <a:t> 41(1):59–84.</a:t>
            </a:r>
          </a:p>
          <a:p>
            <a:pPr>
              <a:spcBef>
                <a:spcPts val="800"/>
              </a:spcBef>
            </a:pPr>
            <a:r>
              <a:rPr lang="en-US" sz="1400" dirty="0">
                <a:latin typeface="Garamond"/>
                <a:cs typeface="Garamond"/>
              </a:rPr>
              <a:t>United Nations Department of Economic and Social Affairs, Population Division. 2014. </a:t>
            </a:r>
            <a:r>
              <a:rPr lang="en-US" sz="1400" i="1" dirty="0">
                <a:latin typeface="Garamond"/>
                <a:cs typeface="Garamond"/>
              </a:rPr>
              <a:t>World Urbanization Prospects: The 2014 Revision : Highlights</a:t>
            </a:r>
            <a:r>
              <a:rPr lang="en-US" sz="1400" dirty="0">
                <a:latin typeface="Garamond"/>
                <a:cs typeface="Garamond"/>
              </a:rPr>
              <a:t>. United Nations. Retrieved (http://esa.un.org/unpd/wup/Highlights/WUP2014-Highlights.pdf).</a:t>
            </a:r>
          </a:p>
          <a:p>
            <a:pPr>
              <a:spcBef>
                <a:spcPts val="800"/>
              </a:spcBef>
            </a:pPr>
            <a:r>
              <a:rPr lang="en-US" sz="1400" dirty="0">
                <a:latin typeface="Garamond"/>
                <a:cs typeface="Garamond"/>
              </a:rPr>
              <a:t>Weeks, John R. 2008. </a:t>
            </a:r>
            <a:r>
              <a:rPr lang="en-US" sz="1400" i="1" dirty="0">
                <a:latin typeface="Garamond"/>
                <a:cs typeface="Garamond"/>
              </a:rPr>
              <a:t>Population: An Introduction to Concepts and Issues</a:t>
            </a:r>
            <a:r>
              <a:rPr lang="en-US" sz="1400" dirty="0">
                <a:latin typeface="Garamond"/>
                <a:cs typeface="Garamond"/>
              </a:rPr>
              <a:t>. 10th ed. Belmont, CA: Thompson-Wadsworth.</a:t>
            </a:r>
          </a:p>
          <a:p>
            <a:pPr marL="0" indent="0">
              <a:spcBef>
                <a:spcPts val="800"/>
              </a:spcBef>
              <a:buNone/>
            </a:pPr>
            <a:endParaRPr lang="en-US" sz="1400" dirty="0">
              <a:latin typeface="Garamond"/>
              <a:cs typeface="Garamond"/>
            </a:endParaRPr>
          </a:p>
          <a:p>
            <a:pPr marL="0" indent="0">
              <a:spcBef>
                <a:spcPts val="800"/>
              </a:spcBef>
              <a:buNone/>
            </a:pPr>
            <a:r>
              <a:rPr lang="en-US" sz="1400" dirty="0" smtClean="0">
                <a:latin typeface="Garamond"/>
                <a:cs typeface="Garamond"/>
              </a:rPr>
              <a:t> </a:t>
            </a:r>
          </a:p>
        </p:txBody>
      </p:sp>
    </p:spTree>
    <p:extLst>
      <p:ext uri="{BB962C8B-B14F-4D97-AF65-F5344CB8AC3E}">
        <p14:creationId xmlns:p14="http://schemas.microsoft.com/office/powerpoint/2010/main" val="627324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1A1288-545C-6243-8B4D-1BE75AD0390A}" type="datetimeFigureOut">
              <a:rPr lang="en-US" smtClean="0"/>
              <a:t>11/1/15</a:t>
            </a:fld>
            <a:endParaRPr lang="en-US"/>
          </a:p>
        </p:txBody>
      </p:sp>
      <p:sp>
        <p:nvSpPr>
          <p:cNvPr id="6" name="Slide Number Placeholder 5"/>
          <p:cNvSpPr>
            <a:spLocks noGrp="1"/>
          </p:cNvSpPr>
          <p:nvPr>
            <p:ph type="sldNum" sz="quarter" idx="12"/>
          </p:nvPr>
        </p:nvSpPr>
        <p:spPr/>
        <p:txBody>
          <a:bodyPr/>
          <a:lstStyle/>
          <a:p>
            <a:fld id="{B9C9DB5F-D53B-7C4C-B4CB-904988563EDC}" type="slidenum">
              <a:rPr lang="en-US" smtClean="0"/>
              <a:t>4</a:t>
            </a:fld>
            <a:endParaRPr lang="en-US"/>
          </a:p>
        </p:txBody>
      </p:sp>
      <p:pic>
        <p:nvPicPr>
          <p:cNvPr id="7" name="Picture 6" descr="Screen Shot 2015-10-23 at 9.58.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95" y="0"/>
            <a:ext cx="8073342" cy="6858000"/>
          </a:xfrm>
          <a:prstGeom prst="rect">
            <a:avLst/>
          </a:prstGeom>
        </p:spPr>
      </p:pic>
    </p:spTree>
    <p:extLst>
      <p:ext uri="{BB962C8B-B14F-4D97-AF65-F5344CB8AC3E}">
        <p14:creationId xmlns:p14="http://schemas.microsoft.com/office/powerpoint/2010/main" val="3933370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Definitions</a:t>
            </a:r>
            <a:endParaRPr lang="en-US" dirty="0"/>
          </a:p>
        </p:txBody>
      </p:sp>
      <p:sp>
        <p:nvSpPr>
          <p:cNvPr id="3" name="Content Placeholder 2"/>
          <p:cNvSpPr>
            <a:spLocks noGrp="1"/>
          </p:cNvSpPr>
          <p:nvPr>
            <p:ph idx="1"/>
          </p:nvPr>
        </p:nvSpPr>
        <p:spPr>
          <a:xfrm>
            <a:off x="657789" y="1320212"/>
            <a:ext cx="8089901" cy="1897197"/>
          </a:xfrm>
        </p:spPr>
        <p:txBody>
          <a:bodyPr/>
          <a:lstStyle/>
          <a:p>
            <a:pPr marL="0" indent="0">
              <a:buNone/>
            </a:pPr>
            <a:r>
              <a:rPr lang="en-US" sz="2800" dirty="0" smtClean="0">
                <a:latin typeface="Garamond"/>
                <a:cs typeface="Garamond"/>
              </a:rPr>
              <a:t>Urban agglomeration categories:</a:t>
            </a:r>
          </a:p>
          <a:p>
            <a:pPr lvl="1">
              <a:spcBef>
                <a:spcPts val="800"/>
              </a:spcBef>
            </a:pPr>
            <a:r>
              <a:rPr lang="en-US" sz="2400" dirty="0">
                <a:latin typeface="Garamond"/>
                <a:cs typeface="Garamond"/>
              </a:rPr>
              <a:t>10 million or more (megacities) </a:t>
            </a:r>
            <a:endParaRPr lang="en-US" sz="2400" dirty="0" smtClean="0">
              <a:latin typeface="Garamond"/>
              <a:cs typeface="Garamond"/>
            </a:endParaRPr>
          </a:p>
          <a:p>
            <a:pPr lvl="1">
              <a:spcBef>
                <a:spcPts val="800"/>
              </a:spcBef>
            </a:pPr>
            <a:r>
              <a:rPr lang="en-US" sz="2400" dirty="0" smtClean="0">
                <a:latin typeface="Garamond"/>
                <a:cs typeface="Garamond"/>
              </a:rPr>
              <a:t>5</a:t>
            </a:r>
            <a:r>
              <a:rPr lang="en-US" sz="2400" dirty="0">
                <a:latin typeface="Garamond"/>
                <a:cs typeface="Garamond"/>
              </a:rPr>
              <a:t>–10 </a:t>
            </a:r>
            <a:r>
              <a:rPr lang="en-US" sz="2400" dirty="0" smtClean="0">
                <a:latin typeface="Garamond"/>
                <a:cs typeface="Garamond"/>
              </a:rPr>
              <a:t>million</a:t>
            </a:r>
          </a:p>
          <a:p>
            <a:pPr lvl="1">
              <a:spcBef>
                <a:spcPts val="800"/>
              </a:spcBef>
            </a:pPr>
            <a:r>
              <a:rPr lang="en-US" sz="2400" dirty="0" smtClean="0">
                <a:latin typeface="Garamond"/>
                <a:cs typeface="Garamond"/>
              </a:rPr>
              <a:t>1</a:t>
            </a:r>
            <a:r>
              <a:rPr lang="en-US" sz="2400" dirty="0">
                <a:latin typeface="Garamond"/>
                <a:cs typeface="Garamond"/>
              </a:rPr>
              <a:t>–5 </a:t>
            </a:r>
            <a:r>
              <a:rPr lang="en-US" sz="2400" dirty="0" smtClean="0">
                <a:latin typeface="Garamond"/>
                <a:cs typeface="Garamond"/>
              </a:rPr>
              <a:t>million</a:t>
            </a:r>
          </a:p>
          <a:p>
            <a:pPr lvl="1">
              <a:spcBef>
                <a:spcPts val="800"/>
              </a:spcBef>
            </a:pPr>
            <a:r>
              <a:rPr lang="en-US" sz="2400" dirty="0" smtClean="0">
                <a:latin typeface="Garamond"/>
                <a:cs typeface="Garamond"/>
              </a:rPr>
              <a:t>500,000 </a:t>
            </a:r>
            <a:r>
              <a:rPr lang="en-US" sz="2400" dirty="0">
                <a:latin typeface="Garamond"/>
                <a:cs typeface="Garamond"/>
              </a:rPr>
              <a:t>to 1 million </a:t>
            </a:r>
            <a:endParaRPr lang="en-US" sz="2400" dirty="0" smtClean="0">
              <a:latin typeface="Garamond"/>
              <a:cs typeface="Garamond"/>
            </a:endParaRPr>
          </a:p>
          <a:p>
            <a:pPr lvl="1">
              <a:spcBef>
                <a:spcPts val="800"/>
              </a:spcBef>
            </a:pPr>
            <a:r>
              <a:rPr lang="en-US" sz="2400" dirty="0" smtClean="0">
                <a:latin typeface="Garamond"/>
                <a:cs typeface="Garamond"/>
              </a:rPr>
              <a:t>Less </a:t>
            </a:r>
            <a:r>
              <a:rPr lang="en-US" sz="2400" dirty="0">
                <a:latin typeface="Garamond"/>
                <a:cs typeface="Garamond"/>
              </a:rPr>
              <a:t>than 500,000 </a:t>
            </a:r>
          </a:p>
          <a:p>
            <a:pPr marL="0" indent="0">
              <a:buNone/>
            </a:pPr>
            <a:endParaRPr lang="en-US" sz="600" dirty="0" smtClean="0"/>
          </a:p>
          <a:p>
            <a:pPr marL="0" indent="0">
              <a:buNone/>
            </a:pPr>
            <a:r>
              <a:rPr lang="en-US" sz="2400" b="1" dirty="0" smtClean="0">
                <a:latin typeface="Garamond"/>
                <a:cs typeface="Garamond"/>
              </a:rPr>
              <a:t>Primate city</a:t>
            </a:r>
            <a:r>
              <a:rPr lang="en-US" sz="2400" dirty="0" smtClean="0">
                <a:latin typeface="Garamond"/>
                <a:cs typeface="Garamond"/>
              </a:rPr>
              <a:t>: Disproportionately </a:t>
            </a:r>
            <a:r>
              <a:rPr lang="en-US" sz="2400" dirty="0">
                <a:latin typeface="Garamond"/>
                <a:cs typeface="Garamond"/>
              </a:rPr>
              <a:t>large leading city holding a central place in the economy of </a:t>
            </a:r>
            <a:r>
              <a:rPr lang="en-US" sz="2400" dirty="0" smtClean="0">
                <a:latin typeface="Garamond"/>
                <a:cs typeface="Garamond"/>
              </a:rPr>
              <a:t>a country</a:t>
            </a:r>
          </a:p>
          <a:p>
            <a:pPr marL="0" indent="0">
              <a:buNone/>
            </a:pPr>
            <a:endParaRPr lang="en-US" sz="600" dirty="0">
              <a:latin typeface="Garamond"/>
              <a:cs typeface="Garamond"/>
            </a:endParaRPr>
          </a:p>
          <a:p>
            <a:pPr marL="0" indent="0">
              <a:buNone/>
            </a:pPr>
            <a:r>
              <a:rPr lang="en-US" sz="2400" b="1" dirty="0" smtClean="0">
                <a:latin typeface="Garamond"/>
                <a:cs typeface="Garamond"/>
              </a:rPr>
              <a:t>Suburbanize</a:t>
            </a:r>
            <a:r>
              <a:rPr lang="en-US" sz="2400" dirty="0" smtClean="0">
                <a:latin typeface="Garamond"/>
                <a:cs typeface="Garamond"/>
              </a:rPr>
              <a:t>: Growth in outlying areas of cities (</a:t>
            </a:r>
            <a:r>
              <a:rPr lang="en-US" sz="2400" dirty="0" err="1" smtClean="0">
                <a:latin typeface="Garamond"/>
                <a:cs typeface="Garamond"/>
              </a:rPr>
              <a:t>peri</a:t>
            </a:r>
            <a:r>
              <a:rPr lang="en-US" sz="2400" dirty="0" smtClean="0">
                <a:latin typeface="Garamond"/>
                <a:cs typeface="Garamond"/>
              </a:rPr>
              <a:t>-urban)</a:t>
            </a:r>
            <a:endParaRPr lang="en-US" sz="2400" dirty="0">
              <a:latin typeface="Garamond"/>
              <a:cs typeface="Garamond"/>
            </a:endParaRPr>
          </a:p>
          <a:p>
            <a:pPr marL="0" indent="0">
              <a:buNone/>
            </a:pP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5</a:t>
            </a:fld>
            <a:endParaRPr lang="en-US"/>
          </a:p>
        </p:txBody>
      </p:sp>
    </p:spTree>
    <p:extLst>
      <p:ext uri="{BB962C8B-B14F-4D97-AF65-F5344CB8AC3E}">
        <p14:creationId xmlns:p14="http://schemas.microsoft.com/office/powerpoint/2010/main" val="650926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1047979"/>
          </a:xfrm>
        </p:spPr>
        <p:txBody>
          <a:bodyPr/>
          <a:lstStyle/>
          <a:p>
            <a:r>
              <a:rPr lang="en-US" dirty="0" smtClean="0"/>
              <a:t>1970: % urban, urban agglomeration by size	</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6</a:t>
            </a:fld>
            <a:endParaRPr lang="en-US"/>
          </a:p>
        </p:txBody>
      </p:sp>
      <p:pic>
        <p:nvPicPr>
          <p:cNvPr id="7" name="Picture 6" descr="Screen Shot 2015-10-22 at 11.54.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4932"/>
            <a:ext cx="9144000" cy="3947908"/>
          </a:xfrm>
          <a:prstGeom prst="rect">
            <a:avLst/>
          </a:prstGeom>
        </p:spPr>
      </p:pic>
      <p:sp>
        <p:nvSpPr>
          <p:cNvPr id="8" name="TextBox 7"/>
          <p:cNvSpPr txBox="1"/>
          <p:nvPr/>
        </p:nvSpPr>
        <p:spPr bwMode="auto">
          <a:xfrm>
            <a:off x="133672" y="5899176"/>
            <a:ext cx="6533219" cy="246221"/>
          </a:xfrm>
          <a:prstGeom prst="rect">
            <a:avLst/>
          </a:prstGeom>
          <a:noFill/>
          <a:ln w="19050" algn="ctr">
            <a:noFill/>
            <a:miter lim="800000"/>
            <a:headEnd/>
            <a:tailEnd/>
          </a:ln>
        </p:spPr>
        <p:txBody>
          <a:bodyPr wrap="square" lIns="0" tIns="0" rIns="0" bIns="0" rtlCol="0">
            <a:spAutoFit/>
          </a:bodyPr>
          <a:lstStyle/>
          <a:p>
            <a:r>
              <a:rPr lang="en-US" sz="1600" dirty="0" smtClean="0"/>
              <a:t>Source: UN World Urbanization Prospects, 2014 Revision </a:t>
            </a:r>
          </a:p>
        </p:txBody>
      </p:sp>
    </p:spTree>
    <p:extLst>
      <p:ext uri="{BB962C8B-B14F-4D97-AF65-F5344CB8AC3E}">
        <p14:creationId xmlns:p14="http://schemas.microsoft.com/office/powerpoint/2010/main" val="41381593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1990</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7</a:t>
            </a:fld>
            <a:endParaRPr lang="en-US"/>
          </a:p>
        </p:txBody>
      </p:sp>
      <p:sp>
        <p:nvSpPr>
          <p:cNvPr id="7" name="TextBox 6"/>
          <p:cNvSpPr txBox="1"/>
          <p:nvPr/>
        </p:nvSpPr>
        <p:spPr bwMode="auto">
          <a:xfrm>
            <a:off x="133672" y="5899176"/>
            <a:ext cx="6533219" cy="246221"/>
          </a:xfrm>
          <a:prstGeom prst="rect">
            <a:avLst/>
          </a:prstGeom>
          <a:noFill/>
          <a:ln w="19050" algn="ctr">
            <a:noFill/>
            <a:miter lim="800000"/>
            <a:headEnd/>
            <a:tailEnd/>
          </a:ln>
        </p:spPr>
        <p:txBody>
          <a:bodyPr wrap="square" lIns="0" tIns="0" rIns="0" bIns="0" rtlCol="0">
            <a:spAutoFit/>
          </a:bodyPr>
          <a:lstStyle/>
          <a:p>
            <a:r>
              <a:rPr lang="en-US" sz="1600" dirty="0" smtClean="0"/>
              <a:t>Source: UN World Urbanization Prospects, 2014 Revision </a:t>
            </a:r>
          </a:p>
        </p:txBody>
      </p:sp>
      <p:pic>
        <p:nvPicPr>
          <p:cNvPr id="8" name="Picture 7" descr="Screen Shot 2015-10-22 at 1.14.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7468"/>
            <a:ext cx="9144000" cy="3963104"/>
          </a:xfrm>
          <a:prstGeom prst="rect">
            <a:avLst/>
          </a:prstGeom>
        </p:spPr>
      </p:pic>
    </p:spTree>
    <p:extLst>
      <p:ext uri="{BB962C8B-B14F-4D97-AF65-F5344CB8AC3E}">
        <p14:creationId xmlns:p14="http://schemas.microsoft.com/office/powerpoint/2010/main" val="36450443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2014</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8</a:t>
            </a:fld>
            <a:endParaRPr lang="en-US"/>
          </a:p>
        </p:txBody>
      </p:sp>
      <p:sp>
        <p:nvSpPr>
          <p:cNvPr id="7" name="TextBox 6"/>
          <p:cNvSpPr txBox="1"/>
          <p:nvPr/>
        </p:nvSpPr>
        <p:spPr bwMode="auto">
          <a:xfrm>
            <a:off x="133672" y="5899176"/>
            <a:ext cx="6533219" cy="246221"/>
          </a:xfrm>
          <a:prstGeom prst="rect">
            <a:avLst/>
          </a:prstGeom>
          <a:noFill/>
          <a:ln w="19050" algn="ctr">
            <a:noFill/>
            <a:miter lim="800000"/>
            <a:headEnd/>
            <a:tailEnd/>
          </a:ln>
        </p:spPr>
        <p:txBody>
          <a:bodyPr wrap="square" lIns="0" tIns="0" rIns="0" bIns="0" rtlCol="0">
            <a:spAutoFit/>
          </a:bodyPr>
          <a:lstStyle/>
          <a:p>
            <a:r>
              <a:rPr lang="en-US" sz="1600" dirty="0" smtClean="0"/>
              <a:t>Source: UN World Urbanization Prospects, 2014 Revision </a:t>
            </a:r>
          </a:p>
        </p:txBody>
      </p:sp>
      <p:pic>
        <p:nvPicPr>
          <p:cNvPr id="8" name="Picture 7" descr="Screen Shot 2015-10-22 at 1.1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4034"/>
            <a:ext cx="9144000" cy="3983665"/>
          </a:xfrm>
          <a:prstGeom prst="rect">
            <a:avLst/>
          </a:prstGeom>
        </p:spPr>
      </p:pic>
    </p:spTree>
    <p:extLst>
      <p:ext uri="{BB962C8B-B14F-4D97-AF65-F5344CB8AC3E}">
        <p14:creationId xmlns:p14="http://schemas.microsoft.com/office/powerpoint/2010/main" val="38656582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358"/>
            <a:ext cx="8089900" cy="577081"/>
          </a:xfrm>
        </p:spPr>
        <p:txBody>
          <a:bodyPr/>
          <a:lstStyle/>
          <a:p>
            <a:r>
              <a:rPr lang="en-US" dirty="0" smtClean="0"/>
              <a:t>2030</a:t>
            </a:r>
            <a:endParaRPr lang="en-US" dirty="0"/>
          </a:p>
        </p:txBody>
      </p:sp>
      <p:sp>
        <p:nvSpPr>
          <p:cNvPr id="6" name="Slide Number Placeholder 5"/>
          <p:cNvSpPr>
            <a:spLocks noGrp="1"/>
          </p:cNvSpPr>
          <p:nvPr>
            <p:ph type="sldNum" sz="quarter" idx="12"/>
          </p:nvPr>
        </p:nvSpPr>
        <p:spPr/>
        <p:txBody>
          <a:bodyPr/>
          <a:lstStyle/>
          <a:p>
            <a:fld id="{B9C9DB5F-D53B-7C4C-B4CB-904988563EDC}" type="slidenum">
              <a:rPr lang="en-US" smtClean="0"/>
              <a:t>9</a:t>
            </a:fld>
            <a:endParaRPr lang="en-US"/>
          </a:p>
        </p:txBody>
      </p:sp>
      <p:sp>
        <p:nvSpPr>
          <p:cNvPr id="7" name="TextBox 6"/>
          <p:cNvSpPr txBox="1"/>
          <p:nvPr/>
        </p:nvSpPr>
        <p:spPr bwMode="auto">
          <a:xfrm>
            <a:off x="133672" y="5899176"/>
            <a:ext cx="6533219" cy="246221"/>
          </a:xfrm>
          <a:prstGeom prst="rect">
            <a:avLst/>
          </a:prstGeom>
          <a:noFill/>
          <a:ln w="19050" algn="ctr">
            <a:noFill/>
            <a:miter lim="800000"/>
            <a:headEnd/>
            <a:tailEnd/>
          </a:ln>
        </p:spPr>
        <p:txBody>
          <a:bodyPr wrap="square" lIns="0" tIns="0" rIns="0" bIns="0" rtlCol="0">
            <a:spAutoFit/>
          </a:bodyPr>
          <a:lstStyle/>
          <a:p>
            <a:r>
              <a:rPr lang="en-US" sz="1600" dirty="0" smtClean="0"/>
              <a:t>Source: UN World Urbanization Prospects, 2014 Revision </a:t>
            </a:r>
          </a:p>
        </p:txBody>
      </p:sp>
      <p:pic>
        <p:nvPicPr>
          <p:cNvPr id="9" name="Picture 8" descr="Screen Shot 2015-10-22 at 1.17.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7797"/>
            <a:ext cx="9144000" cy="3949025"/>
          </a:xfrm>
          <a:prstGeom prst="rect">
            <a:avLst/>
          </a:prstGeom>
        </p:spPr>
      </p:pic>
    </p:spTree>
    <p:extLst>
      <p:ext uri="{BB962C8B-B14F-4D97-AF65-F5344CB8AC3E}">
        <p14:creationId xmlns:p14="http://schemas.microsoft.com/office/powerpoint/2010/main" val="4180522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16280</TotalTime>
  <Words>4229</Words>
  <Application>Microsoft Macintosh PowerPoint</Application>
  <PresentationFormat>On-screen Show (4:3)</PresentationFormat>
  <Paragraphs>427</Paragraphs>
  <Slides>34</Slides>
  <Notes>32</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UCSF PPT Template</vt:lpstr>
      <vt:lpstr>UCSF PPT Template-Blue</vt:lpstr>
      <vt:lpstr>UCSF PPT Template-Blue Bar</vt:lpstr>
      <vt:lpstr>PowerPoint Presentation</vt:lpstr>
      <vt:lpstr>Outline</vt:lpstr>
      <vt:lpstr>Definitions</vt:lpstr>
      <vt:lpstr>PowerPoint Presentation</vt:lpstr>
      <vt:lpstr>Definitions</vt:lpstr>
      <vt:lpstr>1970: % urban, urban agglomeration by size </vt:lpstr>
      <vt:lpstr>1990</vt:lpstr>
      <vt:lpstr>2014</vt:lpstr>
      <vt:lpstr>2030</vt:lpstr>
      <vt:lpstr>Global trends in urbanization</vt:lpstr>
      <vt:lpstr>PowerPoint Presentation</vt:lpstr>
      <vt:lpstr>Population processes       urbanization</vt:lpstr>
      <vt:lpstr>Urban growth rate</vt:lpstr>
      <vt:lpstr>Example: Population growth in Bolivia</vt:lpstr>
      <vt:lpstr>Natural population growth: Urban areas</vt:lpstr>
      <vt:lpstr>Natural population growth: Urban areas</vt:lpstr>
      <vt:lpstr>Rural-to-urban migration</vt:lpstr>
      <vt:lpstr>Rural to urban migration</vt:lpstr>
      <vt:lpstr>Example: Population growth in Cambodia</vt:lpstr>
      <vt:lpstr>PowerPoint Presentation</vt:lpstr>
      <vt:lpstr>Urban population growth (closed population)</vt:lpstr>
      <vt:lpstr>How do cities shape health?</vt:lpstr>
      <vt:lpstr>Urban vs. rural mortality causes</vt:lpstr>
      <vt:lpstr>Montgomery’s framework for urban well-being</vt:lpstr>
      <vt:lpstr>Urban advantage vs. penalty</vt:lpstr>
      <vt:lpstr>Intra-urban inequality</vt:lpstr>
      <vt:lpstr>Intra-urban health inequalities</vt:lpstr>
      <vt:lpstr>Intra-urban health inequality</vt:lpstr>
      <vt:lpstr>Segregation</vt:lpstr>
      <vt:lpstr>Assess segregation by</vt:lpstr>
      <vt:lpstr>Neighborhood effects</vt:lpstr>
      <vt:lpstr>Slums </vt:lpstr>
      <vt:lpstr>Slums &amp; children’s health</vt:lpstr>
      <vt:lpstr>References</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test</cp:lastModifiedBy>
  <cp:revision>443</cp:revision>
  <cp:lastPrinted>2015-10-21T16:51:39Z</cp:lastPrinted>
  <dcterms:created xsi:type="dcterms:W3CDTF">2012-05-07T17:59:34Z</dcterms:created>
  <dcterms:modified xsi:type="dcterms:W3CDTF">2015-11-01T14:47:35Z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