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4"/>
  </p:notesMasterIdLst>
  <p:sldIdLst>
    <p:sldId id="259" r:id="rId3"/>
    <p:sldId id="258" r:id="rId4"/>
    <p:sldId id="260" r:id="rId5"/>
    <p:sldId id="257" r:id="rId6"/>
    <p:sldId id="263" r:id="rId7"/>
    <p:sldId id="264" r:id="rId8"/>
    <p:sldId id="348" r:id="rId9"/>
    <p:sldId id="350" r:id="rId10"/>
    <p:sldId id="360" r:id="rId11"/>
    <p:sldId id="269" r:id="rId12"/>
    <p:sldId id="351" r:id="rId13"/>
    <p:sldId id="352" r:id="rId14"/>
    <p:sldId id="355" r:id="rId15"/>
    <p:sldId id="359" r:id="rId16"/>
    <p:sldId id="361" r:id="rId17"/>
    <p:sldId id="357" r:id="rId18"/>
    <p:sldId id="358" r:id="rId19"/>
    <p:sldId id="366" r:id="rId20"/>
    <p:sldId id="447" r:id="rId21"/>
    <p:sldId id="448" r:id="rId22"/>
    <p:sldId id="449" r:id="rId23"/>
    <p:sldId id="368" r:id="rId24"/>
    <p:sldId id="369" r:id="rId25"/>
    <p:sldId id="385" r:id="rId26"/>
    <p:sldId id="386" r:id="rId27"/>
    <p:sldId id="387" r:id="rId28"/>
    <p:sldId id="388" r:id="rId29"/>
    <p:sldId id="389" r:id="rId30"/>
    <p:sldId id="390" r:id="rId31"/>
    <p:sldId id="391" r:id="rId32"/>
    <p:sldId id="392" r:id="rId33"/>
    <p:sldId id="393" r:id="rId34"/>
    <p:sldId id="394" r:id="rId35"/>
    <p:sldId id="395" r:id="rId36"/>
    <p:sldId id="397" r:id="rId37"/>
    <p:sldId id="398" r:id="rId38"/>
    <p:sldId id="292" r:id="rId39"/>
    <p:sldId id="399" r:id="rId40"/>
    <p:sldId id="400" r:id="rId41"/>
    <p:sldId id="401" r:id="rId42"/>
    <p:sldId id="402" r:id="rId43"/>
    <p:sldId id="403" r:id="rId44"/>
    <p:sldId id="404" r:id="rId45"/>
    <p:sldId id="456" r:id="rId46"/>
    <p:sldId id="405" r:id="rId47"/>
    <p:sldId id="406" r:id="rId48"/>
    <p:sldId id="407" r:id="rId49"/>
    <p:sldId id="409" r:id="rId50"/>
    <p:sldId id="410" r:id="rId51"/>
    <p:sldId id="278" r:id="rId52"/>
    <p:sldId id="411" r:id="rId53"/>
    <p:sldId id="412" r:id="rId54"/>
    <p:sldId id="413" r:id="rId55"/>
    <p:sldId id="414" r:id="rId56"/>
    <p:sldId id="415" r:id="rId57"/>
    <p:sldId id="416" r:id="rId58"/>
    <p:sldId id="418" r:id="rId59"/>
    <p:sldId id="419" r:id="rId60"/>
    <p:sldId id="420" r:id="rId61"/>
    <p:sldId id="421" r:id="rId62"/>
    <p:sldId id="422" r:id="rId63"/>
    <p:sldId id="423" r:id="rId64"/>
    <p:sldId id="426" r:id="rId65"/>
    <p:sldId id="427" r:id="rId66"/>
    <p:sldId id="428" r:id="rId67"/>
    <p:sldId id="429" r:id="rId68"/>
    <p:sldId id="327" r:id="rId69"/>
    <p:sldId id="430" r:id="rId70"/>
    <p:sldId id="452" r:id="rId71"/>
    <p:sldId id="455" r:id="rId72"/>
    <p:sldId id="453" r:id="rId73"/>
    <p:sldId id="328" r:id="rId74"/>
    <p:sldId id="431" r:id="rId75"/>
    <p:sldId id="432" r:id="rId76"/>
    <p:sldId id="433" r:id="rId77"/>
    <p:sldId id="434" r:id="rId78"/>
    <p:sldId id="435" r:id="rId79"/>
    <p:sldId id="436" r:id="rId80"/>
    <p:sldId id="437" r:id="rId81"/>
    <p:sldId id="438" r:id="rId82"/>
    <p:sldId id="439" r:id="rId83"/>
    <p:sldId id="440" r:id="rId84"/>
    <p:sldId id="441" r:id="rId85"/>
    <p:sldId id="442" r:id="rId86"/>
    <p:sldId id="443" r:id="rId87"/>
    <p:sldId id="444" r:id="rId88"/>
    <p:sldId id="445" r:id="rId89"/>
    <p:sldId id="446" r:id="rId90"/>
    <p:sldId id="346" r:id="rId91"/>
    <p:sldId id="417" r:id="rId92"/>
    <p:sldId id="256"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eda, Elizabeth Rose" initials="MER" lastIdx="1" clrIdx="0">
    <p:extLst>
      <p:ext uri="{19B8F6BF-5375-455C-9EA6-DF929625EA0E}">
        <p15:presenceInfo xmlns:p15="http://schemas.microsoft.com/office/powerpoint/2012/main" userId="S-1-5-21-2695169584-3817918341-3537416689-101316" providerId="AD"/>
      </p:ext>
    </p:extLst>
  </p:cmAuthor>
  <p:cmAuthor id="2" name="Mayeda, Elizabeth R." initials="MER" lastIdx="1" clrIdx="1">
    <p:extLst>
      <p:ext uri="{19B8F6BF-5375-455C-9EA6-DF929625EA0E}">
        <p15:presenceInfo xmlns:p15="http://schemas.microsoft.com/office/powerpoint/2012/main" userId="S-1-5-21-73586283-1284227242-1801674531-8075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47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8" autoAdjust="0"/>
    <p:restoredTop sz="77394" autoAdjust="0"/>
  </p:normalViewPr>
  <p:slideViewPr>
    <p:cSldViewPr snapToGrid="0" showGuides="1">
      <p:cViewPr varScale="1">
        <p:scale>
          <a:sx n="52" d="100"/>
          <a:sy n="52" d="100"/>
        </p:scale>
        <p:origin x="488" y="56"/>
      </p:cViewPr>
      <p:guideLst>
        <p:guide orient="horz" pos="2160"/>
        <p:guide pos="4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DBE87-CF37-4F15-8BE6-84C417F57E0D}" type="doc">
      <dgm:prSet loTypeId="urn:microsoft.com/office/officeart/2005/8/layout/hierarchy1" loCatId="hierarchy" qsTypeId="urn:microsoft.com/office/officeart/2005/8/quickstyle/3D4" qsCatId="3D" csTypeId="urn:microsoft.com/office/officeart/2005/8/colors/colorful2" csCatId="colorful" phldr="1"/>
      <dgm:spPr/>
      <dgm:t>
        <a:bodyPr/>
        <a:lstStyle/>
        <a:p>
          <a:endParaRPr lang="en-US"/>
        </a:p>
      </dgm:t>
    </dgm:pt>
    <dgm:pt modelId="{E98D43D5-19C1-4B3D-8084-B4FCEF6FEB87}">
      <dgm:prSet phldrT="[Text]" custT="1"/>
      <dgm:spPr/>
      <dgm:t>
        <a:bodyPr/>
        <a:lstStyle/>
        <a:p>
          <a:r>
            <a:rPr lang="en-US" sz="3200" dirty="0">
              <a:latin typeface="Verdana" panose="020B0604030504040204" pitchFamily="34" charset="0"/>
              <a:ea typeface="Verdana" panose="020B0604030504040204" pitchFamily="34" charset="0"/>
              <a:cs typeface="Verdana" panose="020B0604030504040204" pitchFamily="34" charset="0"/>
            </a:rPr>
            <a:t>Error</a:t>
          </a:r>
        </a:p>
      </dgm:t>
    </dgm:pt>
    <dgm:pt modelId="{4361AA3C-71B6-4F31-A7F3-53E170878662}" type="parTrans" cxnId="{3B95DEDF-2DD8-4360-A23F-76B13759A18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48DE27E-A35D-4E89-9ED2-5D41E7D60843}" type="sibTrans" cxnId="{3B95DEDF-2DD8-4360-A23F-76B13759A18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66BECB1-F0BB-4A9A-A431-8EC1690CF753}">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Random Error</a:t>
          </a:r>
        </a:p>
      </dgm:t>
    </dgm:pt>
    <dgm:pt modelId="{369BB14B-A00F-4DC3-804C-A55CACF19C3F}" type="parTrans" cxnId="{FACD06DE-9A26-4AFC-A1F8-2FB341AA97C4}">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E837156-1D8D-4FED-94AC-F88EDDFDFD90}" type="sibTrans" cxnId="{FACD06DE-9A26-4AFC-A1F8-2FB341AA97C4}">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F8FE1CB-9DC0-4203-A537-ADE794F40329}">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Systematic error </a:t>
          </a:r>
        </a:p>
      </dgm:t>
    </dgm:pt>
    <dgm:pt modelId="{5E0C1C45-DC28-42E7-B864-4DE7B14312CC}" type="parTrans" cxnId="{CDCC63FE-0FBF-48E6-B0D7-FBB46A8C884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D28B194-517F-44E5-BF2E-444DDE564EBD}" type="sibTrans" cxnId="{CDCC63FE-0FBF-48E6-B0D7-FBB46A8C884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6E289E5-8677-414E-81FA-029DAB5F98D6}">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Confounding</a:t>
          </a:r>
        </a:p>
      </dgm:t>
    </dgm:pt>
    <dgm:pt modelId="{D5C7BDC3-D0AD-4A9F-A228-7CC31DF563F8}" type="parTrans" cxnId="{2463683B-A9C4-417F-8AFC-D59A51AAD5B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1B4D148-B4AC-47AB-BB21-EA3EB2248BDA}" type="sibTrans" cxnId="{2463683B-A9C4-417F-8AFC-D59A51AAD5B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C477BFD-9B57-48F0-8F45-D009C80E4C82}">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Selection bias</a:t>
          </a:r>
        </a:p>
      </dgm:t>
    </dgm:pt>
    <dgm:pt modelId="{9AE7F0F2-8487-40DC-9C06-171198131929}" type="parTrans" cxnId="{F3FDCB3F-7762-48C3-B017-EA871FC91D9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A44BB3BF-E658-4F46-8FA2-869997FC676D}" type="sibTrans" cxnId="{F3FDCB3F-7762-48C3-B017-EA871FC91D9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F550AD6-E42B-42E4-BEF0-7D46811EB17E}">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Information bias</a:t>
          </a:r>
        </a:p>
      </dgm:t>
    </dgm:pt>
    <dgm:pt modelId="{01AB5304-C8CA-41CC-ADF8-864B58178B29}" type="parTrans" cxnId="{3986EA5A-13AE-45C6-9B0F-BA0F05582A4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333836A-5772-483D-8EEA-A119BACBB0A2}" type="sibTrans" cxnId="{3986EA5A-13AE-45C6-9B0F-BA0F05582A4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929BC04-EF0D-4920-9769-764D7AD914C2}" type="pres">
      <dgm:prSet presAssocID="{573DBE87-CF37-4F15-8BE6-84C417F57E0D}" presName="hierChild1" presStyleCnt="0">
        <dgm:presLayoutVars>
          <dgm:chPref val="1"/>
          <dgm:dir/>
          <dgm:animOne val="branch"/>
          <dgm:animLvl val="lvl"/>
          <dgm:resizeHandles/>
        </dgm:presLayoutVars>
      </dgm:prSet>
      <dgm:spPr/>
    </dgm:pt>
    <dgm:pt modelId="{EA63C06A-3C4B-45AB-892B-F165224FC57E}" type="pres">
      <dgm:prSet presAssocID="{E98D43D5-19C1-4B3D-8084-B4FCEF6FEB87}" presName="hierRoot1" presStyleCnt="0"/>
      <dgm:spPr/>
    </dgm:pt>
    <dgm:pt modelId="{294877EF-22AA-4250-B1E1-339525D3FBBE}" type="pres">
      <dgm:prSet presAssocID="{E98D43D5-19C1-4B3D-8084-B4FCEF6FEB87}" presName="composite" presStyleCnt="0"/>
      <dgm:spPr/>
    </dgm:pt>
    <dgm:pt modelId="{EA4C4CDF-9071-4BA9-869F-6E99CF4BA9D4}" type="pres">
      <dgm:prSet presAssocID="{E98D43D5-19C1-4B3D-8084-B4FCEF6FEB87}" presName="background" presStyleLbl="node0" presStyleIdx="0" presStyleCnt="1"/>
      <dgm:spPr/>
    </dgm:pt>
    <dgm:pt modelId="{11E80AA4-1286-46DC-9AF9-A9078077C65C}" type="pres">
      <dgm:prSet presAssocID="{E98D43D5-19C1-4B3D-8084-B4FCEF6FEB87}" presName="text" presStyleLbl="fgAcc0" presStyleIdx="0" presStyleCnt="1" custScaleX="97680">
        <dgm:presLayoutVars>
          <dgm:chPref val="3"/>
        </dgm:presLayoutVars>
      </dgm:prSet>
      <dgm:spPr/>
    </dgm:pt>
    <dgm:pt modelId="{43C3690D-880A-4586-A03B-9307B2FB5C36}" type="pres">
      <dgm:prSet presAssocID="{E98D43D5-19C1-4B3D-8084-B4FCEF6FEB87}" presName="hierChild2" presStyleCnt="0"/>
      <dgm:spPr/>
    </dgm:pt>
    <dgm:pt modelId="{1B241BE0-CE75-4DE1-AA3B-5FB3747AD95B}" type="pres">
      <dgm:prSet presAssocID="{369BB14B-A00F-4DC3-804C-A55CACF19C3F}" presName="Name10" presStyleLbl="parChTrans1D2" presStyleIdx="0" presStyleCnt="2"/>
      <dgm:spPr/>
    </dgm:pt>
    <dgm:pt modelId="{EA75E5BB-4673-4548-AF91-8944DC640BE3}" type="pres">
      <dgm:prSet presAssocID="{666BECB1-F0BB-4A9A-A431-8EC1690CF753}" presName="hierRoot2" presStyleCnt="0"/>
      <dgm:spPr/>
    </dgm:pt>
    <dgm:pt modelId="{045B3DC2-71E5-42BE-8D18-BF630A552261}" type="pres">
      <dgm:prSet presAssocID="{666BECB1-F0BB-4A9A-A431-8EC1690CF753}" presName="composite2" presStyleCnt="0"/>
      <dgm:spPr/>
    </dgm:pt>
    <dgm:pt modelId="{AE0FF29D-2000-49B5-8223-F1930B2A71B6}" type="pres">
      <dgm:prSet presAssocID="{666BECB1-F0BB-4A9A-A431-8EC1690CF753}" presName="background2" presStyleLbl="node2" presStyleIdx="0" presStyleCnt="2"/>
      <dgm:spPr/>
    </dgm:pt>
    <dgm:pt modelId="{6D377A48-EED3-481E-816B-AFF0CCE27491}" type="pres">
      <dgm:prSet presAssocID="{666BECB1-F0BB-4A9A-A431-8EC1690CF753}" presName="text2" presStyleLbl="fgAcc2" presStyleIdx="0" presStyleCnt="2" custLinFactNeighborX="-95005" custLinFactNeighborY="901">
        <dgm:presLayoutVars>
          <dgm:chPref val="3"/>
        </dgm:presLayoutVars>
      </dgm:prSet>
      <dgm:spPr/>
    </dgm:pt>
    <dgm:pt modelId="{6FAF58DD-7B94-4303-AEC1-6B7B6D8D60B9}" type="pres">
      <dgm:prSet presAssocID="{666BECB1-F0BB-4A9A-A431-8EC1690CF753}" presName="hierChild3" presStyleCnt="0"/>
      <dgm:spPr/>
    </dgm:pt>
    <dgm:pt modelId="{1F43981A-6CC0-4E11-A52A-6C66521A971E}" type="pres">
      <dgm:prSet presAssocID="{5E0C1C45-DC28-42E7-B864-4DE7B14312CC}" presName="Name10" presStyleLbl="parChTrans1D2" presStyleIdx="1" presStyleCnt="2"/>
      <dgm:spPr/>
    </dgm:pt>
    <dgm:pt modelId="{307A3624-7889-4E6A-9635-0D8D6B2FB553}" type="pres">
      <dgm:prSet presAssocID="{9F8FE1CB-9DC0-4203-A537-ADE794F40329}" presName="hierRoot2" presStyleCnt="0"/>
      <dgm:spPr/>
    </dgm:pt>
    <dgm:pt modelId="{F5E27239-8CFB-4D30-A099-BFEF9FFD15BF}" type="pres">
      <dgm:prSet presAssocID="{9F8FE1CB-9DC0-4203-A537-ADE794F40329}" presName="composite2" presStyleCnt="0"/>
      <dgm:spPr/>
    </dgm:pt>
    <dgm:pt modelId="{A6B30EEF-530E-44AC-B4D2-B88836991163}" type="pres">
      <dgm:prSet presAssocID="{9F8FE1CB-9DC0-4203-A537-ADE794F40329}" presName="background2" presStyleLbl="node2" presStyleIdx="1" presStyleCnt="2"/>
      <dgm:spPr/>
    </dgm:pt>
    <dgm:pt modelId="{5A7F3CB7-F70D-4F64-8F93-B74115045A46}" type="pres">
      <dgm:prSet presAssocID="{9F8FE1CB-9DC0-4203-A537-ADE794F40329}" presName="text2" presStyleLbl="fgAcc2" presStyleIdx="1" presStyleCnt="2" custLinFactX="11602" custLinFactNeighborX="100000" custLinFactNeighborY="1803">
        <dgm:presLayoutVars>
          <dgm:chPref val="3"/>
        </dgm:presLayoutVars>
      </dgm:prSet>
      <dgm:spPr/>
    </dgm:pt>
    <dgm:pt modelId="{8D9AC648-7E0F-4718-8B84-1A45EFA559D9}" type="pres">
      <dgm:prSet presAssocID="{9F8FE1CB-9DC0-4203-A537-ADE794F40329}" presName="hierChild3" presStyleCnt="0"/>
      <dgm:spPr/>
    </dgm:pt>
    <dgm:pt modelId="{E01C015F-2DBF-412E-B0A1-C20551FD0EB9}" type="pres">
      <dgm:prSet presAssocID="{D5C7BDC3-D0AD-4A9F-A228-7CC31DF563F8}" presName="Name17" presStyleLbl="parChTrans1D3" presStyleIdx="0" presStyleCnt="3"/>
      <dgm:spPr/>
    </dgm:pt>
    <dgm:pt modelId="{3EC07885-B5FA-41EE-9AE9-EE06CC68E33D}" type="pres">
      <dgm:prSet presAssocID="{06E289E5-8677-414E-81FA-029DAB5F98D6}" presName="hierRoot3" presStyleCnt="0"/>
      <dgm:spPr/>
    </dgm:pt>
    <dgm:pt modelId="{89F1A263-C856-475B-84AC-CE3266FB376E}" type="pres">
      <dgm:prSet presAssocID="{06E289E5-8677-414E-81FA-029DAB5F98D6}" presName="composite3" presStyleCnt="0"/>
      <dgm:spPr/>
    </dgm:pt>
    <dgm:pt modelId="{CB4BC22E-D97A-4A56-822B-5A22E864ACC0}" type="pres">
      <dgm:prSet presAssocID="{06E289E5-8677-414E-81FA-029DAB5F98D6}" presName="background3" presStyleLbl="node3" presStyleIdx="0" presStyleCnt="3"/>
      <dgm:spPr/>
    </dgm:pt>
    <dgm:pt modelId="{0B7C5CB7-E5A6-43B1-B785-8EA37DA4B0DB}" type="pres">
      <dgm:prSet presAssocID="{06E289E5-8677-414E-81FA-029DAB5F98D6}" presName="text3" presStyleLbl="fgAcc3" presStyleIdx="0" presStyleCnt="3" custLinFactX="12168" custLinFactNeighborX="100000" custLinFactNeighborY="215">
        <dgm:presLayoutVars>
          <dgm:chPref val="3"/>
        </dgm:presLayoutVars>
      </dgm:prSet>
      <dgm:spPr/>
    </dgm:pt>
    <dgm:pt modelId="{40523A6B-B2FB-4A1F-9731-0469AC0C1EE9}" type="pres">
      <dgm:prSet presAssocID="{06E289E5-8677-414E-81FA-029DAB5F98D6}" presName="hierChild4" presStyleCnt="0"/>
      <dgm:spPr/>
    </dgm:pt>
    <dgm:pt modelId="{77C7C793-63FB-41BD-BA06-41CD1D7EB7F0}" type="pres">
      <dgm:prSet presAssocID="{9AE7F0F2-8487-40DC-9C06-171198131929}" presName="Name17" presStyleLbl="parChTrans1D3" presStyleIdx="1" presStyleCnt="3"/>
      <dgm:spPr/>
    </dgm:pt>
    <dgm:pt modelId="{6852424B-B287-4D5D-954D-1471A282F0D7}" type="pres">
      <dgm:prSet presAssocID="{6C477BFD-9B57-48F0-8F45-D009C80E4C82}" presName="hierRoot3" presStyleCnt="0"/>
      <dgm:spPr/>
    </dgm:pt>
    <dgm:pt modelId="{003F7F8A-A9EA-476F-A86C-E505B0EB7083}" type="pres">
      <dgm:prSet presAssocID="{6C477BFD-9B57-48F0-8F45-D009C80E4C82}" presName="composite3" presStyleCnt="0"/>
      <dgm:spPr/>
    </dgm:pt>
    <dgm:pt modelId="{F53B40FF-6E6D-42D9-94A8-4D6104D44943}" type="pres">
      <dgm:prSet presAssocID="{6C477BFD-9B57-48F0-8F45-D009C80E4C82}" presName="background3" presStyleLbl="node3" presStyleIdx="1" presStyleCnt="3"/>
      <dgm:spPr/>
    </dgm:pt>
    <dgm:pt modelId="{982BA0E7-2E60-482C-BF49-03FB6E82E3F7}" type="pres">
      <dgm:prSet presAssocID="{6C477BFD-9B57-48F0-8F45-D009C80E4C82}" presName="text3" presStyleLbl="fgAcc3" presStyleIdx="1" presStyleCnt="3" custLinFactX="11020" custLinFactNeighborX="100000" custLinFactNeighborY="2018">
        <dgm:presLayoutVars>
          <dgm:chPref val="3"/>
        </dgm:presLayoutVars>
      </dgm:prSet>
      <dgm:spPr/>
    </dgm:pt>
    <dgm:pt modelId="{9D311D6C-47DC-4116-8672-F06296A4C23B}" type="pres">
      <dgm:prSet presAssocID="{6C477BFD-9B57-48F0-8F45-D009C80E4C82}" presName="hierChild4" presStyleCnt="0"/>
      <dgm:spPr/>
    </dgm:pt>
    <dgm:pt modelId="{4F94989A-2497-4C46-8FF7-46B46B9F3F53}" type="pres">
      <dgm:prSet presAssocID="{01AB5304-C8CA-41CC-ADF8-864B58178B29}" presName="Name17" presStyleLbl="parChTrans1D3" presStyleIdx="2" presStyleCnt="3"/>
      <dgm:spPr/>
    </dgm:pt>
    <dgm:pt modelId="{A74DCDF0-0615-4605-B639-136699E38A49}" type="pres">
      <dgm:prSet presAssocID="{EF550AD6-E42B-42E4-BEF0-7D46811EB17E}" presName="hierRoot3" presStyleCnt="0"/>
      <dgm:spPr/>
    </dgm:pt>
    <dgm:pt modelId="{CD30667D-BBEF-4333-AD27-24B96E7EF229}" type="pres">
      <dgm:prSet presAssocID="{EF550AD6-E42B-42E4-BEF0-7D46811EB17E}" presName="composite3" presStyleCnt="0"/>
      <dgm:spPr/>
    </dgm:pt>
    <dgm:pt modelId="{96C1999E-BDD8-4C81-B5E5-737263E3B900}" type="pres">
      <dgm:prSet presAssocID="{EF550AD6-E42B-42E4-BEF0-7D46811EB17E}" presName="background3" presStyleLbl="node3" presStyleIdx="2" presStyleCnt="3"/>
      <dgm:spPr/>
    </dgm:pt>
    <dgm:pt modelId="{768F5C61-8321-4405-A4AF-7D2844850D05}" type="pres">
      <dgm:prSet presAssocID="{EF550AD6-E42B-42E4-BEF0-7D46811EB17E}" presName="text3" presStyleLbl="fgAcc3" presStyleIdx="2" presStyleCnt="3" custLinFactX="2433" custLinFactNeighborX="100000" custLinFactNeighborY="156">
        <dgm:presLayoutVars>
          <dgm:chPref val="3"/>
        </dgm:presLayoutVars>
      </dgm:prSet>
      <dgm:spPr/>
    </dgm:pt>
    <dgm:pt modelId="{5E54D475-49B1-4878-A8CE-F2F9814FE852}" type="pres">
      <dgm:prSet presAssocID="{EF550AD6-E42B-42E4-BEF0-7D46811EB17E}" presName="hierChild4" presStyleCnt="0"/>
      <dgm:spPr/>
    </dgm:pt>
  </dgm:ptLst>
  <dgm:cxnLst>
    <dgm:cxn modelId="{BC940805-C9DB-4FE5-AE88-36F2B4A90B4E}" type="presOf" srcId="{573DBE87-CF37-4F15-8BE6-84C417F57E0D}" destId="{3929BC04-EF0D-4920-9769-764D7AD914C2}" srcOrd="0" destOrd="0" presId="urn:microsoft.com/office/officeart/2005/8/layout/hierarchy1"/>
    <dgm:cxn modelId="{672E0434-1108-44FA-89B1-8DCDF20FFF08}" type="presOf" srcId="{01AB5304-C8CA-41CC-ADF8-864B58178B29}" destId="{4F94989A-2497-4C46-8FF7-46B46B9F3F53}" srcOrd="0" destOrd="0" presId="urn:microsoft.com/office/officeart/2005/8/layout/hierarchy1"/>
    <dgm:cxn modelId="{79EBCB38-EB3D-4F04-8BFF-E557A4E34B49}" type="presOf" srcId="{369BB14B-A00F-4DC3-804C-A55CACF19C3F}" destId="{1B241BE0-CE75-4DE1-AA3B-5FB3747AD95B}" srcOrd="0" destOrd="0" presId="urn:microsoft.com/office/officeart/2005/8/layout/hierarchy1"/>
    <dgm:cxn modelId="{2463683B-A9C4-417F-8AFC-D59A51AAD5BF}" srcId="{9F8FE1CB-9DC0-4203-A537-ADE794F40329}" destId="{06E289E5-8677-414E-81FA-029DAB5F98D6}" srcOrd="0" destOrd="0" parTransId="{D5C7BDC3-D0AD-4A9F-A228-7CC31DF563F8}" sibTransId="{61B4D148-B4AC-47AB-BB21-EA3EB2248BDA}"/>
    <dgm:cxn modelId="{F3FDCB3F-7762-48C3-B017-EA871FC91D95}" srcId="{9F8FE1CB-9DC0-4203-A537-ADE794F40329}" destId="{6C477BFD-9B57-48F0-8F45-D009C80E4C82}" srcOrd="1" destOrd="0" parTransId="{9AE7F0F2-8487-40DC-9C06-171198131929}" sibTransId="{A44BB3BF-E658-4F46-8FA2-869997FC676D}"/>
    <dgm:cxn modelId="{D103515E-9B93-491B-9C8D-8882CAFB4D63}" type="presOf" srcId="{6C477BFD-9B57-48F0-8F45-D009C80E4C82}" destId="{982BA0E7-2E60-482C-BF49-03FB6E82E3F7}" srcOrd="0" destOrd="0" presId="urn:microsoft.com/office/officeart/2005/8/layout/hierarchy1"/>
    <dgm:cxn modelId="{9F39CB42-E9CB-4D98-8B5D-1CD732115145}" type="presOf" srcId="{06E289E5-8677-414E-81FA-029DAB5F98D6}" destId="{0B7C5CB7-E5A6-43B1-B785-8EA37DA4B0DB}" srcOrd="0" destOrd="0" presId="urn:microsoft.com/office/officeart/2005/8/layout/hierarchy1"/>
    <dgm:cxn modelId="{420E6643-B0D6-4008-B362-1F0EB59150BA}" type="presOf" srcId="{5E0C1C45-DC28-42E7-B864-4DE7B14312CC}" destId="{1F43981A-6CC0-4E11-A52A-6C66521A971E}" srcOrd="0" destOrd="0" presId="urn:microsoft.com/office/officeart/2005/8/layout/hierarchy1"/>
    <dgm:cxn modelId="{ABA6D663-6308-462B-8C49-67EDF14E6A27}" type="presOf" srcId="{9F8FE1CB-9DC0-4203-A537-ADE794F40329}" destId="{5A7F3CB7-F70D-4F64-8F93-B74115045A46}" srcOrd="0" destOrd="0" presId="urn:microsoft.com/office/officeart/2005/8/layout/hierarchy1"/>
    <dgm:cxn modelId="{7A026044-7BB2-4AD9-90F3-7FA88A112DB7}" type="presOf" srcId="{D5C7BDC3-D0AD-4A9F-A228-7CC31DF563F8}" destId="{E01C015F-2DBF-412E-B0A1-C20551FD0EB9}" srcOrd="0" destOrd="0" presId="urn:microsoft.com/office/officeart/2005/8/layout/hierarchy1"/>
    <dgm:cxn modelId="{85177E71-3019-4B77-AA3E-FD16131F6782}" type="presOf" srcId="{EF550AD6-E42B-42E4-BEF0-7D46811EB17E}" destId="{768F5C61-8321-4405-A4AF-7D2844850D05}" srcOrd="0" destOrd="0" presId="urn:microsoft.com/office/officeart/2005/8/layout/hierarchy1"/>
    <dgm:cxn modelId="{3986EA5A-13AE-45C6-9B0F-BA0F05582A4A}" srcId="{9F8FE1CB-9DC0-4203-A537-ADE794F40329}" destId="{EF550AD6-E42B-42E4-BEF0-7D46811EB17E}" srcOrd="2" destOrd="0" parTransId="{01AB5304-C8CA-41CC-ADF8-864B58178B29}" sibTransId="{D333836A-5772-483D-8EEA-A119BACBB0A2}"/>
    <dgm:cxn modelId="{09D58FA0-AD71-45D1-B5D0-AA8DA4D9AA67}" type="presOf" srcId="{E98D43D5-19C1-4B3D-8084-B4FCEF6FEB87}" destId="{11E80AA4-1286-46DC-9AF9-A9078077C65C}" srcOrd="0" destOrd="0" presId="urn:microsoft.com/office/officeart/2005/8/layout/hierarchy1"/>
    <dgm:cxn modelId="{BEBB17A5-054F-4334-AB0E-B169C4216C93}" type="presOf" srcId="{666BECB1-F0BB-4A9A-A431-8EC1690CF753}" destId="{6D377A48-EED3-481E-816B-AFF0CCE27491}" srcOrd="0" destOrd="0" presId="urn:microsoft.com/office/officeart/2005/8/layout/hierarchy1"/>
    <dgm:cxn modelId="{2DC35EB8-D787-44BB-A48A-F58EE254A1EB}" type="presOf" srcId="{9AE7F0F2-8487-40DC-9C06-171198131929}" destId="{77C7C793-63FB-41BD-BA06-41CD1D7EB7F0}" srcOrd="0" destOrd="0" presId="urn:microsoft.com/office/officeart/2005/8/layout/hierarchy1"/>
    <dgm:cxn modelId="{FACD06DE-9A26-4AFC-A1F8-2FB341AA97C4}" srcId="{E98D43D5-19C1-4B3D-8084-B4FCEF6FEB87}" destId="{666BECB1-F0BB-4A9A-A431-8EC1690CF753}" srcOrd="0" destOrd="0" parTransId="{369BB14B-A00F-4DC3-804C-A55CACF19C3F}" sibTransId="{2E837156-1D8D-4FED-94AC-F88EDDFDFD90}"/>
    <dgm:cxn modelId="{3B95DEDF-2DD8-4360-A23F-76B13759A189}" srcId="{573DBE87-CF37-4F15-8BE6-84C417F57E0D}" destId="{E98D43D5-19C1-4B3D-8084-B4FCEF6FEB87}" srcOrd="0" destOrd="0" parTransId="{4361AA3C-71B6-4F31-A7F3-53E170878662}" sibTransId="{048DE27E-A35D-4E89-9ED2-5D41E7D60843}"/>
    <dgm:cxn modelId="{CDCC63FE-0FBF-48E6-B0D7-FBB46A8C8848}" srcId="{E98D43D5-19C1-4B3D-8084-B4FCEF6FEB87}" destId="{9F8FE1CB-9DC0-4203-A537-ADE794F40329}" srcOrd="1" destOrd="0" parTransId="{5E0C1C45-DC28-42E7-B864-4DE7B14312CC}" sibTransId="{2D28B194-517F-44E5-BF2E-444DDE564EBD}"/>
    <dgm:cxn modelId="{89D3D3A8-20BB-46D6-A838-D288FA636BB1}" type="presParOf" srcId="{3929BC04-EF0D-4920-9769-764D7AD914C2}" destId="{EA63C06A-3C4B-45AB-892B-F165224FC57E}" srcOrd="0" destOrd="0" presId="urn:microsoft.com/office/officeart/2005/8/layout/hierarchy1"/>
    <dgm:cxn modelId="{B017804E-3835-4F0E-B8AB-44D64C1CDFA1}" type="presParOf" srcId="{EA63C06A-3C4B-45AB-892B-F165224FC57E}" destId="{294877EF-22AA-4250-B1E1-339525D3FBBE}" srcOrd="0" destOrd="0" presId="urn:microsoft.com/office/officeart/2005/8/layout/hierarchy1"/>
    <dgm:cxn modelId="{4ADF46FB-F51B-44BA-96AB-2323EE51D65F}" type="presParOf" srcId="{294877EF-22AA-4250-B1E1-339525D3FBBE}" destId="{EA4C4CDF-9071-4BA9-869F-6E99CF4BA9D4}" srcOrd="0" destOrd="0" presId="urn:microsoft.com/office/officeart/2005/8/layout/hierarchy1"/>
    <dgm:cxn modelId="{127F7909-FD73-48F6-87BB-39258EFD2839}" type="presParOf" srcId="{294877EF-22AA-4250-B1E1-339525D3FBBE}" destId="{11E80AA4-1286-46DC-9AF9-A9078077C65C}" srcOrd="1" destOrd="0" presId="urn:microsoft.com/office/officeart/2005/8/layout/hierarchy1"/>
    <dgm:cxn modelId="{C24A5973-BE2E-4DB6-B518-18031F0827D3}" type="presParOf" srcId="{EA63C06A-3C4B-45AB-892B-F165224FC57E}" destId="{43C3690D-880A-4586-A03B-9307B2FB5C36}" srcOrd="1" destOrd="0" presId="urn:microsoft.com/office/officeart/2005/8/layout/hierarchy1"/>
    <dgm:cxn modelId="{1FBFBB3E-7511-4050-9C0A-60AD4268CBDA}" type="presParOf" srcId="{43C3690D-880A-4586-A03B-9307B2FB5C36}" destId="{1B241BE0-CE75-4DE1-AA3B-5FB3747AD95B}" srcOrd="0" destOrd="0" presId="urn:microsoft.com/office/officeart/2005/8/layout/hierarchy1"/>
    <dgm:cxn modelId="{BF67A6C4-36ED-424A-84B9-6DB0E044FC4F}" type="presParOf" srcId="{43C3690D-880A-4586-A03B-9307B2FB5C36}" destId="{EA75E5BB-4673-4548-AF91-8944DC640BE3}" srcOrd="1" destOrd="0" presId="urn:microsoft.com/office/officeart/2005/8/layout/hierarchy1"/>
    <dgm:cxn modelId="{2F2D6DEB-39A7-48E3-94AA-218BA0E2809E}" type="presParOf" srcId="{EA75E5BB-4673-4548-AF91-8944DC640BE3}" destId="{045B3DC2-71E5-42BE-8D18-BF630A552261}" srcOrd="0" destOrd="0" presId="urn:microsoft.com/office/officeart/2005/8/layout/hierarchy1"/>
    <dgm:cxn modelId="{4190D541-579B-4D07-B077-BBDD6D2BAA70}" type="presParOf" srcId="{045B3DC2-71E5-42BE-8D18-BF630A552261}" destId="{AE0FF29D-2000-49B5-8223-F1930B2A71B6}" srcOrd="0" destOrd="0" presId="urn:microsoft.com/office/officeart/2005/8/layout/hierarchy1"/>
    <dgm:cxn modelId="{2C8B2C09-6EDC-43E9-BDF7-4C3F9BABC319}" type="presParOf" srcId="{045B3DC2-71E5-42BE-8D18-BF630A552261}" destId="{6D377A48-EED3-481E-816B-AFF0CCE27491}" srcOrd="1" destOrd="0" presId="urn:microsoft.com/office/officeart/2005/8/layout/hierarchy1"/>
    <dgm:cxn modelId="{2A19E41B-211E-465F-862F-2FFB683E7AB8}" type="presParOf" srcId="{EA75E5BB-4673-4548-AF91-8944DC640BE3}" destId="{6FAF58DD-7B94-4303-AEC1-6B7B6D8D60B9}" srcOrd="1" destOrd="0" presId="urn:microsoft.com/office/officeart/2005/8/layout/hierarchy1"/>
    <dgm:cxn modelId="{0EDD3665-34A3-4EF7-821D-040787C6D52C}" type="presParOf" srcId="{43C3690D-880A-4586-A03B-9307B2FB5C36}" destId="{1F43981A-6CC0-4E11-A52A-6C66521A971E}" srcOrd="2" destOrd="0" presId="urn:microsoft.com/office/officeart/2005/8/layout/hierarchy1"/>
    <dgm:cxn modelId="{8DA644B2-9A1F-43ED-BEA5-9E536B848947}" type="presParOf" srcId="{43C3690D-880A-4586-A03B-9307B2FB5C36}" destId="{307A3624-7889-4E6A-9635-0D8D6B2FB553}" srcOrd="3" destOrd="0" presId="urn:microsoft.com/office/officeart/2005/8/layout/hierarchy1"/>
    <dgm:cxn modelId="{2B2FD191-C82F-4641-BEB1-7279EFDEC999}" type="presParOf" srcId="{307A3624-7889-4E6A-9635-0D8D6B2FB553}" destId="{F5E27239-8CFB-4D30-A099-BFEF9FFD15BF}" srcOrd="0" destOrd="0" presId="urn:microsoft.com/office/officeart/2005/8/layout/hierarchy1"/>
    <dgm:cxn modelId="{064EBEF3-18DB-44DB-913A-4259E845B984}" type="presParOf" srcId="{F5E27239-8CFB-4D30-A099-BFEF9FFD15BF}" destId="{A6B30EEF-530E-44AC-B4D2-B88836991163}" srcOrd="0" destOrd="0" presId="urn:microsoft.com/office/officeart/2005/8/layout/hierarchy1"/>
    <dgm:cxn modelId="{DFD0BBB1-4895-4CEC-BA97-1746317CC2EE}" type="presParOf" srcId="{F5E27239-8CFB-4D30-A099-BFEF9FFD15BF}" destId="{5A7F3CB7-F70D-4F64-8F93-B74115045A46}" srcOrd="1" destOrd="0" presId="urn:microsoft.com/office/officeart/2005/8/layout/hierarchy1"/>
    <dgm:cxn modelId="{3976D4EA-3D6F-44B2-96FF-D8622A058DA1}" type="presParOf" srcId="{307A3624-7889-4E6A-9635-0D8D6B2FB553}" destId="{8D9AC648-7E0F-4718-8B84-1A45EFA559D9}" srcOrd="1" destOrd="0" presId="urn:microsoft.com/office/officeart/2005/8/layout/hierarchy1"/>
    <dgm:cxn modelId="{8672F3F6-DD1D-491D-9AA8-595B679F6E50}" type="presParOf" srcId="{8D9AC648-7E0F-4718-8B84-1A45EFA559D9}" destId="{E01C015F-2DBF-412E-B0A1-C20551FD0EB9}" srcOrd="0" destOrd="0" presId="urn:microsoft.com/office/officeart/2005/8/layout/hierarchy1"/>
    <dgm:cxn modelId="{AE022B5D-4E63-4E90-AFAC-78E735037F5B}" type="presParOf" srcId="{8D9AC648-7E0F-4718-8B84-1A45EFA559D9}" destId="{3EC07885-B5FA-41EE-9AE9-EE06CC68E33D}" srcOrd="1" destOrd="0" presId="urn:microsoft.com/office/officeart/2005/8/layout/hierarchy1"/>
    <dgm:cxn modelId="{183E9207-4219-4E03-8E1A-027A0B1AD260}" type="presParOf" srcId="{3EC07885-B5FA-41EE-9AE9-EE06CC68E33D}" destId="{89F1A263-C856-475B-84AC-CE3266FB376E}" srcOrd="0" destOrd="0" presId="urn:microsoft.com/office/officeart/2005/8/layout/hierarchy1"/>
    <dgm:cxn modelId="{457C8DEA-E84B-4983-A5A8-B4EB45667347}" type="presParOf" srcId="{89F1A263-C856-475B-84AC-CE3266FB376E}" destId="{CB4BC22E-D97A-4A56-822B-5A22E864ACC0}" srcOrd="0" destOrd="0" presId="urn:microsoft.com/office/officeart/2005/8/layout/hierarchy1"/>
    <dgm:cxn modelId="{6B7487F6-58B4-4A1B-978F-2C3AF57016E5}" type="presParOf" srcId="{89F1A263-C856-475B-84AC-CE3266FB376E}" destId="{0B7C5CB7-E5A6-43B1-B785-8EA37DA4B0DB}" srcOrd="1" destOrd="0" presId="urn:microsoft.com/office/officeart/2005/8/layout/hierarchy1"/>
    <dgm:cxn modelId="{508F9857-9419-4B0E-950F-7BB6A0C19368}" type="presParOf" srcId="{3EC07885-B5FA-41EE-9AE9-EE06CC68E33D}" destId="{40523A6B-B2FB-4A1F-9731-0469AC0C1EE9}" srcOrd="1" destOrd="0" presId="urn:microsoft.com/office/officeart/2005/8/layout/hierarchy1"/>
    <dgm:cxn modelId="{5DA6C7DF-756F-47E0-8413-5D78C40A0FCA}" type="presParOf" srcId="{8D9AC648-7E0F-4718-8B84-1A45EFA559D9}" destId="{77C7C793-63FB-41BD-BA06-41CD1D7EB7F0}" srcOrd="2" destOrd="0" presId="urn:microsoft.com/office/officeart/2005/8/layout/hierarchy1"/>
    <dgm:cxn modelId="{10DA7DC7-5FDC-4C9A-8895-C04D00918B90}" type="presParOf" srcId="{8D9AC648-7E0F-4718-8B84-1A45EFA559D9}" destId="{6852424B-B287-4D5D-954D-1471A282F0D7}" srcOrd="3" destOrd="0" presId="urn:microsoft.com/office/officeart/2005/8/layout/hierarchy1"/>
    <dgm:cxn modelId="{FA5B38B1-D4EB-425A-B9F1-FC1F0B4FC665}" type="presParOf" srcId="{6852424B-B287-4D5D-954D-1471A282F0D7}" destId="{003F7F8A-A9EA-476F-A86C-E505B0EB7083}" srcOrd="0" destOrd="0" presId="urn:microsoft.com/office/officeart/2005/8/layout/hierarchy1"/>
    <dgm:cxn modelId="{85346936-9409-40EC-82EF-D0DD1A87A549}" type="presParOf" srcId="{003F7F8A-A9EA-476F-A86C-E505B0EB7083}" destId="{F53B40FF-6E6D-42D9-94A8-4D6104D44943}" srcOrd="0" destOrd="0" presId="urn:microsoft.com/office/officeart/2005/8/layout/hierarchy1"/>
    <dgm:cxn modelId="{6348E7A3-C15A-4A61-9400-37937F267E62}" type="presParOf" srcId="{003F7F8A-A9EA-476F-A86C-E505B0EB7083}" destId="{982BA0E7-2E60-482C-BF49-03FB6E82E3F7}" srcOrd="1" destOrd="0" presId="urn:microsoft.com/office/officeart/2005/8/layout/hierarchy1"/>
    <dgm:cxn modelId="{34F762E9-ACDB-4188-892A-C27C222453C7}" type="presParOf" srcId="{6852424B-B287-4D5D-954D-1471A282F0D7}" destId="{9D311D6C-47DC-4116-8672-F06296A4C23B}" srcOrd="1" destOrd="0" presId="urn:microsoft.com/office/officeart/2005/8/layout/hierarchy1"/>
    <dgm:cxn modelId="{D03CD962-2381-4603-BB79-833EAE0506B5}" type="presParOf" srcId="{8D9AC648-7E0F-4718-8B84-1A45EFA559D9}" destId="{4F94989A-2497-4C46-8FF7-46B46B9F3F53}" srcOrd="4" destOrd="0" presId="urn:microsoft.com/office/officeart/2005/8/layout/hierarchy1"/>
    <dgm:cxn modelId="{68D39224-8ECA-47F3-BE4E-480CF173D931}" type="presParOf" srcId="{8D9AC648-7E0F-4718-8B84-1A45EFA559D9}" destId="{A74DCDF0-0615-4605-B639-136699E38A49}" srcOrd="5" destOrd="0" presId="urn:microsoft.com/office/officeart/2005/8/layout/hierarchy1"/>
    <dgm:cxn modelId="{86E81AC0-554F-4FB1-8AB5-7DBF1A164C5F}" type="presParOf" srcId="{A74DCDF0-0615-4605-B639-136699E38A49}" destId="{CD30667D-BBEF-4333-AD27-24B96E7EF229}" srcOrd="0" destOrd="0" presId="urn:microsoft.com/office/officeart/2005/8/layout/hierarchy1"/>
    <dgm:cxn modelId="{0E1FD480-5D44-4853-88CB-ED37A0B8AC56}" type="presParOf" srcId="{CD30667D-BBEF-4333-AD27-24B96E7EF229}" destId="{96C1999E-BDD8-4C81-B5E5-737263E3B900}" srcOrd="0" destOrd="0" presId="urn:microsoft.com/office/officeart/2005/8/layout/hierarchy1"/>
    <dgm:cxn modelId="{7DF3D0F0-9138-4B3B-9C41-A93562FA0A27}" type="presParOf" srcId="{CD30667D-BBEF-4333-AD27-24B96E7EF229}" destId="{768F5C61-8321-4405-A4AF-7D2844850D05}" srcOrd="1" destOrd="0" presId="urn:microsoft.com/office/officeart/2005/8/layout/hierarchy1"/>
    <dgm:cxn modelId="{C9C6CE3E-1E41-4DEE-8D7C-679B367B4537}" type="presParOf" srcId="{A74DCDF0-0615-4605-B639-136699E38A49}" destId="{5E54D475-49B1-4878-A8CE-F2F9814FE8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4989A-2497-4C46-8FF7-46B46B9F3F53}">
      <dsp:nvSpPr>
        <dsp:cNvPr id="0" name=""/>
        <dsp:cNvSpPr/>
      </dsp:nvSpPr>
      <dsp:spPr>
        <a:xfrm>
          <a:off x="6071449" y="2464517"/>
          <a:ext cx="1770549" cy="439100"/>
        </a:xfrm>
        <a:custGeom>
          <a:avLst/>
          <a:gdLst/>
          <a:ahLst/>
          <a:cxnLst/>
          <a:rect l="0" t="0" r="0" b="0"/>
          <a:pathLst>
            <a:path>
              <a:moveTo>
                <a:pt x="0" y="0"/>
              </a:moveTo>
              <a:lnTo>
                <a:pt x="0" y="294017"/>
              </a:lnTo>
              <a:lnTo>
                <a:pt x="1770549" y="294017"/>
              </a:lnTo>
              <a:lnTo>
                <a:pt x="1770549" y="43910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7C7C793-63FB-41BD-BA06-41CD1D7EB7F0}">
      <dsp:nvSpPr>
        <dsp:cNvPr id="0" name=""/>
        <dsp:cNvSpPr/>
      </dsp:nvSpPr>
      <dsp:spPr>
        <a:xfrm>
          <a:off x="6016614" y="2464517"/>
          <a:ext cx="91440" cy="439683"/>
        </a:xfrm>
        <a:custGeom>
          <a:avLst/>
          <a:gdLst/>
          <a:ahLst/>
          <a:cxnLst/>
          <a:rect l="0" t="0" r="0" b="0"/>
          <a:pathLst>
            <a:path>
              <a:moveTo>
                <a:pt x="54834" y="0"/>
              </a:moveTo>
              <a:lnTo>
                <a:pt x="54834" y="294600"/>
              </a:lnTo>
              <a:lnTo>
                <a:pt x="45720" y="294600"/>
              </a:lnTo>
              <a:lnTo>
                <a:pt x="45720" y="439683"/>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01C015F-2DBF-412E-B0A1-C20551FD0EB9}">
      <dsp:nvSpPr>
        <dsp:cNvPr id="0" name=""/>
        <dsp:cNvSpPr/>
      </dsp:nvSpPr>
      <dsp:spPr>
        <a:xfrm>
          <a:off x="4166167" y="2464517"/>
          <a:ext cx="1905282" cy="439683"/>
        </a:xfrm>
        <a:custGeom>
          <a:avLst/>
          <a:gdLst/>
          <a:ahLst/>
          <a:cxnLst/>
          <a:rect l="0" t="0" r="0" b="0"/>
          <a:pathLst>
            <a:path>
              <a:moveTo>
                <a:pt x="1905282" y="0"/>
              </a:moveTo>
              <a:lnTo>
                <a:pt x="1905282" y="294600"/>
              </a:lnTo>
              <a:lnTo>
                <a:pt x="0" y="294600"/>
              </a:lnTo>
              <a:lnTo>
                <a:pt x="0" y="439683"/>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F43981A-6CC0-4E11-A52A-6C66521A971E}">
      <dsp:nvSpPr>
        <dsp:cNvPr id="0" name=""/>
        <dsp:cNvSpPr/>
      </dsp:nvSpPr>
      <dsp:spPr>
        <a:xfrm>
          <a:off x="3366554" y="996620"/>
          <a:ext cx="2704894" cy="473410"/>
        </a:xfrm>
        <a:custGeom>
          <a:avLst/>
          <a:gdLst/>
          <a:ahLst/>
          <a:cxnLst/>
          <a:rect l="0" t="0" r="0" b="0"/>
          <a:pathLst>
            <a:path>
              <a:moveTo>
                <a:pt x="0" y="0"/>
              </a:moveTo>
              <a:lnTo>
                <a:pt x="0" y="328326"/>
              </a:lnTo>
              <a:lnTo>
                <a:pt x="2704894" y="328326"/>
              </a:lnTo>
              <a:lnTo>
                <a:pt x="2704894" y="47341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B241BE0-CE75-4DE1-AA3B-5FB3747AD95B}">
      <dsp:nvSpPr>
        <dsp:cNvPr id="0" name=""/>
        <dsp:cNvSpPr/>
      </dsp:nvSpPr>
      <dsp:spPr>
        <a:xfrm>
          <a:off x="921589" y="996620"/>
          <a:ext cx="2444965" cy="464440"/>
        </a:xfrm>
        <a:custGeom>
          <a:avLst/>
          <a:gdLst/>
          <a:ahLst/>
          <a:cxnLst/>
          <a:rect l="0" t="0" r="0" b="0"/>
          <a:pathLst>
            <a:path>
              <a:moveTo>
                <a:pt x="2444965" y="0"/>
              </a:moveTo>
              <a:lnTo>
                <a:pt x="2444965" y="319356"/>
              </a:lnTo>
              <a:lnTo>
                <a:pt x="0" y="319356"/>
              </a:lnTo>
              <a:lnTo>
                <a:pt x="0" y="46444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A4C4CDF-9071-4BA9-869F-6E99CF4BA9D4}">
      <dsp:nvSpPr>
        <dsp:cNvPr id="0" name=""/>
        <dsp:cNvSpPr/>
      </dsp:nvSpPr>
      <dsp:spPr>
        <a:xfrm>
          <a:off x="2601661" y="2134"/>
          <a:ext cx="1529786" cy="99448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1E80AA4-1286-46DC-9AF9-A9078077C65C}">
      <dsp:nvSpPr>
        <dsp:cNvPr id="0" name=""/>
        <dsp:cNvSpPr/>
      </dsp:nvSpPr>
      <dsp:spPr>
        <a:xfrm>
          <a:off x="2775675" y="167447"/>
          <a:ext cx="1529786" cy="9944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Verdana" panose="020B0604030504040204" pitchFamily="34" charset="0"/>
              <a:ea typeface="Verdana" panose="020B0604030504040204" pitchFamily="34" charset="0"/>
              <a:cs typeface="Verdana" panose="020B0604030504040204" pitchFamily="34" charset="0"/>
            </a:rPr>
            <a:t>Error</a:t>
          </a:r>
        </a:p>
      </dsp:txBody>
      <dsp:txXfrm>
        <a:off x="2804803" y="196575"/>
        <a:ext cx="1471530" cy="936230"/>
      </dsp:txXfrm>
    </dsp:sp>
    <dsp:sp modelId="{AE0FF29D-2000-49B5-8223-F1930B2A71B6}">
      <dsp:nvSpPr>
        <dsp:cNvPr id="0" name=""/>
        <dsp:cNvSpPr/>
      </dsp:nvSpPr>
      <dsp:spPr>
        <a:xfrm>
          <a:off x="138529" y="1461060"/>
          <a:ext cx="1566120" cy="99448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D377A48-EED3-481E-816B-AFF0CCE27491}">
      <dsp:nvSpPr>
        <dsp:cNvPr id="0" name=""/>
        <dsp:cNvSpPr/>
      </dsp:nvSpPr>
      <dsp:spPr>
        <a:xfrm>
          <a:off x="312542" y="1626373"/>
          <a:ext cx="1566120" cy="99448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Random Error</a:t>
          </a:r>
        </a:p>
      </dsp:txBody>
      <dsp:txXfrm>
        <a:off x="341670" y="1655501"/>
        <a:ext cx="1507864" cy="936230"/>
      </dsp:txXfrm>
    </dsp:sp>
    <dsp:sp modelId="{A6B30EEF-530E-44AC-B4D2-B88836991163}">
      <dsp:nvSpPr>
        <dsp:cNvPr id="0" name=""/>
        <dsp:cNvSpPr/>
      </dsp:nvSpPr>
      <dsp:spPr>
        <a:xfrm>
          <a:off x="5288389" y="1470031"/>
          <a:ext cx="1566120" cy="99448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A7F3CB7-F70D-4F64-8F93-B74115045A46}">
      <dsp:nvSpPr>
        <dsp:cNvPr id="0" name=""/>
        <dsp:cNvSpPr/>
      </dsp:nvSpPr>
      <dsp:spPr>
        <a:xfrm>
          <a:off x="5462402" y="1635343"/>
          <a:ext cx="1566120" cy="99448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Systematic error </a:t>
          </a:r>
        </a:p>
      </dsp:txBody>
      <dsp:txXfrm>
        <a:off x="5491530" y="1664471"/>
        <a:ext cx="1507864" cy="936230"/>
      </dsp:txXfrm>
    </dsp:sp>
    <dsp:sp modelId="{CB4BC22E-D97A-4A56-822B-5A22E864ACC0}">
      <dsp:nvSpPr>
        <dsp:cNvPr id="0" name=""/>
        <dsp:cNvSpPr/>
      </dsp:nvSpPr>
      <dsp:spPr>
        <a:xfrm>
          <a:off x="3383107" y="2904201"/>
          <a:ext cx="1566120" cy="99448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B7C5CB7-E5A6-43B1-B785-8EA37DA4B0DB}">
      <dsp:nvSpPr>
        <dsp:cNvPr id="0" name=""/>
        <dsp:cNvSpPr/>
      </dsp:nvSpPr>
      <dsp:spPr>
        <a:xfrm>
          <a:off x="3557120" y="3069513"/>
          <a:ext cx="1566120" cy="99448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Confounding</a:t>
          </a:r>
        </a:p>
      </dsp:txBody>
      <dsp:txXfrm>
        <a:off x="3586248" y="3098641"/>
        <a:ext cx="1507864" cy="936230"/>
      </dsp:txXfrm>
    </dsp:sp>
    <dsp:sp modelId="{F53B40FF-6E6D-42D9-94A8-4D6104D44943}">
      <dsp:nvSpPr>
        <dsp:cNvPr id="0" name=""/>
        <dsp:cNvSpPr/>
      </dsp:nvSpPr>
      <dsp:spPr>
        <a:xfrm>
          <a:off x="5279274" y="2904201"/>
          <a:ext cx="1566120" cy="99448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82BA0E7-2E60-482C-BF49-03FB6E82E3F7}">
      <dsp:nvSpPr>
        <dsp:cNvPr id="0" name=""/>
        <dsp:cNvSpPr/>
      </dsp:nvSpPr>
      <dsp:spPr>
        <a:xfrm>
          <a:off x="5453288" y="3069513"/>
          <a:ext cx="1566120" cy="99448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Selection bias</a:t>
          </a:r>
        </a:p>
      </dsp:txBody>
      <dsp:txXfrm>
        <a:off x="5482416" y="3098641"/>
        <a:ext cx="1507864" cy="936230"/>
      </dsp:txXfrm>
    </dsp:sp>
    <dsp:sp modelId="{96C1999E-BDD8-4C81-B5E5-737263E3B900}">
      <dsp:nvSpPr>
        <dsp:cNvPr id="0" name=""/>
        <dsp:cNvSpPr/>
      </dsp:nvSpPr>
      <dsp:spPr>
        <a:xfrm>
          <a:off x="7058938" y="2903618"/>
          <a:ext cx="1566120" cy="99448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68F5C61-8321-4405-A4AF-7D2844850D05}">
      <dsp:nvSpPr>
        <dsp:cNvPr id="0" name=""/>
        <dsp:cNvSpPr/>
      </dsp:nvSpPr>
      <dsp:spPr>
        <a:xfrm>
          <a:off x="7232952" y="3068930"/>
          <a:ext cx="1566120" cy="99448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Verdana" panose="020B0604030504040204" pitchFamily="34" charset="0"/>
              <a:ea typeface="Verdana" panose="020B0604030504040204" pitchFamily="34" charset="0"/>
              <a:cs typeface="Verdana" panose="020B0604030504040204" pitchFamily="34" charset="0"/>
            </a:rPr>
            <a:t>Information bias</a:t>
          </a:r>
        </a:p>
      </dsp:txBody>
      <dsp:txXfrm>
        <a:off x="7262080" y="3098058"/>
        <a:ext cx="1507864" cy="9362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89EA8-3850-4122-BFDD-6410FAE108DF}"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0FDAD-C128-4156-B4DD-AD8A22597899}" type="slidenum">
              <a:rPr lang="en-US" smtClean="0"/>
              <a:t>‹#›</a:t>
            </a:fld>
            <a:endParaRPr lang="en-US"/>
          </a:p>
        </p:txBody>
      </p:sp>
    </p:spTree>
    <p:extLst>
      <p:ext uri="{BB962C8B-B14F-4D97-AF65-F5344CB8AC3E}">
        <p14:creationId xmlns:p14="http://schemas.microsoft.com/office/powerpoint/2010/main" val="143933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021225-8A8C-4241-A98D-06B2EC2166FB}"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3/5/2020</a:t>
            </a:fld>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83119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are used to seeing disease +/- on the top (col headers). Just need to point out that we have exposure +/- in on the top.</a:t>
            </a:r>
          </a:p>
          <a:p>
            <a:endParaRPr lang="en-US" dirty="0"/>
          </a:p>
        </p:txBody>
      </p:sp>
      <p:sp>
        <p:nvSpPr>
          <p:cNvPr id="4" name="Slide Number Placeholder 3"/>
          <p:cNvSpPr>
            <a:spLocks noGrp="1"/>
          </p:cNvSpPr>
          <p:nvPr>
            <p:ph type="sldNum" sz="quarter" idx="5"/>
          </p:nvPr>
        </p:nvSpPr>
        <p:spPr/>
        <p:txBody>
          <a:bodyPr/>
          <a:lstStyle/>
          <a:p>
            <a:fld id="{19E0FDAD-C128-4156-B4DD-AD8A22597899}" type="slidenum">
              <a:rPr lang="en-US" smtClean="0"/>
              <a:t>32</a:t>
            </a:fld>
            <a:endParaRPr lang="en-US"/>
          </a:p>
        </p:txBody>
      </p:sp>
    </p:spTree>
    <p:extLst>
      <p:ext uri="{BB962C8B-B14F-4D97-AF65-F5344CB8AC3E}">
        <p14:creationId xmlns:p14="http://schemas.microsoft.com/office/powerpoint/2010/main" val="82806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Lash p. 66-67</a:t>
            </a:r>
          </a:p>
        </p:txBody>
      </p:sp>
      <p:sp>
        <p:nvSpPr>
          <p:cNvPr id="4" name="Slide Number Placeholder 3"/>
          <p:cNvSpPr>
            <a:spLocks noGrp="1"/>
          </p:cNvSpPr>
          <p:nvPr>
            <p:ph type="sldNum" sz="quarter" idx="5"/>
          </p:nvPr>
        </p:nvSpPr>
        <p:spPr/>
        <p:txBody>
          <a:bodyPr/>
          <a:lstStyle/>
          <a:p>
            <a:fld id="{19E0FDAD-C128-4156-B4DD-AD8A22597899}" type="slidenum">
              <a:rPr lang="en-US" smtClean="0"/>
              <a:t>33</a:t>
            </a:fld>
            <a:endParaRPr lang="en-US"/>
          </a:p>
        </p:txBody>
      </p:sp>
    </p:spTree>
    <p:extLst>
      <p:ext uri="{BB962C8B-B14F-4D97-AF65-F5344CB8AC3E}">
        <p14:creationId xmlns:p14="http://schemas.microsoft.com/office/powerpoint/2010/main" val="273418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Lash p. 52</a:t>
            </a:r>
          </a:p>
        </p:txBody>
      </p:sp>
      <p:sp>
        <p:nvSpPr>
          <p:cNvPr id="4" name="Slide Number Placeholder 3"/>
          <p:cNvSpPr>
            <a:spLocks noGrp="1"/>
          </p:cNvSpPr>
          <p:nvPr>
            <p:ph type="sldNum" sz="quarter" idx="5"/>
          </p:nvPr>
        </p:nvSpPr>
        <p:spPr/>
        <p:txBody>
          <a:bodyPr/>
          <a:lstStyle/>
          <a:p>
            <a:fld id="{19E0FDAD-C128-4156-B4DD-AD8A22597899}" type="slidenum">
              <a:rPr lang="en-US" smtClean="0"/>
              <a:t>41</a:t>
            </a:fld>
            <a:endParaRPr lang="en-US"/>
          </a:p>
        </p:txBody>
      </p:sp>
    </p:spTree>
    <p:extLst>
      <p:ext uri="{BB962C8B-B14F-4D97-AF65-F5344CB8AC3E}">
        <p14:creationId xmlns:p14="http://schemas.microsoft.com/office/powerpoint/2010/main" val="32456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Orsini p. 37</a:t>
            </a:r>
          </a:p>
          <a:p>
            <a:endParaRPr lang="en-US" dirty="0"/>
          </a:p>
          <a:p>
            <a:r>
              <a:rPr lang="en-US" dirty="0"/>
              <a:t>Note: formula written out nicely in Lash, p. 52, but selection bias factor formula differs slightly (just algebra to crosswalk between) because they multiply the </a:t>
            </a:r>
            <a:r>
              <a:rPr lang="en-US" dirty="0" err="1"/>
              <a:t>OR_hat</a:t>
            </a:r>
            <a:r>
              <a:rPr lang="en-US" dirty="0"/>
              <a:t> by the selection bias factor instead of dividing the </a:t>
            </a:r>
            <a:r>
              <a:rPr lang="en-US" dirty="0" err="1"/>
              <a:t>OR_hat</a:t>
            </a:r>
            <a:r>
              <a:rPr lang="en-US" dirty="0"/>
              <a:t> by the selection bias factor.  </a:t>
            </a:r>
          </a:p>
          <a:p>
            <a:endParaRPr lang="en-US" dirty="0"/>
          </a:p>
        </p:txBody>
      </p:sp>
      <p:sp>
        <p:nvSpPr>
          <p:cNvPr id="4" name="Slide Number Placeholder 3"/>
          <p:cNvSpPr>
            <a:spLocks noGrp="1"/>
          </p:cNvSpPr>
          <p:nvPr>
            <p:ph type="sldNum" sz="quarter" idx="5"/>
          </p:nvPr>
        </p:nvSpPr>
        <p:spPr/>
        <p:txBody>
          <a:bodyPr/>
          <a:lstStyle/>
          <a:p>
            <a:fld id="{19E0FDAD-C128-4156-B4DD-AD8A22597899}" type="slidenum">
              <a:rPr lang="en-US" smtClean="0"/>
              <a:t>43</a:t>
            </a:fld>
            <a:endParaRPr lang="en-US"/>
          </a:p>
        </p:txBody>
      </p:sp>
    </p:spTree>
    <p:extLst>
      <p:ext uri="{BB962C8B-B14F-4D97-AF65-F5344CB8AC3E}">
        <p14:creationId xmlns:p14="http://schemas.microsoft.com/office/powerpoint/2010/main" val="310170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Orsini p. 37</a:t>
            </a:r>
          </a:p>
        </p:txBody>
      </p:sp>
      <p:sp>
        <p:nvSpPr>
          <p:cNvPr id="4" name="Slide Number Placeholder 3"/>
          <p:cNvSpPr>
            <a:spLocks noGrp="1"/>
          </p:cNvSpPr>
          <p:nvPr>
            <p:ph type="sldNum" sz="quarter" idx="5"/>
          </p:nvPr>
        </p:nvSpPr>
        <p:spPr/>
        <p:txBody>
          <a:bodyPr/>
          <a:lstStyle/>
          <a:p>
            <a:fld id="{19E0FDAD-C128-4156-B4DD-AD8A22597899}" type="slidenum">
              <a:rPr lang="en-US" smtClean="0"/>
              <a:t>44</a:t>
            </a:fld>
            <a:endParaRPr lang="en-US"/>
          </a:p>
        </p:txBody>
      </p:sp>
    </p:spTree>
    <p:extLst>
      <p:ext uri="{BB962C8B-B14F-4D97-AF65-F5344CB8AC3E}">
        <p14:creationId xmlns:p14="http://schemas.microsoft.com/office/powerpoint/2010/main" val="91329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Lash, p. 82</a:t>
            </a:r>
          </a:p>
        </p:txBody>
      </p:sp>
      <p:sp>
        <p:nvSpPr>
          <p:cNvPr id="4" name="Slide Number Placeholder 3"/>
          <p:cNvSpPr>
            <a:spLocks noGrp="1"/>
          </p:cNvSpPr>
          <p:nvPr>
            <p:ph type="sldNum" sz="quarter" idx="5"/>
          </p:nvPr>
        </p:nvSpPr>
        <p:spPr/>
        <p:txBody>
          <a:bodyPr/>
          <a:lstStyle/>
          <a:p>
            <a:fld id="{19E0FDAD-C128-4156-B4DD-AD8A22597899}" type="slidenum">
              <a:rPr lang="en-US" smtClean="0"/>
              <a:t>52</a:t>
            </a:fld>
            <a:endParaRPr lang="en-US"/>
          </a:p>
        </p:txBody>
      </p:sp>
    </p:spTree>
    <p:extLst>
      <p:ext uri="{BB962C8B-B14F-4D97-AF65-F5344CB8AC3E}">
        <p14:creationId xmlns:p14="http://schemas.microsoft.com/office/powerpoint/2010/main" val="1409391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When misclassification of the outcome is dependent on misclassification of the exposure, this dependent misclassification can cause a strong bias away from the null even when the overall misclassification mechanism for both exposure and disease are nondifferential (Kristensen, 1992 ).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Hernan and Robins also a good reference for DAGs for information bias. </a:t>
            </a:r>
            <a:endParaRPr lang="en-US" dirty="0"/>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53</a:t>
            </a:fld>
            <a:endParaRPr lang="en-US"/>
          </a:p>
        </p:txBody>
      </p:sp>
    </p:spTree>
    <p:extLst>
      <p:ext uri="{BB962C8B-B14F-4D97-AF65-F5344CB8AC3E}">
        <p14:creationId xmlns:p14="http://schemas.microsoft.com/office/powerpoint/2010/main" val="218415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https://academic.oup.com/aje/article/187/1/125/3860095</a:t>
            </a:r>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57</a:t>
            </a:fld>
            <a:endParaRPr lang="en-US"/>
          </a:p>
        </p:txBody>
      </p:sp>
    </p:spTree>
    <p:extLst>
      <p:ext uri="{BB962C8B-B14F-4D97-AF65-F5344CB8AC3E}">
        <p14:creationId xmlns:p14="http://schemas.microsoft.com/office/powerpoint/2010/main" val="147700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Lash, p. 88</a:t>
            </a:r>
          </a:p>
        </p:txBody>
      </p:sp>
      <p:sp>
        <p:nvSpPr>
          <p:cNvPr id="4" name="Slide Number Placeholder 3"/>
          <p:cNvSpPr>
            <a:spLocks noGrp="1"/>
          </p:cNvSpPr>
          <p:nvPr>
            <p:ph type="sldNum" sz="quarter" idx="5"/>
          </p:nvPr>
        </p:nvSpPr>
        <p:spPr/>
        <p:txBody>
          <a:bodyPr/>
          <a:lstStyle/>
          <a:p>
            <a:fld id="{19E0FDAD-C128-4156-B4DD-AD8A22597899}" type="slidenum">
              <a:rPr lang="en-US" smtClean="0"/>
              <a:t>58</a:t>
            </a:fld>
            <a:endParaRPr lang="en-US"/>
          </a:p>
        </p:txBody>
      </p:sp>
    </p:spTree>
    <p:extLst>
      <p:ext uri="{BB962C8B-B14F-4D97-AF65-F5344CB8AC3E}">
        <p14:creationId xmlns:p14="http://schemas.microsoft.com/office/powerpoint/2010/main" val="45771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E0FDAD-C128-4156-B4DD-AD8A22597899}" type="slidenum">
              <a:rPr lang="en-US" smtClean="0"/>
              <a:t>63</a:t>
            </a:fld>
            <a:endParaRPr lang="en-US"/>
          </a:p>
        </p:txBody>
      </p:sp>
    </p:spTree>
    <p:extLst>
      <p:ext uri="{BB962C8B-B14F-4D97-AF65-F5344CB8AC3E}">
        <p14:creationId xmlns:p14="http://schemas.microsoft.com/office/powerpoint/2010/main" val="256726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267895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Lash p. 90</a:t>
            </a:r>
          </a:p>
        </p:txBody>
      </p:sp>
      <p:sp>
        <p:nvSpPr>
          <p:cNvPr id="4" name="Slide Number Placeholder 3"/>
          <p:cNvSpPr>
            <a:spLocks noGrp="1"/>
          </p:cNvSpPr>
          <p:nvPr>
            <p:ph type="sldNum" sz="quarter" idx="5"/>
          </p:nvPr>
        </p:nvSpPr>
        <p:spPr/>
        <p:txBody>
          <a:bodyPr/>
          <a:lstStyle/>
          <a:p>
            <a:fld id="{19E0FDAD-C128-4156-B4DD-AD8A22597899}" type="slidenum">
              <a:rPr lang="en-US" smtClean="0"/>
              <a:t>64</a:t>
            </a:fld>
            <a:endParaRPr lang="en-US"/>
          </a:p>
        </p:txBody>
      </p:sp>
    </p:spTree>
    <p:extLst>
      <p:ext uri="{BB962C8B-B14F-4D97-AF65-F5344CB8AC3E}">
        <p14:creationId xmlns:p14="http://schemas.microsoft.com/office/powerpoint/2010/main" val="3056953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charset="0"/>
                <a:ea typeface="+mn-ea"/>
                <a:cs typeface="+mn-cs"/>
              </a:rPr>
              <a:t>Figure 2 </a:t>
            </a:r>
            <a:r>
              <a:rPr lang="en-US" sz="1200" b="0" i="0" u="none" strike="noStrike" kern="1200" baseline="0" dirty="0">
                <a:solidFill>
                  <a:schemeClr val="tx1"/>
                </a:solidFill>
                <a:latin typeface="Arial" charset="0"/>
                <a:ea typeface="+mn-ea"/>
                <a:cs typeface="+mn-cs"/>
              </a:rPr>
              <a:t>Distribution of , by IPRT, incidence proportion in unexposed subjects, sensitivity and specificity where exposure prevalence = 0.1., misclassified incidence-proportion ratio; IPRT, true incidence-proportion ratio; Se, sensitivity; </a:t>
            </a:r>
            <a:r>
              <a:rPr lang="en-US" sz="1200" b="0" i="0" u="none" strike="noStrike" kern="1200" baseline="0" dirty="0" err="1">
                <a:solidFill>
                  <a:schemeClr val="tx1"/>
                </a:solidFill>
                <a:latin typeface="Arial" charset="0"/>
                <a:ea typeface="+mn-ea"/>
                <a:cs typeface="+mn-cs"/>
              </a:rPr>
              <a:t>Sp</a:t>
            </a:r>
            <a:r>
              <a:rPr lang="en-US" sz="1200" b="0" i="0" u="none" strike="noStrike" kern="1200" baseline="0" dirty="0">
                <a:solidFill>
                  <a:schemeClr val="tx1"/>
                </a:solidFill>
                <a:latin typeface="Arial" charset="0"/>
                <a:ea typeface="+mn-ea"/>
                <a:cs typeface="+mn-cs"/>
              </a:rPr>
              <a:t>, specificity; 10 000 simulation trials. Total number of exposed subjects = 1000, total number of unexposed subjects = 9000</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Because our simulation experiments satisfied the conditions for</a:t>
            </a:r>
          </a:p>
          <a:p>
            <a:r>
              <a:rPr lang="en-US" sz="1200" b="0" i="0" u="none" strike="noStrike" kern="1200" baseline="0" dirty="0">
                <a:solidFill>
                  <a:schemeClr val="tx1"/>
                </a:solidFill>
                <a:latin typeface="Arial" charset="0"/>
                <a:ea typeface="+mn-ea"/>
                <a:cs typeface="+mn-cs"/>
              </a:rPr>
              <a:t>the non-differential misclassification rule, they all resulted in bias</a:t>
            </a:r>
          </a:p>
          <a:p>
            <a:r>
              <a:rPr lang="en-US" sz="1200" b="0" i="0" u="none" strike="noStrike" kern="1200" baseline="0" dirty="0">
                <a:solidFill>
                  <a:schemeClr val="tx1"/>
                </a:solidFill>
                <a:latin typeface="Arial" charset="0"/>
                <a:ea typeface="+mn-ea"/>
                <a:cs typeface="+mn-cs"/>
              </a:rPr>
              <a:t>towards the null. With no misclassification (i.e. sensitivity and</a:t>
            </a:r>
          </a:p>
          <a:p>
            <a:r>
              <a:rPr lang="en-US" sz="1200" b="0" i="0" u="none" strike="noStrike" kern="1200" baseline="0" dirty="0">
                <a:solidFill>
                  <a:schemeClr val="tx1"/>
                </a:solidFill>
                <a:latin typeface="Arial" charset="0"/>
                <a:ea typeface="+mn-ea"/>
                <a:cs typeface="+mn-cs"/>
              </a:rPr>
              <a:t>specificity = 1), a correctly classified estimate would exceed the</a:t>
            </a:r>
          </a:p>
          <a:p>
            <a:r>
              <a:rPr lang="en-US" sz="1200" b="0" i="0" u="none" strike="noStrike" kern="1200" baseline="0" dirty="0">
                <a:solidFill>
                  <a:schemeClr val="tx1"/>
                </a:solidFill>
                <a:latin typeface="Arial" charset="0"/>
                <a:ea typeface="+mn-ea"/>
                <a:cs typeface="+mn-cs"/>
              </a:rPr>
              <a:t>true value in roughly half of the repetitions. When bias towards</a:t>
            </a:r>
          </a:p>
          <a:p>
            <a:r>
              <a:rPr lang="en-US" sz="1200" b="0" i="0" u="none" strike="noStrike" kern="1200" baseline="0" dirty="0">
                <a:solidFill>
                  <a:schemeClr val="tx1"/>
                </a:solidFill>
                <a:latin typeface="Arial" charset="0"/>
                <a:ea typeface="+mn-ea"/>
                <a:cs typeface="+mn-cs"/>
              </a:rPr>
              <a:t>the null is added, it does become less probable that the estimate</a:t>
            </a:r>
          </a:p>
          <a:p>
            <a:r>
              <a:rPr lang="en-US" sz="1200" b="0" i="0" u="none" strike="noStrike" kern="1200" baseline="0" dirty="0">
                <a:solidFill>
                  <a:schemeClr val="tx1"/>
                </a:solidFill>
                <a:latin typeface="Arial" charset="0"/>
                <a:ea typeface="+mn-ea"/>
                <a:cs typeface="+mn-cs"/>
              </a:rPr>
              <a:t>will exceed the true value, as long as any resulting increase in</a:t>
            </a:r>
          </a:p>
          <a:p>
            <a:r>
              <a:rPr lang="en-US" sz="1200" b="0" i="0" u="none" strike="noStrike" kern="1200" baseline="0" dirty="0">
                <a:solidFill>
                  <a:schemeClr val="tx1"/>
                </a:solidFill>
                <a:latin typeface="Arial" charset="0"/>
                <a:ea typeface="+mn-ea"/>
                <a:cs typeface="+mn-cs"/>
              </a:rPr>
              <a:t>standard error does not exceed the bias. But it does not in general</a:t>
            </a:r>
          </a:p>
          <a:p>
            <a:r>
              <a:rPr lang="en-US" sz="1200" b="0" i="0" u="none" strike="noStrike" kern="1200" baseline="0" dirty="0">
                <a:solidFill>
                  <a:schemeClr val="tx1"/>
                </a:solidFill>
                <a:latin typeface="Arial" charset="0"/>
                <a:ea typeface="+mn-ea"/>
                <a:cs typeface="+mn-cs"/>
              </a:rPr>
              <a:t>guarantee that the observed estimate will be an underestimate; in</a:t>
            </a:r>
          </a:p>
          <a:p>
            <a:r>
              <a:rPr lang="en-US" sz="1200" b="0" i="0" u="none" strike="noStrike" kern="1200" baseline="0" dirty="0">
                <a:solidFill>
                  <a:schemeClr val="tx1"/>
                </a:solidFill>
                <a:latin typeface="Arial" charset="0"/>
                <a:ea typeface="+mn-ea"/>
                <a:cs typeface="+mn-cs"/>
              </a:rPr>
              <a:t>particular, non-differential exposure misclassification does not</a:t>
            </a:r>
          </a:p>
          <a:p>
            <a:r>
              <a:rPr lang="en-US" sz="1200" b="0" i="0" u="none" strike="noStrike" kern="1200" baseline="0" dirty="0">
                <a:solidFill>
                  <a:schemeClr val="tx1"/>
                </a:solidFill>
                <a:latin typeface="Arial" charset="0"/>
                <a:ea typeface="+mn-ea"/>
                <a:cs typeface="+mn-cs"/>
              </a:rPr>
              <a:t>always result in an observed relative-risk estimate between the</a:t>
            </a:r>
          </a:p>
          <a:p>
            <a:r>
              <a:rPr lang="en-US" sz="1200" b="0" i="0" u="none" strike="noStrike" kern="1200" baseline="0" dirty="0">
                <a:solidFill>
                  <a:schemeClr val="tx1"/>
                </a:solidFill>
                <a:latin typeface="Arial" charset="0"/>
                <a:ea typeface="+mn-ea"/>
                <a:cs typeface="+mn-cs"/>
              </a:rPr>
              <a:t>null and true value, even when it produces bias towards the null.</a:t>
            </a:r>
          </a:p>
          <a:p>
            <a:r>
              <a:rPr lang="en-US" sz="1200" b="0" i="0" u="none" strike="noStrike" kern="1200" baseline="0" dirty="0">
                <a:solidFill>
                  <a:schemeClr val="tx1"/>
                </a:solidFill>
                <a:latin typeface="Arial" charset="0"/>
                <a:ea typeface="+mn-ea"/>
                <a:cs typeface="+mn-cs"/>
              </a:rPr>
              <a:t>Random error alone can cause an observed relative-risk estimate</a:t>
            </a:r>
          </a:p>
          <a:p>
            <a:r>
              <a:rPr lang="en-US" sz="1200" b="0" i="0" u="none" strike="noStrike" kern="1200" baseline="0" dirty="0">
                <a:solidFill>
                  <a:schemeClr val="tx1"/>
                </a:solidFill>
                <a:latin typeface="Arial" charset="0"/>
                <a:ea typeface="+mn-ea"/>
                <a:cs typeface="+mn-cs"/>
              </a:rPr>
              <a:t>to be less than one or greater than the true value.</a:t>
            </a:r>
          </a:p>
          <a:p>
            <a:r>
              <a:rPr lang="en-US" sz="1200" b="0" i="0" u="none" strike="noStrike" kern="1200" baseline="0" dirty="0">
                <a:solidFill>
                  <a:schemeClr val="tx1"/>
                </a:solidFill>
                <a:latin typeface="Arial" charset="0"/>
                <a:ea typeface="+mn-ea"/>
                <a:cs typeface="+mn-cs"/>
              </a:rPr>
              <a:t>In summary, the belief that non-differential exposure</a:t>
            </a:r>
          </a:p>
          <a:p>
            <a:r>
              <a:rPr lang="en-US" sz="1200" b="0" i="0" u="none" strike="noStrike" kern="1200" baseline="0" dirty="0">
                <a:solidFill>
                  <a:schemeClr val="tx1"/>
                </a:solidFill>
                <a:latin typeface="Arial" charset="0"/>
                <a:ea typeface="+mn-ea"/>
                <a:cs typeface="+mn-cs"/>
              </a:rPr>
              <a:t>misclassification always produces an underestimate of the true</a:t>
            </a:r>
          </a:p>
          <a:p>
            <a:r>
              <a:rPr lang="en-US" sz="1200" b="0" i="0" u="none" strike="noStrike" kern="1200" baseline="0" dirty="0">
                <a:solidFill>
                  <a:schemeClr val="tx1"/>
                </a:solidFill>
                <a:latin typeface="Arial" charset="0"/>
                <a:ea typeface="+mn-ea"/>
                <a:cs typeface="+mn-cs"/>
              </a:rPr>
              <a:t>value is incorrect. One reason for this incorrect belief is a failure</a:t>
            </a:r>
          </a:p>
          <a:p>
            <a:r>
              <a:rPr lang="en-US" sz="1200" b="0" i="0" u="none" strike="noStrike" kern="1200" baseline="0" dirty="0">
                <a:solidFill>
                  <a:schemeClr val="tx1"/>
                </a:solidFill>
                <a:latin typeface="Arial" charset="0"/>
                <a:ea typeface="+mn-ea"/>
                <a:cs typeface="+mn-cs"/>
              </a:rPr>
              <a:t>to understand that bias is not the only, or even necessarily,</a:t>
            </a:r>
          </a:p>
          <a:p>
            <a:r>
              <a:rPr lang="en-US" sz="1200" b="0" i="0" u="none" strike="noStrike" kern="1200" baseline="0" dirty="0">
                <a:solidFill>
                  <a:schemeClr val="tx1"/>
                </a:solidFill>
                <a:latin typeface="Arial" charset="0"/>
                <a:ea typeface="+mn-ea"/>
                <a:cs typeface="+mn-cs"/>
              </a:rPr>
              <a:t>the main, source of error in an estimate. Bias is not the ratio</a:t>
            </a:r>
          </a:p>
          <a:p>
            <a:r>
              <a:rPr lang="en-US" sz="1200" b="0" i="0" u="none" strike="noStrike" kern="1200" baseline="0" dirty="0">
                <a:solidFill>
                  <a:schemeClr val="tx1"/>
                </a:solidFill>
                <a:latin typeface="Arial" charset="0"/>
                <a:ea typeface="+mn-ea"/>
                <a:cs typeface="+mn-cs"/>
              </a:rPr>
              <a:t>of the observed estimate from one study to the true value,</a:t>
            </a:r>
          </a:p>
          <a:p>
            <a:r>
              <a:rPr lang="en-US" sz="1200" b="0" i="0" u="none" strike="noStrike" kern="1200" baseline="0" dirty="0">
                <a:solidFill>
                  <a:schemeClr val="tx1"/>
                </a:solidFill>
                <a:latin typeface="Arial" charset="0"/>
                <a:ea typeface="+mn-ea"/>
                <a:cs typeface="+mn-cs"/>
              </a:rPr>
              <a:t>because the observed estimate also incorporates random</a:t>
            </a:r>
          </a:p>
          <a:p>
            <a:r>
              <a:rPr lang="en-US" sz="1200" b="0" i="0" u="none" strike="noStrike" kern="1200" baseline="0" dirty="0">
                <a:solidFill>
                  <a:schemeClr val="tx1"/>
                </a:solidFill>
                <a:latin typeface="Arial" charset="0"/>
                <a:ea typeface="+mn-ea"/>
                <a:cs typeface="+mn-cs"/>
              </a:rPr>
              <a:t>errors. The latter errors diminish with sample size but remain</a:t>
            </a:r>
          </a:p>
          <a:p>
            <a:r>
              <a:rPr lang="en-US" sz="1200" b="0" i="0" u="none" strike="noStrike" kern="1200" baseline="0" dirty="0">
                <a:solidFill>
                  <a:schemeClr val="tx1"/>
                </a:solidFill>
                <a:latin typeface="Arial" charset="0"/>
                <a:ea typeface="+mn-ea"/>
                <a:cs typeface="+mn-cs"/>
              </a:rPr>
              <a:t>substantial in most epidemiological studies, as revealed by the</a:t>
            </a:r>
          </a:p>
          <a:p>
            <a:r>
              <a:rPr lang="en-US" sz="1200" b="0" i="0" u="none" strike="noStrike" kern="1200" baseline="0" dirty="0">
                <a:solidFill>
                  <a:schemeClr val="tx1"/>
                </a:solidFill>
                <a:latin typeface="Arial" charset="0"/>
                <a:ea typeface="+mn-ea"/>
                <a:cs typeface="+mn-cs"/>
              </a:rPr>
              <a:t>width of the confidence interval.</a:t>
            </a:r>
          </a:p>
          <a:p>
            <a:r>
              <a:rPr lang="en-US" sz="1200" b="0" i="0" u="none" strike="noStrike" kern="1200" baseline="0" dirty="0">
                <a:solidFill>
                  <a:schemeClr val="tx1"/>
                </a:solidFill>
                <a:latin typeface="Arial" charset="0"/>
                <a:ea typeface="+mn-ea"/>
                <a:cs typeface="+mn-cs"/>
              </a:rPr>
              <a:t>Another reason for the incorrect belief is the failure to</a:t>
            </a:r>
          </a:p>
          <a:p>
            <a:r>
              <a:rPr lang="en-US" sz="1200" b="0" i="0" u="none" strike="noStrike" kern="1200" baseline="0" dirty="0">
                <a:solidFill>
                  <a:schemeClr val="tx1"/>
                </a:solidFill>
                <a:latin typeface="Arial" charset="0"/>
                <a:ea typeface="+mn-ea"/>
                <a:cs typeface="+mn-cs"/>
              </a:rPr>
              <a:t>recognize that non-</a:t>
            </a:r>
            <a:r>
              <a:rPr lang="en-US" sz="1200" b="0" i="0" u="none" strike="noStrike" kern="1200" baseline="0" dirty="0" err="1">
                <a:solidFill>
                  <a:schemeClr val="tx1"/>
                </a:solidFill>
                <a:latin typeface="Arial" charset="0"/>
                <a:ea typeface="+mn-ea"/>
                <a:cs typeface="+mn-cs"/>
              </a:rPr>
              <a:t>differentiality</a:t>
            </a:r>
            <a:r>
              <a:rPr lang="en-US" sz="1200" b="0" i="0" u="none" strike="noStrike" kern="1200" baseline="0" dirty="0">
                <a:solidFill>
                  <a:schemeClr val="tx1"/>
                </a:solidFill>
                <a:latin typeface="Arial" charset="0"/>
                <a:ea typeface="+mn-ea"/>
                <a:cs typeface="+mn-cs"/>
              </a:rPr>
              <a:t> is insufficient to guarantee the</a:t>
            </a:r>
          </a:p>
          <a:p>
            <a:r>
              <a:rPr lang="en-US" sz="1200" b="0" i="0" u="none" strike="noStrike" kern="1200" baseline="0" dirty="0">
                <a:solidFill>
                  <a:schemeClr val="tx1"/>
                </a:solidFill>
                <a:latin typeface="Arial" charset="0"/>
                <a:ea typeface="+mn-ea"/>
                <a:cs typeface="+mn-cs"/>
              </a:rPr>
              <a:t>bias is towards the null; other conditions must be satisfied,</a:t>
            </a:r>
          </a:p>
          <a:p>
            <a:r>
              <a:rPr lang="en-US" sz="1200" b="0" i="0" u="none" strike="noStrike" kern="1200" baseline="0" dirty="0">
                <a:solidFill>
                  <a:schemeClr val="tx1"/>
                </a:solidFill>
                <a:latin typeface="Arial" charset="0"/>
                <a:ea typeface="+mn-ea"/>
                <a:cs typeface="+mn-cs"/>
              </a:rPr>
              <a:t>especially independence of errors.10,11,18,19 Furthermore, even</a:t>
            </a:r>
          </a:p>
          <a:p>
            <a:r>
              <a:rPr lang="en-US" sz="1200" b="0" i="0" u="none" strike="noStrike" kern="1200" baseline="0" dirty="0">
                <a:solidFill>
                  <a:schemeClr val="tx1"/>
                </a:solidFill>
                <a:latin typeface="Arial" charset="0"/>
                <a:ea typeface="+mn-ea"/>
                <a:cs typeface="+mn-cs"/>
              </a:rPr>
              <a:t>small departures from non-</a:t>
            </a:r>
            <a:r>
              <a:rPr lang="en-US" sz="1200" b="0" i="0" u="none" strike="noStrike" kern="1200" baseline="0" dirty="0" err="1">
                <a:solidFill>
                  <a:schemeClr val="tx1"/>
                </a:solidFill>
                <a:latin typeface="Arial" charset="0"/>
                <a:ea typeface="+mn-ea"/>
                <a:cs typeface="+mn-cs"/>
              </a:rPr>
              <a:t>differentiality</a:t>
            </a:r>
            <a:r>
              <a:rPr lang="en-US" sz="1200" b="0" i="0" u="none" strike="noStrike" kern="1200" baseline="0" dirty="0">
                <a:solidFill>
                  <a:schemeClr val="tx1"/>
                </a:solidFill>
                <a:latin typeface="Arial" charset="0"/>
                <a:ea typeface="+mn-ea"/>
                <a:cs typeface="+mn-cs"/>
              </a:rPr>
              <a:t> can produce bias away</a:t>
            </a:r>
          </a:p>
          <a:p>
            <a:r>
              <a:rPr lang="en-US" sz="1200" b="0" i="0" u="none" strike="noStrike" kern="1200" baseline="0" dirty="0">
                <a:solidFill>
                  <a:schemeClr val="tx1"/>
                </a:solidFill>
                <a:latin typeface="Arial" charset="0"/>
                <a:ea typeface="+mn-ea"/>
                <a:cs typeface="+mn-cs"/>
              </a:rPr>
              <a:t>from the null.12 Finally, even when bias due to exposure</a:t>
            </a:r>
          </a:p>
          <a:p>
            <a:r>
              <a:rPr lang="en-US" sz="1200" b="0" i="0" u="none" strike="noStrike" kern="1200" baseline="0" dirty="0">
                <a:solidFill>
                  <a:schemeClr val="tx1"/>
                </a:solidFill>
                <a:latin typeface="Arial" charset="0"/>
                <a:ea typeface="+mn-ea"/>
                <a:cs typeface="+mn-cs"/>
              </a:rPr>
              <a:t>misclassification is towards the null, other biases (such as</a:t>
            </a:r>
          </a:p>
          <a:p>
            <a:r>
              <a:rPr lang="en-US" sz="1200" b="0" i="0" u="none" strike="noStrike" kern="1200" baseline="0" dirty="0">
                <a:solidFill>
                  <a:schemeClr val="tx1"/>
                </a:solidFill>
                <a:latin typeface="Arial" charset="0"/>
                <a:ea typeface="+mn-ea"/>
                <a:cs typeface="+mn-cs"/>
              </a:rPr>
              <a:t>confounding, selection bias, and mismeasurement of covariates)</a:t>
            </a:r>
          </a:p>
          <a:p>
            <a:r>
              <a:rPr lang="en-US" sz="1200" b="0" i="0" u="none" strike="noStrike" kern="1200" baseline="0" dirty="0">
                <a:solidFill>
                  <a:schemeClr val="tx1"/>
                </a:solidFill>
                <a:latin typeface="Arial" charset="0"/>
                <a:ea typeface="+mn-ea"/>
                <a:cs typeface="+mn-cs"/>
              </a:rPr>
              <a:t>can cause the total bias to be away from the null. The combined</a:t>
            </a:r>
          </a:p>
          <a:p>
            <a:r>
              <a:rPr lang="en-US" sz="1200" b="0" i="0" u="none" strike="noStrike" kern="1200" baseline="0" dirty="0">
                <a:solidFill>
                  <a:schemeClr val="tx1"/>
                </a:solidFill>
                <a:latin typeface="Arial" charset="0"/>
                <a:ea typeface="+mn-ea"/>
                <a:cs typeface="+mn-cs"/>
              </a:rPr>
              <a:t>effect from all biases must be considered when interpreting</a:t>
            </a:r>
          </a:p>
          <a:p>
            <a:r>
              <a:rPr lang="en-US" sz="1200" b="0" i="0" u="none" strike="noStrike" kern="1200" baseline="0" dirty="0">
                <a:solidFill>
                  <a:schemeClr val="tx1"/>
                </a:solidFill>
                <a:latin typeface="Arial" charset="0"/>
                <a:ea typeface="+mn-ea"/>
                <a:cs typeface="+mn-cs"/>
              </a:rPr>
              <a:t>study results.2</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See </a:t>
            </a:r>
            <a:r>
              <a:rPr lang="en-US" sz="1200" b="0" i="0" u="none" strike="noStrike" kern="1200" baseline="0" dirty="0" err="1">
                <a:solidFill>
                  <a:schemeClr val="tx1"/>
                </a:solidFill>
                <a:latin typeface="Arial" charset="0"/>
                <a:ea typeface="+mn-ea"/>
                <a:cs typeface="+mn-cs"/>
              </a:rPr>
              <a:t>tim</a:t>
            </a:r>
            <a:r>
              <a:rPr lang="en-US" sz="1200" b="0" i="0" u="none" strike="noStrike" kern="1200" baseline="0" dirty="0">
                <a:solidFill>
                  <a:schemeClr val="tx1"/>
                </a:solidFill>
                <a:latin typeface="Arial" charset="0"/>
                <a:ea typeface="+mn-ea"/>
                <a:cs typeface="+mn-cs"/>
              </a:rPr>
              <a:t> p. 103</a:t>
            </a:r>
            <a:endParaRPr lang="en-US" dirty="0"/>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65</a:t>
            </a:fld>
            <a:endParaRPr lang="en-US"/>
          </a:p>
        </p:txBody>
      </p:sp>
    </p:spTree>
    <p:extLst>
      <p:ext uri="{BB962C8B-B14F-4D97-AF65-F5344CB8AC3E}">
        <p14:creationId xmlns:p14="http://schemas.microsoft.com/office/powerpoint/2010/main" val="308949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this from a previous HW assignment earlier in the course. </a:t>
            </a:r>
            <a:r>
              <a:rPr lang="en-US" sz="1200" b="0" i="0" u="none" strike="noStrike" kern="1200" baseline="0" dirty="0">
                <a:solidFill>
                  <a:schemeClr val="tx1"/>
                </a:solidFill>
                <a:latin typeface="+mn-lt"/>
                <a:ea typeface="+mn-ea"/>
                <a:cs typeface="+mn-cs"/>
              </a:rPr>
              <a:t>If all of the categories are not affected by the misclassification in the same way, then there will be an uneven change of the exposure among the categories and the bias will not occur in the same consistent direction and/or magnitude. Thus, we can’t tell the direction of bias for the estimated measures of association.</a:t>
            </a:r>
            <a:endParaRPr lang="en-US" dirty="0"/>
          </a:p>
          <a:p>
            <a:r>
              <a:rPr lang="en-US" dirty="0"/>
              <a:t>Lash p. 93-94</a:t>
            </a:r>
          </a:p>
        </p:txBody>
      </p:sp>
      <p:sp>
        <p:nvSpPr>
          <p:cNvPr id="4" name="Slide Number Placeholder 3"/>
          <p:cNvSpPr>
            <a:spLocks noGrp="1"/>
          </p:cNvSpPr>
          <p:nvPr>
            <p:ph type="sldNum" sz="quarter" idx="5"/>
          </p:nvPr>
        </p:nvSpPr>
        <p:spPr/>
        <p:txBody>
          <a:bodyPr/>
          <a:lstStyle/>
          <a:p>
            <a:fld id="{19E0FDAD-C128-4156-B4DD-AD8A22597899}" type="slidenum">
              <a:rPr lang="en-US" smtClean="0"/>
              <a:t>66</a:t>
            </a:fld>
            <a:endParaRPr lang="en-US"/>
          </a:p>
        </p:txBody>
      </p:sp>
    </p:spTree>
    <p:extLst>
      <p:ext uri="{BB962C8B-B14F-4D97-AF65-F5344CB8AC3E}">
        <p14:creationId xmlns:p14="http://schemas.microsoft.com/office/powerpoint/2010/main" val="2815754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Beta distribution allows us to represent different shapes, just by changing alpha and beta</a:t>
            </a:r>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79</a:t>
            </a:fld>
            <a:endParaRPr lang="en-US" dirty="0"/>
          </a:p>
        </p:txBody>
      </p:sp>
    </p:spTree>
    <p:extLst>
      <p:ext uri="{BB962C8B-B14F-4D97-AF65-F5344CB8AC3E}">
        <p14:creationId xmlns:p14="http://schemas.microsoft.com/office/powerpoint/2010/main" val="59561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Orsini p. 41</a:t>
            </a:r>
          </a:p>
        </p:txBody>
      </p:sp>
      <p:sp>
        <p:nvSpPr>
          <p:cNvPr id="4" name="Slide Number Placeholder 3"/>
          <p:cNvSpPr>
            <a:spLocks noGrp="1"/>
          </p:cNvSpPr>
          <p:nvPr>
            <p:ph type="sldNum" sz="quarter" idx="5"/>
          </p:nvPr>
        </p:nvSpPr>
        <p:spPr/>
        <p:txBody>
          <a:bodyPr/>
          <a:lstStyle/>
          <a:p>
            <a:fld id="{19E0FDAD-C128-4156-B4DD-AD8A22597899}" type="slidenum">
              <a:rPr lang="en-US" smtClean="0"/>
              <a:t>82</a:t>
            </a:fld>
            <a:endParaRPr lang="en-US"/>
          </a:p>
        </p:txBody>
      </p:sp>
    </p:spTree>
    <p:extLst>
      <p:ext uri="{BB962C8B-B14F-4D97-AF65-F5344CB8AC3E}">
        <p14:creationId xmlns:p14="http://schemas.microsoft.com/office/powerpoint/2010/main" val="4191904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43</a:t>
            </a:r>
          </a:p>
        </p:txBody>
      </p:sp>
      <p:sp>
        <p:nvSpPr>
          <p:cNvPr id="4" name="Slide Number Placeholder 3"/>
          <p:cNvSpPr>
            <a:spLocks noGrp="1"/>
          </p:cNvSpPr>
          <p:nvPr>
            <p:ph type="sldNum" sz="quarter" idx="5"/>
          </p:nvPr>
        </p:nvSpPr>
        <p:spPr/>
        <p:txBody>
          <a:bodyPr/>
          <a:lstStyle/>
          <a:p>
            <a:fld id="{19E0FDAD-C128-4156-B4DD-AD8A22597899}" type="slidenum">
              <a:rPr lang="en-US" smtClean="0"/>
              <a:t>84</a:t>
            </a:fld>
            <a:endParaRPr lang="en-US"/>
          </a:p>
        </p:txBody>
      </p:sp>
    </p:spTree>
    <p:extLst>
      <p:ext uri="{BB962C8B-B14F-4D97-AF65-F5344CB8AC3E}">
        <p14:creationId xmlns:p14="http://schemas.microsoft.com/office/powerpoint/2010/main" val="3011803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E0FDAD-C128-4156-B4DD-AD8A22597899}" type="slidenum">
              <a:rPr lang="en-US" smtClean="0"/>
              <a:t>91</a:t>
            </a:fld>
            <a:endParaRPr lang="en-US"/>
          </a:p>
        </p:txBody>
      </p:sp>
    </p:spTree>
    <p:extLst>
      <p:ext uri="{BB962C8B-B14F-4D97-AF65-F5344CB8AC3E}">
        <p14:creationId xmlns:p14="http://schemas.microsoft.com/office/powerpoint/2010/main" val="303510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7</a:t>
            </a:fld>
            <a:endParaRPr lang="en-US"/>
          </a:p>
        </p:txBody>
      </p:sp>
    </p:spTree>
    <p:extLst>
      <p:ext uri="{BB962C8B-B14F-4D97-AF65-F5344CB8AC3E}">
        <p14:creationId xmlns:p14="http://schemas.microsoft.com/office/powerpoint/2010/main" val="336539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causal framework,</a:t>
            </a:r>
            <a:r>
              <a:rPr lang="en-US" baseline="0" dirty="0"/>
              <a:t> we think of confounding as bias arising from the existence of a common cases of exposure and outcome.</a:t>
            </a:r>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12</a:t>
            </a:fld>
            <a:endParaRPr lang="en-US"/>
          </a:p>
        </p:txBody>
      </p:sp>
    </p:spTree>
    <p:extLst>
      <p:ext uri="{BB962C8B-B14F-4D97-AF65-F5344CB8AC3E}">
        <p14:creationId xmlns:p14="http://schemas.microsoft.com/office/powerpoint/2010/main" val="31520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effectLst/>
                <a:latin typeface="+mn-lt"/>
                <a:ea typeface="+mn-ea"/>
                <a:cs typeface="+mn-cs"/>
              </a:rPr>
              <a:t>Draw the connection between the collider bias diagram on the left and the one on the prior slide. You can have collider bias by conditioning on a downstream effect of Z, a determinant of Y, which induces a non-causal association between A-Y. See additional examples of collider bias DAGs in Ch 8 or Dr. Graff’s slides 40-46.</a:t>
            </a:r>
          </a:p>
          <a:p>
            <a:endParaRPr lang="en-US" dirty="0"/>
          </a:p>
          <a:p>
            <a:endParaRPr lang="en-US" dirty="0"/>
          </a:p>
        </p:txBody>
      </p:sp>
      <p:sp>
        <p:nvSpPr>
          <p:cNvPr id="4" name="Slide Number Placeholder 3"/>
          <p:cNvSpPr>
            <a:spLocks noGrp="1"/>
          </p:cNvSpPr>
          <p:nvPr>
            <p:ph type="sldNum" sz="quarter" idx="5"/>
          </p:nvPr>
        </p:nvSpPr>
        <p:spPr/>
        <p:txBody>
          <a:bodyPr/>
          <a:lstStyle/>
          <a:p>
            <a:fld id="{19E0FDAD-C128-4156-B4DD-AD8A22597899}" type="slidenum">
              <a:rPr lang="en-US" smtClean="0"/>
              <a:t>15</a:t>
            </a:fld>
            <a:endParaRPr lang="en-US"/>
          </a:p>
        </p:txBody>
      </p:sp>
    </p:spTree>
    <p:extLst>
      <p:ext uri="{BB962C8B-B14F-4D97-AF65-F5344CB8AC3E}">
        <p14:creationId xmlns:p14="http://schemas.microsoft.com/office/powerpoint/2010/main" val="344893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Percentage of sample within categories of self-reported body mass index (BMI) that were classified into the same, higher, or lower categories of measured BMI, National Health and Nutrition Examination Survey (NHANES) II (1976–1980), NHANES III (1988–1994), and Continuous NHANES (1999–2010), United States. A) Men. B) Women. Measured BMI was calculated from measured height and weight. Self-reported BMI was calculated from self-reported weight and height. The </a:t>
            </a:r>
            <a:r>
              <a:rPr lang="en-US" sz="1200" b="0" i="1" kern="1200" dirty="0">
                <a:solidFill>
                  <a:schemeClr val="tx1"/>
                </a:solidFill>
                <a:effectLst/>
                <a:latin typeface="+mn-lt"/>
                <a:ea typeface="+mn-ea"/>
                <a:cs typeface="+mn-cs"/>
              </a:rPr>
              <a:t>x</a:t>
            </a:r>
            <a:r>
              <a:rPr lang="en-US" sz="1200" b="0" i="0" kern="1200" dirty="0">
                <a:solidFill>
                  <a:schemeClr val="tx1"/>
                </a:solidFill>
                <a:effectLst/>
                <a:latin typeface="+mn-lt"/>
                <a:ea typeface="+mn-ea"/>
                <a:cs typeface="+mn-cs"/>
              </a:rPr>
              <a:t>-axis BMI categories are according to self-report. Within BMI categories, the first bar is for the full sample, and the second bar for the restricted sample. White: measured BMI category was the same as self-reported BMI category; striped: measured BMI category was lower than self-reported BMI category; gray: measured BMI category was 1 category higher than self-reported BMI category; black: measured BMI category was 2 categories higher than self-reported BMI category.</a:t>
            </a:r>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17</a:t>
            </a:fld>
            <a:endParaRPr lang="en-US"/>
          </a:p>
        </p:txBody>
      </p:sp>
    </p:spTree>
    <p:extLst>
      <p:ext uri="{BB962C8B-B14F-4D97-AF65-F5344CB8AC3E}">
        <p14:creationId xmlns:p14="http://schemas.microsoft.com/office/powerpoint/2010/main" val="131198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Lash p. 65</a:t>
            </a:r>
          </a:p>
        </p:txBody>
      </p:sp>
      <p:sp>
        <p:nvSpPr>
          <p:cNvPr id="4" name="Slide Number Placeholder 3"/>
          <p:cNvSpPr>
            <a:spLocks noGrp="1"/>
          </p:cNvSpPr>
          <p:nvPr>
            <p:ph type="sldNum" sz="quarter" idx="5"/>
          </p:nvPr>
        </p:nvSpPr>
        <p:spPr/>
        <p:txBody>
          <a:bodyPr/>
          <a:lstStyle/>
          <a:p>
            <a:fld id="{19E0FDAD-C128-4156-B4DD-AD8A22597899}" type="slidenum">
              <a:rPr lang="en-US" smtClean="0"/>
              <a:t>26</a:t>
            </a:fld>
            <a:endParaRPr lang="en-US"/>
          </a:p>
        </p:txBody>
      </p:sp>
    </p:spTree>
    <p:extLst>
      <p:ext uri="{BB962C8B-B14F-4D97-AF65-F5344CB8AC3E}">
        <p14:creationId xmlns:p14="http://schemas.microsoft.com/office/powerpoint/2010/main" val="72860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http://jaha.ahajournals.org/content/5/9/e002495</a:t>
            </a:r>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29</a:t>
            </a:fld>
            <a:endParaRPr lang="en-US" dirty="0"/>
          </a:p>
        </p:txBody>
      </p:sp>
    </p:spTree>
    <p:extLst>
      <p:ext uri="{BB962C8B-B14F-4D97-AF65-F5344CB8AC3E}">
        <p14:creationId xmlns:p14="http://schemas.microsoft.com/office/powerpoint/2010/main" val="269416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66</a:t>
            </a:r>
          </a:p>
        </p:txBody>
      </p:sp>
      <p:sp>
        <p:nvSpPr>
          <p:cNvPr id="4" name="Slide Number Placeholder 3"/>
          <p:cNvSpPr>
            <a:spLocks noGrp="1"/>
          </p:cNvSpPr>
          <p:nvPr>
            <p:ph type="sldNum" sz="quarter" idx="5"/>
          </p:nvPr>
        </p:nvSpPr>
        <p:spPr/>
        <p:txBody>
          <a:bodyPr/>
          <a:lstStyle/>
          <a:p>
            <a:fld id="{19E0FDAD-C128-4156-B4DD-AD8A22597899}" type="slidenum">
              <a:rPr lang="en-US" smtClean="0"/>
              <a:t>31</a:t>
            </a:fld>
            <a:endParaRPr lang="en-US"/>
          </a:p>
        </p:txBody>
      </p:sp>
    </p:spTree>
    <p:extLst>
      <p:ext uri="{BB962C8B-B14F-4D97-AF65-F5344CB8AC3E}">
        <p14:creationId xmlns:p14="http://schemas.microsoft.com/office/powerpoint/2010/main" val="92685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106909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412772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265826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41"/>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1" y="3436981"/>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dirty="0"/>
          </a:p>
        </p:txBody>
      </p:sp>
      <p:sp>
        <p:nvSpPr>
          <p:cNvPr id="3" name="Text Placeholder 2"/>
          <p:cNvSpPr>
            <a:spLocks noGrp="1"/>
          </p:cNvSpPr>
          <p:nvPr>
            <p:ph type="body" sz="quarter" idx="10"/>
          </p:nvPr>
        </p:nvSpPr>
        <p:spPr>
          <a:xfrm>
            <a:off x="996951" y="4352102"/>
            <a:ext cx="8636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2"/>
            <a:ext cx="1867516" cy="910729"/>
          </a:xfrm>
          <a:prstGeom prst="rect">
            <a:avLst/>
          </a:prstGeom>
        </p:spPr>
      </p:pic>
    </p:spTree>
    <p:extLst>
      <p:ext uri="{BB962C8B-B14F-4D97-AF65-F5344CB8AC3E}">
        <p14:creationId xmlns:p14="http://schemas.microsoft.com/office/powerpoint/2010/main" val="16668657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851" y="362715"/>
            <a:ext cx="11029328" cy="510909"/>
          </a:xfrm>
        </p:spPr>
        <p:txBody>
          <a:bodyPr vert="horz" wrap="square" lIns="91440" tIns="45720" rIns="91440" bIns="45720" rtlCol="0" anchor="t" anchorCtr="0">
            <a:spAutoFit/>
          </a:bodyPr>
          <a:lstStyle>
            <a:lvl1pPr>
              <a:defRPr lang="en-US" sz="3200" dirty="0"/>
            </a:lvl1pPr>
          </a:lstStyle>
          <a:p>
            <a:pPr lvl="0"/>
            <a:r>
              <a:rPr lang="en-US" dirty="0"/>
              <a:t>Slide Title Here</a:t>
            </a:r>
          </a:p>
        </p:txBody>
      </p:sp>
      <p:sp>
        <p:nvSpPr>
          <p:cNvPr id="3" name="Content Placeholder 2"/>
          <p:cNvSpPr>
            <a:spLocks noGrp="1"/>
          </p:cNvSpPr>
          <p:nvPr>
            <p:ph idx="1" hasCustomPrompt="1"/>
          </p:nvPr>
        </p:nvSpPr>
        <p:spPr>
          <a:xfrm>
            <a:off x="628851" y="1020278"/>
            <a:ext cx="11029328" cy="455497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11392395" y="6452363"/>
            <a:ext cx="328081" cy="155233"/>
          </a:xfrm>
          <a:prstGeom prst="rect">
            <a:avLst/>
          </a:prstGeom>
        </p:spPr>
        <p:txBody>
          <a:bodyPr vert="horz" wrap="square" lIns="0" tIns="0" rIns="0" bIns="0" rtlCol="0" anchor="b" anchorCtr="0"/>
          <a:lstStyle>
            <a:lvl1pPr algn="l">
              <a:defRPr sz="16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2893246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5" y="362715"/>
            <a:ext cx="11171344" cy="510909"/>
          </a:xfrm>
        </p:spPr>
        <p:txBody>
          <a:bodyPr vert="horz" wrap="square" lIns="91440" tIns="45720" rIns="91440" bIns="45720" rtlCol="0" anchor="t" anchorCtr="0">
            <a:spAutoFit/>
          </a:bodyPr>
          <a:lstStyle>
            <a:lvl1pPr>
              <a:defRPr lang="en-US" sz="3200" dirty="0"/>
            </a:lvl1pPr>
          </a:lstStyle>
          <a:p>
            <a:pPr lvl="0"/>
            <a:r>
              <a:rPr lang="en-US" dirty="0"/>
              <a:t>Slide Title Here</a:t>
            </a:r>
          </a:p>
        </p:txBody>
      </p:sp>
      <p:sp>
        <p:nvSpPr>
          <p:cNvPr id="3" name="Content Placeholder 2"/>
          <p:cNvSpPr>
            <a:spLocks noGrp="1"/>
          </p:cNvSpPr>
          <p:nvPr>
            <p:ph idx="1" hasCustomPrompt="1"/>
          </p:nvPr>
        </p:nvSpPr>
        <p:spPr>
          <a:xfrm>
            <a:off x="486833" y="1524000"/>
            <a:ext cx="11495731" cy="4509294"/>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86835" y="1121724"/>
            <a:ext cx="11147029" cy="265116"/>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178238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5" y="362715"/>
            <a:ext cx="11164824" cy="510909"/>
          </a:xfrm>
        </p:spPr>
        <p:txBody>
          <a:bodyPr vert="horz" wrap="square" lIns="91440" tIns="45720" rIns="91440" bIns="45720" rtlCol="0" anchor="t" anchorCtr="0">
            <a:spAutoFit/>
          </a:bodyPr>
          <a:lstStyle>
            <a:lvl1pPr>
              <a:defRPr lang="en-US" sz="3200" dirty="0"/>
            </a:lvl1pPr>
          </a:lstStyle>
          <a:p>
            <a:pPr marL="0" lvl="0"/>
            <a:r>
              <a:rPr lang="en-US" dirty="0"/>
              <a:t>Slide Title Here</a:t>
            </a:r>
          </a:p>
        </p:txBody>
      </p:sp>
      <p:sp>
        <p:nvSpPr>
          <p:cNvPr id="3" name="Content Placeholder 2"/>
          <p:cNvSpPr>
            <a:spLocks noGrp="1"/>
          </p:cNvSpPr>
          <p:nvPr>
            <p:ph idx="1" hasCustomPrompt="1"/>
          </p:nvPr>
        </p:nvSpPr>
        <p:spPr>
          <a:xfrm>
            <a:off x="487682" y="1562634"/>
            <a:ext cx="5489935" cy="397801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86836" y="1013951"/>
            <a:ext cx="11138109"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278883" y="1556703"/>
            <a:ext cx="5582221" cy="397801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1886664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5" y="362715"/>
            <a:ext cx="11164824" cy="510909"/>
          </a:xfrm>
        </p:spPr>
        <p:txBody>
          <a:bodyPr vert="horz" wrap="square" lIns="91440" tIns="45720" rIns="91440" bIns="45720" rtlCol="0" anchor="t" anchorCtr="0">
            <a:spAutoFit/>
          </a:bodyPr>
          <a:lstStyle>
            <a:lvl1pPr>
              <a:defRPr lang="en-US" sz="3200" dirty="0"/>
            </a:lvl1pPr>
          </a:lstStyle>
          <a:p>
            <a:pPr marL="0" lvl="0"/>
            <a:r>
              <a:rPr lang="en-US" dirty="0"/>
              <a:t>Slide Title Here</a:t>
            </a:r>
          </a:p>
        </p:txBody>
      </p:sp>
      <p:sp>
        <p:nvSpPr>
          <p:cNvPr id="3" name="Text Placeholder 2"/>
          <p:cNvSpPr>
            <a:spLocks noGrp="1"/>
          </p:cNvSpPr>
          <p:nvPr>
            <p:ph type="body" idx="10" hasCustomPrompt="1"/>
          </p:nvPr>
        </p:nvSpPr>
        <p:spPr>
          <a:xfrm>
            <a:off x="486836" y="935792"/>
            <a:ext cx="11137121"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1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9795541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980043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with Logo">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5"/>
            <a:ext cx="2814155"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67816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losing with Quote">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5" y="3414216"/>
            <a:ext cx="2004241" cy="977406"/>
          </a:xfrm>
          <a:prstGeom prst="rect">
            <a:avLst/>
          </a:prstGeom>
        </p:spPr>
      </p:pic>
    </p:spTree>
    <p:extLst>
      <p:ext uri="{BB962C8B-B14F-4D97-AF65-F5344CB8AC3E}">
        <p14:creationId xmlns:p14="http://schemas.microsoft.com/office/powerpoint/2010/main" val="27718885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989702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438913"/>
            <a:ext cx="11218332"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86834" y="1127342"/>
            <a:ext cx="11218333" cy="4905952"/>
          </a:xfrm>
        </p:spPr>
        <p:txBody>
          <a:bodyPr vert="horz" wrap="square" lIns="91440" tIns="45720" rIns="91440" bIns="45720" rtlCol="0">
            <a:noAutofit/>
          </a:bodyPr>
          <a:lstStyle>
            <a:lvl1pPr>
              <a:lnSpc>
                <a:spcPct val="110000"/>
              </a:lnSpc>
              <a:defRPr lang="en-US" sz="2400"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11402053" y="6453504"/>
            <a:ext cx="328081" cy="155233"/>
          </a:xfrm>
          <a:prstGeom prst="rect">
            <a:avLst/>
          </a:prstGeom>
        </p:spPr>
        <p:txBody>
          <a:bodyPr vert="horz" wrap="square" lIns="0" tIns="0" rIns="0" bIns="0" rtlCol="0" anchor="b" anchorCtr="0"/>
          <a:lstStyle>
            <a:lvl1pPr algn="l">
              <a:defRPr sz="16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02805267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438913"/>
            <a:ext cx="11218332"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86834" y="1127342"/>
            <a:ext cx="11218333" cy="4905952"/>
          </a:xfrm>
        </p:spPr>
        <p:txBody>
          <a:bodyPr vert="horz" wrap="square" lIns="91440" tIns="45720" rIns="91440" bIns="45720" rtlCol="0">
            <a:noAutofit/>
          </a:bodyPr>
          <a:lstStyle>
            <a:lvl1pPr>
              <a:lnSpc>
                <a:spcPct val="110000"/>
              </a:lnSpc>
              <a:defRPr lang="en-US" sz="2400"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6031004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851" y="362715"/>
            <a:ext cx="11029328" cy="510909"/>
          </a:xfrm>
        </p:spPr>
        <p:txBody>
          <a:bodyPr vert="horz" wrap="square" lIns="91440" tIns="45720" rIns="91440" bIns="45720" rtlCol="0" anchor="t" anchorCtr="0">
            <a:spAutoFit/>
          </a:bodyPr>
          <a:lstStyle>
            <a:lvl1pPr>
              <a:defRPr lang="en-US" sz="3200" dirty="0"/>
            </a:lvl1pPr>
          </a:lstStyle>
          <a:p>
            <a:pPr lvl="0"/>
            <a:r>
              <a:rPr lang="en-US" dirty="0"/>
              <a:t>Slide Title Here</a:t>
            </a:r>
          </a:p>
        </p:txBody>
      </p:sp>
      <p:sp>
        <p:nvSpPr>
          <p:cNvPr id="3" name="Content Placeholder 2"/>
          <p:cNvSpPr>
            <a:spLocks noGrp="1"/>
          </p:cNvSpPr>
          <p:nvPr>
            <p:ph idx="1" hasCustomPrompt="1"/>
          </p:nvPr>
        </p:nvSpPr>
        <p:spPr>
          <a:xfrm>
            <a:off x="628851" y="1020278"/>
            <a:ext cx="11029328" cy="455497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211274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438913"/>
            <a:ext cx="11218332"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86834" y="1127342"/>
            <a:ext cx="11218333" cy="4905952"/>
          </a:xfrm>
        </p:spPr>
        <p:txBody>
          <a:bodyPr vert="horz" wrap="square" lIns="91440" tIns="45720" rIns="91440" bIns="45720" rtlCol="0">
            <a:noAutofit/>
          </a:bodyPr>
          <a:lstStyle>
            <a:lvl1pPr>
              <a:lnSpc>
                <a:spcPct val="110000"/>
              </a:lnSpc>
              <a:defRPr lang="en-US" sz="2400"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11136429" y="6453505"/>
            <a:ext cx="564832" cy="154091"/>
          </a:xfrm>
          <a:prstGeom prst="rect">
            <a:avLst/>
          </a:prstGeom>
        </p:spPr>
        <p:txBody>
          <a:bodyPr vert="horz" wrap="square" lIns="0" tIns="0" rIns="0" bIns="0" rtlCol="0" anchor="b" anchorCtr="0"/>
          <a:lstStyle>
            <a:lvl1pPr algn="l">
              <a:defRPr sz="1600" i="0">
                <a:solidFill>
                  <a:schemeClr val="bg1"/>
                </a:solidFill>
                <a:latin typeface="+mj-lt"/>
                <a:ea typeface="Verdana" panose="020B0604030504040204" pitchFamily="34" charset="0"/>
                <a:cs typeface="Verdana" panose="020B0604030504040204"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676882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4"/>
            <a:ext cx="6402832"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17902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3875DB0-F7A3-40DB-8331-DEB043A8C99F}" type="slidenum">
              <a:rPr lang="en-US" smtClean="0"/>
              <a:t>‹#›</a:t>
            </a:fld>
            <a:endParaRPr lang="en-US"/>
          </a:p>
        </p:txBody>
      </p:sp>
    </p:spTree>
    <p:extLst>
      <p:ext uri="{BB962C8B-B14F-4D97-AF65-F5344CB8AC3E}">
        <p14:creationId xmlns:p14="http://schemas.microsoft.com/office/powerpoint/2010/main" val="37216409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276218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171656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417730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33519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222023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31341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171117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invGray">
          <a:xfrm>
            <a:off x="0" y="6250080"/>
            <a:ext cx="12192000" cy="607920"/>
          </a:xfrm>
          <a:prstGeom prst="rect">
            <a:avLst/>
          </a:prstGeom>
          <a:solidFill>
            <a:srgbClr val="17406D"/>
          </a:solidFill>
          <a:ln w="19050" algn="ctr">
            <a:solidFill>
              <a:srgbClr val="17406D"/>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457200" y="241856"/>
            <a:ext cx="112776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457200" y="1217640"/>
            <a:ext cx="11277600" cy="1999772"/>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11398498" y="6446174"/>
            <a:ext cx="328081" cy="155233"/>
          </a:xfrm>
          <a:prstGeom prst="rect">
            <a:avLst/>
          </a:prstGeom>
        </p:spPr>
        <p:txBody>
          <a:bodyPr vert="horz" wrap="square" lIns="0" tIns="0" rIns="0" bIns="0" rtlCol="0" anchor="b" anchorCtr="0"/>
          <a:lstStyle>
            <a:lvl1pPr algn="l">
              <a:defRPr sz="16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7808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fade/>
  </p:transition>
  <p:hf hdr="0" ft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68275" indent="-168275"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4295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28700" indent="-228600"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12863"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4">
          <p15:clr>
            <a:srgbClr val="F26B43"/>
          </p15:clr>
        </p15:guide>
        <p15:guide id="2" pos="73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hyperlink" Target="http://www.stata-journal.com/article.html?article=st0138" TargetMode="Externa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1.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3.emf"/></Relationships>
</file>

<file path=ppt/slides/_rels/slide5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28.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bi.nlm.nih.gov/pubmed/30299451" TargetMode="Externa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hyperlink" Target="https://github.com/ermayeda"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nSpc>
                <a:spcPct val="110000"/>
              </a:lnSpc>
            </a:pPr>
            <a:r>
              <a:rPr lang="en-US" sz="3200" dirty="0">
                <a:latin typeface="Verdana" panose="020B0604030504040204" pitchFamily="34" charset="0"/>
                <a:ea typeface="Verdana" panose="020B0604030504040204" pitchFamily="34" charset="0"/>
                <a:cs typeface="Verdana" panose="020B0604030504040204" pitchFamily="34" charset="0"/>
              </a:rPr>
              <a:t>UCSF Epi Tools Workshop </a:t>
            </a:r>
            <a:br>
              <a:rPr lang="en-US" sz="3200" dirty="0">
                <a:latin typeface="Verdana" panose="020B0604030504040204" pitchFamily="34" charset="0"/>
                <a:ea typeface="Verdana" panose="020B0604030504040204" pitchFamily="34" charset="0"/>
                <a:cs typeface="Verdana" panose="020B0604030504040204" pitchFamily="34" charset="0"/>
              </a:rPr>
            </a:br>
            <a:r>
              <a:rPr lang="en-US" sz="3200" dirty="0">
                <a:latin typeface="Verdana" panose="020B0604030504040204" pitchFamily="34" charset="0"/>
                <a:ea typeface="Verdana" panose="020B0604030504040204" pitchFamily="34" charset="0"/>
                <a:cs typeface="Verdana" panose="020B0604030504040204" pitchFamily="34" charset="0"/>
              </a:rPr>
              <a:t>Quantitative Bias Analysis</a:t>
            </a:r>
          </a:p>
        </p:txBody>
      </p:sp>
      <p:sp>
        <p:nvSpPr>
          <p:cNvPr id="3" name="Subtitle 2"/>
          <p:cNvSpPr>
            <a:spLocks noGrp="1"/>
          </p:cNvSpPr>
          <p:nvPr>
            <p:ph type="subTitle" idx="1"/>
          </p:nvPr>
        </p:nvSpPr>
        <p:spPr>
          <a:xfrm>
            <a:off x="1524000" y="3996250"/>
            <a:ext cx="9144000" cy="1756368"/>
          </a:xfrm>
        </p:spPr>
        <p:txBody>
          <a:bodyPr>
            <a:noAutofit/>
          </a:bodyPr>
          <a:lstStyle/>
          <a:p>
            <a:r>
              <a:rPr lang="en-US" dirty="0">
                <a:latin typeface="Verdana" panose="020B0604030504040204" pitchFamily="34" charset="0"/>
                <a:ea typeface="Verdana" panose="020B0604030504040204" pitchFamily="34" charset="0"/>
                <a:cs typeface="Verdana" panose="020B0604030504040204" pitchFamily="34" charset="0"/>
              </a:rPr>
              <a:t>Elizabeth Rose Mayeda, PhD, MPH</a:t>
            </a:r>
          </a:p>
          <a:p>
            <a:r>
              <a:rPr lang="en-US" dirty="0">
                <a:latin typeface="Verdana" panose="020B0604030504040204" pitchFamily="34" charset="0"/>
                <a:ea typeface="Verdana" panose="020B0604030504040204" pitchFamily="34" charset="0"/>
                <a:cs typeface="Verdana" panose="020B0604030504040204" pitchFamily="34" charset="0"/>
              </a:rPr>
              <a:t>UCSF Epi Tools Workshop </a:t>
            </a:r>
          </a:p>
          <a:p>
            <a:r>
              <a:rPr lang="en-US" dirty="0">
                <a:latin typeface="Verdana" panose="020B0604030504040204" pitchFamily="34" charset="0"/>
                <a:ea typeface="Verdana" panose="020B0604030504040204" pitchFamily="34" charset="0"/>
                <a:cs typeface="Verdana" panose="020B0604030504040204" pitchFamily="34" charset="0"/>
              </a:rPr>
              <a:t>Quantitative Bias Analysis</a:t>
            </a:r>
          </a:p>
          <a:p>
            <a:r>
              <a:rPr lang="en-US" dirty="0">
                <a:latin typeface="Verdana" panose="020B0604030504040204" pitchFamily="34" charset="0"/>
                <a:ea typeface="Verdana" panose="020B0604030504040204" pitchFamily="34" charset="0"/>
                <a:cs typeface="Verdana" panose="020B0604030504040204" pitchFamily="34" charset="0"/>
              </a:rPr>
              <a:t>March 6, 2020</a:t>
            </a:r>
          </a:p>
          <a:p>
            <a:r>
              <a:rPr lang="en-US" dirty="0">
                <a:latin typeface="Verdana" panose="020B0604030504040204" pitchFamily="34" charset="0"/>
                <a:ea typeface="Verdana" panose="020B0604030504040204" pitchFamily="34" charset="0"/>
                <a:cs typeface="Verdana" panose="020B0604030504040204" pitchFamily="34" charset="0"/>
              </a:rPr>
              <a:t>ermayeda@ph.ucla.edu</a:t>
            </a:r>
          </a:p>
          <a:p>
            <a:r>
              <a:rPr lang="en-US" dirty="0">
                <a:latin typeface="Verdana" panose="020B0604030504040204" pitchFamily="34" charset="0"/>
                <a:ea typeface="Verdana" panose="020B0604030504040204" pitchFamily="34" charset="0"/>
                <a:cs typeface="Verdana" panose="020B0604030504040204" pitchFamily="34" charset="0"/>
              </a:rPr>
              <a:t>@</a:t>
            </a:r>
            <a:r>
              <a:rPr lang="en-US" dirty="0" err="1">
                <a:latin typeface="Verdana" panose="020B0604030504040204" pitchFamily="34" charset="0"/>
                <a:ea typeface="Verdana" panose="020B0604030504040204" pitchFamily="34" charset="0"/>
                <a:cs typeface="Verdana" panose="020B0604030504040204" pitchFamily="34" charset="0"/>
              </a:rPr>
              <a:t>er_mayeda</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7522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10909"/>
          </a:xfrm>
        </p:spPr>
        <p:txBody>
          <a:bodyPr/>
          <a:lstStyle/>
          <a:p>
            <a:r>
              <a:rPr lang="en-US" sz="3200" dirty="0"/>
              <a:t>Internal validity, external validity, and target validity</a:t>
            </a:r>
          </a:p>
        </p:txBody>
      </p:sp>
      <p:sp>
        <p:nvSpPr>
          <p:cNvPr id="3" name="Content Placeholder 2"/>
          <p:cNvSpPr>
            <a:spLocks noGrp="1"/>
          </p:cNvSpPr>
          <p:nvPr>
            <p:ph idx="1"/>
          </p:nvPr>
        </p:nvSpPr>
        <p:spPr/>
        <p:txBody>
          <a:bodyPr/>
          <a:lstStyle/>
          <a:p>
            <a:pPr>
              <a:spcAft>
                <a:spcPts val="2400"/>
              </a:spcAft>
            </a:pPr>
            <a:r>
              <a:rPr lang="en-US" dirty="0"/>
              <a:t>Internal validity: a result is internally valid when the effect estimated in the study sample is </a:t>
            </a:r>
            <a:r>
              <a:rPr lang="en-US" u="sng" dirty="0"/>
              <a:t>unbiased for the true effect in that sample</a:t>
            </a:r>
          </a:p>
          <a:p>
            <a:pPr>
              <a:spcAft>
                <a:spcPts val="2400"/>
              </a:spcAft>
            </a:pPr>
            <a:r>
              <a:rPr lang="en-US" dirty="0"/>
              <a:t>External validity: a result is externally valid if the true effect in the study sample is </a:t>
            </a:r>
            <a:r>
              <a:rPr lang="en-US" u="sng" dirty="0"/>
              <a:t>unbiased for the true effect in the target population</a:t>
            </a:r>
          </a:p>
          <a:p>
            <a:r>
              <a:rPr lang="en-US" dirty="0"/>
              <a:t>Target bias = [true causal effect in the target population] – [estimated causal effect in the study sample] </a:t>
            </a:r>
          </a:p>
          <a:p>
            <a:pPr lvl="1">
              <a:spcAft>
                <a:spcPts val="2400"/>
              </a:spcAft>
            </a:pPr>
            <a:r>
              <a:rPr lang="en-US" dirty="0"/>
              <a:t>Target validity is defined as target bias = 0</a:t>
            </a:r>
          </a:p>
          <a:p>
            <a:r>
              <a:rPr lang="en-US" dirty="0"/>
              <a:t>The focus of today’s lecture is on internal validity (and QBA for internal validity</a:t>
            </a:r>
          </a:p>
        </p:txBody>
      </p:sp>
      <p:sp>
        <p:nvSpPr>
          <p:cNvPr id="4" name="Slide Number Placeholder 3"/>
          <p:cNvSpPr>
            <a:spLocks noGrp="1"/>
          </p:cNvSpPr>
          <p:nvPr>
            <p:ph type="sldNum" sz="quarter" idx="4"/>
          </p:nvPr>
        </p:nvSpPr>
        <p:spPr/>
        <p:txBody>
          <a:bodyPr/>
          <a:lstStyle/>
          <a:p>
            <a:fld id="{7BCC8D0D-EAEC-449D-9161-023DFF90F2E2}" type="slidenum">
              <a:rPr lang="en-US" smtClean="0"/>
              <a:pPr/>
              <a:t>10</a:t>
            </a:fld>
            <a:endParaRPr lang="en-US" dirty="0"/>
          </a:p>
        </p:txBody>
      </p:sp>
      <p:sp>
        <p:nvSpPr>
          <p:cNvPr id="5" name="TextBox 4"/>
          <p:cNvSpPr txBox="1"/>
          <p:nvPr/>
        </p:nvSpPr>
        <p:spPr>
          <a:xfrm>
            <a:off x="486834" y="6376661"/>
            <a:ext cx="3989295" cy="307777"/>
          </a:xfrm>
          <a:prstGeom prst="rect">
            <a:avLst/>
          </a:prstGeom>
          <a:noFill/>
        </p:spPr>
        <p:txBody>
          <a:bodyPr wrap="square" rtlCol="0">
            <a:spAutoFit/>
          </a:bodyPr>
          <a:lstStyle/>
          <a:p>
            <a:r>
              <a:rPr lang="en-US" sz="1400" dirty="0">
                <a:solidFill>
                  <a:schemeClr val="bg1"/>
                </a:solidFill>
              </a:rPr>
              <a:t>Westreich</a:t>
            </a:r>
            <a:r>
              <a:rPr lang="en-US" sz="1400" i="1" dirty="0">
                <a:solidFill>
                  <a:schemeClr val="bg1"/>
                </a:solidFill>
              </a:rPr>
              <a:t>, Am J Epidemiol </a:t>
            </a:r>
            <a:r>
              <a:rPr lang="en-US" sz="1400" dirty="0">
                <a:solidFill>
                  <a:schemeClr val="bg1"/>
                </a:solidFill>
              </a:rPr>
              <a:t>2018</a:t>
            </a:r>
          </a:p>
        </p:txBody>
      </p:sp>
    </p:spTree>
    <p:extLst>
      <p:ext uri="{BB962C8B-B14F-4D97-AF65-F5344CB8AC3E}">
        <p14:creationId xmlns:p14="http://schemas.microsoft.com/office/powerpoint/2010/main" val="19462670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Threats to internal validity</a:t>
            </a:r>
          </a:p>
        </p:txBody>
      </p:sp>
      <p:sp>
        <p:nvSpPr>
          <p:cNvPr id="3" name="Content Placeholder 2"/>
          <p:cNvSpPr>
            <a:spLocks noGrp="1"/>
          </p:cNvSpPr>
          <p:nvPr>
            <p:ph idx="1"/>
          </p:nvPr>
        </p:nvSpPr>
        <p:spPr/>
        <p:txBody>
          <a:bodyPr/>
          <a:lstStyle/>
          <a:p>
            <a:pPr>
              <a:spcAft>
                <a:spcPts val="600"/>
              </a:spcAft>
            </a:pPr>
            <a:r>
              <a:rPr lang="en-US" b="1" u="sng" dirty="0"/>
              <a:t>Confounding:</a:t>
            </a:r>
          </a:p>
          <a:p>
            <a:pPr marL="742939" lvl="1" indent="-285750">
              <a:spcAft>
                <a:spcPts val="600"/>
              </a:spcAft>
            </a:pPr>
            <a:r>
              <a:rPr lang="en-US" sz="2200" dirty="0"/>
              <a:t>Unmeasured confounder (or </a:t>
            </a:r>
            <a:r>
              <a:rPr lang="en-US" sz="2200" dirty="0" err="1"/>
              <a:t>mismeasured</a:t>
            </a:r>
            <a:r>
              <a:rPr lang="en-US" sz="2200" dirty="0"/>
              <a:t> confounder)</a:t>
            </a:r>
          </a:p>
          <a:p>
            <a:pPr marL="742939" lvl="1" indent="-285750">
              <a:spcAft>
                <a:spcPts val="600"/>
              </a:spcAft>
            </a:pPr>
            <a:r>
              <a:rPr lang="en-US" sz="2200" dirty="0"/>
              <a:t>Unknown confounder</a:t>
            </a:r>
          </a:p>
          <a:p>
            <a:pPr>
              <a:spcBef>
                <a:spcPts val="600"/>
              </a:spcBef>
              <a:spcAft>
                <a:spcPts val="600"/>
              </a:spcAft>
            </a:pPr>
            <a:r>
              <a:rPr lang="en-US" b="1" u="sng" dirty="0"/>
              <a:t>Selection Bias (collider-stratification bias):</a:t>
            </a:r>
          </a:p>
          <a:p>
            <a:pPr marL="742939" lvl="1" indent="-285750">
              <a:spcAft>
                <a:spcPts val="600"/>
              </a:spcAft>
            </a:pPr>
            <a:r>
              <a:rPr lang="en-US" sz="2200" dirty="0"/>
              <a:t>Baseline</a:t>
            </a:r>
          </a:p>
          <a:p>
            <a:pPr marL="742939" lvl="1" indent="-285750">
              <a:spcAft>
                <a:spcPts val="600"/>
              </a:spcAft>
            </a:pPr>
            <a:r>
              <a:rPr lang="en-US" sz="2200" dirty="0"/>
              <a:t>Losses to follow-up</a:t>
            </a:r>
          </a:p>
          <a:p>
            <a:pPr>
              <a:spcBef>
                <a:spcPts val="600"/>
              </a:spcBef>
              <a:spcAft>
                <a:spcPts val="600"/>
              </a:spcAft>
            </a:pPr>
            <a:r>
              <a:rPr lang="en-US" b="1" u="sng" dirty="0"/>
              <a:t>Information Bias:</a:t>
            </a:r>
          </a:p>
          <a:p>
            <a:pPr marL="742939" lvl="1" indent="-285750">
              <a:spcAft>
                <a:spcPts val="600"/>
              </a:spcAft>
            </a:pPr>
            <a:r>
              <a:rPr lang="en-US" sz="2200" dirty="0"/>
              <a:t>Misclassification of categorical variables, measurement error of continuous variables</a:t>
            </a:r>
          </a:p>
          <a:p>
            <a:pPr marL="742939" lvl="1" indent="-285750">
              <a:spcAft>
                <a:spcPts val="600"/>
              </a:spcAft>
            </a:pPr>
            <a:r>
              <a:rPr lang="en-US" sz="2200" dirty="0"/>
              <a:t>Differential vs. non-differential</a:t>
            </a:r>
          </a:p>
          <a:p>
            <a:pPr marL="454014" indent="-285750"/>
            <a:endParaRPr lang="en-US" sz="2700" dirty="0"/>
          </a:p>
          <a:p>
            <a:pPr marL="742939" lvl="1" indent="-285750"/>
            <a:endParaRPr lang="en-US" sz="2400"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36974468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Confounding </a:t>
            </a:r>
            <a:r>
              <a:rPr lang="en-US" sz="1800" dirty="0"/>
              <a:t>(see DAG lecture by Dr. Graff for more details)</a:t>
            </a:r>
            <a:endParaRPr lang="en-US" dirty="0"/>
          </a:p>
        </p:txBody>
      </p:sp>
      <p:sp>
        <p:nvSpPr>
          <p:cNvPr id="3" name="Content Placeholder 2"/>
          <p:cNvSpPr>
            <a:spLocks noGrp="1"/>
          </p:cNvSpPr>
          <p:nvPr>
            <p:ph idx="1"/>
          </p:nvPr>
        </p:nvSpPr>
        <p:spPr/>
        <p:txBody>
          <a:bodyPr/>
          <a:lstStyle/>
          <a:p>
            <a:r>
              <a:rPr lang="en-US" dirty="0"/>
              <a:t>Confounding: Estimate of effect of exposure on outcome is ‘mixed with’ the effect of uncontrolled/unmeasured covariate on outcome </a:t>
            </a:r>
          </a:p>
          <a:p>
            <a:pPr marL="742939" lvl="1" indent="-285750"/>
            <a:r>
              <a:rPr lang="en-US" sz="2400" dirty="0"/>
              <a:t>Unmeasured confounder  (or </a:t>
            </a:r>
            <a:r>
              <a:rPr lang="en-US" sz="2400" dirty="0" err="1"/>
              <a:t>mismeasured</a:t>
            </a:r>
            <a:r>
              <a:rPr lang="en-US" sz="2400" dirty="0"/>
              <a:t> confounder)</a:t>
            </a:r>
          </a:p>
          <a:p>
            <a:pPr marL="742939" lvl="1" indent="-285750"/>
            <a:r>
              <a:rPr lang="en-US" sz="2400" dirty="0"/>
              <a:t>Unknown confounder</a:t>
            </a:r>
          </a:p>
          <a:p>
            <a:r>
              <a:rPr lang="en-US" dirty="0"/>
              <a:t>Confounding bias: Bias arising from the existence of a common cause of exposure and outcome</a:t>
            </a:r>
          </a:p>
          <a:p>
            <a:pPr marL="742939" lvl="1" indent="-285750"/>
            <a:endParaRPr lang="en-US" sz="2000" dirty="0"/>
          </a:p>
          <a:p>
            <a:pPr marL="742939" lvl="1" indent="-285750"/>
            <a:endParaRPr lang="en-US" sz="2000" dirty="0"/>
          </a:p>
          <a:p>
            <a:pPr marL="742939" lvl="1" indent="-285750"/>
            <a:endParaRPr lang="en-US" sz="2000" dirty="0"/>
          </a:p>
          <a:p>
            <a:pPr marL="288925" indent="-288925">
              <a:buNone/>
            </a:pPr>
            <a:r>
              <a:rPr lang="en-US" dirty="0">
                <a:sym typeface="Wingdings" panose="05000000000000000000" pitchFamily="2" charset="2"/>
              </a:rPr>
              <a:t></a:t>
            </a:r>
            <a:r>
              <a:rPr lang="en-US" dirty="0"/>
              <a:t>Lack of exchangeability of treated and untreated</a:t>
            </a:r>
          </a:p>
          <a:p>
            <a:pPr marL="0" indent="0">
              <a:buNone/>
            </a:pPr>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12</a:t>
            </a:fld>
            <a:endParaRPr lang="en-US" dirty="0"/>
          </a:p>
        </p:txBody>
      </p:sp>
      <p:grpSp>
        <p:nvGrpSpPr>
          <p:cNvPr id="5" name="Group 4"/>
          <p:cNvGrpSpPr/>
          <p:nvPr/>
        </p:nvGrpSpPr>
        <p:grpSpPr>
          <a:xfrm>
            <a:off x="4401296" y="4011090"/>
            <a:ext cx="2957607" cy="1248105"/>
            <a:chOff x="5502022" y="1821340"/>
            <a:chExt cx="2957607" cy="1248105"/>
          </a:xfrm>
        </p:grpSpPr>
        <p:grpSp>
          <p:nvGrpSpPr>
            <p:cNvPr id="6" name="Group 5"/>
            <p:cNvGrpSpPr/>
            <p:nvPr/>
          </p:nvGrpSpPr>
          <p:grpSpPr>
            <a:xfrm>
              <a:off x="5502022" y="1821340"/>
              <a:ext cx="2957607" cy="1248105"/>
              <a:chOff x="1442553" y="3793436"/>
              <a:chExt cx="2957607" cy="1248105"/>
            </a:xfrm>
          </p:grpSpPr>
          <p:sp>
            <p:nvSpPr>
              <p:cNvPr id="8" name="TextBox 7"/>
              <p:cNvSpPr txBox="1"/>
              <p:nvPr/>
            </p:nvSpPr>
            <p:spPr bwMode="auto">
              <a:xfrm>
                <a:off x="1442553" y="4672209"/>
                <a:ext cx="640080"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mj-lt"/>
                  </a:rPr>
                  <a:t>A</a:t>
                </a:r>
              </a:p>
            </p:txBody>
          </p:sp>
          <p:sp>
            <p:nvSpPr>
              <p:cNvPr id="9" name="TextBox 8"/>
              <p:cNvSpPr txBox="1"/>
              <p:nvPr/>
            </p:nvSpPr>
            <p:spPr bwMode="auto">
              <a:xfrm>
                <a:off x="3760080" y="4672209"/>
                <a:ext cx="640080"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mj-lt"/>
                  </a:rPr>
                  <a:t>Y</a:t>
                </a:r>
              </a:p>
            </p:txBody>
          </p:sp>
          <p:sp>
            <p:nvSpPr>
              <p:cNvPr id="10" name="TextBox 9"/>
              <p:cNvSpPr txBox="1"/>
              <p:nvPr/>
            </p:nvSpPr>
            <p:spPr bwMode="auto">
              <a:xfrm>
                <a:off x="2692757" y="3793436"/>
                <a:ext cx="457200"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mj-lt"/>
                  </a:rPr>
                  <a:t>U</a:t>
                </a:r>
              </a:p>
            </p:txBody>
          </p:sp>
          <p:cxnSp>
            <p:nvCxnSpPr>
              <p:cNvPr id="11" name="Straight Arrow Connector 10"/>
              <p:cNvCxnSpPr>
                <a:stCxn id="8" idx="3"/>
                <a:endCxn id="9" idx="1"/>
              </p:cNvCxnSpPr>
              <p:nvPr/>
            </p:nvCxnSpPr>
            <p:spPr>
              <a:xfrm>
                <a:off x="2082633" y="4856875"/>
                <a:ext cx="1677447" cy="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0"/>
                <a:endCxn id="10" idx="1"/>
              </p:cNvCxnSpPr>
              <p:nvPr/>
            </p:nvCxnSpPr>
            <p:spPr>
              <a:xfrm flipV="1">
                <a:off x="1762593" y="3978102"/>
                <a:ext cx="930164" cy="694107"/>
              </a:xfrm>
              <a:prstGeom prst="straightConnector1">
                <a:avLst/>
              </a:prstGeom>
              <a:ln w="2857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0"/>
                <a:endCxn id="10" idx="3"/>
              </p:cNvCxnSpPr>
              <p:nvPr/>
            </p:nvCxnSpPr>
            <p:spPr>
              <a:xfrm flipH="1" flipV="1">
                <a:off x="3149957" y="3978102"/>
                <a:ext cx="930163" cy="694107"/>
              </a:xfrm>
              <a:prstGeom prst="straightConnector1">
                <a:avLst/>
              </a:prstGeom>
              <a:ln w="2857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bwMode="auto">
            <a:xfrm>
              <a:off x="6752226" y="2447494"/>
              <a:ext cx="457200"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mj-lt"/>
                </a:rPr>
                <a:t>?</a:t>
              </a:r>
            </a:p>
          </p:txBody>
        </p:sp>
      </p:grpSp>
      <p:cxnSp>
        <p:nvCxnSpPr>
          <p:cNvPr id="14" name="Straight Connector 13"/>
          <p:cNvCxnSpPr/>
          <p:nvPr/>
        </p:nvCxnSpPr>
        <p:spPr>
          <a:xfrm flipV="1">
            <a:off x="5048825" y="5201671"/>
            <a:ext cx="1677447" cy="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bwMode="auto">
          <a:xfrm>
            <a:off x="4687404" y="3746856"/>
            <a:ext cx="2385391" cy="1017809"/>
          </a:xfrm>
          <a:custGeom>
            <a:avLst/>
            <a:gdLst>
              <a:gd name="connsiteX0" fmla="*/ 0 w 2385391"/>
              <a:gd name="connsiteY0" fmla="*/ 1017809 h 1017809"/>
              <a:gd name="connsiteX1" fmla="*/ 1184744 w 2385391"/>
              <a:gd name="connsiteY1" fmla="*/ 42 h 1017809"/>
              <a:gd name="connsiteX2" fmla="*/ 2385391 w 2385391"/>
              <a:gd name="connsiteY2" fmla="*/ 986004 h 1017809"/>
            </a:gdLst>
            <a:ahLst/>
            <a:cxnLst>
              <a:cxn ang="0">
                <a:pos x="connsiteX0" y="connsiteY0"/>
              </a:cxn>
              <a:cxn ang="0">
                <a:pos x="connsiteX1" y="connsiteY1"/>
              </a:cxn>
              <a:cxn ang="0">
                <a:pos x="connsiteX2" y="connsiteY2"/>
              </a:cxn>
            </a:cxnLst>
            <a:rect l="l" t="t" r="r" b="b"/>
            <a:pathLst>
              <a:path w="2385391" h="1017809">
                <a:moveTo>
                  <a:pt x="0" y="1017809"/>
                </a:moveTo>
                <a:cubicBezTo>
                  <a:pt x="393589" y="511576"/>
                  <a:pt x="787179" y="5343"/>
                  <a:pt x="1184744" y="42"/>
                </a:cubicBezTo>
                <a:cubicBezTo>
                  <a:pt x="1582309" y="-5259"/>
                  <a:pt x="1983850" y="490372"/>
                  <a:pt x="2385391" y="986004"/>
                </a:cubicBezTo>
              </a:path>
            </a:pathLst>
          </a:custGeom>
          <a:noFill/>
          <a:ln w="19050" algn="ctr">
            <a:solidFill>
              <a:srgbClr val="FF3300"/>
            </a:solidFill>
            <a:prstDash val="dash"/>
            <a:miter lim="800000"/>
            <a:headEnd/>
            <a:tailEnd/>
          </a:ln>
        </p:spPr>
        <p:txBody>
          <a:bodyPr rtlCol="0" anchor="ctr"/>
          <a:lstStyle/>
          <a:p>
            <a:pPr algn="ctr"/>
            <a:endParaRPr lang="en-US"/>
          </a:p>
        </p:txBody>
      </p:sp>
    </p:spTree>
    <p:extLst>
      <p:ext uri="{BB962C8B-B14F-4D97-AF65-F5344CB8AC3E}">
        <p14:creationId xmlns:p14="http://schemas.microsoft.com/office/powerpoint/2010/main" val="38999033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bias</a:t>
            </a:r>
          </a:p>
        </p:txBody>
      </p:sp>
      <p:sp>
        <p:nvSpPr>
          <p:cNvPr id="3" name="Content Placeholder 2"/>
          <p:cNvSpPr>
            <a:spLocks noGrp="1"/>
          </p:cNvSpPr>
          <p:nvPr>
            <p:ph idx="1"/>
          </p:nvPr>
        </p:nvSpPr>
        <p:spPr/>
        <p:txBody>
          <a:bodyPr/>
          <a:lstStyle/>
          <a:p>
            <a:r>
              <a:rPr lang="en-US" dirty="0"/>
              <a:t>Estimate of association is different in study population than in the source/target population </a:t>
            </a:r>
          </a:p>
          <a:p>
            <a:r>
              <a:rPr lang="en-US" dirty="0"/>
              <a:t>Can refer to threat to internal validity or external validity </a:t>
            </a:r>
          </a:p>
        </p:txBody>
      </p:sp>
      <p:sp>
        <p:nvSpPr>
          <p:cNvPr id="4" name="Slide Number Placeholder 3"/>
          <p:cNvSpPr>
            <a:spLocks noGrp="1"/>
          </p:cNvSpPr>
          <p:nvPr>
            <p:ph type="sldNum" sz="quarter" idx="4"/>
          </p:nvPr>
        </p:nvSpPr>
        <p:spPr/>
        <p:txBody>
          <a:bodyPr/>
          <a:lstStyle/>
          <a:p>
            <a:fld id="{7BCC8D0D-EAEC-449D-9161-023DFF90F2E2}" type="slidenum">
              <a:rPr lang="en-US" smtClean="0"/>
              <a:pPr/>
              <a:t>13</a:t>
            </a:fld>
            <a:endParaRPr lang="en-US" dirty="0"/>
          </a:p>
        </p:txBody>
      </p:sp>
    </p:spTree>
    <p:extLst>
      <p:ext uri="{BB962C8B-B14F-4D97-AF65-F5344CB8AC3E}">
        <p14:creationId xmlns:p14="http://schemas.microsoft.com/office/powerpoint/2010/main" val="30462550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Collider-stratification bias </a:t>
            </a:r>
            <a:r>
              <a:rPr lang="en-US" sz="1600" dirty="0"/>
              <a:t>(see DAG lecture by Dr. Graff for more details)</a:t>
            </a:r>
            <a:endParaRPr lang="en-US" dirty="0"/>
          </a:p>
        </p:txBody>
      </p:sp>
      <p:sp>
        <p:nvSpPr>
          <p:cNvPr id="3" name="Content Placeholder 2"/>
          <p:cNvSpPr>
            <a:spLocks noGrp="1"/>
          </p:cNvSpPr>
          <p:nvPr>
            <p:ph idx="1"/>
          </p:nvPr>
        </p:nvSpPr>
        <p:spPr/>
        <p:txBody>
          <a:bodyPr/>
          <a:lstStyle/>
          <a:p>
            <a:r>
              <a:rPr lang="en-US" dirty="0"/>
              <a:t>Bias arising from conditioning on a common effect (collider) of exposure </a:t>
            </a:r>
            <a:r>
              <a:rPr lang="en-US" i="1" dirty="0"/>
              <a:t>(or cause of exposure) </a:t>
            </a:r>
            <a:r>
              <a:rPr lang="en-US" dirty="0"/>
              <a:t>and outcome </a:t>
            </a:r>
            <a:r>
              <a:rPr lang="en-US" i="1" dirty="0"/>
              <a:t>(or cause of outcome)</a:t>
            </a:r>
          </a:p>
          <a:p>
            <a:r>
              <a:rPr lang="en-US" dirty="0"/>
              <a:t>Conditioning on a common effect of exposure and outcome results in two sources of association between exposure and outcome:</a:t>
            </a:r>
          </a:p>
          <a:p>
            <a:pPr marL="627063" lvl="1" indent="-338138">
              <a:spcBef>
                <a:spcPts val="600"/>
              </a:spcBef>
              <a:buFont typeface="+mj-lt"/>
              <a:buAutoNum type="arabicPeriod"/>
            </a:pPr>
            <a:r>
              <a:rPr lang="en-US" dirty="0"/>
              <a:t>Causal effect of A on Y: A</a:t>
            </a:r>
            <a:r>
              <a:rPr lang="en-US" dirty="0">
                <a:sym typeface="Wingdings" panose="05000000000000000000" pitchFamily="2" charset="2"/>
              </a:rPr>
              <a:t>Y</a:t>
            </a:r>
          </a:p>
          <a:p>
            <a:pPr marL="627063" lvl="1" indent="-338138">
              <a:spcBef>
                <a:spcPts val="600"/>
              </a:spcBef>
              <a:spcAft>
                <a:spcPts val="600"/>
              </a:spcAft>
              <a:buFont typeface="+mj-lt"/>
              <a:buAutoNum type="arabicPeriod"/>
            </a:pPr>
            <a:r>
              <a:rPr lang="en-US" dirty="0">
                <a:sym typeface="Wingdings" panose="05000000000000000000" pitchFamily="2" charset="2"/>
              </a:rPr>
              <a:t>Spurious association between A and Y </a:t>
            </a:r>
          </a:p>
          <a:p>
            <a:pPr marL="627063" lvl="1" indent="0">
              <a:spcBef>
                <a:spcPts val="600"/>
              </a:spcBef>
              <a:spcAft>
                <a:spcPts val="1800"/>
              </a:spcAft>
              <a:buNone/>
            </a:pPr>
            <a:r>
              <a:rPr lang="en-US" dirty="0">
                <a:sym typeface="Wingdings" panose="05000000000000000000" pitchFamily="2" charset="2"/>
              </a:rPr>
              <a:t>induced by conditioning on collider C: AC  Y</a:t>
            </a:r>
          </a:p>
          <a:p>
            <a:pPr marL="288925" indent="-288925">
              <a:buNone/>
            </a:pPr>
            <a:r>
              <a:rPr lang="en-US" dirty="0">
                <a:sym typeface="Wingdings" panose="05000000000000000000" pitchFamily="2" charset="2"/>
              </a:rPr>
              <a:t></a:t>
            </a:r>
            <a:r>
              <a:rPr lang="en-US" dirty="0"/>
              <a:t>Lack of exchangeability of treated and untreated</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14</a:t>
            </a:fld>
            <a:endParaRPr lang="en-US" dirty="0"/>
          </a:p>
        </p:txBody>
      </p:sp>
      <p:grpSp>
        <p:nvGrpSpPr>
          <p:cNvPr id="14" name="Group 13"/>
          <p:cNvGrpSpPr/>
          <p:nvPr/>
        </p:nvGrpSpPr>
        <p:grpSpPr>
          <a:xfrm>
            <a:off x="8302390" y="3453395"/>
            <a:ext cx="2957607" cy="1248105"/>
            <a:chOff x="5502022" y="1821340"/>
            <a:chExt cx="2957607" cy="1248105"/>
          </a:xfrm>
        </p:grpSpPr>
        <p:grpSp>
          <p:nvGrpSpPr>
            <p:cNvPr id="15" name="Group 14"/>
            <p:cNvGrpSpPr/>
            <p:nvPr/>
          </p:nvGrpSpPr>
          <p:grpSpPr>
            <a:xfrm>
              <a:off x="5502022" y="1821340"/>
              <a:ext cx="2957607" cy="1248105"/>
              <a:chOff x="1442553" y="3793436"/>
              <a:chExt cx="2957607" cy="1248105"/>
            </a:xfrm>
          </p:grpSpPr>
          <p:sp>
            <p:nvSpPr>
              <p:cNvPr id="17" name="TextBox 16"/>
              <p:cNvSpPr txBox="1"/>
              <p:nvPr/>
            </p:nvSpPr>
            <p:spPr bwMode="auto">
              <a:xfrm>
                <a:off x="1442553" y="4672209"/>
                <a:ext cx="640080"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mj-lt"/>
                  </a:rPr>
                  <a:t>A</a:t>
                </a:r>
              </a:p>
            </p:txBody>
          </p:sp>
          <p:sp>
            <p:nvSpPr>
              <p:cNvPr id="18" name="TextBox 17"/>
              <p:cNvSpPr txBox="1"/>
              <p:nvPr/>
            </p:nvSpPr>
            <p:spPr bwMode="auto">
              <a:xfrm>
                <a:off x="3760080" y="4672209"/>
                <a:ext cx="640080"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mj-lt"/>
                  </a:rPr>
                  <a:t>Y</a:t>
                </a:r>
              </a:p>
            </p:txBody>
          </p:sp>
          <p:sp>
            <p:nvSpPr>
              <p:cNvPr id="19" name="TextBox 18"/>
              <p:cNvSpPr txBox="1"/>
              <p:nvPr/>
            </p:nvSpPr>
            <p:spPr bwMode="auto">
              <a:xfrm>
                <a:off x="2647036" y="3793436"/>
                <a:ext cx="548640" cy="369332"/>
              </a:xfrm>
              <a:prstGeom prst="rect">
                <a:avLst/>
              </a:prstGeom>
              <a:noFill/>
              <a:ln w="19050" algn="ctr">
                <a:solidFill>
                  <a:schemeClr val="tx1"/>
                </a:solidFill>
                <a:miter lim="800000"/>
                <a:headEnd/>
                <a:tailEnd/>
              </a:ln>
            </p:spPr>
            <p:txBody>
              <a:bodyPr wrap="square" lIns="0" tIns="0" rIns="0" bIns="0" rtlCol="0">
                <a:spAutoFit/>
              </a:bodyPr>
              <a:lstStyle/>
              <a:p>
                <a:pPr algn="ctr"/>
                <a:r>
                  <a:rPr lang="en-US" sz="2400" dirty="0">
                    <a:latin typeface="+mj-lt"/>
                  </a:rPr>
                  <a:t>C</a:t>
                </a:r>
              </a:p>
            </p:txBody>
          </p:sp>
          <p:cxnSp>
            <p:nvCxnSpPr>
              <p:cNvPr id="20" name="Straight Arrow Connector 19"/>
              <p:cNvCxnSpPr>
                <a:stCxn id="17" idx="3"/>
                <a:endCxn id="18" idx="1"/>
              </p:cNvCxnSpPr>
              <p:nvPr/>
            </p:nvCxnSpPr>
            <p:spPr>
              <a:xfrm>
                <a:off x="2082633" y="4856875"/>
                <a:ext cx="1677447" cy="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1"/>
                <a:endCxn id="17" idx="0"/>
              </p:cNvCxnSpPr>
              <p:nvPr/>
            </p:nvCxnSpPr>
            <p:spPr>
              <a:xfrm flipH="1">
                <a:off x="1762593" y="3978102"/>
                <a:ext cx="884443" cy="694107"/>
              </a:xfrm>
              <a:prstGeom prst="straightConnector1">
                <a:avLst/>
              </a:prstGeom>
              <a:ln w="2857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3"/>
                <a:endCxn id="18" idx="0"/>
              </p:cNvCxnSpPr>
              <p:nvPr/>
            </p:nvCxnSpPr>
            <p:spPr>
              <a:xfrm>
                <a:off x="3195676" y="3978102"/>
                <a:ext cx="884444" cy="694107"/>
              </a:xfrm>
              <a:prstGeom prst="straightConnector1">
                <a:avLst/>
              </a:prstGeom>
              <a:ln w="2857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bwMode="auto">
            <a:xfrm>
              <a:off x="6752226" y="2447494"/>
              <a:ext cx="457200"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mj-lt"/>
                </a:rPr>
                <a:t>?</a:t>
              </a:r>
            </a:p>
          </p:txBody>
        </p:sp>
      </p:grpSp>
      <p:cxnSp>
        <p:nvCxnSpPr>
          <p:cNvPr id="23" name="Straight Connector 22"/>
          <p:cNvCxnSpPr/>
          <p:nvPr/>
        </p:nvCxnSpPr>
        <p:spPr>
          <a:xfrm flipV="1">
            <a:off x="8923418" y="4701501"/>
            <a:ext cx="1677447" cy="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bwMode="auto">
          <a:xfrm>
            <a:off x="8561997" y="3246686"/>
            <a:ext cx="2385391" cy="1017809"/>
          </a:xfrm>
          <a:custGeom>
            <a:avLst/>
            <a:gdLst>
              <a:gd name="connsiteX0" fmla="*/ 0 w 2385391"/>
              <a:gd name="connsiteY0" fmla="*/ 1017809 h 1017809"/>
              <a:gd name="connsiteX1" fmla="*/ 1184744 w 2385391"/>
              <a:gd name="connsiteY1" fmla="*/ 42 h 1017809"/>
              <a:gd name="connsiteX2" fmla="*/ 2385391 w 2385391"/>
              <a:gd name="connsiteY2" fmla="*/ 986004 h 1017809"/>
            </a:gdLst>
            <a:ahLst/>
            <a:cxnLst>
              <a:cxn ang="0">
                <a:pos x="connsiteX0" y="connsiteY0"/>
              </a:cxn>
              <a:cxn ang="0">
                <a:pos x="connsiteX1" y="connsiteY1"/>
              </a:cxn>
              <a:cxn ang="0">
                <a:pos x="connsiteX2" y="connsiteY2"/>
              </a:cxn>
            </a:cxnLst>
            <a:rect l="l" t="t" r="r" b="b"/>
            <a:pathLst>
              <a:path w="2385391" h="1017809">
                <a:moveTo>
                  <a:pt x="0" y="1017809"/>
                </a:moveTo>
                <a:cubicBezTo>
                  <a:pt x="393589" y="511576"/>
                  <a:pt x="787179" y="5343"/>
                  <a:pt x="1184744" y="42"/>
                </a:cubicBezTo>
                <a:cubicBezTo>
                  <a:pt x="1582309" y="-5259"/>
                  <a:pt x="1983850" y="490372"/>
                  <a:pt x="2385391" y="986004"/>
                </a:cubicBezTo>
              </a:path>
            </a:pathLst>
          </a:custGeom>
          <a:noFill/>
          <a:ln w="19050" algn="ctr">
            <a:solidFill>
              <a:srgbClr val="FF3300"/>
            </a:solidFill>
            <a:prstDash val="dash"/>
            <a:miter lim="800000"/>
            <a:headEnd/>
            <a:tailEnd/>
          </a:ln>
        </p:spPr>
        <p:txBody>
          <a:bodyPr rtlCol="0" anchor="ctr"/>
          <a:lstStyle/>
          <a:p>
            <a:pPr algn="ctr"/>
            <a:endParaRPr lang="en-US"/>
          </a:p>
        </p:txBody>
      </p:sp>
    </p:spTree>
    <p:extLst>
      <p:ext uri="{BB962C8B-B14F-4D97-AF65-F5344CB8AC3E}">
        <p14:creationId xmlns:p14="http://schemas.microsoft.com/office/powerpoint/2010/main" val="9024586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DAGs for selection bias</a:t>
            </a:r>
          </a:p>
        </p:txBody>
      </p:sp>
      <p:sp>
        <p:nvSpPr>
          <p:cNvPr id="3" name="Content Placeholder 2"/>
          <p:cNvSpPr>
            <a:spLocks noGrp="1"/>
          </p:cNvSpPr>
          <p:nvPr>
            <p:ph idx="1"/>
          </p:nvPr>
        </p:nvSpPr>
        <p:spPr/>
        <p:txBody>
          <a:bodyPr/>
          <a:lstStyle/>
          <a:p>
            <a:pPr marL="0" indent="0">
              <a:buNone/>
            </a:pPr>
            <a:r>
              <a:rPr lang="en-US" dirty="0"/>
              <a:t>Example: A = treatment, Y = health outcome, S=1 = selection into the study sample, and Z = sociodemographic and health factors</a:t>
            </a:r>
          </a:p>
          <a:p>
            <a:pPr marL="0" indent="0">
              <a:buNone/>
            </a:pP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15</a:t>
            </a:fld>
            <a:endParaRPr lang="en-US" dirty="0"/>
          </a:p>
        </p:txBody>
      </p:sp>
      <p:sp>
        <p:nvSpPr>
          <p:cNvPr id="25" name="Rectangle 24"/>
          <p:cNvSpPr/>
          <p:nvPr/>
        </p:nvSpPr>
        <p:spPr>
          <a:xfrm>
            <a:off x="6157847" y="2128695"/>
            <a:ext cx="5260998" cy="1214628"/>
          </a:xfrm>
          <a:prstGeom prst="rect">
            <a:avLst/>
          </a:prstGeom>
        </p:spPr>
        <p:txBody>
          <a:bodyPr wrap="square">
            <a:spAutoFit/>
          </a:bodyPr>
          <a:lstStyle/>
          <a:p>
            <a:pPr>
              <a:lnSpc>
                <a:spcPct val="120000"/>
              </a:lnSpc>
            </a:pPr>
            <a:r>
              <a:rPr lang="en-US" sz="2100" dirty="0">
                <a:latin typeface="Verdana" panose="020B0604030504040204" pitchFamily="34" charset="0"/>
                <a:ea typeface="Verdana" panose="020B0604030504040204" pitchFamily="34" charset="0"/>
                <a:cs typeface="Verdana" panose="020B0604030504040204" pitchFamily="34" charset="0"/>
              </a:rPr>
              <a:t>Determinants of the health outcome, but not the exposure, influence selection: threat to external validity</a:t>
            </a:r>
          </a:p>
        </p:txBody>
      </p:sp>
      <p:sp>
        <p:nvSpPr>
          <p:cNvPr id="26" name="Rectangle 25"/>
          <p:cNvSpPr/>
          <p:nvPr/>
        </p:nvSpPr>
        <p:spPr>
          <a:xfrm>
            <a:off x="481822" y="2128695"/>
            <a:ext cx="5614177" cy="1643527"/>
          </a:xfrm>
          <a:prstGeom prst="rect">
            <a:avLst/>
          </a:prstGeom>
        </p:spPr>
        <p:txBody>
          <a:bodyPr wrap="square">
            <a:spAutoFit/>
          </a:bodyPr>
          <a:lstStyle/>
          <a:p>
            <a:pPr>
              <a:lnSpc>
                <a:spcPct val="120000"/>
              </a:lnSpc>
              <a:spcAft>
                <a:spcPts val="1000"/>
              </a:spcAft>
            </a:pPr>
            <a:r>
              <a:rPr lang="en-US" sz="2100" dirty="0">
                <a:latin typeface="Verdana" panose="020B0604030504040204" pitchFamily="34" charset="0"/>
                <a:ea typeface="Verdana" panose="020B0604030504040204" pitchFamily="34" charset="0"/>
                <a:cs typeface="Verdana" panose="020B0604030504040204" pitchFamily="34" charset="0"/>
              </a:rPr>
              <a:t>Exposure and determinants of outcome influence selection (collider-stratification bias): threat to internal validity  </a:t>
            </a:r>
            <a:endParaRPr lang="en-US" sz="2100" dirty="0">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7" name="Group 26"/>
          <p:cNvGrpSpPr/>
          <p:nvPr/>
        </p:nvGrpSpPr>
        <p:grpSpPr>
          <a:xfrm>
            <a:off x="6892359" y="4127463"/>
            <a:ext cx="3608071" cy="1803007"/>
            <a:chOff x="5098852" y="4007118"/>
            <a:chExt cx="3608071" cy="1803007"/>
          </a:xfrm>
        </p:grpSpPr>
        <p:sp>
          <p:nvSpPr>
            <p:cNvPr id="28" name="TextBox 27"/>
            <p:cNvSpPr txBox="1"/>
            <p:nvPr/>
          </p:nvSpPr>
          <p:spPr bwMode="auto">
            <a:xfrm>
              <a:off x="5098852" y="5440793"/>
              <a:ext cx="310797"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A</a:t>
              </a:r>
            </a:p>
          </p:txBody>
        </p:sp>
        <p:sp>
          <p:nvSpPr>
            <p:cNvPr id="29" name="TextBox 28"/>
            <p:cNvSpPr txBox="1"/>
            <p:nvPr/>
          </p:nvSpPr>
          <p:spPr bwMode="auto">
            <a:xfrm>
              <a:off x="6268523" y="4786747"/>
              <a:ext cx="1103546" cy="457200"/>
            </a:xfrm>
            <a:prstGeom prst="rect">
              <a:avLst/>
            </a:prstGeom>
            <a:noFill/>
            <a:ln w="19050" algn="ctr">
              <a:solidFill>
                <a:schemeClr val="tx1"/>
              </a:solidFill>
              <a:miter lim="800000"/>
              <a:headEnd/>
              <a:tailEnd/>
            </a:ln>
          </p:spPr>
          <p:txBody>
            <a:bodyPr wrap="square" lIns="0" tIns="0" rIns="0" bIns="0" rtlCol="0" anchor="ctr">
              <a:no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S=1</a:t>
              </a:r>
            </a:p>
          </p:txBody>
        </p:sp>
        <p:sp>
          <p:nvSpPr>
            <p:cNvPr id="30" name="TextBox 29"/>
            <p:cNvSpPr txBox="1"/>
            <p:nvPr/>
          </p:nvSpPr>
          <p:spPr bwMode="auto">
            <a:xfrm>
              <a:off x="8434407" y="5440793"/>
              <a:ext cx="272516"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Y</a:t>
              </a:r>
            </a:p>
          </p:txBody>
        </p:sp>
        <p:cxnSp>
          <p:nvCxnSpPr>
            <p:cNvPr id="31" name="Straight Arrow Connector 30"/>
            <p:cNvCxnSpPr>
              <a:stCxn id="28" idx="3"/>
              <a:endCxn id="30" idx="1"/>
            </p:cNvCxnSpPr>
            <p:nvPr/>
          </p:nvCxnSpPr>
          <p:spPr>
            <a:xfrm>
              <a:off x="5409649" y="5625459"/>
              <a:ext cx="3024758" cy="0"/>
            </a:xfrm>
            <a:prstGeom prst="straightConnector1">
              <a:avLst/>
            </a:prstGeom>
            <a:ln w="28575">
              <a:solidFill>
                <a:schemeClr val="tx1">
                  <a:lumMod val="95000"/>
                  <a:lumOff val="5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9" idx="1"/>
            </p:cNvCxnSpPr>
            <p:nvPr/>
          </p:nvCxnSpPr>
          <p:spPr>
            <a:xfrm>
              <a:off x="5409649" y="4192778"/>
              <a:ext cx="858874" cy="82256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5100123" y="4007118"/>
              <a:ext cx="309526" cy="371320"/>
            </a:xfrm>
            <a:prstGeom prst="rect">
              <a:avLst/>
            </a:prstGeom>
            <a:noFill/>
            <a:ln w="19050" algn="ctr">
              <a:noFill/>
              <a:miter lim="800000"/>
              <a:headEnd/>
              <a:tailEnd/>
            </a:ln>
          </p:spPr>
          <p:txBody>
            <a:bodyPr wrap="square" lIns="0" tIns="0" rIns="0" bIns="0" rtlCol="0">
              <a:spAutoFit/>
            </a:bodyPr>
            <a:lstStyle/>
            <a:p>
              <a:pPr algn="ctr">
                <a:lnSpc>
                  <a:spcPct val="111000"/>
                </a:lnSpc>
              </a:pPr>
              <a:r>
                <a:rPr lang="en-US" sz="2400" dirty="0">
                  <a:latin typeface="Verdana" panose="020B0604030504040204" pitchFamily="34" charset="0"/>
                  <a:ea typeface="Verdana" panose="020B0604030504040204" pitchFamily="34" charset="0"/>
                  <a:cs typeface="Verdana" panose="020B0604030504040204" pitchFamily="34" charset="0"/>
                </a:rPr>
                <a:t>Z</a:t>
              </a:r>
            </a:p>
          </p:txBody>
        </p:sp>
        <p:cxnSp>
          <p:nvCxnSpPr>
            <p:cNvPr id="34" name="Curved Connector 33"/>
            <p:cNvCxnSpPr>
              <a:stCxn id="33" idx="3"/>
              <a:endCxn id="30" idx="0"/>
            </p:cNvCxnSpPr>
            <p:nvPr/>
          </p:nvCxnSpPr>
          <p:spPr>
            <a:xfrm>
              <a:off x="5409649" y="4192778"/>
              <a:ext cx="3161016" cy="1248015"/>
            </a:xfrm>
            <a:prstGeom prst="curvedConnector2">
              <a:avLst/>
            </a:prstGeom>
            <a:ln w="2857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83816" y="4127463"/>
            <a:ext cx="3608071" cy="1803007"/>
            <a:chOff x="678892" y="4007118"/>
            <a:chExt cx="3608071" cy="1803007"/>
          </a:xfrm>
        </p:grpSpPr>
        <p:sp>
          <p:nvSpPr>
            <p:cNvPr id="36" name="TextBox 35"/>
            <p:cNvSpPr txBox="1"/>
            <p:nvPr/>
          </p:nvSpPr>
          <p:spPr bwMode="auto">
            <a:xfrm>
              <a:off x="678892" y="5440793"/>
              <a:ext cx="310797"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A</a:t>
              </a:r>
            </a:p>
          </p:txBody>
        </p:sp>
        <p:sp>
          <p:nvSpPr>
            <p:cNvPr id="37" name="TextBox 36"/>
            <p:cNvSpPr txBox="1"/>
            <p:nvPr/>
          </p:nvSpPr>
          <p:spPr bwMode="auto">
            <a:xfrm>
              <a:off x="1848563" y="4786747"/>
              <a:ext cx="1103546" cy="457200"/>
            </a:xfrm>
            <a:prstGeom prst="rect">
              <a:avLst/>
            </a:prstGeom>
            <a:noFill/>
            <a:ln w="19050" algn="ctr">
              <a:solidFill>
                <a:schemeClr val="tx1"/>
              </a:solidFill>
              <a:miter lim="800000"/>
              <a:headEnd/>
              <a:tailEnd/>
            </a:ln>
          </p:spPr>
          <p:txBody>
            <a:bodyPr wrap="square" lIns="0" tIns="0" rIns="0" bIns="0" rtlCol="0" anchor="ctr">
              <a:no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S=1</a:t>
              </a:r>
            </a:p>
          </p:txBody>
        </p:sp>
        <p:sp>
          <p:nvSpPr>
            <p:cNvPr id="38" name="TextBox 37"/>
            <p:cNvSpPr txBox="1"/>
            <p:nvPr/>
          </p:nvSpPr>
          <p:spPr bwMode="auto">
            <a:xfrm>
              <a:off x="4014447" y="5440793"/>
              <a:ext cx="272516" cy="369332"/>
            </a:xfrm>
            <a:prstGeom prst="rect">
              <a:avLst/>
            </a:prstGeom>
            <a:noFill/>
            <a:ln w="19050" algn="ctr">
              <a:noFill/>
              <a:miter lim="800000"/>
              <a:headEnd/>
              <a:tailEnd/>
            </a:ln>
          </p:spPr>
          <p:txBody>
            <a:bodyPr wrap="square" lIns="0" tIns="0" rIns="0" bIns="0"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Y</a:t>
              </a:r>
            </a:p>
          </p:txBody>
        </p:sp>
        <p:cxnSp>
          <p:nvCxnSpPr>
            <p:cNvPr id="39" name="Straight Arrow Connector 38"/>
            <p:cNvCxnSpPr>
              <a:stCxn id="36" idx="3"/>
              <a:endCxn id="38" idx="1"/>
            </p:cNvCxnSpPr>
            <p:nvPr/>
          </p:nvCxnSpPr>
          <p:spPr>
            <a:xfrm>
              <a:off x="989689" y="5625459"/>
              <a:ext cx="3024758" cy="0"/>
            </a:xfrm>
            <a:prstGeom prst="straightConnector1">
              <a:avLst/>
            </a:prstGeom>
            <a:ln w="28575">
              <a:solidFill>
                <a:schemeClr val="tx1">
                  <a:lumMod val="95000"/>
                  <a:lumOff val="5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a:stCxn id="36" idx="3"/>
              <a:endCxn id="37" idx="1"/>
            </p:cNvCxnSpPr>
            <p:nvPr/>
          </p:nvCxnSpPr>
          <p:spPr>
            <a:xfrm flipV="1">
              <a:off x="989689" y="5015347"/>
              <a:ext cx="858874" cy="61011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auto">
            <a:xfrm>
              <a:off x="680163" y="4007118"/>
              <a:ext cx="309526" cy="371320"/>
            </a:xfrm>
            <a:prstGeom prst="rect">
              <a:avLst/>
            </a:prstGeom>
            <a:noFill/>
            <a:ln w="19050" algn="ctr">
              <a:noFill/>
              <a:miter lim="800000"/>
              <a:headEnd/>
              <a:tailEnd/>
            </a:ln>
          </p:spPr>
          <p:txBody>
            <a:bodyPr wrap="square" lIns="0" tIns="0" rIns="0" bIns="0" rtlCol="0">
              <a:spAutoFit/>
            </a:bodyPr>
            <a:lstStyle/>
            <a:p>
              <a:pPr algn="ctr">
                <a:lnSpc>
                  <a:spcPct val="111000"/>
                </a:lnSpc>
              </a:pPr>
              <a:r>
                <a:rPr lang="en-US" sz="2400" dirty="0">
                  <a:latin typeface="Verdana" panose="020B0604030504040204" pitchFamily="34" charset="0"/>
                  <a:ea typeface="Verdana" panose="020B0604030504040204" pitchFamily="34" charset="0"/>
                  <a:cs typeface="Verdana" panose="020B0604030504040204" pitchFamily="34" charset="0"/>
                </a:rPr>
                <a:t>Z</a:t>
              </a:r>
            </a:p>
          </p:txBody>
        </p:sp>
        <p:cxnSp>
          <p:nvCxnSpPr>
            <p:cNvPr id="42" name="Straight Arrow Connector 41"/>
            <p:cNvCxnSpPr>
              <a:cxnSpLocks/>
              <a:stCxn id="41" idx="3"/>
              <a:endCxn id="37" idx="1"/>
            </p:cNvCxnSpPr>
            <p:nvPr/>
          </p:nvCxnSpPr>
          <p:spPr>
            <a:xfrm>
              <a:off x="989689" y="4192778"/>
              <a:ext cx="858874" cy="822569"/>
            </a:xfrm>
            <a:prstGeom prst="straightConnector1">
              <a:avLst/>
            </a:prstGeom>
            <a:ln w="2857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41" idx="3"/>
              <a:endCxn id="38" idx="0"/>
            </p:cNvCxnSpPr>
            <p:nvPr/>
          </p:nvCxnSpPr>
          <p:spPr>
            <a:xfrm>
              <a:off x="989689" y="4192778"/>
              <a:ext cx="3161016" cy="1248015"/>
            </a:xfrm>
            <a:prstGeom prst="curvedConnector2">
              <a:avLst/>
            </a:prstGeom>
            <a:ln w="2857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4351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1034129"/>
          </a:xfrm>
        </p:spPr>
        <p:txBody>
          <a:bodyPr/>
          <a:lstStyle/>
          <a:p>
            <a:r>
              <a:rPr lang="en-US" dirty="0"/>
              <a:t>Information Bias </a:t>
            </a:r>
            <a:r>
              <a:rPr lang="en-US" sz="1800" dirty="0"/>
              <a:t>(see DAG lecture by Dr. Graff for more details)</a:t>
            </a:r>
            <a:br>
              <a:rPr lang="en-US" dirty="0"/>
            </a:br>
            <a:endParaRPr lang="en-US" dirty="0"/>
          </a:p>
        </p:txBody>
      </p:sp>
      <p:sp>
        <p:nvSpPr>
          <p:cNvPr id="3" name="Content Placeholder 2"/>
          <p:cNvSpPr>
            <a:spLocks noGrp="1"/>
          </p:cNvSpPr>
          <p:nvPr>
            <p:ph idx="1"/>
          </p:nvPr>
        </p:nvSpPr>
        <p:spPr/>
        <p:txBody>
          <a:bodyPr/>
          <a:lstStyle/>
          <a:p>
            <a:pPr>
              <a:lnSpc>
                <a:spcPct val="120000"/>
              </a:lnSpc>
              <a:spcAft>
                <a:spcPts val="1800"/>
              </a:spcAft>
            </a:pPr>
            <a:r>
              <a:rPr lang="en-US" dirty="0"/>
              <a:t>The estimate of association is distorted by inaccurate measurement or classification of the exposure, outcome, or a covariate</a:t>
            </a:r>
          </a:p>
          <a:p>
            <a:pPr>
              <a:lnSpc>
                <a:spcPct val="120000"/>
              </a:lnSpc>
              <a:spcAft>
                <a:spcPts val="1800"/>
              </a:spcAft>
            </a:pPr>
            <a:r>
              <a:rPr lang="en-US" dirty="0"/>
              <a:t>Misclassification of categorical variables (exposure, outcome, covariate)</a:t>
            </a:r>
          </a:p>
          <a:p>
            <a:pPr>
              <a:lnSpc>
                <a:spcPct val="120000"/>
              </a:lnSpc>
              <a:spcAft>
                <a:spcPts val="1800"/>
              </a:spcAft>
            </a:pPr>
            <a:r>
              <a:rPr lang="en-US" dirty="0"/>
              <a:t>Measurement error (continuous variables)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19113884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2716" y="573332"/>
            <a:ext cx="5608159" cy="5459961"/>
          </a:xfrm>
          <a:noFill/>
        </p:spPr>
        <p:txBody>
          <a:bodyPr/>
          <a:lstStyle/>
          <a:p>
            <a:pPr>
              <a:lnSpc>
                <a:spcPct val="120000"/>
              </a:lnSpc>
              <a:spcAft>
                <a:spcPts val="1800"/>
              </a:spcAft>
            </a:pPr>
            <a:r>
              <a:rPr lang="en-US" dirty="0">
                <a:latin typeface="Source Sans Pro" panose="020B0503030403020204" pitchFamily="34" charset="0"/>
              </a:rPr>
              <a:t>Percentage of sample within categories of </a:t>
            </a:r>
            <a:r>
              <a:rPr lang="en-US" u="sng" dirty="0">
                <a:latin typeface="Source Sans Pro" panose="020B0503030403020204" pitchFamily="34" charset="0"/>
              </a:rPr>
              <a:t>self-reported</a:t>
            </a:r>
            <a:r>
              <a:rPr lang="en-US" dirty="0">
                <a:latin typeface="Source Sans Pro" panose="020B0503030403020204" pitchFamily="34" charset="0"/>
              </a:rPr>
              <a:t> BMI that were classified into the same, higher, or lower categories of </a:t>
            </a:r>
            <a:r>
              <a:rPr lang="en-US" u="sng" dirty="0">
                <a:latin typeface="Source Sans Pro" panose="020B0503030403020204" pitchFamily="34" charset="0"/>
              </a:rPr>
              <a:t>measured BMI</a:t>
            </a:r>
            <a:r>
              <a:rPr lang="en-US" dirty="0">
                <a:latin typeface="Source Sans Pro" panose="020B0503030403020204" pitchFamily="34" charset="0"/>
              </a:rPr>
              <a:t>  (NHANES)</a:t>
            </a:r>
          </a:p>
          <a:p>
            <a:pPr>
              <a:lnSpc>
                <a:spcPct val="120000"/>
              </a:lnSpc>
              <a:spcAft>
                <a:spcPts val="1800"/>
              </a:spcAft>
            </a:pPr>
            <a:r>
              <a:rPr lang="en-US" sz="1800" dirty="0">
                <a:latin typeface="Source Sans Pro" panose="020B0503030403020204" pitchFamily="34" charset="0"/>
              </a:rPr>
              <a:t>Black: BMI </a:t>
            </a:r>
            <a:r>
              <a:rPr lang="en-US" sz="1800" dirty="0" err="1">
                <a:latin typeface="Source Sans Pro" panose="020B0503030403020204" pitchFamily="34" charset="0"/>
              </a:rPr>
              <a:t>category</a:t>
            </a:r>
            <a:r>
              <a:rPr lang="en-US" sz="1800" baseline="-25000" dirty="0" err="1">
                <a:latin typeface="Source Sans Pro" panose="020B0503030403020204" pitchFamily="34" charset="0"/>
              </a:rPr>
              <a:t>measured</a:t>
            </a:r>
            <a:r>
              <a:rPr lang="en-US" sz="1800" dirty="0">
                <a:latin typeface="Source Sans Pro" panose="020B0503030403020204" pitchFamily="34" charset="0"/>
              </a:rPr>
              <a:t> 2 categories &gt; BMI </a:t>
            </a:r>
            <a:r>
              <a:rPr lang="en-US" sz="1800" dirty="0" err="1">
                <a:latin typeface="Source Sans Pro" panose="020B0503030403020204" pitchFamily="34" charset="0"/>
              </a:rPr>
              <a:t>category</a:t>
            </a:r>
            <a:r>
              <a:rPr lang="en-US" sz="1800" baseline="-25000" dirty="0" err="1">
                <a:latin typeface="Source Sans Pro" panose="020B0503030403020204" pitchFamily="34" charset="0"/>
              </a:rPr>
              <a:t>self</a:t>
            </a:r>
            <a:r>
              <a:rPr lang="en-US" sz="1800" baseline="-25000" dirty="0">
                <a:latin typeface="Source Sans Pro" panose="020B0503030403020204" pitchFamily="34" charset="0"/>
              </a:rPr>
              <a:t>-reported</a:t>
            </a:r>
          </a:p>
          <a:p>
            <a:pPr>
              <a:lnSpc>
                <a:spcPct val="120000"/>
              </a:lnSpc>
              <a:spcAft>
                <a:spcPts val="1800"/>
              </a:spcAft>
            </a:pPr>
            <a:r>
              <a:rPr lang="en-US" sz="1800" dirty="0">
                <a:latin typeface="Source Sans Pro" panose="020B0503030403020204" pitchFamily="34" charset="0"/>
              </a:rPr>
              <a:t>Gray: BMI </a:t>
            </a:r>
            <a:r>
              <a:rPr lang="en-US" sz="1800" dirty="0" err="1">
                <a:latin typeface="Source Sans Pro" panose="020B0503030403020204" pitchFamily="34" charset="0"/>
              </a:rPr>
              <a:t>category</a:t>
            </a:r>
            <a:r>
              <a:rPr lang="en-US" sz="1800" baseline="-25000" dirty="0" err="1">
                <a:latin typeface="Source Sans Pro" panose="020B0503030403020204" pitchFamily="34" charset="0"/>
              </a:rPr>
              <a:t>measured</a:t>
            </a:r>
            <a:r>
              <a:rPr lang="en-US" sz="1800" dirty="0">
                <a:latin typeface="Source Sans Pro" panose="020B0503030403020204" pitchFamily="34" charset="0"/>
              </a:rPr>
              <a:t> 1 category &gt; BMI </a:t>
            </a:r>
            <a:r>
              <a:rPr lang="en-US" sz="1800" dirty="0" err="1">
                <a:latin typeface="Source Sans Pro" panose="020B0503030403020204" pitchFamily="34" charset="0"/>
              </a:rPr>
              <a:t>category</a:t>
            </a:r>
            <a:r>
              <a:rPr lang="en-US" sz="1800" baseline="-25000" dirty="0" err="1">
                <a:latin typeface="Source Sans Pro" panose="020B0503030403020204" pitchFamily="34" charset="0"/>
              </a:rPr>
              <a:t>self</a:t>
            </a:r>
            <a:r>
              <a:rPr lang="en-US" sz="1800" baseline="-25000" dirty="0">
                <a:latin typeface="Source Sans Pro" panose="020B0503030403020204" pitchFamily="34" charset="0"/>
              </a:rPr>
              <a:t>-reported</a:t>
            </a:r>
          </a:p>
          <a:p>
            <a:pPr>
              <a:lnSpc>
                <a:spcPct val="120000"/>
              </a:lnSpc>
              <a:spcAft>
                <a:spcPts val="1800"/>
              </a:spcAft>
            </a:pPr>
            <a:r>
              <a:rPr lang="en-US" sz="1800" dirty="0">
                <a:latin typeface="Source Sans Pro" panose="020B0503030403020204" pitchFamily="34" charset="0"/>
              </a:rPr>
              <a:t>White: BMI </a:t>
            </a:r>
            <a:r>
              <a:rPr lang="en-US" sz="1800" dirty="0" err="1">
                <a:latin typeface="Source Sans Pro" panose="020B0503030403020204" pitchFamily="34" charset="0"/>
              </a:rPr>
              <a:t>category</a:t>
            </a:r>
            <a:r>
              <a:rPr lang="en-US" sz="1800" baseline="-25000" dirty="0" err="1">
                <a:latin typeface="Source Sans Pro" panose="020B0503030403020204" pitchFamily="34" charset="0"/>
              </a:rPr>
              <a:t>measured</a:t>
            </a:r>
            <a:r>
              <a:rPr lang="en-US" sz="1800" dirty="0">
                <a:latin typeface="Source Sans Pro" panose="020B0503030403020204" pitchFamily="34" charset="0"/>
              </a:rPr>
              <a:t> = BMI </a:t>
            </a:r>
            <a:r>
              <a:rPr lang="en-US" sz="1800" dirty="0" err="1">
                <a:latin typeface="Source Sans Pro" panose="020B0503030403020204" pitchFamily="34" charset="0"/>
              </a:rPr>
              <a:t>category</a:t>
            </a:r>
            <a:r>
              <a:rPr lang="en-US" sz="1800" baseline="-25000" dirty="0" err="1">
                <a:latin typeface="Source Sans Pro" panose="020B0503030403020204" pitchFamily="34" charset="0"/>
              </a:rPr>
              <a:t>self</a:t>
            </a:r>
            <a:r>
              <a:rPr lang="en-US" sz="1800" baseline="-25000" dirty="0">
                <a:latin typeface="Source Sans Pro" panose="020B0503030403020204" pitchFamily="34" charset="0"/>
              </a:rPr>
              <a:t>-reported</a:t>
            </a:r>
          </a:p>
          <a:p>
            <a:pPr>
              <a:lnSpc>
                <a:spcPct val="120000"/>
              </a:lnSpc>
              <a:spcAft>
                <a:spcPts val="1800"/>
              </a:spcAft>
            </a:pPr>
            <a:r>
              <a:rPr lang="en-US" sz="1800" dirty="0">
                <a:latin typeface="Source Sans Pro" panose="020B0503030403020204" pitchFamily="34" charset="0"/>
              </a:rPr>
              <a:t>Striped: BMI </a:t>
            </a:r>
            <a:r>
              <a:rPr lang="en-US" sz="1800" dirty="0" err="1">
                <a:latin typeface="Source Sans Pro" panose="020B0503030403020204" pitchFamily="34" charset="0"/>
              </a:rPr>
              <a:t>category</a:t>
            </a:r>
            <a:r>
              <a:rPr lang="en-US" sz="1800" baseline="-25000" dirty="0" err="1">
                <a:latin typeface="Source Sans Pro" panose="020B0503030403020204" pitchFamily="34" charset="0"/>
              </a:rPr>
              <a:t>measured</a:t>
            </a:r>
            <a:r>
              <a:rPr lang="en-US" sz="1800" dirty="0">
                <a:latin typeface="Source Sans Pro" panose="020B0503030403020204" pitchFamily="34" charset="0"/>
              </a:rPr>
              <a:t> &lt; BMI </a:t>
            </a:r>
            <a:r>
              <a:rPr lang="en-US" sz="1800" dirty="0" err="1">
                <a:latin typeface="Source Sans Pro" panose="020B0503030403020204" pitchFamily="34" charset="0"/>
              </a:rPr>
              <a:t>category</a:t>
            </a:r>
            <a:r>
              <a:rPr lang="en-US" sz="1800" baseline="-25000" dirty="0" err="1">
                <a:latin typeface="Source Sans Pro" panose="020B0503030403020204" pitchFamily="34" charset="0"/>
              </a:rPr>
              <a:t>self</a:t>
            </a:r>
            <a:r>
              <a:rPr lang="en-US" sz="1800" baseline="-25000" dirty="0">
                <a:latin typeface="Source Sans Pro" panose="020B0503030403020204" pitchFamily="34" charset="0"/>
              </a:rPr>
              <a:t>-reported</a:t>
            </a:r>
          </a:p>
          <a:p>
            <a:pPr marL="0" indent="0">
              <a:lnSpc>
                <a:spcPct val="114000"/>
              </a:lnSpc>
              <a:buNone/>
            </a:pPr>
            <a:endParaRPr lang="en-US" sz="2000"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17</a:t>
            </a:fld>
            <a:endParaRPr lang="en-US" dirty="0"/>
          </a:p>
        </p:txBody>
      </p:sp>
      <p:sp>
        <p:nvSpPr>
          <p:cNvPr id="6" name="TextBox 5"/>
          <p:cNvSpPr txBox="1"/>
          <p:nvPr/>
        </p:nvSpPr>
        <p:spPr>
          <a:xfrm>
            <a:off x="793278" y="573333"/>
            <a:ext cx="2166360"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Men</a:t>
            </a:r>
          </a:p>
        </p:txBody>
      </p:sp>
      <p:sp>
        <p:nvSpPr>
          <p:cNvPr id="7" name="TextBox 6"/>
          <p:cNvSpPr txBox="1"/>
          <p:nvPr/>
        </p:nvSpPr>
        <p:spPr>
          <a:xfrm>
            <a:off x="3977563" y="573333"/>
            <a:ext cx="2166360"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Women</a:t>
            </a:r>
          </a:p>
        </p:txBody>
      </p:sp>
      <p:sp>
        <p:nvSpPr>
          <p:cNvPr id="9" name="TextBox 8"/>
          <p:cNvSpPr txBox="1"/>
          <p:nvPr/>
        </p:nvSpPr>
        <p:spPr>
          <a:xfrm>
            <a:off x="490739" y="6376661"/>
            <a:ext cx="3334871" cy="307777"/>
          </a:xfrm>
          <a:prstGeom prst="rect">
            <a:avLst/>
          </a:prstGeom>
          <a:noFill/>
        </p:spPr>
        <p:txBody>
          <a:bodyPr wrap="square" rtlCol="0">
            <a:spAutoFit/>
          </a:bodyPr>
          <a:lstStyle/>
          <a:p>
            <a:r>
              <a:rPr lang="en-US" sz="1400" dirty="0" err="1">
                <a:solidFill>
                  <a:schemeClr val="bg1"/>
                </a:solidFill>
              </a:rPr>
              <a:t>Flegal</a:t>
            </a:r>
            <a:r>
              <a:rPr lang="en-US" sz="1400" dirty="0">
                <a:solidFill>
                  <a:schemeClr val="bg1"/>
                </a:solidFill>
              </a:rPr>
              <a:t>, </a:t>
            </a:r>
            <a:r>
              <a:rPr lang="en-US" sz="1400" i="1" dirty="0">
                <a:solidFill>
                  <a:schemeClr val="bg1"/>
                </a:solidFill>
              </a:rPr>
              <a:t>Am J Epidemiol</a:t>
            </a:r>
            <a:r>
              <a:rPr lang="en-US" sz="1400" dirty="0">
                <a:solidFill>
                  <a:schemeClr val="bg1"/>
                </a:solidFill>
              </a:rPr>
              <a:t>, 2017</a:t>
            </a:r>
          </a:p>
        </p:txBody>
      </p:sp>
      <p:sp>
        <p:nvSpPr>
          <p:cNvPr id="13" name="TextBox 12"/>
          <p:cNvSpPr txBox="1"/>
          <p:nvPr/>
        </p:nvSpPr>
        <p:spPr bwMode="auto">
          <a:xfrm>
            <a:off x="1186038" y="5530315"/>
            <a:ext cx="1495168" cy="276999"/>
          </a:xfrm>
          <a:prstGeom prst="rect">
            <a:avLst/>
          </a:prstGeom>
          <a:noFill/>
          <a:ln w="19050" algn="ctr">
            <a:noFill/>
            <a:miter lim="800000"/>
            <a:headEnd/>
            <a:tailEnd/>
          </a:ln>
        </p:spPr>
        <p:txBody>
          <a:bodyPr wrap="square" lIns="0" tIns="0" rIns="0" bIns="0"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(self-report)</a:t>
            </a:r>
          </a:p>
        </p:txBody>
      </p:sp>
      <p:sp>
        <p:nvSpPr>
          <p:cNvPr id="14" name="TextBox 13"/>
          <p:cNvSpPr txBox="1"/>
          <p:nvPr/>
        </p:nvSpPr>
        <p:spPr bwMode="auto">
          <a:xfrm>
            <a:off x="4380169" y="5528888"/>
            <a:ext cx="1495168" cy="276999"/>
          </a:xfrm>
          <a:prstGeom prst="rect">
            <a:avLst/>
          </a:prstGeom>
          <a:noFill/>
          <a:ln w="19050" algn="ctr">
            <a:noFill/>
            <a:miter lim="800000"/>
            <a:headEnd/>
            <a:tailEnd/>
          </a:ln>
        </p:spPr>
        <p:txBody>
          <a:bodyPr wrap="square" lIns="0" tIns="0" rIns="0" bIns="0"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(self-report)</a:t>
            </a:r>
          </a:p>
        </p:txBody>
      </p:sp>
      <p:grpSp>
        <p:nvGrpSpPr>
          <p:cNvPr id="10" name="Group 9">
            <a:extLst>
              <a:ext uri="{FF2B5EF4-FFF2-40B4-BE49-F238E27FC236}">
                <a16:creationId xmlns:a16="http://schemas.microsoft.com/office/drawing/2014/main" id="{7FAAD266-BED9-4A52-BA5B-C5AA0A881562}"/>
              </a:ext>
            </a:extLst>
          </p:cNvPr>
          <p:cNvGrpSpPr/>
          <p:nvPr/>
        </p:nvGrpSpPr>
        <p:grpSpPr>
          <a:xfrm>
            <a:off x="3173132" y="751609"/>
            <a:ext cx="3275998" cy="4742180"/>
            <a:chOff x="3309469" y="751609"/>
            <a:chExt cx="3275998" cy="4742180"/>
          </a:xfrm>
        </p:grpSpPr>
        <p:pic>
          <p:nvPicPr>
            <p:cNvPr id="15" name="Picture 2" descr="Percentage of sample within categories of self-reported body mass index (BMI) that were classified into the same, higher, or lower categories of measured BMI, National Health and Nutrition Examination Survey (NHANES) II (1976–1980), NHANES III (1988–1994), and Continuous NHANES (1999–2010), United States. A) Men. B) Women. Measured BMI was calculated from measured height and weight. Self-reported BMI was calculated from self-reported weight and height. The x-axis BMI categories are according to self-report. Within BMI categories, the first bar is for the full sample, and the second bar for the restricted sample. White: measured BMI category was the same as self-reported BMI category; striped: measured BMI category was lower than self-reported BMI category; gray: measured BMI category was 1 category higher than self-reported BMI category; black: measured BMI category was 2 categories higher than self-reported BMI category.">
              <a:extLst>
                <a:ext uri="{FF2B5EF4-FFF2-40B4-BE49-F238E27FC236}">
                  <a16:creationId xmlns:a16="http://schemas.microsoft.com/office/drawing/2014/main" id="{16F8705C-0450-40D1-87C6-41598B91039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72"/>
            <a:stretch/>
          </p:blipFill>
          <p:spPr bwMode="auto">
            <a:xfrm>
              <a:off x="3367378" y="855914"/>
              <a:ext cx="3218089" cy="4637875"/>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id="{FDE1D728-3C66-4B0E-99B4-D6EBB9B8C744}"/>
                </a:ext>
              </a:extLst>
            </p:cNvPr>
            <p:cNvSpPr/>
            <p:nvPr/>
          </p:nvSpPr>
          <p:spPr bwMode="auto">
            <a:xfrm>
              <a:off x="3309469" y="751609"/>
              <a:ext cx="300221" cy="245918"/>
            </a:xfrm>
            <a:prstGeom prst="rect">
              <a:avLst/>
            </a:prstGeom>
            <a:solidFill>
              <a:srgbClr val="FFFFFF"/>
            </a:solidFill>
            <a:ln w="19050" algn="ctr">
              <a:noFill/>
              <a:miter lim="800000"/>
              <a:headEnd/>
              <a:tailEnd/>
            </a:ln>
          </p:spPr>
          <p:txBody>
            <a:bodyPr wrap="none" rtlCol="0" anchor="ctr"/>
            <a:lstStyle/>
            <a:p>
              <a:pPr algn="ctr">
                <a:lnSpc>
                  <a:spcPct val="90000"/>
                </a:lnSpc>
              </a:pPr>
              <a:endParaRPr lang="en-US" dirty="0">
                <a:latin typeface="+mj-lt"/>
              </a:endParaRPr>
            </a:p>
          </p:txBody>
        </p:sp>
      </p:grpSp>
      <p:pic>
        <p:nvPicPr>
          <p:cNvPr id="5" name="Picture 2" descr="Percentage of sample within categories of self-reported body mass index (BMI) that were classified into the same, higher, or lower categories of measured BMI, National Health and Nutrition Examination Survey (NHANES) II (1976–1980), NHANES III (1988–1994), and Continuous NHANES (1999–2010), United States. A) Men. B) Women. Measured BMI was calculated from measured height and weight. Self-reported BMI was calculated from self-reported weight and height. The x-axis BMI categories are according to self-report. Within BMI categories, the first bar is for the full sample, and the second bar for the restricted sample. White: measured BMI category was the same as self-reported BMI category; striped: measured BMI category was lower than self-reported BMI category; gray: measured BMI category was 1 category higher than self-reported BMI category; black: measured BMI category was 2 categories higher than self-reported BMI catego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5" r="51441"/>
          <a:stretch/>
        </p:blipFill>
        <p:spPr bwMode="auto">
          <a:xfrm>
            <a:off x="91125" y="855914"/>
            <a:ext cx="3185475" cy="46378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a:extLst>
              <a:ext uri="{FF2B5EF4-FFF2-40B4-BE49-F238E27FC236}">
                <a16:creationId xmlns:a16="http://schemas.microsoft.com/office/drawing/2014/main" id="{F053D8DE-7741-4497-ADE5-39A102D64562}"/>
              </a:ext>
            </a:extLst>
          </p:cNvPr>
          <p:cNvSpPr/>
          <p:nvPr/>
        </p:nvSpPr>
        <p:spPr bwMode="auto">
          <a:xfrm>
            <a:off x="32745" y="785931"/>
            <a:ext cx="133950" cy="234267"/>
          </a:xfrm>
          <a:prstGeom prst="rect">
            <a:avLst/>
          </a:prstGeom>
          <a:solidFill>
            <a:srgbClr val="FFFFFF"/>
          </a:solidFill>
          <a:ln w="19050" algn="ctr">
            <a:noFill/>
            <a:miter lim="800000"/>
            <a:headEnd/>
            <a:tailEnd/>
          </a:ln>
        </p:spPr>
        <p:txBody>
          <a:bodyPr wrap="none" rtlCol="0" anchor="ctr"/>
          <a:lstStyle/>
          <a:p>
            <a:pPr algn="ctr">
              <a:lnSpc>
                <a:spcPct val="90000"/>
              </a:lnSpc>
            </a:pPr>
            <a:endParaRPr lang="en-US" dirty="0">
              <a:latin typeface="+mj-lt"/>
            </a:endParaRPr>
          </a:p>
        </p:txBody>
      </p:sp>
    </p:spTree>
    <p:extLst>
      <p:ext uri="{BB962C8B-B14F-4D97-AF65-F5344CB8AC3E}">
        <p14:creationId xmlns:p14="http://schemas.microsoft.com/office/powerpoint/2010/main" val="164004859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Limitations of meta-analysis</a:t>
            </a:r>
          </a:p>
        </p:txBody>
      </p:sp>
      <p:sp>
        <p:nvSpPr>
          <p:cNvPr id="3" name="Content Placeholder 2"/>
          <p:cNvSpPr>
            <a:spLocks noGrp="1"/>
          </p:cNvSpPr>
          <p:nvPr>
            <p:ph idx="1"/>
          </p:nvPr>
        </p:nvSpPr>
        <p:spPr>
          <a:xfrm>
            <a:off x="486835" y="1127342"/>
            <a:ext cx="6433730" cy="4484186"/>
          </a:xfrm>
        </p:spPr>
        <p:txBody>
          <a:bodyPr/>
          <a:lstStyle/>
          <a:p>
            <a:pPr marL="285750" indent="-285750">
              <a:spcAft>
                <a:spcPts val="1800"/>
              </a:spcAft>
              <a:buFont typeface="Arial"/>
              <a:buChar char="•"/>
            </a:pPr>
            <a:r>
              <a:rPr lang="en-US" dirty="0"/>
              <a:t>If there is a systematic bias affecting study results, a meta analysis will not solve this problem</a:t>
            </a:r>
          </a:p>
          <a:p>
            <a:pPr marL="285750" indent="-285750">
              <a:spcAft>
                <a:spcPts val="1800"/>
              </a:spcAft>
              <a:buFont typeface="Arial"/>
              <a:buChar char="•"/>
            </a:pPr>
            <a:r>
              <a:rPr lang="en-US" dirty="0"/>
              <a:t>More precise, but still biased effect estimate</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18</a:t>
            </a:fld>
            <a:endParaRPr lang="en-US" dirty="0"/>
          </a:p>
        </p:txBody>
      </p:sp>
      <p:pic>
        <p:nvPicPr>
          <p:cNvPr id="5" name="Picture 4"/>
          <p:cNvPicPr>
            <a:picLocks noChangeAspect="1"/>
          </p:cNvPicPr>
          <p:nvPr/>
        </p:nvPicPr>
        <p:blipFill>
          <a:blip r:embed="rId2"/>
          <a:stretch>
            <a:fillRect/>
          </a:stretch>
        </p:blipFill>
        <p:spPr>
          <a:xfrm>
            <a:off x="6880147" y="1002144"/>
            <a:ext cx="4821114" cy="4715754"/>
          </a:xfrm>
          <a:prstGeom prst="rect">
            <a:avLst/>
          </a:prstGeom>
        </p:spPr>
      </p:pic>
      <p:sp>
        <p:nvSpPr>
          <p:cNvPr id="6" name="TextBox 5"/>
          <p:cNvSpPr txBox="1"/>
          <p:nvPr/>
        </p:nvSpPr>
        <p:spPr>
          <a:xfrm>
            <a:off x="724097" y="6376661"/>
            <a:ext cx="4823012" cy="307777"/>
          </a:xfrm>
          <a:prstGeom prst="rect">
            <a:avLst/>
          </a:prstGeom>
          <a:noFill/>
        </p:spPr>
        <p:txBody>
          <a:bodyPr wrap="square" rtlCol="0">
            <a:spAutoFit/>
          </a:bodyPr>
          <a:lstStyle/>
          <a:p>
            <a:r>
              <a:rPr lang="en-US" sz="1400" dirty="0" err="1">
                <a:solidFill>
                  <a:schemeClr val="bg1"/>
                </a:solidFill>
              </a:rPr>
              <a:t>Stovitz</a:t>
            </a:r>
            <a:r>
              <a:rPr lang="en-US" sz="1400" dirty="0">
                <a:solidFill>
                  <a:schemeClr val="bg1"/>
                </a:solidFill>
              </a:rPr>
              <a:t>, Banack &amp; Kaufman, 2018</a:t>
            </a:r>
          </a:p>
        </p:txBody>
      </p:sp>
    </p:spTree>
    <p:extLst>
      <p:ext uri="{BB962C8B-B14F-4D97-AF65-F5344CB8AC3E}">
        <p14:creationId xmlns:p14="http://schemas.microsoft.com/office/powerpoint/2010/main" val="6588770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Why QBA?</a:t>
            </a:r>
          </a:p>
        </p:txBody>
      </p:sp>
      <p:sp>
        <p:nvSpPr>
          <p:cNvPr id="3" name="Content Placeholder 2"/>
          <p:cNvSpPr>
            <a:spLocks noGrp="1"/>
          </p:cNvSpPr>
          <p:nvPr>
            <p:ph idx="1"/>
          </p:nvPr>
        </p:nvSpPr>
        <p:spPr/>
        <p:txBody>
          <a:bodyPr/>
          <a:lstStyle/>
          <a:p>
            <a:r>
              <a:rPr lang="en-US" dirty="0"/>
              <a:t>As epidemiologists, we all try to design quality studies and reduce the amount of systematic error affecting an effect estimate </a:t>
            </a:r>
          </a:p>
          <a:p>
            <a:endParaRPr lang="en-US" dirty="0"/>
          </a:p>
          <a:p>
            <a:r>
              <a:rPr lang="en-US" dirty="0"/>
              <a:t>Problem: It’s not always possible!</a:t>
            </a:r>
          </a:p>
          <a:p>
            <a:endParaRPr lang="en-US" dirty="0"/>
          </a:p>
          <a:p>
            <a:r>
              <a:rPr lang="en-US" dirty="0"/>
              <a:t>Incumbent upon investigators to quantify how far an estimate is from the “truth” (an estimate that is free of bias)</a:t>
            </a:r>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19</a:t>
            </a:fld>
            <a:endParaRPr lang="en-US" dirty="0"/>
          </a:p>
        </p:txBody>
      </p:sp>
    </p:spTree>
    <p:extLst>
      <p:ext uri="{BB962C8B-B14F-4D97-AF65-F5344CB8AC3E}">
        <p14:creationId xmlns:p14="http://schemas.microsoft.com/office/powerpoint/2010/main" val="3979664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4" y="438912"/>
            <a:ext cx="9749982" cy="575094"/>
          </a:xfrm>
        </p:spPr>
        <p:txBody>
          <a:bodyPr/>
          <a:lstStyle/>
          <a:p>
            <a:r>
              <a:rPr lang="en-US" dirty="0"/>
              <a:t>Outline</a:t>
            </a:r>
          </a:p>
        </p:txBody>
      </p:sp>
      <p:sp>
        <p:nvSpPr>
          <p:cNvPr id="3" name="Content Placeholder 2"/>
          <p:cNvSpPr>
            <a:spLocks noGrp="1"/>
          </p:cNvSpPr>
          <p:nvPr>
            <p:ph idx="1"/>
          </p:nvPr>
        </p:nvSpPr>
        <p:spPr>
          <a:xfrm>
            <a:off x="552894" y="1127342"/>
            <a:ext cx="11402319" cy="4937760"/>
          </a:xfrm>
        </p:spPr>
        <p:txBody>
          <a:bodyPr/>
          <a:lstStyle/>
          <a:p>
            <a:pPr>
              <a:lnSpc>
                <a:spcPct val="111000"/>
              </a:lnSpc>
              <a:spcAft>
                <a:spcPts val="600"/>
              </a:spcAft>
            </a:pPr>
            <a:r>
              <a:rPr lang="en-US" dirty="0"/>
              <a:t>Part 1: Introduction to quantitative bias analysis (QBA) </a:t>
            </a:r>
            <a:r>
              <a:rPr lang="en-US"/>
              <a:t>(1:00-2:40pm</a:t>
            </a:r>
            <a:r>
              <a:rPr lang="en-US" dirty="0"/>
              <a:t>)</a:t>
            </a:r>
          </a:p>
          <a:p>
            <a:pPr marL="285750" indent="-285750">
              <a:buFont typeface="Arial" panose="020B0604020202020204" pitchFamily="34" charset="0"/>
              <a:buChar char="•"/>
            </a:pPr>
            <a:r>
              <a:rPr lang="en-US" dirty="0"/>
              <a:t>Motivation and key concepts</a:t>
            </a:r>
          </a:p>
          <a:p>
            <a:pPr marL="285750" indent="-285750">
              <a:buFont typeface="Arial" panose="020B0604020202020204" pitchFamily="34" charset="0"/>
              <a:buChar char="•"/>
            </a:pPr>
            <a:r>
              <a:rPr lang="en-US" dirty="0"/>
              <a:t>What is quantitative bias analysis?</a:t>
            </a:r>
          </a:p>
          <a:p>
            <a:pPr marL="285750" indent="-285750">
              <a:buFont typeface="Arial" panose="020B0604020202020204" pitchFamily="34" charset="0"/>
              <a:buChar char="•"/>
            </a:pPr>
            <a:r>
              <a:rPr lang="en-US" dirty="0"/>
              <a:t>Deterministic bias analysis:</a:t>
            </a:r>
          </a:p>
          <a:p>
            <a:pPr marL="742939" lvl="1" indent="-285750"/>
            <a:r>
              <a:rPr lang="en-US" sz="2400" dirty="0"/>
              <a:t>Selection bias</a:t>
            </a:r>
          </a:p>
          <a:p>
            <a:pPr marL="742939" lvl="1" indent="-285750"/>
            <a:r>
              <a:rPr lang="en-US" sz="2400" dirty="0"/>
              <a:t>Unmeasured confounders</a:t>
            </a:r>
          </a:p>
          <a:p>
            <a:pPr marL="742939" lvl="1" indent="-285750"/>
            <a:r>
              <a:rPr lang="en-US" sz="2400" dirty="0"/>
              <a:t>Misclassification</a:t>
            </a:r>
          </a:p>
          <a:p>
            <a:pPr marL="285750" indent="-285750">
              <a:buFont typeface="Arial" panose="020B0604020202020204" pitchFamily="34" charset="0"/>
              <a:buChar char="•"/>
            </a:pPr>
            <a:r>
              <a:rPr lang="en-US" dirty="0"/>
              <a:t>Multidimensional bias analysis</a:t>
            </a:r>
          </a:p>
          <a:p>
            <a:pPr marL="285750" indent="-285750">
              <a:buFont typeface="Arial" panose="020B0604020202020204" pitchFamily="34" charset="0"/>
              <a:buChar char="•"/>
            </a:pPr>
            <a:r>
              <a:rPr lang="en-US" dirty="0"/>
              <a:t>Probabilistic bias analysis </a:t>
            </a:r>
          </a:p>
          <a:p>
            <a:pPr lvl="1">
              <a:lnSpc>
                <a:spcPct val="111000"/>
              </a:lnSpc>
            </a:pPr>
            <a:endParaRPr lang="en-US" sz="2000" dirty="0"/>
          </a:p>
        </p:txBody>
      </p:sp>
      <p:sp>
        <p:nvSpPr>
          <p:cNvPr id="4" name="Slide Number Placeholder 3"/>
          <p:cNvSpPr>
            <a:spLocks noGrp="1"/>
          </p:cNvSpPr>
          <p:nvPr>
            <p:ph type="sldNum" sz="quarter" idx="4"/>
          </p:nvPr>
        </p:nvSpPr>
        <p:spPr>
          <a:xfrm>
            <a:off x="11406719" y="6474167"/>
            <a:ext cx="328081" cy="1552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16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388783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When QBA?</a:t>
            </a:r>
          </a:p>
        </p:txBody>
      </p:sp>
      <p:sp>
        <p:nvSpPr>
          <p:cNvPr id="3" name="Content Placeholder 2"/>
          <p:cNvSpPr>
            <a:spLocks noGrp="1"/>
          </p:cNvSpPr>
          <p:nvPr>
            <p:ph idx="1"/>
          </p:nvPr>
        </p:nvSpPr>
        <p:spPr>
          <a:xfrm>
            <a:off x="486834" y="1127342"/>
            <a:ext cx="11218333" cy="5123556"/>
          </a:xfrm>
        </p:spPr>
        <p:txBody>
          <a:bodyPr/>
          <a:lstStyle/>
          <a:p>
            <a:pPr marL="457200" indent="-457200">
              <a:spcAft>
                <a:spcPts val="600"/>
              </a:spcAft>
              <a:buFont typeface="+mj-lt"/>
              <a:buAutoNum type="arabicPeriod"/>
            </a:pPr>
            <a:r>
              <a:rPr lang="en-US" dirty="0"/>
              <a:t>When the effect estimate is reasonably precise </a:t>
            </a:r>
          </a:p>
          <a:p>
            <a:pPr lvl="1">
              <a:spcAft>
                <a:spcPts val="600"/>
              </a:spcAft>
            </a:pPr>
            <a:r>
              <a:rPr lang="en-US" sz="2000" dirty="0"/>
              <a:t>Narrow 95% CI reflects a small amount of random error</a:t>
            </a:r>
          </a:p>
          <a:p>
            <a:pPr lvl="1"/>
            <a:r>
              <a:rPr lang="en-US" sz="2000" dirty="0"/>
              <a:t>With a wider CI, it is already difficult to make inferences because of the amount of random error, regardless of whether you try to account for systematic error </a:t>
            </a:r>
          </a:p>
          <a:p>
            <a:pPr marL="457200" indent="-457200">
              <a:spcAft>
                <a:spcPts val="600"/>
              </a:spcAft>
              <a:buFont typeface="+mj-lt"/>
              <a:buAutoNum type="arabicPeriod"/>
            </a:pPr>
            <a:r>
              <a:rPr lang="en-US" dirty="0"/>
              <a:t>When you believe the effect estimate is affected by a limited number of systematic errors </a:t>
            </a:r>
          </a:p>
          <a:p>
            <a:pPr lvl="1">
              <a:spcAft>
                <a:spcPts val="600"/>
              </a:spcAft>
            </a:pPr>
            <a:r>
              <a:rPr lang="en-US" sz="2000" dirty="0"/>
              <a:t>With multiple systematic errors, total error may be too large to reliably quantify</a:t>
            </a:r>
          </a:p>
          <a:p>
            <a:pPr lvl="1"/>
            <a:r>
              <a:rPr lang="en-US" sz="2000" dirty="0"/>
              <a:t>QBA may not be productive; perhaps data should be used for generating ideas for future studies </a:t>
            </a:r>
          </a:p>
          <a:p>
            <a:pPr marL="457200" indent="-457200">
              <a:spcAft>
                <a:spcPts val="600"/>
              </a:spcAft>
              <a:buFont typeface="+mj-lt"/>
              <a:buAutoNum type="arabicPeriod"/>
            </a:pPr>
            <a:r>
              <a:rPr lang="en-US" dirty="0"/>
              <a:t>When you have a way of realistically estimating bias parameters</a:t>
            </a:r>
          </a:p>
          <a:p>
            <a:pPr lvl="1">
              <a:spcAft>
                <a:spcPts val="600"/>
              </a:spcAft>
            </a:pPr>
            <a:r>
              <a:rPr lang="en-US" sz="2000" dirty="0"/>
              <a:t>Required to complete QBA</a:t>
            </a:r>
          </a:p>
          <a:p>
            <a:pPr lvl="1">
              <a:spcAft>
                <a:spcPts val="600"/>
              </a:spcAft>
            </a:pPr>
            <a:r>
              <a:rPr lang="en-US" sz="2000" dirty="0"/>
              <a:t>Could come from internal or external validation data or literature review</a:t>
            </a:r>
          </a:p>
          <a:p>
            <a:pPr marL="0" indent="0">
              <a:buNone/>
            </a:pP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25975076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Bias parameters</a:t>
            </a:r>
          </a:p>
        </p:txBody>
      </p:sp>
      <p:sp>
        <p:nvSpPr>
          <p:cNvPr id="3" name="Content Placeholder 2"/>
          <p:cNvSpPr>
            <a:spLocks noGrp="1"/>
          </p:cNvSpPr>
          <p:nvPr>
            <p:ph idx="1"/>
          </p:nvPr>
        </p:nvSpPr>
        <p:spPr>
          <a:xfrm>
            <a:off x="486834" y="1127341"/>
            <a:ext cx="11218333" cy="5326163"/>
          </a:xfrm>
        </p:spPr>
        <p:txBody>
          <a:bodyPr/>
          <a:lstStyle/>
          <a:p>
            <a:r>
              <a:rPr lang="en-US" dirty="0"/>
              <a:t>In QBA, equations are used to adjust an effect estimate to see the impact of potential bias</a:t>
            </a:r>
          </a:p>
          <a:p>
            <a:r>
              <a:rPr lang="en-US" dirty="0"/>
              <a:t>The parameters in these equations are called ‘bias parameters’</a:t>
            </a:r>
          </a:p>
          <a:p>
            <a:r>
              <a:rPr lang="en-US" dirty="0"/>
              <a:t>Used to determine the direction and magnitude of bias adjustment </a:t>
            </a:r>
          </a:p>
          <a:p>
            <a:pPr>
              <a:spcAft>
                <a:spcPts val="600"/>
              </a:spcAft>
            </a:pPr>
            <a:r>
              <a:rPr lang="en-US" dirty="0"/>
              <a:t>Confounding bias</a:t>
            </a:r>
          </a:p>
          <a:p>
            <a:pPr lvl="1">
              <a:spcAft>
                <a:spcPts val="600"/>
              </a:spcAft>
            </a:pPr>
            <a:r>
              <a:rPr lang="en-US" sz="2000" dirty="0"/>
              <a:t>Hypothesized strength of relationship between unmeasured confounder and exposure and unmeasured confounder and outcome </a:t>
            </a:r>
          </a:p>
          <a:p>
            <a:pPr>
              <a:spcAft>
                <a:spcPts val="600"/>
              </a:spcAft>
            </a:pPr>
            <a:r>
              <a:rPr lang="en-US" dirty="0"/>
              <a:t>Selection bias (collider-stratification bias)</a:t>
            </a:r>
          </a:p>
          <a:p>
            <a:pPr lvl="1"/>
            <a:r>
              <a:rPr lang="en-US" sz="2000" dirty="0"/>
              <a:t>Sampling fractions: proportion of all eligible subjects who participate in your study </a:t>
            </a:r>
          </a:p>
          <a:p>
            <a:pPr>
              <a:spcAft>
                <a:spcPts val="600"/>
              </a:spcAft>
            </a:pPr>
            <a:r>
              <a:rPr lang="en-US" dirty="0"/>
              <a:t>Misclassification</a:t>
            </a:r>
          </a:p>
          <a:p>
            <a:pPr lvl="1"/>
            <a:r>
              <a:rPr lang="en-US" sz="2000" dirty="0"/>
              <a:t>Sensitivity and specificity of exposure/outcome/confounder classification</a:t>
            </a:r>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21</a:t>
            </a:fld>
            <a:endParaRPr lang="en-US" dirty="0"/>
          </a:p>
        </p:txBody>
      </p:sp>
    </p:spTree>
    <p:extLst>
      <p:ext uri="{BB962C8B-B14F-4D97-AF65-F5344CB8AC3E}">
        <p14:creationId xmlns:p14="http://schemas.microsoft.com/office/powerpoint/2010/main" val="422257830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a:latin typeface="Verdana" panose="020B0604030504040204" pitchFamily="34" charset="0"/>
                <a:ea typeface="Verdana" panose="020B0604030504040204" pitchFamily="34" charset="0"/>
                <a:cs typeface="Verdana" panose="020B0604030504040204" pitchFamily="34" charset="0"/>
              </a:rPr>
              <a:t>Confounding</a:t>
            </a: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4747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Identifying confounding</a:t>
            </a:r>
          </a:p>
        </p:txBody>
      </p:sp>
      <p:sp>
        <p:nvSpPr>
          <p:cNvPr id="3" name="Content Placeholder 2"/>
          <p:cNvSpPr>
            <a:spLocks noGrp="1"/>
          </p:cNvSpPr>
          <p:nvPr>
            <p:ph idx="1"/>
          </p:nvPr>
        </p:nvSpPr>
        <p:spPr/>
        <p:txBody>
          <a:bodyPr/>
          <a:lstStyle/>
          <a:p>
            <a:r>
              <a:rPr lang="en-US" dirty="0"/>
              <a:t>Confounding refers to a theoretical concept </a:t>
            </a:r>
          </a:p>
          <a:p>
            <a:pPr lvl="1"/>
            <a:r>
              <a:rPr lang="en-US" dirty="0"/>
              <a:t>Risk of disease in the reference population equals the risk the index population would have had, if they had not been exposed</a:t>
            </a:r>
          </a:p>
          <a:p>
            <a:pPr lvl="1"/>
            <a:r>
              <a:rPr lang="en-US" dirty="0"/>
              <a:t>Reference group intended to be a substitute for index group in every way (“exchangeable” groups)</a:t>
            </a:r>
          </a:p>
          <a:p>
            <a:pPr lvl="1"/>
            <a:r>
              <a:rPr lang="en-US" dirty="0"/>
              <a:t>When they are not exchangeable, confounding is present</a:t>
            </a:r>
          </a:p>
          <a:p>
            <a:pPr lvl="1"/>
            <a:endParaRPr lang="en-US" dirty="0"/>
          </a:p>
          <a:p>
            <a:r>
              <a:rPr lang="en-US" dirty="0"/>
              <a:t>Methods for accounting for known and measured confounding</a:t>
            </a:r>
          </a:p>
          <a:p>
            <a:pPr lvl="1"/>
            <a:r>
              <a:rPr lang="en-US" dirty="0"/>
              <a:t>Stratification, Mantel-</a:t>
            </a:r>
            <a:r>
              <a:rPr lang="en-US" dirty="0" err="1"/>
              <a:t>Haenszel</a:t>
            </a:r>
            <a:r>
              <a:rPr lang="en-US" dirty="0"/>
              <a:t> (MH) adjustments, regression modeling</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23</a:t>
            </a:fld>
            <a:endParaRPr lang="en-US" dirty="0"/>
          </a:p>
        </p:txBody>
      </p:sp>
    </p:spTree>
    <p:extLst>
      <p:ext uri="{BB962C8B-B14F-4D97-AF65-F5344CB8AC3E}">
        <p14:creationId xmlns:p14="http://schemas.microsoft.com/office/powerpoint/2010/main" val="274646461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Crude vs. adjusted estimates</a:t>
            </a:r>
          </a:p>
        </p:txBody>
      </p:sp>
      <p:sp>
        <p:nvSpPr>
          <p:cNvPr id="3" name="Content Placeholder 2"/>
          <p:cNvSpPr>
            <a:spLocks noGrp="1"/>
          </p:cNvSpPr>
          <p:nvPr>
            <p:ph idx="1"/>
          </p:nvPr>
        </p:nvSpPr>
        <p:spPr/>
        <p:txBody>
          <a:bodyPr/>
          <a:lstStyle/>
          <a:p>
            <a:pPr>
              <a:spcAft>
                <a:spcPts val="1800"/>
              </a:spcAft>
            </a:pPr>
            <a:r>
              <a:rPr lang="en-US" dirty="0"/>
              <a:t>In practice, confounding typically identified when crude estimate of association does not equal the adjusted estimate (‘change in estimate’)</a:t>
            </a:r>
          </a:p>
          <a:p>
            <a:pPr>
              <a:spcAft>
                <a:spcPts val="1800"/>
              </a:spcAft>
            </a:pPr>
            <a:r>
              <a:rPr lang="en-US" dirty="0"/>
              <a:t>Some problems:</a:t>
            </a:r>
          </a:p>
          <a:p>
            <a:r>
              <a:rPr lang="en-US" dirty="0"/>
              <a:t>Only can adjust for variables you have collected information on</a:t>
            </a:r>
          </a:p>
          <a:p>
            <a:pPr lvl="1"/>
            <a:r>
              <a:rPr lang="en-US" dirty="0"/>
              <a:t>Can not adjust for:</a:t>
            </a:r>
          </a:p>
          <a:p>
            <a:pPr lvl="2"/>
            <a:r>
              <a:rPr lang="en-US" dirty="0"/>
              <a:t>Unknown confounding (variables you can’t identify, theoretical concepts)</a:t>
            </a:r>
          </a:p>
          <a:p>
            <a:pPr lvl="2"/>
            <a:r>
              <a:rPr lang="en-US" dirty="0"/>
              <a:t>Unmeasured confounding (variables you did not measure)</a:t>
            </a:r>
          </a:p>
          <a:p>
            <a:pPr lvl="2"/>
            <a:r>
              <a:rPr lang="en-US" dirty="0"/>
              <a:t>Residual confounding (variables measured poorly or by proxy)</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24</a:t>
            </a:fld>
            <a:endParaRPr lang="en-US" dirty="0"/>
          </a:p>
        </p:txBody>
      </p:sp>
    </p:spTree>
    <p:extLst>
      <p:ext uri="{BB962C8B-B14F-4D97-AF65-F5344CB8AC3E}">
        <p14:creationId xmlns:p14="http://schemas.microsoft.com/office/powerpoint/2010/main" val="262055387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23990"/>
          </a:xfrm>
        </p:spPr>
        <p:txBody>
          <a:bodyPr/>
          <a:lstStyle/>
          <a:p>
            <a:r>
              <a:rPr lang="en-US" sz="3300" dirty="0"/>
              <a:t>Bias analysis for unmeasured/unknown confounding</a:t>
            </a:r>
          </a:p>
        </p:txBody>
      </p:sp>
      <p:sp>
        <p:nvSpPr>
          <p:cNvPr id="3" name="Content Placeholder 2"/>
          <p:cNvSpPr>
            <a:spLocks noGrp="1"/>
          </p:cNvSpPr>
          <p:nvPr>
            <p:ph idx="1"/>
          </p:nvPr>
        </p:nvSpPr>
        <p:spPr>
          <a:xfrm>
            <a:off x="486834" y="1127342"/>
            <a:ext cx="11218333" cy="2416977"/>
          </a:xfrm>
        </p:spPr>
        <p:txBody>
          <a:bodyPr/>
          <a:lstStyle/>
          <a:p>
            <a:r>
              <a:rPr lang="en-US" dirty="0"/>
              <a:t>Requires:</a:t>
            </a:r>
          </a:p>
          <a:p>
            <a:pPr marL="746125" lvl="1" indent="-457200">
              <a:buFont typeface="+mj-lt"/>
              <a:buAutoNum type="arabicPeriod"/>
            </a:pPr>
            <a:r>
              <a:rPr lang="en-US" dirty="0"/>
              <a:t>Crude estimate of the exposure-outcome association</a:t>
            </a:r>
          </a:p>
          <a:p>
            <a:pPr marL="746125" lvl="1" indent="-457200">
              <a:buFont typeface="+mj-lt"/>
              <a:buAutoNum type="arabicPeriod"/>
            </a:pPr>
            <a:r>
              <a:rPr lang="en-US" dirty="0"/>
              <a:t>Association between confounder and disease</a:t>
            </a:r>
          </a:p>
          <a:p>
            <a:pPr marL="746125" lvl="1" indent="-457200">
              <a:buFont typeface="+mj-lt"/>
              <a:buAutoNum type="arabicPeriod"/>
            </a:pPr>
            <a:r>
              <a:rPr lang="en-US" dirty="0"/>
              <a:t>Association between confounder and exposure (or exposure specific    prevalence of confounder)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25</a:t>
            </a:fld>
            <a:endParaRPr lang="en-US" dirty="0"/>
          </a:p>
        </p:txBody>
      </p:sp>
      <p:sp>
        <p:nvSpPr>
          <p:cNvPr id="9" name="TextBox 8"/>
          <p:cNvSpPr txBox="1"/>
          <p:nvPr/>
        </p:nvSpPr>
        <p:spPr>
          <a:xfrm>
            <a:off x="2376762" y="3757318"/>
            <a:ext cx="17050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Confounder</a:t>
            </a:r>
          </a:p>
        </p:txBody>
      </p:sp>
      <p:cxnSp>
        <p:nvCxnSpPr>
          <p:cNvPr id="10" name="Straight Arrow Connector 9"/>
          <p:cNvCxnSpPr/>
          <p:nvPr/>
        </p:nvCxnSpPr>
        <p:spPr>
          <a:xfrm flipH="1">
            <a:off x="1967970" y="4126650"/>
            <a:ext cx="925158" cy="10847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p:nvPr/>
        </p:nvCxnSpPr>
        <p:spPr>
          <a:xfrm>
            <a:off x="3431010" y="4126650"/>
            <a:ext cx="1108038" cy="1084736"/>
          </a:xfrm>
          <a:prstGeom prst="straightConnector1">
            <a:avLst/>
          </a:prstGeom>
          <a:ln>
            <a:solidFill>
              <a:srgbClr val="00C7B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9176" y="5211386"/>
            <a:ext cx="12156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Exposure</a:t>
            </a:r>
          </a:p>
        </p:txBody>
      </p:sp>
      <p:sp>
        <p:nvSpPr>
          <p:cNvPr id="13" name="TextBox 12"/>
          <p:cNvSpPr txBox="1"/>
          <p:nvPr/>
        </p:nvSpPr>
        <p:spPr>
          <a:xfrm>
            <a:off x="4469123" y="5211386"/>
            <a:ext cx="12156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Disease</a:t>
            </a:r>
          </a:p>
        </p:txBody>
      </p:sp>
      <p:cxnSp>
        <p:nvCxnSpPr>
          <p:cNvPr id="14" name="Straight Arrow Connector 13"/>
          <p:cNvCxnSpPr>
            <a:stCxn id="12" idx="3"/>
            <a:endCxn id="13" idx="1"/>
          </p:cNvCxnSpPr>
          <p:nvPr/>
        </p:nvCxnSpPr>
        <p:spPr>
          <a:xfrm>
            <a:off x="2064790" y="5411441"/>
            <a:ext cx="24043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11463" y="5501842"/>
            <a:ext cx="333487" cy="400110"/>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1</a:t>
            </a:r>
          </a:p>
        </p:txBody>
      </p:sp>
      <p:sp>
        <p:nvSpPr>
          <p:cNvPr id="16" name="TextBox 15"/>
          <p:cNvSpPr txBox="1"/>
          <p:nvPr/>
        </p:nvSpPr>
        <p:spPr>
          <a:xfrm>
            <a:off x="4230662" y="4269008"/>
            <a:ext cx="333487" cy="400110"/>
          </a:xfrm>
          <a:prstGeom prst="rect">
            <a:avLst/>
          </a:prstGeom>
          <a:noFill/>
          <a:ln>
            <a:solidFill>
              <a:srgbClr val="00C7B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2</a:t>
            </a:r>
          </a:p>
        </p:txBody>
      </p:sp>
      <p:sp>
        <p:nvSpPr>
          <p:cNvPr id="17" name="TextBox 16"/>
          <p:cNvSpPr txBox="1"/>
          <p:nvPr/>
        </p:nvSpPr>
        <p:spPr>
          <a:xfrm>
            <a:off x="1898047" y="4330364"/>
            <a:ext cx="333487" cy="400110"/>
          </a:xfrm>
          <a:prstGeom prst="rect">
            <a:avLst/>
          </a:prstGeom>
          <a:ln w="9525"/>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3</a:t>
            </a:r>
          </a:p>
        </p:txBody>
      </p:sp>
      <p:sp>
        <p:nvSpPr>
          <p:cNvPr id="18" name="TextBox 17"/>
          <p:cNvSpPr txBox="1"/>
          <p:nvPr/>
        </p:nvSpPr>
        <p:spPr>
          <a:xfrm>
            <a:off x="5782961" y="3680504"/>
            <a:ext cx="5577840" cy="1592536"/>
          </a:xfrm>
          <a:prstGeom prst="rect">
            <a:avLst/>
          </a:prstGeom>
          <a:ln>
            <a:solidFill>
              <a:schemeClr val="accent3"/>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Assumption: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Unmeasured confounder is independent of measured confounders</a:t>
            </a: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Result: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Overestimate magnitude of bias </a:t>
            </a:r>
            <a:endPar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4742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Question of interest</a:t>
            </a:r>
          </a:p>
        </p:txBody>
      </p:sp>
      <p:sp>
        <p:nvSpPr>
          <p:cNvPr id="3" name="Content Placeholder 2"/>
          <p:cNvSpPr>
            <a:spLocks noGrp="1"/>
          </p:cNvSpPr>
          <p:nvPr>
            <p:ph idx="1"/>
          </p:nvPr>
        </p:nvSpPr>
        <p:spPr/>
        <p:txBody>
          <a:bodyPr/>
          <a:lstStyle/>
          <a:p>
            <a:pPr>
              <a:lnSpc>
                <a:spcPct val="120000"/>
              </a:lnSpc>
            </a:pPr>
            <a:r>
              <a:rPr lang="en-US" dirty="0"/>
              <a:t>What estimate of the association between EXPOSURE and DISEASE would have been observed in the study if we had collected data on CONFOUNDER and adjusted for it in analyses?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26</a:t>
            </a:fld>
            <a:endParaRPr lang="en-US" dirty="0"/>
          </a:p>
        </p:txBody>
      </p:sp>
      <p:sp>
        <p:nvSpPr>
          <p:cNvPr id="5" name="TextBox 4"/>
          <p:cNvSpPr txBox="1"/>
          <p:nvPr/>
        </p:nvSpPr>
        <p:spPr>
          <a:xfrm>
            <a:off x="486834" y="5114055"/>
            <a:ext cx="339118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Observed RR without adjustment for confounder </a:t>
            </a:r>
          </a:p>
        </p:txBody>
      </p:sp>
      <p:sp>
        <p:nvSpPr>
          <p:cNvPr id="6" name="TextBox 5"/>
          <p:cNvSpPr txBox="1"/>
          <p:nvPr/>
        </p:nvSpPr>
        <p:spPr>
          <a:xfrm>
            <a:off x="4116478" y="5114055"/>
            <a:ext cx="30837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Confounder-disease RR</a:t>
            </a:r>
          </a:p>
        </p:txBody>
      </p:sp>
      <p:sp>
        <p:nvSpPr>
          <p:cNvPr id="7" name="TextBox 6"/>
          <p:cNvSpPr txBox="1"/>
          <p:nvPr/>
        </p:nvSpPr>
        <p:spPr>
          <a:xfrm>
            <a:off x="8706300" y="2653674"/>
            <a:ext cx="34857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Prevalence of confounder among unexposed (E=0)</a:t>
            </a:r>
          </a:p>
        </p:txBody>
      </p:sp>
      <p:pic>
        <p:nvPicPr>
          <p:cNvPr id="8" name="Picture 7"/>
          <p:cNvPicPr>
            <a:picLocks noChangeAspect="1"/>
          </p:cNvPicPr>
          <p:nvPr/>
        </p:nvPicPr>
        <p:blipFill>
          <a:blip r:embed="rId3"/>
          <a:stretch>
            <a:fillRect/>
          </a:stretch>
        </p:blipFill>
        <p:spPr>
          <a:xfrm>
            <a:off x="3351598" y="2766957"/>
            <a:ext cx="5270500" cy="1168400"/>
          </a:xfrm>
          <a:prstGeom prst="rect">
            <a:avLst/>
          </a:prstGeom>
        </p:spPr>
      </p:pic>
      <p:cxnSp>
        <p:nvCxnSpPr>
          <p:cNvPr id="9" name="Straight Arrow Connector 8"/>
          <p:cNvCxnSpPr>
            <a:stCxn id="5" idx="0"/>
          </p:cNvCxnSpPr>
          <p:nvPr/>
        </p:nvCxnSpPr>
        <p:spPr>
          <a:xfrm flipV="1">
            <a:off x="2182429" y="3577005"/>
            <a:ext cx="2822057" cy="153705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834976" y="3775222"/>
            <a:ext cx="9770" cy="133883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2" idx="0"/>
          </p:cNvCxnSpPr>
          <p:nvPr/>
        </p:nvCxnSpPr>
        <p:spPr>
          <a:xfrm flipH="1" flipV="1">
            <a:off x="7673043" y="3743083"/>
            <a:ext cx="1421466" cy="1370972"/>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38640" y="5114055"/>
            <a:ext cx="33117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Prevalence of confounder among  exposed(E=1)</a:t>
            </a:r>
          </a:p>
        </p:txBody>
      </p:sp>
      <p:cxnSp>
        <p:nvCxnSpPr>
          <p:cNvPr id="13" name="Straight Arrow Connector 12"/>
          <p:cNvCxnSpPr/>
          <p:nvPr/>
        </p:nvCxnSpPr>
        <p:spPr>
          <a:xfrm flipH="1">
            <a:off x="7673042" y="3115339"/>
            <a:ext cx="949056" cy="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8155570-1D09-4745-8633-D0AF699A06E0}"/>
              </a:ext>
            </a:extLst>
          </p:cNvPr>
          <p:cNvSpPr txBox="1"/>
          <p:nvPr/>
        </p:nvSpPr>
        <p:spPr bwMode="auto">
          <a:xfrm>
            <a:off x="486834" y="6415035"/>
            <a:ext cx="9967094" cy="246221"/>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Lash et al., </a:t>
            </a:r>
            <a:r>
              <a:rPr lang="en-US" sz="1600" i="1" dirty="0">
                <a:solidFill>
                  <a:schemeClr val="bg1"/>
                </a:solidFill>
              </a:rPr>
              <a:t>Applying Quantitative Bias analysis to Epidemiologic Data (Ch. 5)</a:t>
            </a:r>
            <a:r>
              <a:rPr lang="en-US" sz="1600" dirty="0">
                <a:solidFill>
                  <a:schemeClr val="bg1"/>
                </a:solidFill>
              </a:rPr>
              <a:t>, 2009</a:t>
            </a:r>
          </a:p>
        </p:txBody>
      </p:sp>
    </p:spTree>
    <p:extLst>
      <p:ext uri="{BB962C8B-B14F-4D97-AF65-F5344CB8AC3E}">
        <p14:creationId xmlns:p14="http://schemas.microsoft.com/office/powerpoint/2010/main" val="2480630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Example: HDL cholesterol, exercise &amp; CVD risk</a:t>
            </a:r>
          </a:p>
        </p:txBody>
      </p:sp>
      <p:sp>
        <p:nvSpPr>
          <p:cNvPr id="3" name="Content Placeholder 2"/>
          <p:cNvSpPr>
            <a:spLocks noGrp="1"/>
          </p:cNvSpPr>
          <p:nvPr>
            <p:ph idx="1"/>
          </p:nvPr>
        </p:nvSpPr>
        <p:spPr>
          <a:xfrm>
            <a:off x="486834" y="1127342"/>
            <a:ext cx="11218333" cy="1862993"/>
          </a:xfrm>
        </p:spPr>
        <p:txBody>
          <a:bodyPr/>
          <a:lstStyle/>
          <a:p>
            <a:pPr>
              <a:lnSpc>
                <a:spcPct val="120000"/>
              </a:lnSpc>
            </a:pPr>
            <a:r>
              <a:rPr lang="en-US" dirty="0"/>
              <a:t>What estimate of association between HDL and CVD would have been observed in the study had the authors collected data on EXERCISE and adjusted for it in the analysis?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27</a:t>
            </a:fld>
            <a:endParaRPr lang="en-US" dirty="0"/>
          </a:p>
        </p:txBody>
      </p:sp>
      <p:sp>
        <p:nvSpPr>
          <p:cNvPr id="5" name="TextBox 4"/>
          <p:cNvSpPr txBox="1"/>
          <p:nvPr/>
        </p:nvSpPr>
        <p:spPr>
          <a:xfrm>
            <a:off x="3935699" y="4484881"/>
            <a:ext cx="885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HDL</a:t>
            </a:r>
          </a:p>
        </p:txBody>
      </p:sp>
      <p:cxnSp>
        <p:nvCxnSpPr>
          <p:cNvPr id="6" name="Straight Arrow Connector 5"/>
          <p:cNvCxnSpPr/>
          <p:nvPr/>
        </p:nvCxnSpPr>
        <p:spPr>
          <a:xfrm>
            <a:off x="4928795" y="4669546"/>
            <a:ext cx="2334409"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70781" y="4499217"/>
            <a:ext cx="9251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CVD</a:t>
            </a:r>
          </a:p>
        </p:txBody>
      </p:sp>
      <p:cxnSp>
        <p:nvCxnSpPr>
          <p:cNvPr id="8" name="Straight Arrow Connector 7"/>
          <p:cNvCxnSpPr>
            <a:endCxn id="5" idx="0"/>
          </p:cNvCxnSpPr>
          <p:nvPr/>
        </p:nvCxnSpPr>
        <p:spPr>
          <a:xfrm flipH="1">
            <a:off x="4378459" y="3529236"/>
            <a:ext cx="1034432" cy="955645"/>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endCxn id="7" idx="0"/>
          </p:cNvCxnSpPr>
          <p:nvPr/>
        </p:nvCxnSpPr>
        <p:spPr>
          <a:xfrm>
            <a:off x="6440242" y="3529236"/>
            <a:ext cx="1393118" cy="969981"/>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42604" y="3067571"/>
            <a:ext cx="15679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Exercise</a:t>
            </a:r>
          </a:p>
        </p:txBody>
      </p:sp>
    </p:spTree>
    <p:extLst>
      <p:ext uri="{BB962C8B-B14F-4D97-AF65-F5344CB8AC3E}">
        <p14:creationId xmlns:p14="http://schemas.microsoft.com/office/powerpoint/2010/main" val="260729342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1034129"/>
          </a:xfrm>
        </p:spPr>
        <p:txBody>
          <a:bodyPr/>
          <a:lstStyle/>
          <a:p>
            <a:r>
              <a:rPr lang="en-US" dirty="0"/>
              <a:t>Crude association HDL       CVD</a:t>
            </a:r>
            <a:br>
              <a:rPr lang="en-US" dirty="0"/>
            </a:b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28</a:t>
            </a:fld>
            <a:endParaRPr lang="en-US" dirty="0"/>
          </a:p>
        </p:txBody>
      </p:sp>
      <p:cxnSp>
        <p:nvCxnSpPr>
          <p:cNvPr id="5" name="Straight Arrow Connector 4"/>
          <p:cNvCxnSpPr/>
          <p:nvPr/>
        </p:nvCxnSpPr>
        <p:spPr>
          <a:xfrm flipV="1">
            <a:off x="5993221" y="707130"/>
            <a:ext cx="666974" cy="1"/>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77035" y="1074509"/>
            <a:ext cx="9144000"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Exposed   Unexposed  |      Total</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Cases |       515        4357  |       4872</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Noncases</a:t>
            </a: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1894       10222  |      12116</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Total |      2409       14579  |      16988</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Risk |  .2137817    .2988545  |   .2867907</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Point estimate    |    [95% Conf. Interval]</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Risk difference |        -.0850729       |   -.1030516   -.0670941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Risk ratio |         .7153369       |     .659999    .7753145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Prev. </a:t>
            </a:r>
            <a:r>
              <a:rPr kumimoji="0" lang="en-US" sz="1600" b="1"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frac</a:t>
            </a: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ex. |         .2846631       |    .2246855     .340001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Prev. </a:t>
            </a:r>
            <a:r>
              <a:rPr kumimoji="0" lang="en-US" sz="1600" b="1"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frac</a:t>
            </a: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pop |         .0403669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chi2(1) =    73.15  </a:t>
            </a:r>
            <a:r>
              <a:rPr kumimoji="0" lang="en-US" sz="1600" b="1"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Pr</a:t>
            </a:r>
            <a:r>
              <a:rPr kumimoji="0" lang="en-US" sz="16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&gt;chi2 = 0.0000</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6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73145" y="4502972"/>
            <a:ext cx="7680960" cy="274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Tree>
    <p:extLst>
      <p:ext uri="{BB962C8B-B14F-4D97-AF65-F5344CB8AC3E}">
        <p14:creationId xmlns:p14="http://schemas.microsoft.com/office/powerpoint/2010/main" val="3180275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CVD </a:t>
            </a:r>
          </a:p>
        </p:txBody>
      </p:sp>
      <p:sp>
        <p:nvSpPr>
          <p:cNvPr id="4" name="Slide Number Placeholder 3"/>
          <p:cNvSpPr>
            <a:spLocks noGrp="1"/>
          </p:cNvSpPr>
          <p:nvPr>
            <p:ph type="sldNum" sz="quarter" idx="4"/>
          </p:nvPr>
        </p:nvSpPr>
        <p:spPr/>
        <p:txBody>
          <a:bodyPr/>
          <a:lstStyle/>
          <a:p>
            <a:fld id="{7BCC8D0D-EAEC-449D-9161-023DFF90F2E2}" type="slidenum">
              <a:rPr lang="en-US" smtClean="0"/>
              <a:pPr/>
              <a:t>29</a:t>
            </a:fld>
            <a:endParaRPr lang="en-US" dirty="0"/>
          </a:p>
        </p:txBody>
      </p:sp>
      <p:cxnSp>
        <p:nvCxnSpPr>
          <p:cNvPr id="5" name="Straight Arrow Connector 4"/>
          <p:cNvCxnSpPr/>
          <p:nvPr/>
        </p:nvCxnSpPr>
        <p:spPr>
          <a:xfrm flipV="1">
            <a:off x="2746882" y="679622"/>
            <a:ext cx="1664480" cy="1744"/>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64560" y="132011"/>
            <a:ext cx="4303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pic>
        <p:nvPicPr>
          <p:cNvPr id="8" name="Picture 2" descr="http://jaha.ahajournals.org/content/ahaoa/5/9/e002495/F3.large.jpg?width=800&amp;height=600&amp;carousel=1"/>
          <p:cNvPicPr>
            <a:picLocks noChangeAspect="1" noChangeArrowheads="1"/>
          </p:cNvPicPr>
          <p:nvPr/>
        </p:nvPicPr>
        <p:blipFill rotWithShape="1">
          <a:blip r:embed="rId3">
            <a:extLst>
              <a:ext uri="{28A0092B-C50C-407E-A947-70E740481C1C}">
                <a14:useLocalDpi xmlns:a14="http://schemas.microsoft.com/office/drawing/2010/main" val="0"/>
              </a:ext>
            </a:extLst>
          </a:blip>
          <a:srcRect l="1" t="1" r="-938" b="-337"/>
          <a:stretch/>
        </p:blipFill>
        <p:spPr bwMode="auto">
          <a:xfrm>
            <a:off x="3059655" y="925245"/>
            <a:ext cx="6724426" cy="523256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999141" y="5076265"/>
            <a:ext cx="6784939" cy="247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a:ea typeface="+mn-ea"/>
              <a:cs typeface="+mn-cs"/>
            </a:endParaRPr>
          </a:p>
        </p:txBody>
      </p:sp>
      <p:sp>
        <p:nvSpPr>
          <p:cNvPr id="7" name="Rectangle 6">
            <a:extLst>
              <a:ext uri="{FF2B5EF4-FFF2-40B4-BE49-F238E27FC236}">
                <a16:creationId xmlns:a16="http://schemas.microsoft.com/office/drawing/2014/main" id="{65E1DCA5-7895-4441-BC6C-7474B921C623}"/>
              </a:ext>
            </a:extLst>
          </p:cNvPr>
          <p:cNvSpPr/>
          <p:nvPr/>
        </p:nvSpPr>
        <p:spPr>
          <a:xfrm>
            <a:off x="373733" y="6345884"/>
            <a:ext cx="2685922" cy="369332"/>
          </a:xfrm>
          <a:prstGeom prst="rect">
            <a:avLst/>
          </a:prstGeom>
          <a:noFill/>
        </p:spPr>
        <p:txBody>
          <a:bodyPr wrap="square">
            <a:spAutoFit/>
          </a:bodyPr>
          <a:lstStyle/>
          <a:p>
            <a:pPr lvl="0">
              <a:defRPr/>
            </a:pPr>
            <a:r>
              <a:rPr lang="en-US" dirty="0">
                <a:solidFill>
                  <a:schemeClr val="bg1"/>
                </a:solidFill>
              </a:rPr>
              <a:t>Wahid, </a:t>
            </a:r>
            <a:r>
              <a:rPr lang="en-US" i="1" dirty="0">
                <a:solidFill>
                  <a:schemeClr val="bg1"/>
                </a:solidFill>
              </a:rPr>
              <a:t>JAHA</a:t>
            </a:r>
            <a:r>
              <a:rPr lang="en-US" dirty="0">
                <a:solidFill>
                  <a:schemeClr val="bg1"/>
                </a:solidFill>
              </a:rPr>
              <a:t> 2016</a:t>
            </a:r>
          </a:p>
        </p:txBody>
      </p:sp>
    </p:spTree>
    <p:extLst>
      <p:ext uri="{BB962C8B-B14F-4D97-AF65-F5344CB8AC3E}">
        <p14:creationId xmlns:p14="http://schemas.microsoft.com/office/powerpoint/2010/main" val="3183400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a:lnSpc>
                <a:spcPct val="111000"/>
              </a:lnSpc>
            </a:pPr>
            <a:r>
              <a:rPr lang="en-US" dirty="0"/>
              <a:t>Part 2: Monte Carlo simulations for quantifying confounding bias and collider-stratification bias (2:50-4:00pm)</a:t>
            </a:r>
          </a:p>
          <a:p>
            <a:pPr lvl="1">
              <a:lnSpc>
                <a:spcPct val="111000"/>
              </a:lnSpc>
            </a:pPr>
            <a:r>
              <a:rPr lang="en-US" sz="2400" dirty="0"/>
              <a:t>Why simulate?</a:t>
            </a:r>
          </a:p>
          <a:p>
            <a:pPr lvl="1">
              <a:lnSpc>
                <a:spcPct val="111000"/>
              </a:lnSpc>
            </a:pPr>
            <a:r>
              <a:rPr lang="en-US" sz="2400" dirty="0"/>
              <a:t>Simulation steps</a:t>
            </a:r>
          </a:p>
          <a:p>
            <a:pPr lvl="1">
              <a:lnSpc>
                <a:spcPct val="111000"/>
              </a:lnSpc>
            </a:pPr>
            <a:r>
              <a:rPr lang="en-US" sz="2400" dirty="0"/>
              <a:t>Simulation exercise: confounding bias</a:t>
            </a:r>
          </a:p>
          <a:p>
            <a:pPr lvl="1">
              <a:lnSpc>
                <a:spcPct val="111000"/>
              </a:lnSpc>
            </a:pPr>
            <a:r>
              <a:rPr lang="en-US" sz="2400" dirty="0"/>
              <a:t>Simulation exercise: collider-stratification bias</a:t>
            </a:r>
          </a:p>
          <a:p>
            <a:pPr lvl="1">
              <a:lnSpc>
                <a:spcPct val="111000"/>
              </a:lnSpc>
            </a:pPr>
            <a:r>
              <a:rPr lang="en-US" sz="2400" dirty="0"/>
              <a:t>Briefly: extension to simulating information bias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a:t>
            </a:fld>
            <a:endParaRPr lang="en-US" dirty="0"/>
          </a:p>
        </p:txBody>
      </p:sp>
    </p:spTree>
    <p:extLst>
      <p:ext uri="{BB962C8B-B14F-4D97-AF65-F5344CB8AC3E}">
        <p14:creationId xmlns:p14="http://schemas.microsoft.com/office/powerpoint/2010/main" val="189203059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Bias parameters</a:t>
            </a:r>
          </a:p>
        </p:txBody>
      </p:sp>
      <p:sp>
        <p:nvSpPr>
          <p:cNvPr id="4" name="Slide Number Placeholder 3"/>
          <p:cNvSpPr>
            <a:spLocks noGrp="1"/>
          </p:cNvSpPr>
          <p:nvPr>
            <p:ph type="sldNum" sz="quarter" idx="4"/>
          </p:nvPr>
        </p:nvSpPr>
        <p:spPr/>
        <p:txBody>
          <a:bodyPr/>
          <a:lstStyle/>
          <a:p>
            <a:fld id="{7BCC8D0D-EAEC-449D-9161-023DFF90F2E2}" type="slidenum">
              <a:rPr lang="en-US" smtClean="0"/>
              <a:pPr/>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78589124"/>
              </p:ext>
            </p:extLst>
          </p:nvPr>
        </p:nvGraphicFramePr>
        <p:xfrm>
          <a:off x="486834" y="1606775"/>
          <a:ext cx="11214427" cy="3150575"/>
        </p:xfrm>
        <a:graphic>
          <a:graphicData uri="http://schemas.openxmlformats.org/drawingml/2006/table">
            <a:tbl>
              <a:tblPr firstRow="1" bandRow="1">
                <a:tableStyleId>{69CF1AB2-1976-4502-BF36-3FF5EA218861}</a:tableStyleId>
              </a:tblPr>
              <a:tblGrid>
                <a:gridCol w="3317424">
                  <a:extLst>
                    <a:ext uri="{9D8B030D-6E8A-4147-A177-3AD203B41FA5}">
                      <a16:colId xmlns:a16="http://schemas.microsoft.com/office/drawing/2014/main" val="2906859369"/>
                    </a:ext>
                  </a:extLst>
                </a:gridCol>
                <a:gridCol w="5212394">
                  <a:extLst>
                    <a:ext uri="{9D8B030D-6E8A-4147-A177-3AD203B41FA5}">
                      <a16:colId xmlns:a16="http://schemas.microsoft.com/office/drawing/2014/main" val="1221532027"/>
                    </a:ext>
                  </a:extLst>
                </a:gridCol>
                <a:gridCol w="2684609">
                  <a:extLst>
                    <a:ext uri="{9D8B030D-6E8A-4147-A177-3AD203B41FA5}">
                      <a16:colId xmlns:a16="http://schemas.microsoft.com/office/drawing/2014/main" val="2136755973"/>
                    </a:ext>
                  </a:extLst>
                </a:gridCol>
              </a:tblGrid>
              <a:tr h="688834">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Bias Parameter</a:t>
                      </a:r>
                    </a:p>
                  </a:txBody>
                  <a:tcPr anchor="ct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Description</a:t>
                      </a:r>
                    </a:p>
                  </a:txBody>
                  <a:tcPr anchor="ct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Value</a:t>
                      </a:r>
                      <a:r>
                        <a:rPr lang="en-US" baseline="0" dirty="0">
                          <a:latin typeface="Verdana" panose="020B0604030504040204" pitchFamily="34" charset="0"/>
                          <a:ea typeface="Verdana" panose="020B0604030504040204" pitchFamily="34" charset="0"/>
                          <a:cs typeface="Verdana" panose="020B0604030504040204" pitchFamily="34" charset="0"/>
                        </a:rPr>
                        <a:t> Assigned</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3810350128"/>
                  </a:ext>
                </a:extLst>
              </a:tr>
              <a:tr h="783893">
                <a:tc>
                  <a:txBody>
                    <a:bodyPr/>
                    <a:lstStyle/>
                    <a:p>
                      <a:pPr algn="ctr"/>
                      <a:endParaRPr lang="en-CA" dirty="0">
                        <a:latin typeface="Verdana" panose="020B0604030504040204" pitchFamily="34" charset="0"/>
                        <a:ea typeface="Verdana" panose="020B0604030504040204" pitchFamily="34" charset="0"/>
                        <a:cs typeface="Verdana" panose="020B0604030504040204" pitchFamily="34" charset="0"/>
                      </a:endParaRPr>
                    </a:p>
                    <a:p>
                      <a:pPr algn="ctr"/>
                      <a:r>
                        <a:rPr lang="en-US" sz="1800" dirty="0">
                          <a:latin typeface="Verdana" panose="020B0604030504040204" pitchFamily="34" charset="0"/>
                          <a:ea typeface="Verdana" panose="020B0604030504040204" pitchFamily="34" charset="0"/>
                          <a:cs typeface="Verdana" panose="020B0604030504040204" pitchFamily="34" charset="0"/>
                        </a:rPr>
                        <a:t>RR</a:t>
                      </a:r>
                      <a:r>
                        <a:rPr lang="en-US" sz="1800" baseline="-25000" dirty="0">
                          <a:latin typeface="Verdana" panose="020B0604030504040204" pitchFamily="34" charset="0"/>
                          <a:ea typeface="Verdana" panose="020B0604030504040204" pitchFamily="34" charset="0"/>
                          <a:cs typeface="Verdana" panose="020B0604030504040204" pitchFamily="34" charset="0"/>
                        </a:rPr>
                        <a:t>CD</a:t>
                      </a:r>
                    </a:p>
                  </a:txBody>
                  <a:tcPr anchor="ctr"/>
                </a:tc>
                <a:tc>
                  <a:txBody>
                    <a:bodyPr/>
                    <a:lstStyle/>
                    <a:p>
                      <a:pPr algn="l"/>
                      <a:r>
                        <a:rPr lang="en-US" sz="1800" dirty="0">
                          <a:latin typeface="Verdana" panose="020B0604030504040204" pitchFamily="34" charset="0"/>
                          <a:ea typeface="Verdana" panose="020B0604030504040204" pitchFamily="34" charset="0"/>
                          <a:cs typeface="Verdana" panose="020B0604030504040204" pitchFamily="34" charset="0"/>
                        </a:rPr>
                        <a:t>Association</a:t>
                      </a:r>
                      <a:r>
                        <a:rPr lang="en-US" sz="1800" baseline="0" dirty="0">
                          <a:latin typeface="Verdana" panose="020B0604030504040204" pitchFamily="34" charset="0"/>
                          <a:ea typeface="Verdana" panose="020B0604030504040204" pitchFamily="34" charset="0"/>
                          <a:cs typeface="Verdana" panose="020B0604030504040204" pitchFamily="34" charset="0"/>
                        </a:rPr>
                        <a:t> between exercise and CVD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 0.77</a:t>
                      </a:r>
                    </a:p>
                  </a:txBody>
                  <a:tcPr anchor="ctr"/>
                </a:tc>
                <a:extLst>
                  <a:ext uri="{0D108BD9-81ED-4DB2-BD59-A6C34878D82A}">
                    <a16:rowId xmlns:a16="http://schemas.microsoft.com/office/drawing/2014/main" val="64618116"/>
                  </a:ext>
                </a:extLst>
              </a:tr>
              <a:tr h="783893">
                <a:tc>
                  <a:txBody>
                    <a:bodyPr/>
                    <a:lstStyle/>
                    <a:p>
                      <a:pPr algn="ctr"/>
                      <a:r>
                        <a:rPr lang="en-US" sz="1800" i="1" dirty="0">
                          <a:latin typeface="Verdana" panose="020B0604030504040204" pitchFamily="34" charset="0"/>
                          <a:ea typeface="Verdana" panose="020B0604030504040204" pitchFamily="34" charset="0"/>
                          <a:cs typeface="Verdana" panose="020B0604030504040204" pitchFamily="34" charset="0"/>
                        </a:rPr>
                        <a:t>p</a:t>
                      </a:r>
                      <a:r>
                        <a:rPr lang="en-US" sz="1800" i="0" baseline="-25000" dirty="0">
                          <a:latin typeface="Verdana" panose="020B0604030504040204" pitchFamily="34" charset="0"/>
                          <a:ea typeface="Verdana" panose="020B0604030504040204" pitchFamily="34" charset="0"/>
                          <a:cs typeface="Verdana" panose="020B0604030504040204" pitchFamily="34" charset="0"/>
                        </a:rPr>
                        <a:t>1</a:t>
                      </a:r>
                      <a:endParaRPr lang="en-US" sz="1800" baseline="-250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800" dirty="0">
                          <a:latin typeface="Verdana" panose="020B0604030504040204" pitchFamily="34" charset="0"/>
                          <a:ea typeface="Verdana" panose="020B0604030504040204" pitchFamily="34" charset="0"/>
                          <a:cs typeface="Verdana" panose="020B0604030504040204" pitchFamily="34" charset="0"/>
                        </a:rPr>
                        <a:t>Prevalence</a:t>
                      </a:r>
                      <a:r>
                        <a:rPr lang="en-US" sz="1800" baseline="0" dirty="0">
                          <a:latin typeface="Verdana" panose="020B0604030504040204" pitchFamily="34" charset="0"/>
                          <a:ea typeface="Verdana" panose="020B0604030504040204" pitchFamily="34" charset="0"/>
                          <a:cs typeface="Verdana" panose="020B0604030504040204" pitchFamily="34" charset="0"/>
                        </a:rPr>
                        <a:t> of exercisers among high HDL</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0.80</a:t>
                      </a:r>
                    </a:p>
                  </a:txBody>
                  <a:tcPr anchor="ctr"/>
                </a:tc>
                <a:extLst>
                  <a:ext uri="{0D108BD9-81ED-4DB2-BD59-A6C34878D82A}">
                    <a16:rowId xmlns:a16="http://schemas.microsoft.com/office/drawing/2014/main" val="2249149106"/>
                  </a:ext>
                </a:extLst>
              </a:tr>
              <a:tr h="893955">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a:latin typeface="Verdana" panose="020B0604030504040204" pitchFamily="34" charset="0"/>
                          <a:ea typeface="Verdana" panose="020B0604030504040204" pitchFamily="34" charset="0"/>
                          <a:cs typeface="Verdana" panose="020B0604030504040204" pitchFamily="34" charset="0"/>
                        </a:rPr>
                        <a:t>p</a:t>
                      </a:r>
                      <a:r>
                        <a:rPr lang="en-US" sz="1800" i="0" baseline="-25000" dirty="0">
                          <a:latin typeface="Verdana" panose="020B0604030504040204" pitchFamily="34" charset="0"/>
                          <a:ea typeface="Verdana" panose="020B0604030504040204" pitchFamily="34" charset="0"/>
                          <a:cs typeface="Verdana" panose="020B0604030504040204" pitchFamily="34" charset="0"/>
                        </a:rPr>
                        <a:t>0</a:t>
                      </a:r>
                      <a:endParaRPr lang="en-US" sz="1800" baseline="-25000" dirty="0">
                        <a:latin typeface="Verdana" panose="020B0604030504040204" pitchFamily="34" charset="0"/>
                        <a:ea typeface="Verdana" panose="020B0604030504040204" pitchFamily="34" charset="0"/>
                        <a:cs typeface="Verdana" panose="020B0604030504040204" pitchFamily="34" charset="0"/>
                      </a:endParaRPr>
                    </a:p>
                    <a:p>
                      <a:pPr algn="ct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800" dirty="0">
                          <a:latin typeface="Verdana" panose="020B0604030504040204" pitchFamily="34" charset="0"/>
                          <a:ea typeface="Verdana" panose="020B0604030504040204" pitchFamily="34" charset="0"/>
                          <a:cs typeface="Verdana" panose="020B0604030504040204" pitchFamily="34" charset="0"/>
                        </a:rPr>
                        <a:t>Prevalence</a:t>
                      </a:r>
                      <a:r>
                        <a:rPr lang="en-US" sz="1800" baseline="0" dirty="0">
                          <a:latin typeface="Verdana" panose="020B0604030504040204" pitchFamily="34" charset="0"/>
                          <a:ea typeface="Verdana" panose="020B0604030504040204" pitchFamily="34" charset="0"/>
                          <a:cs typeface="Verdana" panose="020B0604030504040204" pitchFamily="34" charset="0"/>
                        </a:rPr>
                        <a:t> of exercisers among low HDL</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800" dirty="0">
                          <a:latin typeface="Verdana" panose="020B0604030504040204" pitchFamily="34" charset="0"/>
                          <a:ea typeface="Verdana" panose="020B0604030504040204" pitchFamily="34" charset="0"/>
                          <a:cs typeface="Verdana" panose="020B0604030504040204" pitchFamily="34" charset="0"/>
                        </a:rPr>
                        <a:t>0.05</a:t>
                      </a:r>
                    </a:p>
                  </a:txBody>
                  <a:tcPr anchor="ctr"/>
                </a:tc>
                <a:extLst>
                  <a:ext uri="{0D108BD9-81ED-4DB2-BD59-A6C34878D82A}">
                    <a16:rowId xmlns:a16="http://schemas.microsoft.com/office/drawing/2014/main" val="779486902"/>
                  </a:ext>
                </a:extLst>
              </a:tr>
            </a:tbl>
          </a:graphicData>
        </a:graphic>
      </p:graphicFrame>
    </p:spTree>
    <p:extLst>
      <p:ext uri="{BB962C8B-B14F-4D97-AF65-F5344CB8AC3E}">
        <p14:creationId xmlns:p14="http://schemas.microsoft.com/office/powerpoint/2010/main" val="275509898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Observed Data</a:t>
            </a:r>
          </a:p>
        </p:txBody>
      </p:sp>
      <p:sp>
        <p:nvSpPr>
          <p:cNvPr id="4" name="Slide Number Placeholder 3"/>
          <p:cNvSpPr>
            <a:spLocks noGrp="1"/>
          </p:cNvSpPr>
          <p:nvPr>
            <p:ph type="sldNum" sz="quarter" idx="4"/>
          </p:nvPr>
        </p:nvSpPr>
        <p:spPr/>
        <p:txBody>
          <a:bodyPr/>
          <a:lstStyle/>
          <a:p>
            <a:fld id="{7BCC8D0D-EAEC-449D-9161-023DFF90F2E2}" type="slidenum">
              <a:rPr lang="en-US" smtClean="0"/>
              <a:pPr/>
              <a:t>31</a:t>
            </a:fld>
            <a:endParaRPr lang="en-US" dirty="0"/>
          </a:p>
        </p:txBody>
      </p:sp>
      <p:sp>
        <p:nvSpPr>
          <p:cNvPr id="5" name="Rectangle 4"/>
          <p:cNvSpPr/>
          <p:nvPr/>
        </p:nvSpPr>
        <p:spPr>
          <a:xfrm>
            <a:off x="1782185" y="966497"/>
            <a:ext cx="8788996"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Exposed   Unexposed  |      Total</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Cases |       515        4357  |       4872</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Noncases</a:t>
            </a: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1894       10222  |      12116</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Total |      2409       14579  |      16988</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337172" y="3671590"/>
            <a:ext cx="5327466" cy="2050931"/>
          </a:xfrm>
          <a:prstGeom prst="rect">
            <a:avLst/>
          </a:prstGeom>
        </p:spPr>
      </p:pic>
      <p:sp>
        <p:nvSpPr>
          <p:cNvPr id="8" name="TextBox 7">
            <a:extLst>
              <a:ext uri="{FF2B5EF4-FFF2-40B4-BE49-F238E27FC236}">
                <a16:creationId xmlns:a16="http://schemas.microsoft.com/office/drawing/2014/main" id="{531F0E56-3F3D-4253-BC65-A3E9CEAC7F0F}"/>
              </a:ext>
            </a:extLst>
          </p:cNvPr>
          <p:cNvSpPr txBox="1"/>
          <p:nvPr/>
        </p:nvSpPr>
        <p:spPr bwMode="auto">
          <a:xfrm>
            <a:off x="486834" y="6415035"/>
            <a:ext cx="9967094" cy="246221"/>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Lash et al., </a:t>
            </a:r>
            <a:r>
              <a:rPr lang="en-US" sz="1600" i="1" dirty="0">
                <a:solidFill>
                  <a:schemeClr val="bg1"/>
                </a:solidFill>
              </a:rPr>
              <a:t>Applying Quantitative Bias analysis to Epidemiologic Data (Ch. 5)</a:t>
            </a:r>
            <a:r>
              <a:rPr lang="en-US" sz="1600" dirty="0">
                <a:solidFill>
                  <a:schemeClr val="bg1"/>
                </a:solidFill>
              </a:rPr>
              <a:t>, 2009</a:t>
            </a:r>
          </a:p>
        </p:txBody>
      </p:sp>
    </p:spTree>
    <p:extLst>
      <p:ext uri="{BB962C8B-B14F-4D97-AF65-F5344CB8AC3E}">
        <p14:creationId xmlns:p14="http://schemas.microsoft.com/office/powerpoint/2010/main" val="271399590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Deterministic bias analysis</a:t>
            </a:r>
          </a:p>
        </p:txBody>
      </p:sp>
      <p:sp>
        <p:nvSpPr>
          <p:cNvPr id="4" name="Slide Number Placeholder 3"/>
          <p:cNvSpPr>
            <a:spLocks noGrp="1"/>
          </p:cNvSpPr>
          <p:nvPr>
            <p:ph type="sldNum" sz="quarter" idx="4"/>
          </p:nvPr>
        </p:nvSpPr>
        <p:spPr/>
        <p:txBody>
          <a:bodyPr/>
          <a:lstStyle/>
          <a:p>
            <a:fld id="{7BCC8D0D-EAEC-449D-9161-023DFF90F2E2}" type="slidenum">
              <a:rPr lang="en-US" smtClean="0"/>
              <a:pPr/>
              <a:t>32</a:t>
            </a:fld>
            <a:endParaRPr lang="en-US" dirty="0"/>
          </a:p>
        </p:txBody>
      </p:sp>
      <p:sp>
        <p:nvSpPr>
          <p:cNvPr id="12" name="TextBox 11"/>
          <p:cNvSpPr txBox="1"/>
          <p:nvPr/>
        </p:nvSpPr>
        <p:spPr>
          <a:xfrm>
            <a:off x="473256" y="3815010"/>
            <a:ext cx="11261543" cy="1569660"/>
          </a:xfrm>
          <a:prstGeom prst="rect">
            <a:avLst/>
          </a:prstGeom>
          <a:noFill/>
        </p:spPr>
        <p:txBody>
          <a:bodyPr wrap="square" rtlCol="0">
            <a:spAutoFit/>
          </a:bodyPr>
          <a:lstStyle/>
          <a:p>
            <a:pPr marL="284163" marR="0" lvl="0" indent="-284163"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Solve for M</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and N</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using prevalence of confounder in exposed and</a:t>
            </a:r>
            <a:r>
              <a:rPr kumimoji="0" lang="en-US" sz="2000" b="0" i="0" u="none" strike="noStrike" kern="1200" cap="none" spc="0" normalizeH="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unexposed: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M</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m*p1 = 2409 * 0.80 = 1927.2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N</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US" sz="2000" dirty="0">
                <a:solidFill>
                  <a:srgbClr val="052049"/>
                </a:solidFill>
                <a:latin typeface="Verdana" panose="020B0604030504040204" pitchFamily="34" charset="0"/>
                <a:ea typeface="Verdana" panose="020B0604030504040204" pitchFamily="34" charset="0"/>
                <a:cs typeface="Verdana" panose="020B0604030504040204" pitchFamily="34" charset="0"/>
              </a:rPr>
              <a:t>n</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*p0 = 14579 * 0.05 = 728.9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10532991" y="3292997"/>
            <a:ext cx="1149674"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13850.1</a:t>
            </a:r>
            <a:endParaRPr kumimoji="0" lang="en-US" sz="1800" b="1" i="0" u="none" strike="noStrike" kern="1200" cap="none" spc="0" normalizeH="0" baseline="0" noProof="0" dirty="0">
              <a:ln>
                <a:noFill/>
              </a:ln>
              <a:solidFill>
                <a:srgbClr val="052049"/>
              </a:solidFill>
              <a:effectLst/>
              <a:uLnTx/>
              <a:uFillTx/>
              <a:latin typeface="Garamond"/>
            </a:endParaRPr>
          </a:p>
        </p:txBody>
      </p:sp>
      <p:sp>
        <p:nvSpPr>
          <p:cNvPr id="17" name="Rectangle 16"/>
          <p:cNvSpPr/>
          <p:nvPr/>
        </p:nvSpPr>
        <p:spPr>
          <a:xfrm>
            <a:off x="486834" y="4947567"/>
            <a:ext cx="1015477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2. Solve for M</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and N</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by subtraction: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52049"/>
                </a:solidFill>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M</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m – M1 = 2409 - 1927.2 = 481.8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US" sz="2000" dirty="0">
                <a:solidFill>
                  <a:srgbClr val="052049"/>
                </a:solidFill>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N</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n – N1 = 14579 - 728.9 = 13850.1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52049"/>
              </a:solidFill>
              <a:effectLst/>
              <a:uLnTx/>
              <a:uFillTx/>
              <a:latin typeface="Garamond"/>
            </a:endParaRPr>
          </a:p>
        </p:txBody>
      </p:sp>
      <p:sp>
        <p:nvSpPr>
          <p:cNvPr id="18" name="Content Placeholder 17"/>
          <p:cNvSpPr>
            <a:spLocks noGrp="1"/>
          </p:cNvSpPr>
          <p:nvPr>
            <p:ph idx="1"/>
          </p:nvPr>
        </p:nvSpPr>
        <p:spPr>
          <a:xfrm>
            <a:off x="-44948" y="819588"/>
            <a:ext cx="11218333"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Exposed  Unexposed       </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Cases |     515     4357  | </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Noncases</a:t>
            </a: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1894    10222  |     </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Total |    2409    14579  |  </a:t>
            </a:r>
            <a:endParaRPr kumimoji="0" lang="en-US" sz="1800" b="1"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3"/>
          <a:stretch>
            <a:fillRect/>
          </a:stretch>
        </p:blipFill>
        <p:spPr>
          <a:xfrm>
            <a:off x="5581362" y="1070234"/>
            <a:ext cx="5690736" cy="2190780"/>
          </a:xfrm>
          <a:prstGeom prst="rect">
            <a:avLst/>
          </a:prstGeom>
        </p:spPr>
      </p:pic>
      <p:sp>
        <p:nvSpPr>
          <p:cNvPr id="20" name="Rectangle 19"/>
          <p:cNvSpPr/>
          <p:nvPr/>
        </p:nvSpPr>
        <p:spPr>
          <a:xfrm>
            <a:off x="7899287" y="3292997"/>
            <a:ext cx="1011815"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1927.2</a:t>
            </a:r>
            <a:endParaRPr kumimoji="0" lang="en-US" sz="1800" b="1" i="0" u="none" strike="noStrike" kern="1200" cap="none" spc="0" normalizeH="0" baseline="0" noProof="0" dirty="0">
              <a:ln>
                <a:noFill/>
              </a:ln>
              <a:solidFill>
                <a:srgbClr val="052049"/>
              </a:solidFill>
              <a:effectLst/>
              <a:uLnTx/>
              <a:uFillTx/>
              <a:latin typeface="Garamond"/>
            </a:endParaRPr>
          </a:p>
        </p:txBody>
      </p:sp>
      <p:sp>
        <p:nvSpPr>
          <p:cNvPr id="21" name="Rectangle 20"/>
          <p:cNvSpPr/>
          <p:nvPr/>
        </p:nvSpPr>
        <p:spPr>
          <a:xfrm>
            <a:off x="8860596" y="3292997"/>
            <a:ext cx="873957"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728.9</a:t>
            </a:r>
            <a:endParaRPr kumimoji="0" lang="en-US" sz="1800" b="1" i="0" u="none" strike="noStrike" kern="1200" cap="none" spc="0" normalizeH="0" baseline="0" noProof="0" dirty="0">
              <a:ln>
                <a:noFill/>
              </a:ln>
              <a:solidFill>
                <a:srgbClr val="052049"/>
              </a:solidFill>
              <a:effectLst/>
              <a:uLnTx/>
              <a:uFillTx/>
              <a:latin typeface="Garamond"/>
            </a:endParaRPr>
          </a:p>
        </p:txBody>
      </p:sp>
      <p:sp>
        <p:nvSpPr>
          <p:cNvPr id="22" name="Rectangle 21"/>
          <p:cNvSpPr/>
          <p:nvPr/>
        </p:nvSpPr>
        <p:spPr>
          <a:xfrm>
            <a:off x="9709540" y="3292997"/>
            <a:ext cx="873957"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481.8</a:t>
            </a:r>
            <a:endParaRPr kumimoji="0" lang="en-US" sz="1800" b="1" i="0" u="none" strike="noStrike" kern="1200" cap="none" spc="0" normalizeH="0" baseline="0" noProof="0" dirty="0">
              <a:ln>
                <a:noFill/>
              </a:ln>
              <a:solidFill>
                <a:srgbClr val="052049"/>
              </a:solidFill>
              <a:effectLst/>
              <a:uLnTx/>
              <a:uFillTx/>
              <a:latin typeface="Garamond"/>
            </a:endParaRPr>
          </a:p>
        </p:txBody>
      </p:sp>
      <p:sp>
        <p:nvSpPr>
          <p:cNvPr id="13" name="TextBox 12">
            <a:extLst>
              <a:ext uri="{FF2B5EF4-FFF2-40B4-BE49-F238E27FC236}">
                <a16:creationId xmlns:a16="http://schemas.microsoft.com/office/drawing/2014/main" id="{01C4B07E-FD34-44B2-9F0D-1EC25F3FA5EE}"/>
              </a:ext>
            </a:extLst>
          </p:cNvPr>
          <p:cNvSpPr txBox="1"/>
          <p:nvPr/>
        </p:nvSpPr>
        <p:spPr bwMode="auto">
          <a:xfrm>
            <a:off x="486834" y="6415035"/>
            <a:ext cx="9967094" cy="246221"/>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Lash et al., </a:t>
            </a:r>
            <a:r>
              <a:rPr lang="en-US" sz="1600" i="1" dirty="0">
                <a:solidFill>
                  <a:schemeClr val="bg1"/>
                </a:solidFill>
              </a:rPr>
              <a:t>Applying Quantitative Bias analysis to Epidemiologic Data (Ch. 5)</a:t>
            </a:r>
            <a:r>
              <a:rPr lang="en-US" sz="1600" dirty="0">
                <a:solidFill>
                  <a:schemeClr val="bg1"/>
                </a:solidFill>
              </a:rPr>
              <a:t>, 2009</a:t>
            </a:r>
          </a:p>
        </p:txBody>
      </p:sp>
    </p:spTree>
    <p:extLst>
      <p:ext uri="{BB962C8B-B14F-4D97-AF65-F5344CB8AC3E}">
        <p14:creationId xmlns:p14="http://schemas.microsoft.com/office/powerpoint/2010/main" val="1597618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p:bldP spid="20" grpId="0" animBg="1"/>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33</a:t>
            </a:fld>
            <a:endParaRPr lang="en-US" dirty="0"/>
          </a:p>
        </p:txBody>
      </p:sp>
      <p:sp>
        <p:nvSpPr>
          <p:cNvPr id="5" name="Rectangle 4"/>
          <p:cNvSpPr/>
          <p:nvPr/>
        </p:nvSpPr>
        <p:spPr>
          <a:xfrm>
            <a:off x="486834" y="3334743"/>
            <a:ext cx="11165585"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3. Use estimated relationship between exercise and CVD (RR</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CD</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=0.77) to fill in the remaining cells: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5244548" y="4073309"/>
                <a:ext cx="3494546" cy="53059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 </m:t>
                      </m:r>
                      <m:f>
                        <m:fPr>
                          <m:ctrlP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0.77 ∗1927.2 ∗515 </m:t>
                          </m:r>
                        </m:num>
                        <m:den>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0.77∗1927.2+2409 −1927.2</m:t>
                          </m:r>
                        </m:den>
                      </m:f>
                    </m:oMath>
                  </m:oMathPara>
                </a14:m>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44548" y="4073309"/>
                <a:ext cx="3494546" cy="5305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44548" y="5193739"/>
                <a:ext cx="3366306" cy="53059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 </m:t>
                      </m:r>
                      <m:f>
                        <m:fPr>
                          <m:ctrlP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0.77 ∗728.9 ∗4357 </m:t>
                          </m:r>
                        </m:num>
                        <m:den>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0.77∗728.9+14579 −728.9</m:t>
                          </m:r>
                        </m:den>
                      </m:f>
                    </m:oMath>
                  </m:oMathPara>
                </a14:m>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44548" y="5193739"/>
                <a:ext cx="3366306" cy="530594"/>
              </a:xfrm>
              <a:prstGeom prst="rect">
                <a:avLst/>
              </a:prstGeom>
              <a:blipFill>
                <a:blip r:embed="rId4"/>
                <a:stretch>
                  <a:fillRect/>
                </a:stretch>
              </a:blipFill>
            </p:spPr>
            <p:txBody>
              <a:bodyPr/>
              <a:lstStyle/>
              <a:p>
                <a:r>
                  <a:rPr lang="en-US">
                    <a:noFill/>
                  </a:rPr>
                  <a:t> </a:t>
                </a:r>
              </a:p>
            </p:txBody>
          </p:sp>
        </mc:Fallback>
      </mc:AlternateContent>
      <p:sp>
        <p:nvSpPr>
          <p:cNvPr id="9" name="TextBox 8"/>
          <p:cNvSpPr txBox="1"/>
          <p:nvPr/>
        </p:nvSpPr>
        <p:spPr>
          <a:xfrm>
            <a:off x="5244548" y="4664167"/>
            <a:ext cx="11403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Cambria"/>
                <a:ea typeface="+mn-ea"/>
                <a:cs typeface="Cambria"/>
              </a:rPr>
              <a:t>= 388.8</a:t>
            </a:r>
          </a:p>
        </p:txBody>
      </p:sp>
      <p:sp>
        <p:nvSpPr>
          <p:cNvPr id="10" name="TextBox 9"/>
          <p:cNvSpPr txBox="1"/>
          <p:nvPr/>
        </p:nvSpPr>
        <p:spPr>
          <a:xfrm>
            <a:off x="5244548" y="5806515"/>
            <a:ext cx="11403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Cambria"/>
                <a:ea typeface="+mn-ea"/>
                <a:cs typeface="Cambria"/>
              </a:rPr>
              <a:t>= 169.7</a:t>
            </a:r>
          </a:p>
        </p:txBody>
      </p:sp>
      <p:pic>
        <p:nvPicPr>
          <p:cNvPr id="11" name="Picture 10"/>
          <p:cNvPicPr>
            <a:picLocks noChangeAspect="1"/>
          </p:cNvPicPr>
          <p:nvPr/>
        </p:nvPicPr>
        <p:blipFill>
          <a:blip r:embed="rId5"/>
          <a:stretch>
            <a:fillRect/>
          </a:stretch>
        </p:blipFill>
        <p:spPr>
          <a:xfrm>
            <a:off x="1840948" y="4024510"/>
            <a:ext cx="3403600" cy="990600"/>
          </a:xfrm>
          <a:prstGeom prst="rect">
            <a:avLst/>
          </a:prstGeom>
        </p:spPr>
      </p:pic>
      <p:pic>
        <p:nvPicPr>
          <p:cNvPr id="12" name="Picture 11"/>
          <p:cNvPicPr>
            <a:picLocks noChangeAspect="1"/>
          </p:cNvPicPr>
          <p:nvPr/>
        </p:nvPicPr>
        <p:blipFill>
          <a:blip r:embed="rId6"/>
          <a:stretch>
            <a:fillRect/>
          </a:stretch>
        </p:blipFill>
        <p:spPr>
          <a:xfrm>
            <a:off x="1840948" y="5096347"/>
            <a:ext cx="3060700" cy="1079500"/>
          </a:xfrm>
          <a:prstGeom prst="rect">
            <a:avLst/>
          </a:prstGeom>
        </p:spPr>
      </p:pic>
      <p:sp>
        <p:nvSpPr>
          <p:cNvPr id="17" name="Rectangle 16"/>
          <p:cNvSpPr/>
          <p:nvPr/>
        </p:nvSpPr>
        <p:spPr>
          <a:xfrm>
            <a:off x="10640903" y="2961689"/>
            <a:ext cx="1149674"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13850.1</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pic>
        <p:nvPicPr>
          <p:cNvPr id="18" name="Picture 17"/>
          <p:cNvPicPr>
            <a:picLocks noChangeAspect="1"/>
          </p:cNvPicPr>
          <p:nvPr/>
        </p:nvPicPr>
        <p:blipFill>
          <a:blip r:embed="rId7"/>
          <a:stretch>
            <a:fillRect/>
          </a:stretch>
        </p:blipFill>
        <p:spPr>
          <a:xfrm>
            <a:off x="5765486" y="727475"/>
            <a:ext cx="5690736" cy="2190780"/>
          </a:xfrm>
          <a:prstGeom prst="rect">
            <a:avLst/>
          </a:prstGeom>
        </p:spPr>
      </p:pic>
      <p:sp>
        <p:nvSpPr>
          <p:cNvPr id="19" name="Rectangle 18"/>
          <p:cNvSpPr/>
          <p:nvPr/>
        </p:nvSpPr>
        <p:spPr>
          <a:xfrm>
            <a:off x="8083411" y="2950247"/>
            <a:ext cx="1011815"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1927.2</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sp>
        <p:nvSpPr>
          <p:cNvPr id="20" name="Rectangle 19"/>
          <p:cNvSpPr/>
          <p:nvPr/>
        </p:nvSpPr>
        <p:spPr>
          <a:xfrm>
            <a:off x="9044720" y="2950247"/>
            <a:ext cx="873957"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728.9</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sp>
        <p:nvSpPr>
          <p:cNvPr id="21" name="Rectangle 20"/>
          <p:cNvSpPr/>
          <p:nvPr/>
        </p:nvSpPr>
        <p:spPr>
          <a:xfrm>
            <a:off x="9893664" y="2950247"/>
            <a:ext cx="873957"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481.8</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sp>
        <p:nvSpPr>
          <p:cNvPr id="2" name="Title 1"/>
          <p:cNvSpPr>
            <a:spLocks noGrp="1"/>
          </p:cNvSpPr>
          <p:nvPr>
            <p:ph type="title"/>
          </p:nvPr>
        </p:nvSpPr>
        <p:spPr>
          <a:xfrm>
            <a:off x="486834" y="438913"/>
            <a:ext cx="11218332" cy="563231"/>
          </a:xfrm>
        </p:spPr>
        <p:txBody>
          <a:bodyPr/>
          <a:lstStyle/>
          <a:p>
            <a:r>
              <a:rPr lang="en-US" dirty="0"/>
              <a:t>Deterministic bias analysis</a:t>
            </a:r>
          </a:p>
        </p:txBody>
      </p:sp>
      <p:sp>
        <p:nvSpPr>
          <p:cNvPr id="22" name="Content Placeholder 17"/>
          <p:cNvSpPr txBox="1">
            <a:spLocks/>
          </p:cNvSpPr>
          <p:nvPr/>
        </p:nvSpPr>
        <p:spPr>
          <a:xfrm>
            <a:off x="-44948" y="732885"/>
            <a:ext cx="11218333" cy="2308324"/>
          </a:xfrm>
          <a:prstGeom prst="rect">
            <a:avLst/>
          </a:prstGeom>
        </p:spPr>
        <p:txBody>
          <a:bodyPr vert="horz" wrap="square" lIns="91440" tIns="45720" rIns="91440" bIns="45720" rtlCol="0">
            <a:spAutoFit/>
          </a:bodyPr>
          <a:lstStyle>
            <a:lvl1pPr marL="168275" indent="-168275"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4295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28700" indent="-228600"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12863"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Aft>
                <a:spcPts val="0"/>
              </a:spcAft>
              <a:buClrTx/>
              <a:buFontTx/>
              <a:buNone/>
              <a:defRPr/>
            </a:pPr>
            <a:r>
              <a:rPr lang="en-US" sz="180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80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a:t>
            </a:r>
            <a:endParaRPr lang="en-US" sz="180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Exposed  Unexposed       </a:t>
            </a:r>
            <a:endParaRPr lang="en-US" sz="180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80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Cases |     515     4357  | </a:t>
            </a:r>
            <a:endParaRPr lang="en-US" sz="180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Noncases |    1894    10222  |     </a:t>
            </a:r>
            <a:endParaRPr lang="en-US" sz="180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80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Total |    2409    14579  |  </a:t>
            </a:r>
            <a:endParaRPr lang="en-US" sz="180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E8A0A1D-F7FD-4B2A-A20A-051A6ED8C423}"/>
              </a:ext>
            </a:extLst>
          </p:cNvPr>
          <p:cNvSpPr txBox="1"/>
          <p:nvPr/>
        </p:nvSpPr>
        <p:spPr bwMode="auto">
          <a:xfrm>
            <a:off x="486834" y="6415035"/>
            <a:ext cx="9967094" cy="246221"/>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Lash et al., </a:t>
            </a:r>
            <a:r>
              <a:rPr lang="en-US" sz="1600" i="1" dirty="0">
                <a:solidFill>
                  <a:schemeClr val="bg1"/>
                </a:solidFill>
              </a:rPr>
              <a:t>Applying Quantitative Bias analysis to Epidemiologic Data (Ch. 5)</a:t>
            </a:r>
            <a:r>
              <a:rPr lang="en-US" sz="1600" dirty="0">
                <a:solidFill>
                  <a:schemeClr val="bg1"/>
                </a:solidFill>
              </a:rPr>
              <a:t>, 2009</a:t>
            </a:r>
          </a:p>
        </p:txBody>
      </p:sp>
    </p:spTree>
    <p:extLst>
      <p:ext uri="{BB962C8B-B14F-4D97-AF65-F5344CB8AC3E}">
        <p14:creationId xmlns:p14="http://schemas.microsoft.com/office/powerpoint/2010/main" val="3644963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Deterministic bias analysis</a:t>
            </a:r>
          </a:p>
        </p:txBody>
      </p:sp>
      <p:sp>
        <p:nvSpPr>
          <p:cNvPr id="4" name="Slide Number Placeholder 3"/>
          <p:cNvSpPr>
            <a:spLocks noGrp="1"/>
          </p:cNvSpPr>
          <p:nvPr>
            <p:ph type="sldNum" sz="quarter" idx="4"/>
          </p:nvPr>
        </p:nvSpPr>
        <p:spPr/>
        <p:txBody>
          <a:bodyPr/>
          <a:lstStyle/>
          <a:p>
            <a:fld id="{7BCC8D0D-EAEC-449D-9161-023DFF90F2E2}" type="slidenum">
              <a:rPr lang="en-US" smtClean="0"/>
              <a:pPr/>
              <a:t>34</a:t>
            </a:fld>
            <a:endParaRPr lang="en-US" dirty="0"/>
          </a:p>
        </p:txBody>
      </p:sp>
      <p:sp>
        <p:nvSpPr>
          <p:cNvPr id="5" name="TextBox 4"/>
          <p:cNvSpPr txBox="1"/>
          <p:nvPr/>
        </p:nvSpPr>
        <p:spPr>
          <a:xfrm>
            <a:off x="647700" y="3032586"/>
            <a:ext cx="9360498"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4. Fill in remaining cells of the table and calculate effect estimate: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pic>
        <p:nvPicPr>
          <p:cNvPr id="6" name="Picture 5"/>
          <p:cNvPicPr>
            <a:picLocks noChangeAspect="1"/>
          </p:cNvPicPr>
          <p:nvPr/>
        </p:nvPicPr>
        <p:blipFill>
          <a:blip r:embed="rId2"/>
          <a:stretch>
            <a:fillRect/>
          </a:stretch>
        </p:blipFill>
        <p:spPr>
          <a:xfrm>
            <a:off x="3165050" y="998807"/>
            <a:ext cx="5690736" cy="2190780"/>
          </a:xfrm>
          <a:prstGeom prst="rect">
            <a:avLst/>
          </a:prstGeom>
        </p:spPr>
      </p:pic>
      <p:sp>
        <p:nvSpPr>
          <p:cNvPr id="7" name="TextBox 6"/>
          <p:cNvSpPr txBox="1"/>
          <p:nvPr/>
        </p:nvSpPr>
        <p:spPr>
          <a:xfrm>
            <a:off x="4528791" y="5754965"/>
            <a:ext cx="39895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52049"/>
                </a:solidFill>
                <a:effectLst/>
                <a:uLnTx/>
                <a:uFillTx/>
                <a:latin typeface="Arial"/>
                <a:ea typeface="+mn-ea"/>
                <a:cs typeface="Arial"/>
              </a:rPr>
              <a:t>Estimated MH RR = 0.82</a:t>
            </a:r>
          </a:p>
        </p:txBody>
      </p:sp>
      <p:graphicFrame>
        <p:nvGraphicFramePr>
          <p:cNvPr id="8" name="Table 7"/>
          <p:cNvGraphicFramePr>
            <a:graphicFrameLocks noGrp="1"/>
          </p:cNvGraphicFramePr>
          <p:nvPr>
            <p:extLst>
              <p:ext uri="{D42A27DB-BD31-4B8C-83A1-F6EECF244321}">
                <p14:modId xmlns:p14="http://schemas.microsoft.com/office/powerpoint/2010/main" val="3435472602"/>
              </p:ext>
            </p:extLst>
          </p:nvPr>
        </p:nvGraphicFramePr>
        <p:xfrm>
          <a:off x="1852418" y="3767547"/>
          <a:ext cx="8487164" cy="1849120"/>
        </p:xfrm>
        <a:graphic>
          <a:graphicData uri="http://schemas.openxmlformats.org/drawingml/2006/table">
            <a:tbl>
              <a:tblPr firstRow="1" bandRow="1">
                <a:tableStyleId>{21E4AEA4-8DFA-4A89-87EB-49C32662AFE0}</a:tableStyleId>
              </a:tblPr>
              <a:tblGrid>
                <a:gridCol w="1212452">
                  <a:extLst>
                    <a:ext uri="{9D8B030D-6E8A-4147-A177-3AD203B41FA5}">
                      <a16:colId xmlns:a16="http://schemas.microsoft.com/office/drawing/2014/main" val="20000"/>
                    </a:ext>
                  </a:extLst>
                </a:gridCol>
                <a:gridCol w="1212452">
                  <a:extLst>
                    <a:ext uri="{9D8B030D-6E8A-4147-A177-3AD203B41FA5}">
                      <a16:colId xmlns:a16="http://schemas.microsoft.com/office/drawing/2014/main" val="20001"/>
                    </a:ext>
                  </a:extLst>
                </a:gridCol>
                <a:gridCol w="1212452">
                  <a:extLst>
                    <a:ext uri="{9D8B030D-6E8A-4147-A177-3AD203B41FA5}">
                      <a16:colId xmlns:a16="http://schemas.microsoft.com/office/drawing/2014/main" val="20002"/>
                    </a:ext>
                  </a:extLst>
                </a:gridCol>
                <a:gridCol w="1212452">
                  <a:extLst>
                    <a:ext uri="{9D8B030D-6E8A-4147-A177-3AD203B41FA5}">
                      <a16:colId xmlns:a16="http://schemas.microsoft.com/office/drawing/2014/main" val="20003"/>
                    </a:ext>
                  </a:extLst>
                </a:gridCol>
                <a:gridCol w="1212452">
                  <a:extLst>
                    <a:ext uri="{9D8B030D-6E8A-4147-A177-3AD203B41FA5}">
                      <a16:colId xmlns:a16="http://schemas.microsoft.com/office/drawing/2014/main" val="20004"/>
                    </a:ext>
                  </a:extLst>
                </a:gridCol>
                <a:gridCol w="1212452">
                  <a:extLst>
                    <a:ext uri="{9D8B030D-6E8A-4147-A177-3AD203B41FA5}">
                      <a16:colId xmlns:a16="http://schemas.microsoft.com/office/drawing/2014/main" val="20005"/>
                    </a:ext>
                  </a:extLst>
                </a:gridCol>
                <a:gridCol w="1212452">
                  <a:extLst>
                    <a:ext uri="{9D8B030D-6E8A-4147-A177-3AD203B41FA5}">
                      <a16:colId xmlns:a16="http://schemas.microsoft.com/office/drawing/2014/main" val="20006"/>
                    </a:ext>
                  </a:extLst>
                </a:gridCol>
              </a:tblGrid>
              <a:tr h="162811">
                <a:tc>
                  <a:txBody>
                    <a:bodyPr/>
                    <a:lstStyle/>
                    <a:p>
                      <a:endParaRPr lang="en-US" dirty="0">
                        <a:latin typeface="Verdana" panose="020B0604030504040204" pitchFamily="34" charset="0"/>
                        <a:ea typeface="Verdana" panose="020B0604030504040204" pitchFamily="34" charset="0"/>
                      </a:endParaRPr>
                    </a:p>
                  </a:txBody>
                  <a:tcPr/>
                </a:tc>
                <a:tc gridSpan="2">
                  <a:txBody>
                    <a:bodyPr/>
                    <a:lstStyle/>
                    <a:p>
                      <a:pPr algn="ctr"/>
                      <a:r>
                        <a:rPr lang="en-US" dirty="0">
                          <a:latin typeface="Verdana" panose="020B0604030504040204" pitchFamily="34" charset="0"/>
                          <a:ea typeface="Verdana" panose="020B0604030504040204" pitchFamily="34" charset="0"/>
                        </a:rPr>
                        <a:t>Total</a:t>
                      </a:r>
                    </a:p>
                  </a:txBody>
                  <a:tcPr/>
                </a:tc>
                <a:tc hMerge="1">
                  <a:txBody>
                    <a:bodyPr/>
                    <a:lstStyle/>
                    <a:p>
                      <a:endParaRPr lang="en-US" dirty="0"/>
                    </a:p>
                  </a:txBody>
                  <a:tcPr/>
                </a:tc>
                <a:tc gridSpan="2">
                  <a:txBody>
                    <a:bodyPr/>
                    <a:lstStyle/>
                    <a:p>
                      <a:pPr algn="ctr"/>
                      <a:r>
                        <a:rPr lang="en-US" dirty="0">
                          <a:latin typeface="Verdana" panose="020B0604030504040204" pitchFamily="34" charset="0"/>
                          <a:ea typeface="Verdana" panose="020B0604030504040204" pitchFamily="34" charset="0"/>
                        </a:rPr>
                        <a:t>C1</a:t>
                      </a:r>
                    </a:p>
                  </a:txBody>
                  <a:tcPr/>
                </a:tc>
                <a:tc hMerge="1">
                  <a:txBody>
                    <a:bodyPr/>
                    <a:lstStyle/>
                    <a:p>
                      <a:endParaRPr lang="en-US" dirty="0"/>
                    </a:p>
                  </a:txBody>
                  <a:tcPr/>
                </a:tc>
                <a:tc gridSpan="2">
                  <a:txBody>
                    <a:bodyPr/>
                    <a:lstStyle/>
                    <a:p>
                      <a:pPr algn="ctr"/>
                      <a:r>
                        <a:rPr lang="en-US" dirty="0">
                          <a:latin typeface="Verdana" panose="020B0604030504040204" pitchFamily="34" charset="0"/>
                          <a:ea typeface="Verdana" panose="020B0604030504040204" pitchFamily="34" charset="0"/>
                        </a:rPr>
                        <a:t>C0</a:t>
                      </a:r>
                    </a:p>
                  </a:txBody>
                  <a:tcPr/>
                </a:tc>
                <a:tc hMerge="1">
                  <a:txBody>
                    <a:bodyPr/>
                    <a:lstStyle/>
                    <a:p>
                      <a:endParaRPr lang="en-US" dirty="0"/>
                    </a:p>
                  </a:txBody>
                  <a:tcPr/>
                </a:tc>
                <a:extLst>
                  <a:ext uri="{0D108BD9-81ED-4DB2-BD59-A6C34878D82A}">
                    <a16:rowId xmlns:a16="http://schemas.microsoft.com/office/drawing/2014/main" val="3135832047"/>
                  </a:ext>
                </a:extLst>
              </a:tr>
              <a:tr h="370840">
                <a:tc>
                  <a:txBody>
                    <a:bodyPr/>
                    <a:lstStyle/>
                    <a:p>
                      <a:endParaRPr lang="en-US" dirty="0">
                        <a:latin typeface="Verdana" panose="020B0604030504040204" pitchFamily="34" charset="0"/>
                        <a:ea typeface="Verdana" panose="020B0604030504040204" pitchFamily="34" charset="0"/>
                      </a:endParaRPr>
                    </a:p>
                  </a:txBody>
                  <a:tcPr/>
                </a:tc>
                <a:tc>
                  <a:txBody>
                    <a:bodyPr/>
                    <a:lstStyle/>
                    <a:p>
                      <a:r>
                        <a:rPr lang="en-US" dirty="0">
                          <a:latin typeface="Verdana" panose="020B0604030504040204" pitchFamily="34" charset="0"/>
                          <a:ea typeface="Verdana" panose="020B0604030504040204" pitchFamily="34" charset="0"/>
                        </a:rPr>
                        <a:t>E1</a:t>
                      </a:r>
                    </a:p>
                  </a:txBody>
                  <a:tcPr/>
                </a:tc>
                <a:tc>
                  <a:txBody>
                    <a:bodyPr/>
                    <a:lstStyle/>
                    <a:p>
                      <a:r>
                        <a:rPr lang="en-US" dirty="0">
                          <a:latin typeface="Verdana" panose="020B0604030504040204" pitchFamily="34" charset="0"/>
                          <a:ea typeface="Verdana" panose="020B0604030504040204" pitchFamily="34" charset="0"/>
                        </a:rPr>
                        <a:t>E0</a:t>
                      </a:r>
                    </a:p>
                  </a:txBody>
                  <a:tcPr/>
                </a:tc>
                <a:tc>
                  <a:txBody>
                    <a:bodyPr/>
                    <a:lstStyle/>
                    <a:p>
                      <a:r>
                        <a:rPr lang="en-US" dirty="0">
                          <a:latin typeface="Verdana" panose="020B0604030504040204" pitchFamily="34" charset="0"/>
                          <a:ea typeface="Verdana" panose="020B0604030504040204" pitchFamily="34" charset="0"/>
                        </a:rPr>
                        <a:t>E1</a:t>
                      </a:r>
                    </a:p>
                  </a:txBody>
                  <a:tcPr/>
                </a:tc>
                <a:tc>
                  <a:txBody>
                    <a:bodyPr/>
                    <a:lstStyle/>
                    <a:p>
                      <a:r>
                        <a:rPr lang="en-US" dirty="0">
                          <a:latin typeface="Verdana" panose="020B0604030504040204" pitchFamily="34" charset="0"/>
                          <a:ea typeface="Verdana" panose="020B0604030504040204" pitchFamily="34" charset="0"/>
                        </a:rPr>
                        <a:t>E0</a:t>
                      </a:r>
                    </a:p>
                  </a:txBody>
                  <a:tcPr/>
                </a:tc>
                <a:tc>
                  <a:txBody>
                    <a:bodyPr/>
                    <a:lstStyle/>
                    <a:p>
                      <a:r>
                        <a:rPr lang="en-US" dirty="0">
                          <a:latin typeface="Verdana" panose="020B0604030504040204" pitchFamily="34" charset="0"/>
                          <a:ea typeface="Verdana" panose="020B0604030504040204" pitchFamily="34" charset="0"/>
                        </a:rPr>
                        <a:t>E1</a:t>
                      </a:r>
                    </a:p>
                  </a:txBody>
                  <a:tcPr/>
                </a:tc>
                <a:tc>
                  <a:txBody>
                    <a:bodyPr/>
                    <a:lstStyle/>
                    <a:p>
                      <a:r>
                        <a:rPr lang="en-US" dirty="0">
                          <a:latin typeface="Verdana" panose="020B0604030504040204" pitchFamily="34" charset="0"/>
                          <a:ea typeface="Verdana" panose="020B0604030504040204" pitchFamily="34" charset="0"/>
                        </a:rPr>
                        <a:t>E0</a:t>
                      </a:r>
                    </a:p>
                  </a:txBody>
                  <a:tcPr/>
                </a:tc>
                <a:extLst>
                  <a:ext uri="{0D108BD9-81ED-4DB2-BD59-A6C34878D82A}">
                    <a16:rowId xmlns:a16="http://schemas.microsoft.com/office/drawing/2014/main" val="10000"/>
                  </a:ext>
                </a:extLst>
              </a:tr>
              <a:tr h="370840">
                <a:tc>
                  <a:txBody>
                    <a:bodyPr/>
                    <a:lstStyle/>
                    <a:p>
                      <a:r>
                        <a:rPr lang="en-US" dirty="0">
                          <a:latin typeface="Verdana" panose="020B0604030504040204" pitchFamily="34" charset="0"/>
                          <a:ea typeface="Verdana" panose="020B0604030504040204" pitchFamily="34" charset="0"/>
                        </a:rPr>
                        <a:t>D+</a:t>
                      </a:r>
                    </a:p>
                  </a:txBody>
                  <a:tcPr/>
                </a:tc>
                <a:tc>
                  <a:txBody>
                    <a:bodyPr/>
                    <a:lstStyle/>
                    <a:p>
                      <a:r>
                        <a:rPr lang="en-US" dirty="0">
                          <a:latin typeface="Verdana" panose="020B0604030504040204" pitchFamily="34" charset="0"/>
                          <a:ea typeface="Verdana" panose="020B0604030504040204" pitchFamily="34" charset="0"/>
                        </a:rPr>
                        <a:t>515</a:t>
                      </a:r>
                    </a:p>
                  </a:txBody>
                  <a:tcPr/>
                </a:tc>
                <a:tc>
                  <a:txBody>
                    <a:bodyPr/>
                    <a:lstStyle/>
                    <a:p>
                      <a:r>
                        <a:rPr lang="en-US" dirty="0">
                          <a:latin typeface="Verdana" panose="020B0604030504040204" pitchFamily="34" charset="0"/>
                          <a:ea typeface="Verdana" panose="020B0604030504040204" pitchFamily="34" charset="0"/>
                        </a:rPr>
                        <a:t>4357</a:t>
                      </a:r>
                    </a:p>
                  </a:txBody>
                  <a:tcPr/>
                </a:tc>
                <a:tc>
                  <a:txBody>
                    <a:bodyPr/>
                    <a:lstStyle/>
                    <a:p>
                      <a:r>
                        <a:rPr lang="en-US" dirty="0">
                          <a:latin typeface="Verdana" panose="020B0604030504040204" pitchFamily="34" charset="0"/>
                          <a:ea typeface="Verdana" panose="020B0604030504040204" pitchFamily="34" charset="0"/>
                        </a:rPr>
                        <a:t>388.8</a:t>
                      </a:r>
                    </a:p>
                  </a:txBody>
                  <a:tcPr/>
                </a:tc>
                <a:tc>
                  <a:txBody>
                    <a:bodyPr/>
                    <a:lstStyle/>
                    <a:p>
                      <a:r>
                        <a:rPr lang="en-US" dirty="0">
                          <a:latin typeface="Verdana" panose="020B0604030504040204" pitchFamily="34" charset="0"/>
                          <a:ea typeface="Verdana" panose="020B0604030504040204" pitchFamily="34" charset="0"/>
                        </a:rPr>
                        <a:t>169.7</a:t>
                      </a:r>
                    </a:p>
                  </a:txBody>
                  <a:tcPr/>
                </a:tc>
                <a:tc>
                  <a:txBody>
                    <a:bodyPr/>
                    <a:lstStyle/>
                    <a:p>
                      <a:r>
                        <a:rPr lang="en-US" dirty="0">
                          <a:latin typeface="Verdana" panose="020B0604030504040204" pitchFamily="34" charset="0"/>
                          <a:ea typeface="Verdana" panose="020B0604030504040204" pitchFamily="34" charset="0"/>
                        </a:rPr>
                        <a:t>126.2</a:t>
                      </a:r>
                    </a:p>
                  </a:txBody>
                  <a:tcPr/>
                </a:tc>
                <a:tc>
                  <a:txBody>
                    <a:bodyPr/>
                    <a:lstStyle/>
                    <a:p>
                      <a:r>
                        <a:rPr lang="en-US" dirty="0">
                          <a:latin typeface="Verdana" panose="020B0604030504040204" pitchFamily="34" charset="0"/>
                          <a:ea typeface="Verdana" panose="020B0604030504040204" pitchFamily="34" charset="0"/>
                        </a:rPr>
                        <a:t>4187.3</a:t>
                      </a:r>
                    </a:p>
                  </a:txBody>
                  <a:tcPr/>
                </a:tc>
                <a:extLst>
                  <a:ext uri="{0D108BD9-81ED-4DB2-BD59-A6C34878D82A}">
                    <a16:rowId xmlns:a16="http://schemas.microsoft.com/office/drawing/2014/main" val="10001"/>
                  </a:ext>
                </a:extLst>
              </a:tr>
              <a:tr h="370840">
                <a:tc>
                  <a:txBody>
                    <a:bodyPr/>
                    <a:lstStyle/>
                    <a:p>
                      <a:r>
                        <a:rPr lang="en-US" dirty="0">
                          <a:latin typeface="Verdana" panose="020B0604030504040204" pitchFamily="34" charset="0"/>
                          <a:ea typeface="Verdana" panose="020B0604030504040204" pitchFamily="34" charset="0"/>
                        </a:rPr>
                        <a:t>D-</a:t>
                      </a:r>
                    </a:p>
                  </a:txBody>
                  <a:tcPr/>
                </a:tc>
                <a:tc>
                  <a:txBody>
                    <a:bodyPr/>
                    <a:lstStyle/>
                    <a:p>
                      <a:r>
                        <a:rPr lang="en-US" dirty="0">
                          <a:latin typeface="Verdana" panose="020B0604030504040204" pitchFamily="34" charset="0"/>
                          <a:ea typeface="Verdana" panose="020B0604030504040204" pitchFamily="34" charset="0"/>
                        </a:rPr>
                        <a:t>1894</a:t>
                      </a:r>
                    </a:p>
                  </a:txBody>
                  <a:tcPr/>
                </a:tc>
                <a:tc>
                  <a:txBody>
                    <a:bodyPr/>
                    <a:lstStyle/>
                    <a:p>
                      <a:r>
                        <a:rPr lang="en-US" dirty="0">
                          <a:latin typeface="Verdana" panose="020B0604030504040204" pitchFamily="34" charset="0"/>
                          <a:ea typeface="Verdana" panose="020B0604030504040204" pitchFamily="34" charset="0"/>
                        </a:rPr>
                        <a:t>10222</a:t>
                      </a:r>
                    </a:p>
                  </a:txBody>
                  <a:tcPr/>
                </a:tc>
                <a:tc>
                  <a:txBody>
                    <a:bodyPr/>
                    <a:lstStyle/>
                    <a:p>
                      <a:r>
                        <a:rPr lang="en-US" dirty="0">
                          <a:latin typeface="Verdana" panose="020B0604030504040204" pitchFamily="34" charset="0"/>
                          <a:ea typeface="Verdana" panose="020B0604030504040204" pitchFamily="34" charset="0"/>
                        </a:rPr>
                        <a:t>1538.4</a:t>
                      </a:r>
                    </a:p>
                  </a:txBody>
                  <a:tcPr/>
                </a:tc>
                <a:tc>
                  <a:txBody>
                    <a:bodyPr/>
                    <a:lstStyle/>
                    <a:p>
                      <a:r>
                        <a:rPr lang="en-US" dirty="0">
                          <a:latin typeface="Verdana" panose="020B0604030504040204" pitchFamily="34" charset="0"/>
                          <a:ea typeface="Verdana" panose="020B0604030504040204" pitchFamily="34" charset="0"/>
                        </a:rPr>
                        <a:t>559.3</a:t>
                      </a:r>
                    </a:p>
                  </a:txBody>
                  <a:tcPr/>
                </a:tc>
                <a:tc>
                  <a:txBody>
                    <a:bodyPr/>
                    <a:lstStyle/>
                    <a:p>
                      <a:r>
                        <a:rPr lang="en-US" dirty="0">
                          <a:latin typeface="Verdana" panose="020B0604030504040204" pitchFamily="34" charset="0"/>
                          <a:ea typeface="Verdana" panose="020B0604030504040204" pitchFamily="34" charset="0"/>
                        </a:rPr>
                        <a:t>355.6</a:t>
                      </a:r>
                    </a:p>
                  </a:txBody>
                  <a:tcPr/>
                </a:tc>
                <a:tc>
                  <a:txBody>
                    <a:bodyPr/>
                    <a:lstStyle/>
                    <a:p>
                      <a:r>
                        <a:rPr lang="en-US" dirty="0">
                          <a:latin typeface="Verdana" panose="020B0604030504040204" pitchFamily="34" charset="0"/>
                          <a:ea typeface="Verdana" panose="020B0604030504040204" pitchFamily="34" charset="0"/>
                        </a:rPr>
                        <a:t>9662.7</a:t>
                      </a:r>
                    </a:p>
                  </a:txBody>
                  <a:tcPr/>
                </a:tc>
                <a:extLst>
                  <a:ext uri="{0D108BD9-81ED-4DB2-BD59-A6C34878D82A}">
                    <a16:rowId xmlns:a16="http://schemas.microsoft.com/office/drawing/2014/main" val="10002"/>
                  </a:ext>
                </a:extLst>
              </a:tr>
              <a:tr h="370840">
                <a:tc>
                  <a:txBody>
                    <a:bodyPr/>
                    <a:lstStyle/>
                    <a:p>
                      <a:endParaRPr lang="en-US">
                        <a:latin typeface="Verdana" panose="020B0604030504040204" pitchFamily="34" charset="0"/>
                        <a:ea typeface="Verdana" panose="020B0604030504040204" pitchFamily="34" charset="0"/>
                      </a:endParaRPr>
                    </a:p>
                  </a:txBody>
                  <a:tcPr/>
                </a:tc>
                <a:tc>
                  <a:txBody>
                    <a:bodyPr/>
                    <a:lstStyle/>
                    <a:p>
                      <a:r>
                        <a:rPr lang="en-US" dirty="0">
                          <a:latin typeface="Verdana" panose="020B0604030504040204" pitchFamily="34" charset="0"/>
                          <a:ea typeface="Verdana" panose="020B0604030504040204" pitchFamily="34" charset="0"/>
                        </a:rPr>
                        <a:t>2409</a:t>
                      </a:r>
                    </a:p>
                  </a:txBody>
                  <a:tcPr/>
                </a:tc>
                <a:tc>
                  <a:txBody>
                    <a:bodyPr/>
                    <a:lstStyle/>
                    <a:p>
                      <a:r>
                        <a:rPr lang="en-US" dirty="0">
                          <a:latin typeface="Verdana" panose="020B0604030504040204" pitchFamily="34" charset="0"/>
                          <a:ea typeface="Verdana" panose="020B0604030504040204" pitchFamily="34" charset="0"/>
                        </a:rPr>
                        <a:t>14579</a:t>
                      </a:r>
                    </a:p>
                  </a:txBody>
                  <a:tcPr/>
                </a:tc>
                <a:tc>
                  <a:txBody>
                    <a:bodyPr/>
                    <a:lstStyle/>
                    <a:p>
                      <a:r>
                        <a:rPr lang="en-US" dirty="0">
                          <a:latin typeface="Verdana" panose="020B0604030504040204" pitchFamily="34" charset="0"/>
                          <a:ea typeface="Verdana" panose="020B0604030504040204" pitchFamily="34" charset="0"/>
                        </a:rPr>
                        <a:t>1927.2</a:t>
                      </a:r>
                    </a:p>
                  </a:txBody>
                  <a:tcPr/>
                </a:tc>
                <a:tc>
                  <a:txBody>
                    <a:bodyPr/>
                    <a:lstStyle/>
                    <a:p>
                      <a:r>
                        <a:rPr lang="en-US" dirty="0">
                          <a:latin typeface="Verdana" panose="020B0604030504040204" pitchFamily="34" charset="0"/>
                          <a:ea typeface="Verdana" panose="020B0604030504040204" pitchFamily="34" charset="0"/>
                        </a:rPr>
                        <a:t>729.9</a:t>
                      </a:r>
                    </a:p>
                  </a:txBody>
                  <a:tcPr/>
                </a:tc>
                <a:tc>
                  <a:txBody>
                    <a:bodyPr/>
                    <a:lstStyle/>
                    <a:p>
                      <a:r>
                        <a:rPr lang="en-US" dirty="0">
                          <a:latin typeface="Verdana" panose="020B0604030504040204" pitchFamily="34" charset="0"/>
                          <a:ea typeface="Verdana" panose="020B0604030504040204" pitchFamily="34" charset="0"/>
                        </a:rPr>
                        <a:t>481.8</a:t>
                      </a:r>
                    </a:p>
                  </a:txBody>
                  <a:tcPr/>
                </a:tc>
                <a:tc>
                  <a:txBody>
                    <a:bodyPr/>
                    <a:lstStyle/>
                    <a:p>
                      <a:r>
                        <a:rPr lang="en-US" dirty="0">
                          <a:latin typeface="Verdana" panose="020B0604030504040204" pitchFamily="34" charset="0"/>
                          <a:ea typeface="Verdana" panose="020B0604030504040204" pitchFamily="34" charset="0"/>
                        </a:rPr>
                        <a:t>13850.1</a:t>
                      </a:r>
                    </a:p>
                  </a:txBody>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B731409A-B0DB-43F9-947B-B6DB74705748}"/>
              </a:ext>
            </a:extLst>
          </p:cNvPr>
          <p:cNvSpPr txBox="1"/>
          <p:nvPr/>
        </p:nvSpPr>
        <p:spPr bwMode="auto">
          <a:xfrm>
            <a:off x="486834" y="6415035"/>
            <a:ext cx="9967094" cy="246221"/>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Lash et al., </a:t>
            </a:r>
            <a:r>
              <a:rPr lang="en-US" sz="1600" i="1" dirty="0">
                <a:solidFill>
                  <a:schemeClr val="bg1"/>
                </a:solidFill>
              </a:rPr>
              <a:t>Applying Quantitative Bias analysis to Epidemiologic Data (Ch. 5)</a:t>
            </a:r>
            <a:r>
              <a:rPr lang="en-US" sz="1600" dirty="0">
                <a:solidFill>
                  <a:schemeClr val="bg1"/>
                </a:solidFill>
              </a:rPr>
              <a:t>, 2009</a:t>
            </a:r>
          </a:p>
        </p:txBody>
      </p:sp>
    </p:spTree>
    <p:extLst>
      <p:ext uri="{BB962C8B-B14F-4D97-AF65-F5344CB8AC3E}">
        <p14:creationId xmlns:p14="http://schemas.microsoft.com/office/powerpoint/2010/main" val="338769265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episens</a:t>
            </a:r>
            <a:r>
              <a:rPr lang="en-US" dirty="0"/>
              <a:t>- or -</a:t>
            </a:r>
            <a:r>
              <a:rPr lang="en-US" dirty="0" err="1"/>
              <a:t>episensi</a:t>
            </a:r>
            <a:r>
              <a:rPr lang="en-US" dirty="0"/>
              <a:t>-</a:t>
            </a:r>
          </a:p>
        </p:txBody>
      </p:sp>
      <p:sp>
        <p:nvSpPr>
          <p:cNvPr id="3" name="Content Placeholder 2"/>
          <p:cNvSpPr>
            <a:spLocks noGrp="1"/>
          </p:cNvSpPr>
          <p:nvPr>
            <p:ph idx="1"/>
          </p:nvPr>
        </p:nvSpPr>
        <p:spPr/>
        <p:txBody>
          <a:bodyPr/>
          <a:lstStyle/>
          <a:p>
            <a:r>
              <a:rPr lang="en-US" dirty="0"/>
              <a:t>To use -</a:t>
            </a:r>
            <a:r>
              <a:rPr lang="en-US" dirty="0" err="1"/>
              <a:t>episens</a:t>
            </a:r>
            <a:r>
              <a:rPr lang="en-US" dirty="0"/>
              <a:t>- for analysis of unmeasured confounding, need estimates of the bias parameters as previously described:</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35</a:t>
            </a:fld>
            <a:endParaRPr lang="en-US" dirty="0"/>
          </a:p>
        </p:txBody>
      </p:sp>
      <p:sp>
        <p:nvSpPr>
          <p:cNvPr id="5" name="TextBox 4"/>
          <p:cNvSpPr txBox="1"/>
          <p:nvPr/>
        </p:nvSpPr>
        <p:spPr>
          <a:xfrm>
            <a:off x="848498" y="2241490"/>
            <a:ext cx="109892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dpexp</a:t>
            </a:r>
            <a:r>
              <a:rPr kumimoji="0" lang="en-US" sz="2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prevalence of the confounder among 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dpunexp</a:t>
            </a:r>
            <a:r>
              <a:rPr kumimoji="0" lang="en-US" sz="2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prevalence of the confounder among 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drrcd</a:t>
            </a:r>
            <a:r>
              <a:rPr kumimoji="0" lang="en-US" sz="2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confounder-disease relative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dorce</a:t>
            </a:r>
            <a:r>
              <a:rPr kumimoji="0" lang="en-US" sz="2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confounder-exposure odds ratio</a:t>
            </a:r>
          </a:p>
        </p:txBody>
      </p:sp>
      <p:sp>
        <p:nvSpPr>
          <p:cNvPr id="8" name="TextBox 7">
            <a:extLst>
              <a:ext uri="{FF2B5EF4-FFF2-40B4-BE49-F238E27FC236}">
                <a16:creationId xmlns:a16="http://schemas.microsoft.com/office/drawing/2014/main" id="{CF819E16-0F32-40A4-8016-28952FB4A832}"/>
              </a:ext>
            </a:extLst>
          </p:cNvPr>
          <p:cNvSpPr txBox="1"/>
          <p:nvPr/>
        </p:nvSpPr>
        <p:spPr bwMode="auto">
          <a:xfrm>
            <a:off x="490739" y="6407869"/>
            <a:ext cx="3719383" cy="246221"/>
          </a:xfrm>
          <a:prstGeom prst="rect">
            <a:avLst/>
          </a:prstGeom>
          <a:noFill/>
          <a:ln w="19050" algn="ctr">
            <a:noFill/>
            <a:miter lim="800000"/>
            <a:headEnd/>
            <a:tailEnd/>
          </a:ln>
        </p:spPr>
        <p:txBody>
          <a:bodyPr wrap="square" lIns="0" tIns="0" rIns="0" bIns="0" rtlCol="0">
            <a:spAutoFit/>
          </a:bodyPr>
          <a:lstStyle/>
          <a:p>
            <a:r>
              <a:rPr lang="en-US" sz="1600" dirty="0" err="1">
                <a:solidFill>
                  <a:schemeClr val="bg1"/>
                </a:solidFill>
              </a:rPr>
              <a:t>Orsini</a:t>
            </a:r>
            <a:r>
              <a:rPr lang="en-US" sz="1600" dirty="0">
                <a:solidFill>
                  <a:schemeClr val="bg1"/>
                </a:solidFill>
              </a:rPr>
              <a:t> et al. </a:t>
            </a:r>
            <a:r>
              <a:rPr lang="en-US" sz="1600" i="1" dirty="0">
                <a:solidFill>
                  <a:schemeClr val="bg1"/>
                </a:solidFill>
              </a:rPr>
              <a:t>The Stata Journal </a:t>
            </a:r>
            <a:r>
              <a:rPr lang="en-US" sz="1600" dirty="0">
                <a:solidFill>
                  <a:schemeClr val="bg1"/>
                </a:solidFill>
              </a:rPr>
              <a:t>2008</a:t>
            </a:r>
          </a:p>
        </p:txBody>
      </p:sp>
    </p:spTree>
    <p:extLst>
      <p:ext uri="{BB962C8B-B14F-4D97-AF65-F5344CB8AC3E}">
        <p14:creationId xmlns:p14="http://schemas.microsoft.com/office/powerpoint/2010/main" val="217995931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episens</a:t>
            </a:r>
            <a:r>
              <a:rPr lang="en-US" dirty="0"/>
              <a:t>- or -</a:t>
            </a:r>
            <a:r>
              <a:rPr lang="en-US" dirty="0" err="1"/>
              <a:t>episensi</a:t>
            </a:r>
            <a:r>
              <a:rPr lang="en-US" dirty="0"/>
              <a:t>-</a:t>
            </a:r>
          </a:p>
        </p:txBody>
      </p:sp>
      <p:sp>
        <p:nvSpPr>
          <p:cNvPr id="4" name="Slide Number Placeholder 3"/>
          <p:cNvSpPr>
            <a:spLocks noGrp="1"/>
          </p:cNvSpPr>
          <p:nvPr>
            <p:ph type="sldNum" sz="quarter" idx="4"/>
          </p:nvPr>
        </p:nvSpPr>
        <p:spPr/>
        <p:txBody>
          <a:bodyPr/>
          <a:lstStyle/>
          <a:p>
            <a:fld id="{7BCC8D0D-EAEC-449D-9161-023DFF90F2E2}" type="slidenum">
              <a:rPr lang="en-US" smtClean="0"/>
              <a:pPr/>
              <a:t>36</a:t>
            </a:fld>
            <a:endParaRPr lang="en-US" dirty="0"/>
          </a:p>
        </p:txBody>
      </p:sp>
      <p:sp>
        <p:nvSpPr>
          <p:cNvPr id="5" name="Rectangle 4"/>
          <p:cNvSpPr/>
          <p:nvPr/>
        </p:nvSpPr>
        <p:spPr>
          <a:xfrm>
            <a:off x="630195" y="1124507"/>
            <a:ext cx="11104605"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2049"/>
                </a:solidFill>
                <a:effectLst/>
                <a:uLnTx/>
                <a:uFillTx/>
                <a:latin typeface="Courier"/>
                <a:ea typeface="+mn-ea"/>
                <a:cs typeface="Courier"/>
              </a:rPr>
              <a:t>episensi</a:t>
            </a:r>
            <a:r>
              <a:rPr kumimoji="0" lang="en-US" sz="2400" b="1" i="0" u="none" strike="noStrike" kern="1200" cap="none" spc="0" normalizeH="0" baseline="0" noProof="0" dirty="0">
                <a:ln>
                  <a:noFill/>
                </a:ln>
                <a:solidFill>
                  <a:srgbClr val="052049"/>
                </a:solidFill>
                <a:effectLst/>
                <a:uLnTx/>
                <a:uFillTx/>
                <a:latin typeface="Courier"/>
                <a:ea typeface="+mn-ea"/>
                <a:cs typeface="Courier"/>
              </a:rPr>
              <a:t> 515 4357 1894 10222, </a:t>
            </a:r>
            <a:r>
              <a:rPr kumimoji="0" lang="en-US" sz="2400" b="1" i="0" u="none" strike="noStrike" kern="1200" cap="none" spc="0" normalizeH="0" baseline="0" noProof="0" dirty="0" err="1">
                <a:ln>
                  <a:noFill/>
                </a:ln>
                <a:solidFill>
                  <a:srgbClr val="052049"/>
                </a:solidFill>
                <a:effectLst/>
                <a:uLnTx/>
                <a:uFillTx/>
                <a:latin typeface="Courier"/>
                <a:ea typeface="+mn-ea"/>
                <a:cs typeface="Courier"/>
              </a:rPr>
              <a:t>st</a:t>
            </a:r>
            <a:r>
              <a:rPr kumimoji="0" lang="en-US" sz="2400" b="1" i="0" u="none" strike="noStrike" kern="1200" cap="none" spc="0" normalizeH="0" baseline="0" noProof="0" dirty="0">
                <a:ln>
                  <a:noFill/>
                </a:ln>
                <a:solidFill>
                  <a:srgbClr val="052049"/>
                </a:solidFill>
                <a:effectLst/>
                <a:uLnTx/>
                <a:uFillTx/>
                <a:latin typeface="Courier"/>
                <a:ea typeface="+mn-ea"/>
                <a:cs typeface="Courier"/>
              </a:rPr>
              <a:t>(</a:t>
            </a:r>
            <a:r>
              <a:rPr kumimoji="0" lang="en-US" sz="2400" b="1" i="0" u="none" strike="noStrike" kern="1200" cap="none" spc="0" normalizeH="0" baseline="0" noProof="0" dirty="0" err="1">
                <a:ln>
                  <a:noFill/>
                </a:ln>
                <a:solidFill>
                  <a:srgbClr val="052049"/>
                </a:solidFill>
                <a:effectLst/>
                <a:uLnTx/>
                <a:uFillTx/>
                <a:latin typeface="Courier"/>
                <a:ea typeface="+mn-ea"/>
                <a:cs typeface="Courier"/>
              </a:rPr>
              <a:t>cs</a:t>
            </a:r>
            <a:r>
              <a:rPr kumimoji="0" lang="en-US" sz="2400" b="1" i="0" u="none" strike="noStrike" kern="1200" cap="none" spc="0" normalizeH="0" baseline="0" noProof="0" dirty="0">
                <a:ln>
                  <a:noFill/>
                </a:ln>
                <a:solidFill>
                  <a:srgbClr val="052049"/>
                </a:solidFill>
                <a:effectLst/>
                <a:uLnTx/>
                <a:uFillTx/>
                <a:latin typeface="Courier"/>
                <a:ea typeface="+mn-ea"/>
                <a:cs typeface="Courier"/>
              </a:rPr>
              <a:t>) </a:t>
            </a:r>
            <a:r>
              <a:rPr kumimoji="0" lang="en-US" sz="2400" b="1" i="0" u="none" strike="noStrike" kern="1200" cap="none" spc="0" normalizeH="0" baseline="0" noProof="0" dirty="0" err="1">
                <a:ln>
                  <a:noFill/>
                </a:ln>
                <a:solidFill>
                  <a:srgbClr val="052049"/>
                </a:solidFill>
                <a:effectLst/>
                <a:uLnTx/>
                <a:uFillTx/>
                <a:latin typeface="Courier"/>
                <a:ea typeface="+mn-ea"/>
                <a:cs typeface="Courier"/>
              </a:rPr>
              <a:t>dpexp</a:t>
            </a:r>
            <a:r>
              <a:rPr kumimoji="0" lang="en-US" sz="2400" b="1" i="0" u="none" strike="noStrike" kern="1200" cap="none" spc="0" normalizeH="0" baseline="0" noProof="0" dirty="0">
                <a:ln>
                  <a:noFill/>
                </a:ln>
                <a:solidFill>
                  <a:srgbClr val="052049"/>
                </a:solidFill>
                <a:effectLst/>
                <a:uLnTx/>
                <a:uFillTx/>
                <a:latin typeface="Courier"/>
                <a:ea typeface="+mn-ea"/>
                <a:cs typeface="Courier"/>
              </a:rPr>
              <a:t>(c.(0.8)) </a:t>
            </a:r>
            <a:r>
              <a:rPr kumimoji="0" lang="en-US" sz="2400" b="1" i="0" u="none" strike="noStrike" kern="1200" cap="none" spc="0" normalizeH="0" baseline="0" noProof="0" dirty="0" err="1">
                <a:ln>
                  <a:noFill/>
                </a:ln>
                <a:solidFill>
                  <a:srgbClr val="052049"/>
                </a:solidFill>
                <a:effectLst/>
                <a:uLnTx/>
                <a:uFillTx/>
                <a:latin typeface="Courier"/>
                <a:ea typeface="+mn-ea"/>
                <a:cs typeface="Courier"/>
              </a:rPr>
              <a:t>dpunexp</a:t>
            </a:r>
            <a:r>
              <a:rPr kumimoji="0" lang="en-US" sz="2400" b="1" i="0" u="none" strike="noStrike" kern="1200" cap="none" spc="0" normalizeH="0" baseline="0" noProof="0" dirty="0">
                <a:ln>
                  <a:noFill/>
                </a:ln>
                <a:solidFill>
                  <a:srgbClr val="052049"/>
                </a:solidFill>
                <a:effectLst/>
                <a:uLnTx/>
                <a:uFillTx/>
                <a:latin typeface="Courier"/>
                <a:ea typeface="+mn-ea"/>
                <a:cs typeface="Courier"/>
              </a:rPr>
              <a:t>(c.(0.05)) </a:t>
            </a:r>
            <a:r>
              <a:rPr kumimoji="0" lang="en-US" sz="2400" b="1" i="0" u="none" strike="noStrike" kern="1200" cap="none" spc="0" normalizeH="0" baseline="0" noProof="0" dirty="0" err="1">
                <a:ln>
                  <a:noFill/>
                </a:ln>
                <a:solidFill>
                  <a:srgbClr val="052049"/>
                </a:solidFill>
                <a:effectLst/>
                <a:uLnTx/>
                <a:uFillTx/>
                <a:latin typeface="Courier"/>
                <a:ea typeface="+mn-ea"/>
                <a:cs typeface="Courier"/>
              </a:rPr>
              <a:t>drrcd</a:t>
            </a:r>
            <a:r>
              <a:rPr kumimoji="0" lang="en-US" sz="2400" b="1" i="0" u="none" strike="noStrike" kern="1200" cap="none" spc="0" normalizeH="0" baseline="0" noProof="0" dirty="0">
                <a:ln>
                  <a:noFill/>
                </a:ln>
                <a:solidFill>
                  <a:srgbClr val="052049"/>
                </a:solidFill>
                <a:effectLst/>
                <a:uLnTx/>
                <a:uFillTx/>
                <a:latin typeface="Courier"/>
                <a:ea typeface="+mn-ea"/>
                <a:cs typeface="Courier"/>
              </a:rPr>
              <a:t>(c(0.77))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052049"/>
              </a:solidFill>
              <a:latin typeface="Courier"/>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2049"/>
                </a:solidFill>
                <a:effectLst/>
                <a:uLnTx/>
                <a:uFillTx/>
                <a:latin typeface="Courier"/>
                <a:ea typeface="+mn-ea"/>
                <a:cs typeface="Courier"/>
              </a:rPr>
              <a:t>Pr</a:t>
            </a:r>
            <a:r>
              <a:rPr kumimoji="0" lang="en-US" sz="2400" b="1" i="0" u="none" strike="noStrike" kern="1200" cap="none" spc="0" normalizeH="0" baseline="0" noProof="0" dirty="0">
                <a:ln>
                  <a:noFill/>
                </a:ln>
                <a:solidFill>
                  <a:srgbClr val="052049"/>
                </a:solidFill>
                <a:effectLst/>
                <a:uLnTx/>
                <a:uFillTx/>
                <a:latin typeface="Courier"/>
                <a:ea typeface="+mn-ea"/>
                <a:cs typeface="Courier"/>
              </a:rPr>
              <a:t>(c=1|e=1): Constant(.8)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2049"/>
                </a:solidFill>
                <a:effectLst/>
                <a:uLnTx/>
                <a:uFillTx/>
                <a:latin typeface="Courier"/>
                <a:ea typeface="+mn-ea"/>
                <a:cs typeface="Courier"/>
              </a:rPr>
              <a:t>Pr</a:t>
            </a:r>
            <a:r>
              <a:rPr kumimoji="0" lang="en-US" sz="2400" b="1" i="0" u="none" strike="noStrike" kern="1200" cap="none" spc="0" normalizeH="0" baseline="0" noProof="0" dirty="0">
                <a:ln>
                  <a:noFill/>
                </a:ln>
                <a:solidFill>
                  <a:srgbClr val="052049"/>
                </a:solidFill>
                <a:effectLst/>
                <a:uLnTx/>
                <a:uFillTx/>
                <a:latin typeface="Courier"/>
                <a:ea typeface="+mn-ea"/>
                <a:cs typeface="Courier"/>
              </a:rPr>
              <a:t>(c=1|e=0): Constant(.05)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2049"/>
                </a:solidFill>
                <a:effectLst/>
                <a:uLnTx/>
                <a:uFillTx/>
                <a:latin typeface="Courier"/>
                <a:ea typeface="+mn-ea"/>
                <a:cs typeface="Courier"/>
              </a:rPr>
              <a:t>RR_cd</a:t>
            </a:r>
            <a:r>
              <a:rPr kumimoji="0" lang="en-US" sz="2400" b="1" i="0" u="none" strike="noStrike" kern="1200" cap="none" spc="0" normalizeH="0" baseline="0" noProof="0" dirty="0">
                <a:ln>
                  <a:noFill/>
                </a:ln>
                <a:solidFill>
                  <a:srgbClr val="052049"/>
                </a:solidFill>
                <a:effectLst/>
                <a:uLnTx/>
                <a:uFillTx/>
                <a:latin typeface="Courier"/>
                <a:ea typeface="+mn-ea"/>
                <a:cs typeface="Courier"/>
              </a:rPr>
              <a:t>      : Constant(.77)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52049"/>
                </a:solidFill>
                <a:effectLst/>
                <a:uLnTx/>
                <a:uFillTx/>
                <a:latin typeface="Courier"/>
                <a:ea typeface="+mn-ea"/>
                <a:cs typeface="Courier"/>
              </a:rPr>
              <a:t>Observed Risk Ratio [95% Conf. Interval]= 0.72 [0.66, 0.78]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52049"/>
                </a:solidFill>
                <a:effectLst/>
                <a:uLnTx/>
                <a:uFillTx/>
                <a:latin typeface="Courier"/>
                <a:ea typeface="+mn-ea"/>
                <a:cs typeface="Courier"/>
              </a:rPr>
              <a:t>Deterministic sensitivity analysis for unmeasured confounding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52049"/>
                </a:solidFill>
                <a:effectLst/>
                <a:uLnTx/>
                <a:uFillTx/>
                <a:latin typeface="Courier"/>
                <a:ea typeface="+mn-ea"/>
                <a:cs typeface="Courier"/>
              </a:rPr>
              <a:t>   External adjusted Risk Ratio = 0.82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52049"/>
                </a:solidFill>
                <a:effectLst/>
                <a:uLnTx/>
                <a:uFillTx/>
                <a:latin typeface="Courier"/>
                <a:ea typeface="+mn-ea"/>
                <a:cs typeface="Courier"/>
              </a:rPr>
              <a:t>   Percent bias = -13%</a:t>
            </a:r>
          </a:p>
        </p:txBody>
      </p:sp>
      <p:sp>
        <p:nvSpPr>
          <p:cNvPr id="6" name="TextBox 5">
            <a:extLst>
              <a:ext uri="{FF2B5EF4-FFF2-40B4-BE49-F238E27FC236}">
                <a16:creationId xmlns:a16="http://schemas.microsoft.com/office/drawing/2014/main" id="{E7E9D59D-D047-4A9E-9CD7-61733B1B03B2}"/>
              </a:ext>
            </a:extLst>
          </p:cNvPr>
          <p:cNvSpPr txBox="1"/>
          <p:nvPr/>
        </p:nvSpPr>
        <p:spPr>
          <a:xfrm>
            <a:off x="6508318" y="75834"/>
            <a:ext cx="5518764" cy="707886"/>
          </a:xfrm>
          <a:prstGeom prst="rect">
            <a:avLst/>
          </a:prstGeom>
          <a:noFill/>
          <a:ln>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dpexp</a:t>
            </a: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prevalence of the confounder among E+</a:t>
            </a:r>
          </a:p>
        </p:txBody>
      </p:sp>
      <p:sp>
        <p:nvSpPr>
          <p:cNvPr id="7" name="TextBox 6">
            <a:extLst>
              <a:ext uri="{FF2B5EF4-FFF2-40B4-BE49-F238E27FC236}">
                <a16:creationId xmlns:a16="http://schemas.microsoft.com/office/drawing/2014/main" id="{7FECCEE4-6C2A-4FB7-9AA5-B555A2D33F4D}"/>
              </a:ext>
            </a:extLst>
          </p:cNvPr>
          <p:cNvSpPr txBox="1"/>
          <p:nvPr/>
        </p:nvSpPr>
        <p:spPr>
          <a:xfrm>
            <a:off x="6498859" y="2032461"/>
            <a:ext cx="5518764" cy="707886"/>
          </a:xfrm>
          <a:prstGeom prst="rect">
            <a:avLst/>
          </a:prstGeom>
          <a:noFill/>
          <a:ln>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drrcd</a:t>
            </a: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confounder-disease relative risk </a:t>
            </a:r>
          </a:p>
        </p:txBody>
      </p:sp>
      <p:cxnSp>
        <p:nvCxnSpPr>
          <p:cNvPr id="8" name="Straight Arrow Connector 7">
            <a:extLst>
              <a:ext uri="{FF2B5EF4-FFF2-40B4-BE49-F238E27FC236}">
                <a16:creationId xmlns:a16="http://schemas.microsoft.com/office/drawing/2014/main" id="{D3EA86DD-D0C3-4684-879F-FC38D10CE065}"/>
              </a:ext>
            </a:extLst>
          </p:cNvPr>
          <p:cNvCxnSpPr>
            <a:cxnSpLocks/>
            <a:stCxn id="6" idx="2"/>
          </p:cNvCxnSpPr>
          <p:nvPr/>
        </p:nvCxnSpPr>
        <p:spPr>
          <a:xfrm>
            <a:off x="9267700" y="783720"/>
            <a:ext cx="0" cy="363079"/>
          </a:xfrm>
          <a:prstGeom prst="straightConnector1">
            <a:avLst/>
          </a:prstGeom>
          <a:ln>
            <a:solidFill>
              <a:schemeClr val="accent3"/>
            </a:solidFill>
            <a:tailEnd type="triangle" w="lg" len="lg"/>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01B070DE-7A1A-4353-ABCE-241F7A87899A}"/>
              </a:ext>
            </a:extLst>
          </p:cNvPr>
          <p:cNvSpPr txBox="1"/>
          <p:nvPr/>
        </p:nvSpPr>
        <p:spPr>
          <a:xfrm>
            <a:off x="174377" y="1892207"/>
            <a:ext cx="4852312" cy="707886"/>
          </a:xfrm>
          <a:prstGeom prst="rect">
            <a:avLst/>
          </a:prstGeom>
          <a:solidFill>
            <a:schemeClr val="bg1"/>
          </a:solidFill>
          <a:ln>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dpunexp</a:t>
            </a: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prevalence of the confounder among E-</a:t>
            </a:r>
          </a:p>
        </p:txBody>
      </p:sp>
      <p:cxnSp>
        <p:nvCxnSpPr>
          <p:cNvPr id="11" name="Straight Arrow Connector 10">
            <a:extLst>
              <a:ext uri="{FF2B5EF4-FFF2-40B4-BE49-F238E27FC236}">
                <a16:creationId xmlns:a16="http://schemas.microsoft.com/office/drawing/2014/main" id="{5B5428D1-9B13-4524-AC35-3D14D3C186A6}"/>
              </a:ext>
            </a:extLst>
          </p:cNvPr>
          <p:cNvCxnSpPr>
            <a:cxnSpLocks/>
            <a:stCxn id="7" idx="0"/>
          </p:cNvCxnSpPr>
          <p:nvPr/>
        </p:nvCxnSpPr>
        <p:spPr>
          <a:xfrm flipH="1" flipV="1">
            <a:off x="6498859" y="1751953"/>
            <a:ext cx="2759382" cy="280508"/>
          </a:xfrm>
          <a:prstGeom prst="straightConnector1">
            <a:avLst/>
          </a:prstGeom>
          <a:ln>
            <a:solidFill>
              <a:schemeClr val="accent3"/>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6AC6D945-2B32-4025-A484-08B7E1A9678B}"/>
              </a:ext>
            </a:extLst>
          </p:cNvPr>
          <p:cNvCxnSpPr>
            <a:cxnSpLocks/>
          </p:cNvCxnSpPr>
          <p:nvPr/>
        </p:nvCxnSpPr>
        <p:spPr>
          <a:xfrm flipV="1">
            <a:off x="3169920" y="1816028"/>
            <a:ext cx="1" cy="206273"/>
          </a:xfrm>
          <a:prstGeom prst="straightConnector1">
            <a:avLst/>
          </a:prstGeom>
          <a:ln>
            <a:solidFill>
              <a:schemeClr val="accent3"/>
            </a:solidFill>
            <a:tailEnd type="triangle"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203249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a:latin typeface="Verdana" panose="020B0604030504040204" pitchFamily="34" charset="0"/>
                <a:ea typeface="Verdana" panose="020B0604030504040204" pitchFamily="34" charset="0"/>
                <a:cs typeface="Verdana" panose="020B0604030504040204" pitchFamily="34" charset="0"/>
              </a:rPr>
              <a:t>Selection bias (collider-stratification bias)</a:t>
            </a: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11311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265916"/>
            <a:ext cx="11218332" cy="563231"/>
          </a:xfrm>
        </p:spPr>
        <p:txBody>
          <a:bodyPr/>
          <a:lstStyle/>
          <a:p>
            <a:r>
              <a:rPr lang="en-US" dirty="0"/>
              <a:t>Selection vs. selection bias</a:t>
            </a:r>
          </a:p>
        </p:txBody>
      </p:sp>
      <p:sp>
        <p:nvSpPr>
          <p:cNvPr id="4" name="Slide Number Placeholder 3"/>
          <p:cNvSpPr>
            <a:spLocks noGrp="1"/>
          </p:cNvSpPr>
          <p:nvPr>
            <p:ph type="sldNum" sz="quarter" idx="4"/>
          </p:nvPr>
        </p:nvSpPr>
        <p:spPr/>
        <p:txBody>
          <a:bodyPr/>
          <a:lstStyle/>
          <a:p>
            <a:fld id="{7BCC8D0D-EAEC-449D-9161-023DFF90F2E2}" type="slidenum">
              <a:rPr lang="en-US" smtClean="0"/>
              <a:pPr/>
              <a:t>38</a:t>
            </a:fld>
            <a:endParaRPr lang="en-US" dirty="0"/>
          </a:p>
        </p:txBody>
      </p:sp>
      <p:sp>
        <p:nvSpPr>
          <p:cNvPr id="5" name="Rectangle 4"/>
          <p:cNvSpPr/>
          <p:nvPr/>
        </p:nvSpPr>
        <p:spPr>
          <a:xfrm>
            <a:off x="1824996" y="895485"/>
            <a:ext cx="6696744" cy="2585323"/>
          </a:xfrm>
          <a:prstGeom prst="rect">
            <a:avLst/>
          </a:prstGeom>
        </p:spPr>
        <p:txBody>
          <a:bodyPr wrap="square">
            <a:spAutoFit/>
          </a:bodyPr>
          <a:lstStyle/>
          <a:p>
            <a:r>
              <a:rPr lang="en-CA" b="1" dirty="0">
                <a:latin typeface="Courier New" pitchFamily="49" charset="0"/>
                <a:cs typeface="Courier New" pitchFamily="49" charset="0"/>
              </a:rPr>
              <a:t>             |    final mortality</a:t>
            </a:r>
          </a:p>
          <a:p>
            <a:r>
              <a:rPr lang="en-CA" b="1" dirty="0">
                <a:latin typeface="Courier New" pitchFamily="49" charset="0"/>
                <a:cs typeface="Courier New" pitchFamily="49" charset="0"/>
              </a:rPr>
              <a:t>             |        status</a:t>
            </a:r>
          </a:p>
          <a:p>
            <a:r>
              <a:rPr lang="en-CA" b="1" dirty="0">
                <a:latin typeface="Courier New" pitchFamily="49" charset="0"/>
                <a:cs typeface="Courier New" pitchFamily="49" charset="0"/>
              </a:rPr>
              <a:t>         </a:t>
            </a:r>
            <a:r>
              <a:rPr lang="en-CA" b="1" dirty="0" err="1">
                <a:latin typeface="Courier New" pitchFamily="49" charset="0"/>
                <a:cs typeface="Courier New" pitchFamily="49" charset="0"/>
              </a:rPr>
              <a:t>hbp</a:t>
            </a:r>
            <a:r>
              <a:rPr lang="en-CA" b="1" dirty="0">
                <a:latin typeface="Courier New" pitchFamily="49" charset="0"/>
                <a:cs typeface="Courier New" pitchFamily="49" charset="0"/>
              </a:rPr>
              <a:t> |     Alive   Deceased |     Total</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normotensive |     6,526        246 |     6,772 </a:t>
            </a:r>
          </a:p>
          <a:p>
            <a:r>
              <a:rPr lang="en-CA" b="1" dirty="0">
                <a:latin typeface="Courier New" pitchFamily="49" charset="0"/>
                <a:cs typeface="Courier New" pitchFamily="49" charset="0"/>
              </a:rPr>
              <a:t>hypertensive |     2,656        531 |     3,187 </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       Total |     9,182        777 |     9,959 </a:t>
            </a:r>
          </a:p>
          <a:p>
            <a:endParaRPr lang="en-CA" b="1" dirty="0">
              <a:latin typeface="Courier New" pitchFamily="49" charset="0"/>
              <a:cs typeface="Courier New" pitchFamily="49" charset="0"/>
            </a:endParaRPr>
          </a:p>
        </p:txBody>
      </p:sp>
      <p:sp>
        <p:nvSpPr>
          <p:cNvPr id="6" name="TextBox 5"/>
          <p:cNvSpPr txBox="1"/>
          <p:nvPr/>
        </p:nvSpPr>
        <p:spPr>
          <a:xfrm>
            <a:off x="8801437" y="1703429"/>
            <a:ext cx="1343459" cy="400110"/>
          </a:xfrm>
          <a:prstGeom prst="rect">
            <a:avLst/>
          </a:prstGeom>
          <a:noFill/>
          <a:ln w="22225">
            <a:solidFill>
              <a:schemeClr val="accent5"/>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OR=5.3</a:t>
            </a:r>
          </a:p>
        </p:txBody>
      </p:sp>
      <p:sp>
        <p:nvSpPr>
          <p:cNvPr id="7" name="Rectangle 6"/>
          <p:cNvSpPr/>
          <p:nvPr/>
        </p:nvSpPr>
        <p:spPr>
          <a:xfrm>
            <a:off x="1824996" y="3944969"/>
            <a:ext cx="6696744" cy="2585323"/>
          </a:xfrm>
          <a:prstGeom prst="rect">
            <a:avLst/>
          </a:prstGeom>
        </p:spPr>
        <p:txBody>
          <a:bodyPr wrap="square">
            <a:spAutoFit/>
          </a:bodyPr>
          <a:lstStyle/>
          <a:p>
            <a:r>
              <a:rPr lang="en-CA" b="1" dirty="0">
                <a:latin typeface="Courier New" pitchFamily="49" charset="0"/>
                <a:cs typeface="Courier New" pitchFamily="49" charset="0"/>
              </a:rPr>
              <a:t>             |    final mortality</a:t>
            </a:r>
          </a:p>
          <a:p>
            <a:r>
              <a:rPr lang="en-CA" b="1" dirty="0">
                <a:latin typeface="Courier New" pitchFamily="49" charset="0"/>
                <a:cs typeface="Courier New" pitchFamily="49" charset="0"/>
              </a:rPr>
              <a:t>             |        status</a:t>
            </a:r>
          </a:p>
          <a:p>
            <a:r>
              <a:rPr lang="en-CA" b="1" dirty="0">
                <a:latin typeface="Courier New" pitchFamily="49" charset="0"/>
                <a:cs typeface="Courier New" pitchFamily="49" charset="0"/>
              </a:rPr>
              <a:t>         </a:t>
            </a:r>
            <a:r>
              <a:rPr lang="en-CA" b="1" dirty="0" err="1">
                <a:latin typeface="Courier New" pitchFamily="49" charset="0"/>
                <a:cs typeface="Courier New" pitchFamily="49" charset="0"/>
              </a:rPr>
              <a:t>hbp</a:t>
            </a:r>
            <a:r>
              <a:rPr lang="en-CA" b="1" dirty="0">
                <a:latin typeface="Courier New" pitchFamily="49" charset="0"/>
                <a:cs typeface="Courier New" pitchFamily="49" charset="0"/>
              </a:rPr>
              <a:t> |     Alive   Deceased |     Total</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normotensive |     3,263        49  |     3,312 </a:t>
            </a:r>
          </a:p>
          <a:p>
            <a:r>
              <a:rPr lang="en-CA" b="1" dirty="0">
                <a:latin typeface="Courier New" pitchFamily="49" charset="0"/>
                <a:cs typeface="Courier New" pitchFamily="49" charset="0"/>
              </a:rPr>
              <a:t>hypertensive |     1,328        106 |     1,434 </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       Total |     4,591        155 |     4,746 </a:t>
            </a:r>
          </a:p>
          <a:p>
            <a:endParaRPr lang="en-CA" b="1" dirty="0">
              <a:latin typeface="Courier New" pitchFamily="49" charset="0"/>
              <a:cs typeface="Courier New" pitchFamily="49" charset="0"/>
            </a:endParaRPr>
          </a:p>
        </p:txBody>
      </p:sp>
      <p:sp>
        <p:nvSpPr>
          <p:cNvPr id="8" name="Rectangle 7"/>
          <p:cNvSpPr/>
          <p:nvPr/>
        </p:nvSpPr>
        <p:spPr>
          <a:xfrm>
            <a:off x="647701" y="3429000"/>
            <a:ext cx="9772874" cy="400110"/>
          </a:xfrm>
          <a:prstGeom prst="rect">
            <a:avLst/>
          </a:prstGeom>
        </p:spPr>
        <p:txBody>
          <a:bodyPr wrap="square">
            <a:spAutoFit/>
          </a:bodyPr>
          <a:lstStyle/>
          <a:p>
            <a:pPr marL="45720"/>
            <a:r>
              <a:rPr lang="en-CA" sz="2000" dirty="0">
                <a:solidFill>
                  <a:schemeClr val="tx2"/>
                </a:solidFill>
                <a:latin typeface="Verdana" panose="020B0604030504040204" pitchFamily="34" charset="0"/>
                <a:ea typeface="Verdana" panose="020B0604030504040204" pitchFamily="34" charset="0"/>
                <a:cs typeface="Verdana" panose="020B0604030504040204" pitchFamily="34" charset="0"/>
              </a:rPr>
              <a:t>If we select 50% of cases and 20% of controls: no selection bias:</a:t>
            </a:r>
          </a:p>
        </p:txBody>
      </p:sp>
      <p:sp>
        <p:nvSpPr>
          <p:cNvPr id="9" name="TextBox 8"/>
          <p:cNvSpPr txBox="1"/>
          <p:nvPr/>
        </p:nvSpPr>
        <p:spPr>
          <a:xfrm>
            <a:off x="8801438" y="4729799"/>
            <a:ext cx="1491740" cy="400110"/>
          </a:xfrm>
          <a:prstGeom prst="rect">
            <a:avLst/>
          </a:prstGeom>
          <a:noFill/>
          <a:ln w="22225">
            <a:solidFill>
              <a:schemeClr val="accent5"/>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OR=5.3</a:t>
            </a:r>
          </a:p>
        </p:txBody>
      </p:sp>
      <p:sp>
        <p:nvSpPr>
          <p:cNvPr id="10" name="TextBox 9">
            <a:extLst>
              <a:ext uri="{FF2B5EF4-FFF2-40B4-BE49-F238E27FC236}">
                <a16:creationId xmlns:a16="http://schemas.microsoft.com/office/drawing/2014/main" id="{273FE3A1-DE7F-4838-A664-888ECDB92C22}"/>
              </a:ext>
            </a:extLst>
          </p:cNvPr>
          <p:cNvSpPr txBox="1"/>
          <p:nvPr/>
        </p:nvSpPr>
        <p:spPr>
          <a:xfrm>
            <a:off x="335617" y="1066233"/>
            <a:ext cx="2057063" cy="400110"/>
          </a:xfrm>
          <a:prstGeom prst="rect">
            <a:avLst/>
          </a:prstGeom>
          <a:noFill/>
          <a:ln w="22225">
            <a:solidFill>
              <a:schemeClr val="accent3"/>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Full sample</a:t>
            </a:r>
          </a:p>
        </p:txBody>
      </p:sp>
      <p:sp>
        <p:nvSpPr>
          <p:cNvPr id="11" name="TextBox 10">
            <a:extLst>
              <a:ext uri="{FF2B5EF4-FFF2-40B4-BE49-F238E27FC236}">
                <a16:creationId xmlns:a16="http://schemas.microsoft.com/office/drawing/2014/main" id="{342114E2-B73E-4EF3-A17A-F204A5A72025}"/>
              </a:ext>
            </a:extLst>
          </p:cNvPr>
          <p:cNvSpPr txBox="1"/>
          <p:nvPr/>
        </p:nvSpPr>
        <p:spPr>
          <a:xfrm>
            <a:off x="335617" y="4014531"/>
            <a:ext cx="2384723" cy="400110"/>
          </a:xfrm>
          <a:prstGeom prst="rect">
            <a:avLst/>
          </a:prstGeom>
          <a:noFill/>
          <a:ln w="22225">
            <a:solidFill>
              <a:schemeClr val="accent3"/>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Selected sample</a:t>
            </a:r>
          </a:p>
        </p:txBody>
      </p:sp>
    </p:spTree>
    <p:extLst>
      <p:ext uri="{BB962C8B-B14F-4D97-AF65-F5344CB8AC3E}">
        <p14:creationId xmlns:p14="http://schemas.microsoft.com/office/powerpoint/2010/main" val="3189127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216491"/>
            <a:ext cx="11218332" cy="563231"/>
          </a:xfrm>
        </p:spPr>
        <p:txBody>
          <a:bodyPr/>
          <a:lstStyle/>
          <a:p>
            <a:r>
              <a:rPr lang="en-US" dirty="0"/>
              <a:t>When does selection bias occur?</a:t>
            </a:r>
          </a:p>
        </p:txBody>
      </p:sp>
      <p:sp>
        <p:nvSpPr>
          <p:cNvPr id="4" name="Slide Number Placeholder 3"/>
          <p:cNvSpPr>
            <a:spLocks noGrp="1"/>
          </p:cNvSpPr>
          <p:nvPr>
            <p:ph type="sldNum" sz="quarter" idx="4"/>
          </p:nvPr>
        </p:nvSpPr>
        <p:spPr/>
        <p:txBody>
          <a:bodyPr/>
          <a:lstStyle/>
          <a:p>
            <a:fld id="{7BCC8D0D-EAEC-449D-9161-023DFF90F2E2}" type="slidenum">
              <a:rPr lang="en-US" smtClean="0"/>
              <a:pPr/>
              <a:t>39</a:t>
            </a:fld>
            <a:endParaRPr lang="en-US" dirty="0"/>
          </a:p>
        </p:txBody>
      </p:sp>
      <p:sp>
        <p:nvSpPr>
          <p:cNvPr id="5" name="Rectangle 4"/>
          <p:cNvSpPr/>
          <p:nvPr/>
        </p:nvSpPr>
        <p:spPr>
          <a:xfrm>
            <a:off x="1868026" y="758649"/>
            <a:ext cx="6696744" cy="2585323"/>
          </a:xfrm>
          <a:prstGeom prst="rect">
            <a:avLst/>
          </a:prstGeom>
        </p:spPr>
        <p:txBody>
          <a:bodyPr wrap="square">
            <a:spAutoFit/>
          </a:bodyPr>
          <a:lstStyle/>
          <a:p>
            <a:r>
              <a:rPr lang="en-CA" b="1" dirty="0">
                <a:latin typeface="Courier New" pitchFamily="49" charset="0"/>
                <a:cs typeface="Courier New" pitchFamily="49" charset="0"/>
              </a:rPr>
              <a:t>             |    final mortality</a:t>
            </a:r>
          </a:p>
          <a:p>
            <a:r>
              <a:rPr lang="en-CA" b="1" dirty="0">
                <a:latin typeface="Courier New" pitchFamily="49" charset="0"/>
                <a:cs typeface="Courier New" pitchFamily="49" charset="0"/>
              </a:rPr>
              <a:t>             |        status</a:t>
            </a:r>
          </a:p>
          <a:p>
            <a:r>
              <a:rPr lang="en-CA" b="1" dirty="0">
                <a:latin typeface="Courier New" pitchFamily="49" charset="0"/>
                <a:cs typeface="Courier New" pitchFamily="49" charset="0"/>
              </a:rPr>
              <a:t>         </a:t>
            </a:r>
            <a:r>
              <a:rPr lang="en-CA" b="1" dirty="0" err="1">
                <a:latin typeface="Courier New" pitchFamily="49" charset="0"/>
                <a:cs typeface="Courier New" pitchFamily="49" charset="0"/>
              </a:rPr>
              <a:t>hbp</a:t>
            </a:r>
            <a:r>
              <a:rPr lang="en-CA" b="1" dirty="0">
                <a:latin typeface="Courier New" pitchFamily="49" charset="0"/>
                <a:cs typeface="Courier New" pitchFamily="49" charset="0"/>
              </a:rPr>
              <a:t> |     Alive   Deceased |     Total</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normotensive |     6,526        246 |     6,772 </a:t>
            </a:r>
          </a:p>
          <a:p>
            <a:r>
              <a:rPr lang="en-CA" b="1" dirty="0">
                <a:latin typeface="Courier New" pitchFamily="49" charset="0"/>
                <a:cs typeface="Courier New" pitchFamily="49" charset="0"/>
              </a:rPr>
              <a:t>hypertensive |     2,656        531 |     3,187 </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       Total |     9,182        777 |     9,959 </a:t>
            </a:r>
          </a:p>
          <a:p>
            <a:endParaRPr lang="en-CA" b="1" dirty="0">
              <a:latin typeface="Courier New" pitchFamily="49" charset="0"/>
              <a:cs typeface="Courier New" pitchFamily="49" charset="0"/>
            </a:endParaRPr>
          </a:p>
        </p:txBody>
      </p:sp>
      <p:sp>
        <p:nvSpPr>
          <p:cNvPr id="6" name="TextBox 5"/>
          <p:cNvSpPr txBox="1"/>
          <p:nvPr/>
        </p:nvSpPr>
        <p:spPr>
          <a:xfrm>
            <a:off x="8801438" y="1543479"/>
            <a:ext cx="1256962" cy="400110"/>
          </a:xfrm>
          <a:prstGeom prst="rect">
            <a:avLst/>
          </a:prstGeom>
          <a:noFill/>
          <a:ln w="19050">
            <a:solidFill>
              <a:schemeClr val="accent5"/>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OR=5.3</a:t>
            </a:r>
          </a:p>
        </p:txBody>
      </p:sp>
      <p:sp>
        <p:nvSpPr>
          <p:cNvPr id="7" name="Rectangle 6"/>
          <p:cNvSpPr/>
          <p:nvPr/>
        </p:nvSpPr>
        <p:spPr>
          <a:xfrm>
            <a:off x="647700" y="3279615"/>
            <a:ext cx="9869693" cy="646331"/>
          </a:xfrm>
          <a:prstGeom prst="rect">
            <a:avLst/>
          </a:prstGeom>
        </p:spPr>
        <p:txBody>
          <a:bodyPr wrap="square">
            <a:spAutoFit/>
          </a:bodyPr>
          <a:lstStyle/>
          <a:p>
            <a:pPr marL="45720"/>
            <a:r>
              <a:rPr lang="en-CA" dirty="0">
                <a:solidFill>
                  <a:schemeClr val="tx2"/>
                </a:solidFill>
                <a:latin typeface="Verdana" panose="020B0604030504040204" pitchFamily="34" charset="0"/>
                <a:ea typeface="Verdana" panose="020B0604030504040204" pitchFamily="34" charset="0"/>
                <a:cs typeface="Verdana" panose="020B0604030504040204" pitchFamily="34" charset="0"/>
              </a:rPr>
              <a:t>If we select 50% of unexposed cases, 80% of exposed cases, 20% of unexposed non-cases, and 10% of exposed non-cases:</a:t>
            </a:r>
          </a:p>
        </p:txBody>
      </p:sp>
      <p:sp>
        <p:nvSpPr>
          <p:cNvPr id="8" name="Rectangle 7"/>
          <p:cNvSpPr/>
          <p:nvPr/>
        </p:nvSpPr>
        <p:spPr>
          <a:xfrm>
            <a:off x="1814128" y="4030687"/>
            <a:ext cx="6696744" cy="2585323"/>
          </a:xfrm>
          <a:prstGeom prst="rect">
            <a:avLst/>
          </a:prstGeom>
        </p:spPr>
        <p:txBody>
          <a:bodyPr wrap="square">
            <a:spAutoFit/>
          </a:bodyPr>
          <a:lstStyle/>
          <a:p>
            <a:r>
              <a:rPr lang="en-CA" b="1" dirty="0">
                <a:latin typeface="Courier New" pitchFamily="49" charset="0"/>
                <a:cs typeface="Courier New" pitchFamily="49" charset="0"/>
              </a:rPr>
              <a:t>             |    final mortality</a:t>
            </a:r>
          </a:p>
          <a:p>
            <a:r>
              <a:rPr lang="en-CA" b="1" dirty="0">
                <a:latin typeface="Courier New" pitchFamily="49" charset="0"/>
                <a:cs typeface="Courier New" pitchFamily="49" charset="0"/>
              </a:rPr>
              <a:t>             |        status</a:t>
            </a:r>
          </a:p>
          <a:p>
            <a:r>
              <a:rPr lang="en-CA" b="1" dirty="0">
                <a:latin typeface="Courier New" pitchFamily="49" charset="0"/>
                <a:cs typeface="Courier New" pitchFamily="49" charset="0"/>
              </a:rPr>
              <a:t>         </a:t>
            </a:r>
            <a:r>
              <a:rPr lang="en-CA" b="1" dirty="0" err="1">
                <a:latin typeface="Courier New" pitchFamily="49" charset="0"/>
                <a:cs typeface="Courier New" pitchFamily="49" charset="0"/>
              </a:rPr>
              <a:t>hbp</a:t>
            </a:r>
            <a:r>
              <a:rPr lang="en-CA" b="1" dirty="0">
                <a:latin typeface="Courier New" pitchFamily="49" charset="0"/>
                <a:cs typeface="Courier New" pitchFamily="49" charset="0"/>
              </a:rPr>
              <a:t> |     Alive   Deceased |     Total</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normotensive |     3,263        49  |     3,312 </a:t>
            </a:r>
          </a:p>
          <a:p>
            <a:r>
              <a:rPr lang="en-CA" b="1" dirty="0">
                <a:latin typeface="Courier New" pitchFamily="49" charset="0"/>
                <a:cs typeface="Courier New" pitchFamily="49" charset="0"/>
              </a:rPr>
              <a:t>hypertensive |     2,125        53  |     2,178 </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       Total |     5,388        102 |     4,746 </a:t>
            </a:r>
          </a:p>
          <a:p>
            <a:endParaRPr lang="en-CA" b="1" dirty="0">
              <a:latin typeface="Courier New" pitchFamily="49" charset="0"/>
              <a:cs typeface="Courier New" pitchFamily="49" charset="0"/>
            </a:endParaRPr>
          </a:p>
        </p:txBody>
      </p:sp>
      <p:sp>
        <p:nvSpPr>
          <p:cNvPr id="9" name="TextBox 8"/>
          <p:cNvSpPr txBox="1"/>
          <p:nvPr/>
        </p:nvSpPr>
        <p:spPr>
          <a:xfrm>
            <a:off x="8801438" y="4638239"/>
            <a:ext cx="1256962" cy="400110"/>
          </a:xfrm>
          <a:prstGeom prst="rect">
            <a:avLst/>
          </a:prstGeom>
          <a:noFill/>
          <a:ln w="19050">
            <a:solidFill>
              <a:schemeClr val="accent5"/>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OR=1.6</a:t>
            </a:r>
          </a:p>
        </p:txBody>
      </p:sp>
      <p:sp>
        <p:nvSpPr>
          <p:cNvPr id="10" name="TextBox 9">
            <a:extLst>
              <a:ext uri="{FF2B5EF4-FFF2-40B4-BE49-F238E27FC236}">
                <a16:creationId xmlns:a16="http://schemas.microsoft.com/office/drawing/2014/main" id="{A76D44E9-68D4-4F89-9B71-E6CEFA2E5C1B}"/>
              </a:ext>
            </a:extLst>
          </p:cNvPr>
          <p:cNvSpPr txBox="1"/>
          <p:nvPr/>
        </p:nvSpPr>
        <p:spPr>
          <a:xfrm>
            <a:off x="335617" y="1066233"/>
            <a:ext cx="2057063" cy="400110"/>
          </a:xfrm>
          <a:prstGeom prst="rect">
            <a:avLst/>
          </a:prstGeom>
          <a:noFill/>
          <a:ln w="22225">
            <a:solidFill>
              <a:schemeClr val="accent3"/>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Full sample</a:t>
            </a:r>
          </a:p>
        </p:txBody>
      </p:sp>
      <p:sp>
        <p:nvSpPr>
          <p:cNvPr id="11" name="TextBox 10">
            <a:extLst>
              <a:ext uri="{FF2B5EF4-FFF2-40B4-BE49-F238E27FC236}">
                <a16:creationId xmlns:a16="http://schemas.microsoft.com/office/drawing/2014/main" id="{414ADD34-6D43-4E26-BF10-B3D7012DE596}"/>
              </a:ext>
            </a:extLst>
          </p:cNvPr>
          <p:cNvSpPr txBox="1"/>
          <p:nvPr/>
        </p:nvSpPr>
        <p:spPr>
          <a:xfrm>
            <a:off x="335617" y="4014531"/>
            <a:ext cx="2384723" cy="400110"/>
          </a:xfrm>
          <a:prstGeom prst="rect">
            <a:avLst/>
          </a:prstGeom>
          <a:noFill/>
          <a:ln w="22225">
            <a:solidFill>
              <a:schemeClr val="accent3"/>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Selected sample</a:t>
            </a:r>
          </a:p>
        </p:txBody>
      </p:sp>
    </p:spTree>
    <p:extLst>
      <p:ext uri="{BB962C8B-B14F-4D97-AF65-F5344CB8AC3E}">
        <p14:creationId xmlns:p14="http://schemas.microsoft.com/office/powerpoint/2010/main" val="1521665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a:latin typeface="Verdana" panose="020B0604030504040204" pitchFamily="34" charset="0"/>
                <a:ea typeface="Verdana" panose="020B0604030504040204" pitchFamily="34" charset="0"/>
                <a:cs typeface="Verdana" panose="020B0604030504040204" pitchFamily="34" charset="0"/>
              </a:rPr>
              <a:t>Part 1: Introduction to Quantitative Bias analysis</a:t>
            </a: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Subtitle 2">
            <a:extLst>
              <a:ext uri="{FF2B5EF4-FFF2-40B4-BE49-F238E27FC236}">
                <a16:creationId xmlns:a16="http://schemas.microsoft.com/office/drawing/2014/main" id="{755EB41C-2327-4CE4-B9D6-DC1A7415119E}"/>
              </a:ext>
            </a:extLst>
          </p:cNvPr>
          <p:cNvSpPr>
            <a:spLocks noGrp="1"/>
          </p:cNvSpPr>
          <p:nvPr>
            <p:ph type="subTitle" idx="1"/>
          </p:nvPr>
        </p:nvSpPr>
        <p:spPr>
          <a:xfrm>
            <a:off x="1524000" y="3996250"/>
            <a:ext cx="9144000" cy="1756368"/>
          </a:xfrm>
        </p:spPr>
        <p:txBody>
          <a:bodyPr>
            <a:noAutofit/>
          </a:bodyPr>
          <a:lstStyle/>
          <a:p>
            <a:r>
              <a:rPr lang="en-US" dirty="0">
                <a:latin typeface="Verdana" panose="020B0604030504040204" pitchFamily="34" charset="0"/>
                <a:ea typeface="Verdana" panose="020B0604030504040204" pitchFamily="34" charset="0"/>
                <a:cs typeface="Verdana" panose="020B0604030504040204" pitchFamily="34" charset="0"/>
              </a:rPr>
              <a:t>Elizabeth Rose Mayeda, PhD, MPH</a:t>
            </a:r>
          </a:p>
          <a:p>
            <a:r>
              <a:rPr lang="en-US" dirty="0">
                <a:latin typeface="Verdana" panose="020B0604030504040204" pitchFamily="34" charset="0"/>
                <a:ea typeface="Verdana" panose="020B0604030504040204" pitchFamily="34" charset="0"/>
                <a:cs typeface="Verdana" panose="020B0604030504040204" pitchFamily="34" charset="0"/>
              </a:rPr>
              <a:t>UCSF Epi Tools Workshop </a:t>
            </a:r>
          </a:p>
          <a:p>
            <a:r>
              <a:rPr lang="en-US" dirty="0">
                <a:latin typeface="Verdana" panose="020B0604030504040204" pitchFamily="34" charset="0"/>
                <a:ea typeface="Verdana" panose="020B0604030504040204" pitchFamily="34" charset="0"/>
                <a:cs typeface="Verdana" panose="020B0604030504040204" pitchFamily="34" charset="0"/>
              </a:rPr>
              <a:t>Quantitative Bias Analysis</a:t>
            </a:r>
          </a:p>
          <a:p>
            <a:r>
              <a:rPr lang="en-US" dirty="0">
                <a:latin typeface="Verdana" panose="020B0604030504040204" pitchFamily="34" charset="0"/>
                <a:ea typeface="Verdana" panose="020B0604030504040204" pitchFamily="34" charset="0"/>
                <a:cs typeface="Verdana" panose="020B0604030504040204" pitchFamily="34" charset="0"/>
              </a:rPr>
              <a:t>March 6, 2020</a:t>
            </a:r>
          </a:p>
          <a:p>
            <a:r>
              <a:rPr lang="en-US" dirty="0">
                <a:latin typeface="Verdana" panose="020B0604030504040204" pitchFamily="34" charset="0"/>
                <a:ea typeface="Verdana" panose="020B0604030504040204" pitchFamily="34" charset="0"/>
                <a:cs typeface="Verdana" panose="020B0604030504040204" pitchFamily="34" charset="0"/>
              </a:rPr>
              <a:t>ermayeda@ph.ucla.edu</a:t>
            </a:r>
          </a:p>
          <a:p>
            <a:r>
              <a:rPr lang="en-US" dirty="0">
                <a:latin typeface="Verdana" panose="020B0604030504040204" pitchFamily="34" charset="0"/>
                <a:ea typeface="Verdana" panose="020B0604030504040204" pitchFamily="34" charset="0"/>
                <a:cs typeface="Verdana" panose="020B0604030504040204" pitchFamily="34" charset="0"/>
              </a:rPr>
              <a:t>@</a:t>
            </a:r>
            <a:r>
              <a:rPr lang="en-US" dirty="0" err="1">
                <a:latin typeface="Verdana" panose="020B0604030504040204" pitchFamily="34" charset="0"/>
                <a:ea typeface="Verdana" panose="020B0604030504040204" pitchFamily="34" charset="0"/>
                <a:cs typeface="Verdana" panose="020B0604030504040204" pitchFamily="34" charset="0"/>
              </a:rPr>
              <a:t>er_mayeda</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5706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Calculate the cross product</a:t>
            </a:r>
          </a:p>
        </p:txBody>
      </p:sp>
      <p:sp>
        <p:nvSpPr>
          <p:cNvPr id="4" name="Slide Number Placeholder 3"/>
          <p:cNvSpPr>
            <a:spLocks noGrp="1"/>
          </p:cNvSpPr>
          <p:nvPr>
            <p:ph type="sldNum" sz="quarter" idx="4"/>
          </p:nvPr>
        </p:nvSpPr>
        <p:spPr/>
        <p:txBody>
          <a:bodyPr/>
          <a:lstStyle/>
          <a:p>
            <a:fld id="{7BCC8D0D-EAEC-449D-9161-023DFF90F2E2}" type="slidenum">
              <a:rPr lang="en-US" smtClean="0"/>
              <a:pPr/>
              <a:t>40</a:t>
            </a:fld>
            <a:endParaRPr lang="en-US" dirty="0"/>
          </a:p>
        </p:txBody>
      </p:sp>
      <p:sp>
        <p:nvSpPr>
          <p:cNvPr id="5" name="Rectangle 4"/>
          <p:cNvSpPr/>
          <p:nvPr/>
        </p:nvSpPr>
        <p:spPr>
          <a:xfrm>
            <a:off x="647701" y="1097499"/>
            <a:ext cx="9772874" cy="400110"/>
          </a:xfrm>
          <a:prstGeom prst="rect">
            <a:avLst/>
          </a:prstGeom>
        </p:spPr>
        <p:txBody>
          <a:bodyPr wrap="square">
            <a:spAutoFit/>
          </a:bodyPr>
          <a:lstStyle/>
          <a:p>
            <a:pPr marL="45720"/>
            <a:r>
              <a:rPr lang="en-CA" sz="2000" dirty="0">
                <a:solidFill>
                  <a:schemeClr val="tx2"/>
                </a:solidFill>
                <a:latin typeface="Verdana" panose="020B0604030504040204" pitchFamily="34" charset="0"/>
                <a:ea typeface="Verdana" panose="020B0604030504040204" pitchFamily="34" charset="0"/>
                <a:cs typeface="Verdana" panose="020B0604030504040204" pitchFamily="34" charset="0"/>
              </a:rPr>
              <a:t>If we select 50% of cases and 20% of non-cases - no selection bias:</a:t>
            </a:r>
          </a:p>
        </p:txBody>
      </p:sp>
      <p:graphicFrame>
        <p:nvGraphicFramePr>
          <p:cNvPr id="6" name="Table 5"/>
          <p:cNvGraphicFramePr>
            <a:graphicFrameLocks noGrp="1"/>
          </p:cNvGraphicFramePr>
          <p:nvPr>
            <p:extLst>
              <p:ext uri="{D42A27DB-BD31-4B8C-83A1-F6EECF244321}">
                <p14:modId xmlns:p14="http://schemas.microsoft.com/office/powerpoint/2010/main" val="4063493888"/>
              </p:ext>
            </p:extLst>
          </p:nvPr>
        </p:nvGraphicFramePr>
        <p:xfrm>
          <a:off x="2385060" y="1713772"/>
          <a:ext cx="4706023" cy="1645920"/>
        </p:xfrm>
        <a:graphic>
          <a:graphicData uri="http://schemas.openxmlformats.org/drawingml/2006/table">
            <a:tbl>
              <a:tblPr firstRow="1" bandRow="1">
                <a:tableStyleId>{5C22544A-7EE6-4342-B048-85BDC9FD1C3A}</a:tableStyleId>
              </a:tblPr>
              <a:tblGrid>
                <a:gridCol w="1497371">
                  <a:extLst>
                    <a:ext uri="{9D8B030D-6E8A-4147-A177-3AD203B41FA5}">
                      <a16:colId xmlns:a16="http://schemas.microsoft.com/office/drawing/2014/main" val="1548858365"/>
                    </a:ext>
                  </a:extLst>
                </a:gridCol>
                <a:gridCol w="1497371">
                  <a:extLst>
                    <a:ext uri="{9D8B030D-6E8A-4147-A177-3AD203B41FA5}">
                      <a16:colId xmlns:a16="http://schemas.microsoft.com/office/drawing/2014/main" val="20000"/>
                    </a:ext>
                  </a:extLst>
                </a:gridCol>
                <a:gridCol w="1711281">
                  <a:extLst>
                    <a:ext uri="{9D8B030D-6E8A-4147-A177-3AD203B41FA5}">
                      <a16:colId xmlns:a16="http://schemas.microsoft.com/office/drawing/2014/main" val="20001"/>
                    </a:ext>
                  </a:extLst>
                </a:gridCol>
              </a:tblGrid>
              <a:tr h="360040">
                <a:tc>
                  <a:txBody>
                    <a:bodyPr/>
                    <a:lstStyle/>
                    <a:p>
                      <a:pPr algn="ctr"/>
                      <a:endParaRPr lang="en-CA" sz="1800" b="0" baseline="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baseline="0" dirty="0">
                          <a:solidFill>
                            <a:schemeClr val="tx1"/>
                          </a:solidFill>
                          <a:latin typeface="Verdana" panose="020B0604030504040204" pitchFamily="34" charset="0"/>
                          <a:ea typeface="Verdana" panose="020B0604030504040204" pitchFamily="34" charset="0"/>
                        </a:rPr>
                        <a:t>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dirty="0">
                          <a:solidFill>
                            <a:schemeClr val="tx1"/>
                          </a:solidFill>
                          <a:latin typeface="Verdana" panose="020B0604030504040204" pitchFamily="34" charset="0"/>
                          <a:ea typeface="Verdana" panose="020B0604030504040204" pitchFamily="34" charset="0"/>
                        </a:rPr>
                        <a:t>Non-cases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3736598"/>
                  </a:ext>
                </a:extLst>
              </a:tr>
              <a:tr h="3600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dirty="0">
                          <a:latin typeface="Verdana" panose="020B0604030504040204" pitchFamily="34" charset="0"/>
                          <a:ea typeface="Verdana" panose="020B0604030504040204" pitchFamily="34" charset="0"/>
                        </a:rPr>
                        <a:t>Exposed</a:t>
                      </a:r>
                    </a:p>
                    <a:p>
                      <a:pPr algn="ctr"/>
                      <a:endParaRPr lang="en-CA" sz="1800" b="0" baseline="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400" b="0" baseline="0" dirty="0">
                          <a:solidFill>
                            <a:schemeClr val="tx1"/>
                          </a:solidFill>
                          <a:latin typeface="Verdana" panose="020B0604030504040204" pitchFamily="34" charset="0"/>
                          <a:ea typeface="Verdana" panose="020B0604030504040204" pitchFamily="34"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400" b="0" dirty="0">
                          <a:solidFill>
                            <a:schemeClr val="tx1"/>
                          </a:solidFill>
                          <a:latin typeface="Verdana" panose="020B0604030504040204" pitchFamily="34" charset="0"/>
                          <a:ea typeface="Verdana" panose="020B0604030504040204" pitchFamily="34" charset="0"/>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305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0" baseline="0" dirty="0">
                          <a:solidFill>
                            <a:schemeClr val="tx1"/>
                          </a:solidFill>
                          <a:latin typeface="Verdana" panose="020B0604030504040204" pitchFamily="34" charset="0"/>
                          <a:ea typeface="Verdana" panose="020B0604030504040204" pitchFamily="34" charset="0"/>
                        </a:rPr>
                        <a:t>Unexposed</a:t>
                      </a:r>
                    </a:p>
                    <a:p>
                      <a:pPr algn="ctr"/>
                      <a:endParaRPr lang="en-CA" sz="1800" dirty="0">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400" b="0" baseline="0" dirty="0">
                          <a:solidFill>
                            <a:schemeClr val="tx1"/>
                          </a:solidFill>
                          <a:latin typeface="Verdana" panose="020B0604030504040204" pitchFamily="34" charset="0"/>
                          <a:ea typeface="Verdana" panose="020B0604030504040204" pitchFamily="34" charset="0"/>
                        </a:rPr>
                        <a:t>0.5</a:t>
                      </a:r>
                      <a:endParaRPr lang="en-CA" sz="2400" dirty="0">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400" b="0" baseline="0" dirty="0">
                          <a:solidFill>
                            <a:schemeClr val="tx1"/>
                          </a:solidFill>
                          <a:latin typeface="Verdana" panose="020B0604030504040204" pitchFamily="34" charset="0"/>
                          <a:ea typeface="Verdana" panose="020B0604030504040204" pitchFamily="34" charset="0"/>
                        </a:rPr>
                        <a:t>0.2</a:t>
                      </a:r>
                      <a:endParaRPr lang="en-CA" sz="2400" b="0" dirty="0">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p:cNvSpPr txBox="1"/>
          <p:nvPr/>
        </p:nvSpPr>
        <p:spPr>
          <a:xfrm>
            <a:off x="7508186" y="2240673"/>
            <a:ext cx="4318054" cy="430887"/>
          </a:xfrm>
          <a:prstGeom prst="rect">
            <a:avLst/>
          </a:prstGeom>
          <a:noFill/>
        </p:spPr>
        <p:txBody>
          <a:bodyPr wrap="square" rtlCol="0">
            <a:spAutoFit/>
          </a:bodyPr>
          <a:lstStyle/>
          <a:p>
            <a:r>
              <a:rPr lang="en-CA" sz="2200" dirty="0">
                <a:latin typeface="Verdana" panose="020B0604030504040204" pitchFamily="34" charset="0"/>
                <a:ea typeface="Verdana" panose="020B0604030504040204" pitchFamily="34" charset="0"/>
              </a:rPr>
              <a:t>(0.5*0.2) / (0.5*0.2) = 1.0</a:t>
            </a:r>
          </a:p>
        </p:txBody>
      </p:sp>
      <p:sp>
        <p:nvSpPr>
          <p:cNvPr id="8" name="Rectangle 7"/>
          <p:cNvSpPr/>
          <p:nvPr/>
        </p:nvSpPr>
        <p:spPr>
          <a:xfrm>
            <a:off x="7508186" y="5010814"/>
            <a:ext cx="4102405" cy="430887"/>
          </a:xfrm>
          <a:prstGeom prst="rect">
            <a:avLst/>
          </a:prstGeom>
        </p:spPr>
        <p:txBody>
          <a:bodyPr wrap="none">
            <a:spAutoFit/>
          </a:bodyPr>
          <a:lstStyle/>
          <a:p>
            <a:r>
              <a:rPr lang="en-CA" sz="2200" dirty="0">
                <a:latin typeface="Verdana" panose="020B0604030504040204" pitchFamily="34" charset="0"/>
                <a:ea typeface="Verdana" panose="020B0604030504040204" pitchFamily="34" charset="0"/>
              </a:rPr>
              <a:t>(0.8*0.2)/(0.5*0.1) = 0.31</a:t>
            </a:r>
          </a:p>
        </p:txBody>
      </p:sp>
      <p:sp>
        <p:nvSpPr>
          <p:cNvPr id="9" name="Rectangle 8"/>
          <p:cNvSpPr/>
          <p:nvPr/>
        </p:nvSpPr>
        <p:spPr>
          <a:xfrm>
            <a:off x="647701" y="3618071"/>
            <a:ext cx="11087099" cy="707886"/>
          </a:xfrm>
          <a:prstGeom prst="rect">
            <a:avLst/>
          </a:prstGeom>
        </p:spPr>
        <p:txBody>
          <a:bodyPr wrap="square">
            <a:spAutoFit/>
          </a:bodyPr>
          <a:lstStyle/>
          <a:p>
            <a:pPr marL="45720"/>
            <a:r>
              <a:rPr lang="en-CA" sz="2000" dirty="0">
                <a:solidFill>
                  <a:schemeClr val="tx2"/>
                </a:solidFill>
                <a:latin typeface="Verdana" panose="020B0604030504040204" pitchFamily="34" charset="0"/>
                <a:ea typeface="Verdana" panose="020B0604030504040204" pitchFamily="34" charset="0"/>
                <a:cs typeface="Verdana" panose="020B0604030504040204" pitchFamily="34" charset="0"/>
              </a:rPr>
              <a:t>If we select 50% of unexposed cases, 80% of exposed cases, 20% of unexposed non-cases, and 10% of exposed non-cases:</a:t>
            </a:r>
          </a:p>
        </p:txBody>
      </p:sp>
      <p:graphicFrame>
        <p:nvGraphicFramePr>
          <p:cNvPr id="10" name="Table 9"/>
          <p:cNvGraphicFramePr>
            <a:graphicFrameLocks noGrp="1"/>
          </p:cNvGraphicFramePr>
          <p:nvPr>
            <p:extLst>
              <p:ext uri="{D42A27DB-BD31-4B8C-83A1-F6EECF244321}">
                <p14:modId xmlns:p14="http://schemas.microsoft.com/office/powerpoint/2010/main" val="253352065"/>
              </p:ext>
            </p:extLst>
          </p:nvPr>
        </p:nvGraphicFramePr>
        <p:xfrm>
          <a:off x="2385060" y="4536236"/>
          <a:ext cx="4706023" cy="1645920"/>
        </p:xfrm>
        <a:graphic>
          <a:graphicData uri="http://schemas.openxmlformats.org/drawingml/2006/table">
            <a:tbl>
              <a:tblPr firstRow="1" bandRow="1">
                <a:tableStyleId>{5C22544A-7EE6-4342-B048-85BDC9FD1C3A}</a:tableStyleId>
              </a:tblPr>
              <a:tblGrid>
                <a:gridCol w="1497371">
                  <a:extLst>
                    <a:ext uri="{9D8B030D-6E8A-4147-A177-3AD203B41FA5}">
                      <a16:colId xmlns:a16="http://schemas.microsoft.com/office/drawing/2014/main" val="1534808723"/>
                    </a:ext>
                  </a:extLst>
                </a:gridCol>
                <a:gridCol w="1497371">
                  <a:extLst>
                    <a:ext uri="{9D8B030D-6E8A-4147-A177-3AD203B41FA5}">
                      <a16:colId xmlns:a16="http://schemas.microsoft.com/office/drawing/2014/main" val="4263519809"/>
                    </a:ext>
                  </a:extLst>
                </a:gridCol>
                <a:gridCol w="1711281">
                  <a:extLst>
                    <a:ext uri="{9D8B030D-6E8A-4147-A177-3AD203B41FA5}">
                      <a16:colId xmlns:a16="http://schemas.microsoft.com/office/drawing/2014/main" val="1282401928"/>
                    </a:ext>
                  </a:extLst>
                </a:gridCol>
              </a:tblGrid>
              <a:tr h="360040">
                <a:tc>
                  <a:txBody>
                    <a:bodyPr/>
                    <a:lstStyle/>
                    <a:p>
                      <a:pPr algn="ctr"/>
                      <a:endParaRPr lang="en-CA" sz="1800" b="0" baseline="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baseline="0" dirty="0">
                          <a:solidFill>
                            <a:schemeClr val="tx1"/>
                          </a:solidFill>
                          <a:latin typeface="Verdana" panose="020B0604030504040204" pitchFamily="34" charset="0"/>
                          <a:ea typeface="Verdana" panose="020B0604030504040204" pitchFamily="34" charset="0"/>
                        </a:rPr>
                        <a:t>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dirty="0">
                          <a:solidFill>
                            <a:schemeClr val="tx1"/>
                          </a:solidFill>
                          <a:latin typeface="Verdana" panose="020B0604030504040204" pitchFamily="34" charset="0"/>
                          <a:ea typeface="Verdana" panose="020B0604030504040204" pitchFamily="34" charset="0"/>
                        </a:rPr>
                        <a:t>Non-cases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917593"/>
                  </a:ext>
                </a:extLst>
              </a:tr>
              <a:tr h="3600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dirty="0">
                          <a:latin typeface="Verdana" panose="020B0604030504040204" pitchFamily="34" charset="0"/>
                          <a:ea typeface="Verdana" panose="020B0604030504040204" pitchFamily="34" charset="0"/>
                        </a:rPr>
                        <a:t>Exposed</a:t>
                      </a:r>
                    </a:p>
                    <a:p>
                      <a:pPr algn="ctr"/>
                      <a:endParaRPr lang="en-CA" sz="1800" b="0" baseline="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400" b="0" baseline="0" dirty="0">
                          <a:solidFill>
                            <a:schemeClr val="tx1"/>
                          </a:solidFill>
                          <a:latin typeface="Verdana" panose="020B0604030504040204" pitchFamily="34" charset="0"/>
                          <a:ea typeface="Verdana" panose="020B0604030504040204" pitchFamily="34"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400" b="0" dirty="0">
                          <a:solidFill>
                            <a:schemeClr val="tx1"/>
                          </a:solidFill>
                          <a:latin typeface="Verdana" panose="020B0604030504040204" pitchFamily="34" charset="0"/>
                          <a:ea typeface="Verdana" panose="020B0604030504040204" pitchFamily="34" charset="0"/>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391900"/>
                  </a:ext>
                </a:extLst>
              </a:tr>
              <a:tr h="51305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0" baseline="0" dirty="0">
                          <a:solidFill>
                            <a:schemeClr val="tx1"/>
                          </a:solidFill>
                          <a:latin typeface="Verdana" panose="020B0604030504040204" pitchFamily="34" charset="0"/>
                          <a:ea typeface="Verdana" panose="020B0604030504040204" pitchFamily="34" charset="0"/>
                        </a:rPr>
                        <a:t>Unexposed</a:t>
                      </a:r>
                    </a:p>
                    <a:p>
                      <a:pPr algn="ctr"/>
                      <a:endParaRPr lang="en-CA" sz="1800" dirty="0">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400" b="0" baseline="0" dirty="0">
                          <a:solidFill>
                            <a:schemeClr val="tx1"/>
                          </a:solidFill>
                          <a:latin typeface="Verdana" panose="020B0604030504040204" pitchFamily="34" charset="0"/>
                          <a:ea typeface="Verdana" panose="020B0604030504040204" pitchFamily="34" charset="0"/>
                        </a:rPr>
                        <a:t>0.5</a:t>
                      </a:r>
                      <a:endParaRPr lang="en-CA" sz="2400" dirty="0">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400" b="0" baseline="0" dirty="0">
                          <a:solidFill>
                            <a:schemeClr val="tx1"/>
                          </a:solidFill>
                          <a:latin typeface="Verdana" panose="020B0604030504040204" pitchFamily="34" charset="0"/>
                          <a:ea typeface="Verdana" panose="020B0604030504040204" pitchFamily="34" charset="0"/>
                        </a:rPr>
                        <a:t>0.2</a:t>
                      </a:r>
                      <a:endParaRPr lang="en-CA" sz="2400" b="0" dirty="0">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9727501"/>
                  </a:ext>
                </a:extLst>
              </a:tr>
            </a:tbl>
          </a:graphicData>
        </a:graphic>
      </p:graphicFrame>
    </p:spTree>
    <p:extLst>
      <p:ext uri="{BB962C8B-B14F-4D97-AF65-F5344CB8AC3E}">
        <p14:creationId xmlns:p14="http://schemas.microsoft.com/office/powerpoint/2010/main" val="30974001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Selection probabilities </a:t>
            </a:r>
            <a:r>
              <a:rPr lang="en-US" sz="3200" dirty="0"/>
              <a:t>(a.k.a. sampling fractions) </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41</a:t>
            </a:fld>
            <a:endParaRPr lang="en-US" dirty="0"/>
          </a:p>
        </p:txBody>
      </p:sp>
      <p:sp>
        <p:nvSpPr>
          <p:cNvPr id="8" name="TextBox 7"/>
          <p:cNvSpPr txBox="1"/>
          <p:nvPr/>
        </p:nvSpPr>
        <p:spPr>
          <a:xfrm>
            <a:off x="3448865" y="1357031"/>
            <a:ext cx="126392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Target</a:t>
            </a:r>
          </a:p>
        </p:txBody>
      </p:sp>
      <p:sp>
        <p:nvSpPr>
          <p:cNvPr id="9" name="TextBox 8"/>
          <p:cNvSpPr txBox="1"/>
          <p:nvPr/>
        </p:nvSpPr>
        <p:spPr>
          <a:xfrm>
            <a:off x="8562774" y="1357030"/>
            <a:ext cx="2973743"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Selected Sample</a:t>
            </a:r>
          </a:p>
        </p:txBody>
      </p:sp>
      <p:graphicFrame>
        <p:nvGraphicFramePr>
          <p:cNvPr id="12" name="Table 11">
            <a:extLst>
              <a:ext uri="{FF2B5EF4-FFF2-40B4-BE49-F238E27FC236}">
                <a16:creationId xmlns:a16="http://schemas.microsoft.com/office/drawing/2014/main" id="{B63AF1E6-A8D9-4970-BD1F-5F0107B8296C}"/>
              </a:ext>
            </a:extLst>
          </p:cNvPr>
          <p:cNvGraphicFramePr>
            <a:graphicFrameLocks noGrp="1"/>
          </p:cNvGraphicFramePr>
          <p:nvPr>
            <p:extLst>
              <p:ext uri="{D42A27DB-BD31-4B8C-83A1-F6EECF244321}">
                <p14:modId xmlns:p14="http://schemas.microsoft.com/office/powerpoint/2010/main" val="1759677253"/>
              </p:ext>
            </p:extLst>
          </p:nvPr>
        </p:nvGraphicFramePr>
        <p:xfrm>
          <a:off x="2561102" y="4074395"/>
          <a:ext cx="7069796" cy="165507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533014301"/>
                    </a:ext>
                  </a:extLst>
                </a:gridCol>
                <a:gridCol w="2620498">
                  <a:extLst>
                    <a:ext uri="{9D8B030D-6E8A-4147-A177-3AD203B41FA5}">
                      <a16:colId xmlns:a16="http://schemas.microsoft.com/office/drawing/2014/main" val="1807278991"/>
                    </a:ext>
                  </a:extLst>
                </a:gridCol>
                <a:gridCol w="2620498">
                  <a:extLst>
                    <a:ext uri="{9D8B030D-6E8A-4147-A177-3AD203B41FA5}">
                      <a16:colId xmlns:a16="http://schemas.microsoft.com/office/drawing/2014/main" val="1758809503"/>
                    </a:ext>
                  </a:extLst>
                </a:gridCol>
              </a:tblGrid>
              <a:tr h="500370">
                <a:tc>
                  <a:txBody>
                    <a:bodyPr/>
                    <a:lstStyle/>
                    <a:p>
                      <a:endParaRPr lang="en-US" sz="2000" dirty="0">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Verdana" panose="020B0604030504040204" pitchFamily="34" charset="0"/>
                          <a:ea typeface="Verdana" panose="020B0604030504040204" pitchFamily="34" charset="0"/>
                        </a:rPr>
                        <a:t>Exposure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Verdana" panose="020B0604030504040204" pitchFamily="34" charset="0"/>
                          <a:ea typeface="Verdana" panose="020B0604030504040204" pitchFamily="34" charset="0"/>
                        </a:rPr>
                        <a:t>Exposure =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205305"/>
                  </a:ext>
                </a:extLst>
              </a:tr>
              <a:tr h="577350">
                <a:tc>
                  <a:txBody>
                    <a:bodyPr/>
                    <a:lstStyle/>
                    <a:p>
                      <a:r>
                        <a:rPr lang="en-US" sz="2000" b="0" dirty="0">
                          <a:solidFill>
                            <a:schemeClr val="tx1"/>
                          </a:solidFill>
                          <a:latin typeface="Verdana" panose="020B0604030504040204" pitchFamily="34" charset="0"/>
                          <a:ea typeface="Verdana" panose="020B0604030504040204" pitchFamily="34" charset="0"/>
                        </a:rPr>
                        <a:t>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latin typeface="Verdana" panose="020B0604030504040204" pitchFamily="34" charset="0"/>
                          <a:ea typeface="Verdana" panose="020B0604030504040204" pitchFamily="34" charset="0"/>
                        </a:rPr>
                        <a:t>S</a:t>
                      </a:r>
                      <a:r>
                        <a:rPr lang="en-US" sz="2400" b="0" baseline="-25000" dirty="0">
                          <a:solidFill>
                            <a:schemeClr val="tx1"/>
                          </a:solidFill>
                          <a:latin typeface="Verdana" panose="020B0604030504040204" pitchFamily="34" charset="0"/>
                          <a:ea typeface="Verdana" panose="020B0604030504040204" pitchFamily="34" charset="0"/>
                        </a:rPr>
                        <a:t>case,1 </a:t>
                      </a:r>
                      <a:r>
                        <a:rPr lang="en-US" sz="2400" b="0" baseline="0" dirty="0">
                          <a:solidFill>
                            <a:schemeClr val="tx1">
                              <a:lumMod val="50000"/>
                            </a:schemeClr>
                          </a:solidFill>
                          <a:latin typeface="Cambria Math" panose="02040503050406030204" pitchFamily="18" charset="0"/>
                          <a:ea typeface="Cambria Math" panose="02040503050406030204" pitchFamily="18" charset="0"/>
                        </a:rPr>
                        <a:t>= A°/ A</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Verdana" panose="020B0604030504040204" pitchFamily="34" charset="0"/>
                          <a:ea typeface="Verdana" panose="020B0604030504040204" pitchFamily="34" charset="0"/>
                        </a:rPr>
                        <a:t>S</a:t>
                      </a:r>
                      <a:r>
                        <a:rPr lang="en-US" sz="2400" b="0" baseline="-25000" dirty="0">
                          <a:solidFill>
                            <a:schemeClr val="tx1"/>
                          </a:solidFill>
                          <a:latin typeface="Verdana" panose="020B0604030504040204" pitchFamily="34" charset="0"/>
                          <a:ea typeface="Verdana" panose="020B0604030504040204" pitchFamily="34" charset="0"/>
                        </a:rPr>
                        <a:t>case,0 </a:t>
                      </a:r>
                      <a:r>
                        <a:rPr lang="en-US" sz="2400" b="0" baseline="0" dirty="0">
                          <a:solidFill>
                            <a:schemeClr val="tx1">
                              <a:lumMod val="50000"/>
                            </a:schemeClr>
                          </a:solidFill>
                          <a:latin typeface="Cambria Math" panose="02040503050406030204" pitchFamily="18" charset="0"/>
                          <a:ea typeface="Cambria Math" panose="02040503050406030204" pitchFamily="18" charset="0"/>
                        </a:rPr>
                        <a:t>= B°/ B</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949008"/>
                  </a:ext>
                </a:extLst>
              </a:tr>
              <a:tr h="577350">
                <a:tc>
                  <a:txBody>
                    <a:bodyPr/>
                    <a:lstStyle/>
                    <a:p>
                      <a:r>
                        <a:rPr lang="en-US" sz="2000" b="0" dirty="0">
                          <a:solidFill>
                            <a:schemeClr val="tx1"/>
                          </a:solidFill>
                          <a:latin typeface="Verdana" panose="020B0604030504040204" pitchFamily="34" charset="0"/>
                          <a:ea typeface="Verdana" panose="020B0604030504040204" pitchFamily="34" charset="0"/>
                        </a:rPr>
                        <a:t>Non-cases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latin typeface="Verdana" panose="020B0604030504040204" pitchFamily="34" charset="0"/>
                          <a:ea typeface="Verdana" panose="020B0604030504040204" pitchFamily="34" charset="0"/>
                        </a:rPr>
                        <a:t>S</a:t>
                      </a:r>
                      <a:r>
                        <a:rPr lang="en-US" sz="2400" b="0" baseline="-25000" dirty="0">
                          <a:solidFill>
                            <a:schemeClr val="tx1"/>
                          </a:solidFill>
                          <a:latin typeface="Verdana" panose="020B0604030504040204" pitchFamily="34" charset="0"/>
                          <a:ea typeface="Verdana" panose="020B0604030504040204" pitchFamily="34" charset="0"/>
                        </a:rPr>
                        <a:t>control,1 </a:t>
                      </a:r>
                      <a:r>
                        <a:rPr lang="en-US" sz="2400" b="0" baseline="0" dirty="0">
                          <a:solidFill>
                            <a:schemeClr val="tx1">
                              <a:lumMod val="50000"/>
                            </a:schemeClr>
                          </a:solidFill>
                          <a:latin typeface="Cambria Math" panose="02040503050406030204" pitchFamily="18" charset="0"/>
                          <a:ea typeface="Cambria Math" panose="02040503050406030204" pitchFamily="18" charset="0"/>
                        </a:rPr>
                        <a:t>= C°/ C</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Verdana" panose="020B0604030504040204" pitchFamily="34" charset="0"/>
                          <a:ea typeface="Verdana" panose="020B0604030504040204" pitchFamily="34" charset="0"/>
                        </a:rPr>
                        <a:t>S</a:t>
                      </a:r>
                      <a:r>
                        <a:rPr lang="en-US" sz="2400" b="0" baseline="-25000" dirty="0">
                          <a:solidFill>
                            <a:schemeClr val="tx1"/>
                          </a:solidFill>
                          <a:latin typeface="Verdana" panose="020B0604030504040204" pitchFamily="34" charset="0"/>
                          <a:ea typeface="Verdana" panose="020B0604030504040204" pitchFamily="34" charset="0"/>
                        </a:rPr>
                        <a:t>control,0 </a:t>
                      </a:r>
                      <a:r>
                        <a:rPr lang="en-US" sz="2400" b="0" baseline="0" dirty="0">
                          <a:solidFill>
                            <a:schemeClr val="tx1">
                              <a:lumMod val="50000"/>
                            </a:schemeClr>
                          </a:solidFill>
                          <a:latin typeface="Cambria Math" panose="02040503050406030204" pitchFamily="18" charset="0"/>
                          <a:ea typeface="Cambria Math" panose="02040503050406030204" pitchFamily="18" charset="0"/>
                        </a:rPr>
                        <a:t>= D°/ D</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4936416"/>
                  </a:ext>
                </a:extLst>
              </a:tr>
            </a:tbl>
          </a:graphicData>
        </a:graphic>
      </p:graphicFrame>
      <p:graphicFrame>
        <p:nvGraphicFramePr>
          <p:cNvPr id="13" name="Table 12">
            <a:extLst>
              <a:ext uri="{FF2B5EF4-FFF2-40B4-BE49-F238E27FC236}">
                <a16:creationId xmlns:a16="http://schemas.microsoft.com/office/drawing/2014/main" id="{1B376A88-002F-40B5-885A-202DA16097E4}"/>
              </a:ext>
            </a:extLst>
          </p:cNvPr>
          <p:cNvGraphicFramePr>
            <a:graphicFrameLocks noGrp="1"/>
          </p:cNvGraphicFramePr>
          <p:nvPr>
            <p:extLst>
              <p:ext uri="{D42A27DB-BD31-4B8C-83A1-F6EECF244321}">
                <p14:modId xmlns:p14="http://schemas.microsoft.com/office/powerpoint/2010/main" val="592033246"/>
              </p:ext>
            </p:extLst>
          </p:nvPr>
        </p:nvGraphicFramePr>
        <p:xfrm>
          <a:off x="426720" y="1929715"/>
          <a:ext cx="5669280" cy="165507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533014301"/>
                    </a:ext>
                  </a:extLst>
                </a:gridCol>
                <a:gridCol w="2011680">
                  <a:extLst>
                    <a:ext uri="{9D8B030D-6E8A-4147-A177-3AD203B41FA5}">
                      <a16:colId xmlns:a16="http://schemas.microsoft.com/office/drawing/2014/main" val="1807278991"/>
                    </a:ext>
                  </a:extLst>
                </a:gridCol>
                <a:gridCol w="2011680">
                  <a:extLst>
                    <a:ext uri="{9D8B030D-6E8A-4147-A177-3AD203B41FA5}">
                      <a16:colId xmlns:a16="http://schemas.microsoft.com/office/drawing/2014/main" val="1758809503"/>
                    </a:ext>
                  </a:extLst>
                </a:gridCol>
              </a:tblGrid>
              <a:tr h="500370">
                <a:tc>
                  <a:txBody>
                    <a:bodyPr/>
                    <a:lstStyle/>
                    <a:p>
                      <a:endParaRPr lang="en-US" sz="2000" dirty="0">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Verdana" panose="020B0604030504040204" pitchFamily="34" charset="0"/>
                          <a:ea typeface="Verdana" panose="020B0604030504040204" pitchFamily="34" charset="0"/>
                        </a:rPr>
                        <a:t>Exposure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Verdana" panose="020B0604030504040204" pitchFamily="34" charset="0"/>
                          <a:ea typeface="Verdana" panose="020B0604030504040204" pitchFamily="34" charset="0"/>
                        </a:rPr>
                        <a:t>Exposure =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1205305"/>
                  </a:ext>
                </a:extLst>
              </a:tr>
              <a:tr h="577350">
                <a:tc>
                  <a:txBody>
                    <a:bodyPr/>
                    <a:lstStyle/>
                    <a:p>
                      <a:r>
                        <a:rPr lang="en-US" sz="2000" b="0" dirty="0">
                          <a:solidFill>
                            <a:schemeClr val="tx1"/>
                          </a:solidFill>
                          <a:latin typeface="Verdana" panose="020B0604030504040204" pitchFamily="34" charset="0"/>
                          <a:ea typeface="Verdana" panose="020B0604030504040204" pitchFamily="34" charset="0"/>
                        </a:rPr>
                        <a:t>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baseline="0" dirty="0">
                          <a:solidFill>
                            <a:schemeClr val="tx1">
                              <a:lumMod val="50000"/>
                            </a:schemeClr>
                          </a:solidFill>
                          <a:latin typeface="Cambria Math" panose="02040503050406030204" pitchFamily="18" charset="0"/>
                          <a:ea typeface="Cambria Math" panose="02040503050406030204" pitchFamily="18" charset="0"/>
                        </a:rPr>
                        <a:t>A</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baseline="0" dirty="0">
                          <a:solidFill>
                            <a:schemeClr val="tx1">
                              <a:lumMod val="50000"/>
                            </a:schemeClr>
                          </a:solidFill>
                          <a:latin typeface="Cambria Math" panose="02040503050406030204" pitchFamily="18" charset="0"/>
                          <a:ea typeface="Cambria Math" panose="02040503050406030204" pitchFamily="18" charset="0"/>
                        </a:rPr>
                        <a:t>B</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0949008"/>
                  </a:ext>
                </a:extLst>
              </a:tr>
              <a:tr h="577350">
                <a:tc>
                  <a:txBody>
                    <a:bodyPr/>
                    <a:lstStyle/>
                    <a:p>
                      <a:r>
                        <a:rPr lang="en-US" sz="2000" b="0" dirty="0">
                          <a:solidFill>
                            <a:schemeClr val="tx1"/>
                          </a:solidFill>
                          <a:latin typeface="Verdana" panose="020B0604030504040204" pitchFamily="34" charset="0"/>
                          <a:ea typeface="Verdana" panose="020B0604030504040204" pitchFamily="34" charset="0"/>
                        </a:rPr>
                        <a:t>Non-cases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baseline="0" dirty="0">
                          <a:solidFill>
                            <a:schemeClr val="tx1">
                              <a:lumMod val="50000"/>
                            </a:schemeClr>
                          </a:solidFill>
                          <a:latin typeface="Cambria Math" panose="02040503050406030204" pitchFamily="18" charset="0"/>
                          <a:ea typeface="Cambria Math" panose="02040503050406030204" pitchFamily="18" charset="0"/>
                        </a:rPr>
                        <a:t>C</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baseline="0" dirty="0">
                          <a:solidFill>
                            <a:schemeClr val="tx1">
                              <a:lumMod val="50000"/>
                            </a:schemeClr>
                          </a:solidFill>
                          <a:latin typeface="Cambria Math" panose="02040503050406030204" pitchFamily="18" charset="0"/>
                          <a:ea typeface="Cambria Math" panose="02040503050406030204" pitchFamily="18" charset="0"/>
                        </a:rPr>
                        <a:t>D</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936416"/>
                  </a:ext>
                </a:extLst>
              </a:tr>
            </a:tbl>
          </a:graphicData>
        </a:graphic>
      </p:graphicFrame>
      <p:graphicFrame>
        <p:nvGraphicFramePr>
          <p:cNvPr id="14" name="Table 13">
            <a:extLst>
              <a:ext uri="{FF2B5EF4-FFF2-40B4-BE49-F238E27FC236}">
                <a16:creationId xmlns:a16="http://schemas.microsoft.com/office/drawing/2014/main" id="{D9B70266-8B98-4683-AF89-C16BADFF1399}"/>
              </a:ext>
            </a:extLst>
          </p:cNvPr>
          <p:cNvGraphicFramePr>
            <a:graphicFrameLocks noGrp="1"/>
          </p:cNvGraphicFramePr>
          <p:nvPr>
            <p:extLst>
              <p:ext uri="{D42A27DB-BD31-4B8C-83A1-F6EECF244321}">
                <p14:modId xmlns:p14="http://schemas.microsoft.com/office/powerpoint/2010/main" val="3230717950"/>
              </p:ext>
            </p:extLst>
          </p:nvPr>
        </p:nvGraphicFramePr>
        <p:xfrm>
          <a:off x="6323755" y="1929715"/>
          <a:ext cx="5669280" cy="165507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533014301"/>
                    </a:ext>
                  </a:extLst>
                </a:gridCol>
                <a:gridCol w="2011680">
                  <a:extLst>
                    <a:ext uri="{9D8B030D-6E8A-4147-A177-3AD203B41FA5}">
                      <a16:colId xmlns:a16="http://schemas.microsoft.com/office/drawing/2014/main" val="1807278991"/>
                    </a:ext>
                  </a:extLst>
                </a:gridCol>
                <a:gridCol w="2011680">
                  <a:extLst>
                    <a:ext uri="{9D8B030D-6E8A-4147-A177-3AD203B41FA5}">
                      <a16:colId xmlns:a16="http://schemas.microsoft.com/office/drawing/2014/main" val="1758809503"/>
                    </a:ext>
                  </a:extLst>
                </a:gridCol>
              </a:tblGrid>
              <a:tr h="500370">
                <a:tc>
                  <a:txBody>
                    <a:bodyPr/>
                    <a:lstStyle/>
                    <a:p>
                      <a:endParaRPr lang="en-US" sz="2000" dirty="0">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Verdana" panose="020B0604030504040204" pitchFamily="34" charset="0"/>
                          <a:ea typeface="Verdana" panose="020B0604030504040204" pitchFamily="34" charset="0"/>
                        </a:rPr>
                        <a:t>Exposure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Verdana" panose="020B0604030504040204" pitchFamily="34" charset="0"/>
                          <a:ea typeface="Verdana" panose="020B0604030504040204" pitchFamily="34" charset="0"/>
                        </a:rPr>
                        <a:t>Exposure =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1205305"/>
                  </a:ext>
                </a:extLst>
              </a:tr>
              <a:tr h="577350">
                <a:tc>
                  <a:txBody>
                    <a:bodyPr/>
                    <a:lstStyle/>
                    <a:p>
                      <a:r>
                        <a:rPr lang="en-US" sz="2000" b="0" dirty="0">
                          <a:solidFill>
                            <a:schemeClr val="tx1"/>
                          </a:solidFill>
                          <a:latin typeface="Verdana" panose="020B0604030504040204" pitchFamily="34" charset="0"/>
                          <a:ea typeface="Verdana" panose="020B0604030504040204" pitchFamily="34" charset="0"/>
                        </a:rPr>
                        <a:t>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baseline="0" dirty="0">
                          <a:solidFill>
                            <a:schemeClr val="tx1">
                              <a:lumMod val="50000"/>
                            </a:schemeClr>
                          </a:solidFill>
                          <a:latin typeface="Cambria Math" panose="02040503050406030204" pitchFamily="18" charset="0"/>
                          <a:ea typeface="Cambria Math" panose="02040503050406030204" pitchFamily="18" charset="0"/>
                        </a:rPr>
                        <a:t>A°</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baseline="0" dirty="0">
                          <a:solidFill>
                            <a:schemeClr val="tx1">
                              <a:lumMod val="50000"/>
                            </a:schemeClr>
                          </a:solidFill>
                          <a:latin typeface="Cambria Math" panose="02040503050406030204" pitchFamily="18" charset="0"/>
                          <a:ea typeface="Cambria Math" panose="02040503050406030204" pitchFamily="18" charset="0"/>
                        </a:rPr>
                        <a:t>B°</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0949008"/>
                  </a:ext>
                </a:extLst>
              </a:tr>
              <a:tr h="577350">
                <a:tc>
                  <a:txBody>
                    <a:bodyPr/>
                    <a:lstStyle/>
                    <a:p>
                      <a:r>
                        <a:rPr lang="en-US" sz="2000" b="0" dirty="0">
                          <a:solidFill>
                            <a:schemeClr val="tx1"/>
                          </a:solidFill>
                          <a:latin typeface="Verdana" panose="020B0604030504040204" pitchFamily="34" charset="0"/>
                          <a:ea typeface="Verdana" panose="020B0604030504040204" pitchFamily="34" charset="0"/>
                        </a:rPr>
                        <a:t>Non-cases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baseline="0" dirty="0">
                          <a:solidFill>
                            <a:schemeClr val="tx1">
                              <a:lumMod val="50000"/>
                            </a:schemeClr>
                          </a:solidFill>
                          <a:latin typeface="Cambria Math" panose="02040503050406030204" pitchFamily="18" charset="0"/>
                          <a:ea typeface="Cambria Math" panose="02040503050406030204" pitchFamily="18" charset="0"/>
                        </a:rPr>
                        <a:t>C°</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baseline="0" dirty="0">
                          <a:solidFill>
                            <a:schemeClr val="tx1">
                              <a:lumMod val="50000"/>
                            </a:schemeClr>
                          </a:solidFill>
                          <a:latin typeface="Cambria Math" panose="02040503050406030204" pitchFamily="18" charset="0"/>
                          <a:ea typeface="Cambria Math" panose="02040503050406030204" pitchFamily="18" charset="0"/>
                        </a:rPr>
                        <a:t>D°</a:t>
                      </a:r>
                      <a:endParaRPr lang="en-US" sz="2400" b="0" baseline="-250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936416"/>
                  </a:ext>
                </a:extLst>
              </a:tr>
            </a:tbl>
          </a:graphicData>
        </a:graphic>
      </p:graphicFrame>
      <p:sp>
        <p:nvSpPr>
          <p:cNvPr id="15" name="TextBox 14">
            <a:extLst>
              <a:ext uri="{FF2B5EF4-FFF2-40B4-BE49-F238E27FC236}">
                <a16:creationId xmlns:a16="http://schemas.microsoft.com/office/drawing/2014/main" id="{FB88F9F6-8ADF-4613-8C9D-C926159822F2}"/>
              </a:ext>
            </a:extLst>
          </p:cNvPr>
          <p:cNvSpPr txBox="1"/>
          <p:nvPr/>
        </p:nvSpPr>
        <p:spPr bwMode="auto">
          <a:xfrm>
            <a:off x="486834" y="6415035"/>
            <a:ext cx="9967094" cy="246221"/>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Lash et al., </a:t>
            </a:r>
            <a:r>
              <a:rPr lang="en-US" sz="1600" i="1" dirty="0">
                <a:solidFill>
                  <a:schemeClr val="bg1"/>
                </a:solidFill>
              </a:rPr>
              <a:t>Applying Quantitative Bias analysis to Epidemiologic Data (Ch. 4)</a:t>
            </a:r>
            <a:r>
              <a:rPr lang="en-US" sz="1600" dirty="0">
                <a:solidFill>
                  <a:schemeClr val="bg1"/>
                </a:solidFill>
              </a:rPr>
              <a:t>, 2009</a:t>
            </a:r>
          </a:p>
        </p:txBody>
      </p:sp>
    </p:spTree>
    <p:extLst>
      <p:ext uri="{BB962C8B-B14F-4D97-AF65-F5344CB8AC3E}">
        <p14:creationId xmlns:p14="http://schemas.microsoft.com/office/powerpoint/2010/main" val="35640544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QBA for Selection Bias</a:t>
            </a:r>
          </a:p>
        </p:txBody>
      </p:sp>
      <p:sp>
        <p:nvSpPr>
          <p:cNvPr id="3" name="Content Placeholder 2"/>
          <p:cNvSpPr>
            <a:spLocks noGrp="1"/>
          </p:cNvSpPr>
          <p:nvPr>
            <p:ph idx="1"/>
          </p:nvPr>
        </p:nvSpPr>
        <p:spPr/>
        <p:txBody>
          <a:bodyPr/>
          <a:lstStyle/>
          <a:p>
            <a:pPr marL="45720">
              <a:lnSpc>
                <a:spcPct val="120000"/>
              </a:lnSpc>
            </a:pPr>
            <a:r>
              <a:rPr lang="en-CA" dirty="0"/>
              <a:t>In the previous exercise with high blood pressure and mortality, we had the “master” 2x2 table for the full sample and applied sampling fractions to get a biased table (and biased effect estimate)</a:t>
            </a:r>
          </a:p>
          <a:p>
            <a:pPr marL="45720">
              <a:lnSpc>
                <a:spcPct val="120000"/>
              </a:lnSpc>
            </a:pPr>
            <a:endParaRPr lang="en-CA" dirty="0"/>
          </a:p>
          <a:p>
            <a:pPr marL="45720">
              <a:lnSpc>
                <a:spcPct val="120000"/>
              </a:lnSpc>
            </a:pPr>
            <a:r>
              <a:rPr lang="en-CA" dirty="0"/>
              <a:t>In general, for bias analysis we need to </a:t>
            </a:r>
            <a:r>
              <a:rPr lang="en-CA" i="1" dirty="0"/>
              <a:t>work backwards</a:t>
            </a:r>
            <a:r>
              <a:rPr lang="en-CA" dirty="0"/>
              <a:t>: we have the biased table (and biased effect estimate), to try to get back to the master 2x2 table</a:t>
            </a:r>
          </a:p>
          <a:p>
            <a:pPr>
              <a:lnSpc>
                <a:spcPct val="114000"/>
              </a:lnSpc>
            </a:pP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42</a:t>
            </a:fld>
            <a:endParaRPr lang="en-US" dirty="0"/>
          </a:p>
        </p:txBody>
      </p:sp>
    </p:spTree>
    <p:extLst>
      <p:ext uri="{BB962C8B-B14F-4D97-AF65-F5344CB8AC3E}">
        <p14:creationId xmlns:p14="http://schemas.microsoft.com/office/powerpoint/2010/main" val="261914142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QBA for selection bias</a:t>
            </a:r>
          </a:p>
        </p:txBody>
      </p:sp>
      <p:sp>
        <p:nvSpPr>
          <p:cNvPr id="4" name="Slide Number Placeholder 3"/>
          <p:cNvSpPr>
            <a:spLocks noGrp="1"/>
          </p:cNvSpPr>
          <p:nvPr>
            <p:ph type="sldNum" sz="quarter" idx="4"/>
          </p:nvPr>
        </p:nvSpPr>
        <p:spPr/>
        <p:txBody>
          <a:bodyPr/>
          <a:lstStyle/>
          <a:p>
            <a:fld id="{7BCC8D0D-EAEC-449D-9161-023DFF90F2E2}" type="slidenum">
              <a:rPr lang="en-US" smtClean="0"/>
              <a:pPr/>
              <a:t>43</a:t>
            </a:fld>
            <a:endParaRPr lang="en-US" dirty="0"/>
          </a:p>
        </p:txBody>
      </p:sp>
      <mc:AlternateContent xmlns:mc="http://schemas.openxmlformats.org/markup-compatibility/2006" xmlns:a14="http://schemas.microsoft.com/office/drawing/2010/main">
        <mc:Choice Requires="a14">
          <p:sp>
            <p:nvSpPr>
              <p:cNvPr id="5" name="Content Placeholder 4"/>
              <p:cNvSpPr txBox="1">
                <a:spLocks noGrp="1"/>
              </p:cNvSpPr>
              <p:nvPr>
                <p:ph idx="1"/>
              </p:nvPr>
            </p:nvSpPr>
            <p:spPr>
              <a:xfrm>
                <a:off x="486834" y="1127342"/>
                <a:ext cx="11218333" cy="6259662"/>
              </a:xfrm>
              <a:prstGeom prst="rect">
                <a:avLst/>
              </a:prstGeom>
              <a:noFill/>
            </p:spPr>
            <p:txBody>
              <a:bodyPr wrap="square" rtlCol="0">
                <a:spAutoFit/>
              </a:bodyPr>
              <a:lstStyle/>
              <a:p>
                <a:pPr marL="514350" indent="-514350">
                  <a:buFont typeface="+mj-lt"/>
                  <a:buAutoNum type="arabicPeriod"/>
                </a:pPr>
                <a:r>
                  <a:rPr lang="en-US" dirty="0"/>
                  <a:t>Estimate of selection probabilities</a:t>
                </a:r>
              </a:p>
              <a:p>
                <a:pPr marL="342900" indent="-342900">
                  <a:buAutoNum type="arabicPeriod"/>
                </a:pPr>
                <a:endParaRPr lang="en-US" sz="2800" dirty="0"/>
              </a:p>
              <a:p>
                <a:pPr marL="342900" indent="-342900">
                  <a:buAutoNum type="arabicPeriod"/>
                </a:pPr>
                <a:endParaRPr lang="en-US" sz="2800" dirty="0"/>
              </a:p>
              <a:p>
                <a:pPr marL="514350" indent="-514350">
                  <a:spcBef>
                    <a:spcPts val="1200"/>
                  </a:spcBef>
                  <a:spcAft>
                    <a:spcPts val="0"/>
                  </a:spcAft>
                  <a:buFont typeface="+mj-lt"/>
                  <a:buAutoNum type="arabicPeriod" startAt="2"/>
                </a:pPr>
                <a:r>
                  <a:rPr lang="en-US" dirty="0"/>
                  <a:t>Use selection probabilities to calculation selection bias factor</a:t>
                </a:r>
                <a:endParaRPr lang="en-US" sz="2800" dirty="0"/>
              </a:p>
              <a:p>
                <a:pPr marL="0" indent="0">
                  <a:buNone/>
                </a:pPr>
                <a:r>
                  <a:rPr lang="en-US" dirty="0"/>
                  <a:t>     Selection bias factor: </a:t>
                </a:r>
                <a14:m>
                  <m:oMath xmlns:m="http://schemas.openxmlformats.org/officeDocument/2006/math">
                    <m:f>
                      <m:fPr>
                        <m:ctrlPr>
                          <a:rPr lang="en-US" sz="2800" i="1" smtClean="0">
                            <a:latin typeface="Cambria Math" panose="02040503050406030204" pitchFamily="18" charset="0"/>
                          </a:rPr>
                        </m:ctrlPr>
                      </m:fPr>
                      <m:num>
                        <m:r>
                          <m:rPr>
                            <m:nor/>
                          </m:rPr>
                          <a:rPr lang="en-US" sz="2800" dirty="0"/>
                          <m:t>S</m:t>
                        </m:r>
                        <m:r>
                          <m:rPr>
                            <m:nor/>
                          </m:rPr>
                          <a:rPr lang="en-US" sz="2800" baseline="-25000" dirty="0"/>
                          <m:t>case</m:t>
                        </m:r>
                        <m:r>
                          <m:rPr>
                            <m:nor/>
                          </m:rPr>
                          <a:rPr lang="en-US" sz="2800" baseline="-25000" dirty="0"/>
                          <m:t>,1</m:t>
                        </m:r>
                        <m:r>
                          <a:rPr lang="en-US" sz="2800" b="0" i="1" baseline="-25000" dirty="0" smtClean="0">
                            <a:latin typeface="Cambria Math" panose="02040503050406030204" pitchFamily="18" charset="0"/>
                          </a:rPr>
                          <m:t> </m:t>
                        </m:r>
                        <m:r>
                          <a:rPr lang="en-US" sz="2800" b="0" i="1" dirty="0" smtClean="0">
                            <a:latin typeface="Cambria Math" panose="02040503050406030204" pitchFamily="18" charset="0"/>
                            <a:ea typeface="Cambria Math" panose="02040503050406030204" pitchFamily="18" charset="0"/>
                          </a:rPr>
                          <m:t>∕</m:t>
                        </m:r>
                        <m:r>
                          <m:rPr>
                            <m:nor/>
                          </m:rPr>
                          <a:rPr lang="en-US" sz="2800" b="0" i="0" dirty="0" smtClean="0">
                            <a:latin typeface="Cambria Math" panose="02040503050406030204" pitchFamily="18" charset="0"/>
                            <a:ea typeface="Cambria Math" panose="02040503050406030204" pitchFamily="18" charset="0"/>
                          </a:rPr>
                          <m:t> </m:t>
                        </m:r>
                        <m:r>
                          <m:rPr>
                            <m:nor/>
                          </m:rPr>
                          <a:rPr lang="en-US" sz="2800" dirty="0"/>
                          <m:t>S</m:t>
                        </m:r>
                        <m:r>
                          <m:rPr>
                            <m:nor/>
                          </m:rPr>
                          <a:rPr lang="en-US" sz="2800" baseline="-25000" dirty="0"/>
                          <m:t>case</m:t>
                        </m:r>
                        <m:r>
                          <m:rPr>
                            <m:nor/>
                          </m:rPr>
                          <a:rPr lang="en-US" sz="2800" baseline="-25000" dirty="0"/>
                          <m:t>,0 </m:t>
                        </m:r>
                      </m:num>
                      <m:den>
                        <m:r>
                          <m:rPr>
                            <m:nor/>
                          </m:rPr>
                          <a:rPr lang="en-US" sz="2800" dirty="0"/>
                          <m:t>S</m:t>
                        </m:r>
                        <m:r>
                          <m:rPr>
                            <m:nor/>
                          </m:rPr>
                          <a:rPr lang="en-US" sz="2800" baseline="-25000" dirty="0"/>
                          <m:t>control</m:t>
                        </m:r>
                        <m:r>
                          <m:rPr>
                            <m:nor/>
                          </m:rPr>
                          <a:rPr lang="en-US" sz="2800" baseline="-25000" dirty="0"/>
                          <m:t>,1</m:t>
                        </m:r>
                        <m:r>
                          <a:rPr lang="en-US" sz="2800" b="0" i="1" baseline="-25000" dirty="0" smtClean="0">
                            <a:latin typeface="Cambria Math" panose="02040503050406030204" pitchFamily="18" charset="0"/>
                          </a:rPr>
                          <m:t> </m:t>
                        </m:r>
                        <m:r>
                          <a:rPr lang="en-US" sz="2800" b="0" i="1" dirty="0" smtClean="0">
                            <a:latin typeface="Cambria Math" panose="02040503050406030204" pitchFamily="18" charset="0"/>
                            <a:ea typeface="Cambria Math" panose="02040503050406030204" pitchFamily="18" charset="0"/>
                          </a:rPr>
                          <m:t>∕</m:t>
                        </m:r>
                        <m:r>
                          <m:rPr>
                            <m:nor/>
                          </m:rPr>
                          <a:rPr lang="en-US" sz="2800" b="0" i="0" dirty="0" smtClean="0">
                            <a:latin typeface="Cambria Math" panose="02040503050406030204" pitchFamily="18" charset="0"/>
                            <a:ea typeface="Cambria Math" panose="02040503050406030204" pitchFamily="18" charset="0"/>
                          </a:rPr>
                          <m:t> </m:t>
                        </m:r>
                        <m:r>
                          <m:rPr>
                            <m:nor/>
                          </m:rPr>
                          <a:rPr lang="en-US" sz="2800" dirty="0"/>
                          <m:t>S</m:t>
                        </m:r>
                        <m:r>
                          <m:rPr>
                            <m:nor/>
                          </m:rPr>
                          <a:rPr lang="en-US" sz="2800" baseline="-25000" dirty="0"/>
                          <m:t>control</m:t>
                        </m:r>
                        <m:r>
                          <m:rPr>
                            <m:nor/>
                          </m:rPr>
                          <a:rPr lang="en-US" sz="2800" baseline="-25000" dirty="0"/>
                          <m:t>,0 </m:t>
                        </m:r>
                      </m:den>
                    </m:f>
                  </m:oMath>
                </a14:m>
                <a:endParaRPr lang="en-US" sz="2800" dirty="0"/>
              </a:p>
              <a:p>
                <a:pPr marL="514350" indent="-514350">
                  <a:spcBef>
                    <a:spcPts val="600"/>
                  </a:spcBef>
                  <a:spcAft>
                    <a:spcPts val="0"/>
                  </a:spcAft>
                  <a:buFont typeface="+mj-lt"/>
                  <a:buAutoNum type="arabicPeriod" startAt="3"/>
                </a:pPr>
                <a:r>
                  <a:rPr lang="en-US" dirty="0"/>
                  <a:t>Bias-corrected estimate: divide the effect estimate (e.g. </a:t>
                </a:r>
                <a14:m>
                  <m:oMath xmlns:m="http://schemas.openxmlformats.org/officeDocument/2006/math">
                    <m:acc>
                      <m:accPr>
                        <m:chr m:val="̂"/>
                        <m:ctrlPr>
                          <a:rPr lang="en-US" i="1" smtClean="0">
                            <a:latin typeface="Cambria Math" panose="02040503050406030204" pitchFamily="18" charset="0"/>
                          </a:rPr>
                        </m:ctrlPr>
                      </m:accPr>
                      <m:e>
                        <m:r>
                          <m:rPr>
                            <m:sty m:val="p"/>
                          </m:rPr>
                          <a:rPr lang="en-US" b="0" i="0" smtClean="0">
                            <a:latin typeface="Cambria Math" panose="02040503050406030204" pitchFamily="18" charset="0"/>
                          </a:rPr>
                          <m:t>OR</m:t>
                        </m:r>
                      </m:e>
                    </m:acc>
                  </m:oMath>
                </a14:m>
                <a:r>
                  <a:rPr lang="en-US" dirty="0"/>
                  <a:t>) and lower and upper bound of 95% CI by the selection bias factor</a:t>
                </a:r>
              </a:p>
              <a:p>
                <a:pPr marL="0" indent="0">
                  <a:buNone/>
                </a:pPr>
                <a:r>
                  <a:rPr lang="en-US" sz="2800" dirty="0"/>
                  <a: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OR</m:t>
                        </m:r>
                      </m:e>
                      <m:sub>
                        <m:r>
                          <m:rPr>
                            <m:sty m:val="p"/>
                          </m:rPr>
                          <a:rPr lang="en-US" b="0" i="0" smtClean="0">
                            <a:latin typeface="Cambria Math" panose="02040503050406030204" pitchFamily="18" charset="0"/>
                          </a:rPr>
                          <m:t>adj</m:t>
                        </m:r>
                      </m:sub>
                    </m:sSub>
                    <m:r>
                      <a:rPr lang="en-US" b="0" i="0" smtClean="0">
                        <a:latin typeface="Cambria Math" panose="02040503050406030204" pitchFamily="18" charset="0"/>
                      </a:rPr>
                      <m:t>=</m:t>
                    </m:r>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OR</m:t>
                        </m:r>
                      </m:e>
                    </m:acc>
                    <m:r>
                      <a:rPr lang="en-US" b="0" i="0"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m:rPr>
                            <m:nor/>
                          </m:rPr>
                          <a:rPr lang="en-US" dirty="0"/>
                          <m:t>S</m:t>
                        </m:r>
                        <m:r>
                          <m:rPr>
                            <m:nor/>
                          </m:rPr>
                          <a:rPr lang="en-US" baseline="-25000" dirty="0"/>
                          <m:t>case</m:t>
                        </m:r>
                        <m:r>
                          <m:rPr>
                            <m:nor/>
                          </m:rPr>
                          <a:rPr lang="en-US" baseline="-25000" dirty="0"/>
                          <m:t>,1</m:t>
                        </m:r>
                        <m:r>
                          <a:rPr lang="en-US" i="0" baseline="-25000" dirty="0">
                            <a:latin typeface="Cambria Math" panose="02040503050406030204" pitchFamily="18" charset="0"/>
                          </a:rPr>
                          <m:t> </m:t>
                        </m:r>
                        <m:r>
                          <a:rPr lang="en-US" i="0" dirty="0">
                            <a:latin typeface="Cambria Math" panose="02040503050406030204" pitchFamily="18" charset="0"/>
                            <a:ea typeface="Cambria Math" panose="02040503050406030204" pitchFamily="18" charset="0"/>
                          </a:rPr>
                          <m:t>∕</m:t>
                        </m:r>
                        <m:r>
                          <m:rPr>
                            <m:nor/>
                          </m:rPr>
                          <a:rPr lang="en-US" dirty="0"/>
                          <m:t> </m:t>
                        </m:r>
                        <m:r>
                          <m:rPr>
                            <m:nor/>
                          </m:rPr>
                          <a:rPr lang="en-US" dirty="0"/>
                          <m:t>Scase</m:t>
                        </m:r>
                        <m:r>
                          <m:rPr>
                            <m:nor/>
                          </m:rPr>
                          <a:rPr lang="en-US" baseline="-25000" dirty="0"/>
                          <m:t>,0 </m:t>
                        </m:r>
                      </m:num>
                      <m:den>
                        <m:r>
                          <m:rPr>
                            <m:nor/>
                          </m:rPr>
                          <a:rPr lang="en-US" dirty="0"/>
                          <m:t>S</m:t>
                        </m:r>
                        <m:r>
                          <m:rPr>
                            <m:nor/>
                          </m:rPr>
                          <a:rPr lang="en-US" baseline="-25000" dirty="0"/>
                          <m:t>control</m:t>
                        </m:r>
                        <m:r>
                          <m:rPr>
                            <m:nor/>
                          </m:rPr>
                          <a:rPr lang="en-US" baseline="-25000" dirty="0"/>
                          <m:t>,1</m:t>
                        </m:r>
                        <m:r>
                          <a:rPr lang="en-US" i="0" baseline="-25000" dirty="0">
                            <a:latin typeface="Cambria Math" panose="02040503050406030204" pitchFamily="18" charset="0"/>
                          </a:rPr>
                          <m:t> </m:t>
                        </m:r>
                        <m:r>
                          <a:rPr lang="en-US" i="0" dirty="0">
                            <a:latin typeface="Cambria Math" panose="02040503050406030204" pitchFamily="18" charset="0"/>
                            <a:ea typeface="Cambria Math" panose="02040503050406030204" pitchFamily="18" charset="0"/>
                          </a:rPr>
                          <m:t>∕</m:t>
                        </m:r>
                        <m:r>
                          <m:rPr>
                            <m:nor/>
                          </m:rPr>
                          <a:rPr lang="en-US" dirty="0"/>
                          <m:t> </m:t>
                        </m:r>
                        <m:r>
                          <m:rPr>
                            <m:nor/>
                          </m:rPr>
                          <a:rPr lang="en-US" dirty="0"/>
                          <m:t>Scont</m:t>
                        </m:r>
                        <m:r>
                          <m:rPr>
                            <m:nor/>
                          </m:rPr>
                          <a:rPr lang="en-US" baseline="-25000" dirty="0"/>
                          <m:t>rol</m:t>
                        </m:r>
                        <m:r>
                          <m:rPr>
                            <m:nor/>
                          </m:rPr>
                          <a:rPr lang="en-US" baseline="-25000" dirty="0"/>
                          <m:t>,0 </m:t>
                        </m:r>
                      </m:den>
                    </m:f>
                  </m:oMath>
                </a14:m>
                <a:endParaRPr lang="en-US" sz="2800" dirty="0"/>
              </a:p>
              <a:p>
                <a:endParaRPr lang="en-US" sz="2800" dirty="0"/>
              </a:p>
              <a:p>
                <a:pPr marL="342900" indent="-342900">
                  <a:buAutoNum type="arabicPeriod"/>
                </a:pPr>
                <a:endParaRPr lang="en-US" dirty="0"/>
              </a:p>
            </p:txBody>
          </p:sp>
        </mc:Choice>
        <mc:Fallback xmlns="">
          <p:sp>
            <p:nvSpPr>
              <p:cNvPr id="5" name="Content Placeholder 4"/>
              <p:cNvSpPr txBox="1">
                <a:spLocks noGrp="1" noRot="1" noChangeAspect="1" noMove="1" noResize="1" noEditPoints="1" noAdjustHandles="1" noChangeArrowheads="1" noChangeShapeType="1" noTextEdit="1"/>
              </p:cNvSpPr>
              <p:nvPr>
                <p:ph idx="1"/>
              </p:nvPr>
            </p:nvSpPr>
            <p:spPr>
              <a:xfrm>
                <a:off x="486834" y="1127342"/>
                <a:ext cx="11218333" cy="6259662"/>
              </a:xfrm>
              <a:prstGeom prst="rect">
                <a:avLst/>
              </a:prstGeom>
              <a:blipFill>
                <a:blip r:embed="rId3"/>
                <a:stretch>
                  <a:fillRect l="-870" t="-779"/>
                </a:stretch>
              </a:blipFill>
            </p:spPr>
            <p:txBody>
              <a:bodyPr/>
              <a:lstStyle/>
              <a:p>
                <a:r>
                  <a:rPr lang="en-US">
                    <a:noFill/>
                  </a:rPr>
                  <a:t> </a:t>
                </a:r>
              </a:p>
            </p:txBody>
          </p:sp>
        </mc:Fallback>
      </mc:AlternateContent>
      <p:graphicFrame>
        <p:nvGraphicFramePr>
          <p:cNvPr id="13" name="Table 12">
            <a:extLst>
              <a:ext uri="{FF2B5EF4-FFF2-40B4-BE49-F238E27FC236}">
                <a16:creationId xmlns:a16="http://schemas.microsoft.com/office/drawing/2014/main" id="{DFA133D9-5563-42F5-9812-A13F96FC3895}"/>
              </a:ext>
            </a:extLst>
          </p:cNvPr>
          <p:cNvGraphicFramePr>
            <a:graphicFrameLocks noGrp="1"/>
          </p:cNvGraphicFramePr>
          <p:nvPr>
            <p:extLst>
              <p:ext uri="{D42A27DB-BD31-4B8C-83A1-F6EECF244321}">
                <p14:modId xmlns:p14="http://schemas.microsoft.com/office/powerpoint/2010/main" val="2824661350"/>
              </p:ext>
            </p:extLst>
          </p:nvPr>
        </p:nvGraphicFramePr>
        <p:xfrm>
          <a:off x="1186180" y="1662732"/>
          <a:ext cx="5938521" cy="1310640"/>
        </p:xfrm>
        <a:graphic>
          <a:graphicData uri="http://schemas.openxmlformats.org/drawingml/2006/table">
            <a:tbl>
              <a:tblPr firstRow="1" bandRow="1">
                <a:tableStyleId>{5C22544A-7EE6-4342-B048-85BDC9FD1C3A}</a:tableStyleId>
              </a:tblPr>
              <a:tblGrid>
                <a:gridCol w="1979507">
                  <a:extLst>
                    <a:ext uri="{9D8B030D-6E8A-4147-A177-3AD203B41FA5}">
                      <a16:colId xmlns:a16="http://schemas.microsoft.com/office/drawing/2014/main" val="533014301"/>
                    </a:ext>
                  </a:extLst>
                </a:gridCol>
                <a:gridCol w="1979507">
                  <a:extLst>
                    <a:ext uri="{9D8B030D-6E8A-4147-A177-3AD203B41FA5}">
                      <a16:colId xmlns:a16="http://schemas.microsoft.com/office/drawing/2014/main" val="1807278991"/>
                    </a:ext>
                  </a:extLst>
                </a:gridCol>
                <a:gridCol w="1979507">
                  <a:extLst>
                    <a:ext uri="{9D8B030D-6E8A-4147-A177-3AD203B41FA5}">
                      <a16:colId xmlns:a16="http://schemas.microsoft.com/office/drawing/2014/main" val="1758809503"/>
                    </a:ext>
                  </a:extLst>
                </a:gridCol>
              </a:tblGrid>
              <a:tr h="370840">
                <a:tc>
                  <a:txBody>
                    <a:bodyPr/>
                    <a:lstStyle/>
                    <a:p>
                      <a:endParaRPr lang="en-US" sz="20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Verdana" panose="020B0604030504040204" pitchFamily="34" charset="0"/>
                          <a:ea typeface="Verdana" panose="020B0604030504040204" pitchFamily="34" charset="0"/>
                        </a:rPr>
                        <a:t>Exposure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Verdana" panose="020B0604030504040204" pitchFamily="34" charset="0"/>
                          <a:ea typeface="Verdana" panose="020B0604030504040204" pitchFamily="34" charset="0"/>
                        </a:rPr>
                        <a:t>Exposure =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205305"/>
                  </a:ext>
                </a:extLst>
              </a:tr>
              <a:tr h="402288">
                <a:tc>
                  <a:txBody>
                    <a:bodyPr/>
                    <a:lstStyle/>
                    <a:p>
                      <a:r>
                        <a:rPr lang="en-US" sz="2000" b="0" dirty="0">
                          <a:solidFill>
                            <a:schemeClr val="tx1"/>
                          </a:solidFill>
                          <a:latin typeface="Verdana" panose="020B0604030504040204" pitchFamily="34" charset="0"/>
                          <a:ea typeface="Verdana" panose="020B0604030504040204" pitchFamily="34" charset="0"/>
                        </a:rPr>
                        <a:t>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latin typeface="Verdana" panose="020B0604030504040204" pitchFamily="34" charset="0"/>
                          <a:ea typeface="Verdana" panose="020B0604030504040204" pitchFamily="34" charset="0"/>
                        </a:rPr>
                        <a:t>S</a:t>
                      </a:r>
                      <a:r>
                        <a:rPr lang="en-US" sz="2400" b="0" baseline="-25000" dirty="0">
                          <a:solidFill>
                            <a:schemeClr val="tx1"/>
                          </a:solidFill>
                          <a:latin typeface="Verdana" panose="020B0604030504040204" pitchFamily="34" charset="0"/>
                          <a:ea typeface="Verdana" panose="020B0604030504040204" pitchFamily="34" charset="0"/>
                        </a:rPr>
                        <a:t>case,1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Verdana" panose="020B0604030504040204" pitchFamily="34" charset="0"/>
                          <a:ea typeface="Verdana" panose="020B0604030504040204" pitchFamily="34" charset="0"/>
                        </a:rPr>
                        <a:t>S</a:t>
                      </a:r>
                      <a:r>
                        <a:rPr lang="en-US" sz="2400" b="0" baseline="-25000" dirty="0">
                          <a:solidFill>
                            <a:schemeClr val="tx1"/>
                          </a:solidFill>
                          <a:latin typeface="Verdana" panose="020B0604030504040204" pitchFamily="34" charset="0"/>
                          <a:ea typeface="Verdana" panose="020B0604030504040204" pitchFamily="34" charset="0"/>
                        </a:rPr>
                        <a:t>case,0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949008"/>
                  </a:ext>
                </a:extLst>
              </a:tr>
              <a:tr h="370840">
                <a:tc>
                  <a:txBody>
                    <a:bodyPr/>
                    <a:lstStyle/>
                    <a:p>
                      <a:r>
                        <a:rPr lang="en-US" sz="2000" b="0" dirty="0">
                          <a:solidFill>
                            <a:schemeClr val="tx1"/>
                          </a:solidFill>
                          <a:latin typeface="Verdana" panose="020B0604030504040204" pitchFamily="34" charset="0"/>
                          <a:ea typeface="Verdana" panose="020B0604030504040204" pitchFamily="34" charset="0"/>
                        </a:rPr>
                        <a:t>Non-cases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latin typeface="Verdana" panose="020B0604030504040204" pitchFamily="34" charset="0"/>
                          <a:ea typeface="Verdana" panose="020B0604030504040204" pitchFamily="34" charset="0"/>
                        </a:rPr>
                        <a:t>S</a:t>
                      </a:r>
                      <a:r>
                        <a:rPr lang="en-US" sz="2400" b="0" baseline="-25000" dirty="0">
                          <a:solidFill>
                            <a:schemeClr val="tx1"/>
                          </a:solidFill>
                          <a:latin typeface="Verdana" panose="020B0604030504040204" pitchFamily="34" charset="0"/>
                          <a:ea typeface="Verdana" panose="020B0604030504040204" pitchFamily="34" charset="0"/>
                        </a:rPr>
                        <a:t>control,1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Verdana" panose="020B0604030504040204" pitchFamily="34" charset="0"/>
                          <a:ea typeface="Verdana" panose="020B0604030504040204" pitchFamily="34" charset="0"/>
                        </a:rPr>
                        <a:t>S</a:t>
                      </a:r>
                      <a:r>
                        <a:rPr lang="en-US" sz="2400" b="0" baseline="-25000" dirty="0">
                          <a:solidFill>
                            <a:schemeClr val="tx1"/>
                          </a:solidFill>
                          <a:latin typeface="Verdana" panose="020B0604030504040204" pitchFamily="34" charset="0"/>
                          <a:ea typeface="Verdana" panose="020B0604030504040204" pitchFamily="34" charset="0"/>
                        </a:rPr>
                        <a:t>control,0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4936416"/>
                  </a:ext>
                </a:extLst>
              </a:tr>
            </a:tbl>
          </a:graphicData>
        </a:graphic>
      </p:graphicFrame>
      <p:sp>
        <p:nvSpPr>
          <p:cNvPr id="8" name="TextBox 7">
            <a:extLst>
              <a:ext uri="{FF2B5EF4-FFF2-40B4-BE49-F238E27FC236}">
                <a16:creationId xmlns:a16="http://schemas.microsoft.com/office/drawing/2014/main" id="{1D97A7B2-78B4-40DC-9EE5-652F800C58CF}"/>
              </a:ext>
            </a:extLst>
          </p:cNvPr>
          <p:cNvSpPr txBox="1"/>
          <p:nvPr/>
        </p:nvSpPr>
        <p:spPr bwMode="auto">
          <a:xfrm>
            <a:off x="490739" y="6407869"/>
            <a:ext cx="3719383" cy="246221"/>
          </a:xfrm>
          <a:prstGeom prst="rect">
            <a:avLst/>
          </a:prstGeom>
          <a:noFill/>
          <a:ln w="19050" algn="ctr">
            <a:noFill/>
            <a:miter lim="800000"/>
            <a:headEnd/>
            <a:tailEnd/>
          </a:ln>
        </p:spPr>
        <p:txBody>
          <a:bodyPr wrap="square" lIns="0" tIns="0" rIns="0" bIns="0" rtlCol="0">
            <a:spAutoFit/>
          </a:bodyPr>
          <a:lstStyle/>
          <a:p>
            <a:r>
              <a:rPr lang="en-US" sz="1600" dirty="0" err="1">
                <a:solidFill>
                  <a:schemeClr val="bg1"/>
                </a:solidFill>
              </a:rPr>
              <a:t>Orsini</a:t>
            </a:r>
            <a:r>
              <a:rPr lang="en-US" sz="1600" dirty="0">
                <a:solidFill>
                  <a:schemeClr val="bg1"/>
                </a:solidFill>
              </a:rPr>
              <a:t> et al. </a:t>
            </a:r>
            <a:r>
              <a:rPr lang="en-US" sz="1600" i="1" dirty="0">
                <a:solidFill>
                  <a:schemeClr val="bg1"/>
                </a:solidFill>
              </a:rPr>
              <a:t>The Stata Journal </a:t>
            </a:r>
            <a:r>
              <a:rPr lang="en-US" sz="1600" dirty="0">
                <a:solidFill>
                  <a:schemeClr val="bg1"/>
                </a:solidFill>
              </a:rPr>
              <a:t>2008</a:t>
            </a:r>
          </a:p>
        </p:txBody>
      </p:sp>
    </p:spTree>
    <p:extLst>
      <p:ext uri="{BB962C8B-B14F-4D97-AF65-F5344CB8AC3E}">
        <p14:creationId xmlns:p14="http://schemas.microsoft.com/office/powerpoint/2010/main" val="138093758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QBA for selection bias</a:t>
            </a:r>
          </a:p>
        </p:txBody>
      </p:sp>
      <p:sp>
        <p:nvSpPr>
          <p:cNvPr id="4" name="Slide Number Placeholder 3"/>
          <p:cNvSpPr>
            <a:spLocks noGrp="1"/>
          </p:cNvSpPr>
          <p:nvPr>
            <p:ph type="sldNum" sz="quarter" idx="4"/>
          </p:nvPr>
        </p:nvSpPr>
        <p:spPr/>
        <p:txBody>
          <a:bodyPr/>
          <a:lstStyle/>
          <a:p>
            <a:fld id="{7BCC8D0D-EAEC-449D-9161-023DFF90F2E2}" type="slidenum">
              <a:rPr lang="en-US" smtClean="0"/>
              <a:pPr/>
              <a:t>44</a:t>
            </a:fld>
            <a:endParaRPr lang="en-US" dirty="0"/>
          </a:p>
        </p:txBody>
      </p:sp>
      <p:sp>
        <p:nvSpPr>
          <p:cNvPr id="5" name="Content Placeholder 4"/>
          <p:cNvSpPr txBox="1">
            <a:spLocks noGrp="1"/>
          </p:cNvSpPr>
          <p:nvPr>
            <p:ph idx="1"/>
          </p:nvPr>
        </p:nvSpPr>
        <p:spPr>
          <a:xfrm>
            <a:off x="486834" y="1127342"/>
            <a:ext cx="11218333" cy="1088696"/>
          </a:xfrm>
          <a:prstGeom prst="rect">
            <a:avLst/>
          </a:prstGeom>
          <a:noFill/>
        </p:spPr>
        <p:txBody>
          <a:bodyPr wrap="square" rtlCol="0">
            <a:spAutoFit/>
          </a:bodyPr>
          <a:lstStyle/>
          <a:p>
            <a:endParaRPr lang="en-US" sz="2800" dirty="0"/>
          </a:p>
          <a:p>
            <a:pPr marL="342900" indent="-342900">
              <a:buAutoNum type="arabicPeriod"/>
            </a:pPr>
            <a:endParaRPr lang="en-US"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5B26011-0E63-48FF-9198-1CAA40D82FEC}"/>
                  </a:ext>
                </a:extLst>
              </p:cNvPr>
              <p:cNvGraphicFramePr>
                <a:graphicFrameLocks noGrp="1"/>
              </p:cNvGraphicFramePr>
              <p:nvPr>
                <p:extLst>
                  <p:ext uri="{D42A27DB-BD31-4B8C-83A1-F6EECF244321}">
                    <p14:modId xmlns:p14="http://schemas.microsoft.com/office/powerpoint/2010/main" val="3644996507"/>
                  </p:ext>
                </p:extLst>
              </p:nvPr>
            </p:nvGraphicFramePr>
            <p:xfrm>
              <a:off x="1051560" y="1329550"/>
              <a:ext cx="9928860" cy="3536098"/>
            </p:xfrm>
            <a:graphic>
              <a:graphicData uri="http://schemas.openxmlformats.org/drawingml/2006/table">
                <a:tbl>
                  <a:tblPr bandRow="1">
                    <a:tableStyleId>{5C22544A-7EE6-4342-B048-85BDC9FD1C3A}</a:tableStyleId>
                  </a:tblPr>
                  <a:tblGrid>
                    <a:gridCol w="4141863">
                      <a:extLst>
                        <a:ext uri="{9D8B030D-6E8A-4147-A177-3AD203B41FA5}">
                          <a16:colId xmlns:a16="http://schemas.microsoft.com/office/drawing/2014/main" val="847161787"/>
                        </a:ext>
                      </a:extLst>
                    </a:gridCol>
                    <a:gridCol w="5786997">
                      <a:extLst>
                        <a:ext uri="{9D8B030D-6E8A-4147-A177-3AD203B41FA5}">
                          <a16:colId xmlns:a16="http://schemas.microsoft.com/office/drawing/2014/main" val="3058318232"/>
                        </a:ext>
                      </a:extLst>
                    </a:gridCol>
                  </a:tblGrid>
                  <a:tr h="1311058">
                    <a:tc>
                      <a:txBody>
                        <a:bodyPr/>
                        <a:lstStyle/>
                        <a:p>
                          <a:pPr algn="ctr"/>
                          <a:r>
                            <a:rPr lang="en-US" sz="2400" dirty="0">
                              <a:latin typeface="Verdana" panose="020B0604030504040204" pitchFamily="34" charset="0"/>
                              <a:ea typeface="Verdana" panose="020B0604030504040204" pitchFamily="34" charset="0"/>
                            </a:rPr>
                            <a:t>Selection bias factor: </a:t>
                          </a:r>
                          <a14:m>
                            <m:oMath xmlns:m="http://schemas.openxmlformats.org/officeDocument/2006/math">
                              <m:f>
                                <m:fPr>
                                  <m:ctrlPr>
                                    <a:rPr lang="en-US" sz="2400" i="1" smtClean="0">
                                      <a:latin typeface="Cambria Math" panose="02040503050406030204" pitchFamily="18" charset="0"/>
                                    </a:rPr>
                                  </m:ctrlPr>
                                </m:fPr>
                                <m:num>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case</m:t>
                                  </m:r>
                                  <m:r>
                                    <m:rPr>
                                      <m:nor/>
                                    </m:rPr>
                                    <a:rPr lang="en-US" sz="2400" baseline="-25000" dirty="0">
                                      <a:latin typeface="Verdana" panose="020B0604030504040204" pitchFamily="34" charset="0"/>
                                      <a:ea typeface="Verdana" panose="020B0604030504040204" pitchFamily="34" charset="0"/>
                                    </a:rPr>
                                    <m:t>,1</m:t>
                                  </m:r>
                                  <m:r>
                                    <a:rPr lang="en-US" sz="2400" b="0" i="1" baseline="-25000" dirty="0" smtClean="0">
                                      <a:latin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m:t>
                                  </m:r>
                                  <m:r>
                                    <m:rPr>
                                      <m:nor/>
                                    </m:rPr>
                                    <a:rPr lang="en-US" sz="2400" b="0" i="0" dirty="0" smtClean="0">
                                      <a:latin typeface="Verdana" panose="020B0604030504040204" pitchFamily="34" charset="0"/>
                                      <a:ea typeface="Verdana" panose="020B0604030504040204" pitchFamily="34" charset="0"/>
                                    </a:rPr>
                                    <m:t> </m:t>
                                  </m:r>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case</m:t>
                                  </m:r>
                                  <m:r>
                                    <m:rPr>
                                      <m:nor/>
                                    </m:rPr>
                                    <a:rPr lang="en-US" sz="2400" baseline="-25000" dirty="0">
                                      <a:latin typeface="Verdana" panose="020B0604030504040204" pitchFamily="34" charset="0"/>
                                      <a:ea typeface="Verdana" panose="020B0604030504040204" pitchFamily="34" charset="0"/>
                                    </a:rPr>
                                    <m:t>,0 </m:t>
                                  </m:r>
                                </m:num>
                                <m:den>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control</m:t>
                                  </m:r>
                                  <m:r>
                                    <m:rPr>
                                      <m:nor/>
                                    </m:rPr>
                                    <a:rPr lang="en-US" sz="2400" baseline="-25000" dirty="0">
                                      <a:latin typeface="Verdana" panose="020B0604030504040204" pitchFamily="34" charset="0"/>
                                      <a:ea typeface="Verdana" panose="020B0604030504040204" pitchFamily="34" charset="0"/>
                                    </a:rPr>
                                    <m:t>,1</m:t>
                                  </m:r>
                                  <m:r>
                                    <a:rPr lang="en-US" sz="2400" b="0" i="1" baseline="-25000" dirty="0" smtClean="0">
                                      <a:latin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m:t>
                                  </m:r>
                                  <m:r>
                                    <m:rPr>
                                      <m:nor/>
                                    </m:rPr>
                                    <a:rPr lang="en-US" sz="2400" b="0" i="0" dirty="0" smtClean="0">
                                      <a:latin typeface="Verdana" panose="020B0604030504040204" pitchFamily="34" charset="0"/>
                                      <a:ea typeface="Verdana" panose="020B0604030504040204" pitchFamily="34" charset="0"/>
                                    </a:rPr>
                                    <m:t> </m:t>
                                  </m:r>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control</m:t>
                                  </m:r>
                                  <m:r>
                                    <m:rPr>
                                      <m:nor/>
                                    </m:rPr>
                                    <a:rPr lang="en-US" sz="2400" baseline="-25000" dirty="0">
                                      <a:latin typeface="Verdana" panose="020B0604030504040204" pitchFamily="34" charset="0"/>
                                      <a:ea typeface="Verdana" panose="020B0604030504040204" pitchFamily="34" charset="0"/>
                                    </a:rPr>
                                    <m:t>,0 </m:t>
                                  </m:r>
                                </m:den>
                              </m:f>
                            </m:oMath>
                          </a14:m>
                          <a:endParaRPr lang="en-US" sz="24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1228467"/>
                      </a:ext>
                    </a:extLst>
                  </a:tr>
                  <a:tr h="701040">
                    <a:tc>
                      <a:txBody>
                        <a:bodyPr/>
                        <a:lstStyle/>
                        <a:p>
                          <a:pPr algn="ctr"/>
                          <a:r>
                            <a:rPr lang="en-US" sz="2400" dirty="0">
                              <a:latin typeface="Verdana" panose="020B0604030504040204" pitchFamily="34" charset="0"/>
                              <a:ea typeface="Verdana" panose="020B0604030504040204" pitchFamily="34" charset="0"/>
                            </a:rPr>
                            <a:t>&lt;1.0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r>
                                <m:rPr>
                                  <m:nor/>
                                </m:rPr>
                                <a:rPr lang="en-US" sz="2400" dirty="0" smtClean="0">
                                  <a:latin typeface="Verdana" panose="020B0604030504040204" pitchFamily="34" charset="0"/>
                                  <a:ea typeface="Verdana" panose="020B0604030504040204" pitchFamily="34" charset="0"/>
                                </a:rPr>
                                <m:t>S</m:t>
                              </m:r>
                              <m:r>
                                <m:rPr>
                                  <m:nor/>
                                </m:rPr>
                                <a:rPr lang="en-US" sz="2400" baseline="-25000" dirty="0" smtClean="0">
                                  <a:latin typeface="Verdana" panose="020B0604030504040204" pitchFamily="34" charset="0"/>
                                  <a:ea typeface="Verdana" panose="020B0604030504040204" pitchFamily="34" charset="0"/>
                                </a:rPr>
                                <m:t>case</m:t>
                              </m:r>
                              <m:r>
                                <m:rPr>
                                  <m:nor/>
                                </m:rPr>
                                <a:rPr lang="en-US" sz="2400" baseline="-25000" dirty="0" smtClean="0">
                                  <a:latin typeface="Verdana" panose="020B0604030504040204" pitchFamily="34" charset="0"/>
                                  <a:ea typeface="Verdana" panose="020B0604030504040204" pitchFamily="34" charset="0"/>
                                </a:rPr>
                                <m:t>,1</m:t>
                              </m:r>
                              <m:r>
                                <a:rPr lang="en-US" sz="2400" b="0" i="1" dirty="0" smtClean="0">
                                  <a:latin typeface="Cambria Math" panose="02040503050406030204" pitchFamily="18" charset="0"/>
                                  <a:ea typeface="Cambria Math" panose="02040503050406030204" pitchFamily="18" charset="0"/>
                                </a:rPr>
                                <m:t>∕</m:t>
                              </m:r>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case</m:t>
                              </m:r>
                              <m:r>
                                <m:rPr>
                                  <m:nor/>
                                </m:rPr>
                                <a:rPr lang="en-US" sz="2400" baseline="-25000" dirty="0">
                                  <a:latin typeface="Verdana" panose="020B0604030504040204" pitchFamily="34" charset="0"/>
                                  <a:ea typeface="Verdana" panose="020B0604030504040204" pitchFamily="34" charset="0"/>
                                </a:rPr>
                                <m:t>,0 </m:t>
                              </m:r>
                            </m:oMath>
                          </a14:m>
                          <a:r>
                            <a:rPr lang="en-US" sz="2400" dirty="0">
                              <a:latin typeface="Verdana" panose="020B0604030504040204" pitchFamily="34" charset="0"/>
                              <a:ea typeface="Verdana" panose="020B0604030504040204" pitchFamily="34" charset="0"/>
                            </a:rPr>
                            <a:t>&lt; </a:t>
                          </a:r>
                          <a14:m>
                            <m:oMath xmlns:m="http://schemas.openxmlformats.org/officeDocument/2006/math">
                              <m:r>
                                <m:rPr>
                                  <m:nor/>
                                </m:rPr>
                                <a:rPr lang="en-US" sz="2400" dirty="0" smtClean="0">
                                  <a:latin typeface="Verdana" panose="020B0604030504040204" pitchFamily="34" charset="0"/>
                                  <a:ea typeface="Verdana" panose="020B0604030504040204" pitchFamily="34" charset="0"/>
                                </a:rPr>
                                <m:t>S</m:t>
                              </m:r>
                              <m:r>
                                <m:rPr>
                                  <m:nor/>
                                </m:rPr>
                                <a:rPr lang="en-US" sz="2400" baseline="-25000" dirty="0" smtClean="0">
                                  <a:latin typeface="Verdana" panose="020B0604030504040204" pitchFamily="34" charset="0"/>
                                  <a:ea typeface="Verdana" panose="020B0604030504040204" pitchFamily="34" charset="0"/>
                                </a:rPr>
                                <m:t>control</m:t>
                              </m:r>
                              <m:r>
                                <m:rPr>
                                  <m:nor/>
                                </m:rPr>
                                <a:rPr lang="en-US" sz="2400" baseline="-25000" dirty="0" smtClean="0">
                                  <a:latin typeface="Verdana" panose="020B0604030504040204" pitchFamily="34" charset="0"/>
                                  <a:ea typeface="Verdana" panose="020B0604030504040204" pitchFamily="34" charset="0"/>
                                </a:rPr>
                                <m:t>,1</m:t>
                              </m:r>
                              <m:r>
                                <a:rPr lang="en-US" sz="2400" b="0" i="1" dirty="0" smtClean="0">
                                  <a:latin typeface="Cambria Math" panose="02040503050406030204" pitchFamily="18" charset="0"/>
                                  <a:ea typeface="Cambria Math" panose="02040503050406030204" pitchFamily="18" charset="0"/>
                                </a:rPr>
                                <m:t>∕</m:t>
                              </m:r>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control</m:t>
                              </m:r>
                              <m:r>
                                <m:rPr>
                                  <m:nor/>
                                </m:rPr>
                                <a:rPr lang="en-US" sz="2400" baseline="-25000" dirty="0">
                                  <a:latin typeface="Verdana" panose="020B0604030504040204" pitchFamily="34" charset="0"/>
                                  <a:ea typeface="Verdana" panose="020B0604030504040204" pitchFamily="34" charset="0"/>
                                </a:rPr>
                                <m:t>,0 </m:t>
                              </m:r>
                            </m:oMath>
                          </a14:m>
                          <a:endParaRPr lang="en-US" sz="24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676982"/>
                      </a:ext>
                    </a:extLst>
                  </a:tr>
                  <a:tr h="701040">
                    <a:tc>
                      <a:txBody>
                        <a:bodyPr/>
                        <a:lstStyle/>
                        <a:p>
                          <a:pPr algn="ctr"/>
                          <a:r>
                            <a:rPr lang="en-US" sz="2400" dirty="0">
                              <a:latin typeface="Verdana" panose="020B0604030504040204" pitchFamily="34" charset="0"/>
                              <a:ea typeface="Verdana" panose="020B0604030504040204" pitchFamily="34" charset="0"/>
                            </a:rPr>
                            <a:t>1.0 (no bias)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sz="2400" dirty="0" smtClean="0">
                                  <a:latin typeface="Verdana" panose="020B0604030504040204" pitchFamily="34" charset="0"/>
                                  <a:ea typeface="Verdana" panose="020B0604030504040204" pitchFamily="34" charset="0"/>
                                </a:rPr>
                                <m:t>S</m:t>
                              </m:r>
                              <m:r>
                                <m:rPr>
                                  <m:nor/>
                                </m:rPr>
                                <a:rPr lang="en-US" sz="2400" baseline="-25000" dirty="0" smtClean="0">
                                  <a:latin typeface="Verdana" panose="020B0604030504040204" pitchFamily="34" charset="0"/>
                                  <a:ea typeface="Verdana" panose="020B0604030504040204" pitchFamily="34" charset="0"/>
                                </a:rPr>
                                <m:t>case</m:t>
                              </m:r>
                              <m:r>
                                <m:rPr>
                                  <m:nor/>
                                </m:rPr>
                                <a:rPr lang="en-US" sz="2400" baseline="-25000" dirty="0" smtClean="0">
                                  <a:latin typeface="Verdana" panose="020B0604030504040204" pitchFamily="34" charset="0"/>
                                  <a:ea typeface="Verdana" panose="020B0604030504040204" pitchFamily="34" charset="0"/>
                                </a:rPr>
                                <m:t>,1</m:t>
                              </m:r>
                              <m:r>
                                <a:rPr lang="en-US" sz="2400" b="0" i="1" dirty="0" smtClean="0">
                                  <a:latin typeface="Cambria Math" panose="02040503050406030204" pitchFamily="18" charset="0"/>
                                  <a:ea typeface="Cambria Math" panose="02040503050406030204" pitchFamily="18" charset="0"/>
                                </a:rPr>
                                <m:t>∕</m:t>
                              </m:r>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case</m:t>
                              </m:r>
                              <m:r>
                                <m:rPr>
                                  <m:nor/>
                                </m:rPr>
                                <a:rPr lang="en-US" sz="2400" baseline="-25000" dirty="0">
                                  <a:latin typeface="Verdana" panose="020B0604030504040204" pitchFamily="34" charset="0"/>
                                  <a:ea typeface="Verdana" panose="020B0604030504040204" pitchFamily="34" charset="0"/>
                                </a:rPr>
                                <m:t>,0 </m:t>
                              </m:r>
                            </m:oMath>
                          </a14:m>
                          <a:r>
                            <a:rPr lang="en-US" sz="2400" dirty="0">
                              <a:latin typeface="Verdana" panose="020B0604030504040204" pitchFamily="34" charset="0"/>
                              <a:ea typeface="Verdana" panose="020B0604030504040204" pitchFamily="34" charset="0"/>
                            </a:rPr>
                            <a:t>=</a:t>
                          </a:r>
                          <a14:m>
                            <m:oMath xmlns:m="http://schemas.openxmlformats.org/officeDocument/2006/math">
                              <m:r>
                                <a:rPr lang="en-US" sz="2400" b="0" i="0" dirty="0" smtClean="0">
                                  <a:latin typeface="Cambria Math" panose="02040503050406030204" pitchFamily="18" charset="0"/>
                                </a:rPr>
                                <m:t> </m:t>
                              </m:r>
                              <m:r>
                                <m:rPr>
                                  <m:nor/>
                                </m:rPr>
                                <a:rPr lang="en-US" sz="2400" dirty="0" smtClean="0">
                                  <a:latin typeface="Verdana" panose="020B0604030504040204" pitchFamily="34" charset="0"/>
                                  <a:ea typeface="Verdana" panose="020B0604030504040204" pitchFamily="34" charset="0"/>
                                </a:rPr>
                                <m:t>S</m:t>
                              </m:r>
                              <m:r>
                                <m:rPr>
                                  <m:nor/>
                                </m:rPr>
                                <a:rPr lang="en-US" sz="2400" baseline="-25000" dirty="0" smtClean="0">
                                  <a:latin typeface="Verdana" panose="020B0604030504040204" pitchFamily="34" charset="0"/>
                                  <a:ea typeface="Verdana" panose="020B0604030504040204" pitchFamily="34" charset="0"/>
                                </a:rPr>
                                <m:t>control</m:t>
                              </m:r>
                              <m:r>
                                <m:rPr>
                                  <m:nor/>
                                </m:rPr>
                                <a:rPr lang="en-US" sz="2400" baseline="-25000" dirty="0" smtClean="0">
                                  <a:latin typeface="Verdana" panose="020B0604030504040204" pitchFamily="34" charset="0"/>
                                  <a:ea typeface="Verdana" panose="020B0604030504040204" pitchFamily="34" charset="0"/>
                                </a:rPr>
                                <m:t>,1</m:t>
                              </m:r>
                              <m:r>
                                <a:rPr lang="en-US" sz="2400" b="0" i="1" dirty="0" smtClean="0">
                                  <a:latin typeface="Cambria Math" panose="02040503050406030204" pitchFamily="18" charset="0"/>
                                  <a:ea typeface="Cambria Math" panose="02040503050406030204" pitchFamily="18" charset="0"/>
                                </a:rPr>
                                <m:t>∕</m:t>
                              </m:r>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control</m:t>
                              </m:r>
                              <m:r>
                                <m:rPr>
                                  <m:nor/>
                                </m:rPr>
                                <a:rPr lang="en-US" sz="2400" baseline="-25000" dirty="0">
                                  <a:latin typeface="Verdana" panose="020B0604030504040204" pitchFamily="34" charset="0"/>
                                  <a:ea typeface="Verdana" panose="020B0604030504040204" pitchFamily="34" charset="0"/>
                                </a:rPr>
                                <m:t>,0 </m:t>
                              </m:r>
                            </m:oMath>
                          </a14:m>
                          <a:endParaRPr lang="en-US" sz="24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63886"/>
                      </a:ext>
                    </a:extLst>
                  </a:tr>
                  <a:tr h="701040">
                    <a:tc>
                      <a:txBody>
                        <a:bodyPr/>
                        <a:lstStyle/>
                        <a:p>
                          <a:pPr algn="ctr"/>
                          <a:r>
                            <a:rPr lang="en-US" sz="2400" dirty="0">
                              <a:latin typeface="Verdana" panose="020B0604030504040204" pitchFamily="34" charset="0"/>
                              <a:ea typeface="Verdana" panose="020B0604030504040204" pitchFamily="34" charset="0"/>
                            </a:rPr>
                            <a:t>&gt;1.0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sz="2400" dirty="0" smtClean="0">
                                  <a:latin typeface="Verdana" panose="020B0604030504040204" pitchFamily="34" charset="0"/>
                                  <a:ea typeface="Verdana" panose="020B0604030504040204" pitchFamily="34" charset="0"/>
                                </a:rPr>
                                <m:t>S</m:t>
                              </m:r>
                              <m:r>
                                <m:rPr>
                                  <m:nor/>
                                </m:rPr>
                                <a:rPr lang="en-US" sz="2400" baseline="-25000" dirty="0" smtClean="0">
                                  <a:latin typeface="Verdana" panose="020B0604030504040204" pitchFamily="34" charset="0"/>
                                  <a:ea typeface="Verdana" panose="020B0604030504040204" pitchFamily="34" charset="0"/>
                                </a:rPr>
                                <m:t>case</m:t>
                              </m:r>
                              <m:r>
                                <m:rPr>
                                  <m:nor/>
                                </m:rPr>
                                <a:rPr lang="en-US" sz="2400" baseline="-25000" dirty="0" smtClean="0">
                                  <a:latin typeface="Verdana" panose="020B0604030504040204" pitchFamily="34" charset="0"/>
                                  <a:ea typeface="Verdana" panose="020B0604030504040204" pitchFamily="34" charset="0"/>
                                </a:rPr>
                                <m:t>,1</m:t>
                              </m:r>
                              <m:r>
                                <a:rPr lang="en-US" sz="2400" b="0" i="1" dirty="0" smtClean="0">
                                  <a:latin typeface="Cambria Math" panose="02040503050406030204" pitchFamily="18" charset="0"/>
                                  <a:ea typeface="Cambria Math" panose="02040503050406030204" pitchFamily="18" charset="0"/>
                                </a:rPr>
                                <m:t>∕</m:t>
                              </m:r>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case</m:t>
                              </m:r>
                              <m:r>
                                <m:rPr>
                                  <m:nor/>
                                </m:rPr>
                                <a:rPr lang="en-US" sz="2400" baseline="-25000" dirty="0">
                                  <a:latin typeface="Verdana" panose="020B0604030504040204" pitchFamily="34" charset="0"/>
                                  <a:ea typeface="Verdana" panose="020B0604030504040204" pitchFamily="34" charset="0"/>
                                </a:rPr>
                                <m:t>,0 </m:t>
                              </m:r>
                            </m:oMath>
                          </a14:m>
                          <a:r>
                            <a:rPr lang="en-US" sz="2400" dirty="0">
                              <a:latin typeface="Verdana" panose="020B0604030504040204" pitchFamily="34" charset="0"/>
                              <a:ea typeface="Verdana" panose="020B0604030504040204" pitchFamily="34" charset="0"/>
                            </a:rPr>
                            <a:t>&gt;</a:t>
                          </a:r>
                          <a14:m>
                            <m:oMath xmlns:m="http://schemas.openxmlformats.org/officeDocument/2006/math">
                              <m:r>
                                <a:rPr lang="en-US" sz="2400" b="0" i="0" dirty="0" smtClean="0">
                                  <a:latin typeface="Cambria Math" panose="02040503050406030204" pitchFamily="18" charset="0"/>
                                </a:rPr>
                                <m:t> </m:t>
                              </m:r>
                              <m:r>
                                <m:rPr>
                                  <m:nor/>
                                </m:rPr>
                                <a:rPr lang="en-US" sz="2400" dirty="0" smtClean="0">
                                  <a:latin typeface="Verdana" panose="020B0604030504040204" pitchFamily="34" charset="0"/>
                                  <a:ea typeface="Verdana" panose="020B0604030504040204" pitchFamily="34" charset="0"/>
                                </a:rPr>
                                <m:t>S</m:t>
                              </m:r>
                              <m:r>
                                <m:rPr>
                                  <m:nor/>
                                </m:rPr>
                                <a:rPr lang="en-US" sz="2400" baseline="-25000" dirty="0" smtClean="0">
                                  <a:latin typeface="Verdana" panose="020B0604030504040204" pitchFamily="34" charset="0"/>
                                  <a:ea typeface="Verdana" panose="020B0604030504040204" pitchFamily="34" charset="0"/>
                                </a:rPr>
                                <m:t>control</m:t>
                              </m:r>
                              <m:r>
                                <m:rPr>
                                  <m:nor/>
                                </m:rPr>
                                <a:rPr lang="en-US" sz="2400" baseline="-25000" dirty="0" smtClean="0">
                                  <a:latin typeface="Verdana" panose="020B0604030504040204" pitchFamily="34" charset="0"/>
                                  <a:ea typeface="Verdana" panose="020B0604030504040204" pitchFamily="34" charset="0"/>
                                </a:rPr>
                                <m:t>,1</m:t>
                              </m:r>
                              <m:r>
                                <a:rPr lang="en-US" sz="2400" b="0" i="1" dirty="0" smtClean="0">
                                  <a:latin typeface="Cambria Math" panose="02040503050406030204" pitchFamily="18" charset="0"/>
                                  <a:ea typeface="Cambria Math" panose="02040503050406030204" pitchFamily="18" charset="0"/>
                                </a:rPr>
                                <m:t>∕</m:t>
                              </m:r>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control</m:t>
                              </m:r>
                              <m:r>
                                <m:rPr>
                                  <m:nor/>
                                </m:rPr>
                                <a:rPr lang="en-US" sz="2400" baseline="-25000" dirty="0">
                                  <a:latin typeface="Verdana" panose="020B0604030504040204" pitchFamily="34" charset="0"/>
                                  <a:ea typeface="Verdana" panose="020B0604030504040204" pitchFamily="34" charset="0"/>
                                </a:rPr>
                                <m:t>,0 </m:t>
                              </m:r>
                            </m:oMath>
                          </a14:m>
                          <a:endParaRPr lang="en-US" sz="2400" dirty="0">
                            <a:latin typeface="Verdana" panose="020B0604030504040204" pitchFamily="34" charset="0"/>
                            <a:ea typeface="Verdana" panose="020B0604030504040204" pitchFamily="34" charset="0"/>
                          </a:endParaRPr>
                        </a:p>
                        <a:p>
                          <a:pPr algn="ctr"/>
                          <a:endParaRPr lang="en-US" sz="24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3350"/>
                      </a:ext>
                    </a:extLst>
                  </a:tr>
                </a:tbl>
              </a:graphicData>
            </a:graphic>
          </p:graphicFrame>
        </mc:Choice>
        <mc:Fallback xmlns="">
          <p:graphicFrame>
            <p:nvGraphicFramePr>
              <p:cNvPr id="6" name="Table 5">
                <a:extLst>
                  <a:ext uri="{FF2B5EF4-FFF2-40B4-BE49-F238E27FC236}">
                    <a16:creationId xmlns:a16="http://schemas.microsoft.com/office/drawing/2014/main" id="{85B26011-0E63-48FF-9198-1CAA40D82FEC}"/>
                  </a:ext>
                </a:extLst>
              </p:cNvPr>
              <p:cNvGraphicFramePr>
                <a:graphicFrameLocks noGrp="1"/>
              </p:cNvGraphicFramePr>
              <p:nvPr>
                <p:extLst>
                  <p:ext uri="{D42A27DB-BD31-4B8C-83A1-F6EECF244321}">
                    <p14:modId xmlns:p14="http://schemas.microsoft.com/office/powerpoint/2010/main" val="3644996507"/>
                  </p:ext>
                </p:extLst>
              </p:nvPr>
            </p:nvGraphicFramePr>
            <p:xfrm>
              <a:off x="1051560" y="1329550"/>
              <a:ext cx="9928860" cy="3536098"/>
            </p:xfrm>
            <a:graphic>
              <a:graphicData uri="http://schemas.openxmlformats.org/drawingml/2006/table">
                <a:tbl>
                  <a:tblPr bandRow="1">
                    <a:tableStyleId>{5C22544A-7EE6-4342-B048-85BDC9FD1C3A}</a:tableStyleId>
                  </a:tblPr>
                  <a:tblGrid>
                    <a:gridCol w="4141863">
                      <a:extLst>
                        <a:ext uri="{9D8B030D-6E8A-4147-A177-3AD203B41FA5}">
                          <a16:colId xmlns:a16="http://schemas.microsoft.com/office/drawing/2014/main" val="847161787"/>
                        </a:ext>
                      </a:extLst>
                    </a:gridCol>
                    <a:gridCol w="5786997">
                      <a:extLst>
                        <a:ext uri="{9D8B030D-6E8A-4147-A177-3AD203B41FA5}">
                          <a16:colId xmlns:a16="http://schemas.microsoft.com/office/drawing/2014/main" val="3058318232"/>
                        </a:ext>
                      </a:extLst>
                    </a:gridCol>
                  </a:tblGrid>
                  <a:tr h="131105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7" t="-3721" r="-140000" b="-171163"/>
                          </a:stretch>
                        </a:blipFill>
                      </a:tcPr>
                    </a:tc>
                    <a:tc>
                      <a:txBody>
                        <a:bodyPr/>
                        <a:lstStyle/>
                        <a:p>
                          <a:endParaRPr lang="en-US" sz="24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1228467"/>
                      </a:ext>
                    </a:extLst>
                  </a:tr>
                  <a:tr h="701040">
                    <a:tc>
                      <a:txBody>
                        <a:bodyPr/>
                        <a:lstStyle/>
                        <a:p>
                          <a:pPr algn="ctr"/>
                          <a:r>
                            <a:rPr lang="en-US" sz="2400" dirty="0">
                              <a:latin typeface="Verdana" panose="020B0604030504040204" pitchFamily="34" charset="0"/>
                              <a:ea typeface="Verdana" panose="020B0604030504040204" pitchFamily="34" charset="0"/>
                            </a:rPr>
                            <a:t>&lt;1.0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71684" t="-192241" r="-211" b="-217241"/>
                          </a:stretch>
                        </a:blipFill>
                      </a:tcPr>
                    </a:tc>
                    <a:extLst>
                      <a:ext uri="{0D108BD9-81ED-4DB2-BD59-A6C34878D82A}">
                        <a16:rowId xmlns:a16="http://schemas.microsoft.com/office/drawing/2014/main" val="2021676982"/>
                      </a:ext>
                    </a:extLst>
                  </a:tr>
                  <a:tr h="701040">
                    <a:tc>
                      <a:txBody>
                        <a:bodyPr/>
                        <a:lstStyle/>
                        <a:p>
                          <a:pPr algn="ctr"/>
                          <a:r>
                            <a:rPr lang="en-US" sz="2400" dirty="0">
                              <a:latin typeface="Verdana" panose="020B0604030504040204" pitchFamily="34" charset="0"/>
                              <a:ea typeface="Verdana" panose="020B0604030504040204" pitchFamily="34" charset="0"/>
                            </a:rPr>
                            <a:t>1.0 (no bias)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71684" t="-294783" r="-211" b="-119130"/>
                          </a:stretch>
                        </a:blipFill>
                      </a:tcPr>
                    </a:tc>
                    <a:extLst>
                      <a:ext uri="{0D108BD9-81ED-4DB2-BD59-A6C34878D82A}">
                        <a16:rowId xmlns:a16="http://schemas.microsoft.com/office/drawing/2014/main" val="484363886"/>
                      </a:ext>
                    </a:extLst>
                  </a:tr>
                  <a:tr h="822960">
                    <a:tc>
                      <a:txBody>
                        <a:bodyPr/>
                        <a:lstStyle/>
                        <a:p>
                          <a:pPr algn="ctr"/>
                          <a:r>
                            <a:rPr lang="en-US" sz="2400" dirty="0">
                              <a:latin typeface="Verdana" panose="020B0604030504040204" pitchFamily="34" charset="0"/>
                              <a:ea typeface="Verdana" panose="020B0604030504040204" pitchFamily="34" charset="0"/>
                            </a:rPr>
                            <a:t>&gt;1.0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71684" t="-336296" r="-211" b="-1481"/>
                          </a:stretch>
                        </a:blipFill>
                      </a:tcPr>
                    </a:tc>
                    <a:extLst>
                      <a:ext uri="{0D108BD9-81ED-4DB2-BD59-A6C34878D82A}">
                        <a16:rowId xmlns:a16="http://schemas.microsoft.com/office/drawing/2014/main" val="40973350"/>
                      </a:ext>
                    </a:extLst>
                  </a:tr>
                </a:tbl>
              </a:graphicData>
            </a:graphic>
          </p:graphicFrame>
        </mc:Fallback>
      </mc:AlternateContent>
    </p:spTree>
    <p:extLst>
      <p:ext uri="{BB962C8B-B14F-4D97-AF65-F5344CB8AC3E}">
        <p14:creationId xmlns:p14="http://schemas.microsoft.com/office/powerpoint/2010/main" val="203552091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Example</a:t>
            </a:r>
          </a:p>
        </p:txBody>
      </p:sp>
      <p:sp>
        <p:nvSpPr>
          <p:cNvPr id="3" name="Content Placeholder 2"/>
          <p:cNvSpPr>
            <a:spLocks noGrp="1"/>
          </p:cNvSpPr>
          <p:nvPr>
            <p:ph idx="1"/>
          </p:nvPr>
        </p:nvSpPr>
        <p:spPr/>
        <p:txBody>
          <a:bodyPr/>
          <a:lstStyle/>
          <a:p>
            <a:r>
              <a:rPr lang="en-US" dirty="0"/>
              <a:t>From a study examining the relationship between obesity and mortality in HF patients:</a:t>
            </a:r>
          </a:p>
          <a:p>
            <a:endParaRPr lang="en-US" dirty="0"/>
          </a:p>
          <a:p>
            <a:endParaRPr lang="en-US" dirty="0"/>
          </a:p>
          <a:p>
            <a:endParaRPr lang="en-US" dirty="0"/>
          </a:p>
          <a:p>
            <a:endParaRPr lang="en-US" dirty="0"/>
          </a:p>
          <a:p>
            <a:endParaRPr lang="en-US" dirty="0"/>
          </a:p>
          <a:p>
            <a:r>
              <a:rPr lang="en-US" dirty="0"/>
              <a:t>You suspect there is collider-stratification bias due to conditioning on a variable affected by exposure (HF) and sharing common causes with the outcome</a:t>
            </a:r>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45</a:t>
            </a:fld>
            <a:endParaRPr lang="en-US" dirty="0"/>
          </a:p>
        </p:txBody>
      </p:sp>
      <p:sp>
        <p:nvSpPr>
          <p:cNvPr id="5" name="Rectangle 4"/>
          <p:cNvSpPr/>
          <p:nvPr/>
        </p:nvSpPr>
        <p:spPr>
          <a:xfrm>
            <a:off x="1524000" y="1877606"/>
            <a:ext cx="9144000" cy="2800766"/>
          </a:xfrm>
          <a:prstGeom prst="rect">
            <a:avLst/>
          </a:prstGeom>
        </p:spPr>
        <p:txBody>
          <a:bodyPr wrap="square">
            <a:spAutoFit/>
          </a:bodyPr>
          <a:lstStyle/>
          <a:p>
            <a:r>
              <a:rPr lang="mr-IN" sz="1600" b="1" dirty="0">
                <a:latin typeface="Courier"/>
                <a:cs typeface="Courier"/>
              </a:rPr>
              <a:t> Proportion</a:t>
            </a:r>
          </a:p>
          <a:p>
            <a:r>
              <a:rPr lang="mr-IN" sz="1600" b="1" dirty="0">
                <a:latin typeface="Courier"/>
                <a:cs typeface="Courier"/>
              </a:rPr>
              <a:t>                 |   Exposed   Unexposed  |      Total     Exposed</a:t>
            </a:r>
          </a:p>
          <a:p>
            <a:r>
              <a:rPr lang="mr-IN" sz="1600" b="1" dirty="0">
                <a:latin typeface="Courier"/>
                <a:cs typeface="Courier"/>
              </a:rPr>
              <a:t>-----------------+------------------------+------------------------</a:t>
            </a:r>
          </a:p>
          <a:p>
            <a:r>
              <a:rPr lang="mr-IN" sz="1600" b="1" dirty="0">
                <a:latin typeface="Courier"/>
                <a:cs typeface="Courier"/>
              </a:rPr>
              <a:t>           </a:t>
            </a:r>
            <a:r>
              <a:rPr lang="en-CA" sz="1600" b="1" dirty="0">
                <a:latin typeface="Courier"/>
                <a:cs typeface="Courier"/>
              </a:rPr>
              <a:t>Dead</a:t>
            </a:r>
            <a:r>
              <a:rPr lang="mr-IN" sz="1600" b="1" dirty="0">
                <a:latin typeface="Courier"/>
                <a:cs typeface="Courier"/>
              </a:rPr>
              <a:t> </a:t>
            </a:r>
            <a:r>
              <a:rPr lang="en-CA" sz="1600" b="1" dirty="0">
                <a:latin typeface="Courier"/>
                <a:cs typeface="Courier"/>
              </a:rPr>
              <a:t> </a:t>
            </a:r>
            <a:r>
              <a:rPr lang="mr-IN" sz="1600" b="1" dirty="0">
                <a:latin typeface="Courier"/>
                <a:cs typeface="Courier"/>
              </a:rPr>
              <a:t>|       998         977  |       1975       0.5053</a:t>
            </a:r>
          </a:p>
          <a:p>
            <a:r>
              <a:rPr lang="mr-IN" sz="1600" b="1" dirty="0">
                <a:latin typeface="Courier"/>
                <a:cs typeface="Courier"/>
              </a:rPr>
              <a:t>      </a:t>
            </a:r>
            <a:r>
              <a:rPr lang="en-CA" sz="1600" b="1" dirty="0">
                <a:latin typeface="Courier"/>
                <a:cs typeface="Courier"/>
              </a:rPr>
              <a:t>   </a:t>
            </a:r>
            <a:r>
              <a:rPr lang="mr-IN" sz="1600" b="1" dirty="0">
                <a:latin typeface="Courier"/>
                <a:cs typeface="Courier"/>
              </a:rPr>
              <a:t>  </a:t>
            </a:r>
            <a:r>
              <a:rPr lang="en-CA" sz="1600" b="1" dirty="0">
                <a:latin typeface="Courier"/>
                <a:cs typeface="Courier"/>
              </a:rPr>
              <a:t>Alive </a:t>
            </a:r>
            <a:r>
              <a:rPr lang="mr-IN" sz="1600" b="1" dirty="0">
                <a:latin typeface="Courier"/>
                <a:cs typeface="Courier"/>
              </a:rPr>
              <a:t>|      2086        1606  |       3692       0.5650</a:t>
            </a:r>
          </a:p>
          <a:p>
            <a:r>
              <a:rPr lang="mr-IN" sz="1600" b="1" dirty="0">
                <a:latin typeface="Courier"/>
                <a:cs typeface="Courier"/>
              </a:rPr>
              <a:t>-----------------+------------------------+------------------------</a:t>
            </a:r>
          </a:p>
          <a:p>
            <a:r>
              <a:rPr lang="mr-IN" sz="1600" b="1" dirty="0">
                <a:latin typeface="Courier"/>
                <a:cs typeface="Courier"/>
              </a:rPr>
              <a:t>           Total |      3084        2583  |       5667       0.5442</a:t>
            </a:r>
          </a:p>
          <a:p>
            <a:r>
              <a:rPr lang="mr-IN" sz="1600" b="1" dirty="0">
                <a:latin typeface="Courier"/>
                <a:cs typeface="Courier"/>
              </a:rPr>
              <a:t>                 |                        |</a:t>
            </a:r>
          </a:p>
          <a:p>
            <a:r>
              <a:rPr lang="mr-IN" sz="1600" b="1" dirty="0">
                <a:latin typeface="Courier"/>
                <a:cs typeface="Courier"/>
              </a:rPr>
              <a:t>                 |      Point estimate    |    [95% Conf. Interval]</a:t>
            </a:r>
          </a:p>
          <a:p>
            <a:r>
              <a:rPr lang="mr-IN" sz="1600" b="1" dirty="0">
                <a:latin typeface="Courier"/>
                <a:cs typeface="Courier"/>
              </a:rPr>
              <a:t>                 |------------------------+------------------------</a:t>
            </a:r>
          </a:p>
          <a:p>
            <a:r>
              <a:rPr lang="mr-IN" sz="1600" b="1" dirty="0">
                <a:latin typeface="Courier"/>
                <a:cs typeface="Courier"/>
              </a:rPr>
              <a:t>      Odds ratio |         .7864429       |    .7037068    .8789046</a:t>
            </a:r>
            <a:endParaRPr lang="en-US" sz="1600" b="1" dirty="0">
              <a:latin typeface="Courier"/>
              <a:cs typeface="Courier"/>
            </a:endParaRPr>
          </a:p>
        </p:txBody>
      </p:sp>
    </p:spTree>
    <p:extLst>
      <p:ext uri="{BB962C8B-B14F-4D97-AF65-F5344CB8AC3E}">
        <p14:creationId xmlns:p14="http://schemas.microsoft.com/office/powerpoint/2010/main" val="177140415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Where to get estimates of sampling fractions?</a:t>
            </a:r>
          </a:p>
        </p:txBody>
      </p:sp>
      <p:sp>
        <p:nvSpPr>
          <p:cNvPr id="3" name="Content Placeholder 2"/>
          <p:cNvSpPr>
            <a:spLocks noGrp="1"/>
          </p:cNvSpPr>
          <p:nvPr>
            <p:ph idx="1"/>
          </p:nvPr>
        </p:nvSpPr>
        <p:spPr>
          <a:xfrm>
            <a:off x="482928" y="1074517"/>
            <a:ext cx="11480472" cy="1501043"/>
          </a:xfrm>
        </p:spPr>
        <p:txBody>
          <a:bodyPr/>
          <a:lstStyle/>
          <a:p>
            <a:r>
              <a:rPr lang="en-CA" dirty="0"/>
              <a:t>Need population-representative data to estimate selection probabilities</a:t>
            </a:r>
          </a:p>
          <a:p>
            <a:r>
              <a:rPr lang="en-CA" dirty="0"/>
              <a:t>Use data from the 1999-2000 and 2001-2002 US National Health and Nutrition Examination Survey (NHANES) </a:t>
            </a:r>
          </a:p>
          <a:p>
            <a:endParaRPr lang="en-CA"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92240089"/>
              </p:ext>
            </p:extLst>
          </p:nvPr>
        </p:nvGraphicFramePr>
        <p:xfrm>
          <a:off x="2678169" y="2690604"/>
          <a:ext cx="4356486" cy="1111032"/>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25.5-29.9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latin typeface="Verdana" panose="020B0604030504040204" pitchFamily="34" charset="0"/>
                          <a:ea typeface="Verdana" panose="020B0604030504040204" pitchFamily="34" charset="0"/>
                        </a:rPr>
                        <a:t>18.5-24.9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latin typeface="Verdana" panose="020B0604030504040204" pitchFamily="34" charset="0"/>
                          <a:ea typeface="Verdana" panose="020B0604030504040204" pitchFamily="34" charset="0"/>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9352">
                <a:tc>
                  <a:txBody>
                    <a:bodyPr/>
                    <a:lstStyle/>
                    <a:p>
                      <a:pPr algn="ctr"/>
                      <a:r>
                        <a:rPr lang="en-CA" dirty="0">
                          <a:solidFill>
                            <a:schemeClr val="tx2"/>
                          </a:solidFill>
                          <a:latin typeface="Verdana" panose="020B0604030504040204" pitchFamily="34" charset="0"/>
                          <a:ea typeface="Verdana" panose="020B0604030504040204" pitchFamily="34" charset="0"/>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3270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3096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21633008"/>
              </p:ext>
            </p:extLst>
          </p:nvPr>
        </p:nvGraphicFramePr>
        <p:xfrm>
          <a:off x="2678169" y="4039408"/>
          <a:ext cx="4356486" cy="111252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25.5-29.9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latin typeface="Verdana" panose="020B0604030504040204" pitchFamily="34" charset="0"/>
                          <a:ea typeface="Verdana" panose="020B0604030504040204" pitchFamily="34" charset="0"/>
                        </a:rPr>
                        <a:t>18.5-24.9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latin typeface="Verdana" panose="020B0604030504040204" pitchFamily="34" charset="0"/>
                          <a:ea typeface="Verdana" panose="020B0604030504040204" pitchFamily="34" charset="0"/>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a:solidFill>
                            <a:schemeClr val="tx2"/>
                          </a:solidFill>
                          <a:latin typeface="Verdana" panose="020B0604030504040204" pitchFamily="34" charset="0"/>
                          <a:ea typeface="Verdana" panose="020B0604030504040204" pitchFamily="34" charset="0"/>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79209209"/>
              </p:ext>
            </p:extLst>
          </p:nvPr>
        </p:nvGraphicFramePr>
        <p:xfrm>
          <a:off x="2678169" y="5389699"/>
          <a:ext cx="4356486" cy="111252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25.5-29.9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latin typeface="Verdana" panose="020B0604030504040204" pitchFamily="34" charset="0"/>
                          <a:ea typeface="Verdana" panose="020B0604030504040204" pitchFamily="34" charset="0"/>
                        </a:rPr>
                        <a:t>18.5-24.9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latin typeface="Verdana" panose="020B0604030504040204" pitchFamily="34" charset="0"/>
                          <a:ea typeface="Verdana" panose="020B0604030504040204" pitchFamily="34" charset="0"/>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bg1">
                              <a:lumMod val="50000"/>
                            </a:schemeClr>
                          </a:solidFill>
                          <a:latin typeface="Verdana" panose="020B0604030504040204" pitchFamily="34" charset="0"/>
                          <a:ea typeface="Verdana" panose="020B060403050404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bg1">
                              <a:lumMod val="50000"/>
                            </a:schemeClr>
                          </a:solidFill>
                          <a:latin typeface="Verdana" panose="020B0604030504040204" pitchFamily="34" charset="0"/>
                          <a:ea typeface="Verdana" panose="020B060403050404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a:solidFill>
                            <a:schemeClr val="tx2"/>
                          </a:solidFill>
                          <a:latin typeface="Verdana" panose="020B0604030504040204" pitchFamily="34" charset="0"/>
                          <a:ea typeface="Verdana" panose="020B0604030504040204" pitchFamily="34" charset="0"/>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bg1">
                              <a:lumMod val="50000"/>
                            </a:schemeClr>
                          </a:solidFill>
                          <a:latin typeface="Verdana" panose="020B0604030504040204" pitchFamily="34" charset="0"/>
                          <a:ea typeface="Verdana" panose="020B060403050404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bg1">
                              <a:lumMod val="50000"/>
                            </a:schemeClr>
                          </a:solidFill>
                          <a:latin typeface="Verdana" panose="020B0604030504040204" pitchFamily="34" charset="0"/>
                          <a:ea typeface="Verdana" panose="020B060403050404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7305732" y="2975281"/>
            <a:ext cx="3044108"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Total NHANES cohort</a:t>
            </a:r>
          </a:p>
        </p:txBody>
      </p:sp>
      <p:sp>
        <p:nvSpPr>
          <p:cNvPr id="9" name="TextBox 8"/>
          <p:cNvSpPr txBox="1"/>
          <p:nvPr/>
        </p:nvSpPr>
        <p:spPr>
          <a:xfrm>
            <a:off x="7305732" y="4191840"/>
            <a:ext cx="3044108"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NHANES HF=1</a:t>
            </a:r>
          </a:p>
        </p:txBody>
      </p:sp>
      <p:sp>
        <p:nvSpPr>
          <p:cNvPr id="10" name="TextBox 9"/>
          <p:cNvSpPr txBox="1"/>
          <p:nvPr/>
        </p:nvSpPr>
        <p:spPr>
          <a:xfrm>
            <a:off x="7305732" y="5688763"/>
            <a:ext cx="3044108"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Sampling fractions</a:t>
            </a:r>
          </a:p>
        </p:txBody>
      </p:sp>
    </p:spTree>
    <p:extLst>
      <p:ext uri="{BB962C8B-B14F-4D97-AF65-F5344CB8AC3E}">
        <p14:creationId xmlns:p14="http://schemas.microsoft.com/office/powerpoint/2010/main" val="170779200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339853"/>
            <a:ext cx="11218332" cy="1034129"/>
          </a:xfrm>
        </p:spPr>
        <p:txBody>
          <a:bodyPr/>
          <a:lstStyle/>
          <a:p>
            <a:r>
              <a:rPr lang="en-US" dirty="0"/>
              <a:t>Calculations</a:t>
            </a:r>
            <a:br>
              <a:rPr lang="en-US" dirty="0"/>
            </a:b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05543706"/>
              </p:ext>
            </p:extLst>
          </p:nvPr>
        </p:nvGraphicFramePr>
        <p:xfrm>
          <a:off x="647700" y="3739015"/>
          <a:ext cx="6526866" cy="1112520"/>
        </p:xfrm>
        <a:graphic>
          <a:graphicData uri="http://schemas.openxmlformats.org/drawingml/2006/table">
            <a:tbl>
              <a:tblPr firstRow="1" bandRow="1">
                <a:tableStyleId>{5C22544A-7EE6-4342-B048-85BDC9FD1C3A}</a:tableStyleId>
              </a:tblPr>
              <a:tblGrid>
                <a:gridCol w="1529610">
                  <a:extLst>
                    <a:ext uri="{9D8B030D-6E8A-4147-A177-3AD203B41FA5}">
                      <a16:colId xmlns:a16="http://schemas.microsoft.com/office/drawing/2014/main" val="20000"/>
                    </a:ext>
                  </a:extLst>
                </a:gridCol>
                <a:gridCol w="2498628">
                  <a:extLst>
                    <a:ext uri="{9D8B030D-6E8A-4147-A177-3AD203B41FA5}">
                      <a16:colId xmlns:a16="http://schemas.microsoft.com/office/drawing/2014/main" val="20001"/>
                    </a:ext>
                  </a:extLst>
                </a:gridCol>
                <a:gridCol w="2498628">
                  <a:extLst>
                    <a:ext uri="{9D8B030D-6E8A-4147-A177-3AD203B41FA5}">
                      <a16:colId xmlns:a16="http://schemas.microsoft.com/office/drawing/2014/main" val="20002"/>
                    </a:ext>
                  </a:extLst>
                </a:gridCol>
              </a:tblGrid>
              <a:tr h="370840">
                <a:tc>
                  <a:txBody>
                    <a:bodyPr/>
                    <a:lstStyle/>
                    <a:p>
                      <a:endParaRPr lang="en-CA" dirty="0">
                        <a:solidFill>
                          <a:schemeClr val="tx2"/>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25.5-29.9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latin typeface="Verdana" panose="020B0604030504040204" pitchFamily="34" charset="0"/>
                          <a:ea typeface="Verdana" panose="020B0604030504040204" pitchFamily="34" charset="0"/>
                        </a:rPr>
                        <a:t>18.5-24.9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latin typeface="Verdana" panose="020B0604030504040204" pitchFamily="34" charset="0"/>
                          <a:ea typeface="Verdana" panose="020B0604030504040204" pitchFamily="34" charset="0"/>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34/258 = 0.132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29/256</a:t>
                      </a:r>
                      <a:r>
                        <a:rPr lang="en-CA" baseline="0" dirty="0">
                          <a:solidFill>
                            <a:schemeClr val="tx2"/>
                          </a:solidFill>
                          <a:latin typeface="Verdana" panose="020B0604030504040204" pitchFamily="34" charset="0"/>
                          <a:ea typeface="Verdana" panose="020B0604030504040204" pitchFamily="34" charset="0"/>
                        </a:rPr>
                        <a:t> </a:t>
                      </a:r>
                      <a:r>
                        <a:rPr lang="en-CA" dirty="0">
                          <a:solidFill>
                            <a:schemeClr val="tx2"/>
                          </a:solidFill>
                          <a:latin typeface="Verdana" panose="020B0604030504040204" pitchFamily="34" charset="0"/>
                          <a:ea typeface="Verdana" panose="020B0604030504040204" pitchFamily="34" charset="0"/>
                        </a:rPr>
                        <a:t>= 0.113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a:solidFill>
                            <a:schemeClr val="tx2"/>
                          </a:solidFill>
                          <a:latin typeface="Verdana" panose="020B0604030504040204" pitchFamily="34" charset="0"/>
                          <a:ea typeface="Verdana" panose="020B0604030504040204" pitchFamily="34" charset="0"/>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68/3270 = 0.0208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23/3096 = 0.00743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7236558" y="4110609"/>
            <a:ext cx="3473647"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Selection probabilities</a:t>
            </a:r>
          </a:p>
        </p:txBody>
      </p:sp>
      <p:graphicFrame>
        <p:nvGraphicFramePr>
          <p:cNvPr id="10" name="Table 9">
            <a:extLst>
              <a:ext uri="{FF2B5EF4-FFF2-40B4-BE49-F238E27FC236}">
                <a16:creationId xmlns:a16="http://schemas.microsoft.com/office/drawing/2014/main" id="{F4C945AF-342D-4D64-9A6D-006FCE583088}"/>
              </a:ext>
            </a:extLst>
          </p:cNvPr>
          <p:cNvGraphicFramePr>
            <a:graphicFrameLocks noGrp="1"/>
          </p:cNvGraphicFramePr>
          <p:nvPr>
            <p:extLst>
              <p:ext uri="{D42A27DB-BD31-4B8C-83A1-F6EECF244321}">
                <p14:modId xmlns:p14="http://schemas.microsoft.com/office/powerpoint/2010/main" val="1789043941"/>
              </p:ext>
            </p:extLst>
          </p:nvPr>
        </p:nvGraphicFramePr>
        <p:xfrm>
          <a:off x="647700" y="978823"/>
          <a:ext cx="4356486" cy="1111032"/>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25.5-29.9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latin typeface="Verdana" panose="020B0604030504040204" pitchFamily="34" charset="0"/>
                          <a:ea typeface="Verdana" panose="020B0604030504040204" pitchFamily="34" charset="0"/>
                        </a:rPr>
                        <a:t>18.5-24.9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latin typeface="Verdana" panose="020B0604030504040204" pitchFamily="34" charset="0"/>
                          <a:ea typeface="Verdana" panose="020B0604030504040204" pitchFamily="34" charset="0"/>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9352">
                <a:tc>
                  <a:txBody>
                    <a:bodyPr/>
                    <a:lstStyle/>
                    <a:p>
                      <a:pPr algn="ctr"/>
                      <a:r>
                        <a:rPr lang="en-CA" dirty="0">
                          <a:solidFill>
                            <a:schemeClr val="tx2"/>
                          </a:solidFill>
                          <a:latin typeface="Verdana" panose="020B0604030504040204" pitchFamily="34" charset="0"/>
                          <a:ea typeface="Verdana" panose="020B0604030504040204" pitchFamily="34" charset="0"/>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3270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3096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1" name="Table 10">
            <a:extLst>
              <a:ext uri="{FF2B5EF4-FFF2-40B4-BE49-F238E27FC236}">
                <a16:creationId xmlns:a16="http://schemas.microsoft.com/office/drawing/2014/main" id="{C690C4FD-188A-450B-AB99-E798A6516C84}"/>
              </a:ext>
            </a:extLst>
          </p:cNvPr>
          <p:cNvGraphicFramePr>
            <a:graphicFrameLocks noGrp="1"/>
          </p:cNvGraphicFramePr>
          <p:nvPr>
            <p:extLst>
              <p:ext uri="{D42A27DB-BD31-4B8C-83A1-F6EECF244321}">
                <p14:modId xmlns:p14="http://schemas.microsoft.com/office/powerpoint/2010/main" val="2285505161"/>
              </p:ext>
            </p:extLst>
          </p:nvPr>
        </p:nvGraphicFramePr>
        <p:xfrm>
          <a:off x="647700" y="2374895"/>
          <a:ext cx="4356486" cy="111252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25.5-29.9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latin typeface="Verdana" panose="020B0604030504040204" pitchFamily="34" charset="0"/>
                          <a:ea typeface="Verdana" panose="020B0604030504040204" pitchFamily="34" charset="0"/>
                        </a:rPr>
                        <a:t>18.5-24.9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latin typeface="Verdana" panose="020B0604030504040204" pitchFamily="34" charset="0"/>
                          <a:ea typeface="Verdana" panose="020B0604030504040204" pitchFamily="34" charset="0"/>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a:solidFill>
                            <a:schemeClr val="tx2"/>
                          </a:solidFill>
                          <a:latin typeface="Verdana" panose="020B0604030504040204" pitchFamily="34" charset="0"/>
                          <a:ea typeface="Verdana" panose="020B0604030504040204" pitchFamily="34" charset="0"/>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latin typeface="Verdana" panose="020B0604030504040204" pitchFamily="34" charset="0"/>
                          <a:ea typeface="Verdana" panose="020B0604030504040204"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E4F25EA6-743D-44A2-BA3F-96F0B264FAF6}"/>
              </a:ext>
            </a:extLst>
          </p:cNvPr>
          <p:cNvSpPr txBox="1"/>
          <p:nvPr/>
        </p:nvSpPr>
        <p:spPr>
          <a:xfrm>
            <a:off x="5182275" y="1263500"/>
            <a:ext cx="3044108"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Total NHANES cohort</a:t>
            </a:r>
          </a:p>
        </p:txBody>
      </p:sp>
      <p:sp>
        <p:nvSpPr>
          <p:cNvPr id="13" name="TextBox 12">
            <a:extLst>
              <a:ext uri="{FF2B5EF4-FFF2-40B4-BE49-F238E27FC236}">
                <a16:creationId xmlns:a16="http://schemas.microsoft.com/office/drawing/2014/main" id="{8E3ECFA2-5E79-47D6-8121-37B14177EC5B}"/>
              </a:ext>
            </a:extLst>
          </p:cNvPr>
          <p:cNvSpPr txBox="1"/>
          <p:nvPr/>
        </p:nvSpPr>
        <p:spPr>
          <a:xfrm>
            <a:off x="5182275" y="2527327"/>
            <a:ext cx="3044108"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NHANES HF=1</a:t>
            </a: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A317505F-1C15-4C4F-99E9-C1334A938CE2}"/>
                  </a:ext>
                </a:extLst>
              </p:cNvPr>
              <p:cNvSpPr/>
              <p:nvPr/>
            </p:nvSpPr>
            <p:spPr>
              <a:xfrm>
                <a:off x="647700" y="5175420"/>
                <a:ext cx="9401420" cy="762709"/>
              </a:xfrm>
              <a:prstGeom prst="rect">
                <a:avLst/>
              </a:prstGeom>
            </p:spPr>
            <p:txBody>
              <a:bodyPr wrap="none">
                <a:spAutoFit/>
              </a:bodyPr>
              <a:lstStyle/>
              <a:p>
                <a14:m>
                  <m:oMath xmlns:m="http://schemas.openxmlformats.org/officeDocument/2006/math">
                    <m:sSub>
                      <m:sSubPr>
                        <m:ctrlPr>
                          <a:rPr lang="en-US" sz="2400" i="1" smtClean="0">
                            <a:latin typeface="Cambria Math" panose="02040503050406030204" pitchFamily="18" charset="0"/>
                          </a:rPr>
                        </m:ctrlPr>
                      </m:sSubPr>
                      <m:e>
                        <m:r>
                          <m:rPr>
                            <m:sty m:val="p"/>
                          </m:rPr>
                          <a:rPr lang="en-US" sz="2400">
                            <a:latin typeface="Cambria Math" panose="02040503050406030204" pitchFamily="18" charset="0"/>
                          </a:rPr>
                          <m:t>OR</m:t>
                        </m:r>
                      </m:e>
                      <m:sub>
                        <m:r>
                          <m:rPr>
                            <m:sty m:val="p"/>
                          </m:rPr>
                          <a:rPr lang="en-US" sz="2400">
                            <a:latin typeface="Cambria Math" panose="02040503050406030204" pitchFamily="18" charset="0"/>
                          </a:rPr>
                          <m:t>adj</m:t>
                        </m:r>
                      </m:sub>
                    </m:sSub>
                    <m:r>
                      <a:rPr lang="en-US" sz="2400">
                        <a:latin typeface="Cambria Math" panose="02040503050406030204" pitchFamily="18" charset="0"/>
                      </a:rPr>
                      <m:t>=</m:t>
                    </m:r>
                    <m:acc>
                      <m:accPr>
                        <m:chr m:val="̂"/>
                        <m:ctrlPr>
                          <a:rPr lang="en-US" sz="2400" i="1">
                            <a:latin typeface="Cambria Math" panose="02040503050406030204" pitchFamily="18" charset="0"/>
                          </a:rPr>
                        </m:ctrlPr>
                      </m:accPr>
                      <m:e>
                        <m:r>
                          <m:rPr>
                            <m:sty m:val="p"/>
                          </m:rPr>
                          <a:rPr lang="en-US" sz="2400">
                            <a:latin typeface="Cambria Math" panose="02040503050406030204" pitchFamily="18" charset="0"/>
                          </a:rPr>
                          <m:t>OR</m:t>
                        </m:r>
                      </m:e>
                    </m:acc>
                    <m:r>
                      <a:rPr lang="en-US" sz="2400" b="0" i="0"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case</m:t>
                        </m:r>
                        <m:r>
                          <m:rPr>
                            <m:nor/>
                          </m:rPr>
                          <a:rPr lang="en-US" sz="2400" baseline="-25000" dirty="0">
                            <a:latin typeface="Verdana" panose="020B0604030504040204" pitchFamily="34" charset="0"/>
                            <a:ea typeface="Verdana" panose="020B0604030504040204" pitchFamily="34" charset="0"/>
                          </a:rPr>
                          <m:t>,1</m:t>
                        </m:r>
                        <m:r>
                          <a:rPr lang="en-US" sz="2400" baseline="-25000" dirty="0">
                            <a:latin typeface="Cambria Math" panose="02040503050406030204" pitchFamily="18" charset="0"/>
                          </a:rPr>
                          <m:t> </m:t>
                        </m:r>
                        <m:r>
                          <a:rPr lang="en-US" sz="2400" dirty="0">
                            <a:latin typeface="Cambria Math" panose="02040503050406030204" pitchFamily="18" charset="0"/>
                            <a:ea typeface="Cambria Math" panose="02040503050406030204" pitchFamily="18" charset="0"/>
                          </a:rPr>
                          <m:t>∕</m:t>
                        </m:r>
                        <m:r>
                          <m:rPr>
                            <m:nor/>
                          </m:rPr>
                          <a:rPr lang="en-US" sz="2400" dirty="0">
                            <a:latin typeface="Verdana" panose="020B0604030504040204" pitchFamily="34" charset="0"/>
                            <a:ea typeface="Verdana" panose="020B0604030504040204" pitchFamily="34" charset="0"/>
                          </a:rPr>
                          <m:t> </m:t>
                        </m:r>
                        <m:r>
                          <m:rPr>
                            <m:nor/>
                          </m:rPr>
                          <a:rPr lang="en-US" sz="2400" dirty="0">
                            <a:latin typeface="Verdana" panose="020B0604030504040204" pitchFamily="34" charset="0"/>
                            <a:ea typeface="Verdana" panose="020B0604030504040204" pitchFamily="34" charset="0"/>
                          </a:rPr>
                          <m:t>Sca</m:t>
                        </m:r>
                        <m:r>
                          <m:rPr>
                            <m:nor/>
                          </m:rPr>
                          <a:rPr lang="en-US" sz="2400" b="0" i="0" baseline="-25000" dirty="0" smtClean="0">
                            <a:latin typeface="Verdana" panose="020B0604030504040204" pitchFamily="34" charset="0"/>
                            <a:ea typeface="Verdana" panose="020B0604030504040204" pitchFamily="34" charset="0"/>
                          </a:rPr>
                          <m:t>se</m:t>
                        </m:r>
                        <m:r>
                          <m:rPr>
                            <m:nor/>
                          </m:rPr>
                          <a:rPr lang="en-US" sz="2400" baseline="-25000" dirty="0">
                            <a:latin typeface="Verdana" panose="020B0604030504040204" pitchFamily="34" charset="0"/>
                            <a:ea typeface="Verdana" panose="020B0604030504040204" pitchFamily="34" charset="0"/>
                          </a:rPr>
                          <m:t>,0 </m:t>
                        </m:r>
                      </m:num>
                      <m:den>
                        <m:r>
                          <m:rPr>
                            <m:nor/>
                          </m:rPr>
                          <a:rPr lang="en-US" sz="2400" dirty="0">
                            <a:latin typeface="Verdana" panose="020B0604030504040204" pitchFamily="34" charset="0"/>
                            <a:ea typeface="Verdana" panose="020B0604030504040204" pitchFamily="34" charset="0"/>
                          </a:rPr>
                          <m:t>S</m:t>
                        </m:r>
                        <m:r>
                          <m:rPr>
                            <m:nor/>
                          </m:rPr>
                          <a:rPr lang="en-US" sz="2400" baseline="-25000" dirty="0">
                            <a:latin typeface="Verdana" panose="020B0604030504040204" pitchFamily="34" charset="0"/>
                            <a:ea typeface="Verdana" panose="020B0604030504040204" pitchFamily="34" charset="0"/>
                          </a:rPr>
                          <m:t>control</m:t>
                        </m:r>
                        <m:r>
                          <m:rPr>
                            <m:nor/>
                          </m:rPr>
                          <a:rPr lang="en-US" sz="2400" baseline="-25000" dirty="0">
                            <a:latin typeface="Verdana" panose="020B0604030504040204" pitchFamily="34" charset="0"/>
                            <a:ea typeface="Verdana" panose="020B0604030504040204" pitchFamily="34" charset="0"/>
                          </a:rPr>
                          <m:t>,1</m:t>
                        </m:r>
                        <m:r>
                          <a:rPr lang="en-US" sz="2400" baseline="-25000" dirty="0">
                            <a:latin typeface="Cambria Math" panose="02040503050406030204" pitchFamily="18" charset="0"/>
                          </a:rPr>
                          <m:t> </m:t>
                        </m:r>
                        <m:r>
                          <a:rPr lang="en-US" sz="2400" dirty="0">
                            <a:latin typeface="Cambria Math" panose="02040503050406030204" pitchFamily="18" charset="0"/>
                            <a:ea typeface="Cambria Math" panose="02040503050406030204" pitchFamily="18" charset="0"/>
                          </a:rPr>
                          <m:t>∕</m:t>
                        </m:r>
                        <m:r>
                          <m:rPr>
                            <m:nor/>
                          </m:rPr>
                          <a:rPr lang="en-US" sz="2400" dirty="0">
                            <a:latin typeface="Verdana" panose="020B0604030504040204" pitchFamily="34" charset="0"/>
                            <a:ea typeface="Verdana" panose="020B0604030504040204" pitchFamily="34" charset="0"/>
                          </a:rPr>
                          <m:t> </m:t>
                        </m:r>
                        <m:r>
                          <m:rPr>
                            <m:nor/>
                          </m:rPr>
                          <a:rPr lang="en-US" sz="2400" dirty="0">
                            <a:latin typeface="Verdana" panose="020B0604030504040204" pitchFamily="34" charset="0"/>
                            <a:ea typeface="Verdana" panose="020B0604030504040204" pitchFamily="34" charset="0"/>
                          </a:rPr>
                          <m:t>Sco</m:t>
                        </m:r>
                        <m:r>
                          <m:rPr>
                            <m:nor/>
                          </m:rPr>
                          <a:rPr lang="en-US" sz="2400" b="0" i="0" baseline="-25000" dirty="0" smtClean="0">
                            <a:latin typeface="Verdana" panose="020B0604030504040204" pitchFamily="34" charset="0"/>
                            <a:ea typeface="Verdana" panose="020B0604030504040204" pitchFamily="34" charset="0"/>
                          </a:rPr>
                          <m:t>ntrol</m:t>
                        </m:r>
                        <m:r>
                          <m:rPr>
                            <m:nor/>
                          </m:rPr>
                          <a:rPr lang="en-US" sz="2400" baseline="-25000" dirty="0">
                            <a:latin typeface="Verdana" panose="020B0604030504040204" pitchFamily="34" charset="0"/>
                            <a:ea typeface="Verdana" panose="020B0604030504040204" pitchFamily="34" charset="0"/>
                          </a:rPr>
                          <m:t>,0 </m:t>
                        </m:r>
                      </m:den>
                    </m:f>
                  </m:oMath>
                </a14:m>
                <a:r>
                  <a:rPr lang="en-US" sz="2400" dirty="0"/>
                  <a:t> </a:t>
                </a:r>
                <a14:m>
                  <m:oMath xmlns:m="http://schemas.openxmlformats.org/officeDocument/2006/math">
                    <m:r>
                      <a:rPr lang="en-US" sz="2400">
                        <a:latin typeface="Cambria Math" panose="02040503050406030204" pitchFamily="18" charset="0"/>
                      </a:rPr>
                      <m:t>=</m:t>
                    </m:r>
                    <m:r>
                      <m:rPr>
                        <m:nor/>
                      </m:rPr>
                      <a:rPr lang="en-US" sz="2400" b="0" i="0" smtClean="0">
                        <a:latin typeface="Verdana" panose="020B0604030504040204" pitchFamily="34" charset="0"/>
                        <a:ea typeface="Verdana" panose="020B0604030504040204" pitchFamily="34" charset="0"/>
                      </a:rPr>
                      <m:t>0.7864429</m:t>
                    </m:r>
                    <m:r>
                      <a:rPr lang="en-US" sz="2400" b="0" i="1" dirty="0" smtClean="0">
                        <a:latin typeface="Cambria Math" panose="02040503050406030204" pitchFamily="18" charset="0"/>
                        <a:ea typeface="Cambria Math" panose="02040503050406030204" pitchFamily="18" charset="0"/>
                        <a:cs typeface="Courier"/>
                      </a:rPr>
                      <m:t>/</m:t>
                    </m:r>
                    <m:f>
                      <m:fPr>
                        <m:ctrlPr>
                          <a:rPr lang="mr-IN" sz="2400" i="1" dirty="0" smtClean="0">
                            <a:latin typeface="Cambria Math" panose="02040503050406030204" pitchFamily="18" charset="0"/>
                            <a:ea typeface="Cambria Math" panose="02040503050406030204" pitchFamily="18" charset="0"/>
                          </a:rPr>
                        </m:ctrlPr>
                      </m:fPr>
                      <m:num>
                        <m:f>
                          <m:fPr>
                            <m:type m:val="lin"/>
                            <m:ctrlPr>
                              <a:rPr lang="mr-IN" sz="240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0.132</m:t>
                            </m:r>
                          </m:num>
                          <m:den>
                            <m:r>
                              <a:rPr lang="en-US" sz="2400" b="0" i="1" dirty="0" smtClean="0">
                                <a:latin typeface="Cambria Math" panose="02040503050406030204" pitchFamily="18" charset="0"/>
                                <a:ea typeface="Cambria Math" panose="02040503050406030204" pitchFamily="18" charset="0"/>
                              </a:rPr>
                              <m:t>0.113</m:t>
                            </m:r>
                          </m:den>
                        </m:f>
                        <m:r>
                          <a:rPr lang="en-US" sz="2400" b="0" i="1" dirty="0" smtClean="0">
                            <a:latin typeface="Cambria Math" panose="02040503050406030204" pitchFamily="18" charset="0"/>
                            <a:ea typeface="Cambria Math" panose="02040503050406030204" pitchFamily="18" charset="0"/>
                          </a:rPr>
                          <m:t> </m:t>
                        </m:r>
                      </m:num>
                      <m:den>
                        <m:f>
                          <m:fPr>
                            <m:type m:val="lin"/>
                            <m:ctrlPr>
                              <a:rPr lang="mr-IN" sz="240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0.0208</m:t>
                            </m:r>
                          </m:num>
                          <m:den>
                            <m:r>
                              <a:rPr lang="en-US" sz="2400" b="0" i="1" dirty="0" smtClean="0">
                                <a:latin typeface="Cambria Math" panose="02040503050406030204" pitchFamily="18" charset="0"/>
                                <a:ea typeface="Cambria Math" panose="02040503050406030204" pitchFamily="18" charset="0"/>
                              </a:rPr>
                              <m:t>0.00743</m:t>
                            </m:r>
                          </m:den>
                        </m:f>
                      </m:den>
                    </m:f>
                    <m:r>
                      <a:rPr lang="en-US" sz="2400" b="0" i="1" dirty="0" smtClean="0">
                        <a:latin typeface="Cambria Math" panose="02040503050406030204" pitchFamily="18" charset="0"/>
                        <a:ea typeface="Cambria Math" panose="02040503050406030204" pitchFamily="18" charset="0"/>
                      </a:rPr>
                      <m:t>=1.88</m:t>
                    </m:r>
                  </m:oMath>
                </a14:m>
                <a:endParaRPr lang="en-US" sz="2400" dirty="0">
                  <a:latin typeface="Verdana" panose="020B0604030504040204" pitchFamily="34" charset="0"/>
                  <a:ea typeface="Verdana" panose="020B0604030504040204" pitchFamily="34" charset="0"/>
                </a:endParaRPr>
              </a:p>
            </p:txBody>
          </p:sp>
        </mc:Choice>
        <mc:Fallback>
          <p:sp>
            <p:nvSpPr>
              <p:cNvPr id="14" name="Rectangle 13">
                <a:extLst>
                  <a:ext uri="{FF2B5EF4-FFF2-40B4-BE49-F238E27FC236}">
                    <a16:creationId xmlns:a16="http://schemas.microsoft.com/office/drawing/2014/main" id="{A317505F-1C15-4C4F-99E9-C1334A938CE2}"/>
                  </a:ext>
                </a:extLst>
              </p:cNvPr>
              <p:cNvSpPr>
                <a:spLocks noRot="1" noChangeAspect="1" noMove="1" noResize="1" noEditPoints="1" noAdjustHandles="1" noChangeArrowheads="1" noChangeShapeType="1" noTextEdit="1"/>
              </p:cNvSpPr>
              <p:nvPr/>
            </p:nvSpPr>
            <p:spPr>
              <a:xfrm>
                <a:off x="647700" y="5175420"/>
                <a:ext cx="9401420" cy="762709"/>
              </a:xfrm>
              <a:prstGeom prst="rect">
                <a:avLst/>
              </a:prstGeom>
              <a:blipFill>
                <a:blip r:embed="rId2"/>
                <a:stretch>
                  <a:fillRect b="-160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88ED98D0-9FB3-4E9A-91FB-E5AF03B4D61D}"/>
              </a:ext>
            </a:extLst>
          </p:cNvPr>
          <p:cNvSpPr txBox="1"/>
          <p:nvPr/>
        </p:nvSpPr>
        <p:spPr bwMode="auto">
          <a:xfrm>
            <a:off x="490739" y="6407869"/>
            <a:ext cx="3719383" cy="246221"/>
          </a:xfrm>
          <a:prstGeom prst="rect">
            <a:avLst/>
          </a:prstGeom>
          <a:noFill/>
          <a:ln w="19050" algn="ctr">
            <a:noFill/>
            <a:miter lim="800000"/>
            <a:headEnd/>
            <a:tailEnd/>
          </a:ln>
        </p:spPr>
        <p:txBody>
          <a:bodyPr wrap="square" lIns="0" tIns="0" rIns="0" bIns="0" rtlCol="0">
            <a:spAutoFit/>
          </a:bodyPr>
          <a:lstStyle/>
          <a:p>
            <a:r>
              <a:rPr lang="en-US" sz="1600" dirty="0" err="1">
                <a:solidFill>
                  <a:schemeClr val="bg1"/>
                </a:solidFill>
              </a:rPr>
              <a:t>Orsini</a:t>
            </a:r>
            <a:r>
              <a:rPr lang="en-US" sz="1600" dirty="0">
                <a:solidFill>
                  <a:schemeClr val="bg1"/>
                </a:solidFill>
              </a:rPr>
              <a:t> et al. </a:t>
            </a:r>
            <a:r>
              <a:rPr lang="en-US" sz="1600" i="1" dirty="0">
                <a:solidFill>
                  <a:schemeClr val="bg1"/>
                </a:solidFill>
              </a:rPr>
              <a:t>The Stata Journal </a:t>
            </a:r>
            <a:r>
              <a:rPr lang="en-US" sz="1600" dirty="0">
                <a:solidFill>
                  <a:schemeClr val="bg1"/>
                </a:solidFill>
              </a:rPr>
              <a:t>2008</a:t>
            </a:r>
          </a:p>
        </p:txBody>
      </p:sp>
    </p:spTree>
    <p:extLst>
      <p:ext uri="{BB962C8B-B14F-4D97-AF65-F5344CB8AC3E}">
        <p14:creationId xmlns:p14="http://schemas.microsoft.com/office/powerpoint/2010/main" val="370778745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Stata -</a:t>
            </a:r>
            <a:r>
              <a:rPr lang="en-US" dirty="0" err="1"/>
              <a:t>episens</a:t>
            </a:r>
            <a:r>
              <a:rPr lang="en-US" dirty="0"/>
              <a:t>- </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Nicola </a:t>
            </a:r>
            <a:r>
              <a:rPr lang="en-US" dirty="0" err="1"/>
              <a:t>Orsini</a:t>
            </a:r>
            <a:r>
              <a:rPr lang="en-US" dirty="0"/>
              <a:t> and colleagues created a Stata package for bias analysis called </a:t>
            </a:r>
            <a:r>
              <a:rPr lang="en-US" b="1" dirty="0"/>
              <a:t>-</a:t>
            </a:r>
            <a:r>
              <a:rPr lang="en-US" b="1" dirty="0" err="1"/>
              <a:t>episens</a:t>
            </a:r>
            <a:r>
              <a:rPr lang="en-US" b="1" dirty="0"/>
              <a:t>-</a:t>
            </a:r>
          </a:p>
          <a:p>
            <a:pPr marL="285750" indent="-285750">
              <a:buFont typeface="Arial" panose="020B0604020202020204" pitchFamily="34" charset="0"/>
              <a:buChar char="•"/>
            </a:pPr>
            <a:r>
              <a:rPr lang="en-US" dirty="0"/>
              <a:t>Add on to Stata (type: </a:t>
            </a:r>
            <a:r>
              <a:rPr lang="en-US" dirty="0" err="1"/>
              <a:t>findit</a:t>
            </a:r>
            <a:r>
              <a:rPr lang="en-US" dirty="0"/>
              <a:t> </a:t>
            </a:r>
            <a:r>
              <a:rPr lang="en-US" dirty="0" err="1"/>
              <a:t>episens</a:t>
            </a:r>
            <a:r>
              <a:rPr lang="en-US" dirty="0"/>
              <a:t>)</a:t>
            </a:r>
          </a:p>
          <a:p>
            <a:pPr marL="285750" indent="-285750">
              <a:buFont typeface="Arial" panose="020B0604020202020204" pitchFamily="34" charset="0"/>
              <a:buChar char="•"/>
            </a:pPr>
            <a:r>
              <a:rPr lang="en-US" dirty="0">
                <a:hlinkClick r:id="rId2"/>
              </a:rPr>
              <a:t>http://www.stata-journal.com/article.html?article=st0138</a:t>
            </a:r>
            <a:endParaRPr lang="en-US" dirty="0"/>
          </a:p>
          <a:p>
            <a:pPr marL="285750" indent="-285750">
              <a:buFont typeface="Arial" panose="020B0604020202020204" pitchFamily="34" charset="0"/>
              <a:buChar char="•"/>
            </a:pPr>
            <a:r>
              <a:rPr lang="en-US" dirty="0"/>
              <a:t>Can be used with data or as an immediate command (-</a:t>
            </a:r>
            <a:r>
              <a:rPr lang="en-US" dirty="0" err="1"/>
              <a:t>episensi</a:t>
            </a:r>
            <a:r>
              <a:rPr lang="en-US" dirty="0"/>
              <a:t>-)</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48</a:t>
            </a:fld>
            <a:endParaRPr lang="en-US" dirty="0"/>
          </a:p>
        </p:txBody>
      </p:sp>
      <p:sp>
        <p:nvSpPr>
          <p:cNvPr id="5" name="Content Placeholder 4"/>
          <p:cNvSpPr txBox="1">
            <a:spLocks/>
          </p:cNvSpPr>
          <p:nvPr/>
        </p:nvSpPr>
        <p:spPr>
          <a:xfrm>
            <a:off x="739684" y="4201507"/>
            <a:ext cx="10480235" cy="1698927"/>
          </a:xfrm>
          <a:prstGeom prst="rect">
            <a:avLst/>
          </a:prstGeom>
        </p:spPr>
        <p:txBody>
          <a:bodyPr vert="horz" wrap="square" lIns="91440" tIns="45720" rIns="91440" bIns="45720" rtlCol="0">
            <a:sp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CA" sz="1800" b="1" dirty="0">
                <a:latin typeface="Courier New" pitchFamily="49" charset="0"/>
                <a:cs typeface="Courier New" pitchFamily="49" charset="0"/>
              </a:rPr>
              <a:t>Selection bias options</a:t>
            </a:r>
          </a:p>
          <a:p>
            <a:pPr marL="45720" indent="0">
              <a:buNone/>
            </a:pPr>
            <a:r>
              <a:rPr lang="en-CA" sz="1800" b="1" dirty="0" err="1">
                <a:latin typeface="Courier New" pitchFamily="49" charset="0"/>
                <a:cs typeface="Courier New" pitchFamily="49" charset="0"/>
              </a:rPr>
              <a:t>dpscex</a:t>
            </a:r>
            <a:r>
              <a:rPr lang="en-CA" sz="1800" dirty="0">
                <a:latin typeface="Courier New" pitchFamily="49" charset="0"/>
                <a:cs typeface="Courier New" pitchFamily="49" charset="0"/>
              </a:rPr>
              <a:t> </a:t>
            </a:r>
            <a:r>
              <a:rPr lang="en-CA" sz="1800" b="1" dirty="0">
                <a:latin typeface="Courier New" pitchFamily="49" charset="0"/>
                <a:cs typeface="Courier New" pitchFamily="49" charset="0"/>
              </a:rPr>
              <a:t>define the selection probability among cases exposed</a:t>
            </a:r>
          </a:p>
          <a:p>
            <a:pPr marL="45720" indent="0">
              <a:buNone/>
            </a:pPr>
            <a:r>
              <a:rPr lang="en-CA" sz="1800" b="1" dirty="0" err="1">
                <a:latin typeface="Courier New" pitchFamily="49" charset="0"/>
                <a:cs typeface="Courier New" pitchFamily="49" charset="0"/>
              </a:rPr>
              <a:t>dpscun</a:t>
            </a:r>
            <a:r>
              <a:rPr lang="en-CA" sz="1800" b="1" dirty="0">
                <a:latin typeface="Courier New" pitchFamily="49" charset="0"/>
                <a:cs typeface="Courier New" pitchFamily="49" charset="0"/>
              </a:rPr>
              <a:t> define the selection probability among cases unexposed</a:t>
            </a:r>
          </a:p>
          <a:p>
            <a:pPr marL="45720" indent="0">
              <a:buNone/>
            </a:pPr>
            <a:r>
              <a:rPr lang="en-CA" sz="1800" b="1" dirty="0" err="1">
                <a:latin typeface="Courier New" pitchFamily="49" charset="0"/>
                <a:cs typeface="Courier New" pitchFamily="49" charset="0"/>
              </a:rPr>
              <a:t>dpsnex</a:t>
            </a:r>
            <a:r>
              <a:rPr lang="en-CA" sz="1800" b="1" dirty="0">
                <a:latin typeface="Courier New" pitchFamily="49" charset="0"/>
                <a:cs typeface="Courier New" pitchFamily="49" charset="0"/>
              </a:rPr>
              <a:t> define the selection probability among </a:t>
            </a:r>
            <a:r>
              <a:rPr lang="en-CA" sz="1800" b="1" dirty="0" err="1">
                <a:latin typeface="Courier New" pitchFamily="49" charset="0"/>
                <a:cs typeface="Courier New" pitchFamily="49" charset="0"/>
              </a:rPr>
              <a:t>noncases</a:t>
            </a:r>
            <a:r>
              <a:rPr lang="en-CA" sz="1800" b="1" dirty="0">
                <a:latin typeface="Courier New" pitchFamily="49" charset="0"/>
                <a:cs typeface="Courier New" pitchFamily="49" charset="0"/>
              </a:rPr>
              <a:t> exposed</a:t>
            </a:r>
          </a:p>
          <a:p>
            <a:pPr marL="45720" indent="0">
              <a:buNone/>
            </a:pPr>
            <a:r>
              <a:rPr lang="en-CA" sz="1800" b="1" dirty="0" err="1">
                <a:latin typeface="Courier New" pitchFamily="49" charset="0"/>
                <a:cs typeface="Courier New" pitchFamily="49" charset="0"/>
              </a:rPr>
              <a:t>dpsnun</a:t>
            </a:r>
            <a:r>
              <a:rPr lang="en-CA" sz="1800" b="1" dirty="0">
                <a:latin typeface="Courier New" pitchFamily="49" charset="0"/>
                <a:cs typeface="Courier New" pitchFamily="49" charset="0"/>
              </a:rPr>
              <a:t> define the selection probability among </a:t>
            </a:r>
            <a:r>
              <a:rPr lang="en-CA" sz="1800" b="1" dirty="0" err="1">
                <a:latin typeface="Courier New" pitchFamily="49" charset="0"/>
                <a:cs typeface="Courier New" pitchFamily="49" charset="0"/>
              </a:rPr>
              <a:t>noncases</a:t>
            </a:r>
            <a:r>
              <a:rPr lang="en-CA" sz="1800" b="1" dirty="0">
                <a:latin typeface="Courier New" pitchFamily="49" charset="0"/>
                <a:cs typeface="Courier New" pitchFamily="49" charset="0"/>
              </a:rPr>
              <a:t> unexposed</a:t>
            </a:r>
          </a:p>
        </p:txBody>
      </p:sp>
      <p:sp>
        <p:nvSpPr>
          <p:cNvPr id="6" name="Rectangle 5"/>
          <p:cNvSpPr/>
          <p:nvPr/>
        </p:nvSpPr>
        <p:spPr>
          <a:xfrm>
            <a:off x="739684" y="3815799"/>
            <a:ext cx="8856984" cy="369332"/>
          </a:xfrm>
          <a:prstGeom prst="rect">
            <a:avLst/>
          </a:prstGeom>
        </p:spPr>
        <p:txBody>
          <a:bodyPr wrap="square">
            <a:spAutoFit/>
          </a:bodyPr>
          <a:lstStyle/>
          <a:p>
            <a:r>
              <a:rPr lang="en-CA" b="1" dirty="0">
                <a:solidFill>
                  <a:schemeClr val="tx2"/>
                </a:solidFill>
                <a:latin typeface="Courier New" pitchFamily="49" charset="0"/>
                <a:cs typeface="Courier New" pitchFamily="49" charset="0"/>
              </a:rPr>
              <a:t> </a:t>
            </a:r>
            <a:r>
              <a:rPr lang="en-CA" b="1" dirty="0" err="1">
                <a:solidFill>
                  <a:schemeClr val="tx2"/>
                </a:solidFill>
                <a:latin typeface="Courier New" pitchFamily="49" charset="0"/>
                <a:cs typeface="Courier New" pitchFamily="49" charset="0"/>
              </a:rPr>
              <a:t>episensi</a:t>
            </a:r>
            <a:r>
              <a:rPr lang="en-CA" b="1" dirty="0">
                <a:solidFill>
                  <a:schemeClr val="tx2"/>
                </a:solidFill>
                <a:latin typeface="Courier New" pitchFamily="49" charset="0"/>
                <a:cs typeface="Courier New" pitchFamily="49" charset="0"/>
              </a:rPr>
              <a:t> #a #b #c #d [, options]</a:t>
            </a:r>
          </a:p>
        </p:txBody>
      </p:sp>
      <p:sp>
        <p:nvSpPr>
          <p:cNvPr id="8" name="TextBox 7">
            <a:extLst>
              <a:ext uri="{FF2B5EF4-FFF2-40B4-BE49-F238E27FC236}">
                <a16:creationId xmlns:a16="http://schemas.microsoft.com/office/drawing/2014/main" id="{D55C273C-B26B-406A-BFF9-0265E62D01E9}"/>
              </a:ext>
            </a:extLst>
          </p:cNvPr>
          <p:cNvSpPr txBox="1"/>
          <p:nvPr/>
        </p:nvSpPr>
        <p:spPr bwMode="auto">
          <a:xfrm>
            <a:off x="490739" y="6407869"/>
            <a:ext cx="3719383" cy="246221"/>
          </a:xfrm>
          <a:prstGeom prst="rect">
            <a:avLst/>
          </a:prstGeom>
          <a:noFill/>
          <a:ln w="19050" algn="ctr">
            <a:noFill/>
            <a:miter lim="800000"/>
            <a:headEnd/>
            <a:tailEnd/>
          </a:ln>
        </p:spPr>
        <p:txBody>
          <a:bodyPr wrap="square" lIns="0" tIns="0" rIns="0" bIns="0" rtlCol="0">
            <a:spAutoFit/>
          </a:bodyPr>
          <a:lstStyle/>
          <a:p>
            <a:r>
              <a:rPr lang="en-US" sz="1600" dirty="0" err="1">
                <a:solidFill>
                  <a:schemeClr val="bg1"/>
                </a:solidFill>
              </a:rPr>
              <a:t>Orsini</a:t>
            </a:r>
            <a:r>
              <a:rPr lang="en-US" sz="1600" dirty="0">
                <a:solidFill>
                  <a:schemeClr val="bg1"/>
                </a:solidFill>
              </a:rPr>
              <a:t> et al. </a:t>
            </a:r>
            <a:r>
              <a:rPr lang="en-US" sz="1600" i="1" dirty="0">
                <a:solidFill>
                  <a:schemeClr val="bg1"/>
                </a:solidFill>
              </a:rPr>
              <a:t>The Stata Journal </a:t>
            </a:r>
            <a:r>
              <a:rPr lang="en-US" sz="1600" dirty="0">
                <a:solidFill>
                  <a:schemeClr val="bg1"/>
                </a:solidFill>
              </a:rPr>
              <a:t>2008</a:t>
            </a:r>
          </a:p>
        </p:txBody>
      </p:sp>
    </p:spTree>
    <p:extLst>
      <p:ext uri="{BB962C8B-B14F-4D97-AF65-F5344CB8AC3E}">
        <p14:creationId xmlns:p14="http://schemas.microsoft.com/office/powerpoint/2010/main" val="267682284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episensi</a:t>
            </a:r>
            <a:r>
              <a:rPr lang="en-US" dirty="0"/>
              <a:t>- </a:t>
            </a:r>
          </a:p>
        </p:txBody>
      </p:sp>
      <p:sp>
        <p:nvSpPr>
          <p:cNvPr id="4" name="Slide Number Placeholder 3"/>
          <p:cNvSpPr>
            <a:spLocks noGrp="1"/>
          </p:cNvSpPr>
          <p:nvPr>
            <p:ph type="sldNum" sz="quarter" idx="4"/>
          </p:nvPr>
        </p:nvSpPr>
        <p:spPr/>
        <p:txBody>
          <a:bodyPr/>
          <a:lstStyle/>
          <a:p>
            <a:fld id="{7BCC8D0D-EAEC-449D-9161-023DFF90F2E2}" type="slidenum">
              <a:rPr lang="en-US" smtClean="0"/>
              <a:pPr/>
              <a:t>49</a:t>
            </a:fld>
            <a:endParaRPr lang="en-US" dirty="0"/>
          </a:p>
        </p:txBody>
      </p:sp>
      <p:sp>
        <p:nvSpPr>
          <p:cNvPr id="6" name="Content Placeholder 6"/>
          <p:cNvSpPr txBox="1">
            <a:spLocks/>
          </p:cNvSpPr>
          <p:nvPr/>
        </p:nvSpPr>
        <p:spPr>
          <a:xfrm>
            <a:off x="1247136" y="1002144"/>
            <a:ext cx="10068564" cy="5238636"/>
          </a:xfrm>
          <a:prstGeom prst="rect">
            <a:avLst/>
          </a:prstGeom>
          <a:solidFill>
            <a:sysClr val="window" lastClr="FFFFFF"/>
          </a:solidFill>
          <a:ln>
            <a:solidFill>
              <a:srgbClr val="1F497D"/>
            </a:solidFill>
          </a:ln>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Clr>
                <a:srgbClr val="4F81BD"/>
              </a:buClr>
              <a:buNone/>
              <a:defRPr/>
            </a:pPr>
            <a:r>
              <a:rPr lang="en-CA" b="1" dirty="0">
                <a:solidFill>
                  <a:schemeClr val="tx1"/>
                </a:solidFill>
                <a:latin typeface="Courier New" pitchFamily="49" charset="0"/>
                <a:cs typeface="Courier New" pitchFamily="49" charset="0"/>
              </a:rPr>
              <a:t>. </a:t>
            </a:r>
            <a:r>
              <a:rPr lang="en-CA" b="1" dirty="0" err="1">
                <a:solidFill>
                  <a:schemeClr val="tx1"/>
                </a:solidFill>
                <a:latin typeface="Courier New" pitchFamily="49" charset="0"/>
                <a:cs typeface="Courier New" pitchFamily="49" charset="0"/>
              </a:rPr>
              <a:t>episensi</a:t>
            </a:r>
            <a:r>
              <a:rPr lang="en-CA" b="1" dirty="0">
                <a:solidFill>
                  <a:schemeClr val="tx1"/>
                </a:solidFill>
                <a:latin typeface="Courier New" pitchFamily="49" charset="0"/>
                <a:cs typeface="Courier New" pitchFamily="49" charset="0"/>
              </a:rPr>
              <a:t> 998 977 2086 1606, </a:t>
            </a:r>
            <a:r>
              <a:rPr lang="en-CA" b="1" dirty="0" err="1">
                <a:solidFill>
                  <a:schemeClr val="tx1"/>
                </a:solidFill>
                <a:latin typeface="Courier New" pitchFamily="49" charset="0"/>
                <a:cs typeface="Courier New" pitchFamily="49" charset="0"/>
              </a:rPr>
              <a:t>dpscex</a:t>
            </a:r>
            <a:r>
              <a:rPr lang="en-CA" b="1" dirty="0">
                <a:solidFill>
                  <a:schemeClr val="tx1"/>
                </a:solidFill>
                <a:latin typeface="Courier New" pitchFamily="49" charset="0"/>
                <a:cs typeface="Courier New" pitchFamily="49" charset="0"/>
              </a:rPr>
              <a:t>(c(.132)) </a:t>
            </a:r>
            <a:r>
              <a:rPr lang="en-CA" b="1" dirty="0" err="1">
                <a:solidFill>
                  <a:schemeClr val="tx1"/>
                </a:solidFill>
                <a:latin typeface="Courier New" pitchFamily="49" charset="0"/>
                <a:cs typeface="Courier New" pitchFamily="49" charset="0"/>
              </a:rPr>
              <a:t>dpscun</a:t>
            </a:r>
            <a:r>
              <a:rPr lang="en-CA" b="1" dirty="0">
                <a:solidFill>
                  <a:schemeClr val="tx1"/>
                </a:solidFill>
                <a:latin typeface="Courier New" pitchFamily="49" charset="0"/>
                <a:cs typeface="Courier New" pitchFamily="49" charset="0"/>
              </a:rPr>
              <a:t>(c(.113)) </a:t>
            </a:r>
            <a:r>
              <a:rPr lang="en-CA" b="1" dirty="0" err="1">
                <a:solidFill>
                  <a:schemeClr val="tx1"/>
                </a:solidFill>
                <a:latin typeface="Courier New" pitchFamily="49" charset="0"/>
                <a:cs typeface="Courier New" pitchFamily="49" charset="0"/>
              </a:rPr>
              <a:t>dpsnex</a:t>
            </a:r>
            <a:r>
              <a:rPr lang="en-CA" b="1" dirty="0">
                <a:solidFill>
                  <a:schemeClr val="tx1"/>
                </a:solidFill>
                <a:latin typeface="Courier New" pitchFamily="49" charset="0"/>
                <a:cs typeface="Courier New" pitchFamily="49" charset="0"/>
              </a:rPr>
              <a:t>(c(.0208)) </a:t>
            </a:r>
            <a:r>
              <a:rPr lang="en-CA" b="1" dirty="0" err="1">
                <a:solidFill>
                  <a:schemeClr val="tx1"/>
                </a:solidFill>
                <a:latin typeface="Courier New" pitchFamily="49" charset="0"/>
                <a:cs typeface="Courier New" pitchFamily="49" charset="0"/>
              </a:rPr>
              <a:t>dpsnun</a:t>
            </a:r>
            <a:r>
              <a:rPr lang="en-CA" b="1" dirty="0">
                <a:solidFill>
                  <a:schemeClr val="tx1"/>
                </a:solidFill>
                <a:latin typeface="Courier New" pitchFamily="49" charset="0"/>
                <a:cs typeface="Courier New" pitchFamily="49" charset="0"/>
              </a:rPr>
              <a:t>(c(.00743)) </a:t>
            </a:r>
          </a:p>
          <a:p>
            <a:pPr marL="45720" indent="0">
              <a:buClr>
                <a:srgbClr val="4F81BD"/>
              </a:buClr>
              <a:buNone/>
              <a:defRPr/>
            </a:pPr>
            <a:endParaRPr lang="en-CA" b="1" dirty="0">
              <a:solidFill>
                <a:schemeClr val="tx1"/>
              </a:solidFill>
              <a:latin typeface="Courier New" pitchFamily="49" charset="0"/>
              <a:cs typeface="Courier New" pitchFamily="49" charset="0"/>
            </a:endParaRPr>
          </a:p>
          <a:p>
            <a:pPr marL="45720" indent="0">
              <a:buClr>
                <a:srgbClr val="4F81BD"/>
              </a:buClr>
              <a:buNone/>
              <a:defRPr/>
            </a:pPr>
            <a:r>
              <a:rPr lang="en-CA" b="1" dirty="0" err="1">
                <a:solidFill>
                  <a:schemeClr val="tx1"/>
                </a:solidFill>
                <a:latin typeface="Courier New" pitchFamily="49" charset="0"/>
                <a:cs typeface="Courier New" pitchFamily="49" charset="0"/>
              </a:rPr>
              <a:t>Pr</a:t>
            </a:r>
            <a:r>
              <a:rPr lang="en-CA" b="1" dirty="0">
                <a:solidFill>
                  <a:schemeClr val="tx1"/>
                </a:solidFill>
                <a:latin typeface="Courier New" pitchFamily="49" charset="0"/>
                <a:cs typeface="Courier New" pitchFamily="49" charset="0"/>
              </a:rPr>
              <a:t> Case Selection Exposed: Constant(.132)</a:t>
            </a:r>
          </a:p>
          <a:p>
            <a:pPr marL="45720" indent="0">
              <a:buClr>
                <a:srgbClr val="4F81BD"/>
              </a:buClr>
              <a:buNone/>
              <a:defRPr/>
            </a:pPr>
            <a:r>
              <a:rPr lang="en-CA" b="1" dirty="0" err="1">
                <a:solidFill>
                  <a:schemeClr val="tx1"/>
                </a:solidFill>
                <a:latin typeface="Courier New" pitchFamily="49" charset="0"/>
                <a:cs typeface="Courier New" pitchFamily="49" charset="0"/>
              </a:rPr>
              <a:t>Pr</a:t>
            </a:r>
            <a:r>
              <a:rPr lang="en-CA" b="1" dirty="0">
                <a:solidFill>
                  <a:schemeClr val="tx1"/>
                </a:solidFill>
                <a:latin typeface="Courier New" pitchFamily="49" charset="0"/>
                <a:cs typeface="Courier New" pitchFamily="49" charset="0"/>
              </a:rPr>
              <a:t> Case Selection No-Exposed: Constant(.113)</a:t>
            </a:r>
          </a:p>
          <a:p>
            <a:pPr marL="45720" indent="0">
              <a:buClr>
                <a:srgbClr val="4F81BD"/>
              </a:buClr>
              <a:buNone/>
              <a:defRPr/>
            </a:pPr>
            <a:r>
              <a:rPr lang="en-CA" b="1" dirty="0" err="1">
                <a:solidFill>
                  <a:schemeClr val="tx1"/>
                </a:solidFill>
                <a:latin typeface="Courier New" pitchFamily="49" charset="0"/>
                <a:cs typeface="Courier New" pitchFamily="49" charset="0"/>
              </a:rPr>
              <a:t>Pr</a:t>
            </a:r>
            <a:r>
              <a:rPr lang="en-CA" b="1" dirty="0">
                <a:solidFill>
                  <a:schemeClr val="tx1"/>
                </a:solidFill>
                <a:latin typeface="Courier New" pitchFamily="49" charset="0"/>
                <a:cs typeface="Courier New" pitchFamily="49" charset="0"/>
              </a:rPr>
              <a:t> No-Case Selection Exposed: Constant(.0208)</a:t>
            </a:r>
          </a:p>
          <a:p>
            <a:pPr marL="45720" indent="0">
              <a:buClr>
                <a:srgbClr val="4F81BD"/>
              </a:buClr>
              <a:buNone/>
              <a:defRPr/>
            </a:pPr>
            <a:r>
              <a:rPr lang="en-CA" b="1" dirty="0" err="1">
                <a:solidFill>
                  <a:schemeClr val="tx1"/>
                </a:solidFill>
                <a:latin typeface="Courier New" pitchFamily="49" charset="0"/>
                <a:cs typeface="Courier New" pitchFamily="49" charset="0"/>
              </a:rPr>
              <a:t>Pr</a:t>
            </a:r>
            <a:r>
              <a:rPr lang="en-CA" b="1" dirty="0">
                <a:solidFill>
                  <a:schemeClr val="tx1"/>
                </a:solidFill>
                <a:latin typeface="Courier New" pitchFamily="49" charset="0"/>
                <a:cs typeface="Courier New" pitchFamily="49" charset="0"/>
              </a:rPr>
              <a:t> No-Case Selection No-Exposed: Constant(.00743)</a:t>
            </a:r>
          </a:p>
          <a:p>
            <a:pPr marL="45720" indent="0">
              <a:buClr>
                <a:srgbClr val="4F81BD"/>
              </a:buClr>
              <a:buNone/>
              <a:defRPr/>
            </a:pPr>
            <a:endParaRPr lang="en-CA" b="1" dirty="0">
              <a:solidFill>
                <a:schemeClr val="tx1"/>
              </a:solidFill>
              <a:latin typeface="Courier New" pitchFamily="49" charset="0"/>
              <a:cs typeface="Courier New" pitchFamily="49" charset="0"/>
            </a:endParaRPr>
          </a:p>
          <a:p>
            <a:pPr marL="45720" indent="0">
              <a:buClr>
                <a:srgbClr val="4F81BD"/>
              </a:buClr>
              <a:buNone/>
              <a:defRPr/>
            </a:pPr>
            <a:r>
              <a:rPr lang="en-CA" b="1" u="sng" dirty="0">
                <a:solidFill>
                  <a:schemeClr val="tx1"/>
                </a:solidFill>
                <a:latin typeface="Courier New" pitchFamily="49" charset="0"/>
                <a:cs typeface="Courier New" pitchFamily="49" charset="0"/>
              </a:rPr>
              <a:t>Observed Odds Ratio [95% CI]=</a:t>
            </a:r>
            <a:r>
              <a:rPr lang="en-CA" b="1" dirty="0">
                <a:solidFill>
                  <a:schemeClr val="tx1"/>
                </a:solidFill>
                <a:latin typeface="Courier New" pitchFamily="49" charset="0"/>
                <a:cs typeface="Courier New" pitchFamily="49" charset="0"/>
              </a:rPr>
              <a:t> </a:t>
            </a:r>
            <a:r>
              <a:rPr lang="en-CA" sz="2400" b="1" u="sng" dirty="0">
                <a:solidFill>
                  <a:schemeClr val="tx1"/>
                </a:solidFill>
                <a:latin typeface="Courier New" pitchFamily="49" charset="0"/>
                <a:cs typeface="Courier New" pitchFamily="49" charset="0"/>
              </a:rPr>
              <a:t>0.79 [0.70, 0.88]</a:t>
            </a:r>
          </a:p>
          <a:p>
            <a:pPr marL="45720" indent="0">
              <a:buClr>
                <a:srgbClr val="4F81BD"/>
              </a:buClr>
              <a:buNone/>
              <a:defRPr/>
            </a:pPr>
            <a:endParaRPr lang="en-CA" b="1" dirty="0">
              <a:solidFill>
                <a:schemeClr val="tx1"/>
              </a:solidFill>
              <a:latin typeface="Courier New" pitchFamily="49" charset="0"/>
              <a:cs typeface="Courier New" pitchFamily="49" charset="0"/>
            </a:endParaRPr>
          </a:p>
          <a:p>
            <a:pPr marL="45720" indent="0">
              <a:buClr>
                <a:srgbClr val="4F81BD"/>
              </a:buClr>
              <a:buNone/>
              <a:defRPr/>
            </a:pPr>
            <a:r>
              <a:rPr lang="en-CA" b="1" dirty="0">
                <a:solidFill>
                  <a:schemeClr val="tx1"/>
                </a:solidFill>
                <a:latin typeface="Courier New" pitchFamily="49" charset="0"/>
                <a:cs typeface="Courier New" pitchFamily="49" charset="0"/>
              </a:rPr>
              <a:t>Deterministic sensitivity analysis for selection bias</a:t>
            </a:r>
          </a:p>
          <a:p>
            <a:pPr marL="45720" indent="0">
              <a:buClr>
                <a:srgbClr val="4F81BD"/>
              </a:buClr>
              <a:buNone/>
              <a:defRPr/>
            </a:pPr>
            <a:r>
              <a:rPr lang="en-CA" b="1" dirty="0">
                <a:solidFill>
                  <a:schemeClr val="tx1"/>
                </a:solidFill>
                <a:latin typeface="Courier New" pitchFamily="49" charset="0"/>
                <a:cs typeface="Courier New" pitchFamily="49" charset="0"/>
              </a:rPr>
              <a:t>   External adjusted Odds Ratio =</a:t>
            </a:r>
            <a:r>
              <a:rPr lang="en-CA" sz="2800" b="1" dirty="0">
                <a:solidFill>
                  <a:schemeClr val="tx1"/>
                </a:solidFill>
                <a:latin typeface="Courier New" pitchFamily="49" charset="0"/>
                <a:cs typeface="Courier New" pitchFamily="49" charset="0"/>
              </a:rPr>
              <a:t> </a:t>
            </a:r>
            <a:r>
              <a:rPr lang="en-CA" sz="2800" b="1" u="sng" dirty="0">
                <a:solidFill>
                  <a:schemeClr val="tx1"/>
                </a:solidFill>
                <a:latin typeface="Courier New" pitchFamily="49" charset="0"/>
                <a:cs typeface="Courier New" pitchFamily="49" charset="0"/>
              </a:rPr>
              <a:t>1.88</a:t>
            </a:r>
          </a:p>
          <a:p>
            <a:pPr marL="45720" indent="0">
              <a:buClr>
                <a:srgbClr val="4F81BD"/>
              </a:buClr>
              <a:buNone/>
              <a:defRPr/>
            </a:pPr>
            <a:r>
              <a:rPr lang="en-CA" b="1" dirty="0">
                <a:solidFill>
                  <a:schemeClr val="tx1"/>
                </a:solidFill>
                <a:latin typeface="Courier New" pitchFamily="49" charset="0"/>
                <a:cs typeface="Courier New" pitchFamily="49" charset="0"/>
              </a:rPr>
              <a:t>   Percent bias = -58%</a:t>
            </a:r>
          </a:p>
          <a:p>
            <a:pPr marL="45720" indent="0">
              <a:buClr>
                <a:srgbClr val="4F81BD"/>
              </a:buClr>
              <a:buNone/>
              <a:defRPr/>
            </a:pPr>
            <a:endParaRPr lang="en-CA" b="1" dirty="0">
              <a:solidFill>
                <a:srgbClr val="1F497D"/>
              </a:solidFill>
              <a:latin typeface="Franklin Gothic Medium"/>
            </a:endParaRPr>
          </a:p>
        </p:txBody>
      </p:sp>
    </p:spTree>
    <p:extLst>
      <p:ext uri="{BB962C8B-B14F-4D97-AF65-F5344CB8AC3E}">
        <p14:creationId xmlns:p14="http://schemas.microsoft.com/office/powerpoint/2010/main" val="22955459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t>
            </a:r>
          </a:p>
        </p:txBody>
      </p:sp>
      <p:sp>
        <p:nvSpPr>
          <p:cNvPr id="3" name="Content Placeholder 2"/>
          <p:cNvSpPr>
            <a:spLocks noGrp="1"/>
          </p:cNvSpPr>
          <p:nvPr>
            <p:ph idx="1"/>
          </p:nvPr>
        </p:nvSpPr>
        <p:spPr/>
        <p:txBody>
          <a:bodyPr/>
          <a:lstStyle/>
          <a:p>
            <a:r>
              <a:rPr lang="en-US" dirty="0"/>
              <a:t>Hailey </a:t>
            </a:r>
            <a:r>
              <a:rPr lang="en-US" dirty="0" err="1"/>
              <a:t>Banack</a:t>
            </a:r>
            <a:r>
              <a:rPr lang="en-US" dirty="0"/>
              <a:t>, University of Buffalo</a:t>
            </a:r>
          </a:p>
          <a:p>
            <a:r>
              <a:rPr lang="en-US" dirty="0"/>
              <a:t>Maria Glymour, UCSF</a:t>
            </a:r>
          </a:p>
          <a:p>
            <a:r>
              <a:rPr lang="en-US" dirty="0"/>
              <a:t>June Chan, UCSF</a:t>
            </a:r>
          </a:p>
          <a:p>
            <a:r>
              <a:rPr lang="en-US" dirty="0"/>
              <a:t>Francois </a:t>
            </a:r>
            <a:r>
              <a:rPr lang="en-US" dirty="0" err="1"/>
              <a:t>Rerolle</a:t>
            </a:r>
            <a:r>
              <a:rPr lang="en-US" dirty="0"/>
              <a:t>, UCSF</a:t>
            </a:r>
          </a:p>
          <a:p>
            <a:r>
              <a:rPr lang="en-US" dirty="0"/>
              <a:t>Shelley </a:t>
            </a:r>
            <a:r>
              <a:rPr lang="en-US" dirty="0" err="1"/>
              <a:t>Devost</a:t>
            </a:r>
            <a:r>
              <a:rPr lang="en-US" dirty="0"/>
              <a:t>, UCSF</a:t>
            </a:r>
          </a:p>
        </p:txBody>
      </p:sp>
      <p:sp>
        <p:nvSpPr>
          <p:cNvPr id="4" name="Slide Number Placeholder 3"/>
          <p:cNvSpPr>
            <a:spLocks noGrp="1"/>
          </p:cNvSpPr>
          <p:nvPr>
            <p:ph type="sldNum" sz="quarter" idx="4"/>
          </p:nvPr>
        </p:nvSpPr>
        <p:spPr/>
        <p:txBody>
          <a:bodyPr/>
          <a:lstStyle/>
          <a:p>
            <a:fld id="{7BCC8D0D-EAEC-449D-9161-023DFF90F2E2}" type="slidenum">
              <a:rPr lang="en-US" smtClean="0"/>
              <a:pPr/>
              <a:t>5</a:t>
            </a:fld>
            <a:endParaRPr lang="en-US" dirty="0"/>
          </a:p>
        </p:txBody>
      </p:sp>
      <p:pic>
        <p:nvPicPr>
          <p:cNvPr id="5" name="Picture 4">
            <a:extLst>
              <a:ext uri="{FF2B5EF4-FFF2-40B4-BE49-F238E27FC236}">
                <a16:creationId xmlns:a16="http://schemas.microsoft.com/office/drawing/2014/main" id="{CEF0CFAF-9C6D-4AEF-9264-23B8A93EB585}"/>
              </a:ext>
            </a:extLst>
          </p:cNvPr>
          <p:cNvPicPr>
            <a:picLocks noChangeAspect="1"/>
          </p:cNvPicPr>
          <p:nvPr/>
        </p:nvPicPr>
        <p:blipFill>
          <a:blip r:embed="rId2"/>
          <a:stretch>
            <a:fillRect/>
          </a:stretch>
        </p:blipFill>
        <p:spPr>
          <a:xfrm>
            <a:off x="7757913" y="643171"/>
            <a:ext cx="2961657" cy="4457700"/>
          </a:xfrm>
          <a:prstGeom prst="rect">
            <a:avLst/>
          </a:prstGeom>
        </p:spPr>
      </p:pic>
      <p:sp>
        <p:nvSpPr>
          <p:cNvPr id="6" name="TextBox 5">
            <a:extLst>
              <a:ext uri="{FF2B5EF4-FFF2-40B4-BE49-F238E27FC236}">
                <a16:creationId xmlns:a16="http://schemas.microsoft.com/office/drawing/2014/main" id="{3F98682C-43A1-4B24-A29F-0AD1D00FDEEF}"/>
              </a:ext>
            </a:extLst>
          </p:cNvPr>
          <p:cNvSpPr txBox="1"/>
          <p:nvPr/>
        </p:nvSpPr>
        <p:spPr bwMode="auto">
          <a:xfrm>
            <a:off x="7660640" y="5165660"/>
            <a:ext cx="3380442" cy="646459"/>
          </a:xfrm>
          <a:prstGeom prst="rect">
            <a:avLst/>
          </a:prstGeom>
          <a:noFill/>
          <a:ln w="19050" algn="ctr">
            <a:noFill/>
            <a:miter lim="800000"/>
            <a:headEnd/>
            <a:tailEnd/>
          </a:ln>
        </p:spPr>
        <p:txBody>
          <a:bodyPr wrap="square" lIns="0" tIns="0" rIns="0" bIns="0" rtlCol="0">
            <a:spAutoFit/>
          </a:bodyPr>
          <a:lstStyle/>
          <a:p>
            <a:pPr>
              <a:lnSpc>
                <a:spcPct val="120000"/>
              </a:lnSpc>
            </a:pPr>
            <a:r>
              <a:rPr lang="en-US" dirty="0"/>
              <a:t>Lash et al., </a:t>
            </a:r>
            <a:r>
              <a:rPr lang="en-US" i="1" dirty="0"/>
              <a:t>Applying Quantitative Bias analysis to Epidemiologic Data</a:t>
            </a:r>
            <a:r>
              <a:rPr lang="en-US" dirty="0"/>
              <a:t>, 2009</a:t>
            </a:r>
          </a:p>
        </p:txBody>
      </p:sp>
    </p:spTree>
    <p:extLst>
      <p:ext uri="{BB962C8B-B14F-4D97-AF65-F5344CB8AC3E}">
        <p14:creationId xmlns:p14="http://schemas.microsoft.com/office/powerpoint/2010/main" val="3608577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a:latin typeface="Verdana" panose="020B0604030504040204" pitchFamily="34" charset="0"/>
                <a:ea typeface="Verdana" panose="020B0604030504040204" pitchFamily="34" charset="0"/>
                <a:cs typeface="Verdana" panose="020B0604030504040204" pitchFamily="34" charset="0"/>
              </a:rPr>
              <a:t>Misclassification</a:t>
            </a: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43647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Misclassification can arise from:</a:t>
            </a:r>
          </a:p>
        </p:txBody>
      </p:sp>
      <p:sp>
        <p:nvSpPr>
          <p:cNvPr id="3" name="Content Placeholder 2"/>
          <p:cNvSpPr>
            <a:spLocks noGrp="1"/>
          </p:cNvSpPr>
          <p:nvPr>
            <p:ph idx="1"/>
          </p:nvPr>
        </p:nvSpPr>
        <p:spPr/>
        <p:txBody>
          <a:bodyPr/>
          <a:lstStyle/>
          <a:p>
            <a:pPr marL="457200" lvl="0" indent="-457200">
              <a:lnSpc>
                <a:spcPct val="100000"/>
              </a:lnSpc>
              <a:buClrTx/>
              <a:buFont typeface="+mj-lt"/>
              <a:buAutoNum type="arabicPeriod"/>
              <a:defRPr/>
            </a:pPr>
            <a:r>
              <a:rPr lang="en-US" dirty="0">
                <a:solidFill>
                  <a:srgbClr val="052049"/>
                </a:solidFill>
              </a:rPr>
              <a:t>Incorrect measurement and recording of values:</a:t>
            </a:r>
          </a:p>
          <a:p>
            <a:pPr marL="742939" lvl="1" indent="-285750">
              <a:lnSpc>
                <a:spcPct val="100000"/>
              </a:lnSpc>
              <a:buClrTx/>
              <a:defRPr/>
            </a:pPr>
            <a:r>
              <a:rPr lang="en-US" sz="2400" dirty="0">
                <a:solidFill>
                  <a:srgbClr val="052049"/>
                </a:solidFill>
              </a:rPr>
              <a:t>Instruments not calibrated correctly</a:t>
            </a:r>
          </a:p>
          <a:p>
            <a:pPr marL="742939" lvl="1" indent="-285750">
              <a:lnSpc>
                <a:spcPct val="100000"/>
              </a:lnSpc>
              <a:buClrTx/>
              <a:defRPr/>
            </a:pPr>
            <a:r>
              <a:rPr lang="en-US" sz="2400" dirty="0">
                <a:solidFill>
                  <a:srgbClr val="052049"/>
                </a:solidFill>
              </a:rPr>
              <a:t>Participants not answering questions accurately </a:t>
            </a:r>
          </a:p>
          <a:p>
            <a:pPr marL="742939" lvl="1" indent="-285750">
              <a:lnSpc>
                <a:spcPct val="100000"/>
              </a:lnSpc>
              <a:spcAft>
                <a:spcPts val="0"/>
              </a:spcAft>
              <a:buClrTx/>
              <a:defRPr/>
            </a:pPr>
            <a:r>
              <a:rPr lang="en-US" sz="2400" dirty="0">
                <a:solidFill>
                  <a:srgbClr val="052049"/>
                </a:solidFill>
              </a:rPr>
              <a:t>Incorrect data entry</a:t>
            </a:r>
          </a:p>
          <a:p>
            <a:pPr marL="742939" lvl="1" indent="-285750">
              <a:lnSpc>
                <a:spcPct val="100000"/>
              </a:lnSpc>
              <a:spcAft>
                <a:spcPts val="0"/>
              </a:spcAft>
              <a:buClrTx/>
              <a:defRPr/>
            </a:pPr>
            <a:endParaRPr lang="en-US" sz="2400" dirty="0">
              <a:solidFill>
                <a:srgbClr val="052049"/>
              </a:solidFill>
            </a:endParaRPr>
          </a:p>
          <a:p>
            <a:pPr marL="457200" lvl="0" indent="-457200">
              <a:lnSpc>
                <a:spcPct val="100000"/>
              </a:lnSpc>
              <a:spcAft>
                <a:spcPts val="0"/>
              </a:spcAft>
              <a:buClrTx/>
              <a:buFont typeface="+mj-lt"/>
              <a:buAutoNum type="arabicPeriod"/>
              <a:defRPr/>
            </a:pPr>
            <a:r>
              <a:rPr lang="en-US" dirty="0">
                <a:solidFill>
                  <a:srgbClr val="052049"/>
                </a:solidFill>
              </a:rPr>
              <a:t>Discordance between definition of variable used in the study and the ‘truth’</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51</a:t>
            </a:fld>
            <a:endParaRPr lang="en-US" dirty="0"/>
          </a:p>
        </p:txBody>
      </p:sp>
      <p:sp>
        <p:nvSpPr>
          <p:cNvPr id="5" name="TextBox 4"/>
          <p:cNvSpPr txBox="1"/>
          <p:nvPr/>
        </p:nvSpPr>
        <p:spPr>
          <a:xfrm>
            <a:off x="614161" y="4493718"/>
            <a:ext cx="11087100" cy="1651927"/>
          </a:xfrm>
          <a:prstGeom prst="rect">
            <a:avLst/>
          </a:prstGeom>
          <a:noFill/>
        </p:spPr>
        <p:style>
          <a:lnRef idx="2">
            <a:schemeClr val="accent3"/>
          </a:lnRef>
          <a:fillRef idx="1">
            <a:schemeClr val="lt1"/>
          </a:fillRef>
          <a:effectRef idx="0">
            <a:schemeClr val="accent3"/>
          </a:effectRef>
          <a:fontRef idx="minor">
            <a:schemeClr val="dk1"/>
          </a:fontRef>
        </p:style>
        <p:txBody>
          <a:bodyPr wrap="square" lIns="182880" tIns="182880" rIns="182880" bIns="182880" rtlCol="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Result: </a:t>
            </a: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When dividing participants into</a:t>
            </a:r>
            <a:r>
              <a:rPr kumimoji="0" lang="en-US" sz="2400" b="0" i="0" u="none" strike="noStrike" kern="1200" cap="none" spc="0" normalizeH="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exposed/unexposed and diseased/non-diseased some people will be classified into the wrong group (=misclassification)</a:t>
            </a:r>
          </a:p>
        </p:txBody>
      </p:sp>
    </p:spTree>
    <p:extLst>
      <p:ext uri="{BB962C8B-B14F-4D97-AF65-F5344CB8AC3E}">
        <p14:creationId xmlns:p14="http://schemas.microsoft.com/office/powerpoint/2010/main" val="2571651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4" name="Slide Number Placeholder 3"/>
          <p:cNvSpPr>
            <a:spLocks noGrp="1"/>
          </p:cNvSpPr>
          <p:nvPr>
            <p:ph type="sldNum" sz="quarter" idx="4"/>
          </p:nvPr>
        </p:nvSpPr>
        <p:spPr/>
        <p:txBody>
          <a:bodyPr/>
          <a:lstStyle/>
          <a:p>
            <a:fld id="{7BCC8D0D-EAEC-449D-9161-023DFF90F2E2}" type="slidenum">
              <a:rPr lang="en-US" smtClean="0"/>
              <a:pPr/>
              <a:t>52</a:t>
            </a:fld>
            <a:endParaRPr lang="en-US" dirty="0"/>
          </a:p>
        </p:txBody>
      </p:sp>
      <p:pic>
        <p:nvPicPr>
          <p:cNvPr id="5" name="Picture 4"/>
          <p:cNvPicPr>
            <a:picLocks noChangeAspect="1"/>
          </p:cNvPicPr>
          <p:nvPr/>
        </p:nvPicPr>
        <p:blipFill>
          <a:blip r:embed="rId3"/>
          <a:stretch>
            <a:fillRect/>
          </a:stretch>
        </p:blipFill>
        <p:spPr>
          <a:xfrm>
            <a:off x="2443599" y="1091546"/>
            <a:ext cx="6916876" cy="888000"/>
          </a:xfrm>
          <a:prstGeom prst="rect">
            <a:avLst/>
          </a:prstGeom>
        </p:spPr>
      </p:pic>
      <p:pic>
        <p:nvPicPr>
          <p:cNvPr id="6" name="Picture 5"/>
          <p:cNvPicPr>
            <a:picLocks noChangeAspect="1"/>
          </p:cNvPicPr>
          <p:nvPr/>
        </p:nvPicPr>
        <p:blipFill rotWithShape="1">
          <a:blip r:embed="rId4"/>
          <a:srcRect b="67596"/>
          <a:stretch/>
        </p:blipFill>
        <p:spPr>
          <a:xfrm>
            <a:off x="1838038" y="2253236"/>
            <a:ext cx="4128654" cy="1302765"/>
          </a:xfrm>
          <a:prstGeom prst="rect">
            <a:avLst/>
          </a:prstGeom>
        </p:spPr>
      </p:pic>
      <p:pic>
        <p:nvPicPr>
          <p:cNvPr id="7" name="Picture 6"/>
          <p:cNvPicPr>
            <a:picLocks noChangeAspect="1"/>
          </p:cNvPicPr>
          <p:nvPr/>
        </p:nvPicPr>
        <p:blipFill rotWithShape="1">
          <a:blip r:embed="rId4"/>
          <a:srcRect t="66439" r="665" b="-1"/>
          <a:stretch/>
        </p:blipFill>
        <p:spPr>
          <a:xfrm>
            <a:off x="5966692" y="2196162"/>
            <a:ext cx="4133272" cy="1359838"/>
          </a:xfrm>
          <a:prstGeom prst="rect">
            <a:avLst/>
          </a:prstGeom>
        </p:spPr>
      </p:pic>
      <p:sp>
        <p:nvSpPr>
          <p:cNvPr id="8" name="TextBox 7"/>
          <p:cNvSpPr txBox="1"/>
          <p:nvPr/>
        </p:nvSpPr>
        <p:spPr>
          <a:xfrm>
            <a:off x="647700" y="3556000"/>
            <a:ext cx="11087100" cy="168591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Sensitivity= Probability someone is truly exposed is classified as exposed</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Specificity= Probability someone is truly unexposed is classified as unexposed</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PPV= Probability of truly being exposed if classified as exposed</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NPV= Probability of truly being unexposed if classified as unexposed</a:t>
            </a:r>
          </a:p>
        </p:txBody>
      </p:sp>
      <p:sp>
        <p:nvSpPr>
          <p:cNvPr id="9" name="TextBox 8"/>
          <p:cNvSpPr txBox="1"/>
          <p:nvPr/>
        </p:nvSpPr>
        <p:spPr>
          <a:xfrm>
            <a:off x="647700" y="5376338"/>
            <a:ext cx="11087099" cy="830292"/>
          </a:xfrm>
          <a:prstGeom prst="rect">
            <a:avLst/>
          </a:prstGeom>
          <a:noFill/>
          <a:ln w="19050">
            <a:solidFill>
              <a:schemeClr val="accent3"/>
            </a:solidFill>
          </a:ln>
        </p:spPr>
        <p:txBody>
          <a:bodyPr wrap="square" tIns="91440" bIns="91440"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Predictive values are highly dependent on the true prevalence of exposure in the population in which the predictive value is measured</a:t>
            </a:r>
          </a:p>
        </p:txBody>
      </p:sp>
      <p:sp>
        <p:nvSpPr>
          <p:cNvPr id="11" name="TextBox 10">
            <a:extLst>
              <a:ext uri="{FF2B5EF4-FFF2-40B4-BE49-F238E27FC236}">
                <a16:creationId xmlns:a16="http://schemas.microsoft.com/office/drawing/2014/main" id="{8426C73A-A195-4198-A00C-B40EEFD84CF6}"/>
              </a:ext>
            </a:extLst>
          </p:cNvPr>
          <p:cNvSpPr txBox="1"/>
          <p:nvPr/>
        </p:nvSpPr>
        <p:spPr bwMode="auto">
          <a:xfrm>
            <a:off x="486834" y="6415035"/>
            <a:ext cx="9967094" cy="246221"/>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Lash et al., </a:t>
            </a:r>
            <a:r>
              <a:rPr lang="en-US" sz="1600" i="1" dirty="0">
                <a:solidFill>
                  <a:schemeClr val="bg1"/>
                </a:solidFill>
              </a:rPr>
              <a:t>Applying Quantitative Bias analysis to Epidemiologic Data (Ch. 6)</a:t>
            </a:r>
            <a:r>
              <a:rPr lang="en-US" sz="1600" dirty="0">
                <a:solidFill>
                  <a:schemeClr val="bg1"/>
                </a:solidFill>
              </a:rPr>
              <a:t>, 2009</a:t>
            </a:r>
          </a:p>
        </p:txBody>
      </p:sp>
    </p:spTree>
    <p:extLst>
      <p:ext uri="{BB962C8B-B14F-4D97-AF65-F5344CB8AC3E}">
        <p14:creationId xmlns:p14="http://schemas.microsoft.com/office/powerpoint/2010/main" val="1707204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Other key terms </a:t>
            </a:r>
            <a:r>
              <a:rPr lang="en-US" sz="1800" dirty="0"/>
              <a:t>(see DAG lecture by Dr. Graff for more details)</a:t>
            </a:r>
            <a:endParaRPr lang="en-US" dirty="0"/>
          </a:p>
        </p:txBody>
      </p:sp>
      <p:sp>
        <p:nvSpPr>
          <p:cNvPr id="3" name="Content Placeholder 2"/>
          <p:cNvSpPr>
            <a:spLocks noGrp="1"/>
          </p:cNvSpPr>
          <p:nvPr>
            <p:ph idx="1"/>
          </p:nvPr>
        </p:nvSpPr>
        <p:spPr/>
        <p:txBody>
          <a:bodyPr/>
          <a:lstStyle/>
          <a:p>
            <a:pPr>
              <a:spcAft>
                <a:spcPts val="1600"/>
              </a:spcAft>
            </a:pPr>
            <a:r>
              <a:rPr lang="en-US" sz="2200" u="sng" dirty="0"/>
              <a:t>Non-differential misclassification</a:t>
            </a:r>
            <a:r>
              <a:rPr lang="en-US" sz="2200" dirty="0"/>
              <a:t>: Assignment of exposure is independent of disease status (e.g., cohort study where disease hasn’t occurred, blinded ascertainment) OR  assignment of disease is independent of exposure status</a:t>
            </a:r>
          </a:p>
          <a:p>
            <a:pPr>
              <a:spcAft>
                <a:spcPts val="1600"/>
              </a:spcAft>
            </a:pPr>
            <a:r>
              <a:rPr lang="en-US" sz="2200" dirty="0"/>
              <a:t> </a:t>
            </a:r>
            <a:r>
              <a:rPr lang="en-US" sz="2200" u="sng" dirty="0"/>
              <a:t>Differential misclassification</a:t>
            </a:r>
            <a:r>
              <a:rPr lang="en-US" sz="2200" dirty="0"/>
              <a:t>: Sensitivity and/or specificity for disease classification depends on exposure status OR sensitivity and/or specificity for exposure classification depends on disease status </a:t>
            </a:r>
          </a:p>
          <a:p>
            <a:pPr>
              <a:spcAft>
                <a:spcPts val="1600"/>
              </a:spcAft>
            </a:pPr>
            <a:r>
              <a:rPr lang="en-US" sz="2200" u="sng" dirty="0"/>
              <a:t>Dependent misclassification</a:t>
            </a:r>
            <a:r>
              <a:rPr lang="en-US" sz="2200" dirty="0"/>
              <a:t>: When individuals who are misclassified on one variable (e.g., exposure status) are more likely than individuals correctly classified on that variable to also be misclassified on a second variable (e.g., disease status)</a:t>
            </a:r>
          </a:p>
          <a:p>
            <a:pPr>
              <a:spcAft>
                <a:spcPts val="1600"/>
              </a:spcAft>
            </a:pPr>
            <a:r>
              <a:rPr lang="en-US" sz="2200" u="sng" dirty="0"/>
              <a:t>Independent misclassification</a:t>
            </a:r>
            <a:r>
              <a:rPr lang="en-US" sz="2200" dirty="0"/>
              <a:t>: When individuals who are misclassified on one variable are no more likely to be misclassified on a second variable</a:t>
            </a:r>
          </a:p>
          <a:p>
            <a:endParaRPr lang="en-US" sz="2200"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53</a:t>
            </a:fld>
            <a:endParaRPr lang="en-US" dirty="0"/>
          </a:p>
        </p:txBody>
      </p:sp>
    </p:spTree>
    <p:extLst>
      <p:ext uri="{BB962C8B-B14F-4D97-AF65-F5344CB8AC3E}">
        <p14:creationId xmlns:p14="http://schemas.microsoft.com/office/powerpoint/2010/main" val="233394610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Where to obtain bias parameters?</a:t>
            </a:r>
          </a:p>
        </p:txBody>
      </p:sp>
      <p:sp>
        <p:nvSpPr>
          <p:cNvPr id="3" name="Content Placeholder 2"/>
          <p:cNvSpPr>
            <a:spLocks noGrp="1"/>
          </p:cNvSpPr>
          <p:nvPr>
            <p:ph idx="1"/>
          </p:nvPr>
        </p:nvSpPr>
        <p:spPr/>
        <p:txBody>
          <a:bodyPr/>
          <a:lstStyle/>
          <a:p>
            <a:r>
              <a:rPr lang="en-US" dirty="0"/>
              <a:t>Internal validation study</a:t>
            </a:r>
          </a:p>
          <a:p>
            <a:endParaRPr lang="en-US" dirty="0"/>
          </a:p>
          <a:p>
            <a:endParaRPr lang="en-US" dirty="0"/>
          </a:p>
          <a:p>
            <a:endParaRPr lang="en-US" dirty="0"/>
          </a:p>
          <a:p>
            <a:endParaRPr lang="en-US" sz="3200" dirty="0"/>
          </a:p>
          <a:p>
            <a:endParaRPr lang="en-US" dirty="0"/>
          </a:p>
          <a:p>
            <a:endParaRPr lang="en-US" dirty="0"/>
          </a:p>
          <a:p>
            <a:r>
              <a:rPr lang="en-US" dirty="0"/>
              <a:t>External sources (i.e., literature review, expert collaboration, educated guesses)</a:t>
            </a:r>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7816355"/>
              </p:ext>
            </p:extLst>
          </p:nvPr>
        </p:nvGraphicFramePr>
        <p:xfrm>
          <a:off x="1581665" y="1640185"/>
          <a:ext cx="8722873" cy="3200401"/>
        </p:xfrm>
        <a:graphic>
          <a:graphicData uri="http://schemas.openxmlformats.org/drawingml/2006/table">
            <a:tbl>
              <a:tblPr firstRow="1" bandRow="1">
                <a:tableStyleId>{8A107856-5554-42FB-B03E-39F5DBC370BA}</a:tableStyleId>
              </a:tblPr>
              <a:tblGrid>
                <a:gridCol w="531340">
                  <a:extLst>
                    <a:ext uri="{9D8B030D-6E8A-4147-A177-3AD203B41FA5}">
                      <a16:colId xmlns:a16="http://schemas.microsoft.com/office/drawing/2014/main" val="2162317860"/>
                    </a:ext>
                  </a:extLst>
                </a:gridCol>
                <a:gridCol w="5029200">
                  <a:extLst>
                    <a:ext uri="{9D8B030D-6E8A-4147-A177-3AD203B41FA5}">
                      <a16:colId xmlns:a16="http://schemas.microsoft.com/office/drawing/2014/main" val="4262657598"/>
                    </a:ext>
                  </a:extLst>
                </a:gridCol>
                <a:gridCol w="3162333">
                  <a:extLst>
                    <a:ext uri="{9D8B030D-6E8A-4147-A177-3AD203B41FA5}">
                      <a16:colId xmlns:a16="http://schemas.microsoft.com/office/drawing/2014/main" val="3390582095"/>
                    </a:ext>
                  </a:extLst>
                </a:gridCol>
              </a:tblGrid>
              <a:tr h="507376">
                <a:tc>
                  <a:txBody>
                    <a:bodyPr/>
                    <a:lstStyle/>
                    <a:p>
                      <a:pPr>
                        <a:spcBef>
                          <a:spcPts val="1200"/>
                        </a:spcBef>
                        <a:spcAft>
                          <a:spcPts val="1200"/>
                        </a:spcAft>
                      </a:pPr>
                      <a:endParaRPr lang="en-US" sz="20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spcBef>
                          <a:spcPts val="1200"/>
                        </a:spcBef>
                        <a:spcAft>
                          <a:spcPts val="1200"/>
                        </a:spcAft>
                      </a:pPr>
                      <a:r>
                        <a:rPr lang="en-US" sz="2000" b="0" dirty="0">
                          <a:latin typeface="Verdana" panose="020B0604030504040204" pitchFamily="34" charset="0"/>
                          <a:ea typeface="Verdana" panose="020B0604030504040204" pitchFamily="34" charset="0"/>
                          <a:cs typeface="Verdana" panose="020B0604030504040204" pitchFamily="34" charset="0"/>
                        </a:rPr>
                        <a:t>Strategy</a:t>
                      </a:r>
                    </a:p>
                  </a:txBody>
                  <a:tcPr anchor="ctr"/>
                </a:tc>
                <a:tc>
                  <a:txBody>
                    <a:bodyPr/>
                    <a:lstStyle/>
                    <a:p>
                      <a:pPr algn="ctr">
                        <a:spcBef>
                          <a:spcPts val="1200"/>
                        </a:spcBef>
                        <a:spcAft>
                          <a:spcPts val="1200"/>
                        </a:spcAft>
                      </a:pPr>
                      <a:r>
                        <a:rPr lang="en-US" sz="2000" b="0" dirty="0">
                          <a:latin typeface="Verdana" panose="020B0604030504040204" pitchFamily="34" charset="0"/>
                          <a:ea typeface="Verdana" panose="020B0604030504040204" pitchFamily="34" charset="0"/>
                          <a:cs typeface="Verdana" panose="020B0604030504040204" pitchFamily="34" charset="0"/>
                        </a:rPr>
                        <a:t>Parameters</a:t>
                      </a:r>
                    </a:p>
                  </a:txBody>
                  <a:tcPr anchor="ctr"/>
                </a:tc>
                <a:extLst>
                  <a:ext uri="{0D108BD9-81ED-4DB2-BD59-A6C34878D82A}">
                    <a16:rowId xmlns:a16="http://schemas.microsoft.com/office/drawing/2014/main" val="953808759"/>
                  </a:ext>
                </a:extLst>
              </a:tr>
              <a:tr h="897675">
                <a:tc>
                  <a:txBody>
                    <a:bodyPr/>
                    <a:lstStyle/>
                    <a:p>
                      <a:pPr>
                        <a:spcBef>
                          <a:spcPts val="1200"/>
                        </a:spcBef>
                        <a:spcAft>
                          <a:spcPts val="1200"/>
                        </a:spcAft>
                      </a:pPr>
                      <a:r>
                        <a:rPr lang="en-US" sz="2000" b="1" dirty="0">
                          <a:latin typeface="Verdana" panose="020B0604030504040204" pitchFamily="34" charset="0"/>
                          <a:ea typeface="Verdana" panose="020B0604030504040204" pitchFamily="34" charset="0"/>
                          <a:cs typeface="Verdana" panose="020B0604030504040204" pitchFamily="34" charset="0"/>
                        </a:rPr>
                        <a:t>1</a:t>
                      </a:r>
                    </a:p>
                  </a:txBody>
                  <a:tcPr anchor="ctr"/>
                </a:tc>
                <a:tc>
                  <a:txBody>
                    <a:bodyPr/>
                    <a:lstStyle/>
                    <a:p>
                      <a:pPr algn="l">
                        <a:spcBef>
                          <a:spcPts val="1200"/>
                        </a:spcBef>
                        <a:spcAft>
                          <a:spcPts val="1200"/>
                        </a:spcAft>
                      </a:pPr>
                      <a:r>
                        <a:rPr lang="en-US" sz="2000" b="0" dirty="0">
                          <a:latin typeface="Verdana" panose="020B0604030504040204" pitchFamily="34" charset="0"/>
                          <a:ea typeface="Verdana" panose="020B0604030504040204" pitchFamily="34" charset="0"/>
                          <a:cs typeface="Verdana" panose="020B0604030504040204" pitchFamily="34" charset="0"/>
                        </a:rPr>
                        <a:t>Select individuals</a:t>
                      </a:r>
                      <a:r>
                        <a:rPr lang="en-US" sz="2000" b="0" baseline="0" dirty="0">
                          <a:latin typeface="Verdana" panose="020B0604030504040204" pitchFamily="34" charset="0"/>
                          <a:ea typeface="Verdana" panose="020B0604030504040204" pitchFamily="34" charset="0"/>
                          <a:cs typeface="Verdana" panose="020B0604030504040204" pitchFamily="34" charset="0"/>
                        </a:rPr>
                        <a:t> based on misclassified exposure measurement</a:t>
                      </a:r>
                    </a:p>
                  </a:txBody>
                  <a:tcPr anchor="ctr"/>
                </a:tc>
                <a:tc>
                  <a:txBody>
                    <a:bodyPr/>
                    <a:lstStyle/>
                    <a:p>
                      <a:pPr algn="ctr">
                        <a:spcBef>
                          <a:spcPts val="1200"/>
                        </a:spcBef>
                        <a:spcAft>
                          <a:spcPts val="1200"/>
                        </a:spcAft>
                      </a:pPr>
                      <a:r>
                        <a:rPr lang="en-US" sz="2000" b="0" dirty="0">
                          <a:latin typeface="Verdana" panose="020B0604030504040204" pitchFamily="34" charset="0"/>
                          <a:ea typeface="Verdana" panose="020B0604030504040204" pitchFamily="34" charset="0"/>
                          <a:cs typeface="Verdana" panose="020B0604030504040204" pitchFamily="34" charset="0"/>
                        </a:rPr>
                        <a:t>PPV, NPV</a:t>
                      </a:r>
                    </a:p>
                  </a:txBody>
                  <a:tcPr anchor="ctr"/>
                </a:tc>
                <a:extLst>
                  <a:ext uri="{0D108BD9-81ED-4DB2-BD59-A6C34878D82A}">
                    <a16:rowId xmlns:a16="http://schemas.microsoft.com/office/drawing/2014/main" val="2265081576"/>
                  </a:ext>
                </a:extLst>
              </a:tr>
              <a:tr h="897675">
                <a:tc>
                  <a:txBody>
                    <a:bodyPr/>
                    <a:lstStyle/>
                    <a:p>
                      <a:pPr>
                        <a:spcBef>
                          <a:spcPts val="1200"/>
                        </a:spcBef>
                        <a:spcAft>
                          <a:spcPts val="1200"/>
                        </a:spcAft>
                      </a:pPr>
                      <a:r>
                        <a:rPr lang="en-US" sz="2000" b="1" dirty="0">
                          <a:latin typeface="Verdana" panose="020B0604030504040204" pitchFamily="34" charset="0"/>
                          <a:ea typeface="Verdana" panose="020B0604030504040204" pitchFamily="34" charset="0"/>
                          <a:cs typeface="Verdana" panose="020B0604030504040204" pitchFamily="34" charset="0"/>
                        </a:rPr>
                        <a:t>2</a:t>
                      </a:r>
                    </a:p>
                  </a:txBody>
                  <a:tcPr anchor="ctr"/>
                </a:tc>
                <a:tc>
                  <a:txBody>
                    <a:bodyPr/>
                    <a:lstStyle/>
                    <a:p>
                      <a:pPr algn="l">
                        <a:spcBef>
                          <a:spcPts val="1200"/>
                        </a:spcBef>
                        <a:spcAft>
                          <a:spcPts val="1200"/>
                        </a:spcAft>
                      </a:pPr>
                      <a:r>
                        <a:rPr lang="en-US" sz="2000" b="0" dirty="0">
                          <a:latin typeface="Verdana" panose="020B0604030504040204" pitchFamily="34" charset="0"/>
                          <a:ea typeface="Verdana" panose="020B0604030504040204" pitchFamily="34" charset="0"/>
                          <a:cs typeface="Verdana" panose="020B0604030504040204" pitchFamily="34" charset="0"/>
                        </a:rPr>
                        <a:t>Select</a:t>
                      </a:r>
                      <a:r>
                        <a:rPr lang="en-US" sz="2000" b="0" baseline="0" dirty="0">
                          <a:latin typeface="Verdana" panose="020B0604030504040204" pitchFamily="34" charset="0"/>
                          <a:ea typeface="Verdana" panose="020B0604030504040204" pitchFamily="34" charset="0"/>
                          <a:cs typeface="Verdana" panose="020B0604030504040204" pitchFamily="34" charset="0"/>
                        </a:rPr>
                        <a:t> individuals based on true exposure status</a:t>
                      </a:r>
                    </a:p>
                  </a:txBody>
                  <a:tcPr anchor="ctr"/>
                </a:tc>
                <a:tc>
                  <a:txBody>
                    <a:bodyPr/>
                    <a:lstStyle/>
                    <a:p>
                      <a:pPr algn="ctr">
                        <a:spcBef>
                          <a:spcPts val="1200"/>
                        </a:spcBef>
                        <a:spcAft>
                          <a:spcPts val="1200"/>
                        </a:spcAft>
                      </a:pPr>
                      <a:r>
                        <a:rPr lang="en-US" sz="2000" b="0" dirty="0">
                          <a:latin typeface="Verdana" panose="020B0604030504040204" pitchFamily="34" charset="0"/>
                          <a:ea typeface="Verdana" panose="020B0604030504040204" pitchFamily="34" charset="0"/>
                          <a:cs typeface="Verdana" panose="020B0604030504040204" pitchFamily="34" charset="0"/>
                        </a:rPr>
                        <a:t>SE, SP</a:t>
                      </a:r>
                    </a:p>
                  </a:txBody>
                  <a:tcPr anchor="ctr"/>
                </a:tc>
                <a:extLst>
                  <a:ext uri="{0D108BD9-81ED-4DB2-BD59-A6C34878D82A}">
                    <a16:rowId xmlns:a16="http://schemas.microsoft.com/office/drawing/2014/main" val="3961546732"/>
                  </a:ext>
                </a:extLst>
              </a:tr>
              <a:tr h="897675">
                <a:tc>
                  <a:txBody>
                    <a:bodyPr/>
                    <a:lstStyle/>
                    <a:p>
                      <a:pPr>
                        <a:spcBef>
                          <a:spcPts val="1200"/>
                        </a:spcBef>
                        <a:spcAft>
                          <a:spcPts val="1200"/>
                        </a:spcAft>
                      </a:pPr>
                      <a:r>
                        <a:rPr lang="en-US" sz="2000" b="1" dirty="0">
                          <a:latin typeface="Verdana" panose="020B0604030504040204" pitchFamily="34" charset="0"/>
                          <a:ea typeface="Verdana" panose="020B0604030504040204" pitchFamily="34" charset="0"/>
                          <a:cs typeface="Verdana" panose="020B0604030504040204" pitchFamily="34" charset="0"/>
                        </a:rPr>
                        <a:t>3</a:t>
                      </a:r>
                    </a:p>
                  </a:txBody>
                  <a:tcPr anchor="ctr"/>
                </a:tc>
                <a:tc>
                  <a:txBody>
                    <a:bodyPr/>
                    <a:lstStyle/>
                    <a:p>
                      <a:pPr algn="l">
                        <a:spcBef>
                          <a:spcPts val="1200"/>
                        </a:spcBef>
                        <a:spcAft>
                          <a:spcPts val="1200"/>
                        </a:spcAft>
                      </a:pPr>
                      <a:r>
                        <a:rPr lang="en-US" sz="2000" b="0" dirty="0">
                          <a:latin typeface="Verdana" panose="020B0604030504040204" pitchFamily="34" charset="0"/>
                          <a:ea typeface="Verdana" panose="020B0604030504040204" pitchFamily="34" charset="0"/>
                          <a:cs typeface="Verdana" panose="020B0604030504040204" pitchFamily="34" charset="0"/>
                        </a:rPr>
                        <a:t>Select a</a:t>
                      </a:r>
                      <a:r>
                        <a:rPr lang="en-US" sz="2000" b="0" baseline="0" dirty="0">
                          <a:latin typeface="Verdana" panose="020B0604030504040204" pitchFamily="34" charset="0"/>
                          <a:ea typeface="Verdana" panose="020B0604030504040204" pitchFamily="34" charset="0"/>
                          <a:cs typeface="Verdana" panose="020B0604030504040204" pitchFamily="34" charset="0"/>
                        </a:rPr>
                        <a:t> random sample of individuals </a:t>
                      </a:r>
                    </a:p>
                  </a:txBody>
                  <a:tcPr anchor="ctr"/>
                </a:tc>
                <a:tc>
                  <a:txBody>
                    <a:bodyPr/>
                    <a:lstStyle/>
                    <a:p>
                      <a:pPr algn="ctr">
                        <a:spcBef>
                          <a:spcPts val="1200"/>
                        </a:spcBef>
                        <a:spcAft>
                          <a:spcPts val="1200"/>
                        </a:spcAft>
                      </a:pPr>
                      <a:r>
                        <a:rPr lang="en-US" sz="2000" b="0" dirty="0">
                          <a:latin typeface="Verdana" panose="020B0604030504040204" pitchFamily="34" charset="0"/>
                          <a:ea typeface="Verdana" panose="020B0604030504040204" pitchFamily="34" charset="0"/>
                          <a:cs typeface="Verdana" panose="020B0604030504040204" pitchFamily="34" charset="0"/>
                        </a:rPr>
                        <a:t>PPV,</a:t>
                      </a:r>
                      <a:r>
                        <a:rPr lang="en-US" sz="2000" b="0" baseline="0" dirty="0">
                          <a:latin typeface="Verdana" panose="020B0604030504040204" pitchFamily="34" charset="0"/>
                          <a:ea typeface="Verdana" panose="020B0604030504040204" pitchFamily="34" charset="0"/>
                          <a:cs typeface="Verdana" panose="020B0604030504040204" pitchFamily="34" charset="0"/>
                        </a:rPr>
                        <a:t> NPV, SE, SP</a:t>
                      </a:r>
                      <a:endParaRPr lang="en-US" sz="2000" b="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3035394460"/>
                  </a:ext>
                </a:extLst>
              </a:tr>
            </a:tbl>
          </a:graphicData>
        </a:graphic>
      </p:graphicFrame>
    </p:spTree>
    <p:extLst>
      <p:ext uri="{BB962C8B-B14F-4D97-AF65-F5344CB8AC3E}">
        <p14:creationId xmlns:p14="http://schemas.microsoft.com/office/powerpoint/2010/main" val="236965834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Example: Self-report vs. measured BMI</a:t>
            </a:r>
          </a:p>
        </p:txBody>
      </p:sp>
      <p:sp>
        <p:nvSpPr>
          <p:cNvPr id="4" name="Slide Number Placeholder 3"/>
          <p:cNvSpPr>
            <a:spLocks noGrp="1"/>
          </p:cNvSpPr>
          <p:nvPr>
            <p:ph type="sldNum" sz="quarter" idx="4"/>
          </p:nvPr>
        </p:nvSpPr>
        <p:spPr/>
        <p:txBody>
          <a:bodyPr/>
          <a:lstStyle/>
          <a:p>
            <a:fld id="{7BCC8D0D-EAEC-449D-9161-023DFF90F2E2}" type="slidenum">
              <a:rPr lang="en-US" smtClean="0"/>
              <a:pPr/>
              <a:t>55</a:t>
            </a:fld>
            <a:endParaRPr lang="en-US" dirty="0"/>
          </a:p>
        </p:txBody>
      </p:sp>
      <p:sp>
        <p:nvSpPr>
          <p:cNvPr id="5" name="Rectangle 4"/>
          <p:cNvSpPr/>
          <p:nvPr/>
        </p:nvSpPr>
        <p:spPr>
          <a:xfrm>
            <a:off x="3394363" y="1002931"/>
            <a:ext cx="7742066"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bmi_mcat</a:t>
            </a: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Freq.     Percent        Cum.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&lt;18.5  |        646        2.01        2.01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18.5-24.9 |     10,140       31.55       33.56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25-29.9 |     11,136       34.65       68.22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30-34.9 |      6,345       19.74       87.96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35-39.9 |      2,758        8.58       96.55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&gt;40 |      1,110        3.45      100.00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Total |     32,135      100.00</a:t>
            </a:r>
          </a:p>
        </p:txBody>
      </p:sp>
      <p:sp>
        <p:nvSpPr>
          <p:cNvPr id="6" name="Rectangle 5"/>
          <p:cNvSpPr/>
          <p:nvPr/>
        </p:nvSpPr>
        <p:spPr>
          <a:xfrm>
            <a:off x="3394362" y="3699378"/>
            <a:ext cx="7742067"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bmi_srcat</a:t>
            </a: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Freq.     Percent        Cum.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&lt;18.5 |        579        1.81        1.81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18.5-24.9 |     11,345       35.50       37.32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25-29.9 |     11,129       34.83       72.14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30-34.9 |      5,838       18.27       90.41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35-39.9 |      2,204        6.90       97.31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&gt;40 |        859        2.69      100.00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Total |     31,954      100.00</a:t>
            </a:r>
          </a:p>
        </p:txBody>
      </p:sp>
      <p:sp>
        <p:nvSpPr>
          <p:cNvPr id="7" name="TextBox 6"/>
          <p:cNvSpPr txBox="1"/>
          <p:nvPr/>
        </p:nvSpPr>
        <p:spPr>
          <a:xfrm>
            <a:off x="631272" y="1950651"/>
            <a:ext cx="2594264" cy="400110"/>
          </a:xfrm>
          <a:prstGeom prst="rect">
            <a:avLst/>
          </a:prstGeom>
          <a:noFill/>
          <a:ln>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Measured BMI</a:t>
            </a:r>
          </a:p>
        </p:txBody>
      </p:sp>
      <p:sp>
        <p:nvSpPr>
          <p:cNvPr id="8" name="TextBox 7"/>
          <p:cNvSpPr txBox="1"/>
          <p:nvPr/>
        </p:nvSpPr>
        <p:spPr>
          <a:xfrm>
            <a:off x="631272" y="4249114"/>
            <a:ext cx="2594264" cy="400110"/>
          </a:xfrm>
          <a:prstGeom prst="rect">
            <a:avLst/>
          </a:prstGeom>
          <a:noFill/>
          <a:ln>
            <a:solidFill>
              <a:schemeClr val="accent3"/>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Self-report BMI</a:t>
            </a:r>
          </a:p>
        </p:txBody>
      </p:sp>
    </p:spTree>
    <p:extLst>
      <p:ext uri="{BB962C8B-B14F-4D97-AF65-F5344CB8AC3E}">
        <p14:creationId xmlns:p14="http://schemas.microsoft.com/office/powerpoint/2010/main" val="3831638170"/>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Comparing self-report and measured BMI</a:t>
            </a:r>
          </a:p>
        </p:txBody>
      </p:sp>
      <p:sp>
        <p:nvSpPr>
          <p:cNvPr id="4" name="Slide Number Placeholder 3"/>
          <p:cNvSpPr>
            <a:spLocks noGrp="1"/>
          </p:cNvSpPr>
          <p:nvPr>
            <p:ph type="sldNum" sz="quarter" idx="4"/>
          </p:nvPr>
        </p:nvSpPr>
        <p:spPr/>
        <p:txBody>
          <a:bodyPr/>
          <a:lstStyle/>
          <a:p>
            <a:fld id="{7BCC8D0D-EAEC-449D-9161-023DFF90F2E2}" type="slidenum">
              <a:rPr lang="en-US" smtClean="0"/>
              <a:pPr/>
              <a:t>56</a:t>
            </a:fld>
            <a:endParaRPr lang="en-US" dirty="0"/>
          </a:p>
        </p:txBody>
      </p:sp>
      <p:sp>
        <p:nvSpPr>
          <p:cNvPr id="5" name="Rectangle 4"/>
          <p:cNvSpPr/>
          <p:nvPr/>
        </p:nvSpPr>
        <p:spPr>
          <a:xfrm>
            <a:off x="852616" y="1361128"/>
            <a:ext cx="10485021"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effectLst/>
                <a:uLnTx/>
                <a:uFillTx/>
                <a:latin typeface="Courier New" panose="02070309020205020404" pitchFamily="49" charset="0"/>
                <a:ea typeface="+mn-ea"/>
                <a:cs typeface="Courier New" panose="02070309020205020404" pitchFamily="49" charset="0"/>
              </a:rPr>
              <a:t>bmi_srcat</a:t>
            </a:r>
            <a:endPar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effectLst/>
                <a:uLnTx/>
                <a:uFillTx/>
                <a:latin typeface="Courier New" panose="02070309020205020404" pitchFamily="49" charset="0"/>
                <a:ea typeface="+mn-ea"/>
                <a:cs typeface="Courier New" panose="02070309020205020404" pitchFamily="49" charset="0"/>
              </a:rPr>
              <a:t>bmi_mcat</a:t>
            </a: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      &lt;18.5    18.5-24.9   25-29.9    30-34.9    35-39.9      &gt;40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&lt;18.5 |       346        273          0          0          0          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18.5-24.9 |       194      8,758        862         15          0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25-29.9 |         8      1,923      8,206        579         20          2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30-34.9 |         0         92      1,730      4,047        222         12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35-39.9  |         0          6        102        988      1,449         93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&gt;40  |         0          2          7         68        413        524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endParaRPr>
          </a:p>
        </p:txBody>
      </p:sp>
      <p:sp>
        <p:nvSpPr>
          <p:cNvPr id="6" name="TextBox 5"/>
          <p:cNvSpPr txBox="1"/>
          <p:nvPr/>
        </p:nvSpPr>
        <p:spPr>
          <a:xfrm>
            <a:off x="486834" y="4779535"/>
            <a:ext cx="11247966" cy="1384995"/>
          </a:xfrm>
          <a:prstGeom prst="rect">
            <a:avLst/>
          </a:prstGeom>
        </p:spPr>
        <p:style>
          <a:lnRef idx="2">
            <a:schemeClr val="accent3"/>
          </a:lnRef>
          <a:fillRef idx="1">
            <a:schemeClr val="lt1"/>
          </a:fillRef>
          <a:effectRef idx="0">
            <a:schemeClr val="accent3"/>
          </a:effectRef>
          <a:fontRef idx="minor">
            <a:schemeClr val="dk1"/>
          </a:fontRef>
        </p:style>
        <p:txBody>
          <a:bodyPr wrap="square" tIns="137160" bIns="13716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There does</a:t>
            </a:r>
            <a:r>
              <a:rPr kumimoji="0" lang="en-US" sz="2400" b="0" i="0" u="none" strike="noStrike" kern="1200" cap="none" spc="0" normalizeH="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not</a:t>
            </a: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appear to be a consistent direction to the misclassification, people are just bad at self-reporting their BMI accurately </a:t>
            </a:r>
          </a:p>
        </p:txBody>
      </p:sp>
    </p:spTree>
    <p:extLst>
      <p:ext uri="{BB962C8B-B14F-4D97-AF65-F5344CB8AC3E}">
        <p14:creationId xmlns:p14="http://schemas.microsoft.com/office/powerpoint/2010/main" val="3313289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57</a:t>
            </a:fld>
            <a:endParaRPr lang="en-US" dirty="0"/>
          </a:p>
        </p:txBody>
      </p:sp>
      <p:pic>
        <p:nvPicPr>
          <p:cNvPr id="5" name="Picture 4"/>
          <p:cNvPicPr>
            <a:picLocks noChangeAspect="1"/>
          </p:cNvPicPr>
          <p:nvPr/>
        </p:nvPicPr>
        <p:blipFill>
          <a:blip r:embed="rId3"/>
          <a:stretch>
            <a:fillRect/>
          </a:stretch>
        </p:blipFill>
        <p:spPr>
          <a:xfrm>
            <a:off x="1669618" y="280109"/>
            <a:ext cx="8998382" cy="3842931"/>
          </a:xfrm>
          <a:prstGeom prst="rect">
            <a:avLst/>
          </a:prstGeom>
        </p:spPr>
      </p:pic>
      <p:pic>
        <p:nvPicPr>
          <p:cNvPr id="6" name="Picture 5"/>
          <p:cNvPicPr>
            <a:picLocks noChangeAspect="1"/>
          </p:cNvPicPr>
          <p:nvPr/>
        </p:nvPicPr>
        <p:blipFill>
          <a:blip r:embed="rId4"/>
          <a:stretch>
            <a:fillRect/>
          </a:stretch>
        </p:blipFill>
        <p:spPr>
          <a:xfrm>
            <a:off x="1973317" y="4350691"/>
            <a:ext cx="8234388" cy="1409111"/>
          </a:xfrm>
          <a:prstGeom prst="rect">
            <a:avLst/>
          </a:prstGeom>
        </p:spPr>
      </p:pic>
      <p:sp>
        <p:nvSpPr>
          <p:cNvPr id="7" name="Rectangle 6"/>
          <p:cNvSpPr/>
          <p:nvPr/>
        </p:nvSpPr>
        <p:spPr>
          <a:xfrm>
            <a:off x="490739" y="6345884"/>
            <a:ext cx="1676869" cy="369332"/>
          </a:xfrm>
          <a:prstGeom prst="rect">
            <a:avLst/>
          </a:prstGeom>
          <a:noFill/>
        </p:spPr>
        <p:txBody>
          <a:bodyPr wrap="none">
            <a:spAutoFit/>
          </a:bodyPr>
          <a:lstStyle/>
          <a:p>
            <a:r>
              <a:rPr lang="en-US" dirty="0" err="1">
                <a:solidFill>
                  <a:schemeClr val="bg1"/>
                </a:solidFill>
              </a:rPr>
              <a:t>Flegal</a:t>
            </a:r>
            <a:r>
              <a:rPr lang="en-US" dirty="0">
                <a:solidFill>
                  <a:schemeClr val="bg1"/>
                </a:solidFill>
              </a:rPr>
              <a:t> </a:t>
            </a:r>
            <a:r>
              <a:rPr lang="en-US" i="1" dirty="0">
                <a:solidFill>
                  <a:schemeClr val="bg1"/>
                </a:solidFill>
              </a:rPr>
              <a:t>AJE</a:t>
            </a:r>
            <a:r>
              <a:rPr lang="en-US" dirty="0">
                <a:solidFill>
                  <a:schemeClr val="bg1"/>
                </a:solidFill>
              </a:rPr>
              <a:t> 2017</a:t>
            </a:r>
          </a:p>
        </p:txBody>
      </p:sp>
    </p:spTree>
    <p:extLst>
      <p:ext uri="{BB962C8B-B14F-4D97-AF65-F5344CB8AC3E}">
        <p14:creationId xmlns:p14="http://schemas.microsoft.com/office/powerpoint/2010/main" val="941789634"/>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1034129"/>
          </a:xfrm>
        </p:spPr>
        <p:txBody>
          <a:bodyPr/>
          <a:lstStyle/>
          <a:p>
            <a:r>
              <a:rPr lang="en-US" dirty="0"/>
              <a:t>Using observed data with exposure misclassification to calculate the “truth”</a:t>
            </a:r>
          </a:p>
        </p:txBody>
      </p:sp>
      <p:sp>
        <p:nvSpPr>
          <p:cNvPr id="4" name="Slide Number Placeholder 3"/>
          <p:cNvSpPr>
            <a:spLocks noGrp="1"/>
          </p:cNvSpPr>
          <p:nvPr>
            <p:ph type="sldNum" sz="quarter" idx="4"/>
          </p:nvPr>
        </p:nvSpPr>
        <p:spPr/>
        <p:txBody>
          <a:bodyPr/>
          <a:lstStyle/>
          <a:p>
            <a:fld id="{7BCC8D0D-EAEC-449D-9161-023DFF90F2E2}" type="slidenum">
              <a:rPr lang="en-US" smtClean="0"/>
              <a:pPr/>
              <a:t>58</a:t>
            </a:fld>
            <a:endParaRPr lang="en-US" dirty="0"/>
          </a:p>
        </p:txBody>
      </p:sp>
      <p:pic>
        <p:nvPicPr>
          <p:cNvPr id="5" name="Picture 4"/>
          <p:cNvPicPr>
            <a:picLocks noChangeAspect="1"/>
          </p:cNvPicPr>
          <p:nvPr/>
        </p:nvPicPr>
        <p:blipFill>
          <a:blip r:embed="rId3"/>
          <a:stretch>
            <a:fillRect/>
          </a:stretch>
        </p:blipFill>
        <p:spPr>
          <a:xfrm>
            <a:off x="2180716" y="1926636"/>
            <a:ext cx="7825951" cy="3226400"/>
          </a:xfrm>
          <a:prstGeom prst="rect">
            <a:avLst/>
          </a:prstGeom>
        </p:spPr>
      </p:pic>
      <p:sp>
        <p:nvSpPr>
          <p:cNvPr id="7" name="TextBox 6">
            <a:extLst>
              <a:ext uri="{FF2B5EF4-FFF2-40B4-BE49-F238E27FC236}">
                <a16:creationId xmlns:a16="http://schemas.microsoft.com/office/drawing/2014/main" id="{561D59BB-0A4A-4CC2-9A58-B85A0F55C861}"/>
              </a:ext>
            </a:extLst>
          </p:cNvPr>
          <p:cNvSpPr txBox="1"/>
          <p:nvPr/>
        </p:nvSpPr>
        <p:spPr bwMode="auto">
          <a:xfrm>
            <a:off x="486834" y="6415035"/>
            <a:ext cx="9967094" cy="246221"/>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Lash et al., </a:t>
            </a:r>
            <a:r>
              <a:rPr lang="en-US" sz="1600" i="1" dirty="0">
                <a:solidFill>
                  <a:schemeClr val="bg1"/>
                </a:solidFill>
              </a:rPr>
              <a:t>Applying Quantitative Bias analysis to Epidemiologic Data (Ch. 6)</a:t>
            </a:r>
            <a:r>
              <a:rPr lang="en-US" sz="1600" dirty="0">
                <a:solidFill>
                  <a:schemeClr val="bg1"/>
                </a:solidFill>
              </a:rPr>
              <a:t>, 2009</a:t>
            </a:r>
          </a:p>
        </p:txBody>
      </p:sp>
      <p:sp>
        <p:nvSpPr>
          <p:cNvPr id="9" name="Oval 8">
            <a:extLst>
              <a:ext uri="{FF2B5EF4-FFF2-40B4-BE49-F238E27FC236}">
                <a16:creationId xmlns:a16="http://schemas.microsoft.com/office/drawing/2014/main" id="{56277AC3-5C2F-4CBE-B8B1-F34727BF98ED}"/>
              </a:ext>
            </a:extLst>
          </p:cNvPr>
          <p:cNvSpPr/>
          <p:nvPr/>
        </p:nvSpPr>
        <p:spPr bwMode="auto">
          <a:xfrm>
            <a:off x="5475383" y="4109292"/>
            <a:ext cx="1079653" cy="341522"/>
          </a:xfrm>
          <a:prstGeom prst="ellipse">
            <a:avLst/>
          </a:prstGeom>
          <a:noFill/>
          <a:ln w="19050" algn="ctr">
            <a:solidFill>
              <a:srgbClr val="FF0000"/>
            </a:solidFill>
            <a:miter lim="800000"/>
            <a:headEnd/>
            <a:tailEnd/>
          </a:ln>
        </p:spPr>
        <p:txBody>
          <a:bodyPr wrap="none" rtlCol="0" anchor="ctr"/>
          <a:lstStyle/>
          <a:p>
            <a:pPr algn="ctr">
              <a:lnSpc>
                <a:spcPct val="90000"/>
              </a:lnSpc>
            </a:pPr>
            <a:endParaRPr lang="en-US" dirty="0">
              <a:latin typeface="+mj-lt"/>
            </a:endParaRPr>
          </a:p>
        </p:txBody>
      </p:sp>
      <p:sp>
        <p:nvSpPr>
          <p:cNvPr id="10" name="Oval 9">
            <a:extLst>
              <a:ext uri="{FF2B5EF4-FFF2-40B4-BE49-F238E27FC236}">
                <a16:creationId xmlns:a16="http://schemas.microsoft.com/office/drawing/2014/main" id="{1C28623B-8766-4CA8-A5C9-78022CF0052A}"/>
              </a:ext>
            </a:extLst>
          </p:cNvPr>
          <p:cNvSpPr/>
          <p:nvPr/>
        </p:nvSpPr>
        <p:spPr bwMode="auto">
          <a:xfrm>
            <a:off x="8463388" y="4085423"/>
            <a:ext cx="1079653" cy="341522"/>
          </a:xfrm>
          <a:prstGeom prst="ellipse">
            <a:avLst/>
          </a:prstGeom>
          <a:noFill/>
          <a:ln w="19050" algn="ctr">
            <a:solidFill>
              <a:srgbClr val="FF0000"/>
            </a:solidFill>
            <a:miter lim="800000"/>
            <a:headEnd/>
            <a:tailEnd/>
          </a:ln>
        </p:spPr>
        <p:txBody>
          <a:bodyPr wrap="none" rtlCol="0" anchor="ctr"/>
          <a:lstStyle/>
          <a:p>
            <a:pPr algn="ctr">
              <a:lnSpc>
                <a:spcPct val="90000"/>
              </a:lnSpc>
            </a:pPr>
            <a:endParaRPr lang="en-US" dirty="0">
              <a:latin typeface="+mj-lt"/>
            </a:endParaRPr>
          </a:p>
        </p:txBody>
      </p:sp>
    </p:spTree>
    <p:extLst>
      <p:ext uri="{BB962C8B-B14F-4D97-AF65-F5344CB8AC3E}">
        <p14:creationId xmlns:p14="http://schemas.microsoft.com/office/powerpoint/2010/main" val="219804628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1034129"/>
          </a:xfrm>
        </p:spPr>
        <p:txBody>
          <a:bodyPr/>
          <a:lstStyle/>
          <a:p>
            <a:r>
              <a:rPr lang="en-US" dirty="0"/>
              <a:t>Example: Race and obesity</a:t>
            </a:r>
            <a:br>
              <a:rPr lang="en-US" dirty="0"/>
            </a:br>
            <a:endParaRPr lang="en-US" dirty="0"/>
          </a:p>
        </p:txBody>
      </p:sp>
      <p:sp>
        <p:nvSpPr>
          <p:cNvPr id="3" name="Content Placeholder 2"/>
          <p:cNvSpPr>
            <a:spLocks noGrp="1"/>
          </p:cNvSpPr>
          <p:nvPr>
            <p:ph idx="1"/>
          </p:nvPr>
        </p:nvSpPr>
        <p:spPr/>
        <p:txBody>
          <a:bodyPr/>
          <a:lstStyle/>
          <a:p>
            <a:r>
              <a:rPr lang="en-US" dirty="0"/>
              <a:t>You are conducting a study to explore the relationship between black race (black=exposed, white=unexposed) and obesity (obese=cases, non-obese=non-cases)</a:t>
            </a:r>
          </a:p>
          <a:p>
            <a:r>
              <a:rPr lang="en-US" dirty="0"/>
              <a:t>All that is available in the dataset is self-report BMI </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59</a:t>
            </a:fld>
            <a:endParaRPr lang="en-US" dirty="0"/>
          </a:p>
        </p:txBody>
      </p:sp>
      <p:sp>
        <p:nvSpPr>
          <p:cNvPr id="5" name="Rectangle 4"/>
          <p:cNvSpPr/>
          <p:nvPr/>
        </p:nvSpPr>
        <p:spPr>
          <a:xfrm>
            <a:off x="1615115" y="2827395"/>
            <a:ext cx="9144000"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Exposed   Unexposed  |      Total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Cases |      2670        7957  |      10627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Noncases</a:t>
            </a: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4357       18710  |      23067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Total |      7027       26667  |      33694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Risk |   .379963    .2983838  |   .3153974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Point estimate    |    [95% Conf. Interval]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Risk ratio |         1.273404       |    1.229504    1.318871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p>
        </p:txBody>
      </p:sp>
    </p:spTree>
    <p:extLst>
      <p:ext uri="{BB962C8B-B14F-4D97-AF65-F5344CB8AC3E}">
        <p14:creationId xmlns:p14="http://schemas.microsoft.com/office/powerpoint/2010/main" val="36481355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76400" y="233083"/>
            <a:ext cx="5369859" cy="584775"/>
          </a:xfrm>
          <a:prstGeom prst="rect">
            <a:avLst/>
          </a:prstGeom>
          <a:solidFill>
            <a:schemeClr val="bg1"/>
          </a:solidFill>
        </p:spPr>
        <p:txBody>
          <a:bodyPr wrap="square" rtlCol="0">
            <a:spAutoFit/>
          </a:bodyPr>
          <a:lstStyle/>
          <a:p>
            <a:endParaRPr lang="en-US" sz="3200" dirty="0"/>
          </a:p>
        </p:txBody>
      </p:sp>
      <p:pic>
        <p:nvPicPr>
          <p:cNvPr id="5" name="Picture 4"/>
          <p:cNvPicPr>
            <a:picLocks noChangeAspect="1"/>
          </p:cNvPicPr>
          <p:nvPr/>
        </p:nvPicPr>
        <p:blipFill rotWithShape="1">
          <a:blip r:embed="rId3"/>
          <a:srcRect b="4174"/>
          <a:stretch/>
        </p:blipFill>
        <p:spPr>
          <a:xfrm>
            <a:off x="2072169" y="1638901"/>
            <a:ext cx="7754470" cy="4170254"/>
          </a:xfrm>
          <a:prstGeom prst="rect">
            <a:avLst/>
          </a:prstGeom>
        </p:spPr>
      </p:pic>
      <p:sp>
        <p:nvSpPr>
          <p:cNvPr id="4" name="Title 3"/>
          <p:cNvSpPr>
            <a:spLocks noGrp="1"/>
          </p:cNvSpPr>
          <p:nvPr>
            <p:ph type="title"/>
          </p:nvPr>
        </p:nvSpPr>
        <p:spPr>
          <a:xfrm>
            <a:off x="486834" y="438913"/>
            <a:ext cx="11218332" cy="563231"/>
          </a:xfrm>
        </p:spPr>
        <p:txBody>
          <a:bodyPr/>
          <a:lstStyle/>
          <a:p>
            <a:r>
              <a:rPr lang="en-US" dirty="0"/>
              <a:t>Key Terms: what is bias?</a:t>
            </a:r>
          </a:p>
        </p:txBody>
      </p:sp>
      <p:sp>
        <p:nvSpPr>
          <p:cNvPr id="6" name="Content Placeholder 5"/>
          <p:cNvSpPr>
            <a:spLocks noGrp="1"/>
          </p:cNvSpPr>
          <p:nvPr>
            <p:ph idx="1"/>
          </p:nvPr>
        </p:nvSpPr>
        <p:spPr>
          <a:xfrm>
            <a:off x="486834" y="1127342"/>
            <a:ext cx="11218333" cy="1023119"/>
          </a:xfrm>
        </p:spPr>
        <p:txBody>
          <a:bodyPr/>
          <a:lstStyle/>
          <a:p>
            <a:pPr marL="0" indent="0">
              <a:buNone/>
            </a:pPr>
            <a:r>
              <a:rPr lang="en-US" dirty="0"/>
              <a:t>“Systematic deviation of results or inferences from the truth”</a:t>
            </a:r>
          </a:p>
          <a:p>
            <a:endParaRPr lang="en-US" dirty="0"/>
          </a:p>
        </p:txBody>
      </p:sp>
      <p:sp>
        <p:nvSpPr>
          <p:cNvPr id="3" name="TextBox 2"/>
          <p:cNvSpPr txBox="1"/>
          <p:nvPr/>
        </p:nvSpPr>
        <p:spPr>
          <a:xfrm>
            <a:off x="486834" y="6376661"/>
            <a:ext cx="3989295" cy="307777"/>
          </a:xfrm>
          <a:prstGeom prst="rect">
            <a:avLst/>
          </a:prstGeom>
          <a:noFill/>
        </p:spPr>
        <p:txBody>
          <a:bodyPr wrap="square" rtlCol="0">
            <a:spAutoFit/>
          </a:bodyPr>
          <a:lstStyle/>
          <a:p>
            <a:r>
              <a:rPr lang="en-US" sz="1400" dirty="0">
                <a:solidFill>
                  <a:schemeClr val="bg1"/>
                </a:solidFill>
              </a:rPr>
              <a:t>Porta, 2008; </a:t>
            </a:r>
            <a:r>
              <a:rPr lang="en-US" sz="1400" dirty="0" err="1">
                <a:solidFill>
                  <a:schemeClr val="bg1"/>
                </a:solidFill>
              </a:rPr>
              <a:t>Szklo</a:t>
            </a:r>
            <a:r>
              <a:rPr lang="en-US" sz="1400" dirty="0">
                <a:solidFill>
                  <a:schemeClr val="bg1"/>
                </a:solidFill>
              </a:rPr>
              <a:t> &amp; Nieto,2012</a:t>
            </a:r>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1949788799"/>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Validation Study</a:t>
            </a:r>
          </a:p>
        </p:txBody>
      </p:sp>
      <p:sp>
        <p:nvSpPr>
          <p:cNvPr id="3" name="Content Placeholder 2"/>
          <p:cNvSpPr>
            <a:spLocks noGrp="1"/>
          </p:cNvSpPr>
          <p:nvPr>
            <p:ph idx="1"/>
          </p:nvPr>
        </p:nvSpPr>
        <p:spPr/>
        <p:txBody>
          <a:bodyPr/>
          <a:lstStyle/>
          <a:p>
            <a:r>
              <a:rPr lang="en-US" dirty="0"/>
              <a:t>After taking a QBA workshop, you decide to conduct a validation study to examine potential non-differential misclassification of the outcome in your study (self-report BMI):</a:t>
            </a:r>
          </a:p>
          <a:p>
            <a:endParaRPr lang="en-US" dirty="0"/>
          </a:p>
          <a:p>
            <a:endParaRPr lang="en-US" dirty="0"/>
          </a:p>
          <a:p>
            <a:endParaRPr lang="en-US" dirty="0"/>
          </a:p>
          <a:p>
            <a:endParaRPr lang="en-US" dirty="0"/>
          </a:p>
          <a:p>
            <a:endParaRPr lang="en-US" dirty="0"/>
          </a:p>
          <a:p>
            <a:r>
              <a:rPr lang="en-US" dirty="0"/>
              <a:t>Calculate sensitivity, specificity, PPV, and NPV from this table</a:t>
            </a:r>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60</a:t>
            </a:fld>
            <a:endParaRPr lang="en-US" dirty="0"/>
          </a:p>
        </p:txBody>
      </p:sp>
      <p:sp>
        <p:nvSpPr>
          <p:cNvPr id="5" name="Rectangle 4"/>
          <p:cNvSpPr/>
          <p:nvPr/>
        </p:nvSpPr>
        <p:spPr>
          <a:xfrm>
            <a:off x="792078" y="2349211"/>
            <a:ext cx="13203412"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52049"/>
              </a:solidFill>
              <a:effectLst/>
              <a:uLnTx/>
              <a:uFillTx/>
              <a:latin typeface="Garamond"/>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a:t>
            </a:r>
            <a:r>
              <a:rPr kumimoji="0" lang="en-US" sz="22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ob_m</a:t>
            </a:r>
            <a:endPar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22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ob_sr</a:t>
            </a: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1          0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1    |     9,279     1,348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0    |     2,486     20,581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endParaRPr kumimoji="0" lang="en-US" sz="2200" b="1" i="0" u="none" strike="noStrike" kern="1200" cap="none" spc="0" normalizeH="0" baseline="0" noProof="0" dirty="0">
              <a:ln>
                <a:noFill/>
              </a:ln>
              <a:solidFill>
                <a:srgbClr val="052049"/>
              </a:solidFill>
              <a:effectLst/>
              <a:uLnTx/>
              <a:uFillTx/>
              <a:latin typeface="Garamond"/>
              <a:ea typeface="+mn-ea"/>
            </a:endParaRPr>
          </a:p>
        </p:txBody>
      </p:sp>
    </p:spTree>
    <p:extLst>
      <p:ext uri="{BB962C8B-B14F-4D97-AF65-F5344CB8AC3E}">
        <p14:creationId xmlns:p14="http://schemas.microsoft.com/office/powerpoint/2010/main" val="4228821115"/>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1034129"/>
          </a:xfrm>
        </p:spPr>
        <p:txBody>
          <a:bodyPr/>
          <a:lstStyle/>
          <a:p>
            <a:r>
              <a:rPr lang="en-US" dirty="0"/>
              <a:t>-</a:t>
            </a:r>
            <a:r>
              <a:rPr lang="en-US" dirty="0" err="1"/>
              <a:t>Diagt</a:t>
            </a:r>
            <a:r>
              <a:rPr lang="en-US" dirty="0"/>
              <a:t>- command to calculate sensitivity, specificity, PPV, and NPV</a:t>
            </a:r>
          </a:p>
        </p:txBody>
      </p:sp>
      <p:sp>
        <p:nvSpPr>
          <p:cNvPr id="4" name="Slide Number Placeholder 3"/>
          <p:cNvSpPr>
            <a:spLocks noGrp="1"/>
          </p:cNvSpPr>
          <p:nvPr>
            <p:ph type="sldNum" sz="quarter" idx="4"/>
          </p:nvPr>
        </p:nvSpPr>
        <p:spPr/>
        <p:txBody>
          <a:bodyPr/>
          <a:lstStyle/>
          <a:p>
            <a:fld id="{7BCC8D0D-EAEC-449D-9161-023DFF90F2E2}" type="slidenum">
              <a:rPr lang="en-US" smtClean="0"/>
              <a:pPr/>
              <a:t>61</a:t>
            </a:fld>
            <a:endParaRPr lang="en-US" dirty="0"/>
          </a:p>
        </p:txBody>
      </p:sp>
      <p:sp>
        <p:nvSpPr>
          <p:cNvPr id="5" name="Rectangle 4"/>
          <p:cNvSpPr/>
          <p:nvPr/>
        </p:nvSpPr>
        <p:spPr>
          <a:xfrm>
            <a:off x="647700" y="1305343"/>
            <a:ext cx="11053561"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Report summary statistics for diagnostic tests compared to true disease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52049"/>
                </a:solidFill>
                <a:effectLst/>
                <a:highlight>
                  <a:srgbClr val="FFFF00"/>
                </a:highlight>
                <a:uLnTx/>
                <a:uFillTx/>
                <a:latin typeface="Courier New" panose="02070309020205020404" pitchFamily="49" charset="0"/>
                <a:ea typeface="+mn-ea"/>
                <a:cs typeface="Courier New" panose="02070309020205020404" pitchFamily="49" charset="0"/>
              </a:rPr>
              <a:t>diagt</a:t>
            </a:r>
            <a:r>
              <a:rPr kumimoji="0" lang="en-US" sz="2000" b="1" i="0" u="none" strike="noStrike" kern="1200" cap="none" spc="0" normalizeH="0" baseline="0" noProof="0" dirty="0">
                <a:ln>
                  <a:noFill/>
                </a:ln>
                <a:solidFill>
                  <a:srgbClr val="052049"/>
                </a:solidFill>
                <a:effectLst/>
                <a:highlight>
                  <a:srgbClr val="FFFF00"/>
                </a:highlight>
                <a:uLnTx/>
                <a:uFillTx/>
                <a:latin typeface="Courier New" panose="02070309020205020404" pitchFamily="49" charset="0"/>
                <a:ea typeface="+mn-ea"/>
                <a:cs typeface="Courier New" panose="02070309020205020404" pitchFamily="49" charset="0"/>
              </a:rPr>
              <a:t> </a:t>
            </a:r>
            <a:r>
              <a:rPr kumimoji="0" lang="en-US" sz="2000" b="1" i="0" u="none" strike="noStrike" kern="1200" cap="none" spc="0" normalizeH="0" baseline="0" noProof="0" dirty="0" err="1">
                <a:ln>
                  <a:noFill/>
                </a:ln>
                <a:solidFill>
                  <a:srgbClr val="052049"/>
                </a:solidFill>
                <a:effectLst/>
                <a:highlight>
                  <a:srgbClr val="FFFF00"/>
                </a:highlight>
                <a:uLnTx/>
                <a:uFillTx/>
                <a:latin typeface="Courier New" panose="02070309020205020404" pitchFamily="49" charset="0"/>
                <a:ea typeface="+mn-ea"/>
                <a:cs typeface="Courier New" panose="02070309020205020404" pitchFamily="49" charset="0"/>
              </a:rPr>
              <a:t>diagvar</a:t>
            </a:r>
            <a:r>
              <a:rPr kumimoji="0" lang="en-US" sz="2000" b="1" i="0" u="none" strike="noStrike" kern="1200" cap="none" spc="0" normalizeH="0" baseline="0" noProof="0" dirty="0">
                <a:ln>
                  <a:noFill/>
                </a:ln>
                <a:solidFill>
                  <a:srgbClr val="052049"/>
                </a:solidFill>
                <a:effectLst/>
                <a:highlight>
                  <a:srgbClr val="FFFF00"/>
                </a:highlight>
                <a:uLnTx/>
                <a:uFillTx/>
                <a:latin typeface="Courier New" panose="02070309020205020404" pitchFamily="49" charset="0"/>
                <a:ea typeface="+mn-ea"/>
                <a:cs typeface="Courier New" panose="02070309020205020404" pitchFamily="49" charset="0"/>
              </a:rPr>
              <a:t> </a:t>
            </a:r>
            <a:r>
              <a:rPr kumimoji="0" lang="en-US" sz="2000" b="1" i="0" u="none" strike="noStrike" kern="1200" cap="none" spc="0" normalizeH="0" baseline="0" noProof="0" dirty="0" err="1">
                <a:ln>
                  <a:noFill/>
                </a:ln>
                <a:solidFill>
                  <a:srgbClr val="052049"/>
                </a:solidFill>
                <a:effectLst/>
                <a:highlight>
                  <a:srgbClr val="FFFF00"/>
                </a:highlight>
                <a:uLnTx/>
                <a:uFillTx/>
                <a:latin typeface="Courier New" panose="02070309020205020404" pitchFamily="49" charset="0"/>
                <a:ea typeface="+mn-ea"/>
                <a:cs typeface="Courier New" panose="02070309020205020404" pitchFamily="49" charset="0"/>
              </a:rPr>
              <a:t>testvar</a:t>
            </a:r>
            <a:r>
              <a:rPr kumimoji="0" lang="en-US" sz="2000" b="1" i="0" u="none" strike="noStrike" kern="1200" cap="none" spc="0" normalizeH="0" baseline="0" noProof="0" dirty="0">
                <a:ln>
                  <a:noFill/>
                </a:ln>
                <a:solidFill>
                  <a:srgbClr val="052049"/>
                </a:solidFill>
                <a:effectLst/>
                <a:highlight>
                  <a:srgbClr val="FFFF00"/>
                </a:highlight>
                <a:uLnTx/>
                <a:uFillTx/>
                <a:latin typeface="Courier New" panose="02070309020205020404" pitchFamily="49" charset="0"/>
                <a:ea typeface="+mn-ea"/>
                <a:cs typeface="Courier New" panose="02070309020205020404" pitchFamily="49" charset="0"/>
              </a:rPr>
              <a:t> </a:t>
            </a: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[weight] [if </a:t>
            </a:r>
            <a:r>
              <a:rPr kumimoji="0" lang="en-US" sz="20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exp</a:t>
            </a: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[in range] [, </a:t>
            </a:r>
            <a:r>
              <a:rPr kumimoji="0" lang="en-US" sz="20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prev</a:t>
            </a: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diagti</a:t>
            </a: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 #b #c #d [, </a:t>
            </a:r>
            <a:r>
              <a:rPr kumimoji="0" lang="en-US" sz="20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prev</a:t>
            </a: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diagvar</a:t>
            </a: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is the variable which contains the real status of the patient, and </a:t>
            </a:r>
            <a:r>
              <a:rPr kumimoji="0" lang="en-US" sz="2000" b="1" i="0" u="sng"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testvar</a:t>
            </a:r>
            <a:r>
              <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is the variable which identifies the result of the diagnostic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33421660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Diagt</a:t>
            </a:r>
            <a:r>
              <a:rPr lang="en-US" dirty="0"/>
              <a:t>- command</a:t>
            </a:r>
          </a:p>
        </p:txBody>
      </p:sp>
      <p:sp>
        <p:nvSpPr>
          <p:cNvPr id="4" name="Slide Number Placeholder 3"/>
          <p:cNvSpPr>
            <a:spLocks noGrp="1"/>
          </p:cNvSpPr>
          <p:nvPr>
            <p:ph type="sldNum" sz="quarter" idx="4"/>
          </p:nvPr>
        </p:nvSpPr>
        <p:spPr/>
        <p:txBody>
          <a:bodyPr/>
          <a:lstStyle/>
          <a:p>
            <a:fld id="{7BCC8D0D-EAEC-449D-9161-023DFF90F2E2}" type="slidenum">
              <a:rPr lang="en-US" smtClean="0"/>
              <a:pPr/>
              <a:t>62</a:t>
            </a:fld>
            <a:endParaRPr lang="en-US" dirty="0"/>
          </a:p>
        </p:txBody>
      </p:sp>
      <p:sp>
        <p:nvSpPr>
          <p:cNvPr id="6" name="Rectangle 5"/>
          <p:cNvSpPr/>
          <p:nvPr/>
        </p:nvSpPr>
        <p:spPr>
          <a:xfrm>
            <a:off x="1387764" y="943384"/>
            <a:ext cx="9416472" cy="59093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diagt</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obm</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obsr</a:t>
            </a: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obsr</a:t>
            </a: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obm</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Pos.       Neg. |     Total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Abnormal |     9,279      2,486 |    11,765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Normal |     1,348     20,581 |    21,929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Total |    10,627     23,067 |    33,694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True abnormal diagnosis defined as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obm</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[95% Confidence Interval]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Prevalence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       35%       34%      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Sensitivity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     78.9%     78.1%     79.6%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Specificity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(-|N)     93.9%     93.5%     94.2%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ROC area               (Sens. + Spec.)/2      .864       .86      .868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Likelihood ratio (+)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(+|N)      12.8      12.2      13.5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Likelihood ratio (-)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(-|N)      .225      .217      .233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Odds ratio                   LR(+)/LR(-)        57      53.1      61.2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Positive predictive value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     87.3%     86.7%     87.9%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Negative predictive value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(N|-)     89.2%     88.8%     89.6%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p:txBody>
      </p:sp>
      <p:sp>
        <p:nvSpPr>
          <p:cNvPr id="3" name="Rectangle 2">
            <a:extLst>
              <a:ext uri="{FF2B5EF4-FFF2-40B4-BE49-F238E27FC236}">
                <a16:creationId xmlns:a16="http://schemas.microsoft.com/office/drawing/2014/main" id="{D1AD7197-ADC9-4884-89FF-E336CCA9F2B9}"/>
              </a:ext>
            </a:extLst>
          </p:cNvPr>
          <p:cNvSpPr/>
          <p:nvPr/>
        </p:nvSpPr>
        <p:spPr>
          <a:xfrm>
            <a:off x="5989938" y="506483"/>
            <a:ext cx="3217547" cy="369332"/>
          </a:xfrm>
          <a:prstGeom prst="rect">
            <a:avLst/>
          </a:prstGeom>
          <a:ln>
            <a:solidFill>
              <a:schemeClr val="accent3"/>
            </a:solidFill>
          </a:ln>
        </p:spPr>
        <p:txBody>
          <a:bodyPr wrap="none">
            <a:spAutoFit/>
          </a:bodyPr>
          <a:lstStyle/>
          <a:p>
            <a:r>
              <a:rPr lang="en-US" b="1" dirty="0" err="1">
                <a:solidFill>
                  <a:srgbClr val="052049"/>
                </a:solidFill>
                <a:highlight>
                  <a:srgbClr val="FFFF00"/>
                </a:highlight>
                <a:latin typeface="Courier New" panose="02070309020205020404" pitchFamily="49" charset="0"/>
                <a:cs typeface="Courier New" panose="02070309020205020404" pitchFamily="49" charset="0"/>
              </a:rPr>
              <a:t>diagt</a:t>
            </a:r>
            <a:r>
              <a:rPr lang="en-US" b="1" dirty="0">
                <a:solidFill>
                  <a:srgbClr val="052049"/>
                </a:solidFill>
                <a:highlight>
                  <a:srgbClr val="FFFF00"/>
                </a:highlight>
                <a:latin typeface="Courier New" panose="02070309020205020404" pitchFamily="49" charset="0"/>
                <a:cs typeface="Courier New" panose="02070309020205020404" pitchFamily="49" charset="0"/>
              </a:rPr>
              <a:t> </a:t>
            </a:r>
            <a:r>
              <a:rPr lang="en-US" b="1" dirty="0" err="1">
                <a:solidFill>
                  <a:srgbClr val="052049"/>
                </a:solidFill>
                <a:highlight>
                  <a:srgbClr val="FFFF00"/>
                </a:highlight>
                <a:latin typeface="Courier New" panose="02070309020205020404" pitchFamily="49" charset="0"/>
                <a:cs typeface="Courier New" panose="02070309020205020404" pitchFamily="49" charset="0"/>
              </a:rPr>
              <a:t>diagvar</a:t>
            </a:r>
            <a:r>
              <a:rPr lang="en-US" b="1" dirty="0">
                <a:solidFill>
                  <a:srgbClr val="052049"/>
                </a:solidFill>
                <a:highlight>
                  <a:srgbClr val="FFFF00"/>
                </a:highlight>
                <a:latin typeface="Courier New" panose="02070309020205020404" pitchFamily="49" charset="0"/>
                <a:cs typeface="Courier New" panose="02070309020205020404" pitchFamily="49" charset="0"/>
              </a:rPr>
              <a:t> </a:t>
            </a:r>
            <a:r>
              <a:rPr lang="en-US" b="1" dirty="0" err="1">
                <a:solidFill>
                  <a:srgbClr val="052049"/>
                </a:solidFill>
                <a:highlight>
                  <a:srgbClr val="FFFF00"/>
                </a:highlight>
                <a:latin typeface="Courier New" panose="02070309020205020404" pitchFamily="49" charset="0"/>
                <a:cs typeface="Courier New" panose="02070309020205020404" pitchFamily="49" charset="0"/>
              </a:rPr>
              <a:t>testvar</a:t>
            </a:r>
            <a:r>
              <a:rPr lang="en-US" b="1" dirty="0">
                <a:solidFill>
                  <a:srgbClr val="052049"/>
                </a:solidFill>
                <a:highlight>
                  <a:srgbClr val="FFFF00"/>
                </a:highlight>
                <a:latin typeface="Courier New" panose="02070309020205020404" pitchFamily="49" charset="0"/>
                <a:cs typeface="Courier New" panose="02070309020205020404" pitchFamily="49" charset="0"/>
              </a:rPr>
              <a:t> </a:t>
            </a:r>
            <a:endParaRPr lang="en-US" dirty="0"/>
          </a:p>
        </p:txBody>
      </p:sp>
      <p:cxnSp>
        <p:nvCxnSpPr>
          <p:cNvPr id="7" name="Straight Arrow Connector 6">
            <a:extLst>
              <a:ext uri="{FF2B5EF4-FFF2-40B4-BE49-F238E27FC236}">
                <a16:creationId xmlns:a16="http://schemas.microsoft.com/office/drawing/2014/main" id="{BFAEA104-EF70-4D12-A17E-F109DAEC5611}"/>
              </a:ext>
            </a:extLst>
          </p:cNvPr>
          <p:cNvCxnSpPr>
            <a:cxnSpLocks/>
            <a:stCxn id="3" idx="1"/>
          </p:cNvCxnSpPr>
          <p:nvPr/>
        </p:nvCxnSpPr>
        <p:spPr>
          <a:xfrm flipH="1">
            <a:off x="3220720" y="691149"/>
            <a:ext cx="2769218" cy="416291"/>
          </a:xfrm>
          <a:prstGeom prst="straightConnector1">
            <a:avLst/>
          </a:prstGeom>
          <a:ln w="15875">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05121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episensi</a:t>
            </a:r>
            <a:r>
              <a:rPr lang="en-US" dirty="0"/>
              <a:t>- for misclassification</a:t>
            </a:r>
          </a:p>
        </p:txBody>
      </p:sp>
      <p:sp>
        <p:nvSpPr>
          <p:cNvPr id="4" name="Slide Number Placeholder 3"/>
          <p:cNvSpPr>
            <a:spLocks noGrp="1"/>
          </p:cNvSpPr>
          <p:nvPr>
            <p:ph type="sldNum" sz="quarter" idx="4"/>
          </p:nvPr>
        </p:nvSpPr>
        <p:spPr/>
        <p:txBody>
          <a:bodyPr/>
          <a:lstStyle/>
          <a:p>
            <a:fld id="{7BCC8D0D-EAEC-449D-9161-023DFF90F2E2}" type="slidenum">
              <a:rPr lang="en-US" smtClean="0"/>
              <a:pPr/>
              <a:t>63</a:t>
            </a:fld>
            <a:endParaRPr lang="en-US" dirty="0"/>
          </a:p>
        </p:txBody>
      </p:sp>
      <p:sp>
        <p:nvSpPr>
          <p:cNvPr id="5" name="Rectangle 4"/>
          <p:cNvSpPr/>
          <p:nvPr/>
        </p:nvSpPr>
        <p:spPr>
          <a:xfrm>
            <a:off x="1524000" y="1689712"/>
            <a:ext cx="9144000"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a:ea typeface="+mn-ea"/>
                <a:cs typeface="Courier"/>
              </a:rPr>
              <a:t>episensi</a:t>
            </a:r>
            <a:r>
              <a:rPr kumimoji="0" lang="en-US" sz="1800" b="1" i="0" u="none" strike="noStrike" kern="1200" cap="none" spc="0" normalizeH="0" baseline="0" noProof="0" dirty="0">
                <a:ln>
                  <a:noFill/>
                </a:ln>
                <a:solidFill>
                  <a:srgbClr val="052049"/>
                </a:solidFill>
                <a:effectLst/>
                <a:uLnTx/>
                <a:uFillTx/>
                <a:latin typeface="Courier"/>
                <a:ea typeface="+mn-ea"/>
                <a:cs typeface="Courier"/>
              </a:rPr>
              <a:t>  2670 7957 4357 18710, </a:t>
            </a:r>
            <a:r>
              <a:rPr kumimoji="0" lang="en-US" sz="1800" b="1" i="0" u="none" strike="noStrike" kern="1200" cap="none" spc="0" normalizeH="0" baseline="0" noProof="0" dirty="0" err="1">
                <a:ln>
                  <a:noFill/>
                </a:ln>
                <a:solidFill>
                  <a:srgbClr val="052049"/>
                </a:solidFill>
                <a:effectLst/>
                <a:uLnTx/>
                <a:uFillTx/>
                <a:latin typeface="Courier"/>
                <a:ea typeface="+mn-ea"/>
                <a:cs typeface="Courier"/>
              </a:rPr>
              <a:t>st</a:t>
            </a:r>
            <a:r>
              <a:rPr kumimoji="0" lang="en-US" sz="1800" b="1" i="0" u="none" strike="noStrike" kern="1200" cap="none" spc="0" normalizeH="0" baseline="0" noProof="0" dirty="0">
                <a:ln>
                  <a:noFill/>
                </a:ln>
                <a:solidFill>
                  <a:srgbClr val="052049"/>
                </a:solidFill>
                <a:effectLst/>
                <a:uLnTx/>
                <a:uFillTx/>
                <a:latin typeface="Courier"/>
                <a:ea typeface="+mn-ea"/>
                <a:cs typeface="Courier"/>
              </a:rPr>
              <a:t>(cc) </a:t>
            </a:r>
            <a:r>
              <a:rPr kumimoji="0" lang="en-US" sz="1800" b="1" i="0" u="none" strike="noStrike" kern="1200" cap="none" spc="0" normalizeH="0" baseline="0" noProof="0" dirty="0" err="1">
                <a:ln>
                  <a:noFill/>
                </a:ln>
                <a:solidFill>
                  <a:srgbClr val="052049"/>
                </a:solidFill>
                <a:effectLst/>
                <a:uLnTx/>
                <a:uFillTx/>
                <a:latin typeface="Courier"/>
                <a:ea typeface="+mn-ea"/>
                <a:cs typeface="Courier"/>
              </a:rPr>
              <a:t>dseca</a:t>
            </a:r>
            <a:r>
              <a:rPr kumimoji="0" lang="en-US" sz="1800" b="1" i="0" u="none" strike="noStrike" kern="1200" cap="none" spc="0" normalizeH="0" baseline="0" noProof="0" dirty="0">
                <a:ln>
                  <a:noFill/>
                </a:ln>
                <a:solidFill>
                  <a:srgbClr val="052049"/>
                </a:solidFill>
                <a:effectLst/>
                <a:uLnTx/>
                <a:uFillTx/>
                <a:latin typeface="Courier"/>
                <a:ea typeface="+mn-ea"/>
                <a:cs typeface="Courier"/>
              </a:rPr>
              <a:t>(c(.64)) </a:t>
            </a:r>
            <a:r>
              <a:rPr kumimoji="0" lang="en-US" sz="1800" b="1" i="0" u="none" strike="noStrike" kern="1200" cap="none" spc="0" normalizeH="0" baseline="0" noProof="0" dirty="0" err="1">
                <a:ln>
                  <a:noFill/>
                </a:ln>
                <a:solidFill>
                  <a:srgbClr val="052049"/>
                </a:solidFill>
                <a:effectLst/>
                <a:uLnTx/>
                <a:uFillTx/>
                <a:latin typeface="Courier"/>
                <a:ea typeface="+mn-ea"/>
                <a:cs typeface="Courier"/>
              </a:rPr>
              <a:t>dspca</a:t>
            </a:r>
            <a:r>
              <a:rPr kumimoji="0" lang="en-US" sz="1800" b="1" i="0" u="none" strike="noStrike" kern="1200" cap="none" spc="0" normalizeH="0" baseline="0" noProof="0" dirty="0">
                <a:ln>
                  <a:noFill/>
                </a:ln>
                <a:solidFill>
                  <a:srgbClr val="052049"/>
                </a:solidFill>
                <a:effectLst/>
                <a:uLnTx/>
                <a:uFillTx/>
                <a:latin typeface="Courier"/>
                <a:ea typeface="+mn-ea"/>
                <a:cs typeface="Courier"/>
              </a:rPr>
              <a:t>(c(.83)) </a:t>
            </a:r>
            <a:r>
              <a:rPr kumimoji="0" lang="en-US" sz="1800" b="1" i="0" u="none" strike="noStrike" kern="1200" cap="none" spc="0" normalizeH="0" baseline="0" noProof="0" dirty="0" err="1">
                <a:ln>
                  <a:noFill/>
                </a:ln>
                <a:solidFill>
                  <a:srgbClr val="052049"/>
                </a:solidFill>
                <a:effectLst/>
                <a:uLnTx/>
                <a:uFillTx/>
                <a:latin typeface="Courier"/>
                <a:ea typeface="+mn-ea"/>
                <a:cs typeface="Courier"/>
              </a:rPr>
              <a:t>dsenc</a:t>
            </a:r>
            <a:r>
              <a:rPr kumimoji="0" lang="en-US" sz="1800" b="1" i="0" u="none" strike="noStrike" kern="1200" cap="none" spc="0" normalizeH="0" baseline="0" noProof="0" dirty="0">
                <a:ln>
                  <a:noFill/>
                </a:ln>
                <a:solidFill>
                  <a:srgbClr val="052049"/>
                </a:solidFill>
                <a:effectLst/>
                <a:uLnTx/>
                <a:uFillTx/>
                <a:latin typeface="Courier"/>
                <a:ea typeface="+mn-ea"/>
                <a:cs typeface="Courier"/>
              </a:rPr>
              <a:t>(c(.95)) </a:t>
            </a:r>
            <a:r>
              <a:rPr kumimoji="0" lang="en-US" sz="1800" b="1" i="0" u="none" strike="noStrike" kern="1200" cap="none" spc="0" normalizeH="0" baseline="0" noProof="0" dirty="0" err="1">
                <a:ln>
                  <a:noFill/>
                </a:ln>
                <a:solidFill>
                  <a:srgbClr val="052049"/>
                </a:solidFill>
                <a:effectLst/>
                <a:uLnTx/>
                <a:uFillTx/>
                <a:latin typeface="Courier"/>
                <a:ea typeface="+mn-ea"/>
                <a:cs typeface="Courier"/>
              </a:rPr>
              <a:t>dspnc</a:t>
            </a:r>
            <a:r>
              <a:rPr kumimoji="0" lang="en-US" sz="1800" b="1" i="0" u="none" strike="noStrike" kern="1200" cap="none" spc="0" normalizeH="0" baseline="0" noProof="0" dirty="0">
                <a:ln>
                  <a:noFill/>
                </a:ln>
                <a:solidFill>
                  <a:srgbClr val="052049"/>
                </a:solidFill>
                <a:effectLst/>
                <a:uLnTx/>
                <a:uFillTx/>
                <a:latin typeface="Courier"/>
                <a:ea typeface="+mn-ea"/>
                <a:cs typeface="Courier"/>
              </a:rPr>
              <a:t>(c(.90))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a:ea typeface="+mn-ea"/>
                <a:cs typeface="Courier"/>
              </a:rPr>
              <a:t>Se|Cases</a:t>
            </a:r>
            <a:r>
              <a:rPr kumimoji="0" lang="en-US" sz="1800" b="1" i="0" u="none" strike="noStrike" kern="1200" cap="none" spc="0" normalizeH="0" baseline="0" noProof="0" dirty="0">
                <a:ln>
                  <a:noFill/>
                </a:ln>
                <a:solidFill>
                  <a:srgbClr val="052049"/>
                </a:solidFill>
                <a:effectLst/>
                <a:uLnTx/>
                <a:uFillTx/>
                <a:latin typeface="Courier"/>
                <a:ea typeface="+mn-ea"/>
                <a:cs typeface="Courier"/>
              </a:rPr>
              <a:t>   : Constant(.64)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a:ea typeface="+mn-ea"/>
                <a:cs typeface="Courier"/>
              </a:rPr>
              <a:t>Sp|Cases</a:t>
            </a:r>
            <a:r>
              <a:rPr kumimoji="0" lang="en-US" sz="1800" b="1" i="0" u="none" strike="noStrike" kern="1200" cap="none" spc="0" normalizeH="0" baseline="0" noProof="0" dirty="0">
                <a:ln>
                  <a:noFill/>
                </a:ln>
                <a:solidFill>
                  <a:srgbClr val="052049"/>
                </a:solidFill>
                <a:effectLst/>
                <a:uLnTx/>
                <a:uFillTx/>
                <a:latin typeface="Courier"/>
                <a:ea typeface="+mn-ea"/>
                <a:cs typeface="Courier"/>
              </a:rPr>
              <a:t>   : Constant(.83)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a:ea typeface="+mn-ea"/>
                <a:cs typeface="Courier"/>
              </a:rPr>
              <a:t>Se|No-Cases</a:t>
            </a:r>
            <a:r>
              <a:rPr kumimoji="0" lang="en-US" sz="1800" b="1" i="0" u="none" strike="noStrike" kern="1200" cap="none" spc="0" normalizeH="0" baseline="0" noProof="0" dirty="0">
                <a:ln>
                  <a:noFill/>
                </a:ln>
                <a:solidFill>
                  <a:srgbClr val="052049"/>
                </a:solidFill>
                <a:effectLst/>
                <a:uLnTx/>
                <a:uFillTx/>
                <a:latin typeface="Courier"/>
                <a:ea typeface="+mn-ea"/>
                <a:cs typeface="Courier"/>
              </a:rPr>
              <a:t>: Constant(.95)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a:ea typeface="+mn-ea"/>
                <a:cs typeface="Courier"/>
              </a:rPr>
              <a:t>Sp|No-Cases</a:t>
            </a:r>
            <a:r>
              <a:rPr kumimoji="0" lang="en-US" sz="1800" b="1" i="0" u="none" strike="noStrike" kern="1200" cap="none" spc="0" normalizeH="0" baseline="0" noProof="0" dirty="0">
                <a:ln>
                  <a:noFill/>
                </a:ln>
                <a:solidFill>
                  <a:srgbClr val="052049"/>
                </a:solidFill>
                <a:effectLst/>
                <a:uLnTx/>
                <a:uFillTx/>
                <a:latin typeface="Courier"/>
                <a:ea typeface="+mn-ea"/>
                <a:cs typeface="Courier"/>
              </a:rPr>
              <a:t>: Constant(.9)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a:ea typeface="+mn-ea"/>
                <a:cs typeface="Courier"/>
              </a:rPr>
              <a:t>Observed Odds Ratio [95% Conf. Interval]= 1.44 [1.36, 1.52]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a:ea typeface="+mn-ea"/>
                <a:cs typeface="Courier"/>
              </a:rPr>
              <a:t>Deterministic sensitivity analysis for misclassification of the exposure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a:ea typeface="+mn-ea"/>
                <a:cs typeface="Courier"/>
              </a:rPr>
              <a:t>   External adjusted Odds Ratio = 1.79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a:ea typeface="+mn-ea"/>
                <a:cs typeface="Courier"/>
              </a:rPr>
              <a:t>   Percent bias = -19%</a:t>
            </a:r>
          </a:p>
        </p:txBody>
      </p:sp>
      <p:sp>
        <p:nvSpPr>
          <p:cNvPr id="6" name="TextBox 5">
            <a:extLst>
              <a:ext uri="{FF2B5EF4-FFF2-40B4-BE49-F238E27FC236}">
                <a16:creationId xmlns:a16="http://schemas.microsoft.com/office/drawing/2014/main" id="{1851E9A6-EFC2-4FB6-9F5E-0E6CBE33979D}"/>
              </a:ext>
            </a:extLst>
          </p:cNvPr>
          <p:cNvSpPr txBox="1"/>
          <p:nvPr/>
        </p:nvSpPr>
        <p:spPr bwMode="auto">
          <a:xfrm>
            <a:off x="490739" y="6407869"/>
            <a:ext cx="3719383" cy="246221"/>
          </a:xfrm>
          <a:prstGeom prst="rect">
            <a:avLst/>
          </a:prstGeom>
          <a:noFill/>
          <a:ln w="19050" algn="ctr">
            <a:noFill/>
            <a:miter lim="800000"/>
            <a:headEnd/>
            <a:tailEnd/>
          </a:ln>
        </p:spPr>
        <p:txBody>
          <a:bodyPr wrap="square" lIns="0" tIns="0" rIns="0" bIns="0" rtlCol="0">
            <a:spAutoFit/>
          </a:bodyPr>
          <a:lstStyle/>
          <a:p>
            <a:r>
              <a:rPr lang="en-US" sz="1600" dirty="0" err="1">
                <a:solidFill>
                  <a:schemeClr val="bg1"/>
                </a:solidFill>
              </a:rPr>
              <a:t>Orsini</a:t>
            </a:r>
            <a:r>
              <a:rPr lang="en-US" sz="1600" dirty="0">
                <a:solidFill>
                  <a:schemeClr val="bg1"/>
                </a:solidFill>
              </a:rPr>
              <a:t> et al. </a:t>
            </a:r>
            <a:r>
              <a:rPr lang="en-US" sz="1600" i="1" dirty="0">
                <a:solidFill>
                  <a:schemeClr val="bg1"/>
                </a:solidFill>
              </a:rPr>
              <a:t>The Stata Journal </a:t>
            </a:r>
            <a:r>
              <a:rPr lang="en-US" sz="1600" dirty="0">
                <a:solidFill>
                  <a:schemeClr val="bg1"/>
                </a:solidFill>
              </a:rPr>
              <a:t>2008</a:t>
            </a:r>
          </a:p>
        </p:txBody>
      </p:sp>
    </p:spTree>
    <p:extLst>
      <p:ext uri="{BB962C8B-B14F-4D97-AF65-F5344CB8AC3E}">
        <p14:creationId xmlns:p14="http://schemas.microsoft.com/office/powerpoint/2010/main" val="2425211120"/>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Using PPV and NPV</a:t>
            </a:r>
          </a:p>
        </p:txBody>
      </p:sp>
      <p:sp>
        <p:nvSpPr>
          <p:cNvPr id="3" name="Content Placeholder 2"/>
          <p:cNvSpPr>
            <a:spLocks noGrp="1"/>
          </p:cNvSpPr>
          <p:nvPr>
            <p:ph idx="1"/>
          </p:nvPr>
        </p:nvSpPr>
        <p:spPr/>
        <p:txBody>
          <a:bodyPr/>
          <a:lstStyle/>
          <a:p>
            <a:r>
              <a:rPr lang="en-US" dirty="0"/>
              <a:t>When PPV and NPV data are available, can use those values in place of sensitivity and specificity:</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64</a:t>
            </a:fld>
            <a:endParaRPr lang="en-US" dirty="0"/>
          </a:p>
        </p:txBody>
      </p:sp>
      <p:pic>
        <p:nvPicPr>
          <p:cNvPr id="5" name="Picture 4"/>
          <p:cNvPicPr>
            <a:picLocks noChangeAspect="1"/>
          </p:cNvPicPr>
          <p:nvPr/>
        </p:nvPicPr>
        <p:blipFill>
          <a:blip r:embed="rId3"/>
          <a:stretch>
            <a:fillRect/>
          </a:stretch>
        </p:blipFill>
        <p:spPr>
          <a:xfrm>
            <a:off x="1626826" y="2483038"/>
            <a:ext cx="8938347" cy="2194560"/>
          </a:xfrm>
          <a:prstGeom prst="rect">
            <a:avLst/>
          </a:prstGeom>
        </p:spPr>
      </p:pic>
      <p:sp>
        <p:nvSpPr>
          <p:cNvPr id="6" name="TextBox 5">
            <a:extLst>
              <a:ext uri="{FF2B5EF4-FFF2-40B4-BE49-F238E27FC236}">
                <a16:creationId xmlns:a16="http://schemas.microsoft.com/office/drawing/2014/main" id="{171EB33A-8A8E-4FF5-8D2D-FEED3CAEB777}"/>
              </a:ext>
            </a:extLst>
          </p:cNvPr>
          <p:cNvSpPr txBox="1"/>
          <p:nvPr/>
        </p:nvSpPr>
        <p:spPr bwMode="auto">
          <a:xfrm>
            <a:off x="486834" y="6484485"/>
            <a:ext cx="9967094" cy="246221"/>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Lash et al., </a:t>
            </a:r>
            <a:r>
              <a:rPr lang="en-US" sz="1600" i="1" dirty="0">
                <a:solidFill>
                  <a:schemeClr val="bg1"/>
                </a:solidFill>
              </a:rPr>
              <a:t>Applying Quantitative Bias analysis to Epidemiologic Data (Ch. 6)</a:t>
            </a:r>
            <a:r>
              <a:rPr lang="en-US" sz="1600" dirty="0">
                <a:solidFill>
                  <a:schemeClr val="bg1"/>
                </a:solidFill>
              </a:rPr>
              <a:t>, 2009</a:t>
            </a:r>
          </a:p>
        </p:txBody>
      </p:sp>
    </p:spTree>
    <p:extLst>
      <p:ext uri="{BB962C8B-B14F-4D97-AF65-F5344CB8AC3E}">
        <p14:creationId xmlns:p14="http://schemas.microsoft.com/office/powerpoint/2010/main" val="3197337866"/>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248413"/>
            <a:ext cx="11218332" cy="954107"/>
          </a:xfrm>
        </p:spPr>
        <p:txBody>
          <a:bodyPr/>
          <a:lstStyle/>
          <a:p>
            <a:pPr>
              <a:lnSpc>
                <a:spcPct val="100000"/>
              </a:lnSpc>
            </a:pPr>
            <a:r>
              <a:rPr lang="en-US" sz="2800" dirty="0"/>
              <a:t>Non-differential misclassification: bias is not </a:t>
            </a:r>
            <a:r>
              <a:rPr lang="en-US" sz="2800" i="1" dirty="0"/>
              <a:t>always</a:t>
            </a:r>
            <a:r>
              <a:rPr lang="en-US" sz="2800" dirty="0"/>
              <a:t> towards the null</a:t>
            </a:r>
          </a:p>
        </p:txBody>
      </p:sp>
      <p:sp>
        <p:nvSpPr>
          <p:cNvPr id="4" name="Slide Number Placeholder 3"/>
          <p:cNvSpPr>
            <a:spLocks noGrp="1"/>
          </p:cNvSpPr>
          <p:nvPr>
            <p:ph type="sldNum" sz="quarter" idx="4"/>
          </p:nvPr>
        </p:nvSpPr>
        <p:spPr/>
        <p:txBody>
          <a:bodyPr/>
          <a:lstStyle/>
          <a:p>
            <a:fld id="{7BCC8D0D-EAEC-449D-9161-023DFF90F2E2}" type="slidenum">
              <a:rPr lang="en-US" smtClean="0"/>
              <a:pPr/>
              <a:t>65</a:t>
            </a:fld>
            <a:endParaRPr lang="en-US" dirty="0"/>
          </a:p>
        </p:txBody>
      </p:sp>
      <p:sp>
        <p:nvSpPr>
          <p:cNvPr id="5" name="TextBox 4"/>
          <p:cNvSpPr txBox="1"/>
          <p:nvPr/>
        </p:nvSpPr>
        <p:spPr>
          <a:xfrm>
            <a:off x="594359" y="1370370"/>
            <a:ext cx="6030579" cy="1427181"/>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Non-differential misclassification does not always lead to a bias toward the null!</a:t>
            </a:r>
          </a:p>
        </p:txBody>
      </p:sp>
      <p:pic>
        <p:nvPicPr>
          <p:cNvPr id="6" name="Picture 5"/>
          <p:cNvPicPr>
            <a:picLocks noChangeAspect="1"/>
          </p:cNvPicPr>
          <p:nvPr/>
        </p:nvPicPr>
        <p:blipFill>
          <a:blip r:embed="rId3"/>
          <a:stretch>
            <a:fillRect/>
          </a:stretch>
        </p:blipFill>
        <p:spPr>
          <a:xfrm>
            <a:off x="6876399" y="874566"/>
            <a:ext cx="4740566" cy="5287204"/>
          </a:xfrm>
          <a:prstGeom prst="rect">
            <a:avLst/>
          </a:prstGeom>
        </p:spPr>
      </p:pic>
      <p:sp>
        <p:nvSpPr>
          <p:cNvPr id="7" name="TextBox 6"/>
          <p:cNvSpPr txBox="1"/>
          <p:nvPr/>
        </p:nvSpPr>
        <p:spPr>
          <a:xfrm>
            <a:off x="594359" y="6360770"/>
            <a:ext cx="19950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chemeClr val="bg1"/>
                </a:solidFill>
                <a:effectLst/>
                <a:uLnTx/>
                <a:uFillTx/>
                <a:latin typeface="Garamond"/>
                <a:ea typeface="+mn-ea"/>
                <a:cs typeface="+mn-cs"/>
              </a:rPr>
              <a:t>Jurek</a:t>
            </a:r>
            <a:r>
              <a:rPr kumimoji="0" lang="en-US" sz="1400" b="0" i="0" u="none" strike="noStrike" kern="1200" cap="none" spc="0" normalizeH="0" baseline="0" noProof="0" dirty="0">
                <a:ln>
                  <a:noFill/>
                </a:ln>
                <a:solidFill>
                  <a:schemeClr val="bg1"/>
                </a:solidFill>
                <a:effectLst/>
                <a:uLnTx/>
                <a:uFillTx/>
                <a:latin typeface="Garamond"/>
                <a:ea typeface="+mn-ea"/>
                <a:cs typeface="+mn-cs"/>
              </a:rPr>
              <a:t> et al., 2005</a:t>
            </a:r>
          </a:p>
        </p:txBody>
      </p:sp>
      <p:sp>
        <p:nvSpPr>
          <p:cNvPr id="8" name="Rectangle 7"/>
          <p:cNvSpPr/>
          <p:nvPr/>
        </p:nvSpPr>
        <p:spPr>
          <a:xfrm>
            <a:off x="594359" y="3142596"/>
            <a:ext cx="6030578" cy="2298083"/>
          </a:xfrm>
          <a:prstGeom prst="rect">
            <a:avLst/>
          </a:prstGeom>
          <a:ln w="19050"/>
        </p:spPr>
        <p:style>
          <a:lnRef idx="2">
            <a:schemeClr val="accent3"/>
          </a:lnRef>
          <a:fillRef idx="1">
            <a:schemeClr val="lt1"/>
          </a:fillRef>
          <a:effectRef idx="0">
            <a:schemeClr val="accent3"/>
          </a:effectRef>
          <a:fontRef idx="minor">
            <a:schemeClr val="dk1"/>
          </a:fontRef>
        </p:style>
        <p:txBody>
          <a:bodyPr wrap="square" anchor="ctr">
            <a:no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The simulations by </a:t>
            </a:r>
            <a:r>
              <a:rPr kumimoji="0" lang="en-US" sz="2400" b="0" i="0" u="none" strike="noStrike" kern="1200" cap="none" spc="0" normalizeH="0" baseline="0" noProof="0" dirty="0" err="1">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Jurek</a:t>
            </a: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et al. demonstrate that on average, results may be biased toward the null, but for some individual iterations, the result was biased away from the null </a:t>
            </a:r>
          </a:p>
        </p:txBody>
      </p:sp>
    </p:spTree>
    <p:extLst>
      <p:ext uri="{BB962C8B-B14F-4D97-AF65-F5344CB8AC3E}">
        <p14:creationId xmlns:p14="http://schemas.microsoft.com/office/powerpoint/2010/main" val="40666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r>
              <a:rPr lang="en-US" dirty="0"/>
              <a:t>When an exposure has more than 2 categories, misclassification of exposure can bias effect estimates in middle categories away from the null</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66</a:t>
            </a:fld>
            <a:endParaRPr lang="en-US" dirty="0"/>
          </a:p>
        </p:txBody>
      </p:sp>
      <p:pic>
        <p:nvPicPr>
          <p:cNvPr id="8" name="Picture 7"/>
          <p:cNvPicPr>
            <a:picLocks noChangeAspect="1"/>
          </p:cNvPicPr>
          <p:nvPr/>
        </p:nvPicPr>
        <p:blipFill>
          <a:blip r:embed="rId3"/>
          <a:stretch>
            <a:fillRect/>
          </a:stretch>
        </p:blipFill>
        <p:spPr>
          <a:xfrm>
            <a:off x="517194" y="2288222"/>
            <a:ext cx="5126004" cy="1976360"/>
          </a:xfrm>
          <a:prstGeom prst="rect">
            <a:avLst/>
          </a:prstGeom>
        </p:spPr>
      </p:pic>
      <p:pic>
        <p:nvPicPr>
          <p:cNvPr id="9" name="Picture 8"/>
          <p:cNvPicPr>
            <a:picLocks noChangeAspect="1"/>
          </p:cNvPicPr>
          <p:nvPr/>
        </p:nvPicPr>
        <p:blipFill>
          <a:blip r:embed="rId4"/>
          <a:stretch>
            <a:fillRect/>
          </a:stretch>
        </p:blipFill>
        <p:spPr>
          <a:xfrm>
            <a:off x="517194" y="4380128"/>
            <a:ext cx="5264590" cy="2113036"/>
          </a:xfrm>
          <a:prstGeom prst="rect">
            <a:avLst/>
          </a:prstGeom>
        </p:spPr>
      </p:pic>
      <p:sp>
        <p:nvSpPr>
          <p:cNvPr id="10" name="TextBox 9"/>
          <p:cNvSpPr txBox="1"/>
          <p:nvPr/>
        </p:nvSpPr>
        <p:spPr>
          <a:xfrm>
            <a:off x="6410218" y="1960946"/>
            <a:ext cx="5647103" cy="4252061"/>
          </a:xfrm>
          <a:prstGeom prst="rect">
            <a:avLst/>
          </a:prstGeom>
          <a:noFill/>
          <a:ln w="19050">
            <a:solidFill>
              <a:schemeClr val="accent3"/>
            </a:solidFill>
          </a:ln>
        </p:spPr>
        <p:txBody>
          <a:bodyPr wrap="square" rtlCol="0">
            <a:spAutoFit/>
          </a:body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Validation study demonstrated overweight and obesity underestimated in BRFSS</a:t>
            </a:r>
          </a:p>
          <a:p>
            <a:pPr marR="0" lvl="0" algn="l" defTabSz="914400" rtl="0" eaLnBrk="1" fontAlgn="auto" latinLnBrk="0" hangingPunct="1">
              <a:lnSpc>
                <a:spcPct val="120000"/>
              </a:lnSpc>
              <a:spcBef>
                <a:spcPts val="0"/>
              </a:spcBef>
              <a:spcAft>
                <a:spcPts val="600"/>
              </a:spcAft>
              <a:buClrTx/>
              <a:buSzTx/>
              <a:tabLst/>
              <a:defRPr/>
            </a:pP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Assuming: </a:t>
            </a:r>
          </a:p>
          <a:p>
            <a:pPr marL="182880" marR="0" lvl="0" indent="-182880" algn="l" defTabSz="914400" rtl="0" eaLnBrk="1" fontAlgn="auto" latinLnBrk="0" hangingPunct="1">
              <a:lnSpc>
                <a:spcPct val="120000"/>
              </a:lnSpc>
              <a:spcBef>
                <a:spcPts val="0"/>
              </a:spcBef>
              <a:spcAft>
                <a:spcPts val="60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Specificity 100%</a:t>
            </a:r>
          </a:p>
          <a:p>
            <a:pPr marL="182880" marR="0" lvl="0" indent="-182880" algn="l" defTabSz="914400" rtl="0" eaLnBrk="1" fontAlgn="auto" latinLnBrk="0" hangingPunct="1">
              <a:lnSpc>
                <a:spcPct val="120000"/>
              </a:lnSpc>
              <a:spcBef>
                <a:spcPts val="0"/>
              </a:spcBef>
              <a:spcAft>
                <a:spcPts val="60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BMI misclassification independent of diabetes status (nondifferential misclassification)</a:t>
            </a:r>
          </a:p>
          <a:p>
            <a:pPr marL="182880" marR="0" lvl="0" indent="-182880" algn="l" defTabSz="914400" rtl="0" eaLnBrk="1" fontAlgn="auto" latinLnBrk="0" hangingPunct="1">
              <a:lnSpc>
                <a:spcPct val="120000"/>
              </a:lnSpc>
              <a:spcBef>
                <a:spcPts val="0"/>
              </a:spcBef>
              <a:spcAft>
                <a:spcPts val="60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Sensitivity for assigning overweight BMI 91%</a:t>
            </a:r>
          </a:p>
          <a:p>
            <a:pPr marL="182880" marR="0" lvl="0" indent="-182880" algn="l" defTabSz="914400" rtl="0" eaLnBrk="1" fontAlgn="auto" latinLnBrk="0" hangingPunct="1">
              <a:lnSpc>
                <a:spcPct val="120000"/>
              </a:lnSpc>
              <a:spcBef>
                <a:spcPts val="0"/>
              </a:spcBef>
              <a:spcAft>
                <a:spcPts val="60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Sensitivity for assigning obese BMI 68.2%</a:t>
            </a:r>
          </a:p>
          <a:p>
            <a:pPr marL="182880" marR="0" lvl="0" indent="-182880" algn="l" defTabSz="914400" rtl="0" eaLnBrk="1" fontAlgn="auto" latinLnBrk="0" hangingPunct="1">
              <a:lnSpc>
                <a:spcPct val="120000"/>
              </a:lnSpc>
              <a:spcBef>
                <a:spcPts val="0"/>
              </a:spcBef>
              <a:spcAft>
                <a:spcPts val="600"/>
              </a:spcAft>
              <a:buClrTx/>
              <a:buSzTx/>
              <a:buFont typeface="Wingdings" panose="05000000000000000000" pitchFamily="2" charset="2"/>
              <a:buChar char="§"/>
              <a:tabLst/>
              <a:defRPr/>
            </a:pPr>
            <a:r>
              <a:rPr lang="en-US" dirty="0">
                <a:solidFill>
                  <a:srgbClr val="052049"/>
                </a:solidFill>
                <a:latin typeface="Verdana" panose="020B0604030504040204" pitchFamily="34" charset="0"/>
                <a:ea typeface="Verdana" panose="020B0604030504040204" pitchFamily="34" charset="0"/>
                <a:cs typeface="Verdana" panose="020B0604030504040204" pitchFamily="34" charset="0"/>
              </a:rPr>
              <a:t>Assume misclassified data only shifted one column (i.e., no obese BMI misclassified as normal weight BMI)</a:t>
            </a:r>
            <a:endPar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Freeform 10"/>
          <p:cNvSpPr/>
          <p:nvPr/>
        </p:nvSpPr>
        <p:spPr>
          <a:xfrm>
            <a:off x="5781785" y="2872395"/>
            <a:ext cx="544587" cy="2429164"/>
          </a:xfrm>
          <a:custGeom>
            <a:avLst/>
            <a:gdLst>
              <a:gd name="connsiteX0" fmla="*/ 0 w 2050650"/>
              <a:gd name="connsiteY0" fmla="*/ 0 h 2429164"/>
              <a:gd name="connsiteX1" fmla="*/ 2050473 w 2050650"/>
              <a:gd name="connsiteY1" fmla="*/ 840509 h 2429164"/>
              <a:gd name="connsiteX2" fmla="*/ 92364 w 2050650"/>
              <a:gd name="connsiteY2" fmla="*/ 2429164 h 2429164"/>
            </a:gdLst>
            <a:ahLst/>
            <a:cxnLst>
              <a:cxn ang="0">
                <a:pos x="connsiteX0" y="connsiteY0"/>
              </a:cxn>
              <a:cxn ang="0">
                <a:pos x="connsiteX1" y="connsiteY1"/>
              </a:cxn>
              <a:cxn ang="0">
                <a:pos x="connsiteX2" y="connsiteY2"/>
              </a:cxn>
            </a:cxnLst>
            <a:rect l="l" t="t" r="r" b="b"/>
            <a:pathLst>
              <a:path w="2050650" h="2429164">
                <a:moveTo>
                  <a:pt x="0" y="0"/>
                </a:moveTo>
                <a:cubicBezTo>
                  <a:pt x="1017539" y="217824"/>
                  <a:pt x="2035079" y="435648"/>
                  <a:pt x="2050473" y="840509"/>
                </a:cubicBezTo>
                <a:cubicBezTo>
                  <a:pt x="2065867" y="1245370"/>
                  <a:pt x="1079115" y="1837267"/>
                  <a:pt x="92364" y="2429164"/>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
        <p:nvSpPr>
          <p:cNvPr id="12" name="Title 1">
            <a:extLst>
              <a:ext uri="{FF2B5EF4-FFF2-40B4-BE49-F238E27FC236}">
                <a16:creationId xmlns:a16="http://schemas.microsoft.com/office/drawing/2014/main" id="{9C071A7B-976D-4E43-A660-BE5338657736}"/>
              </a:ext>
            </a:extLst>
          </p:cNvPr>
          <p:cNvSpPr>
            <a:spLocks noGrp="1"/>
          </p:cNvSpPr>
          <p:nvPr>
            <p:ph type="title"/>
          </p:nvPr>
        </p:nvSpPr>
        <p:spPr>
          <a:xfrm>
            <a:off x="486834" y="248413"/>
            <a:ext cx="11218332" cy="954107"/>
          </a:xfrm>
        </p:spPr>
        <p:txBody>
          <a:bodyPr/>
          <a:lstStyle/>
          <a:p>
            <a:pPr>
              <a:lnSpc>
                <a:spcPct val="100000"/>
              </a:lnSpc>
            </a:pPr>
            <a:r>
              <a:rPr lang="en-US" sz="2800" dirty="0"/>
              <a:t>Non-differential misclassification: bias is not </a:t>
            </a:r>
            <a:r>
              <a:rPr lang="en-US" sz="2800" i="1" dirty="0"/>
              <a:t>always</a:t>
            </a:r>
            <a:r>
              <a:rPr lang="en-US" sz="2800" dirty="0"/>
              <a:t> towards the null</a:t>
            </a:r>
          </a:p>
        </p:txBody>
      </p:sp>
      <p:sp>
        <p:nvSpPr>
          <p:cNvPr id="7" name="TextBox 6">
            <a:extLst>
              <a:ext uri="{FF2B5EF4-FFF2-40B4-BE49-F238E27FC236}">
                <a16:creationId xmlns:a16="http://schemas.microsoft.com/office/drawing/2014/main" id="{9CCB7217-770E-4559-9FFB-8079E542C6F1}"/>
              </a:ext>
            </a:extLst>
          </p:cNvPr>
          <p:cNvSpPr txBox="1"/>
          <p:nvPr/>
        </p:nvSpPr>
        <p:spPr bwMode="auto">
          <a:xfrm>
            <a:off x="486834" y="6484485"/>
            <a:ext cx="9967094" cy="246221"/>
          </a:xfrm>
          <a:prstGeom prst="rect">
            <a:avLst/>
          </a:prstGeom>
          <a:noFill/>
          <a:ln w="19050" algn="ctr">
            <a:noFill/>
            <a:miter lim="800000"/>
            <a:headEnd/>
            <a:tailEnd/>
          </a:ln>
        </p:spPr>
        <p:txBody>
          <a:bodyPr wrap="square" lIns="0" tIns="0" rIns="0" bIns="0" rtlCol="0">
            <a:spAutoFit/>
          </a:bodyPr>
          <a:lstStyle/>
          <a:p>
            <a:r>
              <a:rPr lang="en-US" sz="1600" dirty="0">
                <a:solidFill>
                  <a:schemeClr val="bg1"/>
                </a:solidFill>
              </a:rPr>
              <a:t>Lash et al., </a:t>
            </a:r>
            <a:r>
              <a:rPr lang="en-US" sz="1600" i="1" dirty="0">
                <a:solidFill>
                  <a:schemeClr val="bg1"/>
                </a:solidFill>
              </a:rPr>
              <a:t>Applying Quantitative Bias analysis to Epidemiologic Data (Ch. 6)</a:t>
            </a:r>
            <a:r>
              <a:rPr lang="en-US" sz="1600" dirty="0">
                <a:solidFill>
                  <a:schemeClr val="bg1"/>
                </a:solidFill>
              </a:rPr>
              <a:t>, 2009</a:t>
            </a:r>
          </a:p>
        </p:txBody>
      </p:sp>
    </p:spTree>
    <p:extLst>
      <p:ext uri="{BB962C8B-B14F-4D97-AF65-F5344CB8AC3E}">
        <p14:creationId xmlns:p14="http://schemas.microsoft.com/office/powerpoint/2010/main" val="170418332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a:latin typeface="Verdana" panose="020B0604030504040204" pitchFamily="34" charset="0"/>
                <a:ea typeface="Verdana" panose="020B0604030504040204" pitchFamily="34" charset="0"/>
                <a:cs typeface="Verdana" panose="020B0604030504040204" pitchFamily="34" charset="0"/>
              </a:rPr>
              <a:t>Multidimensional bias analysis</a:t>
            </a: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46874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Concept</a:t>
            </a:r>
          </a:p>
        </p:txBody>
      </p:sp>
      <p:sp>
        <p:nvSpPr>
          <p:cNvPr id="3" name="Content Placeholder 2"/>
          <p:cNvSpPr>
            <a:spLocks noGrp="1"/>
          </p:cNvSpPr>
          <p:nvPr>
            <p:ph idx="1"/>
          </p:nvPr>
        </p:nvSpPr>
        <p:spPr/>
        <p:txBody>
          <a:bodyPr/>
          <a:lstStyle/>
          <a:p>
            <a:pPr>
              <a:spcAft>
                <a:spcPts val="2400"/>
              </a:spcAft>
            </a:pPr>
            <a:r>
              <a:rPr lang="en-US" dirty="0"/>
              <a:t>Conceptually, multidimensional bias analysis is no different than the three ‘simple’ types we have already discussed</a:t>
            </a:r>
          </a:p>
          <a:p>
            <a:r>
              <a:rPr lang="en-US" dirty="0"/>
              <a:t>One important distinction:</a:t>
            </a:r>
          </a:p>
          <a:p>
            <a:pPr lvl="1">
              <a:spcAft>
                <a:spcPts val="2400"/>
              </a:spcAft>
            </a:pPr>
            <a:r>
              <a:rPr lang="en-US" sz="2400" dirty="0"/>
              <a:t>Rather than assuming you know the exact value of the bias parameters, you explore several different options for the values of the bias parameters</a:t>
            </a:r>
          </a:p>
          <a:p>
            <a:r>
              <a:rPr lang="en-US" dirty="0"/>
              <a:t>Repeat the simple bias analysis several times with different values of the bias parameters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68</a:t>
            </a:fld>
            <a:endParaRPr lang="en-US" dirty="0"/>
          </a:p>
        </p:txBody>
      </p:sp>
    </p:spTree>
    <p:extLst>
      <p:ext uri="{BB962C8B-B14F-4D97-AF65-F5344CB8AC3E}">
        <p14:creationId xmlns:p14="http://schemas.microsoft.com/office/powerpoint/2010/main" val="3094701475"/>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4900" y="851947"/>
            <a:ext cx="10767060" cy="3139321"/>
          </a:xfrm>
          <a:prstGeom prst="rect">
            <a:avLst/>
          </a:prstGeom>
        </p:spPr>
        <p:txBody>
          <a:bodyPr wrap="square">
            <a:spAutoFit/>
          </a:bodyPr>
          <a:lstStyle/>
          <a:p>
            <a:r>
              <a:rPr lang="mr-IN" b="1" dirty="0">
                <a:latin typeface="Courier"/>
                <a:cs typeface="Courier"/>
              </a:rPr>
              <a:t> Proportion</a:t>
            </a:r>
          </a:p>
          <a:p>
            <a:r>
              <a:rPr lang="mr-IN" b="1" dirty="0">
                <a:latin typeface="Courier"/>
                <a:cs typeface="Courier"/>
              </a:rPr>
              <a:t>                 |  </a:t>
            </a:r>
            <a:r>
              <a:rPr lang="en-CA" b="1" dirty="0">
                <a:latin typeface="Courier"/>
                <a:cs typeface="Courier"/>
              </a:rPr>
              <a:t> </a:t>
            </a:r>
            <a:r>
              <a:rPr lang="mr-IN" b="1" dirty="0">
                <a:latin typeface="Courier"/>
                <a:cs typeface="Courier"/>
              </a:rPr>
              <a:t> </a:t>
            </a:r>
            <a:r>
              <a:rPr lang="en-CA" b="1" dirty="0">
                <a:latin typeface="Courier"/>
                <a:cs typeface="Courier"/>
              </a:rPr>
              <a:t>HBP      Normal BP</a:t>
            </a:r>
            <a:r>
              <a:rPr lang="mr-IN" b="1" dirty="0">
                <a:latin typeface="Courier"/>
                <a:cs typeface="Courier"/>
              </a:rPr>
              <a:t>  |      Total     Exposed</a:t>
            </a:r>
          </a:p>
          <a:p>
            <a:r>
              <a:rPr lang="mr-IN" b="1" dirty="0">
                <a:latin typeface="Courier"/>
                <a:cs typeface="Courier"/>
              </a:rPr>
              <a:t>-----------------+------------------------+------------------------</a:t>
            </a:r>
          </a:p>
          <a:p>
            <a:r>
              <a:rPr lang="mr-IN" b="1" dirty="0">
                <a:latin typeface="Courier"/>
                <a:cs typeface="Courier"/>
              </a:rPr>
              <a:t>           </a:t>
            </a:r>
            <a:r>
              <a:rPr lang="en-CA" b="1" dirty="0">
                <a:latin typeface="Courier"/>
                <a:cs typeface="Courier"/>
              </a:rPr>
              <a:t>Dead  </a:t>
            </a:r>
            <a:r>
              <a:rPr lang="mr-IN" b="1" dirty="0">
                <a:latin typeface="Courier"/>
                <a:cs typeface="Courier"/>
              </a:rPr>
              <a:t>|        53          49  |        102       0.5196</a:t>
            </a:r>
          </a:p>
          <a:p>
            <a:r>
              <a:rPr lang="mr-IN" b="1" dirty="0">
                <a:latin typeface="Courier"/>
                <a:cs typeface="Courier"/>
              </a:rPr>
              <a:t>      </a:t>
            </a:r>
            <a:r>
              <a:rPr lang="en-CA" b="1" dirty="0">
                <a:latin typeface="Courier"/>
                <a:cs typeface="Courier"/>
              </a:rPr>
              <a:t>   </a:t>
            </a:r>
            <a:r>
              <a:rPr lang="mr-IN" b="1" dirty="0">
                <a:latin typeface="Courier"/>
                <a:cs typeface="Courier"/>
              </a:rPr>
              <a:t> </a:t>
            </a:r>
            <a:r>
              <a:rPr lang="en-CA" b="1" dirty="0">
                <a:latin typeface="Courier"/>
                <a:cs typeface="Courier"/>
              </a:rPr>
              <a:t>Alive  </a:t>
            </a:r>
            <a:r>
              <a:rPr lang="mr-IN" b="1" dirty="0">
                <a:latin typeface="Courier"/>
                <a:cs typeface="Courier"/>
              </a:rPr>
              <a:t>|      2125        3263  |       5388       0.3944</a:t>
            </a:r>
          </a:p>
          <a:p>
            <a:r>
              <a:rPr lang="mr-IN" b="1" dirty="0">
                <a:latin typeface="Courier"/>
                <a:cs typeface="Courier"/>
              </a:rPr>
              <a:t>-----------------+------------------------+------------------------</a:t>
            </a:r>
          </a:p>
          <a:p>
            <a:r>
              <a:rPr lang="mr-IN" b="1" dirty="0">
                <a:latin typeface="Courier"/>
                <a:cs typeface="Courier"/>
              </a:rPr>
              <a:t>           Total |      2178        3312  |       5490       0.3967</a:t>
            </a:r>
          </a:p>
          <a:p>
            <a:r>
              <a:rPr lang="mr-IN" b="1" dirty="0">
                <a:latin typeface="Courier"/>
                <a:cs typeface="Courier"/>
              </a:rPr>
              <a:t>                 |                        |</a:t>
            </a:r>
          </a:p>
          <a:p>
            <a:r>
              <a:rPr lang="mr-IN" b="1" dirty="0">
                <a:latin typeface="Courier"/>
                <a:cs typeface="Courier"/>
              </a:rPr>
              <a:t>                 |      Point estimate    |    [95% Conf. Interval]</a:t>
            </a:r>
          </a:p>
          <a:p>
            <a:r>
              <a:rPr lang="mr-IN" b="1" dirty="0">
                <a:latin typeface="Courier"/>
                <a:cs typeface="Courier"/>
              </a:rPr>
              <a:t>                 |------------------------+------------------------</a:t>
            </a:r>
          </a:p>
          <a:p>
            <a:r>
              <a:rPr lang="mr-IN" b="1" dirty="0">
                <a:latin typeface="Courier"/>
                <a:cs typeface="Courier"/>
              </a:rPr>
              <a:t>      Odds ratio |         1.660879       |    1.100383    2.510239 (exact)</a:t>
            </a:r>
            <a:endParaRPr lang="en-US" b="1" dirty="0">
              <a:latin typeface="Courier"/>
              <a:cs typeface="Courier"/>
            </a:endParaRPr>
          </a:p>
        </p:txBody>
      </p:sp>
      <p:sp>
        <p:nvSpPr>
          <p:cNvPr id="9" name="TextBox 8"/>
          <p:cNvSpPr txBox="1"/>
          <p:nvPr/>
        </p:nvSpPr>
        <p:spPr>
          <a:xfrm>
            <a:off x="426720" y="4077292"/>
            <a:ext cx="11308080" cy="2393669"/>
          </a:xfrm>
          <a:prstGeom prst="rect">
            <a:avLst/>
          </a:prstGeom>
          <a:noFill/>
        </p:spPr>
        <p:txBody>
          <a:bodyPr wrap="square" rtlCol="0">
            <a:spAutoFit/>
          </a:bodyPr>
          <a:lstStyle/>
          <a:p>
            <a:pPr marL="342900" indent="-342900">
              <a:lnSpc>
                <a:spcPct val="110000"/>
              </a:lnSpc>
              <a:spcAft>
                <a:spcPts val="12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You suspect selection bias, but have no way of estimating selection probabilities</a:t>
            </a:r>
          </a:p>
          <a:p>
            <a:pPr marL="342900" indent="-342900">
              <a:lnSpc>
                <a:spcPct val="110000"/>
              </a:lnSpc>
              <a:spcAft>
                <a:spcPts val="12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Can take a sensitivity analysis approach and vary the selection bias factor to see how the estimate changes</a:t>
            </a:r>
          </a:p>
          <a:p>
            <a:pPr marL="342900" indent="-342900">
              <a:lnSpc>
                <a:spcPct val="110000"/>
              </a:lnSpc>
              <a:spcAft>
                <a:spcPts val="1200"/>
              </a:spcAft>
              <a:buFont typeface="Wingdings" panose="05000000000000000000" pitchFamily="2" charset="2"/>
              <a:buChar char="§"/>
            </a:pPr>
            <a:endParaRPr lang="en-US" sz="2400" dirty="0">
              <a:latin typeface="Verdana" panose="020B0604030504040204" pitchFamily="34" charset="0"/>
              <a:ea typeface="Verdana" panose="020B0604030504040204" pitchFamily="34" charset="0"/>
            </a:endParaRPr>
          </a:p>
        </p:txBody>
      </p:sp>
      <p:sp>
        <p:nvSpPr>
          <p:cNvPr id="5" name="Title 1">
            <a:extLst>
              <a:ext uri="{FF2B5EF4-FFF2-40B4-BE49-F238E27FC236}">
                <a16:creationId xmlns:a16="http://schemas.microsoft.com/office/drawing/2014/main" id="{BD3C48EB-8D99-4AFB-A62B-7A89FDA05EB2}"/>
              </a:ext>
            </a:extLst>
          </p:cNvPr>
          <p:cNvSpPr>
            <a:spLocks noGrp="1"/>
          </p:cNvSpPr>
          <p:nvPr>
            <p:ph type="title"/>
          </p:nvPr>
        </p:nvSpPr>
        <p:spPr>
          <a:xfrm>
            <a:off x="486834" y="438913"/>
            <a:ext cx="11218332" cy="563231"/>
          </a:xfrm>
        </p:spPr>
        <p:txBody>
          <a:bodyPr/>
          <a:lstStyle/>
          <a:p>
            <a:r>
              <a:rPr lang="en-US" dirty="0"/>
              <a:t>Example</a:t>
            </a:r>
          </a:p>
        </p:txBody>
      </p:sp>
      <p:sp>
        <p:nvSpPr>
          <p:cNvPr id="6" name="Slide Number Placeholder 3">
            <a:extLst>
              <a:ext uri="{FF2B5EF4-FFF2-40B4-BE49-F238E27FC236}">
                <a16:creationId xmlns:a16="http://schemas.microsoft.com/office/drawing/2014/main" id="{F0A70A25-1CB8-4F7B-8167-9418A849840E}"/>
              </a:ext>
            </a:extLst>
          </p:cNvPr>
          <p:cNvSpPr txBox="1">
            <a:spLocks/>
          </p:cNvSpPr>
          <p:nvPr/>
        </p:nvSpPr>
        <p:spPr>
          <a:xfrm>
            <a:off x="11136429" y="6369685"/>
            <a:ext cx="564832" cy="15409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CC8D0D-EAEC-449D-9161-023DFF90F2E2}" type="slidenum">
              <a:rPr lang="en-US" smtClean="0">
                <a:solidFill>
                  <a:schemeClr val="bg1"/>
                </a:solidFill>
                <a:latin typeface="Verdana" panose="020B0604030504040204" pitchFamily="34" charset="0"/>
                <a:ea typeface="Verdana" panose="020B0604030504040204" pitchFamily="34" charset="0"/>
              </a:rPr>
              <a:pPr/>
              <a:t>69</a:t>
            </a:fld>
            <a:endParaRPr lang="en-US"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5934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Key Terms: random error vs. systematic error</a:t>
            </a:r>
          </a:p>
        </p:txBody>
      </p:sp>
      <p:sp>
        <p:nvSpPr>
          <p:cNvPr id="3" name="Content Placeholder 2"/>
          <p:cNvSpPr>
            <a:spLocks noGrp="1"/>
          </p:cNvSpPr>
          <p:nvPr>
            <p:ph idx="1"/>
          </p:nvPr>
        </p:nvSpPr>
        <p:spPr/>
        <p:txBody>
          <a:bodyPr/>
          <a:lstStyle/>
          <a:p>
            <a:r>
              <a:rPr lang="en-US" dirty="0"/>
              <a:t>Random error = lack of precision</a:t>
            </a:r>
          </a:p>
          <a:p>
            <a:pPr lvl="1"/>
            <a:r>
              <a:rPr lang="en-US" dirty="0"/>
              <a:t>Decreases as sample size increases</a:t>
            </a:r>
          </a:p>
          <a:p>
            <a:r>
              <a:rPr lang="en-US" dirty="0"/>
              <a:t>Systematic error = bias/lack of validity</a:t>
            </a:r>
          </a:p>
          <a:p>
            <a:pPr lvl="1"/>
            <a:r>
              <a:rPr lang="en-US" dirty="0"/>
              <a:t>Present regardless of sample size, even in an infinitely large study</a:t>
            </a:r>
          </a:p>
          <a:p>
            <a:pPr>
              <a:spcAft>
                <a:spcPts val="0"/>
              </a:spcAft>
            </a:pPr>
            <a:r>
              <a:rPr lang="en-US" dirty="0"/>
              <a:t>Validity and precision are both </a:t>
            </a:r>
          </a:p>
          <a:p>
            <a:pPr marL="173038" indent="0">
              <a:spcAft>
                <a:spcPts val="0"/>
              </a:spcAft>
              <a:buNone/>
            </a:pPr>
            <a:r>
              <a:rPr lang="en-US" dirty="0"/>
              <a:t>components of accuracy</a:t>
            </a:r>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a:t>
            </a:fld>
            <a:endParaRPr lang="en-US" dirty="0"/>
          </a:p>
        </p:txBody>
      </p:sp>
      <p:pic>
        <p:nvPicPr>
          <p:cNvPr id="5" name="Picture 4"/>
          <p:cNvPicPr>
            <a:picLocks noChangeAspect="1"/>
          </p:cNvPicPr>
          <p:nvPr/>
        </p:nvPicPr>
        <p:blipFill>
          <a:blip r:embed="rId3"/>
          <a:stretch>
            <a:fillRect/>
          </a:stretch>
        </p:blipFill>
        <p:spPr>
          <a:xfrm>
            <a:off x="6433384" y="3148762"/>
            <a:ext cx="4855224" cy="3094638"/>
          </a:xfrm>
          <a:prstGeom prst="rect">
            <a:avLst/>
          </a:prstGeom>
        </p:spPr>
      </p:pic>
    </p:spTree>
    <p:extLst>
      <p:ext uri="{BB962C8B-B14F-4D97-AF65-F5344CB8AC3E}">
        <p14:creationId xmlns:p14="http://schemas.microsoft.com/office/powerpoint/2010/main" val="3215111071"/>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7700" y="1158832"/>
            <a:ext cx="11218332" cy="2393669"/>
          </a:xfrm>
          <a:prstGeom prst="rect">
            <a:avLst/>
          </a:prstGeom>
          <a:noFill/>
        </p:spPr>
        <p:txBody>
          <a:bodyPr wrap="square" rtlCol="0">
            <a:spAutoFit/>
          </a:bodyPr>
          <a:lstStyle/>
          <a:p>
            <a:pPr marL="342900" indent="-342900">
              <a:lnSpc>
                <a:spcPct val="110000"/>
              </a:lnSpc>
              <a:spcAft>
                <a:spcPts val="12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You suspect selection bias, but have no way of estimating selection probabilities</a:t>
            </a:r>
          </a:p>
          <a:p>
            <a:pPr marL="342900" indent="-342900">
              <a:lnSpc>
                <a:spcPct val="110000"/>
              </a:lnSpc>
              <a:spcAft>
                <a:spcPts val="1200"/>
              </a:spcAft>
              <a:buFont typeface="Wingdings" panose="05000000000000000000" pitchFamily="2" charset="2"/>
              <a:buChar char="§"/>
            </a:pPr>
            <a:r>
              <a:rPr lang="en-US" sz="2400" dirty="0">
                <a:latin typeface="Verdana" panose="020B0604030504040204" pitchFamily="34" charset="0"/>
                <a:ea typeface="Verdana" panose="020B0604030504040204" pitchFamily="34" charset="0"/>
              </a:rPr>
              <a:t>Can take a sensitivity analysis approach and vary the selection bias factor to see how the estimate changes</a:t>
            </a:r>
          </a:p>
          <a:p>
            <a:pPr marL="342900" indent="-342900">
              <a:lnSpc>
                <a:spcPct val="110000"/>
              </a:lnSpc>
              <a:spcAft>
                <a:spcPts val="1200"/>
              </a:spcAft>
              <a:buFont typeface="Wingdings" panose="05000000000000000000" pitchFamily="2" charset="2"/>
              <a:buChar char="§"/>
            </a:pPr>
            <a:endParaRPr lang="en-US" sz="2400" dirty="0">
              <a:latin typeface="Verdana" panose="020B0604030504040204" pitchFamily="34" charset="0"/>
              <a:ea typeface="Verdana" panose="020B0604030504040204" pitchFamily="34" charset="0"/>
            </a:endParaRPr>
          </a:p>
        </p:txBody>
      </p:sp>
      <p:sp>
        <p:nvSpPr>
          <p:cNvPr id="5" name="Title 1">
            <a:extLst>
              <a:ext uri="{FF2B5EF4-FFF2-40B4-BE49-F238E27FC236}">
                <a16:creationId xmlns:a16="http://schemas.microsoft.com/office/drawing/2014/main" id="{BD3C48EB-8D99-4AFB-A62B-7A89FDA05EB2}"/>
              </a:ext>
            </a:extLst>
          </p:cNvPr>
          <p:cNvSpPr>
            <a:spLocks noGrp="1"/>
          </p:cNvSpPr>
          <p:nvPr>
            <p:ph type="title"/>
          </p:nvPr>
        </p:nvSpPr>
        <p:spPr>
          <a:xfrm>
            <a:off x="486834" y="438913"/>
            <a:ext cx="11218332" cy="563231"/>
          </a:xfrm>
        </p:spPr>
        <p:txBody>
          <a:bodyPr/>
          <a:lstStyle/>
          <a:p>
            <a:r>
              <a:rPr lang="en-US" dirty="0"/>
              <a:t>Selection bias factor</a:t>
            </a:r>
          </a:p>
        </p:txBody>
      </p:sp>
      <p:sp>
        <p:nvSpPr>
          <p:cNvPr id="6" name="Slide Number Placeholder 3">
            <a:extLst>
              <a:ext uri="{FF2B5EF4-FFF2-40B4-BE49-F238E27FC236}">
                <a16:creationId xmlns:a16="http://schemas.microsoft.com/office/drawing/2014/main" id="{F0A70A25-1CB8-4F7B-8167-9418A849840E}"/>
              </a:ext>
            </a:extLst>
          </p:cNvPr>
          <p:cNvSpPr txBox="1">
            <a:spLocks/>
          </p:cNvSpPr>
          <p:nvPr/>
        </p:nvSpPr>
        <p:spPr>
          <a:xfrm>
            <a:off x="11136429" y="6369685"/>
            <a:ext cx="564832" cy="15409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CC8D0D-EAEC-449D-9161-023DFF90F2E2}" type="slidenum">
              <a:rPr lang="en-US" smtClean="0">
                <a:solidFill>
                  <a:schemeClr val="bg1"/>
                </a:solidFill>
                <a:latin typeface="Verdana" panose="020B0604030504040204" pitchFamily="34" charset="0"/>
                <a:ea typeface="Verdana" panose="020B0604030504040204" pitchFamily="34" charset="0"/>
              </a:rPr>
              <a:pPr/>
              <a:t>70</a:t>
            </a:fld>
            <a:endParaRPr lang="en-US"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1710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53179922"/>
              </p:ext>
            </p:extLst>
          </p:nvPr>
        </p:nvGraphicFramePr>
        <p:xfrm>
          <a:off x="608956" y="1191694"/>
          <a:ext cx="11125641" cy="3596640"/>
        </p:xfrm>
        <a:graphic>
          <a:graphicData uri="http://schemas.openxmlformats.org/drawingml/2006/table">
            <a:tbl>
              <a:tblPr firstRow="1" bandRow="1">
                <a:tableStyleId>{21E4AEA4-8DFA-4A89-87EB-49C32662AFE0}</a:tableStyleId>
              </a:tblPr>
              <a:tblGrid>
                <a:gridCol w="2907826">
                  <a:extLst>
                    <a:ext uri="{9D8B030D-6E8A-4147-A177-3AD203B41FA5}">
                      <a16:colId xmlns:a16="http://schemas.microsoft.com/office/drawing/2014/main" val="20000"/>
                    </a:ext>
                  </a:extLst>
                </a:gridCol>
                <a:gridCol w="3034299">
                  <a:extLst>
                    <a:ext uri="{9D8B030D-6E8A-4147-A177-3AD203B41FA5}">
                      <a16:colId xmlns:a16="http://schemas.microsoft.com/office/drawing/2014/main" val="20001"/>
                    </a:ext>
                  </a:extLst>
                </a:gridCol>
                <a:gridCol w="5183516">
                  <a:extLst>
                    <a:ext uri="{9D8B030D-6E8A-4147-A177-3AD203B41FA5}">
                      <a16:colId xmlns:a16="http://schemas.microsoft.com/office/drawing/2014/main" val="20002"/>
                    </a:ext>
                  </a:extLst>
                </a:gridCol>
              </a:tblGrid>
              <a:tr h="561252">
                <a:tc>
                  <a:txBody>
                    <a:bodyPr/>
                    <a:lstStyle/>
                    <a:p>
                      <a:pPr algn="ctr"/>
                      <a:r>
                        <a:rPr lang="en-US" sz="2200" dirty="0">
                          <a:latin typeface="Verdana" panose="020B0604030504040204" pitchFamily="34" charset="0"/>
                          <a:ea typeface="Verdana" panose="020B0604030504040204" pitchFamily="34" charset="0"/>
                        </a:rPr>
                        <a:t>Selection Bias Factor</a:t>
                      </a:r>
                    </a:p>
                  </a:txBody>
                  <a:tcPr/>
                </a:tc>
                <a:tc>
                  <a:txBody>
                    <a:bodyPr/>
                    <a:lstStyle/>
                    <a:p>
                      <a:pPr algn="ctr"/>
                      <a:r>
                        <a:rPr lang="en-US" sz="2200" dirty="0">
                          <a:latin typeface="Verdana" panose="020B0604030504040204" pitchFamily="34" charset="0"/>
                          <a:ea typeface="Verdana" panose="020B0604030504040204" pitchFamily="34" charset="0"/>
                        </a:rPr>
                        <a:t>Corrected RR estimate</a:t>
                      </a:r>
                    </a:p>
                  </a:txBody>
                  <a:tcPr/>
                </a:tc>
                <a:tc>
                  <a:txBody>
                    <a:bodyPr/>
                    <a:lstStyle/>
                    <a:p>
                      <a:pPr algn="ctr"/>
                      <a:r>
                        <a:rPr lang="en-US" sz="2200" dirty="0">
                          <a:latin typeface="Verdana" panose="020B0604030504040204" pitchFamily="34" charset="0"/>
                          <a:ea typeface="Verdana" panose="020B0604030504040204" pitchFamily="34" charset="0"/>
                        </a:rPr>
                        <a:t>Corrected 95%</a:t>
                      </a:r>
                      <a:r>
                        <a:rPr lang="en-US" sz="2200" baseline="0" dirty="0">
                          <a:latin typeface="Verdana" panose="020B0604030504040204" pitchFamily="34" charset="0"/>
                          <a:ea typeface="Verdana" panose="020B0604030504040204" pitchFamily="34" charset="0"/>
                        </a:rPr>
                        <a:t> CI</a:t>
                      </a:r>
                      <a:endParaRPr lang="en-US" sz="2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413853">
                <a:tc>
                  <a:txBody>
                    <a:bodyPr/>
                    <a:lstStyle/>
                    <a:p>
                      <a:pPr algn="ctr"/>
                      <a:r>
                        <a:rPr lang="en-US" sz="2200" dirty="0">
                          <a:latin typeface="Verdana" panose="020B0604030504040204" pitchFamily="34" charset="0"/>
                          <a:ea typeface="Verdana" panose="020B0604030504040204" pitchFamily="34" charset="0"/>
                        </a:rPr>
                        <a:t>0.4</a:t>
                      </a:r>
                    </a:p>
                  </a:txBody>
                  <a:tcPr/>
                </a:tc>
                <a:tc>
                  <a:txBody>
                    <a:bodyPr/>
                    <a:lstStyle/>
                    <a:p>
                      <a:pPr algn="ctr"/>
                      <a:r>
                        <a:rPr lang="hr-HR" sz="2200" dirty="0">
                          <a:solidFill>
                            <a:schemeClr val="bg1">
                              <a:lumMod val="50000"/>
                            </a:schemeClr>
                          </a:solidFill>
                          <a:latin typeface="Verdana" panose="020B0604030504040204" pitchFamily="34" charset="0"/>
                          <a:ea typeface="Verdana" panose="020B0604030504040204" pitchFamily="34" charset="0"/>
                        </a:rPr>
                        <a:t>4.15</a:t>
                      </a:r>
                      <a:r>
                        <a:rPr lang="en-US" sz="2200" dirty="0">
                          <a:solidFill>
                            <a:schemeClr val="bg1">
                              <a:lumMod val="50000"/>
                            </a:schemeClr>
                          </a:solidFill>
                          <a:latin typeface="Verdana" panose="020B0604030504040204" pitchFamily="34" charset="0"/>
                          <a:ea typeface="Verdana" panose="020B0604030504040204" pitchFamily="34" charset="0"/>
                        </a:rPr>
                        <a:t> </a:t>
                      </a:r>
                    </a:p>
                    <a:p>
                      <a:pPr algn="ctr"/>
                      <a:r>
                        <a:rPr lang="en-US" sz="1800" dirty="0">
                          <a:solidFill>
                            <a:schemeClr val="bg1">
                              <a:lumMod val="50000"/>
                            </a:schemeClr>
                          </a:solidFill>
                          <a:latin typeface="Verdana" panose="020B0604030504040204" pitchFamily="34" charset="0"/>
                          <a:ea typeface="Verdana" panose="020B0604030504040204" pitchFamily="34" charset="0"/>
                        </a:rPr>
                        <a:t>(1.660879/0.4)</a:t>
                      </a:r>
                      <a:endParaRPr lang="en-US" sz="2200" dirty="0">
                        <a:solidFill>
                          <a:schemeClr val="bg1">
                            <a:lumMod val="50000"/>
                          </a:schemeClr>
                        </a:solidFill>
                        <a:latin typeface="Verdana" panose="020B0604030504040204" pitchFamily="34" charset="0"/>
                        <a:ea typeface="Verdana" panose="020B0604030504040204" pitchFamily="34" charset="0"/>
                      </a:endParaRPr>
                    </a:p>
                  </a:txBody>
                  <a:tcPr/>
                </a:tc>
                <a:tc>
                  <a:txBody>
                    <a:bodyPr/>
                    <a:lstStyle/>
                    <a:p>
                      <a:pPr algn="ctr"/>
                      <a:r>
                        <a:rPr lang="en-US" sz="2200" dirty="0">
                          <a:solidFill>
                            <a:schemeClr val="bg1">
                              <a:lumMod val="50000"/>
                            </a:schemeClr>
                          </a:solidFill>
                          <a:latin typeface="Verdana" panose="020B0604030504040204" pitchFamily="34" charset="0"/>
                          <a:ea typeface="Verdana" panose="020B0604030504040204" pitchFamily="34" charset="0"/>
                        </a:rPr>
                        <a:t>(2.75, 6.28)</a:t>
                      </a:r>
                    </a:p>
                    <a:p>
                      <a:pPr algn="ctr"/>
                      <a:r>
                        <a:rPr lang="en-US" sz="1800" dirty="0">
                          <a:solidFill>
                            <a:schemeClr val="bg1">
                              <a:lumMod val="50000"/>
                            </a:schemeClr>
                          </a:solidFill>
                          <a:latin typeface="Verdana" panose="020B0604030504040204" pitchFamily="34" charset="0"/>
                          <a:ea typeface="Verdana" panose="020B0604030504040204" pitchFamily="34" charset="0"/>
                        </a:rPr>
                        <a:t>(1.100383/0.4, 2.510239/0.4)</a:t>
                      </a:r>
                    </a:p>
                  </a:txBody>
                  <a:tcPr/>
                </a:tc>
                <a:extLst>
                  <a:ext uri="{0D108BD9-81ED-4DB2-BD59-A6C34878D82A}">
                    <a16:rowId xmlns:a16="http://schemas.microsoft.com/office/drawing/2014/main" val="10002"/>
                  </a:ext>
                </a:extLst>
              </a:tr>
              <a:tr h="413853">
                <a:tc>
                  <a:txBody>
                    <a:bodyPr/>
                    <a:lstStyle/>
                    <a:p>
                      <a:pPr algn="ctr"/>
                      <a:r>
                        <a:rPr lang="en-US" sz="2200" dirty="0">
                          <a:latin typeface="Verdana" panose="020B0604030504040204" pitchFamily="34" charset="0"/>
                          <a:ea typeface="Verdana" panose="020B0604030504040204" pitchFamily="34" charset="0"/>
                        </a:rPr>
                        <a:t>0.6</a:t>
                      </a:r>
                    </a:p>
                  </a:txBody>
                  <a:tcPr/>
                </a:tc>
                <a:tc>
                  <a:txBody>
                    <a:bodyPr/>
                    <a:lstStyle/>
                    <a:p>
                      <a:pPr algn="ctr"/>
                      <a:r>
                        <a:rPr lang="hr-HR" sz="2200" dirty="0">
                          <a:solidFill>
                            <a:schemeClr val="bg1">
                              <a:lumMod val="50000"/>
                            </a:schemeClr>
                          </a:solidFill>
                          <a:latin typeface="Verdana" panose="020B0604030504040204" pitchFamily="34" charset="0"/>
                          <a:ea typeface="Verdana" panose="020B0604030504040204" pitchFamily="34" charset="0"/>
                        </a:rPr>
                        <a:t>2.77</a:t>
                      </a:r>
                      <a:endParaRPr lang="en-US" sz="2200" dirty="0">
                        <a:solidFill>
                          <a:schemeClr val="bg1">
                            <a:lumMod val="50000"/>
                          </a:schemeClr>
                        </a:solidFill>
                        <a:latin typeface="Verdana" panose="020B0604030504040204" pitchFamily="34" charset="0"/>
                        <a:ea typeface="Verdana" panose="020B0604030504040204" pitchFamily="34" charset="0"/>
                      </a:endParaRPr>
                    </a:p>
                  </a:txBody>
                  <a:tcPr/>
                </a:tc>
                <a:tc>
                  <a:txBody>
                    <a:bodyPr/>
                    <a:lstStyle/>
                    <a:p>
                      <a:pPr algn="ctr"/>
                      <a:r>
                        <a:rPr lang="en-US" sz="2200" dirty="0">
                          <a:solidFill>
                            <a:schemeClr val="bg1">
                              <a:lumMod val="50000"/>
                            </a:schemeClr>
                          </a:solidFill>
                          <a:latin typeface="Verdana" panose="020B0604030504040204" pitchFamily="34" charset="0"/>
                          <a:ea typeface="Verdana" panose="020B0604030504040204" pitchFamily="34" charset="0"/>
                        </a:rPr>
                        <a:t>(1.83, 4.18)</a:t>
                      </a:r>
                    </a:p>
                  </a:txBody>
                  <a:tcPr/>
                </a:tc>
                <a:extLst>
                  <a:ext uri="{0D108BD9-81ED-4DB2-BD59-A6C34878D82A}">
                    <a16:rowId xmlns:a16="http://schemas.microsoft.com/office/drawing/2014/main" val="10004"/>
                  </a:ext>
                </a:extLst>
              </a:tr>
              <a:tr h="413853">
                <a:tc>
                  <a:txBody>
                    <a:bodyPr/>
                    <a:lstStyle/>
                    <a:p>
                      <a:pPr algn="ctr"/>
                      <a:r>
                        <a:rPr lang="en-US" sz="2200" dirty="0">
                          <a:latin typeface="Verdana" panose="020B0604030504040204" pitchFamily="34" charset="0"/>
                          <a:ea typeface="Verdana" panose="020B0604030504040204" pitchFamily="34" charset="0"/>
                        </a:rPr>
                        <a:t>0.8</a:t>
                      </a:r>
                    </a:p>
                  </a:txBody>
                  <a:tcPr/>
                </a:tc>
                <a:tc>
                  <a:txBody>
                    <a:bodyPr/>
                    <a:lstStyle/>
                    <a:p>
                      <a:pPr algn="ctr"/>
                      <a:r>
                        <a:rPr lang="hr-HR" sz="2200" dirty="0">
                          <a:solidFill>
                            <a:schemeClr val="bg1">
                              <a:lumMod val="50000"/>
                            </a:schemeClr>
                          </a:solidFill>
                          <a:latin typeface="Verdana" panose="020B0604030504040204" pitchFamily="34" charset="0"/>
                          <a:ea typeface="Verdana" panose="020B0604030504040204" pitchFamily="34" charset="0"/>
                        </a:rPr>
                        <a:t>2.08</a:t>
                      </a:r>
                      <a:endParaRPr lang="en-US" sz="2200" dirty="0">
                        <a:solidFill>
                          <a:schemeClr val="bg1">
                            <a:lumMod val="50000"/>
                          </a:schemeClr>
                        </a:solidFill>
                        <a:latin typeface="Verdana" panose="020B0604030504040204" pitchFamily="34" charset="0"/>
                        <a:ea typeface="Verdana" panose="020B0604030504040204" pitchFamily="34" charset="0"/>
                      </a:endParaRPr>
                    </a:p>
                  </a:txBody>
                  <a:tcPr/>
                </a:tc>
                <a:tc>
                  <a:txBody>
                    <a:bodyPr/>
                    <a:lstStyle/>
                    <a:p>
                      <a:pPr algn="ctr"/>
                      <a:r>
                        <a:rPr lang="en-US" sz="2200" dirty="0">
                          <a:solidFill>
                            <a:schemeClr val="bg1">
                              <a:lumMod val="50000"/>
                            </a:schemeClr>
                          </a:solidFill>
                          <a:latin typeface="Verdana" panose="020B0604030504040204" pitchFamily="34" charset="0"/>
                          <a:ea typeface="Verdana" panose="020B0604030504040204" pitchFamily="34" charset="0"/>
                        </a:rPr>
                        <a:t>(1.38, 3.14)</a:t>
                      </a:r>
                    </a:p>
                  </a:txBody>
                  <a:tcPr/>
                </a:tc>
                <a:extLst>
                  <a:ext uri="{0D108BD9-81ED-4DB2-BD59-A6C34878D82A}">
                    <a16:rowId xmlns:a16="http://schemas.microsoft.com/office/drawing/2014/main" val="10006"/>
                  </a:ext>
                </a:extLst>
              </a:tr>
              <a:tr h="413853">
                <a:tc>
                  <a:txBody>
                    <a:bodyPr/>
                    <a:lstStyle/>
                    <a:p>
                      <a:pPr algn="ctr"/>
                      <a:r>
                        <a:rPr lang="en-US" sz="2200" dirty="0">
                          <a:latin typeface="Verdana" panose="020B0604030504040204" pitchFamily="34" charset="0"/>
                          <a:ea typeface="Verdana" panose="020B0604030504040204" pitchFamily="34" charset="0"/>
                        </a:rPr>
                        <a:t>1.2</a:t>
                      </a:r>
                    </a:p>
                  </a:txBody>
                  <a:tcPr/>
                </a:tc>
                <a:tc>
                  <a:txBody>
                    <a:bodyPr/>
                    <a:lstStyle/>
                    <a:p>
                      <a:pPr algn="ctr"/>
                      <a:r>
                        <a:rPr lang="en-US" sz="2200" dirty="0">
                          <a:solidFill>
                            <a:schemeClr val="bg1">
                              <a:lumMod val="50000"/>
                            </a:schemeClr>
                          </a:solidFill>
                          <a:latin typeface="Verdana" panose="020B0604030504040204" pitchFamily="34" charset="0"/>
                          <a:ea typeface="Verdana" panose="020B0604030504040204" pitchFamily="34" charset="0"/>
                        </a:rPr>
                        <a:t>1.38</a:t>
                      </a:r>
                    </a:p>
                  </a:txBody>
                  <a:tcPr/>
                </a:tc>
                <a:tc>
                  <a:txBody>
                    <a:bodyPr/>
                    <a:lstStyle/>
                    <a:p>
                      <a:pPr algn="ctr"/>
                      <a:r>
                        <a:rPr lang="en-US" sz="2200" dirty="0">
                          <a:solidFill>
                            <a:schemeClr val="bg1">
                              <a:lumMod val="50000"/>
                            </a:schemeClr>
                          </a:solidFill>
                          <a:latin typeface="Verdana" panose="020B0604030504040204" pitchFamily="34" charset="0"/>
                          <a:ea typeface="Verdana" panose="020B0604030504040204" pitchFamily="34" charset="0"/>
                        </a:rPr>
                        <a:t>(0.92, 2.09)</a:t>
                      </a:r>
                    </a:p>
                  </a:txBody>
                  <a:tcPr/>
                </a:tc>
                <a:extLst>
                  <a:ext uri="{0D108BD9-81ED-4DB2-BD59-A6C34878D82A}">
                    <a16:rowId xmlns:a16="http://schemas.microsoft.com/office/drawing/2014/main" val="10007"/>
                  </a:ext>
                </a:extLst>
              </a:tr>
              <a:tr h="413853">
                <a:tc>
                  <a:txBody>
                    <a:bodyPr/>
                    <a:lstStyle/>
                    <a:p>
                      <a:pPr algn="ctr"/>
                      <a:r>
                        <a:rPr lang="en-US" sz="2200" dirty="0">
                          <a:latin typeface="Verdana" panose="020B0604030504040204" pitchFamily="34" charset="0"/>
                          <a:ea typeface="Verdana" panose="020B0604030504040204" pitchFamily="34" charset="0"/>
                        </a:rPr>
                        <a:t>1.4</a:t>
                      </a:r>
                    </a:p>
                  </a:txBody>
                  <a:tcPr/>
                </a:tc>
                <a:tc>
                  <a:txBody>
                    <a:bodyPr/>
                    <a:lstStyle/>
                    <a:p>
                      <a:pPr algn="ctr"/>
                      <a:r>
                        <a:rPr lang="en-US" sz="2200" dirty="0">
                          <a:solidFill>
                            <a:schemeClr val="bg1">
                              <a:lumMod val="50000"/>
                            </a:schemeClr>
                          </a:solidFill>
                          <a:latin typeface="Verdana" panose="020B0604030504040204" pitchFamily="34" charset="0"/>
                          <a:ea typeface="Verdana" panose="020B0604030504040204" pitchFamily="34" charset="0"/>
                        </a:rPr>
                        <a:t>1.19</a:t>
                      </a:r>
                    </a:p>
                  </a:txBody>
                  <a:tcPr/>
                </a:tc>
                <a:tc>
                  <a:txBody>
                    <a:bodyPr/>
                    <a:lstStyle/>
                    <a:p>
                      <a:pPr algn="ctr"/>
                      <a:r>
                        <a:rPr lang="en-US" sz="2200" dirty="0">
                          <a:solidFill>
                            <a:schemeClr val="bg1">
                              <a:lumMod val="50000"/>
                            </a:schemeClr>
                          </a:solidFill>
                          <a:latin typeface="Verdana" panose="020B0604030504040204" pitchFamily="34" charset="0"/>
                          <a:ea typeface="Verdana" panose="020B0604030504040204" pitchFamily="34" charset="0"/>
                        </a:rPr>
                        <a:t>(0.79, 1.79)</a:t>
                      </a:r>
                    </a:p>
                  </a:txBody>
                  <a:tcPr/>
                </a:tc>
                <a:extLst>
                  <a:ext uri="{0D108BD9-81ED-4DB2-BD59-A6C34878D82A}">
                    <a16:rowId xmlns:a16="http://schemas.microsoft.com/office/drawing/2014/main" val="2455829112"/>
                  </a:ext>
                </a:extLst>
              </a:tr>
              <a:tr h="413853">
                <a:tc>
                  <a:txBody>
                    <a:bodyPr/>
                    <a:lstStyle/>
                    <a:p>
                      <a:pPr algn="ctr"/>
                      <a:r>
                        <a:rPr lang="en-US" sz="2200" dirty="0">
                          <a:latin typeface="Verdana" panose="020B0604030504040204" pitchFamily="34" charset="0"/>
                          <a:ea typeface="Verdana" panose="020B0604030504040204" pitchFamily="34" charset="0"/>
                        </a:rPr>
                        <a:t>1.6</a:t>
                      </a:r>
                    </a:p>
                  </a:txBody>
                  <a:tcPr/>
                </a:tc>
                <a:tc>
                  <a:txBody>
                    <a:bodyPr/>
                    <a:lstStyle/>
                    <a:p>
                      <a:pPr algn="ctr"/>
                      <a:r>
                        <a:rPr lang="en-US" sz="2200" dirty="0">
                          <a:solidFill>
                            <a:schemeClr val="bg1">
                              <a:lumMod val="50000"/>
                            </a:schemeClr>
                          </a:solidFill>
                          <a:latin typeface="Verdana" panose="020B0604030504040204" pitchFamily="34" charset="0"/>
                          <a:ea typeface="Verdana" panose="020B0604030504040204" pitchFamily="34" charset="0"/>
                        </a:rPr>
                        <a:t>1.04</a:t>
                      </a:r>
                    </a:p>
                  </a:txBody>
                  <a:tcPr/>
                </a:tc>
                <a:tc>
                  <a:txBody>
                    <a:bodyPr/>
                    <a:lstStyle/>
                    <a:p>
                      <a:pPr algn="ctr"/>
                      <a:r>
                        <a:rPr lang="en-US" sz="2200" dirty="0">
                          <a:solidFill>
                            <a:schemeClr val="bg1">
                              <a:lumMod val="50000"/>
                            </a:schemeClr>
                          </a:solidFill>
                          <a:latin typeface="Verdana" panose="020B0604030504040204" pitchFamily="34" charset="0"/>
                          <a:ea typeface="Verdana" panose="020B0604030504040204" pitchFamily="34" charset="0"/>
                        </a:rPr>
                        <a:t>(0.69, 1.57)</a:t>
                      </a:r>
                    </a:p>
                  </a:txBody>
                  <a:tcPr/>
                </a:tc>
                <a:extLst>
                  <a:ext uri="{0D108BD9-81ED-4DB2-BD59-A6C34878D82A}">
                    <a16:rowId xmlns:a16="http://schemas.microsoft.com/office/drawing/2014/main" val="1752571517"/>
                  </a:ext>
                </a:extLst>
              </a:tr>
            </a:tbl>
          </a:graphicData>
        </a:graphic>
      </p:graphicFrame>
      <p:sp>
        <p:nvSpPr>
          <p:cNvPr id="6" name="Rectangle 5"/>
          <p:cNvSpPr/>
          <p:nvPr/>
        </p:nvSpPr>
        <p:spPr>
          <a:xfrm>
            <a:off x="486834" y="5853297"/>
            <a:ext cx="12345246" cy="400110"/>
          </a:xfrm>
          <a:prstGeom prst="rect">
            <a:avLst/>
          </a:prstGeom>
        </p:spPr>
        <p:txBody>
          <a:bodyPr wrap="square">
            <a:spAutoFit/>
          </a:bodyPr>
          <a:lstStyle/>
          <a:p>
            <a:r>
              <a:rPr lang="tr-TR" sz="2000" b="1" dirty="0" err="1">
                <a:latin typeface="Courier"/>
                <a:cs typeface="Courier"/>
              </a:rPr>
              <a:t>episensi</a:t>
            </a:r>
            <a:r>
              <a:rPr lang="tr-TR" sz="2000" b="1" dirty="0">
                <a:latin typeface="Courier"/>
                <a:cs typeface="Courier"/>
              </a:rPr>
              <a:t> 53 49 2125 3263, </a:t>
            </a:r>
            <a:r>
              <a:rPr lang="tr-TR" sz="2000" b="1" dirty="0" err="1">
                <a:latin typeface="Courier"/>
                <a:cs typeface="Courier"/>
              </a:rPr>
              <a:t>st</a:t>
            </a:r>
            <a:r>
              <a:rPr lang="tr-TR" sz="2000" b="1" dirty="0">
                <a:latin typeface="Courier"/>
                <a:cs typeface="Courier"/>
              </a:rPr>
              <a:t>(cc) </a:t>
            </a:r>
            <a:r>
              <a:rPr lang="tr-TR" sz="2000" b="1" dirty="0" err="1">
                <a:latin typeface="Courier"/>
                <a:cs typeface="Courier"/>
              </a:rPr>
              <a:t>dsbfactor</a:t>
            </a:r>
            <a:r>
              <a:rPr lang="tr-TR" sz="2000" b="1" dirty="0">
                <a:latin typeface="Courier"/>
                <a:cs typeface="Courier"/>
              </a:rPr>
              <a:t>(c.(0.4))</a:t>
            </a:r>
            <a:endParaRPr lang="en-US" sz="2000" b="1" dirty="0">
              <a:latin typeface="Courier"/>
              <a:cs typeface="Courier"/>
            </a:endParaRPr>
          </a:p>
        </p:txBody>
      </p:sp>
      <p:sp>
        <p:nvSpPr>
          <p:cNvPr id="7" name="Rectangle 6"/>
          <p:cNvSpPr/>
          <p:nvPr/>
        </p:nvSpPr>
        <p:spPr>
          <a:xfrm>
            <a:off x="486834" y="5022300"/>
            <a:ext cx="11369887" cy="830997"/>
          </a:xfrm>
          <a:prstGeom prst="rect">
            <a:avLst/>
          </a:prstGeom>
        </p:spPr>
        <p:txBody>
          <a:bodyPr wrap="square">
            <a:spAutoFit/>
          </a:bodyPr>
          <a:lstStyle/>
          <a:p>
            <a:r>
              <a:rPr lang="tr-TR" sz="2400" dirty="0">
                <a:latin typeface="Verdana" panose="020B0604030504040204" pitchFamily="34" charset="0"/>
                <a:ea typeface="Verdana" panose="020B0604030504040204" pitchFamily="34" charset="0"/>
                <a:cs typeface="Arial"/>
              </a:rPr>
              <a:t>Divide </a:t>
            </a:r>
            <a:r>
              <a:rPr lang="en-US" sz="2400" dirty="0">
                <a:latin typeface="Verdana" panose="020B0604030504040204" pitchFamily="34" charset="0"/>
                <a:ea typeface="Verdana" panose="020B0604030504040204" pitchFamily="34" charset="0"/>
                <a:cs typeface="Arial"/>
              </a:rPr>
              <a:t>the </a:t>
            </a:r>
            <a:r>
              <a:rPr lang="tr-TR" sz="2400" dirty="0">
                <a:latin typeface="Verdana" panose="020B0604030504040204" pitchFamily="34" charset="0"/>
                <a:ea typeface="Verdana" panose="020B0604030504040204" pitchFamily="34" charset="0"/>
                <a:cs typeface="Arial"/>
              </a:rPr>
              <a:t>biased estimate </a:t>
            </a:r>
            <a:r>
              <a:rPr lang="en-US" sz="2400" dirty="0">
                <a:latin typeface="Verdana" panose="020B0604030504040204" pitchFamily="34" charset="0"/>
                <a:ea typeface="Verdana" panose="020B0604030504040204" pitchFamily="34" charset="0"/>
                <a:cs typeface="Arial"/>
              </a:rPr>
              <a:t>(and upper and lower bounds of 95% CI) </a:t>
            </a:r>
            <a:r>
              <a:rPr lang="tr-TR" sz="2400" dirty="0">
                <a:latin typeface="Verdana" panose="020B0604030504040204" pitchFamily="34" charset="0"/>
                <a:ea typeface="Verdana" panose="020B0604030504040204" pitchFamily="34" charset="0"/>
                <a:cs typeface="Arial"/>
              </a:rPr>
              <a:t>by selection bias factor to get corrected estimate </a:t>
            </a:r>
            <a:endParaRPr lang="en-US" sz="2400" dirty="0">
              <a:latin typeface="Verdana" panose="020B0604030504040204" pitchFamily="34" charset="0"/>
              <a:ea typeface="Verdana" panose="020B0604030504040204" pitchFamily="34" charset="0"/>
              <a:cs typeface="Arial"/>
            </a:endParaRPr>
          </a:p>
        </p:txBody>
      </p:sp>
      <p:sp>
        <p:nvSpPr>
          <p:cNvPr id="8" name="Title 1">
            <a:extLst>
              <a:ext uri="{FF2B5EF4-FFF2-40B4-BE49-F238E27FC236}">
                <a16:creationId xmlns:a16="http://schemas.microsoft.com/office/drawing/2014/main" id="{BBC5DE31-34AA-4106-94CA-F74ECA9F747A}"/>
              </a:ext>
            </a:extLst>
          </p:cNvPr>
          <p:cNvSpPr>
            <a:spLocks noGrp="1"/>
          </p:cNvSpPr>
          <p:nvPr>
            <p:ph type="title"/>
          </p:nvPr>
        </p:nvSpPr>
        <p:spPr>
          <a:xfrm>
            <a:off x="486834" y="438913"/>
            <a:ext cx="11218332" cy="563231"/>
          </a:xfrm>
        </p:spPr>
        <p:txBody>
          <a:bodyPr/>
          <a:lstStyle/>
          <a:p>
            <a:r>
              <a:rPr lang="en-US" dirty="0"/>
              <a:t>Example</a:t>
            </a:r>
          </a:p>
        </p:txBody>
      </p:sp>
      <p:sp>
        <p:nvSpPr>
          <p:cNvPr id="9" name="Slide Number Placeholder 3">
            <a:extLst>
              <a:ext uri="{FF2B5EF4-FFF2-40B4-BE49-F238E27FC236}">
                <a16:creationId xmlns:a16="http://schemas.microsoft.com/office/drawing/2014/main" id="{B0B21E7B-7239-4E35-8484-93B75BA1A701}"/>
              </a:ext>
            </a:extLst>
          </p:cNvPr>
          <p:cNvSpPr txBox="1">
            <a:spLocks/>
          </p:cNvSpPr>
          <p:nvPr/>
        </p:nvSpPr>
        <p:spPr>
          <a:xfrm>
            <a:off x="11136429" y="6346825"/>
            <a:ext cx="564832" cy="15409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CC8D0D-EAEC-449D-9161-023DFF90F2E2}" type="slidenum">
              <a:rPr lang="en-US" smtClean="0">
                <a:solidFill>
                  <a:schemeClr val="bg1"/>
                </a:solidFill>
                <a:latin typeface="Verdana" panose="020B0604030504040204" pitchFamily="34" charset="0"/>
                <a:ea typeface="Verdana" panose="020B0604030504040204" pitchFamily="34" charset="0"/>
              </a:rPr>
              <a:pPr/>
              <a:t>71</a:t>
            </a:fld>
            <a:endParaRPr lang="en-US" dirty="0">
              <a:solidFill>
                <a:schemeClr val="bg1"/>
              </a:solidFill>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3DFAA568-FF39-4D89-935F-845EF7726310}"/>
              </a:ext>
            </a:extLst>
          </p:cNvPr>
          <p:cNvSpPr txBox="1"/>
          <p:nvPr/>
        </p:nvSpPr>
        <p:spPr bwMode="auto">
          <a:xfrm>
            <a:off x="490739" y="6407869"/>
            <a:ext cx="3719383" cy="246221"/>
          </a:xfrm>
          <a:prstGeom prst="rect">
            <a:avLst/>
          </a:prstGeom>
          <a:noFill/>
          <a:ln w="19050" algn="ctr">
            <a:noFill/>
            <a:miter lim="800000"/>
            <a:headEnd/>
            <a:tailEnd/>
          </a:ln>
        </p:spPr>
        <p:txBody>
          <a:bodyPr wrap="square" lIns="0" tIns="0" rIns="0" bIns="0" rtlCol="0">
            <a:spAutoFit/>
          </a:bodyPr>
          <a:lstStyle/>
          <a:p>
            <a:r>
              <a:rPr lang="en-US" sz="1600" dirty="0" err="1">
                <a:solidFill>
                  <a:schemeClr val="bg1"/>
                </a:solidFill>
              </a:rPr>
              <a:t>Orsini</a:t>
            </a:r>
            <a:r>
              <a:rPr lang="en-US" sz="1600" dirty="0">
                <a:solidFill>
                  <a:schemeClr val="bg1"/>
                </a:solidFill>
              </a:rPr>
              <a:t> et al. </a:t>
            </a:r>
            <a:r>
              <a:rPr lang="en-US" sz="1600" i="1" dirty="0">
                <a:solidFill>
                  <a:schemeClr val="bg1"/>
                </a:solidFill>
              </a:rPr>
              <a:t>The Stata Journal </a:t>
            </a:r>
            <a:r>
              <a:rPr lang="en-US" sz="1600" dirty="0">
                <a:solidFill>
                  <a:schemeClr val="bg1"/>
                </a:solidFill>
              </a:rPr>
              <a:t>2008</a:t>
            </a:r>
          </a:p>
        </p:txBody>
      </p:sp>
    </p:spTree>
    <p:extLst>
      <p:ext uri="{BB962C8B-B14F-4D97-AF65-F5344CB8AC3E}">
        <p14:creationId xmlns:p14="http://schemas.microsoft.com/office/powerpoint/2010/main" val="28555114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a:latin typeface="Verdana" panose="020B0604030504040204" pitchFamily="34" charset="0"/>
                <a:ea typeface="Verdana" panose="020B0604030504040204" pitchFamily="34" charset="0"/>
                <a:cs typeface="Verdana" panose="020B0604030504040204" pitchFamily="34" charset="0"/>
              </a:rPr>
              <a:t>Probabilistic bias analysis</a:t>
            </a: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98463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Concept</a:t>
            </a:r>
          </a:p>
        </p:txBody>
      </p:sp>
      <p:sp>
        <p:nvSpPr>
          <p:cNvPr id="3" name="Content Placeholder 2"/>
          <p:cNvSpPr>
            <a:spLocks noGrp="1"/>
          </p:cNvSpPr>
          <p:nvPr>
            <p:ph idx="1"/>
          </p:nvPr>
        </p:nvSpPr>
        <p:spPr/>
        <p:txBody>
          <a:bodyPr/>
          <a:lstStyle/>
          <a:p>
            <a:pPr>
              <a:lnSpc>
                <a:spcPct val="114000"/>
              </a:lnSpc>
            </a:pPr>
            <a:r>
              <a:rPr lang="en-US" dirty="0"/>
              <a:t>Probabilistic bias analysis is an extension of simple bias analysis in which the  analyst assigns </a:t>
            </a:r>
            <a:r>
              <a:rPr lang="en-US" i="1" dirty="0"/>
              <a:t>probability distributions to the bias parameters</a:t>
            </a:r>
            <a:r>
              <a:rPr lang="en-US" dirty="0"/>
              <a:t>, rather than single values</a:t>
            </a:r>
          </a:p>
          <a:p>
            <a:pPr>
              <a:lnSpc>
                <a:spcPct val="114000"/>
              </a:lnSpc>
            </a:pPr>
            <a:endParaRPr lang="en-US" dirty="0"/>
          </a:p>
          <a:p>
            <a:pPr>
              <a:lnSpc>
                <a:spcPct val="114000"/>
              </a:lnSpc>
            </a:pPr>
            <a:r>
              <a:rPr lang="en-US" dirty="0"/>
              <a:t>Repeatedly sampling from the probability distributions using Monte Carlo Sampling techniques and correcting for the bias, the result is a frequency distribution of revised estimates of association</a:t>
            </a:r>
          </a:p>
          <a:p>
            <a:pPr>
              <a:lnSpc>
                <a:spcPct val="114000"/>
              </a:lnSpc>
            </a:pP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73</a:t>
            </a:fld>
            <a:endParaRPr lang="en-US" dirty="0"/>
          </a:p>
        </p:txBody>
      </p:sp>
    </p:spTree>
    <p:extLst>
      <p:ext uri="{BB962C8B-B14F-4D97-AF65-F5344CB8AC3E}">
        <p14:creationId xmlns:p14="http://schemas.microsoft.com/office/powerpoint/2010/main" val="3815300691"/>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Probabilistic bias analysis</a:t>
            </a:r>
          </a:p>
        </p:txBody>
      </p:sp>
      <p:sp>
        <p:nvSpPr>
          <p:cNvPr id="4" name="Slide Number Placeholder 3"/>
          <p:cNvSpPr>
            <a:spLocks noGrp="1"/>
          </p:cNvSpPr>
          <p:nvPr>
            <p:ph type="sldNum" sz="quarter" idx="4"/>
          </p:nvPr>
        </p:nvSpPr>
        <p:spPr/>
        <p:txBody>
          <a:bodyPr/>
          <a:lstStyle/>
          <a:p>
            <a:fld id="{7BCC8D0D-EAEC-449D-9161-023DFF90F2E2}" type="slidenum">
              <a:rPr lang="en-US" smtClean="0"/>
              <a:pPr/>
              <a:t>74</a:t>
            </a:fld>
            <a:endParaRPr lang="en-US" dirty="0"/>
          </a:p>
        </p:txBody>
      </p:sp>
      <p:sp>
        <p:nvSpPr>
          <p:cNvPr id="5" name="TextBox 4"/>
          <p:cNvSpPr txBox="1"/>
          <p:nvPr/>
        </p:nvSpPr>
        <p:spPr>
          <a:xfrm>
            <a:off x="659411" y="1225121"/>
            <a:ext cx="11041291" cy="54864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1. Specify a probability distribution for the bias parameters</a:t>
            </a:r>
          </a:p>
        </p:txBody>
      </p:sp>
      <p:sp>
        <p:nvSpPr>
          <p:cNvPr id="6" name="TextBox 5"/>
          <p:cNvSpPr txBox="1"/>
          <p:nvPr/>
        </p:nvSpPr>
        <p:spPr>
          <a:xfrm>
            <a:off x="647699" y="1992312"/>
            <a:ext cx="11053561" cy="82296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2. Use Monte Carlo sampling techniques to select bias parameter values from the probability distributions</a:t>
            </a:r>
          </a:p>
        </p:txBody>
      </p:sp>
      <p:sp>
        <p:nvSpPr>
          <p:cNvPr id="7" name="TextBox 6"/>
          <p:cNvSpPr txBox="1"/>
          <p:nvPr/>
        </p:nvSpPr>
        <p:spPr>
          <a:xfrm>
            <a:off x="647699" y="3033823"/>
            <a:ext cx="11053561" cy="82296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3. Use the sampled bias parameter values to correct the ‘naive’ effect estimate</a:t>
            </a:r>
          </a:p>
        </p:txBody>
      </p:sp>
      <p:sp>
        <p:nvSpPr>
          <p:cNvPr id="8" name="TextBox 7"/>
          <p:cNvSpPr txBox="1"/>
          <p:nvPr/>
        </p:nvSpPr>
        <p:spPr>
          <a:xfrm>
            <a:off x="647699" y="4075335"/>
            <a:ext cx="11053561" cy="54864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4. Repeat steps 2 and 3 (many times)</a:t>
            </a:r>
          </a:p>
        </p:txBody>
      </p:sp>
      <p:sp>
        <p:nvSpPr>
          <p:cNvPr id="9" name="TextBox 8"/>
          <p:cNvSpPr txBox="1"/>
          <p:nvPr/>
        </p:nvSpPr>
        <p:spPr>
          <a:xfrm>
            <a:off x="658370" y="4842527"/>
            <a:ext cx="11053561" cy="118872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5. Generate a frequency distribution of corrected effect estimates</a:t>
            </a:r>
          </a:p>
          <a:p>
            <a:pPr marL="742950" lvl="1" indent="-285750">
              <a:buFont typeface="Arial" pitchFamily="34" charset="0"/>
              <a:buChar char="•"/>
            </a:pPr>
            <a:r>
              <a:rPr lang="en-CA" sz="2000" dirty="0">
                <a:latin typeface="Verdana" panose="020B0604030504040204" pitchFamily="34" charset="0"/>
                <a:ea typeface="Verdana" panose="020B0604030504040204" pitchFamily="34" charset="0"/>
                <a:cs typeface="Verdana" panose="020B0604030504040204" pitchFamily="34" charset="0"/>
              </a:rPr>
              <a:t>50</a:t>
            </a:r>
            <a:r>
              <a:rPr lang="en-CA" sz="2000" baseline="30000" dirty="0">
                <a:latin typeface="Verdana" panose="020B0604030504040204" pitchFamily="34" charset="0"/>
                <a:ea typeface="Verdana" panose="020B0604030504040204" pitchFamily="34" charset="0"/>
                <a:cs typeface="Verdana" panose="020B0604030504040204" pitchFamily="34" charset="0"/>
              </a:rPr>
              <a:t>th</a:t>
            </a:r>
            <a:r>
              <a:rPr lang="en-CA" sz="2000" dirty="0">
                <a:latin typeface="Verdana" panose="020B0604030504040204" pitchFamily="34" charset="0"/>
                <a:ea typeface="Verdana" panose="020B0604030504040204" pitchFamily="34" charset="0"/>
                <a:cs typeface="Verdana" panose="020B0604030504040204" pitchFamily="34" charset="0"/>
              </a:rPr>
              <a:t> percentile of this distribution = bias-corrected risk ratio</a:t>
            </a:r>
          </a:p>
          <a:p>
            <a:pPr marL="742950" lvl="1" indent="-285750">
              <a:buFont typeface="Arial" pitchFamily="34" charset="0"/>
              <a:buChar char="•"/>
            </a:pPr>
            <a:r>
              <a:rPr lang="en-CA" sz="2000" dirty="0">
                <a:latin typeface="Verdana" panose="020B0604030504040204" pitchFamily="34" charset="0"/>
                <a:ea typeface="Verdana" panose="020B0604030504040204" pitchFamily="34" charset="0"/>
                <a:cs typeface="Verdana" panose="020B0604030504040204" pitchFamily="34" charset="0"/>
              </a:rPr>
              <a:t>2.5 and 97.5 percentiles = upper and lower limits of 95% CI </a:t>
            </a:r>
          </a:p>
        </p:txBody>
      </p:sp>
    </p:spTree>
    <p:extLst>
      <p:ext uri="{BB962C8B-B14F-4D97-AF65-F5344CB8AC3E}">
        <p14:creationId xmlns:p14="http://schemas.microsoft.com/office/powerpoint/2010/main" val="1528275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Probability Distributions: Uniform</a:t>
            </a:r>
          </a:p>
        </p:txBody>
      </p:sp>
      <p:sp>
        <p:nvSpPr>
          <p:cNvPr id="3" name="Content Placeholder 2"/>
          <p:cNvSpPr>
            <a:spLocks noGrp="1"/>
          </p:cNvSpPr>
          <p:nvPr>
            <p:ph idx="1"/>
          </p:nvPr>
        </p:nvSpPr>
        <p:spPr>
          <a:xfrm>
            <a:off x="486834" y="1127342"/>
            <a:ext cx="5077825" cy="4905952"/>
          </a:xfrm>
        </p:spPr>
        <p:txBody>
          <a:bodyPr/>
          <a:lstStyle/>
          <a:p>
            <a:r>
              <a:rPr lang="en-US" b="1" dirty="0"/>
              <a:t>Uniform</a:t>
            </a:r>
          </a:p>
          <a:p>
            <a:pPr lvl="1"/>
            <a:r>
              <a:rPr lang="en-US" sz="2400" dirty="0"/>
              <a:t>Min and max</a:t>
            </a:r>
          </a:p>
          <a:p>
            <a:pPr lvl="1"/>
            <a:r>
              <a:rPr lang="en-US" sz="2400" dirty="0"/>
              <a:t>Not very realistic (sharp drop on sides plummeting to 0)</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75</a:t>
            </a:fld>
            <a:endParaRPr lang="en-US" dirty="0"/>
          </a:p>
        </p:txBody>
      </p:sp>
      <p:pic>
        <p:nvPicPr>
          <p:cNvPr id="6" name="Picture 5"/>
          <p:cNvPicPr>
            <a:picLocks noChangeAspect="1"/>
          </p:cNvPicPr>
          <p:nvPr/>
        </p:nvPicPr>
        <p:blipFill>
          <a:blip r:embed="rId2" cstate="print"/>
          <a:stretch>
            <a:fillRect/>
          </a:stretch>
        </p:blipFill>
        <p:spPr>
          <a:xfrm>
            <a:off x="5564659" y="1127342"/>
            <a:ext cx="5976552" cy="4548193"/>
          </a:xfrm>
          <a:prstGeom prst="rect">
            <a:avLst/>
          </a:prstGeom>
        </p:spPr>
      </p:pic>
    </p:spTree>
    <p:extLst>
      <p:ext uri="{BB962C8B-B14F-4D97-AF65-F5344CB8AC3E}">
        <p14:creationId xmlns:p14="http://schemas.microsoft.com/office/powerpoint/2010/main" val="3292425924"/>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Probability Distributions: Triangular</a:t>
            </a:r>
          </a:p>
        </p:txBody>
      </p:sp>
      <p:sp>
        <p:nvSpPr>
          <p:cNvPr id="3" name="Content Placeholder 2"/>
          <p:cNvSpPr>
            <a:spLocks noGrp="1"/>
          </p:cNvSpPr>
          <p:nvPr>
            <p:ph idx="1"/>
          </p:nvPr>
        </p:nvSpPr>
        <p:spPr>
          <a:xfrm>
            <a:off x="486835" y="1127342"/>
            <a:ext cx="5617403" cy="4905952"/>
          </a:xfrm>
        </p:spPr>
        <p:txBody>
          <a:bodyPr/>
          <a:lstStyle/>
          <a:p>
            <a:r>
              <a:rPr lang="en-US" dirty="0"/>
              <a:t>Triangular</a:t>
            </a:r>
          </a:p>
          <a:p>
            <a:pPr lvl="1"/>
            <a:r>
              <a:rPr lang="en-US" dirty="0"/>
              <a:t>Min, mode and max</a:t>
            </a:r>
          </a:p>
          <a:p>
            <a:pPr lvl="1"/>
            <a:r>
              <a:rPr lang="en-US" dirty="0"/>
              <a:t>More realistic, but rarely is one point known to be superior to others so strongly</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76</a:t>
            </a:fld>
            <a:endParaRPr lang="en-US" dirty="0"/>
          </a:p>
        </p:txBody>
      </p:sp>
      <p:pic>
        <p:nvPicPr>
          <p:cNvPr id="5" name="Picture 4"/>
          <p:cNvPicPr>
            <a:picLocks noChangeAspect="1"/>
          </p:cNvPicPr>
          <p:nvPr/>
        </p:nvPicPr>
        <p:blipFill>
          <a:blip r:embed="rId2" cstate="print"/>
          <a:stretch>
            <a:fillRect/>
          </a:stretch>
        </p:blipFill>
        <p:spPr>
          <a:xfrm>
            <a:off x="5909651" y="1127342"/>
            <a:ext cx="5953828" cy="4533028"/>
          </a:xfrm>
          <a:prstGeom prst="rect">
            <a:avLst/>
          </a:prstGeom>
        </p:spPr>
      </p:pic>
    </p:spTree>
    <p:extLst>
      <p:ext uri="{BB962C8B-B14F-4D97-AF65-F5344CB8AC3E}">
        <p14:creationId xmlns:p14="http://schemas.microsoft.com/office/powerpoint/2010/main" val="3303915787"/>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Probability Distributions: Trapezoidal</a:t>
            </a:r>
          </a:p>
        </p:txBody>
      </p:sp>
      <p:sp>
        <p:nvSpPr>
          <p:cNvPr id="3" name="Content Placeholder 2"/>
          <p:cNvSpPr>
            <a:spLocks noGrp="1"/>
          </p:cNvSpPr>
          <p:nvPr>
            <p:ph idx="1"/>
          </p:nvPr>
        </p:nvSpPr>
        <p:spPr>
          <a:xfrm>
            <a:off x="486835" y="1127342"/>
            <a:ext cx="5605046" cy="4905952"/>
          </a:xfrm>
        </p:spPr>
        <p:txBody>
          <a:bodyPr/>
          <a:lstStyle/>
          <a:p>
            <a:r>
              <a:rPr lang="en-US" dirty="0"/>
              <a:t>Trapezoidal</a:t>
            </a:r>
          </a:p>
          <a:p>
            <a:pPr lvl="1"/>
            <a:r>
              <a:rPr lang="en-US" dirty="0"/>
              <a:t>Min, lower mode, upper mode, max</a:t>
            </a:r>
          </a:p>
          <a:p>
            <a:pPr lvl="1"/>
            <a:r>
              <a:rPr lang="en-US" dirty="0"/>
              <a:t>More realistic, has a zone of confidence (plateau at the top)</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77</a:t>
            </a:fld>
            <a:endParaRPr lang="en-US" dirty="0"/>
          </a:p>
        </p:txBody>
      </p:sp>
      <p:pic>
        <p:nvPicPr>
          <p:cNvPr id="5" name="Picture 4"/>
          <p:cNvPicPr>
            <a:picLocks noChangeAspect="1"/>
          </p:cNvPicPr>
          <p:nvPr/>
        </p:nvPicPr>
        <p:blipFill>
          <a:blip r:embed="rId2" cstate="print"/>
          <a:stretch>
            <a:fillRect/>
          </a:stretch>
        </p:blipFill>
        <p:spPr>
          <a:xfrm>
            <a:off x="5747433" y="1127342"/>
            <a:ext cx="5953828" cy="4533028"/>
          </a:xfrm>
          <a:prstGeom prst="rect">
            <a:avLst/>
          </a:prstGeom>
        </p:spPr>
      </p:pic>
    </p:spTree>
    <p:extLst>
      <p:ext uri="{BB962C8B-B14F-4D97-AF65-F5344CB8AC3E}">
        <p14:creationId xmlns:p14="http://schemas.microsoft.com/office/powerpoint/2010/main" val="1953842510"/>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Probability Distributions: Normal</a:t>
            </a:r>
          </a:p>
        </p:txBody>
      </p:sp>
      <p:sp>
        <p:nvSpPr>
          <p:cNvPr id="3" name="Content Placeholder 2"/>
          <p:cNvSpPr>
            <a:spLocks noGrp="1"/>
          </p:cNvSpPr>
          <p:nvPr>
            <p:ph idx="1"/>
          </p:nvPr>
        </p:nvSpPr>
        <p:spPr>
          <a:xfrm>
            <a:off x="486834" y="1127342"/>
            <a:ext cx="5605047" cy="4905952"/>
          </a:xfrm>
        </p:spPr>
        <p:txBody>
          <a:bodyPr/>
          <a:lstStyle/>
          <a:p>
            <a:r>
              <a:rPr lang="en-US" dirty="0"/>
              <a:t>Truncated normal</a:t>
            </a:r>
          </a:p>
          <a:p>
            <a:pPr lvl="1"/>
            <a:r>
              <a:rPr lang="en-US" dirty="0"/>
              <a:t>Mean, std</a:t>
            </a:r>
          </a:p>
          <a:p>
            <a:pPr lvl="1"/>
            <a:r>
              <a:rPr lang="en-US" dirty="0"/>
              <a:t>Truncated so that cannot draw outside range 0-1</a:t>
            </a:r>
          </a:p>
          <a:p>
            <a:pPr lvl="1"/>
            <a:r>
              <a:rPr lang="en-US" dirty="0"/>
              <a:t>Can allow for empirical truncation</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78</a:t>
            </a:fld>
            <a:endParaRPr lang="en-US" dirty="0"/>
          </a:p>
        </p:txBody>
      </p:sp>
      <p:pic>
        <p:nvPicPr>
          <p:cNvPr id="5" name="Picture 4"/>
          <p:cNvPicPr>
            <a:picLocks noChangeAspect="1"/>
          </p:cNvPicPr>
          <p:nvPr/>
        </p:nvPicPr>
        <p:blipFill>
          <a:blip r:embed="rId2" cstate="print"/>
          <a:stretch>
            <a:fillRect/>
          </a:stretch>
        </p:blipFill>
        <p:spPr>
          <a:xfrm>
            <a:off x="5747433" y="1313804"/>
            <a:ext cx="5953828" cy="4533028"/>
          </a:xfrm>
          <a:prstGeom prst="rect">
            <a:avLst/>
          </a:prstGeom>
        </p:spPr>
      </p:pic>
    </p:spTree>
    <p:extLst>
      <p:ext uri="{BB962C8B-B14F-4D97-AF65-F5344CB8AC3E}">
        <p14:creationId xmlns:p14="http://schemas.microsoft.com/office/powerpoint/2010/main" val="3761876055"/>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Probability Distributions: Beta</a:t>
            </a:r>
          </a:p>
        </p:txBody>
      </p:sp>
      <p:sp>
        <p:nvSpPr>
          <p:cNvPr id="3" name="Content Placeholder 2"/>
          <p:cNvSpPr>
            <a:spLocks noGrp="1"/>
          </p:cNvSpPr>
          <p:nvPr>
            <p:ph idx="1"/>
          </p:nvPr>
        </p:nvSpPr>
        <p:spPr>
          <a:xfrm>
            <a:off x="486834" y="1127342"/>
            <a:ext cx="5267407" cy="4905952"/>
          </a:xfrm>
        </p:spPr>
        <p:txBody>
          <a:bodyPr/>
          <a:lstStyle/>
          <a:p>
            <a:r>
              <a:rPr lang="en-US" dirty="0"/>
              <a:t>Beta</a:t>
            </a:r>
          </a:p>
          <a:p>
            <a:pPr lvl="1"/>
            <a:r>
              <a:rPr lang="en-US" dirty="0"/>
              <a:t>Alpha and beta shape parameters</a:t>
            </a:r>
          </a:p>
          <a:p>
            <a:pPr lvl="1"/>
            <a:r>
              <a:rPr lang="en-US" dirty="0"/>
              <a:t>Works well for proportions and validation data (and a lot of the data we use are proportions)</a:t>
            </a:r>
          </a:p>
          <a:p>
            <a:pPr lvl="1"/>
            <a:r>
              <a:rPr lang="en-US" dirty="0"/>
              <a:t>For sensitivity, among true positives, set </a:t>
            </a:r>
          </a:p>
          <a:p>
            <a:pPr lvl="2"/>
            <a:r>
              <a:rPr lang="en-US" dirty="0"/>
              <a:t>Alpha = N test positives + 1</a:t>
            </a:r>
          </a:p>
          <a:p>
            <a:pPr lvl="2"/>
            <a:r>
              <a:rPr lang="en-US" dirty="0"/>
              <a:t>Beta   = N test negatives + 1</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79</a:t>
            </a:fld>
            <a:endParaRPr lang="en-US" dirty="0"/>
          </a:p>
        </p:txBody>
      </p:sp>
      <p:pic>
        <p:nvPicPr>
          <p:cNvPr id="5" name="Picture 4"/>
          <p:cNvPicPr>
            <a:picLocks noChangeAspect="1"/>
          </p:cNvPicPr>
          <p:nvPr/>
        </p:nvPicPr>
        <p:blipFill>
          <a:blip r:embed="rId3"/>
          <a:stretch>
            <a:fillRect/>
          </a:stretch>
        </p:blipFill>
        <p:spPr>
          <a:xfrm>
            <a:off x="5754241" y="1732146"/>
            <a:ext cx="6199537" cy="3991356"/>
          </a:xfrm>
          <a:prstGeom prst="rect">
            <a:avLst/>
          </a:prstGeom>
        </p:spPr>
      </p:pic>
    </p:spTree>
    <p:extLst>
      <p:ext uri="{BB962C8B-B14F-4D97-AF65-F5344CB8AC3E}">
        <p14:creationId xmlns:p14="http://schemas.microsoft.com/office/powerpoint/2010/main" val="18823451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8</a:t>
            </a:fld>
            <a:endParaRPr lang="en-US" dirty="0"/>
          </a:p>
        </p:txBody>
      </p:sp>
      <p:graphicFrame>
        <p:nvGraphicFramePr>
          <p:cNvPr id="5" name="Diagram 4"/>
          <p:cNvGraphicFramePr/>
          <p:nvPr>
            <p:extLst>
              <p:ext uri="{D42A27DB-BD31-4B8C-83A1-F6EECF244321}">
                <p14:modId xmlns:p14="http://schemas.microsoft.com/office/powerpoint/2010/main" val="1279307876"/>
              </p:ext>
            </p:extLst>
          </p:nvPr>
        </p:nvGraphicFramePr>
        <p:xfrm>
          <a:off x="1775012" y="385234"/>
          <a:ext cx="882127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26156" y="5109412"/>
            <a:ext cx="3634103" cy="738664"/>
          </a:xfrm>
          <a:prstGeom prst="rect">
            <a:avLst/>
          </a:prstGeom>
          <a:solidFill>
            <a:schemeClr val="bg1"/>
          </a:solidFill>
          <a:ln w="38100" cmpd="sng">
            <a:solidFill>
              <a:srgbClr val="595959"/>
            </a:solidFill>
          </a:ln>
        </p:spPr>
        <p:txBody>
          <a:bodyPr wrap="square" tIns="91440" bIns="91440"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Precision</a:t>
            </a:r>
          </a:p>
          <a:p>
            <a:pPr algn="ctr"/>
            <a:r>
              <a:rPr lang="en-US" dirty="0">
                <a:latin typeface="Verdana" panose="020B0604030504040204" pitchFamily="34" charset="0"/>
                <a:ea typeface="Verdana" panose="020B0604030504040204" pitchFamily="34" charset="0"/>
                <a:cs typeface="Verdana" panose="020B0604030504040204" pitchFamily="34" charset="0"/>
              </a:rPr>
              <a:t>Relative lack of random error</a:t>
            </a:r>
          </a:p>
        </p:txBody>
      </p:sp>
      <p:sp>
        <p:nvSpPr>
          <p:cNvPr id="8" name="TextBox 7"/>
          <p:cNvSpPr txBox="1"/>
          <p:nvPr/>
        </p:nvSpPr>
        <p:spPr>
          <a:xfrm>
            <a:off x="5883528" y="5107809"/>
            <a:ext cx="4502130" cy="738664"/>
          </a:xfrm>
          <a:prstGeom prst="rect">
            <a:avLst/>
          </a:prstGeom>
          <a:solidFill>
            <a:schemeClr val="bg1"/>
          </a:solidFill>
          <a:ln w="38100" cmpd="sng">
            <a:solidFill>
              <a:srgbClr val="595959"/>
            </a:solidFill>
          </a:ln>
        </p:spPr>
        <p:txBody>
          <a:bodyPr wrap="square" tIns="91440" bIns="91440"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Internal Validity</a:t>
            </a:r>
          </a:p>
          <a:p>
            <a:pPr algn="ctr"/>
            <a:r>
              <a:rPr lang="en-US" dirty="0">
                <a:latin typeface="Verdana" panose="020B0604030504040204" pitchFamily="34" charset="0"/>
                <a:ea typeface="Verdana" panose="020B0604030504040204" pitchFamily="34" charset="0"/>
                <a:cs typeface="Verdana" panose="020B0604030504040204" pitchFamily="34" charset="0"/>
              </a:rPr>
              <a:t>Relative absence of systematic error</a:t>
            </a:r>
          </a:p>
        </p:txBody>
      </p:sp>
    </p:spTree>
    <p:extLst>
      <p:ext uri="{BB962C8B-B14F-4D97-AF65-F5344CB8AC3E}">
        <p14:creationId xmlns:p14="http://schemas.microsoft.com/office/powerpoint/2010/main" val="2240597301"/>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Comparing distributions</a:t>
            </a:r>
          </a:p>
        </p:txBody>
      </p:sp>
      <p:sp>
        <p:nvSpPr>
          <p:cNvPr id="4" name="Slide Number Placeholder 3"/>
          <p:cNvSpPr>
            <a:spLocks noGrp="1"/>
          </p:cNvSpPr>
          <p:nvPr>
            <p:ph type="sldNum" sz="quarter" idx="4"/>
          </p:nvPr>
        </p:nvSpPr>
        <p:spPr/>
        <p:txBody>
          <a:bodyPr/>
          <a:lstStyle/>
          <a:p>
            <a:fld id="{7BCC8D0D-EAEC-449D-9161-023DFF90F2E2}" type="slidenum">
              <a:rPr lang="en-US" smtClean="0"/>
              <a:pPr/>
              <a:t>80</a:t>
            </a:fld>
            <a:endParaRPr lang="en-US" dirty="0"/>
          </a:p>
        </p:txBody>
      </p:sp>
      <p:pic>
        <p:nvPicPr>
          <p:cNvPr id="5" name="Picture 4"/>
          <p:cNvPicPr>
            <a:picLocks noChangeAspect="1"/>
          </p:cNvPicPr>
          <p:nvPr/>
        </p:nvPicPr>
        <p:blipFill>
          <a:blip r:embed="rId2"/>
          <a:stretch>
            <a:fillRect/>
          </a:stretch>
        </p:blipFill>
        <p:spPr>
          <a:xfrm>
            <a:off x="4903945" y="1127342"/>
            <a:ext cx="7305211" cy="4524311"/>
          </a:xfrm>
          <a:prstGeom prst="rect">
            <a:avLst/>
          </a:prstGeom>
        </p:spPr>
      </p:pic>
      <p:sp>
        <p:nvSpPr>
          <p:cNvPr id="3" name="Content Placeholder 2"/>
          <p:cNvSpPr>
            <a:spLocks noGrp="1"/>
          </p:cNvSpPr>
          <p:nvPr>
            <p:ph idx="1"/>
          </p:nvPr>
        </p:nvSpPr>
        <p:spPr>
          <a:xfrm>
            <a:off x="486834" y="1127342"/>
            <a:ext cx="5073707" cy="4905952"/>
          </a:xfrm>
        </p:spPr>
        <p:txBody>
          <a:bodyPr/>
          <a:lstStyle/>
          <a:p>
            <a:r>
              <a:rPr lang="en-US" dirty="0"/>
              <a:t>All of the distributions here are centered around 0.85</a:t>
            </a:r>
          </a:p>
          <a:p>
            <a:r>
              <a:rPr lang="en-US" dirty="0"/>
              <a:t>Majority of the density lies between 0.7 and 0.1</a:t>
            </a:r>
          </a:p>
          <a:p>
            <a:endParaRPr lang="en-US" dirty="0"/>
          </a:p>
          <a:p>
            <a:endParaRPr lang="en-US" dirty="0"/>
          </a:p>
          <a:p>
            <a:pPr marL="0" indent="0">
              <a:buNone/>
            </a:pPr>
            <a:r>
              <a:rPr lang="en-US" dirty="0">
                <a:sym typeface="Wingdings" panose="05000000000000000000" pitchFamily="2" charset="2"/>
              </a:rPr>
              <a:t></a:t>
            </a:r>
            <a:r>
              <a:rPr lang="en-US" dirty="0"/>
              <a:t>Choice of distribution not likely to have a major effect on the results of the bias analysis</a:t>
            </a:r>
          </a:p>
          <a:p>
            <a:endParaRPr lang="en-US" dirty="0"/>
          </a:p>
          <a:p>
            <a:endParaRPr lang="en-US" dirty="0"/>
          </a:p>
        </p:txBody>
      </p:sp>
    </p:spTree>
    <p:extLst>
      <p:ext uri="{BB962C8B-B14F-4D97-AF65-F5344CB8AC3E}">
        <p14:creationId xmlns:p14="http://schemas.microsoft.com/office/powerpoint/2010/main" val="990464035"/>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Software options</a:t>
            </a:r>
          </a:p>
        </p:txBody>
      </p:sp>
      <p:sp>
        <p:nvSpPr>
          <p:cNvPr id="3" name="Content Placeholder 2"/>
          <p:cNvSpPr>
            <a:spLocks noGrp="1"/>
          </p:cNvSpPr>
          <p:nvPr>
            <p:ph idx="1"/>
          </p:nvPr>
        </p:nvSpPr>
        <p:spPr/>
        <p:txBody>
          <a:bodyPr/>
          <a:lstStyle/>
          <a:p>
            <a:pPr>
              <a:spcAft>
                <a:spcPts val="600"/>
              </a:spcAft>
            </a:pPr>
            <a:r>
              <a:rPr lang="en-US" dirty="0"/>
              <a:t>Stata:</a:t>
            </a:r>
          </a:p>
          <a:p>
            <a:pPr lvl="1">
              <a:spcAft>
                <a:spcPts val="600"/>
              </a:spcAft>
            </a:pPr>
            <a:r>
              <a:rPr lang="en-US" dirty="0" err="1"/>
              <a:t>rbeta</a:t>
            </a:r>
            <a:endParaRPr lang="en-US" dirty="0"/>
          </a:p>
          <a:p>
            <a:pPr lvl="1">
              <a:spcAft>
                <a:spcPts val="600"/>
              </a:spcAft>
            </a:pPr>
            <a:r>
              <a:rPr lang="en-US" dirty="0" err="1"/>
              <a:t>runiform</a:t>
            </a:r>
            <a:endParaRPr lang="en-US" dirty="0"/>
          </a:p>
          <a:p>
            <a:pPr lvl="1">
              <a:spcAft>
                <a:spcPts val="600"/>
              </a:spcAft>
            </a:pPr>
            <a:r>
              <a:rPr lang="en-US" dirty="0" err="1"/>
              <a:t>episens</a:t>
            </a:r>
            <a:r>
              <a:rPr lang="en-US" dirty="0"/>
              <a:t> has several probability density functions built-in</a:t>
            </a:r>
          </a:p>
          <a:p>
            <a:pPr lvl="1">
              <a:spcAft>
                <a:spcPts val="600"/>
              </a:spcAft>
            </a:pPr>
            <a:endParaRPr lang="en-US" dirty="0"/>
          </a:p>
          <a:p>
            <a:pPr>
              <a:spcAft>
                <a:spcPts val="600"/>
              </a:spcAft>
            </a:pPr>
            <a:r>
              <a:rPr lang="en-US" sz="2200" dirty="0"/>
              <a:t>SAS:</a:t>
            </a:r>
          </a:p>
          <a:p>
            <a:pPr marL="342900" lvl="1" indent="-342900">
              <a:spcAft>
                <a:spcPts val="600"/>
              </a:spcAft>
              <a:buFont typeface="Arial"/>
              <a:buChar char="•"/>
            </a:pPr>
            <a:r>
              <a:rPr lang="en-US" sz="2200" dirty="0"/>
              <a:t>standard uniform: </a:t>
            </a:r>
            <a:r>
              <a:rPr lang="en-US" sz="2200" dirty="0" err="1"/>
              <a:t>ranuni</a:t>
            </a:r>
            <a:r>
              <a:rPr lang="en-US" sz="2200" dirty="0"/>
              <a:t>(seed)</a:t>
            </a:r>
          </a:p>
          <a:p>
            <a:pPr marL="342900" lvl="1" indent="-342900">
              <a:spcAft>
                <a:spcPts val="600"/>
              </a:spcAft>
              <a:buFont typeface="Arial"/>
              <a:buChar char="•"/>
            </a:pPr>
            <a:r>
              <a:rPr lang="en-US" sz="2200" dirty="0"/>
              <a:t>quantile(‘</a:t>
            </a:r>
            <a:r>
              <a:rPr lang="en-US" sz="2200" dirty="0" err="1"/>
              <a:t>uniform’,u</a:t>
            </a:r>
            <a:r>
              <a:rPr lang="en-US" sz="2200" dirty="0"/>
              <a:t>,{</a:t>
            </a:r>
            <a:r>
              <a:rPr lang="en-US" sz="2200" dirty="0" err="1"/>
              <a:t>l,r</a:t>
            </a:r>
            <a:r>
              <a:rPr lang="en-US" sz="2200" dirty="0"/>
              <a:t>})</a:t>
            </a:r>
          </a:p>
          <a:p>
            <a:pPr marL="342900" lvl="1" indent="-342900">
              <a:spcAft>
                <a:spcPts val="600"/>
              </a:spcAft>
              <a:buFont typeface="Arial"/>
              <a:buChar char="•"/>
            </a:pPr>
            <a:r>
              <a:rPr lang="en-US" sz="2200" dirty="0" err="1"/>
              <a:t>rannor</a:t>
            </a:r>
            <a:r>
              <a:rPr lang="en-US" sz="2200" dirty="0"/>
              <a:t>(seed) </a:t>
            </a:r>
            <a:r>
              <a:rPr lang="en-US" sz="2200" dirty="0">
                <a:sym typeface="Wingdings" panose="05000000000000000000" pitchFamily="2" charset="2"/>
              </a:rPr>
              <a:t> standard normal</a:t>
            </a:r>
            <a:endParaRPr lang="en-US" sz="2200" dirty="0"/>
          </a:p>
          <a:p>
            <a:pPr marL="342900" lvl="1" indent="-342900">
              <a:spcAft>
                <a:spcPts val="600"/>
              </a:spcAft>
              <a:buFont typeface="Arial"/>
              <a:buChar char="•"/>
            </a:pPr>
            <a:r>
              <a:rPr lang="en-US" sz="2200" dirty="0"/>
              <a:t>quantile(‘</a:t>
            </a:r>
            <a:r>
              <a:rPr lang="en-US" sz="2200" dirty="0" err="1"/>
              <a:t>normal’,u</a:t>
            </a:r>
            <a:r>
              <a:rPr lang="en-US" sz="2200" dirty="0"/>
              <a:t>,</a:t>
            </a:r>
            <a:r>
              <a:rPr lang="el-GR" sz="2200" dirty="0"/>
              <a:t> μ</a:t>
            </a:r>
            <a:r>
              <a:rPr lang="en-US" sz="2200" dirty="0"/>
              <a:t>,</a:t>
            </a:r>
            <a:r>
              <a:rPr lang="el-GR" sz="2200" dirty="0"/>
              <a:t>σ</a:t>
            </a:r>
            <a:r>
              <a:rPr lang="en-US" sz="2200" dirty="0"/>
              <a:t>)</a:t>
            </a:r>
          </a:p>
          <a:p>
            <a:pPr marL="342900" lvl="1" indent="-342900">
              <a:spcAft>
                <a:spcPts val="600"/>
              </a:spcAft>
              <a:buFont typeface="Arial"/>
              <a:buChar char="•"/>
            </a:pPr>
            <a:r>
              <a:rPr lang="en-US" sz="2200" dirty="0"/>
              <a:t>quantile(‘</a:t>
            </a:r>
            <a:r>
              <a:rPr lang="en-US" sz="2200" dirty="0" err="1"/>
              <a:t>beta’,u</a:t>
            </a:r>
            <a:r>
              <a:rPr lang="en-US" sz="2200" dirty="0"/>
              <a:t>,</a:t>
            </a:r>
            <a:r>
              <a:rPr lang="el-GR" sz="2200" dirty="0"/>
              <a:t>α</a:t>
            </a:r>
            <a:r>
              <a:rPr lang="en-US" sz="2200" dirty="0"/>
              <a:t>,</a:t>
            </a:r>
            <a:r>
              <a:rPr lang="el-GR" sz="2200" dirty="0"/>
              <a:t>β</a:t>
            </a:r>
            <a:r>
              <a:rPr lang="en-US" sz="2200" dirty="0"/>
              <a:t>,</a:t>
            </a:r>
            <a:r>
              <a:rPr lang="en-US" sz="2200" dirty="0" err="1"/>
              <a:t>l,r</a:t>
            </a:r>
            <a:r>
              <a:rPr lang="en-US" sz="2200" dirty="0"/>
              <a:t>)</a:t>
            </a:r>
            <a:endParaRPr lang="en-US" dirty="0"/>
          </a:p>
          <a:p>
            <a:pPr>
              <a:spcAft>
                <a:spcPts val="600"/>
              </a:spcAft>
            </a:pP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81</a:t>
            </a:fld>
            <a:endParaRPr lang="en-US" dirty="0"/>
          </a:p>
        </p:txBody>
      </p:sp>
    </p:spTree>
    <p:extLst>
      <p:ext uri="{BB962C8B-B14F-4D97-AF65-F5344CB8AC3E}">
        <p14:creationId xmlns:p14="http://schemas.microsoft.com/office/powerpoint/2010/main" val="1957362491"/>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506692" cy="510909"/>
          </a:xfrm>
        </p:spPr>
        <p:txBody>
          <a:bodyPr/>
          <a:lstStyle/>
          <a:p>
            <a:r>
              <a:rPr lang="en-US" sz="3200" dirty="0"/>
              <a:t>-</a:t>
            </a:r>
            <a:r>
              <a:rPr lang="en-US" sz="3200" dirty="0" err="1"/>
              <a:t>episens</a:t>
            </a:r>
            <a:r>
              <a:rPr lang="en-US" sz="3200" dirty="0"/>
              <a:t>- for probabilistic bias analysis</a:t>
            </a:r>
            <a:endParaRPr lang="en-US" dirty="0"/>
          </a:p>
        </p:txBody>
      </p:sp>
      <p:sp>
        <p:nvSpPr>
          <p:cNvPr id="3" name="Content Placeholder 2"/>
          <p:cNvSpPr>
            <a:spLocks noGrp="1"/>
          </p:cNvSpPr>
          <p:nvPr>
            <p:ph idx="1"/>
          </p:nvPr>
        </p:nvSpPr>
        <p:spPr>
          <a:xfrm>
            <a:off x="6549081" y="1127342"/>
            <a:ext cx="5156086" cy="1626491"/>
          </a:xfrm>
        </p:spPr>
        <p:txBody>
          <a:bodyPr/>
          <a:lstStyle/>
          <a:p>
            <a:pPr>
              <a:lnSpc>
                <a:spcPct val="114000"/>
              </a:lnSpc>
            </a:pPr>
            <a:r>
              <a:rPr lang="en-US" dirty="0"/>
              <a:t>Case Control study: Exposure to resins &amp; lung cancer cases (Greenland et al., 1994)</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82</a:t>
            </a:fld>
            <a:endParaRPr lang="en-US" dirty="0"/>
          </a:p>
        </p:txBody>
      </p:sp>
      <p:pic>
        <p:nvPicPr>
          <p:cNvPr id="5" name="Picture 4"/>
          <p:cNvPicPr>
            <a:picLocks noChangeAspect="1"/>
          </p:cNvPicPr>
          <p:nvPr/>
        </p:nvPicPr>
        <p:blipFill rotWithShape="1">
          <a:blip r:embed="rId3"/>
          <a:srcRect r="9248"/>
          <a:stretch/>
        </p:blipFill>
        <p:spPr>
          <a:xfrm>
            <a:off x="3430424" y="3623096"/>
            <a:ext cx="6500385" cy="2984500"/>
          </a:xfrm>
          <a:prstGeom prst="rect">
            <a:avLst/>
          </a:prstGeom>
        </p:spPr>
      </p:pic>
      <p:pic>
        <p:nvPicPr>
          <p:cNvPr id="6" name="Picture 5"/>
          <p:cNvPicPr>
            <a:picLocks noChangeAspect="1"/>
          </p:cNvPicPr>
          <p:nvPr/>
        </p:nvPicPr>
        <p:blipFill>
          <a:blip r:embed="rId4"/>
          <a:stretch>
            <a:fillRect/>
          </a:stretch>
        </p:blipFill>
        <p:spPr>
          <a:xfrm>
            <a:off x="647700" y="902271"/>
            <a:ext cx="5933555" cy="2526729"/>
          </a:xfrm>
          <a:prstGeom prst="rect">
            <a:avLst/>
          </a:prstGeom>
        </p:spPr>
      </p:pic>
      <p:sp>
        <p:nvSpPr>
          <p:cNvPr id="7" name="TextBox 6">
            <a:extLst>
              <a:ext uri="{FF2B5EF4-FFF2-40B4-BE49-F238E27FC236}">
                <a16:creationId xmlns:a16="http://schemas.microsoft.com/office/drawing/2014/main" id="{279E93C8-F7ED-4713-B2AB-60CD6BD7A4BF}"/>
              </a:ext>
            </a:extLst>
          </p:cNvPr>
          <p:cNvSpPr txBox="1"/>
          <p:nvPr/>
        </p:nvSpPr>
        <p:spPr bwMode="auto">
          <a:xfrm>
            <a:off x="490739" y="6407869"/>
            <a:ext cx="3719383" cy="246221"/>
          </a:xfrm>
          <a:prstGeom prst="rect">
            <a:avLst/>
          </a:prstGeom>
          <a:noFill/>
          <a:ln w="19050" algn="ctr">
            <a:noFill/>
            <a:miter lim="800000"/>
            <a:headEnd/>
            <a:tailEnd/>
          </a:ln>
        </p:spPr>
        <p:txBody>
          <a:bodyPr wrap="square" lIns="0" tIns="0" rIns="0" bIns="0" rtlCol="0">
            <a:spAutoFit/>
          </a:bodyPr>
          <a:lstStyle/>
          <a:p>
            <a:r>
              <a:rPr lang="en-US" sz="1600" dirty="0" err="1">
                <a:solidFill>
                  <a:schemeClr val="bg1"/>
                </a:solidFill>
              </a:rPr>
              <a:t>Orsini</a:t>
            </a:r>
            <a:r>
              <a:rPr lang="en-US" sz="1600" dirty="0">
                <a:solidFill>
                  <a:schemeClr val="bg1"/>
                </a:solidFill>
              </a:rPr>
              <a:t> et al. </a:t>
            </a:r>
            <a:r>
              <a:rPr lang="en-US" sz="1600" i="1" dirty="0">
                <a:solidFill>
                  <a:schemeClr val="bg1"/>
                </a:solidFill>
              </a:rPr>
              <a:t>The Stata Journal </a:t>
            </a:r>
            <a:r>
              <a:rPr lang="en-US" sz="1600" dirty="0">
                <a:solidFill>
                  <a:schemeClr val="bg1"/>
                </a:solidFill>
              </a:rPr>
              <a:t>2008</a:t>
            </a:r>
          </a:p>
        </p:txBody>
      </p:sp>
      <p:sp>
        <p:nvSpPr>
          <p:cNvPr id="8" name="Rectangle 7">
            <a:extLst>
              <a:ext uri="{FF2B5EF4-FFF2-40B4-BE49-F238E27FC236}">
                <a16:creationId xmlns:a16="http://schemas.microsoft.com/office/drawing/2014/main" id="{71F57D47-ED71-40D9-8EE2-BF831B21E039}"/>
              </a:ext>
            </a:extLst>
          </p:cNvPr>
          <p:cNvSpPr/>
          <p:nvPr/>
        </p:nvSpPr>
        <p:spPr>
          <a:xfrm>
            <a:off x="170121" y="4238183"/>
            <a:ext cx="3318669" cy="1587486"/>
          </a:xfrm>
          <a:prstGeom prst="rect">
            <a:avLst/>
          </a:prstGeom>
          <a:ln w="19050">
            <a:solidFill>
              <a:schemeClr val="accent3"/>
            </a:solidFill>
          </a:ln>
        </p:spPr>
        <p:txBody>
          <a:bodyPr wrap="square">
            <a:spAutoFit/>
          </a:bodyPr>
          <a:lstStyle/>
          <a:p>
            <a:pPr>
              <a:lnSpc>
                <a:spcPct val="110000"/>
              </a:lnSpc>
            </a:pPr>
            <a:r>
              <a:rPr lang="en-US" dirty="0">
                <a:latin typeface="Verdana" panose="020B0604030504040204" pitchFamily="34" charset="0"/>
                <a:ea typeface="Verdana" panose="020B0604030504040204" pitchFamily="34" charset="0"/>
              </a:rPr>
              <a:t>“The 95% simulation limits including systematic and random error were 1.6 and 49, with a median estimate of 3.6”</a:t>
            </a:r>
          </a:p>
        </p:txBody>
      </p:sp>
      <p:cxnSp>
        <p:nvCxnSpPr>
          <p:cNvPr id="10" name="Straight Arrow Connector 9">
            <a:extLst>
              <a:ext uri="{FF2B5EF4-FFF2-40B4-BE49-F238E27FC236}">
                <a16:creationId xmlns:a16="http://schemas.microsoft.com/office/drawing/2014/main" id="{7A9F7735-BF44-4B2F-ACC2-65D7FAB747DA}"/>
              </a:ext>
            </a:extLst>
          </p:cNvPr>
          <p:cNvCxnSpPr>
            <a:stCxn id="8" idx="2"/>
          </p:cNvCxnSpPr>
          <p:nvPr/>
        </p:nvCxnSpPr>
        <p:spPr>
          <a:xfrm>
            <a:off x="1829456" y="5825669"/>
            <a:ext cx="1785614" cy="593418"/>
          </a:xfrm>
          <a:prstGeom prst="straightConnector1">
            <a:avLst/>
          </a:prstGeom>
          <a:ln w="1905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13C86BD-E31A-427B-89FC-865CA2A310BB}"/>
              </a:ext>
            </a:extLst>
          </p:cNvPr>
          <p:cNvSpPr/>
          <p:nvPr/>
        </p:nvSpPr>
        <p:spPr>
          <a:xfrm>
            <a:off x="8641650" y="303491"/>
            <a:ext cx="3518452" cy="673389"/>
          </a:xfrm>
          <a:prstGeom prst="rect">
            <a:avLst/>
          </a:prstGeom>
        </p:spPr>
        <p:txBody>
          <a:bodyPr wrap="square">
            <a:spAutoFit/>
          </a:bodyPr>
          <a:lstStyle/>
          <a:p>
            <a:pPr>
              <a:lnSpc>
                <a:spcPct val="110000"/>
              </a:lnSpc>
            </a:pPr>
            <a:r>
              <a:rPr lang="en-US" dirty="0">
                <a:latin typeface="Verdana" panose="020B0604030504040204" pitchFamily="34" charset="0"/>
                <a:ea typeface="Verdana" panose="020B0604030504040204" pitchFamily="34" charset="0"/>
              </a:rPr>
              <a:t>(exposure misclassification example)</a:t>
            </a:r>
          </a:p>
        </p:txBody>
      </p:sp>
    </p:spTree>
    <p:extLst>
      <p:ext uri="{BB962C8B-B14F-4D97-AF65-F5344CB8AC3E}">
        <p14:creationId xmlns:p14="http://schemas.microsoft.com/office/powerpoint/2010/main" val="789902067"/>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Exposure misclassification histograms</a:t>
            </a:r>
          </a:p>
        </p:txBody>
      </p:sp>
      <p:sp>
        <p:nvSpPr>
          <p:cNvPr id="3" name="Content Placeholder 2"/>
          <p:cNvSpPr>
            <a:spLocks noGrp="1"/>
          </p:cNvSpPr>
          <p:nvPr>
            <p:ph idx="1"/>
          </p:nvPr>
        </p:nvSpPr>
        <p:spPr>
          <a:xfrm>
            <a:off x="486835" y="1127342"/>
            <a:ext cx="4604150" cy="4905952"/>
          </a:xfrm>
        </p:spPr>
        <p:txBody>
          <a:bodyPr/>
          <a:lstStyle/>
          <a:p>
            <a:pPr>
              <a:lnSpc>
                <a:spcPct val="114000"/>
              </a:lnSpc>
            </a:pPr>
            <a:r>
              <a:rPr lang="en-US" dirty="0"/>
              <a:t>Histograms of 20,000 draws from trapezoidal prior distributions for the sensitivity and specificity among cases and non-cases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83</a:t>
            </a:fld>
            <a:endParaRPr lang="en-US" dirty="0"/>
          </a:p>
        </p:txBody>
      </p:sp>
      <p:pic>
        <p:nvPicPr>
          <p:cNvPr id="5" name="Picture 4"/>
          <p:cNvPicPr>
            <a:picLocks noChangeAspect="1"/>
          </p:cNvPicPr>
          <p:nvPr/>
        </p:nvPicPr>
        <p:blipFill>
          <a:blip r:embed="rId2"/>
          <a:stretch>
            <a:fillRect/>
          </a:stretch>
        </p:blipFill>
        <p:spPr>
          <a:xfrm>
            <a:off x="4934701" y="1002144"/>
            <a:ext cx="6766560" cy="4985887"/>
          </a:xfrm>
          <a:prstGeom prst="rect">
            <a:avLst/>
          </a:prstGeom>
        </p:spPr>
      </p:pic>
      <p:sp>
        <p:nvSpPr>
          <p:cNvPr id="6" name="TextBox 5">
            <a:extLst>
              <a:ext uri="{FF2B5EF4-FFF2-40B4-BE49-F238E27FC236}">
                <a16:creationId xmlns:a16="http://schemas.microsoft.com/office/drawing/2014/main" id="{A33F6A88-8E06-4030-96B9-5F314AD59322}"/>
              </a:ext>
            </a:extLst>
          </p:cNvPr>
          <p:cNvSpPr txBox="1"/>
          <p:nvPr/>
        </p:nvSpPr>
        <p:spPr bwMode="auto">
          <a:xfrm>
            <a:off x="490739" y="6407869"/>
            <a:ext cx="3719383" cy="246221"/>
          </a:xfrm>
          <a:prstGeom prst="rect">
            <a:avLst/>
          </a:prstGeom>
          <a:noFill/>
          <a:ln w="19050" algn="ctr">
            <a:noFill/>
            <a:miter lim="800000"/>
            <a:headEnd/>
            <a:tailEnd/>
          </a:ln>
        </p:spPr>
        <p:txBody>
          <a:bodyPr wrap="square" lIns="0" tIns="0" rIns="0" bIns="0" rtlCol="0">
            <a:spAutoFit/>
          </a:bodyPr>
          <a:lstStyle/>
          <a:p>
            <a:r>
              <a:rPr lang="en-US" sz="1600" dirty="0" err="1">
                <a:solidFill>
                  <a:schemeClr val="bg1"/>
                </a:solidFill>
              </a:rPr>
              <a:t>Orsini</a:t>
            </a:r>
            <a:r>
              <a:rPr lang="en-US" sz="1600" dirty="0">
                <a:solidFill>
                  <a:schemeClr val="bg1"/>
                </a:solidFill>
              </a:rPr>
              <a:t> et al. </a:t>
            </a:r>
            <a:r>
              <a:rPr lang="en-US" sz="1600" i="1" dirty="0">
                <a:solidFill>
                  <a:schemeClr val="bg1"/>
                </a:solidFill>
              </a:rPr>
              <a:t>The Stata Journal </a:t>
            </a:r>
            <a:r>
              <a:rPr lang="en-US" sz="1600" dirty="0">
                <a:solidFill>
                  <a:schemeClr val="bg1"/>
                </a:solidFill>
              </a:rPr>
              <a:t>2008</a:t>
            </a:r>
          </a:p>
        </p:txBody>
      </p:sp>
    </p:spTree>
    <p:extLst>
      <p:ext uri="{BB962C8B-B14F-4D97-AF65-F5344CB8AC3E}">
        <p14:creationId xmlns:p14="http://schemas.microsoft.com/office/powerpoint/2010/main" val="2328798987"/>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6705" y="1002144"/>
            <a:ext cx="7552929" cy="3157579"/>
          </a:xfrm>
          <a:prstGeom prst="rect">
            <a:avLst/>
          </a:prstGeom>
        </p:spPr>
      </p:pic>
      <p:pic>
        <p:nvPicPr>
          <p:cNvPr id="6" name="Picture 5"/>
          <p:cNvPicPr>
            <a:picLocks noChangeAspect="1"/>
          </p:cNvPicPr>
          <p:nvPr/>
        </p:nvPicPr>
        <p:blipFill rotWithShape="1">
          <a:blip r:embed="rId4"/>
          <a:srcRect b="4399"/>
          <a:stretch/>
        </p:blipFill>
        <p:spPr>
          <a:xfrm>
            <a:off x="6998105" y="3189766"/>
            <a:ext cx="5067189" cy="3564073"/>
          </a:xfrm>
          <a:prstGeom prst="rect">
            <a:avLst/>
          </a:prstGeom>
        </p:spPr>
      </p:pic>
      <p:sp>
        <p:nvSpPr>
          <p:cNvPr id="2" name="Title 1"/>
          <p:cNvSpPr>
            <a:spLocks noGrp="1"/>
          </p:cNvSpPr>
          <p:nvPr>
            <p:ph type="title"/>
          </p:nvPr>
        </p:nvSpPr>
        <p:spPr>
          <a:xfrm>
            <a:off x="7435085" y="1015660"/>
            <a:ext cx="5208673" cy="931730"/>
          </a:xfrm>
        </p:spPr>
        <p:txBody>
          <a:bodyPr/>
          <a:lstStyle/>
          <a:p>
            <a:pPr>
              <a:lnSpc>
                <a:spcPct val="120000"/>
              </a:lnSpc>
            </a:pPr>
            <a:r>
              <a:rPr lang="en-US" sz="2400" dirty="0"/>
              <a:t>Unmeasured confounder (smoking)</a:t>
            </a:r>
          </a:p>
        </p:txBody>
      </p:sp>
      <p:sp>
        <p:nvSpPr>
          <p:cNvPr id="4" name="Slide Number Placeholder 3"/>
          <p:cNvSpPr>
            <a:spLocks noGrp="1"/>
          </p:cNvSpPr>
          <p:nvPr>
            <p:ph type="sldNum" sz="quarter" idx="4"/>
          </p:nvPr>
        </p:nvSpPr>
        <p:spPr/>
        <p:txBody>
          <a:bodyPr/>
          <a:lstStyle/>
          <a:p>
            <a:fld id="{7BCC8D0D-EAEC-449D-9161-023DFF90F2E2}" type="slidenum">
              <a:rPr lang="en-US" smtClean="0">
                <a:solidFill>
                  <a:schemeClr val="tx1"/>
                </a:solidFill>
              </a:rPr>
              <a:pPr/>
              <a:t>84</a:t>
            </a:fld>
            <a:endParaRPr lang="en-US" dirty="0">
              <a:solidFill>
                <a:schemeClr val="tx1"/>
              </a:solidFill>
            </a:endParaRPr>
          </a:p>
        </p:txBody>
      </p:sp>
      <p:sp>
        <p:nvSpPr>
          <p:cNvPr id="8" name="TextBox 7">
            <a:extLst>
              <a:ext uri="{FF2B5EF4-FFF2-40B4-BE49-F238E27FC236}">
                <a16:creationId xmlns:a16="http://schemas.microsoft.com/office/drawing/2014/main" id="{21096A67-9DF7-4F43-B3D4-1FA78C8A5DEF}"/>
              </a:ext>
            </a:extLst>
          </p:cNvPr>
          <p:cNvSpPr txBox="1"/>
          <p:nvPr/>
        </p:nvSpPr>
        <p:spPr bwMode="auto">
          <a:xfrm>
            <a:off x="490739" y="6407869"/>
            <a:ext cx="3719383" cy="246221"/>
          </a:xfrm>
          <a:prstGeom prst="rect">
            <a:avLst/>
          </a:prstGeom>
          <a:noFill/>
          <a:ln w="19050" algn="ctr">
            <a:noFill/>
            <a:miter lim="800000"/>
            <a:headEnd/>
            <a:tailEnd/>
          </a:ln>
        </p:spPr>
        <p:txBody>
          <a:bodyPr wrap="square" lIns="0" tIns="0" rIns="0" bIns="0" rtlCol="0">
            <a:spAutoFit/>
          </a:bodyPr>
          <a:lstStyle/>
          <a:p>
            <a:r>
              <a:rPr lang="en-US" sz="1600" dirty="0" err="1">
                <a:solidFill>
                  <a:schemeClr val="bg1"/>
                </a:solidFill>
              </a:rPr>
              <a:t>Orsini</a:t>
            </a:r>
            <a:r>
              <a:rPr lang="en-US" sz="1600" dirty="0">
                <a:solidFill>
                  <a:schemeClr val="bg1"/>
                </a:solidFill>
              </a:rPr>
              <a:t> et al. </a:t>
            </a:r>
            <a:r>
              <a:rPr lang="en-US" sz="1600" i="1" dirty="0">
                <a:solidFill>
                  <a:schemeClr val="bg1"/>
                </a:solidFill>
              </a:rPr>
              <a:t>The Stata Journal </a:t>
            </a:r>
            <a:r>
              <a:rPr lang="en-US" sz="1600" dirty="0">
                <a:solidFill>
                  <a:schemeClr val="bg1"/>
                </a:solidFill>
              </a:rPr>
              <a:t>2008</a:t>
            </a:r>
          </a:p>
        </p:txBody>
      </p:sp>
      <p:sp>
        <p:nvSpPr>
          <p:cNvPr id="10" name="Title 1">
            <a:extLst>
              <a:ext uri="{FF2B5EF4-FFF2-40B4-BE49-F238E27FC236}">
                <a16:creationId xmlns:a16="http://schemas.microsoft.com/office/drawing/2014/main" id="{0FC3EB06-D3AE-451D-A1D6-38AB02E5D85A}"/>
              </a:ext>
            </a:extLst>
          </p:cNvPr>
          <p:cNvSpPr txBox="1">
            <a:spLocks/>
          </p:cNvSpPr>
          <p:nvPr/>
        </p:nvSpPr>
        <p:spPr>
          <a:xfrm>
            <a:off x="486834" y="438913"/>
            <a:ext cx="11506692" cy="510909"/>
          </a:xfrm>
          <a:prstGeom prst="rect">
            <a:avLst/>
          </a:prstGeom>
        </p:spPr>
        <p:txBody>
          <a:bodyPr vert="horz" wrap="square" lIns="91440" tIns="45720" rIns="91440" bIns="45720" rtlCol="0" anchor="t" anchorCtr="0">
            <a:spAutoFit/>
          </a:bodyPr>
          <a:lstStyle>
            <a:lvl1pPr algn="l" defTabSz="914400" rtl="0" eaLnBrk="1" latinLnBrk="0" hangingPunct="1">
              <a:lnSpc>
                <a:spcPct val="85000"/>
              </a:lnSpc>
              <a:spcBef>
                <a:spcPct val="0"/>
              </a:spcBef>
              <a:buNone/>
              <a:defRPr lang="en-US" sz="3600" b="0" kern="1200" cap="none" spc="0"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200"/>
              <a:t>-episens- for probabilistic bias analysis</a:t>
            </a:r>
            <a:endParaRPr lang="en-US"/>
          </a:p>
        </p:txBody>
      </p:sp>
      <p:sp>
        <p:nvSpPr>
          <p:cNvPr id="11" name="Rectangle 10">
            <a:extLst>
              <a:ext uri="{FF2B5EF4-FFF2-40B4-BE49-F238E27FC236}">
                <a16:creationId xmlns:a16="http://schemas.microsoft.com/office/drawing/2014/main" id="{44ED87EF-0C36-4AB0-B379-E4F3430DF730}"/>
              </a:ext>
            </a:extLst>
          </p:cNvPr>
          <p:cNvSpPr/>
          <p:nvPr/>
        </p:nvSpPr>
        <p:spPr>
          <a:xfrm>
            <a:off x="336696" y="4410978"/>
            <a:ext cx="6372447" cy="1569660"/>
          </a:xfrm>
          <a:prstGeom prst="rect">
            <a:avLst/>
          </a:prstGeom>
          <a:ln w="19050">
            <a:solidFill>
              <a:schemeClr val="accent3"/>
            </a:solidFill>
          </a:ln>
        </p:spPr>
        <p:txBody>
          <a:bodyPr wrap="square">
            <a:spAutoFit/>
          </a:bodyPr>
          <a:lstStyle/>
          <a:p>
            <a:r>
              <a:rPr lang="en-US" sz="2400" dirty="0">
                <a:latin typeface="CMR10"/>
              </a:rPr>
              <a:t>“From the 20,000 draws for each bias parameter, the median smoking-adjusted resins lung-cancer OR is 1.76 with 2.5th and 97.5th percentiles of 1.05 and 2.96”</a:t>
            </a:r>
            <a:endParaRPr lang="en-US" sz="2400" dirty="0"/>
          </a:p>
        </p:txBody>
      </p:sp>
    </p:spTree>
    <p:extLst>
      <p:ext uri="{BB962C8B-B14F-4D97-AF65-F5344CB8AC3E}">
        <p14:creationId xmlns:p14="http://schemas.microsoft.com/office/powerpoint/2010/main" val="1026639138"/>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458587"/>
          </a:xfrm>
        </p:spPr>
        <p:txBody>
          <a:bodyPr/>
          <a:lstStyle/>
          <a:p>
            <a:r>
              <a:rPr lang="en-US" sz="2800" dirty="0"/>
              <a:t>Collider-stratification bias example: the obesity paradox</a:t>
            </a:r>
          </a:p>
        </p:txBody>
      </p:sp>
      <p:sp>
        <p:nvSpPr>
          <p:cNvPr id="4" name="Slide Number Placeholder 3"/>
          <p:cNvSpPr>
            <a:spLocks noGrp="1"/>
          </p:cNvSpPr>
          <p:nvPr>
            <p:ph type="sldNum" sz="quarter" idx="4"/>
          </p:nvPr>
        </p:nvSpPr>
        <p:spPr/>
        <p:txBody>
          <a:bodyPr/>
          <a:lstStyle/>
          <a:p>
            <a:fld id="{7BCC8D0D-EAEC-449D-9161-023DFF90F2E2}" type="slidenum">
              <a:rPr lang="en-US" smtClean="0"/>
              <a:pPr/>
              <a:t>85</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18553"/>
            <a:ext cx="7772400" cy="1038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234138"/>
            <a:ext cx="2834640" cy="26923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382" y="1980259"/>
            <a:ext cx="7129463" cy="71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657" y="2738596"/>
            <a:ext cx="7215188" cy="2300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6520" y="5110026"/>
            <a:ext cx="7172325" cy="728663"/>
          </a:xfrm>
          <a:prstGeom prst="rect">
            <a:avLst/>
          </a:prstGeom>
          <a:noFill/>
          <a:ln w="76200">
            <a:solidFill>
              <a:srgbClr val="FFFF00"/>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349310161"/>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86</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67" y="2097849"/>
            <a:ext cx="9702666" cy="3101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9"/>
          <p:cNvSpPr>
            <a:spLocks noGrp="1"/>
          </p:cNvSpPr>
          <p:nvPr>
            <p:ph type="title"/>
          </p:nvPr>
        </p:nvSpPr>
        <p:spPr>
          <a:xfrm>
            <a:off x="486834" y="438913"/>
            <a:ext cx="11218332" cy="1313949"/>
          </a:xfrm>
          <a:prstGeom prst="rect">
            <a:avLst/>
          </a:prstGeom>
        </p:spPr>
        <p:txBody>
          <a:bodyPr wrap="square">
            <a:spAutoFit/>
          </a:bodyPr>
          <a:lstStyle/>
          <a:p>
            <a:pPr marL="45720">
              <a:lnSpc>
                <a:spcPct val="114000"/>
              </a:lnSpc>
              <a:spcBef>
                <a:spcPct val="20000"/>
              </a:spcBef>
              <a:buClr>
                <a:srgbClr val="4F81BD"/>
              </a:buClr>
            </a:pPr>
            <a:r>
              <a:rPr lang="en-CA" sz="2400" spc="150" dirty="0"/>
              <a:t>Analytic cohort comprised of 2,625 men and women with incident diabetes (based on fasting glucose or newly initiated medication for diabetes)</a:t>
            </a:r>
          </a:p>
        </p:txBody>
      </p:sp>
    </p:spTree>
    <p:extLst>
      <p:ext uri="{BB962C8B-B14F-4D97-AF65-F5344CB8AC3E}">
        <p14:creationId xmlns:p14="http://schemas.microsoft.com/office/powerpoint/2010/main" val="3015483278"/>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87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96705783"/>
              </p:ext>
            </p:extLst>
          </p:nvPr>
        </p:nvGraphicFramePr>
        <p:xfrm>
          <a:off x="1303021" y="162838"/>
          <a:ext cx="6960351" cy="1107440"/>
        </p:xfrm>
        <a:graphic>
          <a:graphicData uri="http://schemas.openxmlformats.org/drawingml/2006/table">
            <a:tbl>
              <a:tblPr firstRow="1" bandRow="1">
                <a:tableStyleId>{21E4AEA4-8DFA-4A89-87EB-49C32662AFE0}</a:tableStyleId>
              </a:tblPr>
              <a:tblGrid>
                <a:gridCol w="1612531">
                  <a:extLst>
                    <a:ext uri="{9D8B030D-6E8A-4147-A177-3AD203B41FA5}">
                      <a16:colId xmlns:a16="http://schemas.microsoft.com/office/drawing/2014/main" val="20000"/>
                    </a:ext>
                  </a:extLst>
                </a:gridCol>
                <a:gridCol w="2673910">
                  <a:extLst>
                    <a:ext uri="{9D8B030D-6E8A-4147-A177-3AD203B41FA5}">
                      <a16:colId xmlns:a16="http://schemas.microsoft.com/office/drawing/2014/main" val="20001"/>
                    </a:ext>
                  </a:extLst>
                </a:gridCol>
                <a:gridCol w="2673910">
                  <a:extLst>
                    <a:ext uri="{9D8B030D-6E8A-4147-A177-3AD203B41FA5}">
                      <a16:colId xmlns:a16="http://schemas.microsoft.com/office/drawing/2014/main" val="20002"/>
                    </a:ext>
                  </a:extLst>
                </a:gridCol>
              </a:tblGrid>
              <a:tr h="370840">
                <a:tc>
                  <a:txBody>
                    <a:bodyPr/>
                    <a:lstStyle/>
                    <a:p>
                      <a:endParaRPr lang="en-CA" dirty="0">
                        <a:solidFill>
                          <a:schemeClr val="tx2"/>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Normal weight</a:t>
                      </a:r>
                      <a:endParaRPr lang="en-CA" b="0" dirty="0">
                        <a:solidFill>
                          <a:schemeClr val="bg1"/>
                        </a:solidFill>
                        <a:latin typeface="Verdana" panose="020B0604030504040204" pitchFamily="34" charset="0"/>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latin typeface="Verdana" panose="020B0604030504040204" pitchFamily="34" charset="0"/>
                          <a:ea typeface="Verdana" panose="020B0604030504040204" pitchFamily="34" charset="0"/>
                        </a:rPr>
                        <a:t>Overweight</a:t>
                      </a:r>
                      <a:r>
                        <a:rPr lang="en-CA" baseline="0" dirty="0">
                          <a:latin typeface="Verdana" panose="020B0604030504040204" pitchFamily="34" charset="0"/>
                          <a:ea typeface="Verdana" panose="020B0604030504040204" pitchFamily="34" charset="0"/>
                        </a:rPr>
                        <a:t>/obese</a:t>
                      </a:r>
                      <a:endParaRPr lang="en-CA" b="0"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pPr algn="ctr"/>
                      <a:r>
                        <a:rPr lang="en-CA" dirty="0">
                          <a:latin typeface="Verdana" panose="020B0604030504040204" pitchFamily="34" charset="0"/>
                          <a:ea typeface="Verdana" panose="020B0604030504040204" pitchFamily="34" charset="0"/>
                        </a:rPr>
                        <a:t>Dead</a:t>
                      </a:r>
                      <a:endParaRPr lang="en-CA" dirty="0">
                        <a:solidFill>
                          <a:schemeClr val="bg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78</a:t>
                      </a:r>
                      <a:endParaRPr lang="en-CA" dirty="0">
                        <a:solidFill>
                          <a:schemeClr val="tx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371</a:t>
                      </a:r>
                      <a:endParaRPr lang="en-CA"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1"/>
                  </a:ext>
                </a:extLst>
              </a:tr>
              <a:tr h="0">
                <a:tc>
                  <a:txBody>
                    <a:bodyPr/>
                    <a:lstStyle/>
                    <a:p>
                      <a:pPr algn="ctr"/>
                      <a:r>
                        <a:rPr lang="en-CA" dirty="0">
                          <a:latin typeface="Verdana" panose="020B0604030504040204" pitchFamily="34" charset="0"/>
                          <a:ea typeface="Verdana" panose="020B0604030504040204" pitchFamily="34" charset="0"/>
                        </a:rPr>
                        <a:t>Alive</a:t>
                      </a:r>
                      <a:endParaRPr lang="en-CA" dirty="0">
                        <a:solidFill>
                          <a:schemeClr val="bg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215</a:t>
                      </a:r>
                      <a:endParaRPr lang="en-CA" dirty="0">
                        <a:solidFill>
                          <a:schemeClr val="tx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1961</a:t>
                      </a:r>
                      <a:endParaRPr lang="en-CA"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4218993"/>
              </p:ext>
            </p:extLst>
          </p:nvPr>
        </p:nvGraphicFramePr>
        <p:xfrm>
          <a:off x="1303021" y="1714066"/>
          <a:ext cx="6960351" cy="1112520"/>
        </p:xfrm>
        <a:graphic>
          <a:graphicData uri="http://schemas.openxmlformats.org/drawingml/2006/table">
            <a:tbl>
              <a:tblPr firstRow="1" bandRow="1">
                <a:tableStyleId>{21E4AEA4-8DFA-4A89-87EB-49C32662AFE0}</a:tableStyleId>
              </a:tblPr>
              <a:tblGrid>
                <a:gridCol w="1623059">
                  <a:extLst>
                    <a:ext uri="{9D8B030D-6E8A-4147-A177-3AD203B41FA5}">
                      <a16:colId xmlns:a16="http://schemas.microsoft.com/office/drawing/2014/main" val="20000"/>
                    </a:ext>
                  </a:extLst>
                </a:gridCol>
                <a:gridCol w="2674620">
                  <a:extLst>
                    <a:ext uri="{9D8B030D-6E8A-4147-A177-3AD203B41FA5}">
                      <a16:colId xmlns:a16="http://schemas.microsoft.com/office/drawing/2014/main" val="20001"/>
                    </a:ext>
                  </a:extLst>
                </a:gridCol>
                <a:gridCol w="2662672">
                  <a:extLst>
                    <a:ext uri="{9D8B030D-6E8A-4147-A177-3AD203B41FA5}">
                      <a16:colId xmlns:a16="http://schemas.microsoft.com/office/drawing/2014/main" val="20002"/>
                    </a:ext>
                  </a:extLst>
                </a:gridCol>
              </a:tblGrid>
              <a:tr h="370840">
                <a:tc>
                  <a:txBody>
                    <a:bodyPr/>
                    <a:lstStyle/>
                    <a:p>
                      <a:endParaRPr lang="en-CA" dirty="0">
                        <a:solidFill>
                          <a:schemeClr val="bg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Normal weight</a:t>
                      </a:r>
                      <a:endParaRPr lang="en-CA" b="0" dirty="0">
                        <a:solidFill>
                          <a:schemeClr val="bg1"/>
                        </a:solidFill>
                        <a:latin typeface="Verdana" panose="020B0604030504040204" pitchFamily="34" charset="0"/>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latin typeface="Verdana" panose="020B0604030504040204" pitchFamily="34" charset="0"/>
                          <a:ea typeface="Verdana" panose="020B0604030504040204" pitchFamily="34" charset="0"/>
                        </a:rPr>
                        <a:t>Overweight</a:t>
                      </a:r>
                      <a:r>
                        <a:rPr lang="en-CA" baseline="0" dirty="0">
                          <a:latin typeface="Verdana" panose="020B0604030504040204" pitchFamily="34" charset="0"/>
                          <a:ea typeface="Verdana" panose="020B0604030504040204" pitchFamily="34" charset="0"/>
                        </a:rPr>
                        <a:t>/obese</a:t>
                      </a:r>
                      <a:endParaRPr lang="en-CA" b="0"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pPr algn="ctr"/>
                      <a:r>
                        <a:rPr lang="en-CA" dirty="0">
                          <a:latin typeface="Verdana" panose="020B0604030504040204" pitchFamily="34" charset="0"/>
                          <a:ea typeface="Verdana" panose="020B0604030504040204" pitchFamily="34" charset="0"/>
                        </a:rPr>
                        <a:t>Dead</a:t>
                      </a:r>
                      <a:endParaRPr lang="en-CA" dirty="0">
                        <a:solidFill>
                          <a:schemeClr val="bg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1835</a:t>
                      </a:r>
                      <a:endParaRPr lang="en-CA" dirty="0">
                        <a:solidFill>
                          <a:schemeClr val="tx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2735</a:t>
                      </a:r>
                      <a:endParaRPr lang="en-CA"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1"/>
                  </a:ext>
                </a:extLst>
              </a:tr>
              <a:tr h="370840">
                <a:tc>
                  <a:txBody>
                    <a:bodyPr/>
                    <a:lstStyle/>
                    <a:p>
                      <a:pPr algn="ctr"/>
                      <a:r>
                        <a:rPr lang="en-CA" dirty="0">
                          <a:latin typeface="Verdana" panose="020B0604030504040204" pitchFamily="34" charset="0"/>
                          <a:ea typeface="Verdana" panose="020B0604030504040204" pitchFamily="34" charset="0"/>
                        </a:rPr>
                        <a:t>Alive</a:t>
                      </a:r>
                      <a:endParaRPr lang="en-CA" dirty="0">
                        <a:solidFill>
                          <a:schemeClr val="bg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5705</a:t>
                      </a:r>
                      <a:endParaRPr lang="en-CA" dirty="0">
                        <a:solidFill>
                          <a:schemeClr val="tx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7812</a:t>
                      </a:r>
                      <a:endParaRPr lang="en-CA"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49068056"/>
              </p:ext>
            </p:extLst>
          </p:nvPr>
        </p:nvGraphicFramePr>
        <p:xfrm>
          <a:off x="1303021" y="3270374"/>
          <a:ext cx="6960351" cy="1112520"/>
        </p:xfrm>
        <a:graphic>
          <a:graphicData uri="http://schemas.openxmlformats.org/drawingml/2006/table">
            <a:tbl>
              <a:tblPr firstRow="1" bandRow="1">
                <a:tableStyleId>{21E4AEA4-8DFA-4A89-87EB-49C32662AFE0}</a:tableStyleId>
              </a:tblPr>
              <a:tblGrid>
                <a:gridCol w="1623059">
                  <a:extLst>
                    <a:ext uri="{9D8B030D-6E8A-4147-A177-3AD203B41FA5}">
                      <a16:colId xmlns:a16="http://schemas.microsoft.com/office/drawing/2014/main" val="20000"/>
                    </a:ext>
                  </a:extLst>
                </a:gridCol>
                <a:gridCol w="2682240">
                  <a:extLst>
                    <a:ext uri="{9D8B030D-6E8A-4147-A177-3AD203B41FA5}">
                      <a16:colId xmlns:a16="http://schemas.microsoft.com/office/drawing/2014/main" val="20001"/>
                    </a:ext>
                  </a:extLst>
                </a:gridCol>
                <a:gridCol w="2655052">
                  <a:extLst>
                    <a:ext uri="{9D8B030D-6E8A-4147-A177-3AD203B41FA5}">
                      <a16:colId xmlns:a16="http://schemas.microsoft.com/office/drawing/2014/main" val="20002"/>
                    </a:ext>
                  </a:extLst>
                </a:gridCol>
              </a:tblGrid>
              <a:tr h="370840">
                <a:tc>
                  <a:txBody>
                    <a:bodyPr/>
                    <a:lstStyle/>
                    <a:p>
                      <a:endParaRPr lang="en-CA" dirty="0">
                        <a:solidFill>
                          <a:schemeClr val="tx2"/>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Normal weight</a:t>
                      </a:r>
                      <a:endParaRPr lang="en-CA" b="0" dirty="0">
                        <a:solidFill>
                          <a:schemeClr val="bg1"/>
                        </a:solidFill>
                        <a:latin typeface="Verdana" panose="020B0604030504040204" pitchFamily="34" charset="0"/>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latin typeface="Verdana" panose="020B0604030504040204" pitchFamily="34" charset="0"/>
                          <a:ea typeface="Verdana" panose="020B0604030504040204" pitchFamily="34" charset="0"/>
                        </a:rPr>
                        <a:t>Overweight</a:t>
                      </a:r>
                      <a:r>
                        <a:rPr lang="en-CA" baseline="0" dirty="0">
                          <a:latin typeface="Verdana" panose="020B0604030504040204" pitchFamily="34" charset="0"/>
                          <a:ea typeface="Verdana" panose="020B0604030504040204" pitchFamily="34" charset="0"/>
                        </a:rPr>
                        <a:t>/obese</a:t>
                      </a:r>
                      <a:endParaRPr lang="en-CA" b="0"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pPr algn="ctr"/>
                      <a:r>
                        <a:rPr lang="en-CA" dirty="0">
                          <a:latin typeface="Verdana" panose="020B0604030504040204" pitchFamily="34" charset="0"/>
                          <a:ea typeface="Verdana" panose="020B0604030504040204" pitchFamily="34" charset="0"/>
                        </a:rPr>
                        <a:t>Dead</a:t>
                      </a:r>
                      <a:endParaRPr lang="en-CA" dirty="0">
                        <a:solidFill>
                          <a:schemeClr val="bg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203</a:t>
                      </a:r>
                    </a:p>
                  </a:txBody>
                  <a:tcPr/>
                </a:tc>
                <a:tc>
                  <a:txBody>
                    <a:bodyPr/>
                    <a:lstStyle/>
                    <a:p>
                      <a:pPr algn="ctr"/>
                      <a:r>
                        <a:rPr lang="en-CA" dirty="0">
                          <a:latin typeface="Verdana" panose="020B0604030504040204" pitchFamily="34" charset="0"/>
                          <a:ea typeface="Verdana" panose="020B0604030504040204" pitchFamily="34" charset="0"/>
                        </a:rPr>
                        <a:t>612</a:t>
                      </a:r>
                    </a:p>
                  </a:txBody>
                  <a:tcPr/>
                </a:tc>
                <a:extLst>
                  <a:ext uri="{0D108BD9-81ED-4DB2-BD59-A6C34878D82A}">
                    <a16:rowId xmlns:a16="http://schemas.microsoft.com/office/drawing/2014/main" val="10001"/>
                  </a:ext>
                </a:extLst>
              </a:tr>
              <a:tr h="370840">
                <a:tc>
                  <a:txBody>
                    <a:bodyPr/>
                    <a:lstStyle/>
                    <a:p>
                      <a:pPr algn="ctr"/>
                      <a:r>
                        <a:rPr lang="en-CA" dirty="0">
                          <a:latin typeface="Verdana" panose="020B0604030504040204" pitchFamily="34" charset="0"/>
                          <a:ea typeface="Verdana" panose="020B0604030504040204" pitchFamily="34" charset="0"/>
                        </a:rPr>
                        <a:t>Alive</a:t>
                      </a:r>
                      <a:endParaRPr lang="en-CA" dirty="0">
                        <a:solidFill>
                          <a:schemeClr val="bg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99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latin typeface="Verdana" panose="020B0604030504040204" pitchFamily="34" charset="0"/>
                          <a:ea typeface="Verdana" panose="020B0604030504040204" pitchFamily="34" charset="0"/>
                        </a:rPr>
                        <a:t>521</a:t>
                      </a:r>
                    </a:p>
                  </a:txBody>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6869676"/>
              </p:ext>
            </p:extLst>
          </p:nvPr>
        </p:nvGraphicFramePr>
        <p:xfrm>
          <a:off x="1303021" y="4826681"/>
          <a:ext cx="6960351" cy="1112520"/>
        </p:xfrm>
        <a:graphic>
          <a:graphicData uri="http://schemas.openxmlformats.org/drawingml/2006/table">
            <a:tbl>
              <a:tblPr firstRow="1" bandRow="1">
                <a:tableStyleId>{21E4AEA4-8DFA-4A89-87EB-49C32662AFE0}</a:tableStyleId>
              </a:tblPr>
              <a:tblGrid>
                <a:gridCol w="1615439">
                  <a:extLst>
                    <a:ext uri="{9D8B030D-6E8A-4147-A177-3AD203B41FA5}">
                      <a16:colId xmlns:a16="http://schemas.microsoft.com/office/drawing/2014/main" val="20000"/>
                    </a:ext>
                  </a:extLst>
                </a:gridCol>
                <a:gridCol w="2674620">
                  <a:extLst>
                    <a:ext uri="{9D8B030D-6E8A-4147-A177-3AD203B41FA5}">
                      <a16:colId xmlns:a16="http://schemas.microsoft.com/office/drawing/2014/main" val="20001"/>
                    </a:ext>
                  </a:extLst>
                </a:gridCol>
                <a:gridCol w="2670292">
                  <a:extLst>
                    <a:ext uri="{9D8B030D-6E8A-4147-A177-3AD203B41FA5}">
                      <a16:colId xmlns:a16="http://schemas.microsoft.com/office/drawing/2014/main" val="20002"/>
                    </a:ext>
                  </a:extLst>
                </a:gridCol>
              </a:tblGrid>
              <a:tr h="370840">
                <a:tc>
                  <a:txBody>
                    <a:bodyPr/>
                    <a:lstStyle/>
                    <a:p>
                      <a:endParaRPr lang="en-CA" dirty="0">
                        <a:solidFill>
                          <a:schemeClr val="tx2"/>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Normal weight</a:t>
                      </a:r>
                      <a:endParaRPr lang="en-CA" b="0" dirty="0">
                        <a:solidFill>
                          <a:schemeClr val="bg1"/>
                        </a:solidFill>
                        <a:latin typeface="Verdana" panose="020B0604030504040204" pitchFamily="34" charset="0"/>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latin typeface="Verdana" panose="020B0604030504040204" pitchFamily="34" charset="0"/>
                          <a:ea typeface="Verdana" panose="020B0604030504040204" pitchFamily="34" charset="0"/>
                        </a:rPr>
                        <a:t>Overweight</a:t>
                      </a:r>
                      <a:r>
                        <a:rPr lang="en-CA" baseline="0" dirty="0">
                          <a:latin typeface="Verdana" panose="020B0604030504040204" pitchFamily="34" charset="0"/>
                          <a:ea typeface="Verdana" panose="020B0604030504040204" pitchFamily="34" charset="0"/>
                        </a:rPr>
                        <a:t>/obese</a:t>
                      </a:r>
                      <a:endParaRPr lang="en-CA" b="0"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pPr algn="ctr"/>
                      <a:r>
                        <a:rPr lang="en-CA" dirty="0">
                          <a:latin typeface="Verdana" panose="020B0604030504040204" pitchFamily="34" charset="0"/>
                          <a:ea typeface="Verdana" panose="020B0604030504040204" pitchFamily="34" charset="0"/>
                        </a:rPr>
                        <a:t>Dead</a:t>
                      </a:r>
                      <a:endParaRPr lang="en-CA" dirty="0">
                        <a:solidFill>
                          <a:schemeClr val="bg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0.11</a:t>
                      </a:r>
                    </a:p>
                  </a:txBody>
                  <a:tcPr/>
                </a:tc>
                <a:tc>
                  <a:txBody>
                    <a:bodyPr/>
                    <a:lstStyle/>
                    <a:p>
                      <a:pPr algn="ctr"/>
                      <a:r>
                        <a:rPr lang="en-CA" dirty="0">
                          <a:latin typeface="Verdana" panose="020B0604030504040204" pitchFamily="34" charset="0"/>
                          <a:ea typeface="Verdana" panose="020B0604030504040204" pitchFamily="34" charset="0"/>
                        </a:rPr>
                        <a:t>0.22</a:t>
                      </a:r>
                    </a:p>
                  </a:txBody>
                  <a:tcPr/>
                </a:tc>
                <a:extLst>
                  <a:ext uri="{0D108BD9-81ED-4DB2-BD59-A6C34878D82A}">
                    <a16:rowId xmlns:a16="http://schemas.microsoft.com/office/drawing/2014/main" val="10001"/>
                  </a:ext>
                </a:extLst>
              </a:tr>
              <a:tr h="370840">
                <a:tc>
                  <a:txBody>
                    <a:bodyPr/>
                    <a:lstStyle/>
                    <a:p>
                      <a:pPr algn="ctr"/>
                      <a:r>
                        <a:rPr lang="en-CA" dirty="0">
                          <a:latin typeface="Verdana" panose="020B0604030504040204" pitchFamily="34" charset="0"/>
                          <a:ea typeface="Verdana" panose="020B0604030504040204" pitchFamily="34" charset="0"/>
                        </a:rPr>
                        <a:t>Alive</a:t>
                      </a:r>
                      <a:endParaRPr lang="en-CA" dirty="0">
                        <a:solidFill>
                          <a:schemeClr val="bg1"/>
                        </a:solidFill>
                        <a:latin typeface="Verdana" panose="020B0604030504040204" pitchFamily="34" charset="0"/>
                        <a:ea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0.02</a:t>
                      </a:r>
                    </a:p>
                  </a:txBody>
                  <a:tcPr/>
                </a:tc>
                <a:tc>
                  <a:txBody>
                    <a:bodyPr/>
                    <a:lstStyle/>
                    <a:p>
                      <a:pPr algn="ctr"/>
                      <a:r>
                        <a:rPr lang="en-CA" dirty="0">
                          <a:latin typeface="Verdana" panose="020B0604030504040204" pitchFamily="34" charset="0"/>
                          <a:ea typeface="Verdana" panose="020B0604030504040204" pitchFamily="34" charset="0"/>
                        </a:rPr>
                        <a:t>0.07</a:t>
                      </a:r>
                    </a:p>
                  </a:txBody>
                  <a:tcPr/>
                </a:tc>
                <a:extLst>
                  <a:ext uri="{0D108BD9-81ED-4DB2-BD59-A6C34878D82A}">
                    <a16:rowId xmlns:a16="http://schemas.microsoft.com/office/drawing/2014/main" val="10002"/>
                  </a:ext>
                </a:extLst>
              </a:tr>
            </a:tbl>
          </a:graphicData>
        </a:graphic>
      </p:graphicFrame>
      <p:sp>
        <p:nvSpPr>
          <p:cNvPr id="9" name="TextBox 8"/>
          <p:cNvSpPr txBox="1"/>
          <p:nvPr/>
        </p:nvSpPr>
        <p:spPr>
          <a:xfrm>
            <a:off x="8517990" y="5198275"/>
            <a:ext cx="2404631" cy="646331"/>
          </a:xfrm>
          <a:prstGeom prst="rect">
            <a:avLst/>
          </a:prstGeom>
          <a:solidFill>
            <a:schemeClr val="bg1"/>
          </a:solidFill>
          <a:ln w="28575">
            <a:solidFill>
              <a:srgbClr val="FF0000"/>
            </a:solidFill>
          </a:ln>
        </p:spPr>
        <p:txBody>
          <a:bodyPr wrap="square" rtlCol="0">
            <a:spAutoFit/>
          </a:bodyPr>
          <a:lstStyle/>
          <a:p>
            <a:pPr algn="ctr"/>
            <a:r>
              <a:rPr lang="en-CA" dirty="0">
                <a:latin typeface="Verdana" panose="020B0604030504040204" pitchFamily="34" charset="0"/>
                <a:ea typeface="Verdana" panose="020B0604030504040204" pitchFamily="34" charset="0"/>
              </a:rPr>
              <a:t>Selection probabilities</a:t>
            </a:r>
          </a:p>
        </p:txBody>
      </p:sp>
      <p:sp>
        <p:nvSpPr>
          <p:cNvPr id="10" name="TextBox 9"/>
          <p:cNvSpPr txBox="1"/>
          <p:nvPr/>
        </p:nvSpPr>
        <p:spPr>
          <a:xfrm>
            <a:off x="8517990" y="3523318"/>
            <a:ext cx="2088232" cy="646331"/>
          </a:xfrm>
          <a:prstGeom prst="rect">
            <a:avLst/>
          </a:prstGeom>
          <a:solidFill>
            <a:schemeClr val="bg1"/>
          </a:solidFill>
          <a:ln w="28575">
            <a:solidFill>
              <a:srgbClr val="FF0000"/>
            </a:solidFill>
          </a:ln>
        </p:spPr>
        <p:txBody>
          <a:bodyPr wrap="square" rtlCol="0">
            <a:spAutoFit/>
          </a:bodyPr>
          <a:lstStyle/>
          <a:p>
            <a:pPr algn="ctr"/>
            <a:r>
              <a:rPr lang="en-CA" dirty="0">
                <a:latin typeface="Verdana" panose="020B0604030504040204" pitchFamily="34" charset="0"/>
                <a:ea typeface="Verdana" panose="020B0604030504040204" pitchFamily="34" charset="0"/>
              </a:rPr>
              <a:t>NHANES III</a:t>
            </a:r>
          </a:p>
          <a:p>
            <a:pPr algn="ctr"/>
            <a:r>
              <a:rPr lang="en-CA" dirty="0">
                <a:latin typeface="Verdana" panose="020B0604030504040204" pitchFamily="34" charset="0"/>
                <a:ea typeface="Verdana" panose="020B0604030504040204" pitchFamily="34" charset="0"/>
              </a:rPr>
              <a:t>Diabetics</a:t>
            </a:r>
          </a:p>
        </p:txBody>
      </p:sp>
      <p:sp>
        <p:nvSpPr>
          <p:cNvPr id="11" name="TextBox 10"/>
          <p:cNvSpPr txBox="1"/>
          <p:nvPr/>
        </p:nvSpPr>
        <p:spPr>
          <a:xfrm>
            <a:off x="8517990" y="1989047"/>
            <a:ext cx="2088232" cy="646331"/>
          </a:xfrm>
          <a:prstGeom prst="rect">
            <a:avLst/>
          </a:prstGeom>
          <a:solidFill>
            <a:schemeClr val="bg1"/>
          </a:solidFill>
          <a:ln w="28575">
            <a:solidFill>
              <a:srgbClr val="FF0000"/>
            </a:solidFill>
          </a:ln>
        </p:spPr>
        <p:txBody>
          <a:bodyPr wrap="square" rtlCol="0">
            <a:spAutoFit/>
          </a:bodyPr>
          <a:lstStyle/>
          <a:p>
            <a:pPr algn="ctr"/>
            <a:r>
              <a:rPr lang="en-CA" dirty="0">
                <a:latin typeface="Verdana" panose="020B0604030504040204" pitchFamily="34" charset="0"/>
                <a:ea typeface="Verdana" panose="020B0604030504040204" pitchFamily="34" charset="0"/>
              </a:rPr>
              <a:t>NHANES III</a:t>
            </a:r>
          </a:p>
          <a:p>
            <a:pPr algn="ctr"/>
            <a:r>
              <a:rPr lang="en-CA" dirty="0">
                <a:latin typeface="Verdana" panose="020B0604030504040204" pitchFamily="34" charset="0"/>
                <a:ea typeface="Verdana" panose="020B0604030504040204" pitchFamily="34" charset="0"/>
              </a:rPr>
              <a:t>Complete cohort</a:t>
            </a:r>
          </a:p>
        </p:txBody>
      </p:sp>
      <p:sp>
        <p:nvSpPr>
          <p:cNvPr id="12" name="TextBox 11"/>
          <p:cNvSpPr txBox="1"/>
          <p:nvPr/>
        </p:nvSpPr>
        <p:spPr>
          <a:xfrm>
            <a:off x="8517990" y="398921"/>
            <a:ext cx="2088232" cy="646331"/>
          </a:xfrm>
          <a:prstGeom prst="rect">
            <a:avLst/>
          </a:prstGeom>
          <a:solidFill>
            <a:schemeClr val="bg1"/>
          </a:solidFill>
          <a:ln w="28575">
            <a:solidFill>
              <a:srgbClr val="FF0000"/>
            </a:solidFill>
          </a:ln>
        </p:spPr>
        <p:txBody>
          <a:bodyPr wrap="square" rtlCol="0">
            <a:spAutoFit/>
          </a:bodyPr>
          <a:lstStyle/>
          <a:p>
            <a:pPr algn="ctr"/>
            <a:r>
              <a:rPr lang="en-CA" dirty="0">
                <a:latin typeface="Verdana" panose="020B0604030504040204" pitchFamily="34" charset="0"/>
                <a:ea typeface="Verdana" panose="020B0604030504040204" pitchFamily="34" charset="0"/>
              </a:rPr>
              <a:t> </a:t>
            </a:r>
            <a:r>
              <a:rPr lang="en-CA" dirty="0" err="1">
                <a:latin typeface="Verdana" panose="020B0604030504040204" pitchFamily="34" charset="0"/>
                <a:ea typeface="Verdana" panose="020B0604030504040204" pitchFamily="34" charset="0"/>
              </a:rPr>
              <a:t>Carnethon</a:t>
            </a:r>
            <a:r>
              <a:rPr lang="en-CA" dirty="0">
                <a:latin typeface="Verdana" panose="020B0604030504040204" pitchFamily="34" charset="0"/>
                <a:ea typeface="Verdana" panose="020B0604030504040204" pitchFamily="34" charset="0"/>
              </a:rPr>
              <a:t> paper</a:t>
            </a:r>
          </a:p>
        </p:txBody>
      </p:sp>
    </p:spTree>
    <p:extLst>
      <p:ext uri="{BB962C8B-B14F-4D97-AF65-F5344CB8AC3E}">
        <p14:creationId xmlns:p14="http://schemas.microsoft.com/office/powerpoint/2010/main" val="1628174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88</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4718" y="246349"/>
            <a:ext cx="5212080" cy="3814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4290112730"/>
              </p:ext>
            </p:extLst>
          </p:nvPr>
        </p:nvGraphicFramePr>
        <p:xfrm>
          <a:off x="1755599" y="4105323"/>
          <a:ext cx="8709693" cy="1554480"/>
        </p:xfrm>
        <a:graphic>
          <a:graphicData uri="http://schemas.openxmlformats.org/drawingml/2006/table">
            <a:tbl>
              <a:tblPr firstRow="1" bandRow="1">
                <a:tableStyleId>{21E4AEA4-8DFA-4A89-87EB-49C32662AFE0}</a:tableStyleId>
              </a:tblPr>
              <a:tblGrid>
                <a:gridCol w="2232400">
                  <a:extLst>
                    <a:ext uri="{9D8B030D-6E8A-4147-A177-3AD203B41FA5}">
                      <a16:colId xmlns:a16="http://schemas.microsoft.com/office/drawing/2014/main" val="20000"/>
                    </a:ext>
                  </a:extLst>
                </a:gridCol>
                <a:gridCol w="1814394">
                  <a:extLst>
                    <a:ext uri="{9D8B030D-6E8A-4147-A177-3AD203B41FA5}">
                      <a16:colId xmlns:a16="http://schemas.microsoft.com/office/drawing/2014/main" val="20001"/>
                    </a:ext>
                  </a:extLst>
                </a:gridCol>
                <a:gridCol w="2102474">
                  <a:extLst>
                    <a:ext uri="{9D8B030D-6E8A-4147-A177-3AD203B41FA5}">
                      <a16:colId xmlns:a16="http://schemas.microsoft.com/office/drawing/2014/main" val="20002"/>
                    </a:ext>
                  </a:extLst>
                </a:gridCol>
                <a:gridCol w="2560425">
                  <a:extLst>
                    <a:ext uri="{9D8B030D-6E8A-4147-A177-3AD203B41FA5}">
                      <a16:colId xmlns:a16="http://schemas.microsoft.com/office/drawing/2014/main" val="20003"/>
                    </a:ext>
                  </a:extLst>
                </a:gridCol>
              </a:tblGrid>
              <a:tr h="370840">
                <a:tc>
                  <a:txBody>
                    <a:bodyPr/>
                    <a:lstStyle/>
                    <a:p>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HR Estimate</a:t>
                      </a:r>
                      <a:r>
                        <a:rPr lang="en-CA" baseline="0" dirty="0">
                          <a:latin typeface="Verdana" panose="020B0604030504040204" pitchFamily="34" charset="0"/>
                          <a:ea typeface="Verdana" panose="020B0604030504040204" pitchFamily="34" charset="0"/>
                        </a:rPr>
                        <a:t> </a:t>
                      </a:r>
                      <a:r>
                        <a:rPr lang="en-CA" dirty="0">
                          <a:latin typeface="Verdana" panose="020B0604030504040204" pitchFamily="34" charset="0"/>
                          <a:ea typeface="Verdana" panose="020B0604030504040204" pitchFamily="34" charset="0"/>
                        </a:rPr>
                        <a:t>from article</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Crude OR </a:t>
                      </a:r>
                    </a:p>
                    <a:p>
                      <a:pPr algn="ctr"/>
                      <a:r>
                        <a:rPr lang="en-CA" dirty="0">
                          <a:latin typeface="Verdana" panose="020B0604030504040204" pitchFamily="34" charset="0"/>
                          <a:ea typeface="Verdana" panose="020B0604030504040204" pitchFamily="34" charset="0"/>
                        </a:rPr>
                        <a:t>Estimate</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Selection bias</a:t>
                      </a:r>
                      <a:r>
                        <a:rPr lang="en-CA" baseline="0" dirty="0">
                          <a:latin typeface="Verdana" panose="020B0604030504040204" pitchFamily="34" charset="0"/>
                          <a:ea typeface="Verdana" panose="020B0604030504040204" pitchFamily="34" charset="0"/>
                        </a:rPr>
                        <a:t>  corrected OR estimate</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r>
                        <a:rPr lang="en-CA" dirty="0">
                          <a:latin typeface="Verdana" panose="020B0604030504040204" pitchFamily="34" charset="0"/>
                          <a:ea typeface="Verdana" panose="020B0604030504040204" pitchFamily="34" charset="0"/>
                        </a:rPr>
                        <a:t>Normal weight</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1.70</a:t>
                      </a:r>
                    </a:p>
                    <a:p>
                      <a:pPr algn="ctr"/>
                      <a:r>
                        <a:rPr lang="en-CA" dirty="0">
                          <a:latin typeface="Verdana" panose="020B0604030504040204" pitchFamily="34" charset="0"/>
                          <a:ea typeface="Verdana" panose="020B0604030504040204" pitchFamily="34" charset="0"/>
                        </a:rPr>
                        <a:t>(1.33, 2.18)</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1.92</a:t>
                      </a:r>
                      <a:r>
                        <a:rPr lang="en-CA" baseline="0" dirty="0">
                          <a:latin typeface="Verdana" panose="020B0604030504040204" pitchFamily="34" charset="0"/>
                          <a:ea typeface="Verdana" panose="020B0604030504040204" pitchFamily="34" charset="0"/>
                        </a:rPr>
                        <a:t> </a:t>
                      </a:r>
                    </a:p>
                    <a:p>
                      <a:pPr algn="ctr"/>
                      <a:r>
                        <a:rPr lang="en-CA" baseline="0" dirty="0">
                          <a:latin typeface="Verdana" panose="020B0604030504040204" pitchFamily="34" charset="0"/>
                          <a:ea typeface="Verdana" panose="020B0604030504040204" pitchFamily="34" charset="0"/>
                        </a:rPr>
                        <a:t>(1.45, 2.54)</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a:latin typeface="Verdana" panose="020B0604030504040204" pitchFamily="34" charset="0"/>
                          <a:ea typeface="Verdana" panose="020B0604030504040204" pitchFamily="34" charset="0"/>
                        </a:rPr>
                        <a:t>1.13</a:t>
                      </a:r>
                    </a:p>
                    <a:p>
                      <a:pPr algn="ctr"/>
                      <a:r>
                        <a:rPr lang="en-CA" dirty="0">
                          <a:latin typeface="Verdana" panose="020B0604030504040204" pitchFamily="34" charset="0"/>
                          <a:ea typeface="Verdana" panose="020B0604030504040204" pitchFamily="34" charset="0"/>
                        </a:rPr>
                        <a:t>(0.82, 1.57)</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1755599" y="5783373"/>
            <a:ext cx="8871212" cy="400110"/>
          </a:xfrm>
          <a:prstGeom prst="rect">
            <a:avLst/>
          </a:prstGeom>
          <a:noFill/>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*Overweight-obese (BMI&gt;25) used as referent group </a:t>
            </a:r>
          </a:p>
        </p:txBody>
      </p:sp>
    </p:spTree>
    <p:extLst>
      <p:ext uri="{BB962C8B-B14F-4D97-AF65-F5344CB8AC3E}">
        <p14:creationId xmlns:p14="http://schemas.microsoft.com/office/powerpoint/2010/main" val="1574223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a:latin typeface="Verdana" panose="020B0604030504040204" pitchFamily="34" charset="0"/>
                <a:ea typeface="Verdana" panose="020B0604030504040204" pitchFamily="34" charset="0"/>
                <a:cs typeface="Verdana" panose="020B0604030504040204" pitchFamily="34" charset="0"/>
              </a:rPr>
              <a:t>Wrap up</a:t>
            </a: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3745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9</a:t>
            </a:fld>
            <a:endParaRPr lang="en-US" dirty="0"/>
          </a:p>
        </p:txBody>
      </p:sp>
      <p:sp>
        <p:nvSpPr>
          <p:cNvPr id="5" name="Content Placeholder 2"/>
          <p:cNvSpPr txBox="1">
            <a:spLocks/>
          </p:cNvSpPr>
          <p:nvPr/>
        </p:nvSpPr>
        <p:spPr>
          <a:xfrm>
            <a:off x="470452" y="5818188"/>
            <a:ext cx="8673548" cy="415925"/>
          </a:xfrm>
          <a:prstGeom prst="rect">
            <a:avLst/>
          </a:prstGeom>
        </p:spPr>
        <p:txBody>
          <a:bodyPr vert="horz" wrap="square" lIns="91440" tIns="45720" rIns="91440" bIns="45720" rtlCol="0">
            <a:noAutofit/>
          </a:bodyPr>
          <a:lstStyle>
            <a:lvl1pPr marL="168275" indent="-168275"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4295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28700" indent="-228600"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12863"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a:hlinkClick r:id="rId2"/>
              </a:rPr>
              <a:t>https://www.ncbi.nlm.nih.gov/pubmed/30299451</a:t>
            </a:r>
            <a:endParaRPr lang="en-US" sz="1800"/>
          </a:p>
          <a:p>
            <a:pPr marL="0" indent="0">
              <a:buFont typeface="Wingdings" panose="05000000000000000000" pitchFamily="2" charset="2"/>
              <a:buNone/>
            </a:pPr>
            <a:endParaRPr lang="en-US" sz="1800"/>
          </a:p>
        </p:txBody>
      </p:sp>
      <p:pic>
        <p:nvPicPr>
          <p:cNvPr id="6" name="Picture 5"/>
          <p:cNvPicPr>
            <a:picLocks noChangeAspect="1"/>
          </p:cNvPicPr>
          <p:nvPr/>
        </p:nvPicPr>
        <p:blipFill>
          <a:blip r:embed="rId3"/>
          <a:stretch>
            <a:fillRect/>
          </a:stretch>
        </p:blipFill>
        <p:spPr>
          <a:xfrm>
            <a:off x="2611611" y="154544"/>
            <a:ext cx="6968779" cy="5663644"/>
          </a:xfrm>
          <a:prstGeom prst="rect">
            <a:avLst/>
          </a:prstGeom>
        </p:spPr>
      </p:pic>
    </p:spTree>
    <p:extLst>
      <p:ext uri="{BB962C8B-B14F-4D97-AF65-F5344CB8AC3E}">
        <p14:creationId xmlns:p14="http://schemas.microsoft.com/office/powerpoint/2010/main" val="1999677134"/>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what we covered today:</a:t>
            </a:r>
          </a:p>
        </p:txBody>
      </p:sp>
      <p:sp>
        <p:nvSpPr>
          <p:cNvPr id="3" name="Content Placeholder 2"/>
          <p:cNvSpPr>
            <a:spLocks noGrp="1"/>
          </p:cNvSpPr>
          <p:nvPr>
            <p:ph idx="1"/>
          </p:nvPr>
        </p:nvSpPr>
        <p:spPr/>
        <p:txBody>
          <a:bodyPr/>
          <a:lstStyle/>
          <a:p>
            <a:r>
              <a:rPr lang="en-US" dirty="0"/>
              <a:t>Key concepts about bias and different types of bias</a:t>
            </a:r>
          </a:p>
          <a:p>
            <a:pPr lvl="1"/>
            <a:r>
              <a:rPr lang="en-US" sz="2400" dirty="0"/>
              <a:t>Unmeasured confounding</a:t>
            </a:r>
          </a:p>
          <a:p>
            <a:pPr lvl="1"/>
            <a:r>
              <a:rPr lang="en-US" sz="2400" dirty="0"/>
              <a:t>Selection bias</a:t>
            </a:r>
          </a:p>
          <a:p>
            <a:pPr lvl="1"/>
            <a:r>
              <a:rPr lang="en-US" sz="2400" dirty="0"/>
              <a:t>Misclassification</a:t>
            </a:r>
          </a:p>
          <a:p>
            <a:pPr lvl="1">
              <a:spcAft>
                <a:spcPts val="1800"/>
              </a:spcAft>
            </a:pPr>
            <a:r>
              <a:rPr lang="en-US" sz="2400" dirty="0"/>
              <a:t>Deterministic and probabilistic QBA: hand calculations, Stata commands</a:t>
            </a:r>
          </a:p>
          <a:p>
            <a:pPr>
              <a:spcAft>
                <a:spcPts val="1800"/>
              </a:spcAft>
            </a:pPr>
            <a:r>
              <a:rPr lang="en-US" dirty="0"/>
              <a:t>Did not cover: Bayesian bias analysis, multiple bias analysis, more complex scenarios (e.g., polytomous unmeasured confounders, effect measure modification with unmeasured confounding)</a:t>
            </a:r>
          </a:p>
          <a:p>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1600" b="0" i="0" u="none" strike="noStrike" kern="1200" cap="none" spc="0" normalizeH="0" baseline="0" noProof="0" smtClean="0">
                <a:ln>
                  <a:noFill/>
                </a:ln>
                <a:solidFill>
                  <a:prstClr val="white"/>
                </a:solidFill>
                <a:effectLst/>
                <a:uLnTx/>
                <a:uFillTx/>
                <a:latin typeface="Arial"/>
                <a:ea typeface="Verdana" panose="020B0604030504040204" pitchFamily="34" charset="0"/>
                <a:cs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US" sz="1600" b="0" i="0" u="none" strike="noStrike" kern="1200" cap="none" spc="0" normalizeH="0" baseline="0" noProof="0" dirty="0">
              <a:ln>
                <a:noFill/>
              </a:ln>
              <a:solidFill>
                <a:prstClr val="white"/>
              </a:solidFill>
              <a:effectLst/>
              <a:uLnTx/>
              <a:uFillTx/>
              <a:latin typeface="Aria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491092"/>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9CE79-67D4-0E42-BE23-8841437A38FD}"/>
              </a:ext>
            </a:extLst>
          </p:cNvPr>
          <p:cNvSpPr>
            <a:spLocks noGrp="1"/>
          </p:cNvSpPr>
          <p:nvPr>
            <p:ph type="title"/>
          </p:nvPr>
        </p:nvSpPr>
        <p:spPr/>
        <p:txBody>
          <a:bodyPr/>
          <a:lstStyle/>
          <a:p>
            <a:r>
              <a:rPr lang="en-US" dirty="0"/>
              <a:t>To download the simulation tutorials from GitHub…</a:t>
            </a:r>
          </a:p>
        </p:txBody>
      </p:sp>
      <p:sp>
        <p:nvSpPr>
          <p:cNvPr id="5" name="Content Placeholder 4">
            <a:extLst>
              <a:ext uri="{FF2B5EF4-FFF2-40B4-BE49-F238E27FC236}">
                <a16:creationId xmlns:a16="http://schemas.microsoft.com/office/drawing/2014/main" id="{50C922E5-2CA7-EE44-8B0F-5955D9D7A6A1}"/>
              </a:ext>
            </a:extLst>
          </p:cNvPr>
          <p:cNvSpPr>
            <a:spLocks noGrp="1"/>
          </p:cNvSpPr>
          <p:nvPr>
            <p:ph idx="1"/>
          </p:nvPr>
        </p:nvSpPr>
        <p:spPr>
          <a:xfrm>
            <a:off x="628851" y="1020277"/>
            <a:ext cx="5761558" cy="5282281"/>
          </a:xfrm>
        </p:spPr>
        <p:txBody>
          <a:bodyPr>
            <a:normAutofit fontScale="92500"/>
          </a:bodyPr>
          <a:lstStyle/>
          <a:p>
            <a:pPr marL="0" indent="0">
              <a:buNone/>
            </a:pPr>
            <a:r>
              <a:rPr lang="en-US" dirty="0"/>
              <a:t>1. Navigate to </a:t>
            </a:r>
            <a:r>
              <a:rPr lang="en-US" dirty="0">
                <a:hlinkClick r:id="rId3"/>
              </a:rPr>
              <a:t>github.com/ermayeda</a:t>
            </a:r>
            <a:endParaRPr lang="en-US" dirty="0"/>
          </a:p>
          <a:p>
            <a:pPr marL="0" indent="0">
              <a:buNone/>
            </a:pPr>
            <a:endParaRPr lang="en-US" dirty="0"/>
          </a:p>
          <a:p>
            <a:pPr marL="0" indent="0">
              <a:buNone/>
            </a:pPr>
            <a:r>
              <a:rPr lang="en-US" dirty="0"/>
              <a:t>2. Click on the link to the </a:t>
            </a:r>
            <a:r>
              <a:rPr lang="en-US" dirty="0" err="1"/>
              <a:t>Monte_Carlo_simulation_tutorials</a:t>
            </a:r>
            <a:r>
              <a:rPr lang="en-US" dirty="0"/>
              <a:t> repo</a:t>
            </a:r>
          </a:p>
          <a:p>
            <a:pPr marL="0" indent="0">
              <a:buNone/>
            </a:pPr>
            <a:endParaRPr lang="en-US" dirty="0"/>
          </a:p>
          <a:p>
            <a:pPr marL="0" indent="0">
              <a:buNone/>
            </a:pPr>
            <a:r>
              <a:rPr lang="en-US" dirty="0"/>
              <a:t>3. Click </a:t>
            </a:r>
            <a:r>
              <a:rPr lang="en-US" dirty="0">
                <a:solidFill>
                  <a:srgbClr val="00B050"/>
                </a:solidFill>
              </a:rPr>
              <a:t>clone or download </a:t>
            </a:r>
            <a:r>
              <a:rPr lang="en-US" dirty="0"/>
              <a:t>and choose </a:t>
            </a:r>
            <a:r>
              <a:rPr lang="en-US" dirty="0">
                <a:solidFill>
                  <a:srgbClr val="0070C0"/>
                </a:solidFill>
              </a:rPr>
              <a:t>Download ZIP</a:t>
            </a:r>
          </a:p>
          <a:p>
            <a:pPr marL="0" indent="0">
              <a:buNone/>
            </a:pPr>
            <a:endParaRPr lang="en-US" dirty="0"/>
          </a:p>
          <a:p>
            <a:pPr marL="0" indent="0">
              <a:buNone/>
            </a:pPr>
            <a:r>
              <a:rPr lang="en-US" dirty="0"/>
              <a:t>The whole repo is now in your computer’s downloads folder </a:t>
            </a:r>
          </a:p>
        </p:txBody>
      </p:sp>
      <p:pic>
        <p:nvPicPr>
          <p:cNvPr id="7" name="Picture 6" descr="A screenshot of a cell phone&#10;&#10;Description automatically generated">
            <a:extLst>
              <a:ext uri="{FF2B5EF4-FFF2-40B4-BE49-F238E27FC236}">
                <a16:creationId xmlns:a16="http://schemas.microsoft.com/office/drawing/2014/main" id="{7F35B28E-A733-4349-A625-AC254ACF8B5F}"/>
              </a:ext>
            </a:extLst>
          </p:cNvPr>
          <p:cNvPicPr>
            <a:picLocks noChangeAspect="1"/>
          </p:cNvPicPr>
          <p:nvPr/>
        </p:nvPicPr>
        <p:blipFill>
          <a:blip r:embed="rId4"/>
          <a:stretch>
            <a:fillRect/>
          </a:stretch>
        </p:blipFill>
        <p:spPr>
          <a:xfrm>
            <a:off x="6541525" y="1849192"/>
            <a:ext cx="5128749" cy="197323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DB8CBB5C-E10F-414B-803A-3431E54F5709}"/>
              </a:ext>
            </a:extLst>
          </p:cNvPr>
          <p:cNvPicPr>
            <a:picLocks noChangeAspect="1"/>
          </p:cNvPicPr>
          <p:nvPr/>
        </p:nvPicPr>
        <p:blipFill rotWithShape="1">
          <a:blip r:embed="rId5"/>
          <a:srcRect r="8453"/>
          <a:stretch/>
        </p:blipFill>
        <p:spPr>
          <a:xfrm>
            <a:off x="6280662" y="4372758"/>
            <a:ext cx="5650474" cy="1680847"/>
          </a:xfrm>
          <a:prstGeom prst="rect">
            <a:avLst/>
          </a:prstGeom>
        </p:spPr>
      </p:pic>
      <p:sp>
        <p:nvSpPr>
          <p:cNvPr id="15" name="Rounded Rectangle 14">
            <a:extLst>
              <a:ext uri="{FF2B5EF4-FFF2-40B4-BE49-F238E27FC236}">
                <a16:creationId xmlns:a16="http://schemas.microsoft.com/office/drawing/2014/main" id="{8B04683C-81AB-EE4B-B5F2-DC14B1B980E0}"/>
              </a:ext>
            </a:extLst>
          </p:cNvPr>
          <p:cNvSpPr/>
          <p:nvPr/>
        </p:nvSpPr>
        <p:spPr>
          <a:xfrm>
            <a:off x="7766304" y="3133344"/>
            <a:ext cx="2036064" cy="689084"/>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557BC8F6-D27C-B242-9E24-35367B348136}"/>
              </a:ext>
            </a:extLst>
          </p:cNvPr>
          <p:cNvSpPr/>
          <p:nvPr/>
        </p:nvSpPr>
        <p:spPr>
          <a:xfrm>
            <a:off x="10826496" y="5669280"/>
            <a:ext cx="843778" cy="24384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89B904D2-F333-45BC-AD75-A6CF54DF85E5}"/>
              </a:ext>
            </a:extLst>
          </p:cNvPr>
          <p:cNvSpPr txBox="1">
            <a:spLocks/>
          </p:cNvSpPr>
          <p:nvPr/>
        </p:nvSpPr>
        <p:spPr>
          <a:xfrm>
            <a:off x="11119945" y="6422855"/>
            <a:ext cx="485246" cy="24464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875DB0-F7A3-40DB-8331-DEB043A8C99F}" type="slidenum">
              <a:rPr lang="en-US" sz="1600" smtClean="0">
                <a:solidFill>
                  <a:schemeClr val="bg1"/>
                </a:solidFill>
                <a:latin typeface="Arial" panose="020B0604020202020204" pitchFamily="34" charset="0"/>
                <a:ea typeface="Verdana" panose="020B0604030504040204" pitchFamily="34" charset="0"/>
                <a:cs typeface="Arial" panose="020B0604020202020204" pitchFamily="34" charset="0"/>
              </a:rPr>
              <a:pPr/>
              <a:t>91</a:t>
            </a:fld>
            <a:endParaRPr lang="en-US" sz="16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66587396"/>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lumMod val="60000"/>
            <a:lumOff val="40000"/>
            <a:alpha val="71000"/>
          </a:schemeClr>
        </a:solidFill>
        <a:ln w="19050" algn="ctr">
          <a:noFill/>
          <a:miter lim="800000"/>
          <a:headEnd/>
          <a:tailEnd/>
        </a:ln>
      </a:spPr>
      <a:bodyPr wrap="none" rtlCol="0" anchor="ctr"/>
      <a:lstStyle>
        <a:defPPr algn="ctr">
          <a:lnSpc>
            <a:spcPct val="90000"/>
          </a:lnSpc>
          <a:defRPr dirty="0" smtClean="0">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2846</TotalTime>
  <Words>7626</Words>
  <Application>Microsoft Office PowerPoint</Application>
  <PresentationFormat>Widescreen</PresentationFormat>
  <Paragraphs>1138</Paragraphs>
  <Slides>91</Slides>
  <Notes>26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91</vt:i4>
      </vt:variant>
    </vt:vector>
  </HeadingPairs>
  <TitlesOfParts>
    <vt:vector size="108" baseType="lpstr">
      <vt:lpstr>Arial</vt:lpstr>
      <vt:lpstr>Calibri</vt:lpstr>
      <vt:lpstr>Cambria</vt:lpstr>
      <vt:lpstr>Cambria Math</vt:lpstr>
      <vt:lpstr>CMR10</vt:lpstr>
      <vt:lpstr>Corbel</vt:lpstr>
      <vt:lpstr>Courier</vt:lpstr>
      <vt:lpstr>Courier New</vt:lpstr>
      <vt:lpstr>Franklin Gothic Medium</vt:lpstr>
      <vt:lpstr>Garamond</vt:lpstr>
      <vt:lpstr>Source Sans Pro</vt:lpstr>
      <vt:lpstr>Times New Roman</vt:lpstr>
      <vt:lpstr>Verdana</vt:lpstr>
      <vt:lpstr>Wingdings</vt:lpstr>
      <vt:lpstr>Wingdings 2</vt:lpstr>
      <vt:lpstr>Banded</vt:lpstr>
      <vt:lpstr>UCSF PPT Template-Blue Bar</vt:lpstr>
      <vt:lpstr>UCSF Epi Tools Workshop  Quantitative Bias Analysis</vt:lpstr>
      <vt:lpstr>Outline</vt:lpstr>
      <vt:lpstr>Outline</vt:lpstr>
      <vt:lpstr>Part 1: Introduction to Quantitative Bias analysis</vt:lpstr>
      <vt:lpstr>Acknowledgements </vt:lpstr>
      <vt:lpstr>Key Terms: what is bias?</vt:lpstr>
      <vt:lpstr>Key Terms: random error vs. systematic error</vt:lpstr>
      <vt:lpstr>PowerPoint Presentation</vt:lpstr>
      <vt:lpstr>PowerPoint Presentation</vt:lpstr>
      <vt:lpstr>Internal validity, external validity, and target validity</vt:lpstr>
      <vt:lpstr>Threats to internal validity</vt:lpstr>
      <vt:lpstr>Confounding (see DAG lecture by Dr. Graff for more details)</vt:lpstr>
      <vt:lpstr>Selection bias</vt:lpstr>
      <vt:lpstr>Collider-stratification bias (see DAG lecture by Dr. Graff for more details)</vt:lpstr>
      <vt:lpstr>DAGs for selection bias</vt:lpstr>
      <vt:lpstr>Information Bias (see DAG lecture by Dr. Graff for more details) </vt:lpstr>
      <vt:lpstr>PowerPoint Presentation</vt:lpstr>
      <vt:lpstr>Limitations of meta-analysis</vt:lpstr>
      <vt:lpstr>Why QBA?</vt:lpstr>
      <vt:lpstr>When QBA?</vt:lpstr>
      <vt:lpstr>Bias parameters</vt:lpstr>
      <vt:lpstr>Confounding</vt:lpstr>
      <vt:lpstr>Identifying confounding</vt:lpstr>
      <vt:lpstr>Crude vs. adjusted estimates</vt:lpstr>
      <vt:lpstr>Bias analysis for unmeasured/unknown confounding</vt:lpstr>
      <vt:lpstr>Question of interest</vt:lpstr>
      <vt:lpstr>Example: HDL cholesterol, exercise &amp; CVD risk</vt:lpstr>
      <vt:lpstr>Crude association HDL       CVD </vt:lpstr>
      <vt:lpstr>Exercise             CVD </vt:lpstr>
      <vt:lpstr>Bias parameters</vt:lpstr>
      <vt:lpstr>Observed Data</vt:lpstr>
      <vt:lpstr>Deterministic bias analysis</vt:lpstr>
      <vt:lpstr>Deterministic bias analysis</vt:lpstr>
      <vt:lpstr>Deterministic bias analysis</vt:lpstr>
      <vt:lpstr>-episens- or -episensi-</vt:lpstr>
      <vt:lpstr>-episens- or -episensi-</vt:lpstr>
      <vt:lpstr>Selection bias (collider-stratification bias)</vt:lpstr>
      <vt:lpstr>Selection vs. selection bias</vt:lpstr>
      <vt:lpstr>When does selection bias occur?</vt:lpstr>
      <vt:lpstr>Calculate the cross product</vt:lpstr>
      <vt:lpstr>Selection probabilities (a.k.a. sampling fractions) </vt:lpstr>
      <vt:lpstr>QBA for Selection Bias</vt:lpstr>
      <vt:lpstr>QBA for selection bias</vt:lpstr>
      <vt:lpstr>QBA for selection bias</vt:lpstr>
      <vt:lpstr>Example</vt:lpstr>
      <vt:lpstr>Where to get estimates of sampling fractions?</vt:lpstr>
      <vt:lpstr>Calculations </vt:lpstr>
      <vt:lpstr>Stata -episens- </vt:lpstr>
      <vt:lpstr>-episensi- </vt:lpstr>
      <vt:lpstr>Misclassification</vt:lpstr>
      <vt:lpstr>Misclassification can arise from:</vt:lpstr>
      <vt:lpstr>Terminology</vt:lpstr>
      <vt:lpstr>Other key terms (see DAG lecture by Dr. Graff for more details)</vt:lpstr>
      <vt:lpstr>Where to obtain bias parameters?</vt:lpstr>
      <vt:lpstr>Example: Self-report vs. measured BMI</vt:lpstr>
      <vt:lpstr>Comparing self-report and measured BMI</vt:lpstr>
      <vt:lpstr>PowerPoint Presentation</vt:lpstr>
      <vt:lpstr>Using observed data with exposure misclassification to calculate the “truth”</vt:lpstr>
      <vt:lpstr>Example: Race and obesity </vt:lpstr>
      <vt:lpstr>Validation Study</vt:lpstr>
      <vt:lpstr>-Diagt- command to calculate sensitivity, specificity, PPV, and NPV</vt:lpstr>
      <vt:lpstr>-Diagt- command</vt:lpstr>
      <vt:lpstr>-episensi- for misclassification</vt:lpstr>
      <vt:lpstr>Using PPV and NPV</vt:lpstr>
      <vt:lpstr>Non-differential misclassification: bias is not always towards the null</vt:lpstr>
      <vt:lpstr>Non-differential misclassification: bias is not always towards the null</vt:lpstr>
      <vt:lpstr>Multidimensional bias analysis</vt:lpstr>
      <vt:lpstr>Concept</vt:lpstr>
      <vt:lpstr>Example</vt:lpstr>
      <vt:lpstr>Selection bias factor</vt:lpstr>
      <vt:lpstr>Example</vt:lpstr>
      <vt:lpstr>Probabilistic bias analysis</vt:lpstr>
      <vt:lpstr>Concept</vt:lpstr>
      <vt:lpstr>Probabilistic bias analysis</vt:lpstr>
      <vt:lpstr>Probability Distributions: Uniform</vt:lpstr>
      <vt:lpstr>Probability Distributions: Triangular</vt:lpstr>
      <vt:lpstr>Probability Distributions: Trapezoidal</vt:lpstr>
      <vt:lpstr>Probability Distributions: Normal</vt:lpstr>
      <vt:lpstr>Probability Distributions: Beta</vt:lpstr>
      <vt:lpstr>Comparing distributions</vt:lpstr>
      <vt:lpstr>Software options</vt:lpstr>
      <vt:lpstr>-episens- for probabilistic bias analysis</vt:lpstr>
      <vt:lpstr>Exposure misclassification histograms</vt:lpstr>
      <vt:lpstr>Unmeasured confounder (smoking)</vt:lpstr>
      <vt:lpstr>Collider-stratification bias example: the obesity paradox</vt:lpstr>
      <vt:lpstr>Analytic cohort comprised of 2,625 men and women with incident diabetes (based on fasting glucose or newly initiated medication for diabetes)</vt:lpstr>
      <vt:lpstr>PowerPoint Presentation</vt:lpstr>
      <vt:lpstr>PowerPoint Presentation</vt:lpstr>
      <vt:lpstr>Wrap up</vt:lpstr>
      <vt:lpstr>Review of what we covered today:</vt:lpstr>
      <vt:lpstr>To download the simulation tutorials from GitHub…</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Epi Tools Workshop  Quantitative Bias Analysis</dc:title>
  <dc:creator>Mayeda, Elizabeth Rose</dc:creator>
  <cp:lastModifiedBy>Mayeda, Elizabeth R.</cp:lastModifiedBy>
  <cp:revision>211</cp:revision>
  <dcterms:created xsi:type="dcterms:W3CDTF">2019-02-12T20:31:18Z</dcterms:created>
  <dcterms:modified xsi:type="dcterms:W3CDTF">2020-03-05T18:34:22Z</dcterms:modified>
</cp:coreProperties>
</file>