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80" r:id="rId4"/>
    <p:sldId id="258" r:id="rId5"/>
    <p:sldId id="259" r:id="rId6"/>
    <p:sldId id="260" r:id="rId7"/>
    <p:sldId id="261" r:id="rId8"/>
    <p:sldId id="268" r:id="rId9"/>
    <p:sldId id="263" r:id="rId10"/>
    <p:sldId id="269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4"/>
    <p:restoredTop sz="94344" autoAdjust="0"/>
  </p:normalViewPr>
  <p:slideViewPr>
    <p:cSldViewPr snapToGrid="0" snapToObjects="1">
      <p:cViewPr>
        <p:scale>
          <a:sx n="70" d="100"/>
          <a:sy n="70" d="100"/>
        </p:scale>
        <p:origin x="-144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5451-781C-4A4B-BF7D-5FB755533C0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05D3-A725-DE48-A1F0-39669F9B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E6D6-0641-E544-8AFD-F48C7929F59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7E05-40DC-FD45-8388-749FC3D8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6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8114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9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410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892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7525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33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90024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7490357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107989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6672818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7280904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19691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430435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26403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633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9880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6240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6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313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3713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6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93287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807221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84129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8635501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9360251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9961090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2074775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7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93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1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7760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8DDE-4CC1-4F7A-B17B-0976918310C3}" type="slidenum">
              <a:rPr lang="en-US" altLang="en-US">
                <a:solidFill>
                  <a:srgbClr val="052049"/>
                </a:solidFill>
              </a:rPr>
              <a:pPr/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4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64097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438914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563684"/>
            <a:ext cx="8087171" cy="313932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2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8EEDDD-082B-5546-B825-69448448F6D4}" type="datetime1">
              <a:rPr lang="en-US" smtClean="0">
                <a:solidFill>
                  <a:srgbClr val="052049"/>
                </a:solidFill>
              </a:rPr>
              <a:pPr/>
              <a:t>1/15/20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104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110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341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2415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0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59.xml"/><Relationship Id="rId9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8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 xmlns:p14="http://schemas.microsoft.com/office/powerpoint/2010/main"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</p:sldLayoutIdLst>
  <p:transition xmlns:p14="http://schemas.microsoft.com/office/powerpoint/2010/main"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605" y="4000500"/>
            <a:ext cx="5205535" cy="1665513"/>
          </a:xfrm>
        </p:spPr>
        <p:txBody>
          <a:bodyPr/>
          <a:lstStyle/>
          <a:p>
            <a:r>
              <a:rPr lang="en-US" dirty="0" smtClean="0"/>
              <a:t>Rebecca E. Graff, </a:t>
            </a:r>
            <a:r>
              <a:rPr lang="en-US" dirty="0"/>
              <a:t>ScD</a:t>
            </a:r>
          </a:p>
          <a:p>
            <a:r>
              <a:rPr lang="en-US" dirty="0" smtClean="0"/>
              <a:t>Assistant Professor, </a:t>
            </a:r>
            <a:r>
              <a:rPr lang="en-US" dirty="0"/>
              <a:t>Epidemiology &amp; </a:t>
            </a:r>
            <a:r>
              <a:rPr lang="en-US" dirty="0" smtClean="0"/>
              <a:t>Biostatistics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779813"/>
            <a:ext cx="5205707" cy="1244727"/>
          </a:xfrm>
        </p:spPr>
        <p:txBody>
          <a:bodyPr/>
          <a:lstStyle/>
          <a:p>
            <a:r>
              <a:rPr lang="en-US" dirty="0" smtClean="0"/>
              <a:t>Causal Inference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7889" y="3139395"/>
            <a:ext cx="5201923" cy="677627"/>
          </a:xfrm>
        </p:spPr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</p:spTree>
    <p:extLst>
      <p:ext uri="{BB962C8B-B14F-4D97-AF65-F5344CB8AC3E}">
        <p14:creationId xmlns:p14="http://schemas.microsoft.com/office/powerpoint/2010/main" val="3627423563"/>
      </p:ext>
    </p:extLst>
  </p:cSld>
  <p:clrMapOvr>
    <a:masterClrMapping/>
  </p:clrMapOvr>
  <p:transition xmlns:p14="http://schemas.microsoft.com/office/powerpoint/2010/main" advTm="7638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vs. Association Measures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930136"/>
              </p:ext>
            </p:extLst>
          </p:nvPr>
        </p:nvGraphicFramePr>
        <p:xfrm>
          <a:off x="460375" y="1500188"/>
          <a:ext cx="8137526" cy="30718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8763"/>
                <a:gridCol w="4068763"/>
              </a:tblGrid>
              <a:tr h="562011"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Measures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 Measures</a:t>
                      </a:r>
                      <a:endParaRPr lang="en-US" dirty="0"/>
                    </a:p>
                  </a:txBody>
                  <a:tcPr anchor="ctr"/>
                </a:tc>
              </a:tr>
              <a:tr h="562011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Y</a:t>
                      </a:r>
                      <a:r>
                        <a:rPr lang="en-US" i="1" baseline="30000" dirty="0" err="1" smtClean="0"/>
                        <a:t>a</a:t>
                      </a:r>
                      <a:r>
                        <a:rPr lang="en-US" i="1" baseline="30000" dirty="0" smtClean="0"/>
                        <a:t>=1</a:t>
                      </a:r>
                      <a:r>
                        <a:rPr lang="en-US" dirty="0" smtClean="0"/>
                        <a:t>=1) </a:t>
                      </a:r>
                      <a:r>
                        <a:rPr lang="en-US" altLang="en-US" b="1" dirty="0" smtClean="0"/>
                        <a:t>/</a:t>
                      </a:r>
                      <a:r>
                        <a:rPr lang="en-US" altLang="en-US" dirty="0" smtClean="0"/>
                        <a:t> </a:t>
                      </a:r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Y</a:t>
                      </a:r>
                      <a:r>
                        <a:rPr lang="en-US" i="1" baseline="30000" dirty="0" err="1" smtClean="0"/>
                        <a:t>a</a:t>
                      </a:r>
                      <a:r>
                        <a:rPr lang="en-US" i="1" baseline="30000" dirty="0" smtClean="0"/>
                        <a:t>=0</a:t>
                      </a:r>
                      <a:r>
                        <a:rPr lang="en-US" dirty="0" smtClean="0"/>
                        <a:t>=1)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 = 1 | 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 = 1) / </a:t>
                      </a:r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Y</a:t>
                      </a:r>
                      <a:r>
                        <a:rPr lang="en-US" dirty="0" smtClean="0"/>
                        <a:t> = 1 | 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 = 0)</a:t>
                      </a:r>
                    </a:p>
                  </a:txBody>
                  <a:tcPr anchor="ctr"/>
                </a:tc>
              </a:tr>
              <a:tr h="562011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Ratio of unobserved risks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 of observed risks </a:t>
                      </a:r>
                      <a:endParaRPr lang="en-US" dirty="0"/>
                    </a:p>
                  </a:txBody>
                  <a:tcPr anchor="ctr"/>
                </a:tc>
              </a:tr>
              <a:tr h="1385780">
                <a:tc>
                  <a:txBody>
                    <a:bodyPr/>
                    <a:lstStyle/>
                    <a:p>
                      <a:r>
                        <a:rPr lang="en-US" dirty="0" smtClean="0"/>
                        <a:t>Cannot be directly computed because </a:t>
                      </a:r>
                      <a:r>
                        <a:rPr lang="en-US" i="1" dirty="0" err="1" smtClean="0"/>
                        <a:t>Y</a:t>
                      </a:r>
                      <a:r>
                        <a:rPr lang="en-US" i="1" baseline="30000" dirty="0" err="1" smtClean="0"/>
                        <a:t>a</a:t>
                      </a:r>
                      <a:r>
                        <a:rPr lang="en-US" i="1" baseline="30000" dirty="0" smtClean="0"/>
                        <a:t>=1</a:t>
                      </a:r>
                      <a:r>
                        <a:rPr lang="en-US" dirty="0" smtClean="0"/>
                        <a:t> and </a:t>
                      </a:r>
                      <a:r>
                        <a:rPr lang="en-US" i="1" dirty="0" err="1" smtClean="0"/>
                        <a:t>Y</a:t>
                      </a:r>
                      <a:r>
                        <a:rPr lang="en-US" i="1" baseline="30000" dirty="0" err="1" smtClean="0"/>
                        <a:t>a</a:t>
                      </a:r>
                      <a:r>
                        <a:rPr lang="en-US" i="1" baseline="30000" dirty="0" smtClean="0"/>
                        <a:t>=0</a:t>
                      </a:r>
                      <a:r>
                        <a:rPr lang="en-US" dirty="0" smtClean="0"/>
                        <a:t> are unobserved in some subjects in the population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be directly computed in any study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because 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observed in all subjects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population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9624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 smtClean="0"/>
              <a:t>Causal Models and Heuristics</a:t>
            </a:r>
          </a:p>
          <a:p>
            <a:pPr lvl="1"/>
            <a:r>
              <a:rPr lang="en-US" dirty="0" smtClean="0"/>
              <a:t>Bradford Hill Criteria</a:t>
            </a:r>
          </a:p>
          <a:p>
            <a:pPr lvl="1"/>
            <a:r>
              <a:rPr lang="en-US" dirty="0" smtClean="0"/>
              <a:t>Sufficient and Component Cause Model</a:t>
            </a:r>
          </a:p>
          <a:p>
            <a:pPr lvl="1"/>
            <a:r>
              <a:rPr lang="en-US" dirty="0" smtClean="0"/>
              <a:t>Counterfactual Model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Ideal Randomized Experiments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Conditional Randomization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2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190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Bradford Hill Criteria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Strength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Consistency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Specificity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Temporality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Biological gradient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Plausibility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Coherence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Analogy</a:t>
            </a:r>
            <a:endParaRPr lang="en-US" dirty="0"/>
          </a:p>
        </p:txBody>
      </p:sp>
      <p:pic>
        <p:nvPicPr>
          <p:cNvPr id="4" name="Picture 9" descr="http://t3.gstatic.com/images?q=tbn:ANd9GcQrD7p8tXOoxQ9eY7R8p4oO2gRJ3ZH84Obc_Ego6p2LyoMj2e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70" y="1496816"/>
            <a:ext cx="2684021" cy="36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3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41269" y="5164126"/>
            <a:ext cx="268402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defTabSz="914400">
              <a:spcBef>
                <a:spcPts val="0"/>
              </a:spcBef>
              <a:buClrTx/>
              <a:buSzTx/>
              <a:buFontTx/>
              <a:buAutoNum type="alphaUcPeriod"/>
              <a:defRPr/>
            </a:pPr>
            <a:r>
              <a:rPr lang="en-US" altLang="en-US" sz="1800" dirty="0" smtClean="0">
                <a:solidFill>
                  <a:srgbClr val="052049"/>
                </a:solidFill>
              </a:rPr>
              <a:t>Bradford Hill</a:t>
            </a:r>
          </a:p>
          <a:p>
            <a:pPr algn="ctr" defTabSz="914400">
              <a:spcBef>
                <a:spcPts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1800" dirty="0" smtClean="0">
                <a:solidFill>
                  <a:srgbClr val="052049"/>
                </a:solidFill>
              </a:rPr>
              <a:t>(1897 – 1991)</a:t>
            </a:r>
          </a:p>
        </p:txBody>
      </p:sp>
    </p:spTree>
    <p:extLst>
      <p:ext uri="{BB962C8B-B14F-4D97-AF65-F5344CB8AC3E}">
        <p14:creationId xmlns:p14="http://schemas.microsoft.com/office/powerpoint/2010/main" val="17014518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 &amp; Component Cause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686" y="1499616"/>
            <a:ext cx="8137665" cy="3909393"/>
          </a:xfrm>
        </p:spPr>
        <p:txBody>
          <a:bodyPr/>
          <a:lstStyle/>
          <a:p>
            <a:r>
              <a:rPr lang="en-US" dirty="0" smtClean="0"/>
              <a:t>Sufficient cause</a:t>
            </a:r>
          </a:p>
          <a:p>
            <a:r>
              <a:rPr lang="en-US" dirty="0" smtClean="0"/>
              <a:t>Component cause</a:t>
            </a:r>
          </a:p>
          <a:p>
            <a:pPr lvl="1"/>
            <a:r>
              <a:rPr lang="en-US" dirty="0" smtClean="0"/>
              <a:t>Strong component cause</a:t>
            </a:r>
          </a:p>
          <a:p>
            <a:r>
              <a:rPr lang="en-US" dirty="0"/>
              <a:t>Necessary </a:t>
            </a:r>
            <a:r>
              <a:rPr lang="en-US" dirty="0" smtClean="0"/>
              <a:t>cause</a:t>
            </a:r>
            <a:endParaRPr lang="en-US" dirty="0"/>
          </a:p>
        </p:txBody>
      </p:sp>
      <p:pic>
        <p:nvPicPr>
          <p:cNvPr id="6" name="Picture 9" descr="http://www.rti.org/images/K_Rothman_P2752_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40" y="1501845"/>
            <a:ext cx="2453990" cy="34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27440" y="4971691"/>
            <a:ext cx="245399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Kenneth Rothman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112083" y="3592316"/>
            <a:ext cx="1905000" cy="1752600"/>
            <a:chOff x="432" y="2400"/>
            <a:chExt cx="1200" cy="1104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 smtClean="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 smtClean="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 smtClean="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19873" y="3592316"/>
            <a:ext cx="1905000" cy="1752600"/>
            <a:chOff x="432" y="2400"/>
            <a:chExt cx="1200" cy="1104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 smtClean="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 smtClean="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 smtClean="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5042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5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Counterfactuals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77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Clarification on Notation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 smtClean="0"/>
              <a:t>Capital letters denote random variables</a:t>
            </a:r>
          </a:p>
          <a:p>
            <a:pPr lvl="1"/>
            <a:r>
              <a:rPr lang="en-US" dirty="0" smtClean="0"/>
              <a:t>Variables that may have different values for different individuals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i="1" baseline="30000" dirty="0" smtClean="0"/>
              <a:t>=0</a:t>
            </a:r>
            <a:r>
              <a:rPr lang="en-US" dirty="0" smtClean="0"/>
              <a:t>, 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</a:t>
            </a:r>
          </a:p>
          <a:p>
            <a:endParaRPr lang="en-US" dirty="0" smtClean="0"/>
          </a:p>
          <a:p>
            <a:r>
              <a:rPr lang="en-US" dirty="0" smtClean="0"/>
              <a:t>Lowercase letters denote possible values (realizations) of random variables</a:t>
            </a:r>
          </a:p>
          <a:p>
            <a:pPr marL="522274" lvl="2" indent="-295268"/>
            <a:r>
              <a:rPr lang="en-US" i="1" dirty="0" smtClean="0"/>
              <a:t>a</a:t>
            </a:r>
            <a:r>
              <a:rPr lang="en-US" dirty="0" smtClean="0"/>
              <a:t> is a possible value (0 or 1) of the random variable </a:t>
            </a:r>
            <a:r>
              <a:rPr lang="en-US" i="1" dirty="0" smtClean="0"/>
              <a:t>A</a:t>
            </a:r>
            <a:endParaRPr lang="en-US" i="1" baseline="30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6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468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 vs. Conditional Probabilities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=1</a:t>
            </a:r>
            <a:r>
              <a:rPr lang="en-US" dirty="0"/>
              <a:t> = 1) </a:t>
            </a:r>
            <a:r>
              <a:rPr lang="en-US" dirty="0" smtClean="0"/>
              <a:t>is an unconditional (marginal) probability</a:t>
            </a:r>
          </a:p>
          <a:p>
            <a:pPr lvl="1"/>
            <a:r>
              <a:rPr lang="en-US" dirty="0" smtClean="0"/>
              <a:t>Proportion </a:t>
            </a:r>
            <a:r>
              <a:rPr lang="en-US" dirty="0"/>
              <a:t>of subjects that would </a:t>
            </a:r>
            <a:r>
              <a:rPr lang="en-US" dirty="0" smtClean="0"/>
              <a:t>have developed </a:t>
            </a:r>
            <a:r>
              <a:rPr lang="en-US" dirty="0"/>
              <a:t>the outcome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u="sng" dirty="0"/>
              <a:t>had all </a:t>
            </a:r>
            <a:r>
              <a:rPr lang="en-US" u="sng" dirty="0" smtClean="0"/>
              <a:t>subjects</a:t>
            </a:r>
            <a:r>
              <a:rPr lang="en-US" dirty="0" smtClean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the population of interest </a:t>
            </a:r>
            <a:r>
              <a:rPr lang="en-US" sz="2000" dirty="0" smtClean="0"/>
              <a:t>received exposure value </a:t>
            </a:r>
            <a:r>
              <a:rPr lang="en-US" sz="2000" i="1" dirty="0" smtClean="0"/>
              <a:t>a</a:t>
            </a:r>
          </a:p>
          <a:p>
            <a:pPr lvl="1"/>
            <a:r>
              <a:rPr lang="en-US" dirty="0"/>
              <a:t>Calculated using </a:t>
            </a:r>
            <a:r>
              <a:rPr lang="en-US" dirty="0" smtClean="0"/>
              <a:t>the entire population</a:t>
            </a:r>
          </a:p>
          <a:p>
            <a:pPr lvl="1"/>
            <a:r>
              <a:rPr lang="en-US" dirty="0" smtClean="0"/>
              <a:t>Causal quantity</a:t>
            </a:r>
            <a:endParaRPr lang="en-US" sz="2000" dirty="0"/>
          </a:p>
          <a:p>
            <a:endParaRPr lang="en-US" dirty="0" smtClean="0"/>
          </a:p>
          <a:p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 = 1 | </a:t>
            </a:r>
            <a:r>
              <a:rPr lang="en-US" i="1" dirty="0" smtClean="0"/>
              <a:t>A</a:t>
            </a:r>
            <a:r>
              <a:rPr lang="en-US" dirty="0" smtClean="0"/>
              <a:t> = 1) is a conditional probability</a:t>
            </a:r>
          </a:p>
          <a:p>
            <a:pPr lvl="1"/>
            <a:r>
              <a:rPr lang="en-US" dirty="0" smtClean="0"/>
              <a:t>Proportion </a:t>
            </a:r>
            <a:r>
              <a:rPr lang="en-US" dirty="0"/>
              <a:t>of subjects that developed </a:t>
            </a:r>
            <a:r>
              <a:rPr lang="en-US" dirty="0" smtClean="0"/>
              <a:t>the outcome </a:t>
            </a:r>
            <a:r>
              <a:rPr lang="en-US" dirty="0"/>
              <a:t>Y </a:t>
            </a:r>
            <a:r>
              <a:rPr lang="en-US" u="sng" dirty="0"/>
              <a:t>among </a:t>
            </a:r>
            <a:r>
              <a:rPr lang="en-US" u="sng" dirty="0" smtClean="0"/>
              <a:t>subjects</a:t>
            </a:r>
            <a:r>
              <a:rPr lang="en-US" dirty="0" smtClean="0"/>
              <a:t> who received exposure </a:t>
            </a:r>
            <a:r>
              <a:rPr lang="en-US" dirty="0"/>
              <a:t>value a in the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Calculated using a subset of the population</a:t>
            </a:r>
          </a:p>
          <a:p>
            <a:pPr lvl="1"/>
            <a:r>
              <a:rPr lang="en-US" dirty="0" smtClean="0"/>
              <a:t>Associational quantity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977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vs. Average Causal Null Hypothesis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687" y="1499616"/>
            <a:ext cx="5962884" cy="3909393"/>
          </a:xfrm>
        </p:spPr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=1</a:t>
            </a:r>
            <a:r>
              <a:rPr lang="en-US" dirty="0"/>
              <a:t>=1) </a:t>
            </a:r>
            <a:r>
              <a:rPr lang="en-US" altLang="en-US" b="1" dirty="0" smtClean="0"/>
              <a:t>=</a:t>
            </a:r>
            <a:r>
              <a:rPr lang="en-US" altLang="en-US" dirty="0" smtClean="0"/>
              <a:t>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</a:t>
            </a:r>
            <a:r>
              <a:rPr lang="en-US" dirty="0"/>
              <a:t>=1</a:t>
            </a:r>
            <a:r>
              <a:rPr lang="en-US" dirty="0" smtClean="0"/>
              <a:t>) = 0.5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average</a:t>
            </a:r>
            <a:r>
              <a:rPr lang="en-US" dirty="0" smtClean="0"/>
              <a:t> causal null hypothesis holds if:</a:t>
            </a:r>
          </a:p>
          <a:p>
            <a:pPr marL="0" indent="0" algn="ctr">
              <a:buNone/>
            </a:pP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i="1" baseline="30000" dirty="0"/>
              <a:t>=</a:t>
            </a:r>
            <a:r>
              <a:rPr lang="en-US" i="1" baseline="30000" dirty="0" smtClean="0"/>
              <a:t>1</a:t>
            </a:r>
            <a:r>
              <a:rPr lang="en-US" dirty="0" smtClean="0"/>
              <a:t> = 1) = </a:t>
            </a:r>
            <a:r>
              <a:rPr lang="en-US" dirty="0" err="1" smtClean="0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=0</a:t>
            </a:r>
            <a:r>
              <a:rPr lang="en-US" dirty="0" smtClean="0"/>
              <a:t> </a:t>
            </a:r>
            <a:r>
              <a:rPr lang="en-US" dirty="0"/>
              <a:t>= 1)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sharp</a:t>
            </a:r>
            <a:r>
              <a:rPr lang="en-US" dirty="0" smtClean="0"/>
              <a:t> causal null hypothesis holds if, </a:t>
            </a:r>
            <a:r>
              <a:rPr lang="en-US" u="sng" dirty="0" smtClean="0"/>
              <a:t>for all subjects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i="1" baseline="30000" dirty="0"/>
              <a:t>=</a:t>
            </a:r>
            <a:r>
              <a:rPr lang="en-US" i="1" baseline="30000" dirty="0" smtClean="0"/>
              <a:t>1</a:t>
            </a:r>
            <a:r>
              <a:rPr lang="en-US" dirty="0" smtClean="0"/>
              <a:t> = 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i="1" baseline="30000" dirty="0"/>
              <a:t>=</a:t>
            </a:r>
            <a:r>
              <a:rPr lang="en-US" i="1" baseline="30000" dirty="0" smtClean="0"/>
              <a:t>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the sharp causal null hypothesis hold for these data?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15" y="1499616"/>
            <a:ext cx="2387481" cy="45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89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6489027" cy="3909393"/>
          </a:xfrm>
        </p:spPr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1) </a:t>
            </a:r>
            <a:r>
              <a:rPr lang="en-US" dirty="0" smtClean="0"/>
              <a:t>= 7/13 = 0.54</a:t>
            </a:r>
          </a:p>
          <a:p>
            <a:r>
              <a:rPr lang="en-US" dirty="0" err="1" smtClean="0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0</a:t>
            </a:r>
            <a:r>
              <a:rPr lang="en-US" dirty="0" smtClean="0"/>
              <a:t>) = 3/7 = 0.43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exposure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and the outcome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are associated </a:t>
            </a:r>
            <a:r>
              <a:rPr lang="en-US" dirty="0" smtClean="0"/>
              <a:t>if</a:t>
            </a:r>
          </a:p>
          <a:p>
            <a:pPr marL="0" indent="0" algn="ctr">
              <a:buNone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</a:t>
            </a:r>
            <a:r>
              <a:rPr lang="en-US" dirty="0" smtClean="0"/>
              <a:t>) ≠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dirty="0" smtClean="0"/>
              <a:t>0)</a:t>
            </a:r>
          </a:p>
          <a:p>
            <a:pPr marL="0" indent="0" algn="ctr">
              <a:buNone/>
            </a:pPr>
            <a:endParaRPr lang="en-US" dirty="0"/>
          </a:p>
          <a:p>
            <a:pPr lvl="0">
              <a:buClr>
                <a:srgbClr val="0093D0"/>
              </a:buClr>
            </a:pPr>
            <a:r>
              <a:rPr lang="en-US" dirty="0" smtClean="0">
                <a:solidFill>
                  <a:srgbClr val="052049"/>
                </a:solidFill>
              </a:rPr>
              <a:t>No association = independence</a:t>
            </a:r>
          </a:p>
          <a:p>
            <a:pPr marL="0" lvl="0" indent="0" algn="ctr">
              <a:buClr>
                <a:srgbClr val="0093D0"/>
              </a:buClr>
              <a:buNone/>
            </a:pPr>
            <a:r>
              <a:rPr lang="en-US" i="1" dirty="0">
                <a:solidFill>
                  <a:srgbClr val="052049"/>
                </a:solidFill>
              </a:rPr>
              <a:t>A</a:t>
            </a:r>
            <a:r>
              <a:rPr lang="en-US" dirty="0">
                <a:solidFill>
                  <a:srgbClr val="052049"/>
                </a:solidFill>
              </a:rPr>
              <a:t>      </a:t>
            </a:r>
            <a:r>
              <a:rPr lang="en-US" i="1" dirty="0" smtClean="0">
                <a:solidFill>
                  <a:srgbClr val="052049"/>
                </a:solidFill>
              </a:rPr>
              <a:t>Y</a:t>
            </a:r>
            <a:endParaRPr lang="en-US" dirty="0" smtClean="0">
              <a:solidFill>
                <a:srgbClr val="052049"/>
              </a:solidFill>
            </a:endParaRPr>
          </a:p>
          <a:p>
            <a:pPr>
              <a:buClr>
                <a:srgbClr val="0093D0"/>
              </a:buClr>
            </a:pPr>
            <a:endParaRPr lang="en-US" dirty="0" smtClean="0">
              <a:solidFill>
                <a:srgbClr val="052049"/>
              </a:solidFill>
            </a:endParaRPr>
          </a:p>
          <a:p>
            <a:pPr>
              <a:buClr>
                <a:srgbClr val="0093D0"/>
              </a:buClr>
            </a:pPr>
            <a:r>
              <a:rPr lang="en-US" dirty="0" smtClean="0">
                <a:solidFill>
                  <a:srgbClr val="052049"/>
                </a:solidFill>
              </a:rPr>
              <a:t>Are </a:t>
            </a:r>
            <a:r>
              <a:rPr lang="en-US" i="1" dirty="0" smtClean="0">
                <a:solidFill>
                  <a:srgbClr val="052049"/>
                </a:solidFill>
              </a:rPr>
              <a:t>A</a:t>
            </a:r>
            <a:r>
              <a:rPr lang="en-US" dirty="0" smtClean="0">
                <a:solidFill>
                  <a:srgbClr val="052049"/>
                </a:solidFill>
              </a:rPr>
              <a:t> and </a:t>
            </a:r>
            <a:r>
              <a:rPr lang="en-US" i="1" dirty="0" smtClean="0">
                <a:solidFill>
                  <a:srgbClr val="052049"/>
                </a:solidFill>
              </a:rPr>
              <a:t>Y</a:t>
            </a:r>
            <a:r>
              <a:rPr lang="en-US" dirty="0" smtClean="0">
                <a:solidFill>
                  <a:srgbClr val="052049"/>
                </a:solidFill>
              </a:rPr>
              <a:t> independent?</a:t>
            </a:r>
            <a:endParaRPr lang="en-US" i="1" dirty="0">
              <a:solidFill>
                <a:srgbClr val="052049"/>
              </a:solidFill>
            </a:endParaRPr>
          </a:p>
          <a:p>
            <a:pPr lvl="0">
              <a:buClr>
                <a:srgbClr val="0093D0"/>
              </a:buClr>
            </a:pPr>
            <a:endParaRPr lang="en-US" dirty="0">
              <a:solidFill>
                <a:srgbClr val="052049"/>
              </a:solidFill>
            </a:endParaRPr>
          </a:p>
          <a:p>
            <a:pPr marL="0" lvl="0" indent="0">
              <a:buClr>
                <a:srgbClr val="0093D0"/>
              </a:buClr>
              <a:buNone/>
            </a:pPr>
            <a:endParaRPr lang="en-US" i="1" dirty="0">
              <a:solidFill>
                <a:srgbClr val="052049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3" name="Picture 2" descr="Screen Shot 2019-12-18 at 3.3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22" y="4737424"/>
            <a:ext cx="380092" cy="4024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13" y="1496816"/>
            <a:ext cx="1924395" cy="46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9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497</Words>
  <Application>Microsoft Macintosh PowerPoint</Application>
  <PresentationFormat>On-screen Show (4:3)</PresentationFormat>
  <Paragraphs>106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1_UCSF Contemporary</vt:lpstr>
      <vt:lpstr>2_UCSF Contemporary</vt:lpstr>
      <vt:lpstr>Causal Inference</vt:lpstr>
      <vt:lpstr>Learning Objectives</vt:lpstr>
      <vt:lpstr>Bradford Hill Criteria</vt:lpstr>
      <vt:lpstr>Sufficient &amp; Component Cause Model</vt:lpstr>
      <vt:lpstr>Back to Counterfactuals</vt:lpstr>
      <vt:lpstr>A Clarification on Notation</vt:lpstr>
      <vt:lpstr>Unconditional vs. Conditional Probabilities</vt:lpstr>
      <vt:lpstr>Sharp vs. Average Causal Null Hypothesis</vt:lpstr>
      <vt:lpstr>Independence</vt:lpstr>
      <vt:lpstr>Effect vs. Association Measures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Graff</dc:creator>
  <cp:lastModifiedBy>Rebecca Graff</cp:lastModifiedBy>
  <cp:revision>264</cp:revision>
  <dcterms:created xsi:type="dcterms:W3CDTF">2019-12-18T01:32:47Z</dcterms:created>
  <dcterms:modified xsi:type="dcterms:W3CDTF">2020-01-16T03:32:55Z</dcterms:modified>
</cp:coreProperties>
</file>