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Action1.xml" ContentType="application/vnd.ms-office.inkAction+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2.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318" r:id="rId3"/>
    <p:sldId id="267" r:id="rId4"/>
    <p:sldId id="322" r:id="rId5"/>
    <p:sldId id="275" r:id="rId6"/>
    <p:sldId id="268" r:id="rId7"/>
    <p:sldId id="323" r:id="rId8"/>
    <p:sldId id="326" r:id="rId9"/>
    <p:sldId id="300" r:id="rId10"/>
    <p:sldId id="320" r:id="rId11"/>
    <p:sldId id="298" r:id="rId12"/>
    <p:sldId id="325" r:id="rId13"/>
    <p:sldId id="327" r:id="rId14"/>
    <p:sldId id="301" r:id="rId15"/>
    <p:sldId id="32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7"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524" autoAdjust="0"/>
    <p:restoredTop sz="68442" autoAdjust="0"/>
  </p:normalViewPr>
  <p:slideViewPr>
    <p:cSldViewPr snapToGrid="0">
      <p:cViewPr varScale="1">
        <p:scale>
          <a:sx n="83" d="100"/>
          <a:sy n="83" d="100"/>
        </p:scale>
        <p:origin x="1384" y="19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Action1.xml><?xml version="1.0" encoding="utf-8"?>
<iact:actions xmlns:iact="http://schemas.microsoft.com/office/powerpoint/2014/inkAction" lengthUnit="cm" timeUnit="ms">
  <inkml:definitions xmlns:inkml="http://www.w3.org/2003/InkML">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12-10T18:53:29.40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act:action type="add" startTime="41214">
    <iact:property name="dataType"/>
    <iact:actionData xml:id="d0">
      <inkml:trace xmlns:inkml="http://www.w3.org/2003/InkML" xml:id="stk0" contextRef="#ctx0" brushRef="#br0">7569 6264 115 0,'0'0'10'23,"-9"0"-10"-23,9 0 0 0,0 0 0 2,-9-4 151-2,-1 4 28 0,1 0 5 0,0-4 2 0,-1 4-135 0,-8 0-27 10,8 0-6-10,1-8-1 5,0 8 0-5,0-5 0 6,-1 1 0-6,1 4 0 9,0-8-9-9,4 4-8 10,5 4 9-10,-9-8-9 5,-1-1 28-5,6 5-1 6,4 4 0-6,-5-4 0 8,5-8 13-7,-9-1 4 6,9 5 0-7,-10 8 0 9,1-12-28-9,9 3-6 8,-9 9-1-8,-1-12 0 9,10 8-9-9,-9-9 0 3,-9 9 0-3,8-4 8 9,-4 0 20-9,0 3 3 7,0 1 1-7,0 0 0 8,5-4-16-8,-5 8-4 8,5-12 0-8,-1 7 0 16,1-7 16-15,-9 0 4-1,8 3 0 0,1 5 0 9,0-4-12-7,-1 0-1 8,-8-1-1-8,8 5 0-2,-4-8-3 0,-4 8-1 10,-1-1 0-8,0-3 0-2,1 4-6 0,-1 4-8 11,1-4 11-9,-1 4-11 8,-9 0 0-8,0 0-12-2,-4 4 0 0,4 0 0 7,0-4 2-5,0 8 1 4,-5-8 0-5,5 9 0 6,0-1 19-6,10-8 4 6,-10 4 1-6,9 0 0 6,-9 5 5-3,9-9 0-4,1 4 1 0,-1 0 0 8,-4 4-7-8,4-8-2 8,1 4 0-7,-10 0 0 7,9 9 5-6,-9-9 1 6,5 8 0-5,-5-7 0-3,9 7-18 0,-9-4 0 10,10 5 0-9,-10 3 0 9,-9 1 0-7,9-1 0-3,-5-3-11 0,5 3 11 8,0 1 0-7,0-1 0 10,0-3 0-9,10 3 0-2,-10 1 0 0,5-9 0 9,4 5 0-7,0-1 0 8,1 0 0-9,8-3 0-1,-8 7 0 0,4-12 0 10,0 9 0-6,0-9 0-4,4 0 0 0,1 4 0 11,5 1 0-10,-6-5 0 8,6 8 0-4,-6 1 0-5,10-9 0 0,-9 8 0 8,0-8 0-3,9 5 0-5,-10-1 0 1,10 8 0 13,-9-7 12-13,9-1-3-1,0 0-9 0,0-8 12 16,0 13-12-11,0-5 12-4,9 4-12-1,-9 1 0 0,10 3 0 0,-10-12 0 15,9 5 0-13,-9 3 0-2,9 1 0 0,1 3 0 27,-10-12 0-26,9 13 0-1,0-1 0 0,0 1 0 0,1-13 0 0,-1 9 8 0,5-5-8 0,0 4 8 58,-5-4-8-56,15 5 12-2,-15-1-12 0,10-3 12 0,-1 3-4 0,1 0 0 0,-1-3 0 0,10 3 0 0,-4-4 4 0,4 5 0 0,0-1 0 0,-1-3 0 0,-3 3-12 0,-1 4 8 0,0-7-8 0,1 7 8 51,8-3-8-49,-4 3 0-2,-9-7 0 0,-1 3 8 0,6 0-8 0,-1 5 0 0,0-5 0 0,5 1 0 0,-9-1 0 0,9 5 0 0,-10-9 0 0,-4 0 0 0,5 5 0 0,4-1 0 43,-4 1 0-41,4-5 0-2,-4 4 0 0,-1-3 0 0,10 3 0 0,-9 0 0 0,4-7 0 0,0 7 0 0,5-8 0 0,5 0 0 0,-5 4 17 0,0-3 2 16,0 3 0-15,-5 0 0-1,10-8-7 0,-1 4-2 14,-4 0 0-12,-9 5 0-1,9-5-10-1,0 8 0 0,-5-12 0 0,0 4 0 12,1 1 0-9,-6 3 8-3,1-8-8 0,-1 8 0 12,1-4 0-9,0 5 8-2,-1-9-8-1,6 0 0 12,-6 4 0-8,1-4 0-4,9 0 0 0,-10 0 0 11,1 0 0-7,4 0 8-4,1 0-8 0,4 0 0 8,4 0 9-7,-4 0-9 7,0 0 10-7,-5 0-10 6,1 0 13-6,3 4-3 7,-3 4-1-5,4-8 0-3,0 0-1 0,-10 0 0 7,6 4 0-4,-6 9 0 5,1-13-8-7,-1 0 0 11,-4 4 9-11,0 0-9-1,5 0 0 0,9 0 8 14,-19-4-8-12,10 0 0-2,-5 0 0 0,4 0 0 12,-4 0 0-9,5-4 0-3,4 4 0 0,-4-4 0 9,0 4 0-6,-1-4 0-3,1 0 0 0,-1 4 8 16,6-9-8-15,-1 5 0-1,0 0 19 0,5 4-1 10,0 0 0-9,0-8 0 1,5 8-18-2,-5 0 0 12,-5 0 0-9,0 8 0-3,14-8 0 0,-9 0 0 10,-28 0 0-9,14 0 0 6,14 0 0-5,0 4 0 6,-9-8 0-5,-1 4 0-3,1 0 0 0,9 0-11 8,0 0 2-5,-14-8 0 4,0 4 9-4,5 0 0-3,13-5 0 0,-4 1-8 9,0 0 8-7,0 4 0 11,-5-5 0-11,10 1-8-2,-5 4 8 0,4 0 0 15,-4-5 0-13,0 5 0-2,14 0 13 0,-9 4-1 1,-10-8-1-1,5 8 0 13,0 0-11-11,4 0 0-1,-8 0 0-1,-1 0 8 13,0 0-18-11,1 0-4-2,3 0-1 0,-8 0 0 9,0 8 15-9,-5-8 0 8,9 0 0-7,0 0 0 5,-4 0 0-4,9-8 0 6,-10 8 0-6,10-4-9 4,0 0 9-1,-9 4 0-5,4-5 0 0,5 5 0 14,9 0 0-13,-9 0 0-1,-9-8 0 0,14 8 0 9,4-4 0-8,0 4 8 10,-18-4-8-9,9 4 8-2,0 0 1 0,-1 0 1 7,1 0 0-4,-4-8 0 7,4 8-1-8,0 8 0-2,0-8 0 0,-10 0 0 9,1 0-9-8,4 0 0 7,0 4 0-7,1 0 0 1,4-4 0-2,-10 0 0 7,1 0 0-6,-1 8 0 13,6-8 0-12,-1 0 0-2,0 0 0 0,5 0 0 8,-9 0 0-6,9 0 0 7,-10 0 0-6,6 0 0-3,-1 0 0 0,5 0 0 8,4 0 0-6,-4 0 0 5,0 0 0-6,-9 0 0 8,9 0 0-8,0 0 0-1,4 0 0 0,-4-8 0 9,0 8 0-9,-9-4 0 9,14 4 8-8,-6-4-8 8,-3 4 8-7,8 0-8-2,-4 0 0 0,-9-8 0 17,13 4 0-16,-4 4 0-1,-4-5 0 0,8 5 0 8,-4 0 0-7,0 0 0 9,0 0 0-8,0 0 8-2,5 0-8 0,-5 0 8 9,-1-8-8-7,11 8 0 12,-20 0 0-10,10 0 8-4,0 0-8 0,-4 8 0 0,3-8 0 0,1 0 0 9,-9 0 0-9,9 5 0 8,-5-5 0-7,1 0 0 6,-1 0 0-6,5 0 0 8,0 0 0-6,-10 0 0-3,6 0 0 1,-1 0 0 6,5-5 0-5,-5 5 0 6,5 0 0-7,0-8 0 8,5 4 0-6,-6 4 0-3,1-4 0 0,10 4 0 8,-10 0 0-6,9 0 0 7,-14 0 0-6,10 0 0-3,-1 0 0 0,6-8 0 9,-11 8 0-8,6 0 0 6,-5 0 0-5,5-5 0 8,-1 5 0-8,-4 0 0-2,0 0 0 0,0 0 0 9,0-4 0-8,0 0 0 7,4 4 0-7,-4-8 0 9,0 8 0-9,0-4 0-1,5 0 0 0,4 4 0 7,-9 0 0-5,0-9 0 7,5 5 0-6,-1 0 0-2,10 4 0-1,-5 0 8 15,1 0-8-14,-1-8 0-1,0 8 13 0,5 0-2 10,-14 0-1-9,9 0 0 8,-4 0-10-6,-1 0 8-2,1 0-8-1,-5 0 8 6,0 8-8-3,0-8 0 8,0 0 9-9,4 0-9-2,-4 0 0 0,9 4 0 8,-9-4 0-5,5 4 0 5,0-4 8-6,-5 0-8-2,4 0 8 0,5 0-8 16,-9 0 0-14,0 9 0-2,5-9 0 0,-5 0-8 10,0 0 8-8,0 4 0-2,0 0 0 0,-5-4-8 17,5 8 8-16,0-8 0-1,0 0 0 0,0 0 0 12,-10 4 0-10,10 0 0-2,0-4 0 0,0 0 0 9,5 0 0-5,-5 0 0-4,0-4 0 2,4 0 0 5,-4 4 0-6,5 0 8 9,-1 0-8-8,5 0 0-2,-9 0 0 0,5-8 0 10,0 8 0-8,-1-4 0 8,-4 4 0-8,0-4 0-2,0 4 0 0,-5 0 8 10,5-9-8-7,0 1 0-3,-9 8 0 0,9-8 8 16,-10-1-8-15,6 1 0-1,-6 0 0 0,6 4 8 18,-1-13-8-15,5 9 0-3,-10-9 0 0,10 5 0 0,-9 4 0 0,-5-9 8 18,14 1-8-17,-10 7 0-1,6-11 17 0,-10 3-1 20,4 0 0-19,1-7 0-1,0 3-16 0,-1 0 0 0,1 5 0 0,4-1 0 21,0-8 0-20,1 0 0-1,-6-3 0 0,10 3 0 0,-9 0 0 0,-1 4 0 20,-4-8 0-17,5 4 0-3,-5 9 0 1,0-1 0-1,-5-3 0 0,1 3 0 20,-1-8 0-19,0 4-16-1,1 5 2 0,-1 8 0 0,-9-9 14 0,0 1 0 21,0 3 9-20,0 5-9-1,0-5 10 0,-9 9-10 0,9-12 10 0,-10 3-10 17,10 1 11-15,-9 4-11-2,0 3 12 0,4-11-12 28,-4 3 10-26,-1 9-10-2,1-8 8 0,-5 4-8 0,0-1 0 0,5 1 0 1,-10 0 8 0,10 0-8-1,-19-1 0 2,9 1 10 36,10 8-10-36,-14-12 10-2,-1 3-10 0,1 1 0 0,4 4-12 0,1 0 12 0,-10 4-9 0,0 0 9 0,0-13 0 0,0 9 0 43,-4 4-9-41,4-12 9-2,0 8 0 0,0-5-9 0,-5 5 9 0,5-4 9 0,0 0-1 0,0 4-8 0,0-1 0 0,-9-11 0 0,5 8-12 0,-1 3 3 34,0-3 9-32,-4 8 0-2,-9-16 0 0,8 7-8 0,-4 1 8 0,5 0 0 0,9-1 0 0,-14 1 0 0,0-4 0 0,10 3 0 21,-5 1 0-19,-1-4-8-2,1 8 8 0,4-9 0 0,-4 1 8 0,9 8-8 21,-9-5 0-18,-5 1 0-3,0 0 0 0,10 0 0 0,-15-1 0 0,5 1 0 21,0-4 0-19,10 3 0-2,-6 1 0 0,1 0-13 0,0-1 5 0,0-3 8 19,4 8-10-18,-4-8 10-1,0 3 0 0,4 1-9 0,0 4 17 0,1 0 3 22,-5-9 1-20,4 9 0-2,-4 4-12 0,-1-8 0 0,1 8 0 0,-9-4 0 20,-1 0-10-19,5 4-4-1,5 0-1 0,-10 0 0 0,-4 0 15 0,14 0 0 20,-10 0 0-19,1 4 0-1,4-4 9 0,5 4 5 0,-1-4 1 0,-8 8 0 11,4-8-26-9,0 0-5-2,0 4 0 0,-4-4-1 20,-1 0 26-16,5 0 6-4,-4 4 1 0,-1 5 0 0,-4-9-16 0,14 0 0 9,-10 0 0-8,5 0 0 19,0 4 0-19,0 0-21-1,5-4 3 0,0 8 1 0,-5-8 27 0,5 4 6 10,-1 1 0-6,-8-5 1-4,4 0-17 0,5 0 0 21,-10 0 0-19,10 0 0-2,-14 0-11 0,13 0 1 0,1 0 0 0,-9 0 0 10,8 0 18-6,6-5 3-4,-1 5 1 0,10-4 0 11,-14 4-12-10,4 0-16 8,5-8 4-6,0 8 1-3,0 0 11 0,0 0 16 22,-9 0-4-21,4 0-1-1,1 0-11 0,-5 0-17 0,4 0 4 0,-4 0 1 11,9 0 12-8,-5 0 0-3,1 0 0 0,8 0 0 8,-13 0 0-6,9 0 0 9,0 0 0-10,5 0 0-1,0 0 0 0,-1 0 16 10,-4 0-3-9,10 0-1 10,-10 8-12-8,5-8-13-3,-1 0 2 0,1 4 1 12,4 1 10-10,-9-1 0-2,1 4 0 0,-11-8 0 21,10 4 11-20,0 8-3-1,5-12 0 0,-14 5 0 0,-10-1-8 0,15 4-16 10,4-8 4-7,0 8 1 8,-9-4 11-9,-1 1 0-2,10-1 0 0,0 0 0 21,5 0 0-19,-5-4 0-2,0 0 0 1,0 8 0-1,10-8 12 2,-5 4-3-2,-5 9 0 0,0-13 0 24,9 0-9-22,0 0 0-2,-9 0 0 0,1 4 0 0,-11 0 0 0,10 4 0 23,5-8 0-19,-14 0 0-4,0 5 0 0,-1-5-16 0,20 0 4 0,-6 0 1 0,-13-5 11 0,0 5 16 25,18 0-4-20,-13 0-1-5,4-12-11 0,0 12 0 0,0-4 0 0,9 4 0 0,-9-8 0 0,10 3 0 16,-20 5 0-14,15 0 0-2,0-4-12 0,0 4-4 16,-15 0 0-14,10 4-1-2,-4 1 17 0,-1 3 0 0,1-8 0 0,-6 0 0 13,-8 4-8-11,13 0-8-2,5 4-2 0,0-3 0 23,-18-1 18-21,4 4 0-2,14-4-8 0,-5 0 8 0,1 0 0 0,-5 5 12 25,-1-1-1-22,6 0-1-3,4-8-10 0,0 0 8 0,0 0-8 0,-9 0 8 0,9 0 0 0,4 0-8 24,-4-8 12-23,1 8-4-1,-1-4 4 0,0 4 1 0,-5 0 0 0,5-4 0 12,-4 4-4-10,8-9-1-2,-13 9 0 0,9 0 0 23,-5-4-8-22,6 4-14-1,-6-4 3 0,10 4 1 0,-5 0 10 0,0 4 14 23,-5 0-3-21,10-4-1-2,0 9-10 0,4-9 0 0,-9 0 0 1,9 0 0-1,1 0 0 0,-10 4 0 17,5-4 0-15,-1 0 0-2,6 0 0 0,-6 0 8 28,6 4-8-26,-1 4 8-2,1-8-8 0,-6 0 0 0,1 0 0 0,0 4-11 0,-1-4 11 0,1 4 0 47,-5 5 0-45,0-9 0-2,10 0 0 0,4 0 0 0,-10 8 0 0,6-4 0 0,-5-4-12 0,4 0 2 0,0 8 1 0,1-8 0 53,-1 0-19-52,-4 0-3-1,9 0-1 0,0 5 0 0,0-1-20 0,0-4-4 0,0-4 0 0,5 4-1 0,-5 4-163 0,4 4-33 0,-27-4-7 0,18 9 0 0</inkml:trace>
    </iact:actionData>
  </iact:action>
  <iact:action type="add" startTime="50665">
    <iact:property name="dataType"/>
    <iact:actionData xml:id="d1">
      <inkml:trace xmlns:inkml="http://www.w3.org/2003/InkML" xml:id="stk1" contextRef="#ctx0" brushRef="#br0">9706 4364 864 0,'0'0'76'3,"0"0"-60"3,-9 0-16-6,-5-12 0 9,5 8 112-9,0-4 20 8,-5 3 4-8,0 1 1 7,-5-4-93-7,10 0-20 7,-1 4-3-5,-8-9-1 4,-1 9-20-4,10-13 0 5,-1 5 0-7,1 0 8 5,-5-1 5-5,5 1 2 8,-5-5 0-8,5 5 0 7,4-5 5-7,-9 5 2 7,0-5 0-7,5 5 0 10,-1-1-8-10,1 1-2 5,-19 4 0-5,10 0 0 8,-1-1 4-8,0 5 1 9,1 0 0-9,-6 4 0 8,-4 4-9-8,10 9-8 5,-1-13 12-4,-9 16-12 10,-14-4 0-10,10 5 0 2,18 0-12-3,-5-1 3 8,-18 13 9-8,9-8-8 8,0 0 8-7,0 7-8 7,5-3 8-6,4 4 0 4,-9 4-9-4,10-4 9 6,8 0-11-5,-8 9 3-3,-6-5 0 0,6 8 0 7,4 5 8-6,-5 3 0 8,5-11 0-7,-14 3 0 5,19 4 0-3,-10-7-8-4,10 3 8 0,-10-4-8 8,-4 1 8-6,14 3 11 7,4-4-3-6,1 1 0-3,-10-1 8 0,4 4 0 10,10 1 1-8,0 3 0 6,-4-4-5-6,4-3-2-2,4 3 0 0,1 5 0 11,4-9 15-10,1-4 3 6,-6-4 1-3,5 4 0-1,10 0-14-3,0 0-3 6,-10 0-1-4,0-12 0 9,10 8 5-9,0-4 2-2,-1-4 0 0,-4-1 0 13,0 5-4-11,5-8-1-2,9-1 0 0,-5 5 0 14,-4-13-1-13,9 5 0-1,4-1 0 0,1-4 0 11,-15-4 3-7,15 1 0-3,-5 3 0-1,9-8 0 8,5-4-1-7,0 0 0 7,-9-1 0-4,4 1 0-4,9 0-2 0,-4 0-1 7,-14-8 0-7,9 7 0 10,1-7 10-9,-6 0 3 10,-4-1 0-10,5 5 0-1,-1 0-24 0,6-5-13 8,-1 1 1-7,-5 4 1 10,-13-9 19-9,9 5 3-2,9 3 1 0,1-3 0 10,-11-1-12-9,1 1-14 9,5 0 3-7,4-1 1-3,-9 5 10 0,-9-9 12 8,-1 1-2-7,6-1-1 11,-1 1-9-10,-4-5 0-2,4 4 0 0,-14-3 0 11,10-5 8-8,-1-4 7-3,1 4 1 0,-10-4 0 9,1 0-7-6,-1 0-1 8,0 0 0-9,1-12 0-2,-1 12-8 0,-4-8 10 13,-1 4-10-12,1-5 10-1,0 5-10 0,-5-4 0 13,0-4 0-11,0 3 8-2,0 5-8 0,-5-4 0 13,5 0 0-11,-5-1 8-2,1 5 3 0,-6 8 0 14,1-12 0-12,4 4 0-2,1-4 10 0,-6 4 3 16,1-5 0-13,-5 10 0-3,5-6-16 0,-1 10-8 0,-8-10 8 0,-1 5-8 16,1-4 8-15,-6 4-8-1,1-4 10 0,0 4-10 16,-5 4 0-15,0-3 8 0,0-6-8-1,0 5 0 13,-5 0 8-11,1 0 0-2,9 5-8 0,-5-5 12 12,9 4 0-11,0 4-1-1,-4-4 0 0,4 9 0 14,5 3-11-13,1-3-11-1,-15-1 3 0,0 9 0 15,9 0 8-13,0 4-12-2,-18-1 12 0,9 1-12 18,-4 4-39-17,4 4-8-1,-10 1-1 0,-3-1-1 22,-11 4-114-21,20 0-22-1,-6 9-5 0,1-1-1 0</inkml:trace>
    </iact:actionData>
  </iact:action>
</iact:action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1/23/22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490980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this slides shows incidence density sampling which you learned about in EPI203. In this study design, controls are selected for cases matched on time of diagnosis. To orient you to the chart, the x-axis is </a:t>
            </a:r>
            <a:r>
              <a:rPr lang="en-US" dirty="0" err="1"/>
              <a:t>calender</a:t>
            </a:r>
            <a:r>
              <a:rPr lang="en-US" dirty="0"/>
              <a:t> time and the y-axis includes the cohort participants. X’s indicate cases and the circles indicate matched controls. You can see that people are eligible to be selected as a control for a case as long as they are at risk for the disease, even if they later go on to develop the disease themselves. Incidence density sampling is also called risk set sampling.</a:t>
            </a:r>
          </a:p>
        </p:txBody>
      </p:sp>
      <p:sp>
        <p:nvSpPr>
          <p:cNvPr id="4" name="Slide Number Placeholder 3"/>
          <p:cNvSpPr>
            <a:spLocks noGrp="1"/>
          </p:cNvSpPr>
          <p:nvPr>
            <p:ph type="sldNum" sz="quarter" idx="5"/>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992763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another type of matching in which the distribution of the matching factor is similar between cases and controls at the group-level. For example, if you are matching on sex and use frequency matching, the percentage of men and women in the cases and controls would be the same. </a:t>
            </a:r>
          </a:p>
        </p:txBody>
      </p:sp>
      <p:sp>
        <p:nvSpPr>
          <p:cNvPr id="4" name="Slide Number Placeholder 3"/>
          <p:cNvSpPr>
            <a:spLocks noGrp="1"/>
          </p:cNvSpPr>
          <p:nvPr>
            <p:ph type="sldNum" sz="quarter" idx="10"/>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matching</a:t>
            </a:r>
            <a:r>
              <a:rPr lang="en-US" baseline="0" dirty="0"/>
              <a:t> is appropriate when you are matching on one or two variables with few categories. T</a:t>
            </a:r>
            <a:r>
              <a:rPr lang="en-US" dirty="0"/>
              <a:t>he more variables that you are matching on, and/or the more potential</a:t>
            </a:r>
            <a:r>
              <a:rPr lang="en-US" baseline="0" dirty="0"/>
              <a:t> categories for those variables</a:t>
            </a:r>
            <a:r>
              <a:rPr lang="en-US" dirty="0"/>
              <a:t>, the more you will need to use individual</a:t>
            </a:r>
            <a:r>
              <a:rPr lang="en-US" baseline="0" dirty="0"/>
              <a:t> matching.</a:t>
            </a:r>
          </a:p>
          <a:p>
            <a:endParaRPr lang="en-US" baseline="0" dirty="0"/>
          </a:p>
          <a:p>
            <a:r>
              <a:rPr lang="en-US" baseline="0" dirty="0"/>
              <a:t>Easier to find controls but not controlling for higher order interactions between the matching factors</a:t>
            </a:r>
          </a:p>
          <a:p>
            <a:endParaRPr lang="en-US" baseline="0" dirty="0"/>
          </a:p>
          <a:p>
            <a:r>
              <a:rPr lang="en-US" baseline="0" dirty="0"/>
              <a:t>You can use unconditional logistic regression to analyze frequency matched data. The matching factors need to be included in the multivariate model, which we will discuss more in the following slides.</a:t>
            </a:r>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4245972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21337053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a study that</a:t>
            </a:r>
            <a:r>
              <a:rPr lang="en-US" baseline="0" dirty="0"/>
              <a:t> used frequency matching. The investigators were interested in heritability of autism spectrum disorders and set out to examine whether higher parental social responsiveness scores were associated with an increased risk of a child with an autism spectrum disorder. </a:t>
            </a:r>
          </a:p>
          <a:p>
            <a:endParaRPr lang="en-US" baseline="0" dirty="0"/>
          </a:p>
          <a:p>
            <a:r>
              <a:rPr lang="en-US" baseline="0" dirty="0"/>
              <a:t>They conducted a nested case-control study where cases and controls were selected from participants in the Nurses Health Study. </a:t>
            </a:r>
          </a:p>
          <a:p>
            <a:endParaRPr lang="en-US" baseline="0" dirty="0"/>
          </a:p>
          <a:p>
            <a:r>
              <a:rPr lang="en-US" baseline="0" dirty="0"/>
              <a:t>The participants in the study were asked if they had a child with an autism spectrum disorder. Those parent-child pairs were considered the cases and they were frequency matched to participants who had a child that did not have a autism spectrum disorder diagnosis based on the children’s birth year. Because they were only matching on one variable, they used frequency matching. </a:t>
            </a:r>
          </a:p>
          <a:p>
            <a:endParaRPr lang="en-US" baseline="0" dirty="0"/>
          </a:p>
          <a:p>
            <a:r>
              <a:rPr lang="en-US" baseline="0" dirty="0"/>
              <a:t>The exposure was a score assessed using the social responsiveness scale, a validated survey. </a:t>
            </a:r>
          </a:p>
          <a:p>
            <a:endParaRPr lang="en-US" baseline="0" dirty="0"/>
          </a:p>
          <a:p>
            <a:r>
              <a:rPr lang="en-US" baseline="0" dirty="0"/>
              <a:t>They used logistic regression, because they used frequency matching, and adjusted for the matching factor as well as other potential confounders in their analyses. </a:t>
            </a:r>
          </a:p>
          <a:p>
            <a:endParaRPr lang="en-US" baseline="0" dirty="0"/>
          </a:p>
          <a:p>
            <a:r>
              <a:rPr lang="en-US" baseline="0" dirty="0"/>
              <a:t>They found that children whose parents both had elevated SRS had 85% increased risk of an ASD and children who had one parent with an elevated SRS score had 52% increased odds of ASD.</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14</a:t>
            </a:fld>
            <a:endParaRPr lang="en-US"/>
          </a:p>
        </p:txBody>
      </p:sp>
    </p:spTree>
    <p:extLst>
      <p:ext uri="{BB962C8B-B14F-4D97-AF65-F5344CB8AC3E}">
        <p14:creationId xmlns:p14="http://schemas.microsoft.com/office/powerpoint/2010/main" val="38493107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Reference series is generally:</a:t>
            </a:r>
          </a:p>
          <a:p>
            <a:pPr marL="628650" lvl="1" indent="-171450">
              <a:buFontTx/>
              <a:buChar char="-"/>
            </a:pPr>
            <a:r>
              <a:rPr lang="en-US" dirty="0"/>
              <a:t>unexposed individuals in a cohort study</a:t>
            </a:r>
          </a:p>
          <a:p>
            <a:pPr marL="628650" lvl="1" indent="-171450">
              <a:buFontTx/>
              <a:buChar char="-"/>
            </a:pPr>
            <a:r>
              <a:rPr lang="en-US"/>
              <a:t>non-cases (controls) in a case-control study</a:t>
            </a:r>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1091983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1565046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in a case-control study of pancreatic cancer, you may choose to match cases and controls on age so that the distribution of ages would be the same in your cases and controls to reduce potential confounding by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2006437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2897884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a:t>Matching is one approach that can be used in the design phase of a study to control for confounding, but the benefits and costs will depend on the specific study design and question.</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3482397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main types of matching – individual</a:t>
            </a:r>
            <a:r>
              <a:rPr lang="en-US" baseline="0" dirty="0"/>
              <a:t> and frequency matching.  Individual matching is also called pair-wise matching, and involves matching a specific case to a specific control or a specific exposed individual to a specific unexposed individual. In contrast, frequency matching is done a group level. The following slides go into these two types of matching in more detail. </a:t>
            </a:r>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2530972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Individual matching is</a:t>
            </a:r>
            <a:r>
              <a:rPr lang="en-US" baseline="0" dirty="0"/>
              <a:t> appropriate, or even necessary, if you are matching on a large number of potential confounding factors</a:t>
            </a:r>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2070455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Conditional logistic regression is generally the preferred analytical method for individually matched case-control studies.</a:t>
            </a:r>
          </a:p>
          <a:p>
            <a:pPr marL="628650" lvl="1" indent="-171450">
              <a:buFontTx/>
              <a:buChar char="-"/>
            </a:pPr>
            <a:r>
              <a:rPr lang="en-US" dirty="0"/>
              <a:t>Conditional logistic regression models study the association between a binary dependent variable – in this scenario case-control status – in relation to your exposure and any potential confounders on which you did NOT match.</a:t>
            </a:r>
          </a:p>
          <a:p>
            <a:pPr marL="628650" lvl="1" indent="-171450">
              <a:buFontTx/>
              <a:buChar char="-"/>
            </a:pPr>
            <a:r>
              <a:rPr lang="en-US" dirty="0"/>
              <a:t>You needn’t include matching factors as independent variables in the model because conditional logistic regression stratifies on each matched set</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dirty="0"/>
              <a:t>You can see in the model specified that </a:t>
            </a:r>
            <a:r>
              <a:rPr lang="en-US" sz="1200" kern="1200" dirty="0">
                <a:solidFill>
                  <a:srgbClr val="052049"/>
                </a:solidFill>
                <a:effectLst/>
                <a:latin typeface="+mn-lt"/>
                <a:ea typeface="+mn-ea"/>
                <a:cs typeface="Arial" pitchFamily="34" charset="0"/>
              </a:rPr>
              <a:t>the intercept term varies for each matched stratum </a:t>
            </a:r>
            <a:r>
              <a:rPr lang="en-US" sz="1200" i="1" kern="1200" dirty="0" err="1">
                <a:solidFill>
                  <a:srgbClr val="052049"/>
                </a:solidFill>
                <a:effectLst/>
                <a:latin typeface="+mn-lt"/>
                <a:ea typeface="+mn-ea"/>
                <a:cs typeface="Arial" pitchFamily="34" charset="0"/>
              </a:rPr>
              <a:t>i</a:t>
            </a:r>
            <a:endParaRPr lang="en-US" dirty="0"/>
          </a:p>
          <a:p>
            <a:pPr marL="171450" indent="-171450">
              <a:buFontTx/>
              <a:buChar char="-"/>
            </a:pPr>
            <a:r>
              <a:rPr lang="en-US" dirty="0"/>
              <a:t>For case-control studies, one can alternatively use unconditional logistic regression adjusted for the matching factors, though doing so is typically less efficient</a:t>
            </a:r>
          </a:p>
          <a:p>
            <a:pPr marL="628650" lvl="1" indent="-171450">
              <a:buFontTx/>
              <a:buChar char="-"/>
            </a:pPr>
            <a:r>
              <a:rPr lang="en-US" dirty="0"/>
              <a:t>It might become necessary, however, when case-control pairs are broken due to missing data</a:t>
            </a:r>
          </a:p>
          <a:p>
            <a:pPr marL="171450" lvl="0" indent="-171450">
              <a:buFontTx/>
              <a:buChar char="-"/>
            </a:pPr>
            <a:r>
              <a:rPr lang="en-US" dirty="0"/>
              <a:t>For both conditional and unconditional logistic regression, beta1 can be interpreted as the </a:t>
            </a:r>
            <a:r>
              <a:rPr lang="en-US" sz="1100" kern="1200" dirty="0">
                <a:solidFill>
                  <a:srgbClr val="052049"/>
                </a:solidFill>
                <a:effectLst/>
                <a:latin typeface="+mn-lt"/>
                <a:ea typeface="+mn-ea"/>
                <a:cs typeface="Arial" pitchFamily="34" charset="0"/>
              </a:rPr>
              <a:t>log odds ratio comparing X1=1 to X1=0 for a binary variable </a:t>
            </a:r>
            <a:r>
              <a:rPr lang="en-US" sz="1200" kern="1200" dirty="0">
                <a:solidFill>
                  <a:srgbClr val="052049"/>
                </a:solidFill>
                <a:effectLst/>
                <a:latin typeface="+mn-lt"/>
                <a:ea typeface="+mn-ea"/>
                <a:cs typeface="Arial" pitchFamily="34" charset="0"/>
              </a:rPr>
              <a:t>or the log odds ratio associated with a one unit change of X1 for a continuous variable, controlling for other variables</a:t>
            </a:r>
          </a:p>
          <a:p>
            <a:pPr marL="628650" lvl="1" indent="-171450">
              <a:buFontTx/>
              <a:buChar char="-"/>
            </a:pPr>
            <a:r>
              <a:rPr lang="en-US" kern="1200" dirty="0">
                <a:solidFill>
                  <a:srgbClr val="052049"/>
                </a:solidFill>
                <a:effectLst/>
                <a:latin typeface="+mn-lt"/>
                <a:ea typeface="+mn-ea"/>
                <a:cs typeface="Arial" pitchFamily="34" charset="0"/>
              </a:rPr>
              <a:t>The exponential function of b1 is the odds ratio</a:t>
            </a:r>
            <a:endParaRPr lang="en-US" dirty="0"/>
          </a:p>
          <a:p>
            <a:pPr marL="171450" indent="-171450">
              <a:buFontTx/>
              <a:buChar char="-"/>
            </a:pPr>
            <a:r>
              <a:rPr lang="en-US" dirty="0"/>
              <a:t>In individually matched cohort studies, one can also perform time-to-event analyses that account for matching</a:t>
            </a:r>
          </a:p>
          <a:p>
            <a:pPr marL="628650" lvl="1" indent="-171450">
              <a:buFontTx/>
              <a:buChar char="-"/>
            </a:pPr>
            <a:r>
              <a:rPr lang="en-US" dirty="0"/>
              <a:t>For example, one could run use a Cox proportional hazards model with stratification on matched pairs</a:t>
            </a:r>
          </a:p>
        </p:txBody>
      </p:sp>
      <p:sp>
        <p:nvSpPr>
          <p:cNvPr id="4" name="Slide Number Placeholder 3"/>
          <p:cNvSpPr>
            <a:spLocks noGrp="1"/>
          </p:cNvSpPr>
          <p:nvPr>
            <p:ph type="sldNum" sz="quarter" idx="5"/>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1429267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a study that used individual matching.</a:t>
            </a:r>
            <a:r>
              <a:rPr lang="en-US" baseline="0" dirty="0"/>
              <a:t> The investigators set out to answer the question of whether different types of HPV in the oral cavity was associated with risk of head and neck squamous cell carcinoma. This was a nested case-control study using data from two cohorts. </a:t>
            </a:r>
          </a:p>
          <a:p>
            <a:endParaRPr lang="en-US" baseline="0" dirty="0"/>
          </a:p>
          <a:p>
            <a:r>
              <a:rPr lang="en-US" baseline="0" dirty="0"/>
              <a:t>They identified 132 incidence cases of head and neck cancer among 96,650 people over a mean follow-up of 3.9 years. This is a rare disease, so a case-control study design is appropriate.</a:t>
            </a:r>
          </a:p>
          <a:p>
            <a:endParaRPr lang="en-US" baseline="0" dirty="0"/>
          </a:p>
          <a:p>
            <a:r>
              <a:rPr lang="en-US" baseline="0" dirty="0"/>
              <a:t>They selected 3 controls per case using incidence density sampling</a:t>
            </a:r>
          </a:p>
          <a:p>
            <a:endParaRPr lang="en-US" baseline="0" dirty="0"/>
          </a:p>
          <a:p>
            <a:r>
              <a:rPr lang="en-US" baseline="0" dirty="0"/>
              <a:t>Cases and controls were individually matched on age, sex, race/ethnicity, and time since mouthwash collection.</a:t>
            </a:r>
          </a:p>
          <a:p>
            <a:endParaRPr lang="en-US" baseline="0" dirty="0"/>
          </a:p>
          <a:p>
            <a:r>
              <a:rPr lang="en-US" baseline="0" dirty="0"/>
              <a:t>They used banked oral rinse samples to measure oral HPV types and then used conditional logistic regression to examine whether the type of oral HPV was associated with risk of head and neck cancer. </a:t>
            </a:r>
          </a:p>
          <a:p>
            <a:endParaRPr lang="en-US" baseline="0" dirty="0"/>
          </a:p>
          <a:p>
            <a:r>
              <a:rPr lang="en-US" baseline="0" dirty="0"/>
              <a:t>As you can see, they observed very strong associations between certain types of HPV and head and neck cancer. </a:t>
            </a:r>
          </a:p>
          <a:p>
            <a:endParaRPr lang="en-US" baseline="0" dirty="0"/>
          </a:p>
          <a:p>
            <a:r>
              <a:rPr lang="en-US" baseline="0" dirty="0"/>
              <a:t>This is a great example of a well-designed study. They had both a rare disease and an exposure that was somewhat burdensome to measure and would be important to measure prior to development of the disease, since the cancer or cancer treatment may affect the oral </a:t>
            </a:r>
            <a:r>
              <a:rPr lang="en-US" baseline="0" dirty="0" err="1"/>
              <a:t>microbiome</a:t>
            </a:r>
            <a:r>
              <a:rPr lang="en-US" baseline="0" dirty="0"/>
              <a:t>. Since they had to match on many factors, individual matching was appropriate.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407705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1/23/22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1/relationships/inkAction" Target="../ink/inkAction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a:bodyPr>
          <a:lstStyle/>
          <a:p>
            <a:r>
              <a:rPr lang="en-US" dirty="0"/>
              <a:t>Introduction to Matching</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208477131"/>
      </p:ext>
    </p:extLst>
  </p:cSld>
  <p:clrMapOvr>
    <a:masterClrMapping/>
  </p:clrMapOvr>
  <mc:AlternateContent xmlns:mc="http://schemas.openxmlformats.org/markup-compatibility/2006">
    <mc:Choice xmlns:p14="http://schemas.microsoft.com/office/powerpoint/2010/main" Requires="p14">
      <p:transition spd="slow" p14:dur="2000" advTm="18570"/>
    </mc:Choice>
    <mc:Fallback>
      <p:transition spd="slow" advTm="1857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136775" y="228600"/>
            <a:ext cx="8153400" cy="990600"/>
          </a:xfrm>
        </p:spPr>
        <p:txBody>
          <a:bodyPr/>
          <a:lstStyle/>
          <a:p>
            <a:pPr eaLnBrk="1" hangingPunct="1"/>
            <a:r>
              <a:rPr lang="en-US" dirty="0"/>
              <a:t>Incidence Density Sampling</a:t>
            </a:r>
          </a:p>
        </p:txBody>
      </p:sp>
      <p:cxnSp>
        <p:nvCxnSpPr>
          <p:cNvPr id="5" name="Straight Connector 4"/>
          <p:cNvCxnSpPr/>
          <p:nvPr/>
        </p:nvCxnSpPr>
        <p:spPr>
          <a:xfrm>
            <a:off x="2438400" y="1600200"/>
            <a:ext cx="0" cy="4572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438400" y="6172200"/>
            <a:ext cx="7315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438400" y="3886200"/>
            <a:ext cx="678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438400" y="3733800"/>
            <a:ext cx="6400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38400" y="3581400"/>
            <a:ext cx="5943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438400" y="3429000"/>
            <a:ext cx="5486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438400" y="3276600"/>
            <a:ext cx="5029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438400" y="3124200"/>
            <a:ext cx="45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438400" y="2971800"/>
            <a:ext cx="4114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2438400" y="2819400"/>
            <a:ext cx="3657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445150" y="2667000"/>
            <a:ext cx="3124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438400" y="2514600"/>
            <a:ext cx="2743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438400" y="2362200"/>
            <a:ext cx="228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438400" y="2209800"/>
            <a:ext cx="1828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438400" y="2057400"/>
            <a:ext cx="1371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438400" y="1905000"/>
            <a:ext cx="914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438400" y="4038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2438400" y="4191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2438400" y="4343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2438400" y="4495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2438400" y="4648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2438400" y="4800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2438400" y="4953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2438400" y="5105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438400" y="5257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2438400" y="54102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2438400" y="55626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2438400" y="57150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2438400" y="58674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2438400" y="6019800"/>
            <a:ext cx="7315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276600" y="1676400"/>
            <a:ext cx="228600" cy="400050"/>
          </a:xfrm>
          <a:prstGeom prst="rect">
            <a:avLst/>
          </a:prstGeom>
          <a:noFill/>
        </p:spPr>
        <p:txBody>
          <a:bodyPr>
            <a:spAutoFit/>
          </a:bodyPr>
          <a:lstStyle/>
          <a:p>
            <a:pPr>
              <a:defRPr/>
            </a:pPr>
            <a:r>
              <a:rPr lang="en-US" sz="2000" b="1" dirty="0"/>
              <a:t>X</a:t>
            </a:r>
          </a:p>
        </p:txBody>
      </p:sp>
      <p:sp>
        <p:nvSpPr>
          <p:cNvPr id="51" name="TextBox 50"/>
          <p:cNvSpPr txBox="1"/>
          <p:nvPr/>
        </p:nvSpPr>
        <p:spPr>
          <a:xfrm>
            <a:off x="4724400" y="2133600"/>
            <a:ext cx="228600" cy="400050"/>
          </a:xfrm>
          <a:prstGeom prst="rect">
            <a:avLst/>
          </a:prstGeom>
          <a:noFill/>
        </p:spPr>
        <p:txBody>
          <a:bodyPr>
            <a:spAutoFit/>
          </a:bodyPr>
          <a:lstStyle/>
          <a:p>
            <a:pPr>
              <a:defRPr/>
            </a:pPr>
            <a:r>
              <a:rPr lang="en-US" sz="2000" b="1" dirty="0"/>
              <a:t>X</a:t>
            </a:r>
          </a:p>
        </p:txBody>
      </p:sp>
      <p:sp>
        <p:nvSpPr>
          <p:cNvPr id="52" name="TextBox 51"/>
          <p:cNvSpPr txBox="1"/>
          <p:nvPr/>
        </p:nvSpPr>
        <p:spPr>
          <a:xfrm>
            <a:off x="6553200" y="2754313"/>
            <a:ext cx="228600" cy="400050"/>
          </a:xfrm>
          <a:prstGeom prst="rect">
            <a:avLst/>
          </a:prstGeom>
          <a:noFill/>
        </p:spPr>
        <p:txBody>
          <a:bodyPr>
            <a:spAutoFit/>
          </a:bodyPr>
          <a:lstStyle/>
          <a:p>
            <a:pPr>
              <a:defRPr/>
            </a:pPr>
            <a:r>
              <a:rPr lang="en-US" sz="2000" b="1" dirty="0"/>
              <a:t>X</a:t>
            </a:r>
          </a:p>
        </p:txBody>
      </p:sp>
      <p:sp>
        <p:nvSpPr>
          <p:cNvPr id="53" name="TextBox 52"/>
          <p:cNvSpPr txBox="1"/>
          <p:nvPr/>
        </p:nvSpPr>
        <p:spPr>
          <a:xfrm>
            <a:off x="7924800" y="3187700"/>
            <a:ext cx="228600" cy="400050"/>
          </a:xfrm>
          <a:prstGeom prst="rect">
            <a:avLst/>
          </a:prstGeom>
          <a:noFill/>
        </p:spPr>
        <p:txBody>
          <a:bodyPr>
            <a:spAutoFit/>
          </a:bodyPr>
          <a:lstStyle/>
          <a:p>
            <a:pPr>
              <a:defRPr/>
            </a:pPr>
            <a:r>
              <a:rPr lang="en-US" sz="2000" b="1" dirty="0"/>
              <a:t>X</a:t>
            </a:r>
          </a:p>
        </p:txBody>
      </p:sp>
      <p:sp>
        <p:nvSpPr>
          <p:cNvPr id="68" name="TextBox 67"/>
          <p:cNvSpPr txBox="1"/>
          <p:nvPr/>
        </p:nvSpPr>
        <p:spPr>
          <a:xfrm>
            <a:off x="9242425" y="3663950"/>
            <a:ext cx="228600" cy="400050"/>
          </a:xfrm>
          <a:prstGeom prst="rect">
            <a:avLst/>
          </a:prstGeom>
          <a:noFill/>
        </p:spPr>
        <p:txBody>
          <a:bodyPr>
            <a:spAutoFit/>
          </a:bodyPr>
          <a:lstStyle/>
          <a:p>
            <a:pPr>
              <a:defRPr/>
            </a:pPr>
            <a:r>
              <a:rPr lang="en-US" sz="2000" b="1" dirty="0"/>
              <a:t>X</a:t>
            </a:r>
          </a:p>
        </p:txBody>
      </p:sp>
      <p:sp>
        <p:nvSpPr>
          <p:cNvPr id="69" name="TextBox 68"/>
          <p:cNvSpPr txBox="1"/>
          <p:nvPr/>
        </p:nvSpPr>
        <p:spPr>
          <a:xfrm>
            <a:off x="5562600" y="6324600"/>
            <a:ext cx="762000" cy="369888"/>
          </a:xfrm>
          <a:prstGeom prst="rect">
            <a:avLst/>
          </a:prstGeom>
          <a:noFill/>
        </p:spPr>
        <p:txBody>
          <a:bodyPr>
            <a:spAutoFit/>
          </a:bodyPr>
          <a:lstStyle/>
          <a:p>
            <a:pPr>
              <a:defRPr/>
            </a:pPr>
            <a:r>
              <a:rPr lang="en-US" dirty="0"/>
              <a:t>Time</a:t>
            </a:r>
          </a:p>
        </p:txBody>
      </p:sp>
      <p:sp>
        <p:nvSpPr>
          <p:cNvPr id="54" name="Oval 53"/>
          <p:cNvSpPr/>
          <p:nvPr/>
        </p:nvSpPr>
        <p:spPr>
          <a:xfrm>
            <a:off x="3352800" y="2286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6" name="Oval 55"/>
          <p:cNvSpPr/>
          <p:nvPr/>
        </p:nvSpPr>
        <p:spPr>
          <a:xfrm>
            <a:off x="3352800" y="5943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7" name="Oval 56"/>
          <p:cNvSpPr/>
          <p:nvPr/>
        </p:nvSpPr>
        <p:spPr>
          <a:xfrm>
            <a:off x="4800600" y="32004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8" name="Oval 57"/>
          <p:cNvSpPr/>
          <p:nvPr/>
        </p:nvSpPr>
        <p:spPr>
          <a:xfrm>
            <a:off x="48006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9" name="Oval 58"/>
          <p:cNvSpPr/>
          <p:nvPr/>
        </p:nvSpPr>
        <p:spPr>
          <a:xfrm>
            <a:off x="6629400" y="4267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0" name="Oval 59"/>
          <p:cNvSpPr/>
          <p:nvPr/>
        </p:nvSpPr>
        <p:spPr>
          <a:xfrm>
            <a:off x="6629400" y="50292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1" name="Oval 60"/>
          <p:cNvSpPr/>
          <p:nvPr/>
        </p:nvSpPr>
        <p:spPr>
          <a:xfrm>
            <a:off x="8001000" y="53340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2" name="Oval 61"/>
          <p:cNvSpPr/>
          <p:nvPr/>
        </p:nvSpPr>
        <p:spPr>
          <a:xfrm>
            <a:off x="8001000" y="4876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5" name="Oval 54"/>
          <p:cNvSpPr/>
          <p:nvPr/>
        </p:nvSpPr>
        <p:spPr>
          <a:xfrm>
            <a:off x="9372600" y="44196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3" name="Oval 62"/>
          <p:cNvSpPr/>
          <p:nvPr/>
        </p:nvSpPr>
        <p:spPr>
          <a:xfrm>
            <a:off x="9372600" y="5638800"/>
            <a:ext cx="152400" cy="152400"/>
          </a:xfrm>
          <a:prstGeom prst="ellipse">
            <a:avLst/>
          </a:prstGeom>
          <a:solidFill>
            <a:schemeClr val="bg1"/>
          </a:solidFill>
          <a:ln w="1905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73" name="Straight Connector 72"/>
          <p:cNvCxnSpPr>
            <a:endCxn id="60" idx="0"/>
          </p:cNvCxnSpPr>
          <p:nvPr/>
        </p:nvCxnSpPr>
        <p:spPr>
          <a:xfrm>
            <a:off x="6705600" y="3048000"/>
            <a:ext cx="0" cy="19812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endCxn id="61" idx="0"/>
          </p:cNvCxnSpPr>
          <p:nvPr/>
        </p:nvCxnSpPr>
        <p:spPr>
          <a:xfrm>
            <a:off x="8077200" y="35052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63" idx="0"/>
          </p:cNvCxnSpPr>
          <p:nvPr/>
        </p:nvCxnSpPr>
        <p:spPr>
          <a:xfrm>
            <a:off x="9448800" y="3962400"/>
            <a:ext cx="0" cy="1676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endCxn id="58" idx="0"/>
          </p:cNvCxnSpPr>
          <p:nvPr/>
        </p:nvCxnSpPr>
        <p:spPr>
          <a:xfrm>
            <a:off x="4876800" y="2438400"/>
            <a:ext cx="0" cy="18288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endCxn id="56" idx="0"/>
          </p:cNvCxnSpPr>
          <p:nvPr/>
        </p:nvCxnSpPr>
        <p:spPr>
          <a:xfrm>
            <a:off x="3429000" y="1981200"/>
            <a:ext cx="0" cy="3962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823C305-44F0-0F40-A044-26B78C8DAB32}"/>
              </a:ext>
            </a:extLst>
          </p:cNvPr>
          <p:cNvSpPr txBox="1"/>
          <p:nvPr/>
        </p:nvSpPr>
        <p:spPr>
          <a:xfrm rot="16200000">
            <a:off x="786646" y="3682242"/>
            <a:ext cx="2324580" cy="369332"/>
          </a:xfrm>
          <a:prstGeom prst="rect">
            <a:avLst/>
          </a:prstGeom>
          <a:noFill/>
        </p:spPr>
        <p:txBody>
          <a:bodyPr wrap="square" rtlCol="0">
            <a:spAutoFit/>
          </a:bodyPr>
          <a:lstStyle/>
          <a:p>
            <a:r>
              <a:rPr lang="en-US" dirty="0"/>
              <a:t>Cohort Participants</a:t>
            </a:r>
          </a:p>
        </p:txBody>
      </p:sp>
      <p:sp>
        <p:nvSpPr>
          <p:cNvPr id="3" name="TextBox 2">
            <a:extLst>
              <a:ext uri="{FF2B5EF4-FFF2-40B4-BE49-F238E27FC236}">
                <a16:creationId xmlns:a16="http://schemas.microsoft.com/office/drawing/2014/main" id="{846439EB-918F-A144-8F44-985344169A8C}"/>
              </a:ext>
            </a:extLst>
          </p:cNvPr>
          <p:cNvSpPr txBox="1"/>
          <p:nvPr/>
        </p:nvSpPr>
        <p:spPr>
          <a:xfrm>
            <a:off x="6324600" y="1342401"/>
            <a:ext cx="5336887" cy="1200329"/>
          </a:xfrm>
          <a:prstGeom prst="rect">
            <a:avLst/>
          </a:prstGeom>
          <a:noFill/>
        </p:spPr>
        <p:txBody>
          <a:bodyPr wrap="square" rtlCol="0">
            <a:spAutoFit/>
          </a:bodyPr>
          <a:lstStyle/>
          <a:p>
            <a:pPr marL="285750" indent="-285750">
              <a:buFont typeface="Arial" panose="020B0604020202020204" pitchFamily="34" charset="0"/>
              <a:buChar char="•"/>
            </a:pPr>
            <a:r>
              <a:rPr lang="en-US" i="1" dirty="0"/>
              <a:t>X = case; O = time-matched controls</a:t>
            </a:r>
          </a:p>
          <a:p>
            <a:pPr marL="285750" indent="-285750">
              <a:buFont typeface="Arial" panose="020B0604020202020204" pitchFamily="34" charset="0"/>
              <a:buChar char="•"/>
            </a:pPr>
            <a:r>
              <a:rPr lang="en-US" i="1" dirty="0"/>
              <a:t>Individuals can be selected as a control as long as they are “at risk” for the disease of interest. </a:t>
            </a:r>
          </a:p>
          <a:p>
            <a:pPr marL="285750" indent="-285750">
              <a:buFont typeface="Arial" panose="020B0604020202020204" pitchFamily="34" charset="0"/>
              <a:buChar char="•"/>
            </a:pPr>
            <a:r>
              <a:rPr lang="en-US" i="1" dirty="0"/>
              <a:t>Controls can become cases at later time points.</a:t>
            </a:r>
          </a:p>
        </p:txBody>
      </p:sp>
      <mc:AlternateContent xmlns:mc="http://schemas.openxmlformats.org/markup-compatibility/2006" xmlns:p14="http://schemas.microsoft.com/office/powerpoint/2010/main" xmlns:iact="http://schemas.microsoft.com/office/powerpoint/2014/inkAction">
        <mc:Choice Requires="p14 iact">
          <p:contentPart p14:bwMode="auto" r:id="rId3">
            <p14:nvContentPartPr>
              <p14:cNvPr id="7" name="Ink 6">
                <a:extLst>
                  <a:ext uri="{FF2B5EF4-FFF2-40B4-BE49-F238E27FC236}">
                    <a16:creationId xmlns:a16="http://schemas.microsoft.com/office/drawing/2014/main" id="{9A395B9E-0CC8-4AF9-9BAB-7B8454616822}"/>
                  </a:ext>
                </a:extLst>
              </p14:cNvPr>
              <p14:cNvContentPartPr/>
              <p14:nvPr>
                <p:extLst>
                  <p:ext uri="{42D2F446-02D8-4167-A562-619A0277C38B}">
                    <p15:isNarration xmlns:p15="http://schemas.microsoft.com/office/powerpoint/2012/main" val="1"/>
                  </p:ext>
                </p:extLst>
              </p14:nvPr>
            </p14:nvContentPartPr>
            <p14:xfrm>
              <a:off x="2088000" y="1408680"/>
              <a:ext cx="3339360" cy="1211760"/>
            </p14:xfrm>
          </p:contentPart>
        </mc:Choice>
        <mc:Fallback xmlns="">
          <p:pic>
            <p:nvPicPr>
              <p:cNvPr id="7" name="Ink 6">
                <a:extLst>
                  <a:ext uri="{FF2B5EF4-FFF2-40B4-BE49-F238E27FC236}">
                    <a16:creationId xmlns:a16="http://schemas.microsoft.com/office/drawing/2014/main" id="{9A395B9E-0CC8-4AF9-9BAB-7B8454616822}"/>
                  </a:ext>
                </a:extLst>
              </p:cNvPr>
              <p:cNvPicPr>
                <a:picLocks noGrp="1" noRot="1" noChangeAspect="1" noMove="1" noResize="1" noEditPoints="1" noAdjustHandles="1" noChangeArrowheads="1" noChangeShapeType="1"/>
              </p:cNvPicPr>
              <p:nvPr/>
            </p:nvPicPr>
            <p:blipFill>
              <a:blip r:embed="rId6"/>
              <a:stretch>
                <a:fillRect/>
              </a:stretch>
            </p:blipFill>
            <p:spPr>
              <a:xfrm>
                <a:off x="2072160" y="1345320"/>
                <a:ext cx="3370680" cy="1338480"/>
              </a:xfrm>
              <a:prstGeom prst="rect">
                <a:avLst/>
              </a:prstGeom>
            </p:spPr>
          </p:pic>
        </mc:Fallback>
      </mc:AlternateContent>
    </p:spTree>
    <p:extLst>
      <p:ext uri="{BB962C8B-B14F-4D97-AF65-F5344CB8AC3E}">
        <p14:creationId xmlns:p14="http://schemas.microsoft.com/office/powerpoint/2010/main" val="3953479375"/>
      </p:ext>
    </p:extLst>
  </p:cSld>
  <p:clrMapOvr>
    <a:masterClrMapping/>
  </p:clrMapOvr>
  <mc:AlternateContent xmlns:mc="http://schemas.openxmlformats.org/markup-compatibility/2006" xmlns:p14="http://schemas.microsoft.com/office/powerpoint/2010/main">
    <mc:Choice Requires="p14">
      <p:transition spd="slow" p14:dur="2000" advTm="70676"/>
    </mc:Choice>
    <mc:Fallback xmlns="">
      <p:transition spd="slow" advTm="7067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9"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md type="call" cmd="playFrom(0.0)">
                                      <p:cBhvr>
                                        <p:cTn id="7"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Selection of an entire stratum of reference subjects with matching factor values equal to that of a stratum of index subjects</a:t>
            </a:r>
          </a:p>
          <a:p>
            <a:r>
              <a:rPr lang="en-US" dirty="0"/>
              <a:t>Ex: In a case-control study matched on sex, a stratum of male controls would be selected for the male cases and a stratum of female controls would be selected for the female cases.</a:t>
            </a:r>
            <a:r>
              <a:rPr lang="en-US" dirty="0">
                <a:sym typeface="Wingdings"/>
              </a:rPr>
              <a:t></a:t>
            </a:r>
            <a:r>
              <a:rPr lang="en-US" dirty="0"/>
              <a:t> </a:t>
            </a:r>
          </a:p>
          <a:p>
            <a:pPr marL="0" indent="0">
              <a:buNone/>
            </a:pPr>
            <a:r>
              <a:rPr lang="en-US" dirty="0"/>
              <a:t>   % of men/women in the cases and controls would be the same</a:t>
            </a:r>
          </a:p>
        </p:txBody>
      </p:sp>
    </p:spTree>
    <p:extLst>
      <p:ext uri="{BB962C8B-B14F-4D97-AF65-F5344CB8AC3E}">
        <p14:creationId xmlns:p14="http://schemas.microsoft.com/office/powerpoint/2010/main" val="1071870159"/>
      </p:ext>
    </p:extLst>
  </p:cSld>
  <p:clrMapOvr>
    <a:masterClrMapping/>
  </p:clrMapOvr>
  <mc:AlternateContent xmlns:mc="http://schemas.openxmlformats.org/markup-compatibility/2006" xmlns:p14="http://schemas.microsoft.com/office/powerpoint/2010/main">
    <mc:Choice Requires="p14">
      <p:transition spd="slow" p14:dur="2000" advTm="45185"/>
    </mc:Choice>
    <mc:Fallback xmlns="">
      <p:transition spd="slow" advTm="4518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Matching</a:t>
            </a:r>
          </a:p>
        </p:txBody>
      </p:sp>
      <p:sp>
        <p:nvSpPr>
          <p:cNvPr id="3" name="Content Placeholder 2"/>
          <p:cNvSpPr>
            <a:spLocks noGrp="1"/>
          </p:cNvSpPr>
          <p:nvPr>
            <p:ph idx="1"/>
          </p:nvPr>
        </p:nvSpPr>
        <p:spPr/>
        <p:txBody>
          <a:bodyPr>
            <a:normAutofit/>
          </a:bodyPr>
          <a:lstStyle/>
          <a:p>
            <a:pPr marL="0" indent="0">
              <a:buNone/>
            </a:pPr>
            <a:r>
              <a:rPr lang="en-US" b="1" dirty="0"/>
              <a:t>Frequency matching</a:t>
            </a:r>
            <a:r>
              <a:rPr lang="en-US" dirty="0"/>
              <a:t>: matching groups of subjects</a:t>
            </a:r>
          </a:p>
          <a:p>
            <a:r>
              <a:rPr lang="en-US" dirty="0"/>
              <a:t>Use if matching on few variables with limited number of categories</a:t>
            </a:r>
          </a:p>
          <a:p>
            <a:r>
              <a:rPr lang="en-US" dirty="0"/>
              <a:t>Easier to find controls, but not adjusting for higher order interactions between matching factors</a:t>
            </a:r>
          </a:p>
          <a:p>
            <a:r>
              <a:rPr lang="en-US" dirty="0"/>
              <a:t>Each matched set represents a level of potential confounders observed repeatedly – all subjects with same level can be collapsed into one stratum for analysis</a:t>
            </a:r>
          </a:p>
          <a:p>
            <a:r>
              <a:rPr lang="en-US" dirty="0"/>
              <a:t>Analysis: unconditional logistic regression, adjust for main effects of matching factors in the multivariate model</a:t>
            </a:r>
          </a:p>
        </p:txBody>
      </p:sp>
    </p:spTree>
    <p:extLst>
      <p:ext uri="{BB962C8B-B14F-4D97-AF65-F5344CB8AC3E}">
        <p14:creationId xmlns:p14="http://schemas.microsoft.com/office/powerpoint/2010/main" val="3469632791"/>
      </p:ext>
    </p:extLst>
  </p:cSld>
  <p:clrMapOvr>
    <a:masterClrMapping/>
  </p:clrMapOvr>
  <mc:AlternateContent xmlns:mc="http://schemas.openxmlformats.org/markup-compatibility/2006" xmlns:p14="http://schemas.microsoft.com/office/powerpoint/2010/main">
    <mc:Choice Requires="p14">
      <p:transition spd="slow" p14:dur="2000" advTm="57136"/>
    </mc:Choice>
    <mc:Fallback xmlns="">
      <p:transition spd="slow" advTm="5713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Clarification</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frequency matched cohort studies:</a:t>
            </a:r>
          </a:p>
          <a:p>
            <a:pPr lvl="1"/>
            <a:r>
              <a:rPr lang="en-US" dirty="0"/>
              <a:t>One can also perform time-to-event analyses that account for matching</a:t>
            </a:r>
          </a:p>
          <a:p>
            <a:pPr lvl="1"/>
            <a:endParaRPr lang="en-US" dirty="0"/>
          </a:p>
        </p:txBody>
      </p:sp>
    </p:spTree>
    <p:extLst>
      <p:ext uri="{BB962C8B-B14F-4D97-AF65-F5344CB8AC3E}">
        <p14:creationId xmlns:p14="http://schemas.microsoft.com/office/powerpoint/2010/main" val="2396886339"/>
      </p:ext>
    </p:extLst>
  </p:cSld>
  <p:clrMapOvr>
    <a:masterClrMapping/>
  </p:clrMapOvr>
  <mc:AlternateContent xmlns:mc="http://schemas.openxmlformats.org/markup-compatibility/2006">
    <mc:Choice xmlns:p14="http://schemas.microsoft.com/office/powerpoint/2010/main" Requires="p14">
      <p:transition spd="slow" p14:dur="2000" advTm="12958"/>
    </mc:Choice>
    <mc:Fallback>
      <p:transition spd="slow" advTm="12958"/>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Screen Shot 2018-02-16 at 10.42.08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110" r="1486" b="-569"/>
          <a:stretch/>
        </p:blipFill>
        <p:spPr>
          <a:xfrm>
            <a:off x="935912" y="100237"/>
            <a:ext cx="10359387" cy="3174227"/>
          </a:xfrm>
        </p:spPr>
      </p:pic>
      <p:sp>
        <p:nvSpPr>
          <p:cNvPr id="10" name="Content Placeholder 2"/>
          <p:cNvSpPr txBox="1">
            <a:spLocks/>
          </p:cNvSpPr>
          <p:nvPr/>
        </p:nvSpPr>
        <p:spPr>
          <a:xfrm>
            <a:off x="838200" y="3408117"/>
            <a:ext cx="10515600" cy="276884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Nested case-control study in the Nurses’ Health Study</a:t>
            </a:r>
          </a:p>
          <a:p>
            <a:r>
              <a:rPr lang="en-US" dirty="0"/>
              <a:t>256 cases (participants who reported a child with ASD) frequency matched to 1393 controls by case children’s year of birth</a:t>
            </a:r>
          </a:p>
          <a:p>
            <a:r>
              <a:rPr lang="en-US" dirty="0"/>
              <a:t>Exposure: Social Responsiveness Scale (SRS) scores</a:t>
            </a:r>
          </a:p>
          <a:p>
            <a:r>
              <a:rPr lang="en-US" dirty="0"/>
              <a:t>Logistic regression analyses</a:t>
            </a:r>
          </a:p>
          <a:p>
            <a:r>
              <a:rPr lang="en-US" dirty="0"/>
              <a:t>Risk of ASD increased 85% in children whose parents had concordantly elevated SRS scores and 52% when the score of either parent was elevated</a:t>
            </a:r>
          </a:p>
        </p:txBody>
      </p:sp>
    </p:spTree>
    <p:custDataLst>
      <p:tags r:id="rId1"/>
    </p:custDataLst>
    <p:extLst>
      <p:ext uri="{BB962C8B-B14F-4D97-AF65-F5344CB8AC3E}">
        <p14:creationId xmlns:p14="http://schemas.microsoft.com/office/powerpoint/2010/main" val="1412160008"/>
      </p:ext>
    </p:extLst>
  </p:cSld>
  <p:clrMapOvr>
    <a:masterClrMapping/>
  </p:clrMapOvr>
  <mc:AlternateContent xmlns:mc="http://schemas.openxmlformats.org/markup-compatibility/2006" xmlns:p14="http://schemas.microsoft.com/office/powerpoint/2010/main">
    <mc:Choice Requires="p14">
      <p:transition spd="slow" p14:dur="2000" advTm="111360"/>
    </mc:Choice>
    <mc:Fallback xmlns="">
      <p:transition spd="slow" advTm="11136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AC89E-CB9D-5841-97B4-E26C5ACA3E98}"/>
              </a:ext>
            </a:extLst>
          </p:cNvPr>
          <p:cNvSpPr>
            <a:spLocks noGrp="1"/>
          </p:cNvSpPr>
          <p:nvPr>
            <p:ph type="title"/>
          </p:nvPr>
        </p:nvSpPr>
        <p:spPr/>
        <p:txBody>
          <a:bodyPr/>
          <a:lstStyle/>
          <a:p>
            <a:r>
              <a:rPr lang="en-US" dirty="0"/>
              <a:t>Introduction to Matching Summary</a:t>
            </a:r>
          </a:p>
        </p:txBody>
      </p:sp>
      <p:sp>
        <p:nvSpPr>
          <p:cNvPr id="3" name="Content Placeholder 2">
            <a:extLst>
              <a:ext uri="{FF2B5EF4-FFF2-40B4-BE49-F238E27FC236}">
                <a16:creationId xmlns:a16="http://schemas.microsoft.com/office/drawing/2014/main" id="{1E4075B3-0691-7643-871E-ACDFB4024F01}"/>
              </a:ext>
            </a:extLst>
          </p:cNvPr>
          <p:cNvSpPr>
            <a:spLocks noGrp="1"/>
          </p:cNvSpPr>
          <p:nvPr>
            <p:ph idx="1"/>
          </p:nvPr>
        </p:nvSpPr>
        <p:spPr/>
        <p:txBody>
          <a:bodyPr/>
          <a:lstStyle/>
          <a:p>
            <a:r>
              <a:rPr lang="en-US" dirty="0"/>
              <a:t>Matching entails the selection of a reference series that is comparable to the index series with respect to (a) potential confounding factor(s)</a:t>
            </a:r>
          </a:p>
          <a:p>
            <a:r>
              <a:rPr lang="en-US" dirty="0"/>
              <a:t>Its primary purpose is to control for confounding (cohort studies) and increase statistical efficiency (case-control studies)</a:t>
            </a:r>
          </a:p>
          <a:p>
            <a:r>
              <a:rPr lang="en-US" dirty="0"/>
              <a:t>The two types of matching are individual and frequency</a:t>
            </a:r>
          </a:p>
          <a:p>
            <a:endParaRPr lang="en-US" dirty="0"/>
          </a:p>
          <a:p>
            <a:endParaRPr lang="en-US" dirty="0"/>
          </a:p>
        </p:txBody>
      </p:sp>
    </p:spTree>
    <p:extLst>
      <p:ext uri="{BB962C8B-B14F-4D97-AF65-F5344CB8AC3E}">
        <p14:creationId xmlns:p14="http://schemas.microsoft.com/office/powerpoint/2010/main" val="160713178"/>
      </p:ext>
    </p:extLst>
  </p:cSld>
  <p:clrMapOvr>
    <a:masterClrMapping/>
  </p:clrMapOvr>
  <mc:AlternateContent xmlns:mc="http://schemas.openxmlformats.org/markup-compatibility/2006">
    <mc:Choice xmlns:p14="http://schemas.microsoft.com/office/powerpoint/2010/main" Requires="p14">
      <p:transition spd="slow" p14:dur="2000" advTm="31961"/>
    </mc:Choice>
    <mc:Fallback>
      <p:transition spd="slow" advTm="3196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 (Week 5)</a:t>
            </a:r>
          </a:p>
        </p:txBody>
      </p:sp>
      <p:sp>
        <p:nvSpPr>
          <p:cNvPr id="3" name="Content Placeholder 2"/>
          <p:cNvSpPr>
            <a:spLocks noGrp="1"/>
          </p:cNvSpPr>
          <p:nvPr>
            <p:ph idx="1"/>
          </p:nvPr>
        </p:nvSpPr>
        <p:spPr/>
        <p:txBody>
          <a:bodyPr>
            <a:normAutofit/>
          </a:bodyPr>
          <a:lstStyle/>
          <a:p>
            <a:r>
              <a:rPr lang="en-US" dirty="0"/>
              <a:t>Introduction to Matching</a:t>
            </a:r>
          </a:p>
          <a:p>
            <a:r>
              <a:rPr lang="en-US" dirty="0"/>
              <a:t>Matching in Cohort Studies</a:t>
            </a:r>
          </a:p>
          <a:p>
            <a:r>
              <a:rPr lang="en-US" dirty="0"/>
              <a:t>Matching in Case-Control Studies</a:t>
            </a:r>
          </a:p>
          <a:p>
            <a:endParaRPr lang="en-US" dirty="0"/>
          </a:p>
        </p:txBody>
      </p:sp>
    </p:spTree>
    <p:extLst>
      <p:ext uri="{BB962C8B-B14F-4D97-AF65-F5344CB8AC3E}">
        <p14:creationId xmlns:p14="http://schemas.microsoft.com/office/powerpoint/2010/main" val="632724344"/>
      </p:ext>
    </p:extLst>
  </p:cSld>
  <p:clrMapOvr>
    <a:masterClrMapping/>
  </p:clrMapOvr>
  <mc:AlternateContent xmlns:mc="http://schemas.openxmlformats.org/markup-compatibility/2006" xmlns:p14="http://schemas.microsoft.com/office/powerpoint/2010/main">
    <mc:Choice Requires="p14">
      <p:transition spd="slow" p14:dur="2000" advTm="17266"/>
    </mc:Choice>
    <mc:Fallback xmlns="">
      <p:transition spd="slow" advTm="1726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Matching</a:t>
            </a:r>
          </a:p>
        </p:txBody>
      </p:sp>
      <p:sp>
        <p:nvSpPr>
          <p:cNvPr id="3" name="Content Placeholder 2"/>
          <p:cNvSpPr>
            <a:spLocks noGrp="1"/>
          </p:cNvSpPr>
          <p:nvPr>
            <p:ph idx="1"/>
          </p:nvPr>
        </p:nvSpPr>
        <p:spPr>
          <a:xfrm>
            <a:off x="1359379" y="2242868"/>
            <a:ext cx="9473242" cy="3951348"/>
          </a:xfrm>
        </p:spPr>
        <p:txBody>
          <a:bodyPr/>
          <a:lstStyle/>
          <a:p>
            <a:pPr marL="0" indent="0" algn="ctr">
              <a:buNone/>
            </a:pPr>
            <a:r>
              <a:rPr lang="en-US" dirty="0"/>
              <a:t>Selection of a reference series (unexposed subjects in a cohort study or controls in a case-control study) that is identical, or nearly so, to the index series (exposed subjects in a cohort study, cases in a case-control study) with respect to the distribution of one or more potentially confounding factors</a:t>
            </a:r>
          </a:p>
        </p:txBody>
      </p:sp>
    </p:spTree>
    <p:extLst>
      <p:ext uri="{BB962C8B-B14F-4D97-AF65-F5344CB8AC3E}">
        <p14:creationId xmlns:p14="http://schemas.microsoft.com/office/powerpoint/2010/main" val="3585022214"/>
      </p:ext>
    </p:extLst>
  </p:cSld>
  <p:clrMapOvr>
    <a:masterClrMapping/>
  </p:clrMapOvr>
  <mc:AlternateContent xmlns:mc="http://schemas.openxmlformats.org/markup-compatibility/2006" xmlns:p14="http://schemas.microsoft.com/office/powerpoint/2010/main">
    <mc:Choice Requires="p14">
      <p:transition spd="slow" p14:dur="2000" advTm="43204"/>
    </mc:Choice>
    <mc:Fallback xmlns="">
      <p:transition spd="slow" advTm="4320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match?</a:t>
            </a:r>
          </a:p>
        </p:txBody>
      </p:sp>
      <p:sp>
        <p:nvSpPr>
          <p:cNvPr id="3" name="Content Placeholder 2"/>
          <p:cNvSpPr>
            <a:spLocks noGrp="1"/>
          </p:cNvSpPr>
          <p:nvPr>
            <p:ph idx="1"/>
          </p:nvPr>
        </p:nvSpPr>
        <p:spPr/>
        <p:txBody>
          <a:bodyPr/>
          <a:lstStyle/>
          <a:p>
            <a:r>
              <a:rPr lang="en-US" b="1" dirty="0"/>
              <a:t>Cohort Study:</a:t>
            </a:r>
            <a:r>
              <a:rPr lang="en-US" dirty="0"/>
              <a:t> Control for confounding</a:t>
            </a:r>
          </a:p>
          <a:p>
            <a:endParaRPr lang="en-US" dirty="0"/>
          </a:p>
          <a:p>
            <a:r>
              <a:rPr lang="en-US" b="1" dirty="0"/>
              <a:t>Case-control Study:</a:t>
            </a:r>
            <a:r>
              <a:rPr lang="en-US" dirty="0"/>
              <a:t> Improve statistical efficiency</a:t>
            </a:r>
          </a:p>
          <a:p>
            <a:pPr lvl="1"/>
            <a:r>
              <a:rPr lang="en-US" dirty="0"/>
              <a:t>Ensures a balanced number of cases and controls across strata of important confounding factors</a:t>
            </a:r>
          </a:p>
        </p:txBody>
      </p:sp>
    </p:spTree>
    <p:extLst>
      <p:ext uri="{BB962C8B-B14F-4D97-AF65-F5344CB8AC3E}">
        <p14:creationId xmlns:p14="http://schemas.microsoft.com/office/powerpoint/2010/main" val="1524322215"/>
      </p:ext>
    </p:extLst>
  </p:cSld>
  <p:clrMapOvr>
    <a:masterClrMapping/>
  </p:clrMapOvr>
  <mc:AlternateContent xmlns:mc="http://schemas.openxmlformats.org/markup-compatibility/2006">
    <mc:Choice xmlns:p14="http://schemas.microsoft.com/office/powerpoint/2010/main" Requires="p14">
      <p:transition spd="slow" p14:dur="2000" advTm="26727"/>
    </mc:Choice>
    <mc:Fallback>
      <p:transition spd="slow" advTm="2672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a:t>
            </a:r>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a:p>
          <a:p>
            <a:endParaRPr lang="en-US" dirty="0"/>
          </a:p>
        </p:txBody>
      </p:sp>
    </p:spTree>
    <p:extLst>
      <p:ext uri="{BB962C8B-B14F-4D97-AF65-F5344CB8AC3E}">
        <p14:creationId xmlns:p14="http://schemas.microsoft.com/office/powerpoint/2010/main" val="3068664052"/>
      </p:ext>
    </p:extLst>
  </p:cSld>
  <p:clrMapOvr>
    <a:masterClrMapping/>
  </p:clrMapOvr>
  <mc:AlternateContent xmlns:mc="http://schemas.openxmlformats.org/markup-compatibility/2006" xmlns:p14="http://schemas.microsoft.com/office/powerpoint/2010/main">
    <mc:Choice Requires="p14">
      <p:transition spd="slow" p14:dur="2000" advTm="35288"/>
    </mc:Choice>
    <mc:Fallback xmlns="">
      <p:transition spd="slow" advTm="3528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Matching</a:t>
            </a:r>
          </a:p>
        </p:txBody>
      </p:sp>
      <p:sp>
        <p:nvSpPr>
          <p:cNvPr id="3" name="Content Placeholder 2"/>
          <p:cNvSpPr>
            <a:spLocks noGrp="1"/>
          </p:cNvSpPr>
          <p:nvPr>
            <p:ph idx="1"/>
          </p:nvPr>
        </p:nvSpPr>
        <p:spPr/>
        <p:txBody>
          <a:bodyPr>
            <a:normAutofit/>
          </a:bodyPr>
          <a:lstStyle/>
          <a:p>
            <a:r>
              <a:rPr lang="en-US" b="1" dirty="0"/>
              <a:t>Individual matching</a:t>
            </a:r>
            <a:r>
              <a:rPr lang="en-US" dirty="0"/>
              <a:t>: subject by subject (aka “pair-wise”)</a:t>
            </a:r>
          </a:p>
          <a:p>
            <a:endParaRPr lang="en-US" dirty="0"/>
          </a:p>
          <a:p>
            <a:r>
              <a:rPr lang="en-US" b="1" dirty="0"/>
              <a:t>Frequency matching</a:t>
            </a:r>
            <a:r>
              <a:rPr lang="en-US" dirty="0"/>
              <a:t>: matching groups of subjects</a:t>
            </a:r>
          </a:p>
        </p:txBody>
      </p:sp>
    </p:spTree>
    <p:extLst>
      <p:ext uri="{BB962C8B-B14F-4D97-AF65-F5344CB8AC3E}">
        <p14:creationId xmlns:p14="http://schemas.microsoft.com/office/powerpoint/2010/main" val="3884902117"/>
      </p:ext>
    </p:extLst>
  </p:cSld>
  <p:clrMapOvr>
    <a:masterClrMapping/>
  </p:clrMapOvr>
  <mc:AlternateContent xmlns:mc="http://schemas.openxmlformats.org/markup-compatibility/2006" xmlns:p14="http://schemas.microsoft.com/office/powerpoint/2010/main">
    <mc:Choice Requires="p14">
      <p:transition spd="slow" p14:dur="2000" advTm="27787"/>
    </mc:Choice>
    <mc:Fallback xmlns="">
      <p:transition spd="slow" advTm="2778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Matching</a:t>
            </a:r>
          </a:p>
        </p:txBody>
      </p:sp>
      <p:sp>
        <p:nvSpPr>
          <p:cNvPr id="3" name="Content Placeholder 2"/>
          <p:cNvSpPr>
            <a:spLocks noGrp="1"/>
          </p:cNvSpPr>
          <p:nvPr>
            <p:ph idx="1"/>
          </p:nvPr>
        </p:nvSpPr>
        <p:spPr/>
        <p:txBody>
          <a:bodyPr>
            <a:normAutofit/>
          </a:bodyPr>
          <a:lstStyle/>
          <a:p>
            <a:pPr marL="0" indent="0">
              <a:buNone/>
            </a:pPr>
            <a:r>
              <a:rPr lang="en-US" b="1" dirty="0"/>
              <a:t>Individual matching</a:t>
            </a:r>
            <a:r>
              <a:rPr lang="en-US" dirty="0"/>
              <a:t>: subject by subject (aka “pair-wise”)</a:t>
            </a:r>
          </a:p>
          <a:p>
            <a:r>
              <a:rPr lang="en-US" dirty="0"/>
              <a:t>Ex: In a case-control study matching on sex, age in 5-year age categories, and smoking (current, past, never):</a:t>
            </a:r>
          </a:p>
          <a:p>
            <a:pPr marL="0" indent="0">
              <a:buNone/>
            </a:pPr>
            <a:endParaRPr lang="en-US" dirty="0"/>
          </a:p>
          <a:p>
            <a:pPr marL="0" indent="0">
              <a:buNone/>
            </a:pPr>
            <a:r>
              <a:rPr lang="en-US" dirty="0"/>
              <a:t>If you have a case that is 58 years old, female, and a never smoker, you have to find a control that is also between 55-59 years of age, female, and a never smoker.</a:t>
            </a:r>
          </a:p>
          <a:p>
            <a:pPr marL="0" indent="0">
              <a:buNone/>
            </a:pPr>
            <a:endParaRPr lang="en-US" dirty="0"/>
          </a:p>
          <a:p>
            <a:r>
              <a:rPr lang="en-US" dirty="0"/>
              <a:t>Use if you are matching on many factors</a:t>
            </a:r>
          </a:p>
        </p:txBody>
      </p:sp>
    </p:spTree>
    <p:extLst>
      <p:ext uri="{BB962C8B-B14F-4D97-AF65-F5344CB8AC3E}">
        <p14:creationId xmlns:p14="http://schemas.microsoft.com/office/powerpoint/2010/main" val="2175343998"/>
      </p:ext>
    </p:extLst>
  </p:cSld>
  <p:clrMapOvr>
    <a:masterClrMapping/>
  </p:clrMapOvr>
  <mc:AlternateContent xmlns:mc="http://schemas.openxmlformats.org/markup-compatibility/2006">
    <mc:Choice xmlns:p14="http://schemas.microsoft.com/office/powerpoint/2010/main" Requires="p14">
      <p:transition spd="slow" p14:dur="2000" advTm="32352"/>
    </mc:Choice>
    <mc:Fallback>
      <p:transition spd="slow" advTm="3235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3555-C89B-7E48-BCDC-6134BE024269}"/>
              </a:ext>
            </a:extLst>
          </p:cNvPr>
          <p:cNvSpPr>
            <a:spLocks noGrp="1"/>
          </p:cNvSpPr>
          <p:nvPr>
            <p:ph type="title"/>
          </p:nvPr>
        </p:nvSpPr>
        <p:spPr/>
        <p:txBody>
          <a:bodyPr/>
          <a:lstStyle/>
          <a:p>
            <a:r>
              <a:rPr lang="en-US" dirty="0"/>
              <a:t>Analysis of Individually Matched Studies</a:t>
            </a:r>
          </a:p>
        </p:txBody>
      </p:sp>
      <p:sp>
        <p:nvSpPr>
          <p:cNvPr id="3" name="Content Placeholder 2">
            <a:extLst>
              <a:ext uri="{FF2B5EF4-FFF2-40B4-BE49-F238E27FC236}">
                <a16:creationId xmlns:a16="http://schemas.microsoft.com/office/drawing/2014/main" id="{D0706C64-75A6-C541-8B55-EEF906D4BC9F}"/>
              </a:ext>
            </a:extLst>
          </p:cNvPr>
          <p:cNvSpPr>
            <a:spLocks noGrp="1"/>
          </p:cNvSpPr>
          <p:nvPr>
            <p:ph idx="1"/>
          </p:nvPr>
        </p:nvSpPr>
        <p:spPr/>
        <p:txBody>
          <a:bodyPr/>
          <a:lstStyle/>
          <a:p>
            <a:r>
              <a:rPr lang="en-US" dirty="0"/>
              <a:t>For individually matched case-control studies:</a:t>
            </a:r>
          </a:p>
          <a:p>
            <a:pPr lvl="1"/>
            <a:r>
              <a:rPr lang="en-US" dirty="0"/>
              <a:t>Conditional logistic regression is the preferred analytical method</a:t>
            </a:r>
          </a:p>
          <a:p>
            <a:pPr lvl="1"/>
            <a:endParaRPr lang="en-US" dirty="0"/>
          </a:p>
          <a:p>
            <a:pPr marL="457200" lvl="1" indent="0">
              <a:buNone/>
            </a:pPr>
            <a:endParaRPr lang="en-US" dirty="0"/>
          </a:p>
          <a:p>
            <a:pPr lvl="1"/>
            <a:r>
              <a:rPr lang="en-US" dirty="0"/>
              <a:t>Unconditional logistic regression adjusted for the matching factors is also an option (especially when case-control pairs are broken due to missing data)</a:t>
            </a:r>
          </a:p>
          <a:p>
            <a:pPr lvl="1"/>
            <a:endParaRPr lang="en-US" dirty="0"/>
          </a:p>
          <a:p>
            <a:pPr lvl="1"/>
            <a:endParaRPr lang="en-US" dirty="0"/>
          </a:p>
          <a:p>
            <a:r>
              <a:rPr lang="en-US" dirty="0"/>
              <a:t>For individually matched cohort studies:</a:t>
            </a:r>
          </a:p>
          <a:p>
            <a:pPr lvl="1"/>
            <a:r>
              <a:rPr lang="en-US" dirty="0"/>
              <a:t>One can </a:t>
            </a:r>
            <a:r>
              <a:rPr lang="en-US" b="1" dirty="0"/>
              <a:t>also</a:t>
            </a:r>
            <a:r>
              <a:rPr lang="en-US" dirty="0"/>
              <a:t> perform time-to-event analyses that account for matching</a:t>
            </a:r>
          </a:p>
          <a:p>
            <a:pPr lvl="1"/>
            <a:endParaRPr lang="en-US" dirty="0"/>
          </a:p>
        </p:txBody>
      </p:sp>
      <p:grpSp>
        <p:nvGrpSpPr>
          <p:cNvPr id="6" name="Group 5">
            <a:extLst>
              <a:ext uri="{FF2B5EF4-FFF2-40B4-BE49-F238E27FC236}">
                <a16:creationId xmlns:a16="http://schemas.microsoft.com/office/drawing/2014/main" id="{C33FE6B8-8B04-9144-AB02-587122C8FAD8}"/>
              </a:ext>
            </a:extLst>
          </p:cNvPr>
          <p:cNvGrpSpPr/>
          <p:nvPr/>
        </p:nvGrpSpPr>
        <p:grpSpPr>
          <a:xfrm>
            <a:off x="3123535" y="2886188"/>
            <a:ext cx="5944929" cy="414075"/>
            <a:chOff x="1599535" y="3515492"/>
            <a:chExt cx="5944929" cy="414075"/>
          </a:xfrm>
        </p:grpSpPr>
        <p:pic>
          <p:nvPicPr>
            <p:cNvPr id="7" name="Picture 6">
              <a:extLst>
                <a:ext uri="{FF2B5EF4-FFF2-40B4-BE49-F238E27FC236}">
                  <a16:creationId xmlns:a16="http://schemas.microsoft.com/office/drawing/2014/main" id="{8343D6F0-1EED-D745-8F16-1A4F5A76D8D5}"/>
                </a:ext>
              </a:extLst>
            </p:cNvPr>
            <p:cNvPicPr>
              <a:picLocks noChangeAspect="1"/>
            </p:cNvPicPr>
            <p:nvPr/>
          </p:nvPicPr>
          <p:blipFill>
            <a:blip r:embed="rId3"/>
            <a:stretch>
              <a:fillRect/>
            </a:stretch>
          </p:blipFill>
          <p:spPr>
            <a:xfrm>
              <a:off x="1599535" y="3515492"/>
              <a:ext cx="5944929" cy="414075"/>
            </a:xfrm>
            <a:prstGeom prst="rect">
              <a:avLst/>
            </a:prstGeom>
          </p:spPr>
        </p:pic>
        <p:sp>
          <p:nvSpPr>
            <p:cNvPr id="8" name="TextBox 7">
              <a:extLst>
                <a:ext uri="{FF2B5EF4-FFF2-40B4-BE49-F238E27FC236}">
                  <a16:creationId xmlns:a16="http://schemas.microsoft.com/office/drawing/2014/main" id="{A918CE68-AC7E-A94B-ABB4-EFD64D9A23B5}"/>
                </a:ext>
              </a:extLst>
            </p:cNvPr>
            <p:cNvSpPr txBox="1"/>
            <p:nvPr/>
          </p:nvSpPr>
          <p:spPr bwMode="auto">
            <a:xfrm>
              <a:off x="5263116" y="3632423"/>
              <a:ext cx="85061" cy="246221"/>
            </a:xfrm>
            <a:prstGeom prst="rect">
              <a:avLst/>
            </a:prstGeom>
            <a:noFill/>
            <a:ln w="19050" algn="ctr">
              <a:noFill/>
              <a:miter lim="800000"/>
              <a:headEnd/>
              <a:tailEnd/>
            </a:ln>
          </p:spPr>
          <p:txBody>
            <a:bodyPr wrap="square" lIns="0" tIns="0" rIns="0" bIns="0" rtlCol="0">
              <a:spAutoFit/>
            </a:bodyPr>
            <a:lstStyle/>
            <a:p>
              <a:r>
                <a:rPr lang="en-US" sz="1600" i="1" dirty="0" err="1">
                  <a:solidFill>
                    <a:srgbClr val="FF0000"/>
                  </a:solidFill>
                </a:rPr>
                <a:t>i</a:t>
              </a:r>
              <a:endParaRPr lang="en-US" sz="1600" i="1" dirty="0">
                <a:solidFill>
                  <a:srgbClr val="FF0000"/>
                </a:solidFill>
              </a:endParaRPr>
            </a:p>
          </p:txBody>
        </p:sp>
      </p:grpSp>
      <p:pic>
        <p:nvPicPr>
          <p:cNvPr id="9" name="Picture 8">
            <a:extLst>
              <a:ext uri="{FF2B5EF4-FFF2-40B4-BE49-F238E27FC236}">
                <a16:creationId xmlns:a16="http://schemas.microsoft.com/office/drawing/2014/main" id="{1C96A547-1D2D-764A-ABBB-82C0362E2FD9}"/>
              </a:ext>
            </a:extLst>
          </p:cNvPr>
          <p:cNvPicPr>
            <a:picLocks noChangeAspect="1"/>
          </p:cNvPicPr>
          <p:nvPr/>
        </p:nvPicPr>
        <p:blipFill>
          <a:blip r:embed="rId3"/>
          <a:stretch>
            <a:fillRect/>
          </a:stretch>
        </p:blipFill>
        <p:spPr>
          <a:xfrm>
            <a:off x="3123534" y="4417692"/>
            <a:ext cx="5944929" cy="414075"/>
          </a:xfrm>
          <a:prstGeom prst="rect">
            <a:avLst/>
          </a:prstGeom>
        </p:spPr>
      </p:pic>
    </p:spTree>
    <p:extLst>
      <p:ext uri="{BB962C8B-B14F-4D97-AF65-F5344CB8AC3E}">
        <p14:creationId xmlns:p14="http://schemas.microsoft.com/office/powerpoint/2010/main" val="4033284459"/>
      </p:ext>
    </p:extLst>
  </p:cSld>
  <p:clrMapOvr>
    <a:masterClrMapping/>
  </p:clrMapOvr>
  <mc:AlternateContent xmlns:mc="http://schemas.openxmlformats.org/markup-compatibility/2006">
    <mc:Choice xmlns:p14="http://schemas.microsoft.com/office/powerpoint/2010/main" Requires="p14">
      <p:transition spd="slow" p14:dur="2000" advTm="108755"/>
    </mc:Choice>
    <mc:Fallback>
      <p:transition spd="slow" advTm="108755"/>
    </mc:Fallback>
  </mc:AlternateContent>
  <p:extLst>
    <p:ext uri="{3A86A75C-4F4B-4683-9AE1-C65F6400EC91}">
      <p14:laserTraceLst xmlns:p14="http://schemas.microsoft.com/office/powerpoint/2010/main">
        <p14:tracePtLst>
          <p14:tracePt t="1523" x="1136650" y="3498850"/>
          <p14:tracePt t="36149" x="3200400" y="6807200"/>
          <p14:tracePt t="36156" x="3333750" y="6756400"/>
          <p14:tracePt t="36163" x="3473450" y="6705600"/>
          <p14:tracePt t="36171" x="3575050" y="6654800"/>
          <p14:tracePt t="36178" x="3587750" y="6635750"/>
          <p14:tracePt t="36193" x="3587750" y="6623050"/>
          <p14:tracePt t="36201" x="3587750" y="6604000"/>
          <p14:tracePt t="36216" x="3587750" y="6572250"/>
          <p14:tracePt t="36222" x="3587750" y="6553200"/>
          <p14:tracePt t="36231" x="3587750" y="6534150"/>
          <p14:tracePt t="36245" x="3587750" y="6521450"/>
          <p14:tracePt t="36252" x="3587750" y="6502400"/>
          <p14:tracePt t="36268" x="3606800" y="6470650"/>
          <p14:tracePt t="36276" x="3606800" y="6432550"/>
          <p14:tracePt t="36284" x="3606800" y="6419850"/>
          <p14:tracePt t="36291" x="3606800" y="6381750"/>
          <p14:tracePt t="36299" x="3606800" y="6369050"/>
          <p14:tracePt t="36313" x="3606800" y="6330950"/>
          <p14:tracePt t="36320" x="3606800" y="6267450"/>
          <p14:tracePt t="36336" x="3638550" y="6197600"/>
          <p14:tracePt t="36344" x="3689350" y="6096000"/>
          <p14:tracePt t="36351" x="3759200" y="6013450"/>
          <p14:tracePt t="36358" x="3860800" y="5911850"/>
          <p14:tracePt t="36366" x="3981450" y="5791200"/>
          <p14:tracePt t="36373" x="4083050" y="5689600"/>
          <p14:tracePt t="36381" x="4197350" y="5588000"/>
          <p14:tracePt t="36388" x="4337050" y="5486400"/>
          <p14:tracePt t="36396" x="4451350" y="5384800"/>
          <p14:tracePt t="36404" x="4572000" y="5302250"/>
          <p14:tracePt t="36411" x="4692650" y="5213350"/>
          <p14:tracePt t="36418" x="4775200" y="5149850"/>
          <p14:tracePt t="36424" x="4806950" y="5080000"/>
          <p14:tracePt t="36433" x="4845050" y="5048250"/>
          <p14:tracePt t="36441" x="4845050" y="5010150"/>
          <p14:tracePt t="36456" x="4857750" y="4959350"/>
          <p14:tracePt t="36464" x="4857750" y="4946650"/>
          <p14:tracePt t="36471" x="4857750" y="4895850"/>
          <p14:tracePt t="36478" x="4895850" y="4826000"/>
          <p14:tracePt t="36486" x="4946650" y="4743450"/>
          <p14:tracePt t="36493" x="4997450" y="4641850"/>
          <p14:tracePt t="36501" x="5080000" y="4540250"/>
          <p14:tracePt t="36508" x="5181600" y="4419600"/>
          <p14:tracePt t="36516" x="5314950" y="4298950"/>
          <p14:tracePt t="36524" x="5435600" y="4184650"/>
          <p14:tracePt t="36531" x="5556250" y="4083050"/>
          <p14:tracePt t="36538" x="5657850" y="3994150"/>
          <p14:tracePt t="36548" x="5721350" y="3911600"/>
          <p14:tracePt t="36554" x="5759450" y="3860800"/>
          <p14:tracePt t="36565" x="5791200" y="3810000"/>
          <p14:tracePt t="36576" x="5810250" y="3759200"/>
          <p14:tracePt t="36584" x="5822950" y="3708400"/>
          <p14:tracePt t="36591" x="5842000" y="3625850"/>
          <p14:tracePt t="36599" x="5873750" y="3536950"/>
          <p14:tracePt t="36606" x="5943600" y="3454400"/>
          <p14:tracePt t="36615" x="5994400" y="3352800"/>
          <p14:tracePt t="36622" x="6026150" y="3270250"/>
          <p14:tracePt t="36632" x="6064250" y="3200400"/>
          <p14:tracePt t="36636" x="6076950" y="3130550"/>
          <p14:tracePt t="36648" x="6076950" y="3117850"/>
          <p14:tracePt t="36658" x="6076950" y="3098800"/>
          <p14:tracePt t="36666" x="6096000" y="3098800"/>
          <p14:tracePt t="36710" x="6115050" y="3098800"/>
          <p14:tracePt t="36718" x="6146800" y="3079750"/>
          <p14:tracePt t="36726" x="6146800" y="3067050"/>
          <p14:tracePt t="36732" x="6165850" y="3048000"/>
          <p14:tracePt t="36741" x="6197600" y="3016250"/>
          <p14:tracePt t="36748" x="6229350" y="2978150"/>
          <p14:tracePt t="36756" x="6248400" y="2946400"/>
          <p14:tracePt t="36764" x="6299200" y="2927350"/>
          <p14:tracePt t="36771" x="6330950" y="2895600"/>
          <p14:tracePt t="36778" x="6381750" y="2863850"/>
          <p14:tracePt t="36786" x="6419850" y="2863850"/>
          <p14:tracePt t="36793" x="6470650" y="2825750"/>
          <p14:tracePt t="36801" x="6483350" y="2825750"/>
          <p14:tracePt t="36921" x="6502400" y="2825750"/>
          <p14:tracePt t="36928" x="6502400" y="2844800"/>
          <p14:tracePt t="36941" x="6521450" y="2844800"/>
          <p14:tracePt t="36973" x="6534150" y="2876550"/>
          <p14:tracePt t="36981" x="6534150" y="2914650"/>
          <p14:tracePt t="36989" x="6534150" y="2965450"/>
          <p14:tracePt t="36996" x="6534150" y="3016250"/>
          <p14:tracePt t="37003" x="6553200" y="3067050"/>
          <p14:tracePt t="37011" x="6553200" y="3098800"/>
          <p14:tracePt t="37018" x="6572250" y="3130550"/>
          <p14:tracePt t="37033" x="6572250" y="3149600"/>
          <p14:tracePt t="37084" x="6584950" y="3149600"/>
          <p14:tracePt t="37091" x="6584950" y="3168650"/>
          <p14:tracePt t="37116" x="6604000" y="3168650"/>
          <p14:tracePt t="37123" x="6604000" y="3181350"/>
          <p14:tracePt t="37161" x="6604000" y="3200400"/>
          <p14:tracePt t="37168" x="6623050" y="3200400"/>
          <p14:tracePt t="37213" x="6604000" y="3219450"/>
          <p14:tracePt t="37234" x="6604000" y="3232150"/>
          <p14:tracePt t="37285" x="6623050" y="3232150"/>
          <p14:tracePt t="37301" x="6654800" y="3232150"/>
          <p14:tracePt t="37309" x="6673850" y="3232150"/>
          <p14:tracePt t="37324" x="6686550" y="3232150"/>
          <p14:tracePt t="37444" x="6705600" y="3232150"/>
          <p14:tracePt t="37489" x="6724650" y="3232150"/>
          <p14:tracePt t="37511" x="6737350" y="3232150"/>
          <p14:tracePt t="37526" x="6737350" y="3251200"/>
          <p14:tracePt t="37571" x="6724650" y="3251200"/>
          <p14:tracePt t="37579" x="6705600" y="3270250"/>
          <p14:tracePt t="37594" x="6686550" y="3270250"/>
          <p14:tracePt t="37616" x="6673850" y="3270250"/>
          <p14:tracePt t="37639" x="6654800" y="3270250"/>
          <p14:tracePt t="37654" x="6635750" y="3270250"/>
          <p14:tracePt t="37662" x="6604000" y="3282950"/>
          <p14:tracePt t="37669" x="6553200" y="3282950"/>
          <p14:tracePt t="37676" x="6502400" y="3302000"/>
          <p14:tracePt t="37684" x="6432550" y="3302000"/>
          <p14:tracePt t="37691" x="6400800" y="3302000"/>
          <p14:tracePt t="37722" x="6381750" y="3302000"/>
          <p14:tracePt t="37729" x="6400800" y="3302000"/>
          <p14:tracePt t="37736" x="6451600" y="3302000"/>
          <p14:tracePt t="37744" x="6534150" y="3302000"/>
          <p14:tracePt t="37751" x="6654800" y="3302000"/>
          <p14:tracePt t="37759" x="6737350" y="3302000"/>
          <p14:tracePt t="37766" x="6756400" y="3302000"/>
          <p14:tracePt t="37811" x="6775450" y="3302000"/>
          <p14:tracePt t="37842" x="6775450" y="3321050"/>
          <p14:tracePt t="37991" x="6724650" y="3321050"/>
          <p14:tracePt t="37999" x="6673850" y="3321050"/>
          <p14:tracePt t="38006" x="6623050" y="3333750"/>
          <p14:tracePt t="38014" x="6604000" y="3333750"/>
          <p14:tracePt t="38036" x="6584950" y="3333750"/>
          <p14:tracePt t="38133" x="6572250" y="3333750"/>
          <p14:tracePt t="40723" x="6553200" y="3333750"/>
          <p14:tracePt t="40761" x="6534150" y="3333750"/>
          <p14:tracePt t="40774" x="6521450" y="3333750"/>
          <p14:tracePt t="40788" x="6502400" y="3333750"/>
          <p14:tracePt t="40825" x="6502400" y="3352800"/>
          <p14:tracePt t="41037" x="6521450" y="3352800"/>
          <p14:tracePt t="41053" x="6553200" y="3352800"/>
          <p14:tracePt t="45958" x="6584950" y="3473450"/>
          <p14:tracePt t="45965" x="6623050" y="3638550"/>
          <p14:tracePt t="45974" x="6686550" y="3841750"/>
          <p14:tracePt t="45981" x="6756400" y="4032250"/>
          <p14:tracePt t="45988" x="6838950" y="4197350"/>
          <p14:tracePt t="45995" x="6927850" y="4368800"/>
          <p14:tracePt t="46003" x="7010400" y="4552950"/>
          <p14:tracePt t="46018" x="7080250" y="4775200"/>
          <p14:tracePt t="46025" x="7181850" y="4997450"/>
          <p14:tracePt t="46033" x="7264400" y="5213350"/>
          <p14:tracePt t="46040" x="7334250" y="5416550"/>
          <p14:tracePt t="46048" x="7385050" y="5638800"/>
          <p14:tracePt t="46055" x="7416800" y="5842000"/>
          <p14:tracePt t="46063" x="7448550" y="6026150"/>
          <p14:tracePt t="46070" x="7467600" y="6216650"/>
          <p14:tracePt t="46078" x="7486650" y="6432550"/>
          <p14:tracePt t="46085" x="7518400" y="6635750"/>
          <p14:tracePt t="46093" x="7550150" y="6838950"/>
        </p14:tracePtLst>
      </p14:laserTrace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2-16 at 10.25.30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0801" y="218008"/>
            <a:ext cx="9537700" cy="1955800"/>
          </a:xfrm>
          <a:prstGeom prst="rect">
            <a:avLst/>
          </a:prstGeom>
        </p:spPr>
      </p:pic>
      <p:sp>
        <p:nvSpPr>
          <p:cNvPr id="6" name="Content Placeholder 2"/>
          <p:cNvSpPr>
            <a:spLocks noGrp="1"/>
          </p:cNvSpPr>
          <p:nvPr>
            <p:ph idx="1"/>
          </p:nvPr>
        </p:nvSpPr>
        <p:spPr>
          <a:xfrm>
            <a:off x="838200" y="2386343"/>
            <a:ext cx="10515600" cy="3790619"/>
          </a:xfrm>
        </p:spPr>
        <p:txBody>
          <a:bodyPr>
            <a:normAutofit fontScale="92500" lnSpcReduction="10000"/>
          </a:bodyPr>
          <a:lstStyle/>
          <a:p>
            <a:r>
              <a:rPr lang="en-US" dirty="0"/>
              <a:t>Nested case-control study using data from 2 prospective cohort studies</a:t>
            </a:r>
          </a:p>
          <a:p>
            <a:r>
              <a:rPr lang="en-US" dirty="0"/>
              <a:t>Incident cases of head and neck squamous cell carcinoma (HNSCC; n=132)</a:t>
            </a:r>
          </a:p>
          <a:p>
            <a:r>
              <a:rPr lang="en-US" dirty="0"/>
              <a:t>3 controls per case (n=396) selected through incidence density sampling</a:t>
            </a:r>
          </a:p>
          <a:p>
            <a:r>
              <a:rPr lang="en-US" dirty="0"/>
              <a:t>Individually matched on age, sex, race/ethnicity, and time since mouthwash collection</a:t>
            </a:r>
          </a:p>
          <a:p>
            <a:r>
              <a:rPr lang="en-US" dirty="0"/>
              <a:t>Exposure: Oral HPV types</a:t>
            </a:r>
          </a:p>
          <a:p>
            <a:r>
              <a:rPr lang="en-US" dirty="0"/>
              <a:t>Conditional logistic regression models for matched risk sets</a:t>
            </a:r>
          </a:p>
          <a:p>
            <a:r>
              <a:rPr lang="en-US" dirty="0"/>
              <a:t>HPV-16 associated with a 7-fold increased odds of HNSCC and 22-fold increased risk of </a:t>
            </a:r>
            <a:r>
              <a:rPr lang="en-US" dirty="0" err="1"/>
              <a:t>oropharyngeal</a:t>
            </a:r>
            <a:r>
              <a:rPr lang="en-US" dirty="0"/>
              <a:t> SCC</a:t>
            </a:r>
          </a:p>
          <a:p>
            <a:endParaRPr lang="en-US" dirty="0"/>
          </a:p>
        </p:txBody>
      </p:sp>
    </p:spTree>
    <p:custDataLst>
      <p:tags r:id="rId1"/>
    </p:custDataLst>
    <p:extLst>
      <p:ext uri="{BB962C8B-B14F-4D97-AF65-F5344CB8AC3E}">
        <p14:creationId xmlns:p14="http://schemas.microsoft.com/office/powerpoint/2010/main" val="1608293316"/>
      </p:ext>
    </p:extLst>
  </p:cSld>
  <p:clrMapOvr>
    <a:masterClrMapping/>
  </p:clrMapOvr>
  <mc:AlternateContent xmlns:mc="http://schemas.openxmlformats.org/markup-compatibility/2006" xmlns:p14="http://schemas.microsoft.com/office/powerpoint/2010/main">
    <mc:Choice Requires="p14">
      <p:transition spd="slow" p14:dur="2000" advTm="139979"/>
    </mc:Choice>
    <mc:Fallback xmlns="">
      <p:transition spd="slow" advTm="1399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9.8|20.3|22.4|24.1"/>
</p:tagLst>
</file>

<file path=ppt/tags/tag2.xml><?xml version="1.0" encoding="utf-8"?>
<p:tagLst xmlns:a="http://schemas.openxmlformats.org/drawingml/2006/main" xmlns:r="http://schemas.openxmlformats.org/officeDocument/2006/relationships" xmlns:p="http://schemas.openxmlformats.org/presentationml/2006/main">
  <p:tag name="TIMING" val="|19.3|46.1|10.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12997</TotalTime>
  <Words>1914</Words>
  <Application>Microsoft Macintosh PowerPoint</Application>
  <PresentationFormat>Widescreen</PresentationFormat>
  <Paragraphs>144</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Introduction to Matching EPI 207</vt:lpstr>
      <vt:lpstr>Outline (Week 5)</vt:lpstr>
      <vt:lpstr>Definition of Matching</vt:lpstr>
      <vt:lpstr>Why match?</vt:lpstr>
      <vt:lpstr>Costs of Matching</vt:lpstr>
      <vt:lpstr>Types of Matching</vt:lpstr>
      <vt:lpstr>Individual Matching</vt:lpstr>
      <vt:lpstr>Analysis of Individually Matched Studies</vt:lpstr>
      <vt:lpstr>PowerPoint Presentation</vt:lpstr>
      <vt:lpstr>Incidence Density Sampling</vt:lpstr>
      <vt:lpstr>Frequency Matching</vt:lpstr>
      <vt:lpstr>Frequency Matching</vt:lpstr>
      <vt:lpstr>Clarification</vt:lpstr>
      <vt:lpstr>PowerPoint Presentation</vt:lpstr>
      <vt:lpstr>Introduction to Matching Summary</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254</cp:revision>
  <dcterms:created xsi:type="dcterms:W3CDTF">2018-02-06T23:39:25Z</dcterms:created>
  <dcterms:modified xsi:type="dcterms:W3CDTF">2022-01-27T19:19:56Z</dcterms:modified>
</cp:coreProperties>
</file>