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3" r:id="rId1"/>
  </p:sldMasterIdLst>
  <p:notesMasterIdLst>
    <p:notesMasterId r:id="rId26"/>
  </p:notesMasterIdLst>
  <p:handoutMasterIdLst>
    <p:handoutMasterId r:id="rId27"/>
  </p:handoutMasterIdLst>
  <p:sldIdLst>
    <p:sldId id="438" r:id="rId2"/>
    <p:sldId id="418" r:id="rId3"/>
    <p:sldId id="419" r:id="rId4"/>
    <p:sldId id="417" r:id="rId5"/>
    <p:sldId id="354" r:id="rId6"/>
    <p:sldId id="372" r:id="rId7"/>
    <p:sldId id="318" r:id="rId8"/>
    <p:sldId id="329" r:id="rId9"/>
    <p:sldId id="317" r:id="rId10"/>
    <p:sldId id="310" r:id="rId11"/>
    <p:sldId id="311" r:id="rId12"/>
    <p:sldId id="421" r:id="rId13"/>
    <p:sldId id="374" r:id="rId14"/>
    <p:sldId id="358" r:id="rId15"/>
    <p:sldId id="331" r:id="rId16"/>
    <p:sldId id="368" r:id="rId17"/>
    <p:sldId id="342" r:id="rId18"/>
    <p:sldId id="338" r:id="rId19"/>
    <p:sldId id="387" r:id="rId20"/>
    <p:sldId id="422" r:id="rId21"/>
    <p:sldId id="320" r:id="rId22"/>
    <p:sldId id="350" r:id="rId23"/>
    <p:sldId id="423" r:id="rId24"/>
    <p:sldId id="416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1E1"/>
    <a:srgbClr val="666699"/>
    <a:srgbClr val="0000FF"/>
    <a:srgbClr val="385166"/>
    <a:srgbClr val="7C589C"/>
    <a:srgbClr val="DDDDDD"/>
    <a:srgbClr val="304658"/>
    <a:srgbClr val="C8BCA6"/>
    <a:srgbClr val="7D6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6" autoAdjust="0"/>
    <p:restoredTop sz="96247" autoAdjust="0"/>
  </p:normalViewPr>
  <p:slideViewPr>
    <p:cSldViewPr>
      <p:cViewPr varScale="1">
        <p:scale>
          <a:sx n="111" d="100"/>
          <a:sy n="111" d="100"/>
        </p:scale>
        <p:origin x="154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243953-003B-410E-B67E-5420AF36C9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ctr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063844-7FBF-46C8-BC89-51BB9C53E8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6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ctr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D815041-9AEC-40D9-B079-B32319B79D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591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690718D-31F2-4CC7-A42B-9CC2F7485A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53488"/>
            <a:ext cx="30607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300"/>
            </a:lvl1pPr>
          </a:lstStyle>
          <a:p>
            <a:fld id="{92902C0C-D56F-463F-BEF8-A643A34668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4AA0ED-830D-4392-A345-6C7871084C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t" anchorCtr="0" compatLnSpc="1">
            <a:prstTxWarp prst="textNoShape">
              <a:avLst/>
            </a:prstTxWarp>
            <a:spAutoFit/>
          </a:bodyPr>
          <a:lstStyle>
            <a:lvl1pPr algn="l" defTabSz="930275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A7AD60E-38C2-4352-A7D1-6BC5CF99C1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t" anchorCtr="0" compatLnSpc="1">
            <a:prstTxWarp prst="textNoShape">
              <a:avLst/>
            </a:prstTxWarp>
            <a:spAutoFit/>
          </a:bodyPr>
          <a:lstStyle>
            <a:lvl1pPr algn="r" defTabSz="930275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80AA70C-56CD-40D3-86CD-5B885E078A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527FECE-DBDB-4041-9ED7-9D9028B1C7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65EA185-0AAD-428D-B7FA-7E6012EAEB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07475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b" anchorCtr="0" compatLnSpc="1">
            <a:prstTxWarp prst="textNoShape">
              <a:avLst/>
            </a:prstTxWarp>
            <a:spAutoFit/>
          </a:bodyPr>
          <a:lstStyle>
            <a:lvl1pPr algn="l" defTabSz="930275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927784C-7645-4679-90AA-343C89DC1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9007475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b" anchorCtr="0" compatLnSpc="1">
            <a:prstTxWarp prst="textNoShape">
              <a:avLst/>
            </a:prstTxWarp>
            <a:spAutoFit/>
          </a:bodyPr>
          <a:lstStyle>
            <a:lvl1pPr algn="r" defTabSz="930275">
              <a:defRPr sz="1300" b="0">
                <a:latin typeface="Times New Roman" panose="02020603050405020304" pitchFamily="18" charset="0"/>
              </a:defRPr>
            </a:lvl1pPr>
          </a:lstStyle>
          <a:p>
            <a:fld id="{D33030AB-A20C-498B-8D02-55916D8C0D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2887208-8191-451B-B23D-5936EA066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0878B9-05DA-4497-B960-FB3BB91BF470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AE0A540-CF87-4366-A0D4-A388E462F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BA760D7-6517-4A71-8497-B488E8F9F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B407425-0A85-4FD3-83C2-6405CD3F4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2B2AD4-F826-4F2B-8B12-7591188A9C44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 dirty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2C7B3CB-040D-4534-A3F4-A576A7196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009B600-D0FE-4C3F-9389-1FF0951FC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This or next, not both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C061249-5A2B-4955-87FB-A72BCB569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F2ECA4-BFDE-422D-ACCF-52A7BE6FC0EE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938DDC1-6D69-400E-9B68-A1B13FFF5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C840213-07E7-465B-BB4A-3C2EA343F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8F6EFC1-242E-4232-8120-95E0943C4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FB28CE8-32B9-480B-B419-2A15CDAD8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75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C214E13-3527-4B25-AD9B-8B7638FA1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17E665-6A12-42F7-9CFE-90B13090E473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ED89AA5-F07E-45EB-9A53-CD7C4BF5C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C98055A-CC8D-4248-8D94-0DF515AF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330CB8A-1259-416C-9BB9-610AD424A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BA5B85-866D-4A09-BB80-0913C604D725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41CD9ACE-9E50-4287-828A-18AF7123F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BD74AA2-4F3F-4B56-AA47-F22773C8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233A3C4-7C71-45A5-A7CF-F9D9D5185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E53ED9-15D7-4332-B581-93E2FB5E4D16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6BFD720-A40A-40BE-A5FD-C12B050D5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81F4979-6513-402F-820E-D422C9D6C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75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6FE4CD2-AD0E-43EA-B494-0DE10EB9E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F88F28-5654-4F8C-85C9-E1BD1A002450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CD1114B-8C59-408E-AADE-33EF14A9D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9F8B031-6D72-48B7-A382-7CF3EC59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5D27C40-BBF6-4E5F-ABE3-ECB643138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FE4182-8276-4E56-ACF4-6B2F05DC5165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78AAC0CE-9F39-4B82-8D74-A644B44B4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023D2DF0-D530-4E1C-AB2F-460AA8D3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656B3C2-6B59-47D0-97DB-BF923E993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F5EC6C-9785-4720-ABF0-1C5A0FDF1E4B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E3DC9C1-0FD9-4AD1-BA73-54AB7DB6B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65AB8A0-1297-4F8C-AD66-9A6DB384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F92589A7-FDE0-4EE7-8364-27274B264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ABC0AD-3A30-4150-A5E6-0B311142A585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CDFDE3B-AC18-4ABF-9A68-690BA4E8C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6CB4246-ACB6-48DC-8805-210DC485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57085C5-2F09-4B30-96BD-FA8B77F6FD45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9007475"/>
            <a:ext cx="3038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2" tIns="46554" rIns="93112" bIns="46554" anchor="b">
            <a:spAutoFit/>
          </a:bodyPr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178BA6B-6BE7-481C-A042-08B6BD61C862}" type="slidenum">
              <a:rPr lang="en-US" altLang="en-US" sz="1300" b="0"/>
              <a:pPr algn="r">
                <a:spcBef>
                  <a:spcPct val="0"/>
                </a:spcBef>
              </a:pPr>
              <a:t>20</a:t>
            </a:fld>
            <a:endParaRPr lang="en-US" altLang="en-US" sz="13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8517B61-E327-46AB-BF32-655E6239B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D9D417-4FFA-4D4E-BB6A-30E016D9CCAB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 dirty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D3A77A1-6A03-4F5E-8C83-5D1335116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EDCB971-5F68-4A98-876B-DFCE5713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3221B63-E940-4AA7-858E-E167EB516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7D9EBA2-76D1-4A4B-9A3C-7E8FCECB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0DA5C053-D529-4B94-804A-4083667BC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09800-F693-4EA2-BB10-E3378E1C29B1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1045DA96-6854-4BE2-A0EC-1FECCB961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B7DFDE3-D97A-407A-ACC5-E6B45567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F15BCB2-1F2D-4B72-969B-FD6BC4008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FCC9F3-BDB1-4F6F-B570-B557D33D2DDA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9C33B30A-43DC-4518-BD74-894D488D6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416EA5E-9045-4A5E-9B95-522EE96E3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BF00D2E-02DE-4A3B-8FBF-198EE7BCE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403BB7-7F0D-422E-9778-A8C4CC018B32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94B765C-13C7-4014-901C-5FB220F7D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66BD4191-3BCB-40CA-A1F7-374459E7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AAC33650-3EAB-4BD9-B652-CDCE9E314BF7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9007475"/>
            <a:ext cx="3038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2" tIns="46554" rIns="93112" bIns="46554" anchor="b">
            <a:spAutoFit/>
          </a:bodyPr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70AF831-95F9-40AC-A47B-B074EF6C01E0}" type="slidenum">
              <a:rPr lang="en-US" altLang="en-US" sz="1300" b="0"/>
              <a:pPr algn="r">
                <a:spcBef>
                  <a:spcPct val="0"/>
                </a:spcBef>
              </a:pPr>
              <a:t>24</a:t>
            </a:fld>
            <a:endParaRPr lang="en-US" altLang="en-US" sz="13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8A9F38A-C638-4215-AA87-F1765144C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9D768-DF29-47F6-865D-70DE0126536A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83A0F5-E8F5-437A-A839-FAA26C2F4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9788" cy="3487738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8C8CBC9-81D4-49B6-81FA-357C0932F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625" y="4418013"/>
            <a:ext cx="513715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E359F10-ED36-437C-B9E0-29B8587F3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255BBB-E851-41FD-9988-18F85D54B363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CDFD08D-A773-4C18-A9C9-91AD7073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607D7D7-9153-4591-8A61-5910EF4D7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D612ED4-2E66-4B58-9109-DEC1ABBDE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A5B4E19-10B8-47CC-9513-9D2E1092E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E3993C7-E0E0-4036-AC53-AD4FEFA78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FDFDB1-9DBA-4F25-82A8-6D4C70085B3F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380E671-504C-44A1-BF86-AD4A5CEE4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8810C5-8EE5-409B-8D62-37F60DA1BD91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A23B5CC-498F-4BA2-826D-AF71C751B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84D29C6-E481-499E-8C95-89EE9FBAF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93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53D5DBF-CCBD-446E-97E1-0ED0B0608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6EF5888-148B-4056-8F2C-76B8A53A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2C42F2E-15B7-48DF-84F3-2E60EBD7E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C2D725-A9E9-404B-A535-2858B118DD68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6496C24-FB75-4D26-8E41-F963A5BF9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BFA9A3-40C8-4964-974D-EAA7BE607AD1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 dirty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BC0E80E-091C-45F3-B53F-6FC3BF543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92A664B-58CE-41B9-95D4-FA3166817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7F4180E-40F7-4CD3-8165-BD0722D06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3567AD-3162-42B6-A2D2-2ED389EBA60A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AF7B629-3229-40BA-AF41-2F2DAA58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5D025D8-6D36-4317-B93E-3091FFFD0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37EE5-2B4C-4047-84E4-5207A1CDA7BB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algn="ctr" eaLnBrk="1" hangingPunct="1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0C92B2EA-51C7-4588-9B37-87D63D16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99F8-62AD-47FC-B7C9-6440A0661033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E87EE25-5B22-4EF6-8BC8-C8A1724F9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388E29-669B-4686-A2CE-FCA1CE68728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92C81F57-9B5A-414F-867E-4D61DFF263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6EBD-D9EF-483D-A7BF-FFA890DB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71F3-01C7-4AF2-BA00-02024A78BDA4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D536-EDA8-4F2B-9788-E57B17E1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DDDC-3789-46F5-B243-EFCFC5D6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EF3E-CD6B-428F-97B6-77D2D54E53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38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C012-6995-4D10-A052-8FB646D3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F558-7281-4AD2-81EF-BE48FA042AA6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D56A-AC5E-4507-BE8B-FB838026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BD15-04C0-4FB9-AA4D-B0352D13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F02D3-D27D-4227-905A-72FB6C4BC2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2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680A08C-7C10-4EC1-819F-3F2F51AF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CEBA-AC86-4003-9D5B-7CA98ACA8FEB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43B1901-5841-4E8B-BC7F-3E7C087A4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A63304-1B6C-472A-A389-4094F1C46C8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31BCFB98-06BE-4C78-B23F-EB82210ED2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4683F0-2ADE-4A0F-9744-0EA6D2C6DD4B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6DC60F92-AE8B-460E-B53E-B00058FA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B00D-7CE2-492A-909B-939DA3FA44E3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6DD57D06-F15B-42F5-A246-75D49E64D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FA767-0378-489A-803D-2BD909AC6FB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DD6F195-DE30-4DA4-8FAD-D6C75F6478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34E5A208-652E-44B3-85E8-6803D53925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29A8-8212-42D4-B4E9-15665418393B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EB80DEA-EF6D-4A9A-9886-25D1A5F84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D487A08-E38F-46B6-8187-3BE4DD797A5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B4E83DD-28EE-4363-A100-2017C36762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7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8C19CB-68B0-4B9A-992F-384B69CF40E3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31824-B607-4BC2-BE7F-872B28073322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F3201E65-31B9-4979-B23D-17A0F33A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CA52-C153-433A-A42B-C2D61A1B64E8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49E7CD8D-A030-4BC4-AEB6-23D7165D0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B4E26-8653-4DB2-BC68-0B124A80677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BB72215A-7325-448E-BE27-EFCC6BDA38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A797CE5B-2404-46FB-9688-C92A70D5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02F4-8198-4742-A0EC-9CEAEC7C59D4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8DC0BEB-56A8-4943-973E-85A6D0AA3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CE518-962C-474C-89B8-69892901D29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B53E85DB-0B5C-424C-BE9C-01D7C5479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47E4637-2D86-49B2-A334-BC427EBF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FD3D-C222-4288-BB82-BC48492FE997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647548-0F73-4C54-B8C2-BC75D942B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C1D2B1-2C55-46CB-AB2F-9819448B128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71388BCB-894C-4AAB-AB9F-F36433ACC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9A84E0-981A-46BD-A3E6-FDBEBF9B598A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307B8BBD-13F3-4C99-B5AC-BF44675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E9C7-450C-4791-8241-4A00581AA719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0F1837D4-2355-478A-979E-FFEFD1DD3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43294E-F1FF-4E3D-84E6-CC28CAA0D8E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7D69F18A-CC9F-4034-ADDC-0233F15CF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7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412D4-BB4C-4BE9-AB6B-A51C55EC1FE2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5F4B8E5C-6973-4C69-84B5-2EF1A805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9CDF-BF13-49E4-B881-A964F471F60B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FC3F681A-18D9-4479-BC1E-C0F51B16A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A29A8-CAFD-4124-97DF-4060FC6F595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9C68BD54-0F4E-4137-9E98-787C5CB6C1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311A68-44AD-4C7E-9FD7-01A95C41DA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5F18C6-A498-40A7-B695-AD45A0670A99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3F79C6-BCD9-4589-B94A-01B1DE425B7C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E3EFF1-AF4C-4552-9EDB-8507A3EF4266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209E-D6DB-40A0-A074-BBD2B11E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FDBE5-3E63-4CCE-A964-11B72A25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6D268-A180-49E9-A85B-2592DA4B5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F9EE5D6-3A23-4450-9BF5-E5F948BA9296}" type="datetime2">
              <a:rPr lang="en-US"/>
              <a:pPr>
                <a:defRPr/>
              </a:pPr>
              <a:t>Wednesday, March 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5029-6E51-4A1F-A442-ED9589509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6ADE-5B75-48D9-9528-02B1C9695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</a:defRPr>
            </a:lvl1pPr>
          </a:lstStyle>
          <a:p>
            <a:fld id="{01ECAF74-B489-47E3-AA62-FE4098BD65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5C051-315E-4EC7-A525-969E12F3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543800" cy="914400"/>
          </a:xfrm>
        </p:spPr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The Cost-Effectiveness of the Female Condom</a:t>
            </a: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87DA835-C017-455A-AAE7-40A6EEAA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41910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Elliot Marseille , DrPH, MPP  -  Health Strategies International </a:t>
            </a:r>
          </a:p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James G. Kahn, MD, MPH  -  UCSF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D6AACFA-9C55-4165-A26D-3FF99B9A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394" y="2527300"/>
            <a:ext cx="5637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Prepared for </a:t>
            </a:r>
          </a:p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Bill and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257087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>
            <a:extLst>
              <a:ext uri="{FF2B5EF4-FFF2-40B4-BE49-F238E27FC236}">
                <a16:creationId xmlns:a16="http://schemas.microsoft.com/office/drawing/2014/main" id="{47E6F21B-B1EB-4B88-9E8D-80ACC347A2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</a:rPr>
              <a:t>To the extent that FCs displace MCs that would otherwise be used, substitution increases the effective cost of FCs per newly-protected episode.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/>
              </a:rPr>
              <a:t>What is the evidence on substitution?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A83B72E-2A76-48F5-BD66-065819910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1325"/>
            <a:ext cx="8991600" cy="1844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100" dirty="0">
                <a:solidFill>
                  <a:srgbClr val="FFFF00"/>
                </a:solidFill>
                <a:effectLst/>
              </a:rPr>
              <a:t>Substitution Is a Major Determinant of </a:t>
            </a:r>
            <a:br>
              <a:rPr lang="en-US" altLang="en-US" sz="3100" dirty="0">
                <a:solidFill>
                  <a:srgbClr val="FFFF00"/>
                </a:solidFill>
                <a:effectLst/>
              </a:rPr>
            </a:br>
            <a:r>
              <a:rPr lang="en-US" altLang="en-US" sz="3100" dirty="0">
                <a:solidFill>
                  <a:srgbClr val="FFFF00"/>
                </a:solidFill>
                <a:effectLst/>
              </a:rPr>
              <a:t>Cost Effectiveness Results at High MC Use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6">
            <a:extLst>
              <a:ext uri="{FF2B5EF4-FFF2-40B4-BE49-F238E27FC236}">
                <a16:creationId xmlns:a16="http://schemas.microsoft.com/office/drawing/2014/main" id="{35915AC6-513C-4E2A-B9AA-8AC6B655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74136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60">
            <a:extLst>
              <a:ext uri="{FF2B5EF4-FFF2-40B4-BE49-F238E27FC236}">
                <a16:creationId xmlns:a16="http://schemas.microsoft.com/office/drawing/2014/main" id="{C08EA67A-ED9D-4223-9EBE-C2B593D831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800" y="482600"/>
            <a:ext cx="7848600" cy="4730750"/>
            <a:chOff x="0" y="0"/>
            <a:chExt cx="5760" cy="3472"/>
          </a:xfrm>
        </p:grpSpPr>
        <p:pic>
          <p:nvPicPr>
            <p:cNvPr id="37892" name="Picture 57">
              <a:extLst>
                <a:ext uri="{FF2B5EF4-FFF2-40B4-BE49-F238E27FC236}">
                  <a16:creationId xmlns:a16="http://schemas.microsoft.com/office/drawing/2014/main" id="{F5C36041-FEF6-44CE-B957-555340E6D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Oval 58">
              <a:extLst>
                <a:ext uri="{FF2B5EF4-FFF2-40B4-BE49-F238E27FC236}">
                  <a16:creationId xmlns:a16="http://schemas.microsoft.com/office/drawing/2014/main" id="{4EC4D10E-D2C4-4CA8-8F6A-AEC491DE90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0" y="1824"/>
              <a:ext cx="1104" cy="6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</a:rPr>
                <a:t>Aggregated over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</a:rPr>
                <a:t>6 Brazilian cities</a:t>
              </a:r>
            </a:p>
          </p:txBody>
        </p:sp>
        <p:sp>
          <p:nvSpPr>
            <p:cNvPr id="37894" name="Line 59">
              <a:extLst>
                <a:ext uri="{FF2B5EF4-FFF2-40B4-BE49-F238E27FC236}">
                  <a16:creationId xmlns:a16="http://schemas.microsoft.com/office/drawing/2014/main" id="{5193964F-3E16-4F70-A41F-AEA7AEFB21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92" y="2352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F309AF31-826A-48DF-95D3-970BC7232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1CCE65F-30E2-4D04-8C62-262DA00285F8}" type="slidenum">
              <a:rPr lang="en-US" altLang="en-US" sz="2000">
                <a:latin typeface="Arial" panose="020B060402020202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39939" name="Picture 6">
            <a:extLst>
              <a:ext uri="{FF2B5EF4-FFF2-40B4-BE49-F238E27FC236}">
                <a16:creationId xmlns:a16="http://schemas.microsoft.com/office/drawing/2014/main" id="{B1DF0A6F-CF2E-49FA-87DE-A55E7940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1538"/>
            <a:ext cx="8763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Content Placeholder 2">
            <a:extLst>
              <a:ext uri="{FF2B5EF4-FFF2-40B4-BE49-F238E27FC236}">
                <a16:creationId xmlns:a16="http://schemas.microsoft.com/office/drawing/2014/main" id="{8E13933F-9205-41E8-9F4E-B6C64F567F22}"/>
              </a:ext>
            </a:extLst>
          </p:cNvPr>
          <p:cNvSpPr>
            <a:spLocks/>
          </p:cNvSpPr>
          <p:nvPr/>
        </p:nvSpPr>
        <p:spPr bwMode="auto">
          <a:xfrm>
            <a:off x="381000" y="12192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endParaRPr lang="en-US" sz="1600" b="0" dirty="0">
              <a:latin typeface="Arial" charset="0"/>
            </a:endParaRP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r>
              <a:rPr lang="en-US" sz="1800" b="0" dirty="0">
                <a:latin typeface="Arial" charset="0"/>
              </a:rPr>
              <a:t>Published literature is very limited. We found two studies, one longitudinal and one cross sectional.</a:t>
            </a:r>
          </a:p>
          <a:p>
            <a:pPr marL="838200" lvl="1" indent="-381000" defTabSz="684213" eaLnBrk="1" hangingPunct="1">
              <a:spcBef>
                <a:spcPct val="20000"/>
              </a:spcBef>
              <a:buSzPct val="120000"/>
              <a:buFont typeface="Arial" charset="0"/>
              <a:buChar char="–"/>
              <a:defRPr/>
            </a:pPr>
            <a:r>
              <a:rPr lang="en-US" sz="1800" b="0" dirty="0">
                <a:latin typeface="Arial" charset="0"/>
              </a:rPr>
              <a:t>They found decreasing marginal costs. </a:t>
            </a:r>
          </a:p>
          <a:p>
            <a:pPr marL="838200" lvl="1" indent="-381000" defTabSz="684213" eaLnBrk="1" hangingPunct="1">
              <a:spcBef>
                <a:spcPct val="20000"/>
              </a:spcBef>
              <a:buSzPct val="120000"/>
              <a:buFont typeface="Arial" charset="0"/>
              <a:buChar char="–"/>
              <a:defRPr/>
            </a:pPr>
            <a:r>
              <a:rPr lang="en-US" sz="1800" b="0" dirty="0">
                <a:latin typeface="Arial" charset="0"/>
              </a:rPr>
              <a:t>However these studies don’t capture the rising cost of marketing as high market saturation is reached.</a:t>
            </a: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r>
              <a:rPr lang="en-US" sz="1800" b="0" dirty="0">
                <a:latin typeface="Arial" charset="0"/>
              </a:rPr>
              <a:t>Our own analyses of PSI data, suggests somewhat increasing marginal costs, perhaps due to marketing.</a:t>
            </a: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defRPr/>
            </a:pPr>
            <a:endParaRPr lang="en-US" sz="1800" b="0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i="1" u="sng" dirty="0">
                <a:solidFill>
                  <a:srgbClr val="FFFF00"/>
                </a:solidFill>
                <a:latin typeface="Arial" charset="0"/>
              </a:rPr>
              <a:t>Proposed resolution </a:t>
            </a:r>
          </a:p>
          <a:p>
            <a:pPr algn="ctr" eaLnBrk="1" hangingPunct="1">
              <a:defRPr/>
            </a:pPr>
            <a:endParaRPr lang="en-US" sz="1600" i="1" u="sng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1800" i="1" dirty="0">
                <a:latin typeface="Arial" charset="0"/>
              </a:rPr>
              <a:t>While both published studies suggest decreasing marginal costs, and our analyses of PSI data are equivocal, we make the FC-favorable assumption of constantly increasing marginal costs. </a:t>
            </a: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B9EA6847-FA5F-4230-97DC-EFA7162D0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715963"/>
            <a:ext cx="8534400" cy="1006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What Have We Learned About the Marginal Cost of MCs at High MC Coverage?</a:t>
            </a:r>
            <a:br>
              <a:rPr lang="en-US" altLang="en-US" sz="3200" dirty="0">
                <a:solidFill>
                  <a:srgbClr val="FFFF00"/>
                </a:solidFill>
                <a:effectLst/>
              </a:rPr>
            </a:br>
            <a:endParaRPr lang="en-US" altLang="en-US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8E14E-A754-4239-A667-7BF113DAA0C9}"/>
              </a:ext>
            </a:extLst>
          </p:cNvPr>
          <p:cNvSpPr txBox="1"/>
          <p:nvPr/>
        </p:nvSpPr>
        <p:spPr>
          <a:xfrm>
            <a:off x="685800" y="3886200"/>
            <a:ext cx="7315200" cy="8921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2060"/>
                </a:solidFill>
                <a:latin typeface="Arial" charset="0"/>
              </a:rPr>
              <a:t>None of these estimation methods are ideal for our purposes. The main problem is that they report total sales volume without percent of episodes covered in population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.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1BE5FF4-5F9F-4531-9131-E280DE0414D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82000" cy="5257800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FFFF00"/>
                </a:solidFill>
                <a:effectLst/>
              </a:rPr>
              <a:t>Dilemma 1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ffectLst/>
              </a:rPr>
              <a:t>When MC use levels are </a:t>
            </a:r>
            <a:r>
              <a:rPr lang="en-US" altLang="en-US" sz="2000" b="1" i="1" u="sng" dirty="0">
                <a:solidFill>
                  <a:schemeClr val="bg1"/>
                </a:solidFill>
                <a:effectLst/>
              </a:rPr>
              <a:t>low</a:t>
            </a:r>
            <a:endParaRPr lang="en-US" altLang="en-US" sz="2000" b="1" u="sng" dirty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/>
              </a:rPr>
              <a:t>… MC marginal costs are also low and it is thus cheaper to protect next episode with MC than with FC.</a:t>
            </a:r>
            <a:endParaRPr lang="en-US" altLang="en-US" sz="2000" b="1" i="1" dirty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FFFF00"/>
                </a:solidFill>
                <a:effectLst/>
              </a:rPr>
              <a:t>Dilemma 2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ffectLst/>
              </a:rPr>
              <a:t>When MC use levels are </a:t>
            </a:r>
            <a:r>
              <a:rPr lang="en-US" altLang="en-US" sz="2000" b="1" i="1" u="sng" dirty="0">
                <a:solidFill>
                  <a:schemeClr val="bg1"/>
                </a:solidFill>
                <a:effectLst/>
              </a:rPr>
              <a:t>high</a:t>
            </a:r>
            <a:endParaRPr lang="en-US" altLang="en-US" sz="2000" b="1" u="sng" dirty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/>
              </a:rPr>
              <a:t>… MC marginal costs are high, however, substitution rates are also high. Therefore cost of protecting next episode with FC is subject to countervailing trend.</a:t>
            </a:r>
            <a:endParaRPr lang="en-US" altLang="en-US" sz="2000" b="1" i="1" dirty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FFFF00"/>
                </a:solidFill>
                <a:effectLst/>
              </a:rPr>
              <a:t>Dilemma 3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/>
              </a:rPr>
              <a:t>When MC use levels are </a:t>
            </a:r>
            <a:r>
              <a:rPr lang="en-US" altLang="en-US" sz="2000" b="1" i="1" u="sng" dirty="0">
                <a:solidFill>
                  <a:schemeClr val="bg1"/>
                </a:solidFill>
                <a:effectLst/>
              </a:rPr>
              <a:t>very high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effectLst/>
              </a:rPr>
              <a:t>If target episodes where marginal cost of MC is </a:t>
            </a:r>
            <a:r>
              <a:rPr lang="en-US" altLang="en-US" sz="3600" dirty="0">
                <a:effectLst/>
              </a:rPr>
              <a:t>∞</a:t>
            </a:r>
            <a:r>
              <a:rPr lang="en-US" altLang="en-US" sz="2400" dirty="0">
                <a:effectLst/>
              </a:rPr>
              <a:t>, appropriate comparison for FC is other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effectLst/>
              </a:rPr>
              <a:t>HIV interventions, not MC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effectLst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FC3C9943-128D-4778-8553-38C4B64F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8915400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en-US" sz="3600" dirty="0">
                <a:solidFill>
                  <a:srgbClr val="FFFF00"/>
                </a:solidFill>
                <a:effectLst/>
              </a:rPr>
              <a:t>Three Dilemmas Impede FC Cost-Effectiveness</a:t>
            </a:r>
            <a:r>
              <a:rPr lang="en-US" sz="3600" dirty="0">
                <a:effectLst/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17263AE-3272-48CC-9716-B1A765BD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42863"/>
            <a:ext cx="8534400" cy="946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rgbClr val="FFFF00"/>
                </a:solidFill>
              </a:rPr>
            </a:b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Calculating CE Outcomes: FC versus MC</a:t>
            </a:r>
            <a:endParaRPr lang="en-US" sz="3600" dirty="0"/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0D8B56E5-E8A1-4AA3-B91B-C96DFCB5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98901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E19CADC2-E219-484A-BE1A-8463B181E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296988"/>
            <a:ext cx="6629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Average FC and MC costs across 12 countries 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(FC  = $2.07 MC = $0.13 at ~50% coverage)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6085" name="TextBox 11">
            <a:extLst>
              <a:ext uri="{FF2B5EF4-FFF2-40B4-BE49-F238E27FC236}">
                <a16:creationId xmlns:a16="http://schemas.microsoft.com/office/drawing/2014/main" id="{B0DE47BE-72BA-4205-AA4E-A83B2E409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41020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MCs are far cheaper than FCs per newly-protected episode in Zambia,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and even more so in a country with average FC and MC fully loaded costs</a:t>
            </a:r>
          </a:p>
        </p:txBody>
      </p:sp>
      <p:pic>
        <p:nvPicPr>
          <p:cNvPr id="46086" name="Picture 13">
            <a:extLst>
              <a:ext uri="{FF2B5EF4-FFF2-40B4-BE49-F238E27FC236}">
                <a16:creationId xmlns:a16="http://schemas.microsoft.com/office/drawing/2014/main" id="{E26CBBDC-B2F5-4B4D-B985-C6A5C24D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819400"/>
            <a:ext cx="86058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B714ABD-D8E0-4DB9-91E5-8C99105AD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0225"/>
            <a:ext cx="8534400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FCs Are Not CE Compared with MCs and Likely Cost Over $9,000 per HIV Case Averted</a:t>
            </a:r>
          </a:p>
        </p:txBody>
      </p:sp>
      <p:pic>
        <p:nvPicPr>
          <p:cNvPr id="48131" name="Picture 7">
            <a:extLst>
              <a:ext uri="{FF2B5EF4-FFF2-40B4-BE49-F238E27FC236}">
                <a16:creationId xmlns:a16="http://schemas.microsoft.com/office/drawing/2014/main" id="{3EC5B270-970D-4AE5-A376-DB43F6B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34D248C8-D2CD-44C9-9ADC-43CD85789C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8534400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A Favorable Scenario</a:t>
            </a:r>
          </a:p>
        </p:txBody>
      </p:sp>
      <p:sp>
        <p:nvSpPr>
          <p:cNvPr id="50179" name="Rectangle 13">
            <a:extLst>
              <a:ext uri="{FF2B5EF4-FFF2-40B4-BE49-F238E27FC236}">
                <a16:creationId xmlns:a16="http://schemas.microsoft.com/office/drawing/2014/main" id="{76AD08D9-5347-4C51-B90D-A9BC5EBE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1600" b="0" u="sng" dirty="0">
                <a:latin typeface="Arial" panose="020B0604020202020204" pitchFamily="34" charset="0"/>
              </a:rPr>
              <a:t>Fully loaded MC cost: </a:t>
            </a:r>
            <a:r>
              <a:rPr lang="en-US" altLang="en-US" sz="1600" b="0" dirty="0">
                <a:latin typeface="Arial" panose="020B0604020202020204" pitchFamily="34" charset="0"/>
              </a:rPr>
              <a:t>$1.81 for Zambia reduced by 6% so that average non-COG costs are same for FC as for MC = $1.73. (See slide on fully loaded costs)</a:t>
            </a: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endParaRPr lang="en-US" altLang="en-US" sz="16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1600" b="0" u="sng" dirty="0">
                <a:latin typeface="Arial" panose="020B0604020202020204" pitchFamily="34" charset="0"/>
              </a:rPr>
              <a:t>Fully loaded MC cost </a:t>
            </a:r>
            <a:r>
              <a:rPr lang="en-US" altLang="en-US" sz="1600" b="0" dirty="0">
                <a:latin typeface="Arial" panose="020B0604020202020204" pitchFamily="34" charset="0"/>
              </a:rPr>
              <a:t>is $0.23 as found in Mozambique (highest among PSI countries)</a:t>
            </a: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endParaRPr lang="en-US" altLang="en-US" sz="16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MC marginal cost curve at 0.60 exponentiation. (See earlier “Curve shape” slide for marginal cost curve). This means fully loaded cost = $0.29 at 50% coverage and $0.67 at 80% coverage.</a:t>
            </a:r>
          </a:p>
        </p:txBody>
      </p:sp>
      <p:sp>
        <p:nvSpPr>
          <p:cNvPr id="50180" name="TextBox 19">
            <a:extLst>
              <a:ext uri="{FF2B5EF4-FFF2-40B4-BE49-F238E27FC236}">
                <a16:creationId xmlns:a16="http://schemas.microsoft.com/office/drawing/2014/main" id="{9D32BC62-07B4-4384-8727-5FA45ABA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239000" cy="7207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Compared with MCs, FCs remain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uneconomical by substantial margins.</a:t>
            </a:r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DEB72B0D-E678-44B5-8C6A-B6CBCAE9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4888"/>
            <a:ext cx="88392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110FEE76-DAF2-46E7-86CE-12D8A2D23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82075" cy="343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itle 1">
            <a:extLst>
              <a:ext uri="{FF2B5EF4-FFF2-40B4-BE49-F238E27FC236}">
                <a16:creationId xmlns:a16="http://schemas.microsoft.com/office/drawing/2014/main" id="{2D11D147-3702-4895-8E8C-AC95CAAED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90550"/>
            <a:ext cx="8534400" cy="396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400" dirty="0">
                <a:solidFill>
                  <a:srgbClr val="FFFF00"/>
                </a:solidFill>
                <a:effectLst/>
              </a:rPr>
              <a:t>Break-Even Values for Selected Parameters</a:t>
            </a:r>
          </a:p>
        </p:txBody>
      </p:sp>
      <p:sp>
        <p:nvSpPr>
          <p:cNvPr id="52228" name="TextBox 4">
            <a:extLst>
              <a:ext uri="{FF2B5EF4-FFF2-40B4-BE49-F238E27FC236}">
                <a16:creationId xmlns:a16="http://schemas.microsoft.com/office/drawing/2014/main" id="{6568ED71-5BA9-48EA-BDD7-376D9C84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6248400" cy="708025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It is difficult to imagine circumstances in which these ‘break-even’ values would be present.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1DD9CDF-A588-48DA-8587-FF75B1514F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5344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      </a:t>
            </a:r>
            <a:r>
              <a:rPr lang="en-US" sz="3600" dirty="0">
                <a:solidFill>
                  <a:srgbClr val="FFFF00"/>
                </a:solidFill>
                <a:effectLst/>
              </a:rPr>
              <a:t>Multivariate Sensitivity Analyses </a:t>
            </a:r>
            <a:br>
              <a:rPr lang="en-US" sz="2400" dirty="0"/>
            </a:br>
            <a:endParaRPr lang="en-US" sz="1600" dirty="0"/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DEC15CAE-254C-4CEE-BDBC-4525FBAC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750888"/>
            <a:ext cx="7099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>
            <a:extLst>
              <a:ext uri="{FF2B5EF4-FFF2-40B4-BE49-F238E27FC236}">
                <a16:creationId xmlns:a16="http://schemas.microsoft.com/office/drawing/2014/main" id="{18D6E0F4-62F5-4A7C-AC92-B53D24D8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89625"/>
            <a:ext cx="7848600" cy="708025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After 100,000 trials: Very high confidence of highly non-CE findings for FC for all 4 scenarios.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>
            <a:extLst>
              <a:ext uri="{FF2B5EF4-FFF2-40B4-BE49-F238E27FC236}">
                <a16:creationId xmlns:a16="http://schemas.microsoft.com/office/drawing/2014/main" id="{AC713F85-F33B-41E8-B135-5E87EA566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3733800"/>
          </a:xfrm>
        </p:spPr>
        <p:txBody>
          <a:bodyPr/>
          <a:lstStyle/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What is the incremental cost-effectiveness of promoting FCs . . . </a:t>
            </a:r>
          </a:p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514350" indent="-514350" algn="ctr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/>
              </a:rPr>
              <a:t>Compared with MCs?</a:t>
            </a:r>
          </a:p>
          <a:p>
            <a:pPr marL="514350" indent="-514350" algn="ctr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/>
            </a:endParaRPr>
          </a:p>
          <a:p>
            <a:pPr marL="514350" indent="-514350" algn="ctr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/>
              </a:rPr>
              <a:t>Compared with other well-accepted HIV prevention interventions?</a:t>
            </a:r>
          </a:p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3371AF2-5C99-4F62-86B9-A56D68C38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077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effectLst/>
              </a:rPr>
              <a:t>FC Cost Effectiveness Analysis: </a:t>
            </a:r>
            <a:br>
              <a:rPr lang="en-US" altLang="en-US" sz="4400" dirty="0">
                <a:solidFill>
                  <a:srgbClr val="FFFF00"/>
                </a:solidFill>
                <a:effectLst/>
              </a:rPr>
            </a:br>
            <a:r>
              <a:rPr lang="en-US" altLang="en-US" sz="4400" dirty="0">
                <a:solidFill>
                  <a:srgbClr val="FFFF00"/>
                </a:solidFill>
                <a:effectLst/>
              </a:rPr>
              <a:t>Research Questions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5FF8153F-A612-487F-8039-679EA9D90F5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527050"/>
            <a:ext cx="85344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Monte Carlo’ Multivariate sensitivity analysis: </a:t>
            </a:r>
            <a:br>
              <a:rPr lang="en-US" altLang="en-US" sz="3200" dirty="0">
                <a:solidFill>
                  <a:srgbClr val="FFFF00"/>
                </a:solidFill>
                <a:effectLst/>
              </a:rPr>
            </a:br>
            <a:r>
              <a:rPr lang="en-US" altLang="en-US" sz="3200" i="1" dirty="0">
                <a:solidFill>
                  <a:srgbClr val="FFFF00"/>
                </a:solidFill>
                <a:effectLst/>
              </a:rPr>
              <a:t>Single Women Scenario</a:t>
            </a:r>
            <a:br>
              <a:rPr lang="en-US" altLang="en-US" sz="3200" dirty="0">
                <a:solidFill>
                  <a:srgbClr val="002060"/>
                </a:solidFill>
                <a:effectLst/>
              </a:rPr>
            </a:br>
            <a:r>
              <a:rPr lang="en-US" altLang="en-US" sz="1600" dirty="0">
                <a:solidFill>
                  <a:srgbClr val="002060"/>
                </a:solidFill>
                <a:effectLst/>
              </a:rPr>
              <a:t>Results after 100,000 trials</a:t>
            </a:r>
            <a:endParaRPr lang="en-US" altLang="en-US" sz="4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6323" name="Picture 6">
            <a:extLst>
              <a:ext uri="{FF2B5EF4-FFF2-40B4-BE49-F238E27FC236}">
                <a16:creationId xmlns:a16="http://schemas.microsoft.com/office/drawing/2014/main" id="{0F93D67E-9AEF-4D0D-BF71-4E32B3BAFE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52600"/>
            <a:ext cx="5943600" cy="378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Box 6">
            <a:extLst>
              <a:ext uri="{FF2B5EF4-FFF2-40B4-BE49-F238E27FC236}">
                <a16:creationId xmlns:a16="http://schemas.microsoft.com/office/drawing/2014/main" id="{BC8B9FFD-E8A4-49C0-ACB8-2FE404F1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5105400" cy="830263"/>
          </a:xfrm>
          <a:prstGeom prst="rect">
            <a:avLst/>
          </a:prstGeom>
          <a:solidFill>
            <a:srgbClr val="DDDDD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Arial" panose="020B0604020202020204" pitchFamily="34" charset="0"/>
              </a:rPr>
              <a:t>95% probability that ratio lies between 6 and 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6638C0B-7A2E-436B-BD6E-97298E2B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864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		</a:t>
            </a:r>
            <a:r>
              <a:rPr lang="en-US" sz="1800" b="1" u="sng" dirty="0"/>
              <a:t>Cost per HIV infection averted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FC			$3,300 (if feasible, w/o targeting cost; ~$9,000 			probably more realistic) - $28,000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Male Circumcision 	$180 - $3,900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VCT  			$390 - $480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pMTCT			$  20 - $2,200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SW programs		&lt;$100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STI treatment (if works)	$250 - $500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 IEC (weak data)		$60 - $22,000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/>
              <a:t>Above values are unadjusted for averted lifetime HIV medical costs. These are $6,000 - $12,000, depending on local prices and % on ART. Any prevention strategy costing less than this per HIV infection averted would generate </a:t>
            </a:r>
            <a:r>
              <a:rPr lang="en-US" sz="1600" b="1" u="sng" dirty="0"/>
              <a:t>net savings</a:t>
            </a:r>
            <a:r>
              <a:rPr lang="en-US" sz="1600" b="1" dirty="0"/>
              <a:t>. However, the order of preference for prevention does not change within any geographic setting – a </a:t>
            </a:r>
            <a:r>
              <a:rPr lang="en-US" sz="1600" b="1" u="sng" dirty="0"/>
              <a:t>lower unadjusted cost per HIV infection averted yields correspondingly more favorable net savings</a:t>
            </a:r>
            <a:r>
              <a:rPr lang="en-US" sz="1600" b="1" dirty="0"/>
              <a:t>.</a:t>
            </a:r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501B18EF-C62A-4056-9BE2-F0D9F1C8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61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 Cost-Effectiveness vs. </a:t>
            </a:r>
            <a:b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HIV Prevention Methods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ig3">
            <a:extLst>
              <a:ext uri="{FF2B5EF4-FFF2-40B4-BE49-F238E27FC236}">
                <a16:creationId xmlns:a16="http://schemas.microsoft.com/office/drawing/2014/main" id="{C8B48CD6-B0DD-4C23-838F-4D210FB79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1600200"/>
            <a:ext cx="8609012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itle 1">
            <a:extLst>
              <a:ext uri="{FF2B5EF4-FFF2-40B4-BE49-F238E27FC236}">
                <a16:creationId xmlns:a16="http://schemas.microsoft.com/office/drawing/2014/main" id="{C661545F-5E17-4E93-B438-F8521A7A9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52400" y="660657"/>
            <a:ext cx="9829800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dirty="0">
                <a:solidFill>
                  <a:srgbClr val="FFFF00"/>
                </a:solidFill>
                <a:effectLst/>
              </a:rPr>
              <a:t>FCs Might Be CE When More Efficient Interventions Are Widely Used</a:t>
            </a:r>
            <a:br>
              <a:rPr lang="en-US" altLang="en-US" sz="2800" dirty="0">
                <a:solidFill>
                  <a:srgbClr val="FFFF00"/>
                </a:solidFill>
                <a:effectLst/>
              </a:rPr>
            </a:br>
            <a:r>
              <a:rPr lang="en-US" altLang="en-US" sz="2200" i="1" dirty="0">
                <a:effectLst/>
              </a:rPr>
              <a:t>BUT</a:t>
            </a:r>
            <a:r>
              <a:rPr lang="en-US" altLang="en-US" sz="2200" dirty="0">
                <a:effectLst/>
              </a:rPr>
              <a:t>: There Is Low Prevention Coverage in Developing Countries</a:t>
            </a:r>
          </a:p>
        </p:txBody>
      </p:sp>
      <p:sp>
        <p:nvSpPr>
          <p:cNvPr id="60420" name="TextBox 4">
            <a:extLst>
              <a:ext uri="{FF2B5EF4-FFF2-40B4-BE49-F238E27FC236}">
                <a16:creationId xmlns:a16="http://schemas.microsoft.com/office/drawing/2014/main" id="{9F3AF032-7BAE-4FF7-8E00-90FBE4A8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Arial" panose="020B0604020202020204" pitchFamily="34" charset="0"/>
              </a:rPr>
              <a:t>Highly CE adult male circumcision with coverage of ~0% should be included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>
            <a:extLst>
              <a:ext uri="{FF2B5EF4-FFF2-40B4-BE49-F238E27FC236}">
                <a16:creationId xmlns:a16="http://schemas.microsoft.com/office/drawing/2014/main" id="{B8E7873F-04DD-40D6-AC32-C07F4B62C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95400"/>
            <a:ext cx="9021763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id="{1DE49630-B3D8-42A8-85EA-FC871B42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27050"/>
            <a:ext cx="8534400" cy="708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300" dirty="0">
                <a:solidFill>
                  <a:srgbClr val="FFFF00"/>
                </a:solidFill>
              </a:rPr>
              <a:t>But what about the quantified benefits of the FC such as Empowerment of Women?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65EC2-E96C-4D42-942D-FB6D4CEC5389}"/>
              </a:ext>
            </a:extLst>
          </p:cNvPr>
          <p:cNvSpPr txBox="1"/>
          <p:nvPr/>
        </p:nvSpPr>
        <p:spPr>
          <a:xfrm>
            <a:off x="1676400" y="4724400"/>
            <a:ext cx="6400800" cy="1816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Likely that FC is most efficient way to promote empowerment?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i="1" dirty="0">
                <a:solidFill>
                  <a:srgbClr val="FFFF00"/>
                </a:solidFill>
                <a:latin typeface="Arial" charset="0"/>
              </a:rPr>
              <a:t>What about education; skills development; micro-lending; legal - institutional reform?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12CF29F5-312F-4658-8377-81534A5DE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04800" y="685800"/>
            <a:ext cx="8534400" cy="666750"/>
          </a:xfrm>
          <a:solidFill>
            <a:schemeClr val="tx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000"/>
              </a:spcBef>
              <a:spcAft>
                <a:spcPts val="700"/>
              </a:spcAft>
            </a:pPr>
            <a:r>
              <a:rPr lang="en-US" altLang="en-US" sz="2000" i="1" dirty="0">
                <a:solidFill>
                  <a:schemeClr val="bg1"/>
                </a:solidFill>
                <a:effectLst/>
              </a:rPr>
              <a:t>FC is not efficient versus the other prevalent barrier method (MC) even in the best circumstances; nor is it CE compared with other HIV prevention strategies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57D3F6AD-8E28-4503-BA99-85D85CD83668}"/>
              </a:ext>
            </a:extLst>
          </p:cNvPr>
          <p:cNvSpPr>
            <a:spLocks/>
          </p:cNvSpPr>
          <p:nvPr/>
        </p:nvSpPr>
        <p:spPr bwMode="auto">
          <a:xfrm>
            <a:off x="381000" y="1503362"/>
            <a:ext cx="83820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838200" indent="-3810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0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In the scenarios we examined FCs were &gt; 6 to &gt; 60 times more expensive than MCs per newly protected sex episode. 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2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The cost per HIV infection averted for FC is $3,300 (optimistically) to $28,000. Compared with a range of under-implemented HIV prevention options, FCs are several times more costly per HIV infection averted. 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2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Substitution is an important driver of results in the SW analysis, but does not determine results in the non-SW scenarios with lower HIV risk and MC use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1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FCs might be cost-effective in limited populations if 3 conditions are met:</a:t>
            </a:r>
          </a:p>
          <a:p>
            <a:pPr lvl="1" eaLnBrk="1" hangingPunct="1">
              <a:buSzPct val="100000"/>
              <a:buFontTx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Target high risk group such as SWs</a:t>
            </a:r>
          </a:p>
          <a:p>
            <a:pPr lvl="1" eaLnBrk="1" hangingPunct="1">
              <a:buSzPct val="100000"/>
              <a:buFontTx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Further target FCs to sex episodes where MCs would not otherwise be used; &amp;</a:t>
            </a:r>
          </a:p>
          <a:p>
            <a:pPr lvl="1" eaLnBrk="1" hangingPunct="1">
              <a:buSzPct val="100000"/>
              <a:buFontTx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Accomplish above targeting without dramatically increasing program costs</a:t>
            </a:r>
            <a:endParaRPr lang="en-US" altLang="en-US" sz="500" b="0" u="sng" dirty="0">
              <a:latin typeface="Arial" panose="020B0604020202020204" pitchFamily="34" charset="0"/>
            </a:endParaRPr>
          </a:p>
          <a:p>
            <a:pPr lvl="1" algn="ctr" eaLnBrk="1" hangingPunct="1">
              <a:buSzPct val="100000"/>
              <a:buFontTx/>
              <a:buNone/>
            </a:pPr>
            <a:r>
              <a:rPr lang="en-US" altLang="en-US" sz="1800" b="0" u="sng" dirty="0">
                <a:latin typeface="Arial" panose="020B0604020202020204" pitchFamily="34" charset="0"/>
              </a:rPr>
              <a:t>OR</a:t>
            </a:r>
          </a:p>
          <a:p>
            <a:pPr eaLnBrk="1" hangingPunct="1">
              <a:buSzPct val="100000"/>
              <a:buFontTx/>
              <a:buNone/>
            </a:pPr>
            <a:endParaRPr lang="en-US" altLang="en-US" sz="700" b="0" dirty="0">
              <a:latin typeface="Arial" panose="020B0604020202020204" pitchFamily="34" charset="0"/>
            </a:endParaRPr>
          </a:p>
          <a:p>
            <a:pPr algn="ctr" eaLnBrk="1" hangingPunct="1">
              <a:buSzPct val="100000"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Coverage by the portfolio of more economical HIV prevention options (male condoms and other) has already been very substantially realized.</a:t>
            </a: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364D788A-3574-49F8-B1D8-17B92AB6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1925"/>
            <a:ext cx="8382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+mj-lt"/>
              </a:rPr>
              <a:t>Summary of Results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5E18F9F-50B6-4B6F-B7CB-52105A4A7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rgbClr val="FFFF00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endParaRPr lang="en-US" sz="2800" dirty="0"/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effectLst/>
              </a:rPr>
              <a:t>HIV cases averted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effectLst/>
              </a:rPr>
              <a:t>Adverse obstetric outcomes averted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effectLst/>
              </a:rPr>
              <a:t>DALYs averted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>
              <a:effectLst/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Use of “DALYs” allows us to combine HIV and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obstetric outcomes and to compare FCs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 with other HIV interventions in addition to MCs.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C0A60DE-6810-4DAC-90A1-B6CA1135C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27050"/>
            <a:ext cx="8534400" cy="1200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FC Cost Effectiveness Modeling: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Health Outcomes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>
            <a:extLst>
              <a:ext uri="{FF2B5EF4-FFF2-40B4-BE49-F238E27FC236}">
                <a16:creationId xmlns:a16="http://schemas.microsoft.com/office/drawing/2014/main" id="{DD9570A0-101A-4B84-93ED-4E8D607BB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14475"/>
            <a:ext cx="2614613" cy="14128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i="1" dirty="0">
                <a:solidFill>
                  <a:srgbClr val="FFFF00"/>
                </a:solidFill>
                <a:latin typeface="Arial" panose="020B0604020202020204" pitchFamily="34" charset="0"/>
              </a:rPr>
              <a:t>Market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dirty="0">
                <a:solidFill>
                  <a:srgbClr val="FFFF00"/>
                </a:solidFill>
                <a:latin typeface="Arial" panose="020B0604020202020204" pitchFamily="34" charset="0"/>
              </a:rPr>
              <a:t>Supply and Demand Module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Cost, Price, Demand, Elasticity, MC coverage,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Substitution, Saturation</a:t>
            </a:r>
            <a:endParaRPr lang="en-US" altLang="en-US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38390118-71B0-48C4-90CF-CE3097D5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514475"/>
            <a:ext cx="2589212" cy="14128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i="1" dirty="0">
                <a:solidFill>
                  <a:srgbClr val="FFFF00"/>
                </a:solidFill>
                <a:latin typeface="Arial" panose="020B0604020202020204" pitchFamily="34" charset="0"/>
              </a:rPr>
              <a:t>Obstetric</a:t>
            </a:r>
            <a:r>
              <a:rPr lang="en-US" altLang="en-US" sz="1300" dirty="0">
                <a:solidFill>
                  <a:srgbClr val="FFFF00"/>
                </a:solidFill>
                <a:latin typeface="Arial" panose="020B0604020202020204" pitchFamily="34" charset="0"/>
              </a:rPr>
              <a:t> Outcomes Module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Unintended pregnancies,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Spontaneous &amp; induced abortions,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Ectopic pregnancies,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Maternal mortality</a:t>
            </a:r>
            <a:r>
              <a:rPr lang="en-US" alt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C3064D80-3930-4746-BA60-7F4BA4ED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478213"/>
            <a:ext cx="2614613" cy="1479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i="1" dirty="0">
                <a:solidFill>
                  <a:srgbClr val="FFFF00"/>
                </a:solidFill>
                <a:latin typeface="Arial" panose="020B0604020202020204" pitchFamily="34" charset="0"/>
              </a:rPr>
              <a:t>Epidemic</a:t>
            </a:r>
            <a:r>
              <a:rPr lang="en-US" altLang="en-US" sz="1300" dirty="0">
                <a:solidFill>
                  <a:srgbClr val="FFFF00"/>
                </a:solidFill>
                <a:latin typeface="Arial" panose="020B0604020202020204" pitchFamily="34" charset="0"/>
              </a:rPr>
              <a:t> Projection Module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Risk behavior profile,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Transmission probabilities,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Prevention scenarios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HIV and STD prevalenc</a:t>
            </a:r>
            <a:r>
              <a:rPr lang="en-US" altLang="en-US" sz="1000" dirty="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D6256BCB-6039-44EB-847E-942B0096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298825"/>
            <a:ext cx="1447800" cy="74612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Newly protected episodes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8CA3060-4AC3-4E71-87A9-ED610D03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3810000"/>
            <a:ext cx="2014537" cy="836613"/>
          </a:xfrm>
          <a:prstGeom prst="rect">
            <a:avLst/>
          </a:prstGeom>
          <a:solidFill>
            <a:schemeClr val="folHlink">
              <a:alpha val="7097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HIV cases averted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DALYs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Cost savings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0FD6DA51-9F38-4F95-918C-6E672DCD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4143375"/>
            <a:ext cx="1447800" cy="533400"/>
          </a:xfrm>
          <a:prstGeom prst="rect">
            <a:avLst/>
          </a:prstGeom>
          <a:solidFill>
            <a:schemeClr val="tx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Net program costs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585CC41B-6B8A-4AF9-AC0F-37046FA0D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1693863"/>
            <a:ext cx="2014538" cy="1019175"/>
          </a:xfrm>
          <a:prstGeom prst="rect">
            <a:avLst/>
          </a:prstGeom>
          <a:solidFill>
            <a:schemeClr val="folHlink">
              <a:alpha val="7097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Adverse obstetric outcomes averted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DALYs 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Cost savings</a:t>
            </a:r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B0FAB5B3-6F3F-4862-9B23-DC4BCCB90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4791075"/>
            <a:ext cx="2614613" cy="1492250"/>
          </a:xfrm>
          <a:prstGeom prst="ellipse">
            <a:avLst/>
          </a:prstGeom>
          <a:solidFill>
            <a:schemeClr val="bg2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109538" indent="-109538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Net cost per: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400" i="1" dirty="0">
                <a:latin typeface="Arial" panose="020B0604020202020204" pitchFamily="34" charset="0"/>
              </a:rPr>
              <a:t>HIV case averted</a:t>
            </a:r>
          </a:p>
          <a:p>
            <a:pPr algn="ctr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400" i="1" dirty="0">
                <a:latin typeface="Arial" panose="020B0604020202020204" pitchFamily="34" charset="0"/>
              </a:rPr>
              <a:t>DALY averted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EF36BD2F-ABA5-411F-AB47-546D3ADF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" y="158903"/>
            <a:ext cx="77771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The Model Consists of Three Modules: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Market, Epidemic, Obstetric </a:t>
            </a:r>
          </a:p>
        </p:txBody>
      </p:sp>
      <p:cxnSp>
        <p:nvCxnSpPr>
          <p:cNvPr id="23563" name="AutoShape 11">
            <a:extLst>
              <a:ext uri="{FF2B5EF4-FFF2-40B4-BE49-F238E27FC236}">
                <a16:creationId xmlns:a16="http://schemas.microsoft.com/office/drawing/2014/main" id="{0C432259-47A7-4C97-B21D-FA866ED55183}"/>
              </a:ext>
            </a:extLst>
          </p:cNvPr>
          <p:cNvCxnSpPr>
            <a:cxnSpLocks noChangeShapeType="1"/>
            <a:stCxn id="23554" idx="4"/>
            <a:endCxn id="23557" idx="1"/>
          </p:cNvCxnSpPr>
          <p:nvPr/>
        </p:nvCxnSpPr>
        <p:spPr bwMode="auto">
          <a:xfrm rot="5400000">
            <a:off x="974725" y="3170238"/>
            <a:ext cx="744538" cy="258762"/>
          </a:xfrm>
          <a:prstGeom prst="bentConnector4">
            <a:avLst>
              <a:gd name="adj1" fmla="val 24944"/>
              <a:gd name="adj2" fmla="val 1852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2">
            <a:extLst>
              <a:ext uri="{FF2B5EF4-FFF2-40B4-BE49-F238E27FC236}">
                <a16:creationId xmlns:a16="http://schemas.microsoft.com/office/drawing/2014/main" id="{C5E50B93-FF2E-4207-AF8F-1D7BEBF69E54}"/>
              </a:ext>
            </a:extLst>
          </p:cNvPr>
          <p:cNvCxnSpPr>
            <a:cxnSpLocks noChangeShapeType="1"/>
            <a:stCxn id="23554" idx="4"/>
            <a:endCxn id="23559" idx="1"/>
          </p:cNvCxnSpPr>
          <p:nvPr/>
        </p:nvCxnSpPr>
        <p:spPr bwMode="auto">
          <a:xfrm rot="5400000">
            <a:off x="605631" y="3539332"/>
            <a:ext cx="1482725" cy="258762"/>
          </a:xfrm>
          <a:prstGeom prst="bentConnector4">
            <a:avLst>
              <a:gd name="adj1" fmla="val 12417"/>
              <a:gd name="adj2" fmla="val 1852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>
            <a:extLst>
              <a:ext uri="{FF2B5EF4-FFF2-40B4-BE49-F238E27FC236}">
                <a16:creationId xmlns:a16="http://schemas.microsoft.com/office/drawing/2014/main" id="{B6BF64BB-D29B-4C19-8B27-5A571112FEF2}"/>
              </a:ext>
            </a:extLst>
          </p:cNvPr>
          <p:cNvCxnSpPr>
            <a:cxnSpLocks noChangeShapeType="1"/>
            <a:stCxn id="23557" idx="3"/>
            <a:endCxn id="23556" idx="2"/>
          </p:cNvCxnSpPr>
          <p:nvPr/>
        </p:nvCxnSpPr>
        <p:spPr bwMode="auto">
          <a:xfrm>
            <a:off x="2681288" y="3671888"/>
            <a:ext cx="465137" cy="546100"/>
          </a:xfrm>
          <a:prstGeom prst="bentConnector3">
            <a:avLst>
              <a:gd name="adj1" fmla="val 522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>
            <a:extLst>
              <a:ext uri="{FF2B5EF4-FFF2-40B4-BE49-F238E27FC236}">
                <a16:creationId xmlns:a16="http://schemas.microsoft.com/office/drawing/2014/main" id="{E5C46863-487E-4269-A40E-3D2EEB362AB3}"/>
              </a:ext>
            </a:extLst>
          </p:cNvPr>
          <p:cNvCxnSpPr>
            <a:cxnSpLocks noChangeShapeType="1"/>
            <a:stCxn id="23557" idx="3"/>
            <a:endCxn id="23555" idx="2"/>
          </p:cNvCxnSpPr>
          <p:nvPr/>
        </p:nvCxnSpPr>
        <p:spPr bwMode="auto">
          <a:xfrm flipV="1">
            <a:off x="2681288" y="2220913"/>
            <a:ext cx="511175" cy="1450975"/>
          </a:xfrm>
          <a:prstGeom prst="bentConnector3">
            <a:avLst>
              <a:gd name="adj1" fmla="val 490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AutoShape 15">
            <a:extLst>
              <a:ext uri="{FF2B5EF4-FFF2-40B4-BE49-F238E27FC236}">
                <a16:creationId xmlns:a16="http://schemas.microsoft.com/office/drawing/2014/main" id="{60E97413-A6AA-43B2-BAB0-1199F6F911E1}"/>
              </a:ext>
            </a:extLst>
          </p:cNvPr>
          <p:cNvCxnSpPr>
            <a:cxnSpLocks noChangeShapeType="1"/>
            <a:stCxn id="23559" idx="2"/>
            <a:endCxn id="23561" idx="2"/>
          </p:cNvCxnSpPr>
          <p:nvPr/>
        </p:nvCxnSpPr>
        <p:spPr bwMode="auto">
          <a:xfrm rot="16200000" flipH="1">
            <a:off x="3433763" y="3200400"/>
            <a:ext cx="852487" cy="3821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16">
            <a:extLst>
              <a:ext uri="{FF2B5EF4-FFF2-40B4-BE49-F238E27FC236}">
                <a16:creationId xmlns:a16="http://schemas.microsoft.com/office/drawing/2014/main" id="{5A89C507-FC07-4CD8-8810-884EDE16450C}"/>
              </a:ext>
            </a:extLst>
          </p:cNvPr>
          <p:cNvCxnSpPr>
            <a:cxnSpLocks noChangeShapeType="1"/>
            <a:stCxn id="23556" idx="6"/>
            <a:endCxn id="23558" idx="1"/>
          </p:cNvCxnSpPr>
          <p:nvPr/>
        </p:nvCxnSpPr>
        <p:spPr bwMode="auto">
          <a:xfrm>
            <a:off x="5761038" y="4217988"/>
            <a:ext cx="317500" cy="111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>
            <a:extLst>
              <a:ext uri="{FF2B5EF4-FFF2-40B4-BE49-F238E27FC236}">
                <a16:creationId xmlns:a16="http://schemas.microsoft.com/office/drawing/2014/main" id="{1052E38C-40F2-4F04-9619-180E122C7052}"/>
              </a:ext>
            </a:extLst>
          </p:cNvPr>
          <p:cNvCxnSpPr>
            <a:cxnSpLocks noChangeShapeType="1"/>
            <a:stCxn id="23558" idx="2"/>
            <a:endCxn id="23561" idx="0"/>
          </p:cNvCxnSpPr>
          <p:nvPr/>
        </p:nvCxnSpPr>
        <p:spPr bwMode="auto">
          <a:xfrm rot="16200000" flipH="1">
            <a:off x="7021513" y="4711700"/>
            <a:ext cx="133350" cy="3175"/>
          </a:xfrm>
          <a:prstGeom prst="bentConnector3">
            <a:avLst>
              <a:gd name="adj1" fmla="val 535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>
            <a:extLst>
              <a:ext uri="{FF2B5EF4-FFF2-40B4-BE49-F238E27FC236}">
                <a16:creationId xmlns:a16="http://schemas.microsoft.com/office/drawing/2014/main" id="{7B323A07-FE31-4FA4-A642-3E2184800DC4}"/>
              </a:ext>
            </a:extLst>
          </p:cNvPr>
          <p:cNvCxnSpPr>
            <a:cxnSpLocks noChangeShapeType="1"/>
            <a:stCxn id="23555" idx="6"/>
            <a:endCxn id="23560" idx="1"/>
          </p:cNvCxnSpPr>
          <p:nvPr/>
        </p:nvCxnSpPr>
        <p:spPr bwMode="auto">
          <a:xfrm flipV="1">
            <a:off x="5781675" y="2203450"/>
            <a:ext cx="295275" cy="17463"/>
          </a:xfrm>
          <a:prstGeom prst="bentConnector3">
            <a:avLst>
              <a:gd name="adj1" fmla="val 4946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9">
            <a:extLst>
              <a:ext uri="{FF2B5EF4-FFF2-40B4-BE49-F238E27FC236}">
                <a16:creationId xmlns:a16="http://schemas.microsoft.com/office/drawing/2014/main" id="{ADD0A66F-C601-4962-ADED-6C18EDEEBDC9}"/>
              </a:ext>
            </a:extLst>
          </p:cNvPr>
          <p:cNvCxnSpPr>
            <a:cxnSpLocks noChangeShapeType="1"/>
            <a:stCxn id="23560" idx="3"/>
            <a:endCxn id="23561" idx="6"/>
          </p:cNvCxnSpPr>
          <p:nvPr/>
        </p:nvCxnSpPr>
        <p:spPr bwMode="auto">
          <a:xfrm>
            <a:off x="8091488" y="2203450"/>
            <a:ext cx="315912" cy="3333750"/>
          </a:xfrm>
          <a:prstGeom prst="bentConnector3">
            <a:avLst>
              <a:gd name="adj1" fmla="val 1683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 Box 20">
            <a:extLst>
              <a:ext uri="{FF2B5EF4-FFF2-40B4-BE49-F238E27FC236}">
                <a16:creationId xmlns:a16="http://schemas.microsoft.com/office/drawing/2014/main" id="{EA1CE792-0AC9-446A-9947-EE5554FB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307138"/>
            <a:ext cx="8647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Deterministic model implemented in Excel; probabilistic multi-way sensitivity analyses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6778BF0-C07D-440E-91E2-A99C30E12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2146300"/>
            <a:ext cx="8382000" cy="4648200"/>
          </a:xfrm>
        </p:spPr>
        <p:txBody>
          <a:bodyPr>
            <a:normAutofit lnSpcReduction="10000"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u="sng" dirty="0">
              <a:solidFill>
                <a:srgbClr val="FFFF00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Cost per newly protected sex episode</a:t>
            </a:r>
            <a:r>
              <a:rPr lang="en-US" sz="2000" dirty="0">
                <a:solidFill>
                  <a:srgbClr val="002060"/>
                </a:solidFill>
                <a:effectLst/>
              </a:rPr>
              <a:t> – for FC vs. MC.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20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Program and net cost per HIV infection averted</a:t>
            </a:r>
            <a:r>
              <a:rPr lang="en-US" sz="2000" dirty="0">
                <a:solidFill>
                  <a:srgbClr val="002060"/>
                </a:solidFill>
                <a:effectLst/>
              </a:rPr>
              <a:t> – for FC, to compare with other prevention strategies.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HIV cases averted – for FC vs. MC, </a:t>
            </a:r>
            <a:r>
              <a:rPr lang="en-US" sz="2000" dirty="0">
                <a:solidFill>
                  <a:srgbClr val="002060"/>
                </a:solidFill>
                <a:effectLst/>
              </a:rPr>
              <a:t>inverse function of cost per newly protected episode.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2000" u="sng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Adverse obstetric outcomes averted </a:t>
            </a:r>
            <a:r>
              <a:rPr lang="en-US" sz="2000" dirty="0">
                <a:solidFill>
                  <a:srgbClr val="002060"/>
                </a:solidFill>
                <a:effectLst/>
              </a:rPr>
              <a:t>– for FC vs. MC, a wash, relevant in comparing FC vs. other prevention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2000" u="sng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DALYs averted – derived from above.</a:t>
            </a:r>
            <a:r>
              <a:rPr lang="en-US" sz="2000" dirty="0">
                <a:solidFill>
                  <a:srgbClr val="002060"/>
                </a:solidFill>
                <a:effectLst/>
              </a:rPr>
              <a:t>  Allows us to combine HIV and obstetric outcomes; and to compare FCs with other HIV interventions in addition to MCs.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endParaRPr lang="en-US" sz="24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effectLst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61FAC14-AF50-4634-A532-7BC1953DE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1325"/>
            <a:ext cx="85344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</a:rPr>
              <a:t>The FC Cost Effectiveness Model Estimates Both Health and Economic Outcomes 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24CC665B-C19E-4666-A5B2-DEDA906D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305800" cy="3048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Economic Outcomes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50DA6FAB-F525-4B93-A79C-21E956EB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52800"/>
            <a:ext cx="8305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Health Outcomes</a:t>
            </a: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FF60A0CC-57EB-4E19-A9E9-D6C1C810F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958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25000"/>
              <a:buFont typeface="Wingdings" panose="05000000000000000000" pitchFamily="2" charset="2"/>
              <a:buNone/>
            </a:pPr>
            <a:endParaRPr lang="en-US" altLang="en-US" sz="1200" b="0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anose="05000000000000000000" pitchFamily="2" charset="2"/>
              <a:buNone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D4CED63C-5452-4B67-853C-EA29ED26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1990725" cy="3810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Driver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5184E2A7-8C27-4C95-99AF-CAC83099D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295400"/>
            <a:ext cx="1990725" cy="381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Sources</a:t>
            </a:r>
          </a:p>
        </p:txBody>
      </p:sp>
      <p:sp>
        <p:nvSpPr>
          <p:cNvPr id="27652" name="Rectangle 15">
            <a:extLst>
              <a:ext uri="{FF2B5EF4-FFF2-40B4-BE49-F238E27FC236}">
                <a16:creationId xmlns:a16="http://schemas.microsoft.com/office/drawing/2014/main" id="{E3B459F4-6E22-4A3B-9DF7-4C21D76F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81200"/>
            <a:ext cx="2209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6 Published studies; 11 data points.</a:t>
            </a:r>
          </a:p>
        </p:txBody>
      </p:sp>
      <p:sp>
        <p:nvSpPr>
          <p:cNvPr id="27653" name="Rectangle 16">
            <a:extLst>
              <a:ext uri="{FF2B5EF4-FFF2-40B4-BE49-F238E27FC236}">
                <a16:creationId xmlns:a16="http://schemas.microsoft.com/office/drawing/2014/main" id="{D93248F7-597A-4CD7-A753-986A49AA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Analysis of PSI data; No published studies. </a:t>
            </a:r>
          </a:p>
        </p:txBody>
      </p:sp>
      <p:sp>
        <p:nvSpPr>
          <p:cNvPr id="27654" name="Rectangle 17">
            <a:extLst>
              <a:ext uri="{FF2B5EF4-FFF2-40B4-BE49-F238E27FC236}">
                <a16:creationId xmlns:a16="http://schemas.microsoft.com/office/drawing/2014/main" id="{1A7278D4-77F1-4C6E-8B69-4DAA6F5B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5257800"/>
            <a:ext cx="2457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6688" indent="-166688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None.</a:t>
            </a:r>
          </a:p>
        </p:txBody>
      </p:sp>
      <p:sp>
        <p:nvSpPr>
          <p:cNvPr id="27655" name="Rectangle 18">
            <a:extLst>
              <a:ext uri="{FF2B5EF4-FFF2-40B4-BE49-F238E27FC236}">
                <a16:creationId xmlns:a16="http://schemas.microsoft.com/office/drawing/2014/main" id="{93B15A75-75F3-48FC-89DC-8033B121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4194175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PSI  detailed cost data from 12 countries; up to 9 years.</a:t>
            </a:r>
          </a:p>
        </p:txBody>
      </p:sp>
      <p:sp>
        <p:nvSpPr>
          <p:cNvPr id="27656" name="Rectangle 25">
            <a:extLst>
              <a:ext uri="{FF2B5EF4-FFF2-40B4-BE49-F238E27FC236}">
                <a16:creationId xmlns:a16="http://schemas.microsoft.com/office/drawing/2014/main" id="{68EF7C0E-3756-49E9-8E72-4213A59D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242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Methods not perfectly suited to our purpose. Results suggestive only. 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Rectangle 26">
            <a:extLst>
              <a:ext uri="{FF2B5EF4-FFF2-40B4-BE49-F238E27FC236}">
                <a16:creationId xmlns:a16="http://schemas.microsoft.com/office/drawing/2014/main" id="{B09D63C1-C340-4790-9B0A-B7E518B2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52578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Limited canvassing of experts to date; more to follow.</a:t>
            </a:r>
          </a:p>
        </p:txBody>
      </p:sp>
      <p:sp>
        <p:nvSpPr>
          <p:cNvPr id="27658" name="Rectangle 27">
            <a:extLst>
              <a:ext uri="{FF2B5EF4-FFF2-40B4-BE49-F238E27FC236}">
                <a16:creationId xmlns:a16="http://schemas.microsoft.com/office/drawing/2014/main" id="{D0028419-F2EC-4338-B724-F968B8FC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4194175"/>
            <a:ext cx="2168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How low can non-commodity costs go? </a:t>
            </a:r>
            <a:endParaRPr lang="en-US" altLang="en-US" sz="1200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A6F27-7D0E-4B03-99D1-21AE2ADB6847}"/>
              </a:ext>
            </a:extLst>
          </p:cNvPr>
          <p:cNvSpPr txBox="1"/>
          <p:nvPr/>
        </p:nvSpPr>
        <p:spPr>
          <a:xfrm>
            <a:off x="1295400" y="6170613"/>
            <a:ext cx="6705600" cy="38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Subject to sensitivity analyses</a:t>
            </a:r>
          </a:p>
        </p:txBody>
      </p:sp>
      <p:sp>
        <p:nvSpPr>
          <p:cNvPr id="22540" name="Title 1">
            <a:extLst>
              <a:ext uri="{FF2B5EF4-FFF2-40B4-BE49-F238E27FC236}">
                <a16:creationId xmlns:a16="http://schemas.microsoft.com/office/drawing/2014/main" id="{0E5A030C-5487-473C-AFA5-1E147FA9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85344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Determinants of the Cost Effectiveness Results:</a:t>
            </a:r>
            <a:br>
              <a:rPr lang="en-US" dirty="0"/>
            </a:br>
            <a:r>
              <a:rPr lang="en-US" dirty="0"/>
              <a:t>Data Sources, Challenges, Responses</a:t>
            </a:r>
          </a:p>
        </p:txBody>
      </p:sp>
      <p:sp>
        <p:nvSpPr>
          <p:cNvPr id="27661" name="Rectangle 25">
            <a:extLst>
              <a:ext uri="{FF2B5EF4-FFF2-40B4-BE49-F238E27FC236}">
                <a16:creationId xmlns:a16="http://schemas.microsoft.com/office/drawing/2014/main" id="{94021E00-33D1-4EA7-8DCC-24082908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812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No data from many countries and risk groups. Available data consistent. 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7662" name="Rectangle 7">
            <a:extLst>
              <a:ext uri="{FF2B5EF4-FFF2-40B4-BE49-F238E27FC236}">
                <a16:creationId xmlns:a16="http://schemas.microsoft.com/office/drawing/2014/main" id="{B1BA128E-E4E8-4146-9BF1-F7F9F80A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1295400"/>
            <a:ext cx="1990725" cy="3810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Data Challenges</a:t>
            </a:r>
          </a:p>
        </p:txBody>
      </p:sp>
      <p:sp>
        <p:nvSpPr>
          <p:cNvPr id="27663" name="Rectangle 7">
            <a:extLst>
              <a:ext uri="{FF2B5EF4-FFF2-40B4-BE49-F238E27FC236}">
                <a16:creationId xmlns:a16="http://schemas.microsoft.com/office/drawing/2014/main" id="{B91BE44C-DAB3-4DEE-9EF4-811A6903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1295400"/>
            <a:ext cx="1990725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Responses</a:t>
            </a:r>
          </a:p>
        </p:txBody>
      </p:sp>
      <p:sp>
        <p:nvSpPr>
          <p:cNvPr id="27664" name="Rectangle 25">
            <a:extLst>
              <a:ext uri="{FF2B5EF4-FFF2-40B4-BE49-F238E27FC236}">
                <a16:creationId xmlns:a16="http://schemas.microsoft.com/office/drawing/2014/main" id="{86E4D0F3-6ED8-4DE1-A388-E63C13C53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220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Assume high ‘base case’ values. </a:t>
            </a:r>
          </a:p>
        </p:txBody>
      </p:sp>
      <p:sp>
        <p:nvSpPr>
          <p:cNvPr id="27665" name="Rectangle 26">
            <a:extLst>
              <a:ext uri="{FF2B5EF4-FFF2-40B4-BE49-F238E27FC236}">
                <a16:creationId xmlns:a16="http://schemas.microsoft.com/office/drawing/2014/main" id="{437A1A03-17B8-4949-B4CA-CAEDDF63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52578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Should assume high costs if feasible at all. Analysis assumes no cost for now.</a:t>
            </a:r>
          </a:p>
        </p:txBody>
      </p:sp>
      <p:sp>
        <p:nvSpPr>
          <p:cNvPr id="27666" name="Rectangle 27">
            <a:extLst>
              <a:ext uri="{FF2B5EF4-FFF2-40B4-BE49-F238E27FC236}">
                <a16:creationId xmlns:a16="http://schemas.microsoft.com/office/drawing/2014/main" id="{2CF40EB7-2235-4F36-A392-AC06BF35A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4194175"/>
            <a:ext cx="20970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In sensitivity analysis, assume costs of the “FC2”</a:t>
            </a:r>
          </a:p>
        </p:txBody>
      </p:sp>
      <p:sp>
        <p:nvSpPr>
          <p:cNvPr id="27667" name="Rectangle 25">
            <a:extLst>
              <a:ext uri="{FF2B5EF4-FFF2-40B4-BE49-F238E27FC236}">
                <a16:creationId xmlns:a16="http://schemas.microsoft.com/office/drawing/2014/main" id="{18EAD04C-E5CD-4F1A-B7DA-8B37CCDC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981200"/>
            <a:ext cx="220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Wide range of MC use and substitution examined.</a:t>
            </a:r>
          </a:p>
        </p:txBody>
      </p:sp>
      <p:sp>
        <p:nvSpPr>
          <p:cNvPr id="27668" name="Rectangle 15">
            <a:extLst>
              <a:ext uri="{FF2B5EF4-FFF2-40B4-BE49-F238E27FC236}">
                <a16:creationId xmlns:a16="http://schemas.microsoft.com/office/drawing/2014/main" id="{12D38BFF-C14F-46D3-B834-F9559CC4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18478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Substitution</a:t>
            </a:r>
          </a:p>
        </p:txBody>
      </p:sp>
      <p:sp>
        <p:nvSpPr>
          <p:cNvPr id="27669" name="Rectangle 16">
            <a:extLst>
              <a:ext uri="{FF2B5EF4-FFF2-40B4-BE49-F238E27FC236}">
                <a16:creationId xmlns:a16="http://schemas.microsoft.com/office/drawing/2014/main" id="{D67BDCF3-B60E-4CB4-A131-A451B61C1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Marginal Cost of </a:t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</a:rPr>
              <a:t>the MC</a:t>
            </a:r>
          </a:p>
        </p:txBody>
      </p:sp>
      <p:sp>
        <p:nvSpPr>
          <p:cNvPr id="27670" name="Rectangle 18">
            <a:extLst>
              <a:ext uri="{FF2B5EF4-FFF2-40B4-BE49-F238E27FC236}">
                <a16:creationId xmlns:a16="http://schemas.microsoft.com/office/drawing/2014/main" id="{E8A0C9C1-234F-4E31-8E54-7D24D9655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4194175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Cost of the FC</a:t>
            </a:r>
          </a:p>
        </p:txBody>
      </p:sp>
      <p:sp>
        <p:nvSpPr>
          <p:cNvPr id="27671" name="Rectangle 16">
            <a:extLst>
              <a:ext uri="{FF2B5EF4-FFF2-40B4-BE49-F238E27FC236}">
                <a16:creationId xmlns:a16="http://schemas.microsoft.com/office/drawing/2014/main" id="{98F9182C-F6FC-4D28-9873-CF19DB21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5257800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Cost / Ability to Target by MC Use</a:t>
            </a:r>
          </a:p>
        </p:txBody>
      </p:sp>
      <p:sp>
        <p:nvSpPr>
          <p:cNvPr id="27672" name="Line 40">
            <a:extLst>
              <a:ext uri="{FF2B5EF4-FFF2-40B4-BE49-F238E27FC236}">
                <a16:creationId xmlns:a16="http://schemas.microsoft.com/office/drawing/2014/main" id="{46ADD663-0264-43F4-8B9E-9A9BCB29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3397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7673" name="Line 41">
            <a:extLst>
              <a:ext uri="{FF2B5EF4-FFF2-40B4-BE49-F238E27FC236}">
                <a16:creationId xmlns:a16="http://schemas.microsoft.com/office/drawing/2014/main" id="{425DA330-258B-44F4-A9D8-63D2C0202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7674" name="Line 42">
            <a:extLst>
              <a:ext uri="{FF2B5EF4-FFF2-40B4-BE49-F238E27FC236}">
                <a16:creationId xmlns:a16="http://schemas.microsoft.com/office/drawing/2014/main" id="{2CA13409-A384-40CA-B0FB-F38A9E67F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CA921B4-1502-4326-8078-1AEC9AB3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8458200" cy="53340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BC7DC40-E74C-4591-BA38-AA61941D6F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5488" y="1295400"/>
            <a:ext cx="8001000" cy="502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Regular SWs: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 High HIV prevalence in SWs and partners; High MC use; High Substitution 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endParaRPr lang="en-US" altLang="en-US" sz="2200" dirty="0">
              <a:solidFill>
                <a:srgbClr val="002060"/>
              </a:solidFill>
              <a:effectLst/>
            </a:endParaRP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SW (“Drunk client”)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: Target FCs to episodes in which MCs not used, so very low substitution; High HIV prevalence.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endParaRPr lang="en-US" altLang="en-US" sz="2200" dirty="0">
              <a:solidFill>
                <a:srgbClr val="002060"/>
              </a:solidFill>
              <a:effectLst/>
            </a:endParaRP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Married women: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 Low HIV prevalence in women and partner(s); Low MC use; Low substitution 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endParaRPr lang="en-US" altLang="en-US" sz="2200" dirty="0">
              <a:solidFill>
                <a:srgbClr val="002060"/>
              </a:solidFill>
              <a:effectLst/>
            </a:endParaRP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Single women: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 Moderate HIV prevalence in women and partners; Moderate MC use; Moderate substitution </a:t>
            </a:r>
            <a:endParaRPr lang="en-US" altLang="en-US" sz="22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D7903C8-D70B-4838-9F7D-CCDAD9C12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8991600" cy="396875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Four Illustrative Scenarios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2505A1-FAD1-475F-BB25-4780D2F3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534400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sz="4800" dirty="0">
                <a:solidFill>
                  <a:srgbClr val="FFFF00"/>
                </a:solidFill>
                <a:effectLst/>
              </a:rPr>
              <a:t>Input Values for the Four Scenarios</a:t>
            </a:r>
            <a:br>
              <a:rPr lang="en-US" sz="2000" dirty="0">
                <a:solidFill>
                  <a:srgbClr val="FFFF00"/>
                </a:solidFill>
                <a:effectLst/>
              </a:rPr>
            </a:br>
            <a:endParaRPr lang="en-US" sz="20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2E2380E2-5CDC-4360-8A49-584EDB0A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8175"/>
            <a:ext cx="88963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05A84047-1D9B-411E-9F17-ABE6F3D05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822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effectLst/>
              </a:rPr>
              <a:t>Fully Loaded Costs, MC and FC</a:t>
            </a:r>
            <a:br>
              <a:rPr lang="en-US" altLang="en-US" dirty="0">
                <a:solidFill>
                  <a:srgbClr val="002060"/>
                </a:solidFill>
                <a:effectLst/>
              </a:rPr>
            </a:br>
            <a:r>
              <a:rPr lang="en-US" altLang="en-US" sz="1800" dirty="0">
                <a:effectLst/>
              </a:rPr>
              <a:t>FCs have higher unit costs than MCs because: (a) higher commodity costs and </a:t>
            </a:r>
            <a:br>
              <a:rPr lang="en-US" altLang="en-US" sz="1800" dirty="0">
                <a:effectLst/>
              </a:rPr>
            </a:br>
            <a:r>
              <a:rPr lang="en-US" altLang="en-US" sz="1800" dirty="0">
                <a:effectLst/>
              </a:rPr>
              <a:t>(b) higher fixed costs due to lower volumes.</a:t>
            </a:r>
            <a:endParaRPr lang="en-US" altLang="en-US" sz="1600" dirty="0">
              <a:effectLst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62B0AEBA-DB94-4955-BCD5-A31DBFD3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883275"/>
            <a:ext cx="8415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buSzTx/>
              <a:buFontTx/>
              <a:buNone/>
            </a:pPr>
            <a:r>
              <a:rPr lang="en-US" altLang="en-US" sz="1400" i="1" u="sng" dirty="0">
                <a:latin typeface="Arial" panose="020B0604020202020204" pitchFamily="34" charset="0"/>
              </a:rPr>
              <a:t>Zambia MC costs higher than average; FC lower than average</a:t>
            </a:r>
            <a:r>
              <a:rPr lang="en-US" altLang="en-US" sz="1400" i="1" dirty="0">
                <a:latin typeface="Arial" panose="020B0604020202020204" pitchFamily="34" charset="0"/>
              </a:rPr>
              <a:t>; </a:t>
            </a:r>
            <a:r>
              <a:rPr lang="en-US" altLang="en-US" sz="1400" i="1" dirty="0">
                <a:latin typeface="Arial" panose="020B0604020202020204" pitchFamily="34" charset="0"/>
                <a:sym typeface="Wingdings" panose="05000000000000000000" pitchFamily="2" charset="2"/>
              </a:rPr>
              <a:t> FC-favorable cost structure.</a:t>
            </a:r>
          </a:p>
          <a:p>
            <a:pPr algn="ctr">
              <a:buSzTx/>
              <a:buFontTx/>
              <a:buNone/>
            </a:pPr>
            <a:r>
              <a:rPr lang="en-US" altLang="en-US" sz="1400" i="1" u="sng" dirty="0">
                <a:latin typeface="Arial" panose="020B0604020202020204" pitchFamily="34" charset="0"/>
              </a:rPr>
              <a:t>Realistic loaded cost goal:</a:t>
            </a:r>
            <a:r>
              <a:rPr lang="en-US" altLang="en-US" sz="1400" i="1" dirty="0">
                <a:latin typeface="Arial" panose="020B0604020202020204" pitchFamily="34" charset="0"/>
              </a:rPr>
              <a:t> Bring FC non-COG program cost to same level as MC? </a:t>
            </a:r>
          </a:p>
          <a:p>
            <a:pPr algn="ctr">
              <a:buSzTx/>
              <a:buFontTx/>
              <a:buNone/>
            </a:pPr>
            <a:r>
              <a:rPr lang="en-US" altLang="en-US" sz="1400" i="1" dirty="0">
                <a:latin typeface="Arial" panose="020B0604020202020204" pitchFamily="34" charset="0"/>
              </a:rPr>
              <a:t>This means reduction of 6% in program costs, i.e., from 63.6% to 59.6%</a:t>
            </a:r>
          </a:p>
        </p:txBody>
      </p:sp>
      <p:sp>
        <p:nvSpPr>
          <p:cNvPr id="33796" name="Rectangle 15">
            <a:extLst>
              <a:ext uri="{FF2B5EF4-FFF2-40B4-BE49-F238E27FC236}">
                <a16:creationId xmlns:a16="http://schemas.microsoft.com/office/drawing/2014/main" id="{13E5B7A3-02AB-4612-A1BF-DB25F610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2133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600" b="0" dirty="0">
                <a:latin typeface="Arial" panose="020B0604020202020204" pitchFamily="34" charset="0"/>
              </a:rPr>
              <a:t>FSGCODE-DATE&amp;NAME</a:t>
            </a: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ADAEA739-CFBC-41A7-A407-B535ABCB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6934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23765</TotalTime>
  <Words>1689</Words>
  <Application>Microsoft Office PowerPoint</Application>
  <PresentationFormat>On-screen Show (4:3)</PresentationFormat>
  <Paragraphs>208</Paragraphs>
  <Slides>24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Palatino Linotype</vt:lpstr>
      <vt:lpstr>Tahoma</vt:lpstr>
      <vt:lpstr>Times New Roman</vt:lpstr>
      <vt:lpstr>Wingdings</vt:lpstr>
      <vt:lpstr>Elemental</vt:lpstr>
      <vt:lpstr>The Cost-Effectiveness of the Female Condom</vt:lpstr>
      <vt:lpstr>FC Cost Effectiveness Analysis:  Research Questions</vt:lpstr>
      <vt:lpstr>FC Cost Effectiveness Modeling:  Health Outcomes</vt:lpstr>
      <vt:lpstr>PowerPoint Presentation</vt:lpstr>
      <vt:lpstr>The FC Cost Effectiveness Model Estimates Both Health and Economic Outcomes </vt:lpstr>
      <vt:lpstr>Key Determinants of the Cost Effectiveness Results: Data Sources, Challenges, Responses</vt:lpstr>
      <vt:lpstr>Four Illustrative Scenarios</vt:lpstr>
      <vt:lpstr> Input Values for the Four Scenarios </vt:lpstr>
      <vt:lpstr>Fully Loaded Costs, MC and FC FCs have higher unit costs than MCs because: (a) higher commodity costs and  (b) higher fixed costs due to lower volumes.</vt:lpstr>
      <vt:lpstr>Substitution Is a Major Determinant of  Cost Effectiveness Results at High MC Use Levels</vt:lpstr>
      <vt:lpstr>PowerPoint Presentation</vt:lpstr>
      <vt:lpstr>PowerPoint Presentation</vt:lpstr>
      <vt:lpstr>What Have We Learned About the Marginal Cost of MCs at High MC Coverage? </vt:lpstr>
      <vt:lpstr>  Three Dilemmas Impede FC Cost-Effectiveness </vt:lpstr>
      <vt:lpstr>  Calculating CE Outcomes: FC versus MC</vt:lpstr>
      <vt:lpstr>FCs Are Not CE Compared with MCs and Likely Cost Over $9,000 per HIV Case Averted</vt:lpstr>
      <vt:lpstr>A Favorable Scenario</vt:lpstr>
      <vt:lpstr>Break-Even Values for Selected Parameters</vt:lpstr>
      <vt:lpstr>         Multivariate Sensitivity Analyses  </vt:lpstr>
      <vt:lpstr>Monte Carlo’ Multivariate sensitivity analysis:  Single Women Scenario Results after 100,000 trials</vt:lpstr>
      <vt:lpstr>FC Cost-Effectiveness vs.  Other HIV Prevention Methods</vt:lpstr>
      <vt:lpstr>FCs Might Be CE When More Efficient Interventions Are Widely Used BUT: There Is Low Prevention Coverage in Developing Countries</vt:lpstr>
      <vt:lpstr>But what about the quantified benefits of the FC such as Empowerment of Women?</vt:lpstr>
      <vt:lpstr>FC is not efficient versus the other prevalent barrier method (MC) even in the best circumstances; nor is it CE compared with other HIV prevention strategies</vt:lpstr>
    </vt:vector>
  </TitlesOfParts>
  <Manager>Don Fronzaglia</Manager>
  <Company>Health Strategies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Cost-Effectiveness of the Female Condom</dc:title>
  <dc:subject>Default Template (Landscape Format)</dc:subject>
  <dc:creator>Elliot Marseille</dc:creator>
  <cp:lastModifiedBy>Elliot Marseille</cp:lastModifiedBy>
  <cp:revision>649</cp:revision>
  <cp:lastPrinted>2000-05-17T21:06:58Z</cp:lastPrinted>
  <dcterms:created xsi:type="dcterms:W3CDTF">2007-10-01T22:00:50Z</dcterms:created>
  <dcterms:modified xsi:type="dcterms:W3CDTF">2022-03-02T20:28:42Z</dcterms:modified>
</cp:coreProperties>
</file>