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3" r:id="rId9"/>
    <p:sldId id="272" r:id="rId10"/>
    <p:sldId id="273" r:id="rId11"/>
    <p:sldId id="274" r:id="rId12"/>
    <p:sldId id="275" r:id="rId13"/>
    <p:sldId id="262" r:id="rId14"/>
    <p:sldId id="265" r:id="rId15"/>
    <p:sldId id="266" r:id="rId16"/>
    <p:sldId id="276" r:id="rId17"/>
  </p:sldIdLst>
  <p:sldSz cx="10160000" cy="7620000"/>
  <p:notesSz cx="6858000" cy="9144000"/>
  <p:defaultTextStyle>
    <a:lvl1pPr defTabSz="457200">
      <a:defRPr sz="1200">
        <a:latin typeface="Helvetica"/>
        <a:ea typeface="Helvetica"/>
        <a:cs typeface="Helvetica"/>
        <a:sym typeface="Helvetica"/>
      </a:defRPr>
    </a:lvl1pPr>
    <a:lvl2pPr indent="228600" defTabSz="457200">
      <a:defRPr sz="1200">
        <a:latin typeface="Helvetica"/>
        <a:ea typeface="Helvetica"/>
        <a:cs typeface="Helvetica"/>
        <a:sym typeface="Helvetica"/>
      </a:defRPr>
    </a:lvl2pPr>
    <a:lvl3pPr indent="457200" defTabSz="457200">
      <a:defRPr sz="1200">
        <a:latin typeface="Helvetica"/>
        <a:ea typeface="Helvetica"/>
        <a:cs typeface="Helvetica"/>
        <a:sym typeface="Helvetica"/>
      </a:defRPr>
    </a:lvl3pPr>
    <a:lvl4pPr indent="685800" defTabSz="457200">
      <a:defRPr sz="1200">
        <a:latin typeface="Helvetica"/>
        <a:ea typeface="Helvetica"/>
        <a:cs typeface="Helvetica"/>
        <a:sym typeface="Helvetica"/>
      </a:defRPr>
    </a:lvl4pPr>
    <a:lvl5pPr indent="914400" defTabSz="457200">
      <a:defRPr sz="1200">
        <a:latin typeface="Helvetica"/>
        <a:ea typeface="Helvetica"/>
        <a:cs typeface="Helvetica"/>
        <a:sym typeface="Helvetica"/>
      </a:defRPr>
    </a:lvl5pPr>
    <a:lvl6pPr indent="1143000" defTabSz="457200">
      <a:defRPr sz="1200">
        <a:latin typeface="Helvetica"/>
        <a:ea typeface="Helvetica"/>
        <a:cs typeface="Helvetica"/>
        <a:sym typeface="Helvetica"/>
      </a:defRPr>
    </a:lvl6pPr>
    <a:lvl7pPr indent="1371600" defTabSz="457200">
      <a:defRPr sz="1200">
        <a:latin typeface="Helvetica"/>
        <a:ea typeface="Helvetica"/>
        <a:cs typeface="Helvetica"/>
        <a:sym typeface="Helvetica"/>
      </a:defRPr>
    </a:lvl7pPr>
    <a:lvl8pPr indent="1600200" defTabSz="457200">
      <a:defRPr sz="1200">
        <a:latin typeface="Helvetica"/>
        <a:ea typeface="Helvetica"/>
        <a:cs typeface="Helvetica"/>
        <a:sym typeface="Helvetica"/>
      </a:defRPr>
    </a:lvl8pPr>
    <a:lvl9pPr indent="1828800" defTabSz="457200">
      <a:defRPr sz="1200">
        <a:latin typeface="Helvetica"/>
        <a:ea typeface="Helvetica"/>
        <a:cs typeface="Helvetica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25D6B"/>
          </a:solidFill>
        </a:fill>
      </a:tcStyle>
    </a:firstRow>
  </a:tblStyle>
  <a:tblStyle styleId="{C7B018BB-80A7-4F77-B60F-C8B233D01FF8}" styleName="">
    <a:tblBg/>
    <a:wholeTbl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A9A584"/>
              </a:solidFill>
              <a:prstDash val="solid"/>
              <a:miter lim="400000"/>
            </a:ln>
          </a:top>
          <a:bottom>
            <a:ln w="127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solidFill>
                <a:srgbClr val="A9A584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9A584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>
        <a:fontRef idx="major">
          <a:srgbClr val="777777"/>
        </a:fontRef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9247" autoAdjust="0"/>
  </p:normalViewPr>
  <p:slideViewPr>
    <p:cSldViewPr snapToGrid="0" snapToObjects="1">
      <p:cViewPr varScale="1">
        <p:scale>
          <a:sx n="84" d="100"/>
          <a:sy n="84" d="100"/>
        </p:scale>
        <p:origin x="-336" y="-104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5417006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defRPr sz="1600">
        <a:latin typeface="Lucida Grande"/>
        <a:ea typeface="Lucida Grande"/>
        <a:cs typeface="Lucida Grande"/>
        <a:sym typeface="Lucida Grande"/>
      </a:defRPr>
    </a:lvl1pPr>
    <a:lvl2pPr indent="228600" defTabSz="457200">
      <a:defRPr sz="1600">
        <a:latin typeface="Lucida Grande"/>
        <a:ea typeface="Lucida Grande"/>
        <a:cs typeface="Lucida Grande"/>
        <a:sym typeface="Lucida Grande"/>
      </a:defRPr>
    </a:lvl2pPr>
    <a:lvl3pPr indent="457200" defTabSz="457200">
      <a:defRPr sz="1600">
        <a:latin typeface="Lucida Grande"/>
        <a:ea typeface="Lucida Grande"/>
        <a:cs typeface="Lucida Grande"/>
        <a:sym typeface="Lucida Grande"/>
      </a:defRPr>
    </a:lvl3pPr>
    <a:lvl4pPr indent="685800" defTabSz="457200">
      <a:defRPr sz="1600">
        <a:latin typeface="Lucida Grande"/>
        <a:ea typeface="Lucida Grande"/>
        <a:cs typeface="Lucida Grande"/>
        <a:sym typeface="Lucida Grande"/>
      </a:defRPr>
    </a:lvl4pPr>
    <a:lvl5pPr indent="914400" defTabSz="457200">
      <a:defRPr sz="1600">
        <a:latin typeface="Lucida Grande"/>
        <a:ea typeface="Lucida Grande"/>
        <a:cs typeface="Lucida Grande"/>
        <a:sym typeface="Lucida Grande"/>
      </a:defRPr>
    </a:lvl5pPr>
    <a:lvl6pPr indent="1143000" defTabSz="457200">
      <a:defRPr sz="1600">
        <a:latin typeface="Lucida Grande"/>
        <a:ea typeface="Lucida Grande"/>
        <a:cs typeface="Lucida Grande"/>
        <a:sym typeface="Lucida Grande"/>
      </a:defRPr>
    </a:lvl6pPr>
    <a:lvl7pPr indent="1371600" defTabSz="457200">
      <a:defRPr sz="1600">
        <a:latin typeface="Lucida Grande"/>
        <a:ea typeface="Lucida Grande"/>
        <a:cs typeface="Lucida Grande"/>
        <a:sym typeface="Lucida Grande"/>
      </a:defRPr>
    </a:lvl7pPr>
    <a:lvl8pPr indent="1600200" defTabSz="457200">
      <a:defRPr sz="1600">
        <a:latin typeface="Lucida Grande"/>
        <a:ea typeface="Lucida Grande"/>
        <a:cs typeface="Lucida Grande"/>
        <a:sym typeface="Lucida Grande"/>
      </a:defRPr>
    </a:lvl8pPr>
    <a:lvl9pPr indent="1828800" defTabSz="457200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600"/>
              <a:t>Creswell, Sanchez-Jankowski, Strauss, Charmaz, Timmermans, Marx, Foucault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508000" y="3708400"/>
            <a:ext cx="91440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444500" y="1028700"/>
            <a:ext cx="9271000" cy="247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444500" y="3924300"/>
            <a:ext cx="9271000" cy="2476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747474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747474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747474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747474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747474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747474"/>
                </a:solidFill>
              </a:rPr>
              <a:t>Body Level Five</a:t>
            </a:r>
          </a:p>
        </p:txBody>
      </p:sp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9588500" y="7200900"/>
            <a:ext cx="230124" cy="225045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08000" y="1536700"/>
            <a:ext cx="38100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444500" y="254000"/>
            <a:ext cx="3975100" cy="1092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444500" y="1816100"/>
            <a:ext cx="3975100" cy="5130800"/>
          </a:xfrm>
          <a:prstGeom prst="rect">
            <a:avLst/>
          </a:prstGeom>
        </p:spPr>
        <p:txBody>
          <a:bodyPr/>
          <a:lstStyle>
            <a:lvl1pPr>
              <a:spcBef>
                <a:spcPts val="3800"/>
              </a:spcBef>
              <a:defRPr sz="2000"/>
            </a:lvl1pPr>
            <a:lvl2pPr>
              <a:spcBef>
                <a:spcPts val="3800"/>
              </a:spcBef>
              <a:defRPr sz="2000"/>
            </a:lvl2pPr>
            <a:lvl3pPr>
              <a:spcBef>
                <a:spcPts val="3800"/>
              </a:spcBef>
              <a:defRPr sz="2000"/>
            </a:lvl3pPr>
            <a:lvl4pPr>
              <a:spcBef>
                <a:spcPts val="3800"/>
              </a:spcBef>
              <a:defRPr sz="2000"/>
            </a:lvl4pPr>
            <a:lvl5pPr>
              <a:spcBef>
                <a:spcPts val="3800"/>
              </a:spcBef>
              <a:defRPr sz="2000"/>
            </a:lvl5pPr>
          </a:lstStyle>
          <a:p>
            <a:pPr lvl="0">
              <a:defRPr sz="1800"/>
            </a:pPr>
            <a:r>
              <a:rPr sz="2000"/>
              <a:t>Body Level One</a:t>
            </a:r>
          </a:p>
          <a:p>
            <a:pPr lvl="1">
              <a:defRPr sz="1800"/>
            </a:pPr>
            <a:r>
              <a:rPr sz="2000"/>
              <a:t>Body Level Two</a:t>
            </a:r>
          </a:p>
          <a:p>
            <a:pPr lvl="2">
              <a:defRPr sz="1800"/>
            </a:pPr>
            <a:r>
              <a:rPr sz="2000"/>
              <a:t>Body Level Three</a:t>
            </a:r>
          </a:p>
          <a:p>
            <a:pPr lvl="3">
              <a:defRPr sz="1800"/>
            </a:pPr>
            <a:r>
              <a:rPr sz="2000"/>
              <a:t>Body Level Four</a:t>
            </a:r>
          </a:p>
          <a:p>
            <a:pPr lvl="4">
              <a:defRPr sz="1800"/>
            </a:pPr>
            <a:r>
              <a:rPr sz="2000"/>
              <a:t>Body Level Five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xfrm>
            <a:off x="399018" y="7200900"/>
            <a:ext cx="230125" cy="225045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2 Up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 flipH="1">
            <a:off x="5067299" y="1384300"/>
            <a:ext cx="1" cy="3429000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393700" y="5829300"/>
            <a:ext cx="6451600" cy="1079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1400"/>
            </a:lvl1pPr>
            <a:lvl2pPr marL="0" indent="0">
              <a:spcBef>
                <a:spcPts val="0"/>
              </a:spcBef>
              <a:buSzTx/>
              <a:buNone/>
              <a:defRPr sz="1400"/>
            </a:lvl2pPr>
            <a:lvl3pPr marL="0" indent="0">
              <a:spcBef>
                <a:spcPts val="0"/>
              </a:spcBef>
              <a:buSzTx/>
              <a:buNone/>
              <a:defRPr sz="1400"/>
            </a:lvl3pPr>
            <a:lvl4pPr marL="0" indent="0">
              <a:spcBef>
                <a:spcPts val="0"/>
              </a:spcBef>
              <a:buSzTx/>
              <a:buNone/>
              <a:defRPr sz="1400"/>
            </a:lvl4pPr>
            <a:lvl5pPr marL="0" indent="0">
              <a:spcBef>
                <a:spcPts val="0"/>
              </a:spcBef>
              <a:buSz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2 Up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 flipH="1">
            <a:off x="5067299" y="393700"/>
            <a:ext cx="1" cy="6235700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393700" y="6680200"/>
            <a:ext cx="6451600" cy="520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1400"/>
            </a:lvl1pPr>
            <a:lvl2pPr marL="0" indent="0">
              <a:spcBef>
                <a:spcPts val="0"/>
              </a:spcBef>
              <a:buSzTx/>
              <a:buNone/>
              <a:defRPr sz="1400"/>
            </a:lvl2pPr>
            <a:lvl3pPr marL="0" indent="0">
              <a:spcBef>
                <a:spcPts val="0"/>
              </a:spcBef>
              <a:buSzTx/>
              <a:buNone/>
              <a:defRPr sz="1400"/>
            </a:lvl3pPr>
            <a:lvl4pPr marL="0" indent="0">
              <a:spcBef>
                <a:spcPts val="0"/>
              </a:spcBef>
              <a:buSzTx/>
              <a:buNone/>
              <a:defRPr sz="1400"/>
            </a:lvl4pPr>
            <a:lvl5pPr marL="0" indent="0">
              <a:spcBef>
                <a:spcPts val="0"/>
              </a:spcBef>
              <a:buSz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479799" y="1384300"/>
            <a:ext cx="1" cy="397639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58" name="Shape 58"/>
          <p:cNvSpPr/>
          <p:nvPr/>
        </p:nvSpPr>
        <p:spPr>
          <a:xfrm flipH="1">
            <a:off x="6680199" y="1384300"/>
            <a:ext cx="1" cy="397639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266700" y="5994400"/>
            <a:ext cx="6451600" cy="1206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1400"/>
            </a:lvl1pPr>
            <a:lvl2pPr marL="0" indent="0">
              <a:spcBef>
                <a:spcPts val="0"/>
              </a:spcBef>
              <a:buSzTx/>
              <a:buNone/>
              <a:defRPr sz="1400"/>
            </a:lvl2pPr>
            <a:lvl3pPr marL="0" indent="0">
              <a:spcBef>
                <a:spcPts val="0"/>
              </a:spcBef>
              <a:buSzTx/>
              <a:buNone/>
              <a:defRPr sz="1400"/>
            </a:lvl3pPr>
            <a:lvl4pPr marL="0" indent="0">
              <a:spcBef>
                <a:spcPts val="0"/>
              </a:spcBef>
              <a:buSzTx/>
              <a:buNone/>
              <a:defRPr sz="1400"/>
            </a:lvl4pPr>
            <a:lvl5pPr marL="0" indent="0">
              <a:spcBef>
                <a:spcPts val="0"/>
              </a:spcBef>
              <a:buSz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342900" y="6883400"/>
            <a:ext cx="6451600" cy="317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1400"/>
            </a:lvl1pPr>
            <a:lvl2pPr marL="0" indent="0">
              <a:spcBef>
                <a:spcPts val="0"/>
              </a:spcBef>
              <a:buSzTx/>
              <a:buNone/>
              <a:defRPr sz="1400"/>
            </a:lvl2pPr>
            <a:lvl3pPr marL="0" indent="0">
              <a:spcBef>
                <a:spcPts val="0"/>
              </a:spcBef>
              <a:buSzTx/>
              <a:buNone/>
              <a:defRPr sz="1400"/>
            </a:lvl3pPr>
            <a:lvl4pPr marL="0" indent="0">
              <a:spcBef>
                <a:spcPts val="0"/>
              </a:spcBef>
              <a:buSzTx/>
              <a:buNone/>
              <a:defRPr sz="1400"/>
            </a:lvl4pPr>
            <a:lvl5pPr marL="0" indent="0">
              <a:spcBef>
                <a:spcPts val="0"/>
              </a:spcBef>
              <a:buSz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5067299" y="393700"/>
            <a:ext cx="1" cy="622303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66" name="Shape 66"/>
          <p:cNvSpPr/>
          <p:nvPr/>
        </p:nvSpPr>
        <p:spPr>
          <a:xfrm flipH="1" flipV="1">
            <a:off x="5079931" y="3505199"/>
            <a:ext cx="4686369" cy="2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xfrm>
            <a:off x="342900" y="6883400"/>
            <a:ext cx="6451600" cy="317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1400"/>
            </a:lvl1pPr>
            <a:lvl2pPr marL="0" indent="0">
              <a:spcBef>
                <a:spcPts val="0"/>
              </a:spcBef>
              <a:buSzTx/>
              <a:buNone/>
              <a:defRPr sz="1400"/>
            </a:lvl2pPr>
            <a:lvl3pPr marL="0" indent="0">
              <a:spcBef>
                <a:spcPts val="0"/>
              </a:spcBef>
              <a:buSzTx/>
              <a:buNone/>
              <a:defRPr sz="1400"/>
            </a:lvl3pPr>
            <a:lvl4pPr marL="0" indent="0">
              <a:spcBef>
                <a:spcPts val="0"/>
              </a:spcBef>
              <a:buSzTx/>
              <a:buNone/>
              <a:defRPr sz="1400"/>
            </a:lvl4pPr>
            <a:lvl5pPr marL="0" indent="0">
              <a:spcBef>
                <a:spcPts val="0"/>
              </a:spcBef>
              <a:buSz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 flipH="1">
            <a:off x="7086599" y="393700"/>
            <a:ext cx="1" cy="6235700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71" name="Shape 71"/>
          <p:cNvSpPr/>
          <p:nvPr/>
        </p:nvSpPr>
        <p:spPr>
          <a:xfrm flipH="1" flipV="1">
            <a:off x="7099231" y="2425699"/>
            <a:ext cx="2657406" cy="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72" name="Shape 72"/>
          <p:cNvSpPr/>
          <p:nvPr/>
        </p:nvSpPr>
        <p:spPr>
          <a:xfrm flipH="1" flipV="1">
            <a:off x="7099231" y="4584699"/>
            <a:ext cx="2657406" cy="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42900" y="6883400"/>
            <a:ext cx="6451600" cy="317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1400"/>
            </a:lvl1pPr>
            <a:lvl2pPr marL="0" indent="0">
              <a:spcBef>
                <a:spcPts val="0"/>
              </a:spcBef>
              <a:buSzTx/>
              <a:buNone/>
              <a:defRPr sz="1400"/>
            </a:lvl2pPr>
            <a:lvl3pPr marL="0" indent="0">
              <a:spcBef>
                <a:spcPts val="0"/>
              </a:spcBef>
              <a:buSzTx/>
              <a:buNone/>
              <a:defRPr sz="1400"/>
            </a:lvl3pPr>
            <a:lvl4pPr marL="0" indent="0">
              <a:spcBef>
                <a:spcPts val="0"/>
              </a:spcBef>
              <a:buSzTx/>
              <a:buNone/>
              <a:defRPr sz="1400"/>
            </a:lvl4pPr>
            <a:lvl5pPr marL="0" indent="0">
              <a:spcBef>
                <a:spcPts val="0"/>
              </a:spcBef>
              <a:buSz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444500" y="1816100"/>
            <a:ext cx="3975100" cy="5130800"/>
          </a:xfrm>
          <a:prstGeom prst="rect">
            <a:avLst/>
          </a:prstGeom>
        </p:spPr>
        <p:txBody>
          <a:bodyPr/>
          <a:lstStyle>
            <a:lvl1pPr>
              <a:spcBef>
                <a:spcPts val="3800"/>
              </a:spcBef>
              <a:defRPr sz="2000"/>
            </a:lvl1pPr>
            <a:lvl2pPr>
              <a:spcBef>
                <a:spcPts val="3800"/>
              </a:spcBef>
              <a:defRPr sz="2000"/>
            </a:lvl2pPr>
            <a:lvl3pPr>
              <a:spcBef>
                <a:spcPts val="3800"/>
              </a:spcBef>
              <a:defRPr sz="2000"/>
            </a:lvl3pPr>
            <a:lvl4pPr>
              <a:spcBef>
                <a:spcPts val="3800"/>
              </a:spcBef>
              <a:defRPr sz="2000"/>
            </a:lvl4pPr>
            <a:lvl5pPr>
              <a:spcBef>
                <a:spcPts val="3800"/>
              </a:spcBef>
              <a:defRPr sz="2000"/>
            </a:lvl5pPr>
          </a:lstStyle>
          <a:p>
            <a:pPr lvl="0">
              <a:defRPr sz="1800"/>
            </a:pPr>
            <a:r>
              <a:rPr sz="2000"/>
              <a:t>Body Level One</a:t>
            </a:r>
          </a:p>
          <a:p>
            <a:pPr lvl="1">
              <a:defRPr sz="1800"/>
            </a:pPr>
            <a:r>
              <a:rPr sz="2000"/>
              <a:t>Body Level Two</a:t>
            </a:r>
          </a:p>
          <a:p>
            <a:pPr lvl="2">
              <a:defRPr sz="1800"/>
            </a:pPr>
            <a:r>
              <a:rPr sz="2000"/>
              <a:t>Body Level Three</a:t>
            </a:r>
          </a:p>
          <a:p>
            <a:pPr lvl="3">
              <a:defRPr sz="1800"/>
            </a:pPr>
            <a:r>
              <a:rPr sz="2000"/>
              <a:t>Body Level Four</a:t>
            </a:r>
          </a:p>
          <a:p>
            <a:pPr lvl="4">
              <a:defRPr sz="1800"/>
            </a:pPr>
            <a:r>
              <a:rPr sz="2000"/>
              <a:t>Body Level Five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6540500" y="1816100"/>
            <a:ext cx="3175000" cy="5130800"/>
          </a:xfrm>
          <a:prstGeom prst="rect">
            <a:avLst/>
          </a:prstGeom>
        </p:spPr>
        <p:txBody>
          <a:bodyPr/>
          <a:lstStyle>
            <a:lvl1pPr>
              <a:spcBef>
                <a:spcPts val="3800"/>
              </a:spcBef>
              <a:defRPr sz="2000"/>
            </a:lvl1pPr>
            <a:lvl2pPr>
              <a:spcBef>
                <a:spcPts val="3800"/>
              </a:spcBef>
              <a:defRPr sz="2000"/>
            </a:lvl2pPr>
            <a:lvl3pPr marL="901700">
              <a:spcBef>
                <a:spcPts val="3800"/>
              </a:spcBef>
              <a:defRPr sz="2000"/>
            </a:lvl3pPr>
            <a:lvl4pPr>
              <a:spcBef>
                <a:spcPts val="3800"/>
              </a:spcBef>
              <a:defRPr sz="2000"/>
            </a:lvl4pPr>
            <a:lvl5pPr>
              <a:spcBef>
                <a:spcPts val="3800"/>
              </a:spcBef>
              <a:defRPr sz="2000"/>
            </a:lvl5pPr>
          </a:lstStyle>
          <a:p>
            <a:pPr lvl="0">
              <a:defRPr sz="1800"/>
            </a:pPr>
            <a:r>
              <a:rPr sz="2000"/>
              <a:t>Body Level One</a:t>
            </a:r>
          </a:p>
          <a:p>
            <a:pPr lvl="1">
              <a:defRPr sz="1800"/>
            </a:pPr>
            <a:r>
              <a:rPr sz="2000"/>
              <a:t>Body Level Two</a:t>
            </a:r>
          </a:p>
          <a:p>
            <a:pPr lvl="2">
              <a:defRPr sz="1800"/>
            </a:pPr>
            <a:r>
              <a:rPr sz="2000"/>
              <a:t>Body Level Three</a:t>
            </a:r>
          </a:p>
          <a:p>
            <a:pPr lvl="3">
              <a:defRPr sz="1800"/>
            </a:pPr>
            <a:r>
              <a:rPr sz="2000"/>
              <a:t>Body Level Four</a:t>
            </a:r>
          </a:p>
          <a:p>
            <a:pPr lvl="4">
              <a:defRPr sz="1800"/>
            </a:pPr>
            <a:r>
              <a:rPr sz="2000"/>
              <a:t>Body Level Five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990600" y="254000"/>
            <a:ext cx="8039100" cy="965200"/>
          </a:xfrm>
          <a:prstGeom prst="rect">
            <a:avLst/>
          </a:prstGeom>
        </p:spPr>
        <p:txBody>
          <a:bodyPr lIns="50800" tIns="50800" rIns="50800" bIns="50800" anchor="ctr"/>
          <a:lstStyle>
            <a:lvl1pPr defTabSz="711200">
              <a:defRPr sz="3600">
                <a:solidFill>
                  <a:srgbClr val="009051"/>
                </a:solidFill>
                <a:uFill>
                  <a:solidFill>
                    <a:srgbClr val="009051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009051"/>
                </a:solidFill>
                <a:uFill>
                  <a:solidFill>
                    <a:srgbClr val="009051"/>
                  </a:solidFill>
                </a:uFill>
              </a:rPr>
              <a:t>Title Text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990600" y="1778000"/>
            <a:ext cx="7747000" cy="5473700"/>
          </a:xfrm>
          <a:prstGeom prst="rect">
            <a:avLst/>
          </a:prstGeom>
        </p:spPr>
        <p:txBody>
          <a:bodyPr lIns="0" tIns="0" rIns="0" bIns="0"/>
          <a:lstStyle>
            <a:lvl1pPr marL="838200" indent="-571500" defTabSz="711200">
              <a:spcBef>
                <a:spcPts val="900"/>
              </a:spcBef>
              <a:buClr>
                <a:srgbClr val="000000"/>
              </a:buClr>
              <a:buSzPct val="171000"/>
              <a:buFont typeface="Gill Sans"/>
              <a:buChar char="-"/>
              <a:defRPr sz="32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defRPr>
            </a:lvl1pPr>
            <a:lvl2pPr marL="1282700" indent="-571500" defTabSz="711200">
              <a:spcBef>
                <a:spcPts val="900"/>
              </a:spcBef>
              <a:buClr>
                <a:srgbClr val="000000"/>
              </a:buClr>
              <a:buSzPct val="171000"/>
              <a:buFont typeface="Gill Sans"/>
              <a:buChar char="-"/>
              <a:defRPr sz="32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defRPr>
            </a:lvl2pPr>
            <a:lvl3pPr marL="1727200" indent="-571500" defTabSz="711200">
              <a:spcBef>
                <a:spcPts val="900"/>
              </a:spcBef>
              <a:buClr>
                <a:srgbClr val="000000"/>
              </a:buClr>
              <a:buSzPct val="171000"/>
              <a:buFont typeface="Gill Sans"/>
              <a:buChar char="-"/>
              <a:defRPr sz="32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defRPr>
            </a:lvl3pPr>
            <a:lvl4pPr marL="2171700" indent="-571500" defTabSz="711200">
              <a:spcBef>
                <a:spcPts val="900"/>
              </a:spcBef>
              <a:buClr>
                <a:srgbClr val="000000"/>
              </a:buClr>
              <a:buSzPct val="171000"/>
              <a:buFont typeface="Gill Sans"/>
              <a:buChar char="-"/>
              <a:defRPr sz="32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defRPr>
            </a:lvl4pPr>
            <a:lvl5pPr marL="2616200" indent="-571500" defTabSz="711200">
              <a:spcBef>
                <a:spcPts val="900"/>
              </a:spcBef>
              <a:buClr>
                <a:srgbClr val="000000"/>
              </a:buClr>
              <a:buSzPct val="171000"/>
              <a:buFont typeface="Gill Sans"/>
              <a:buChar char="-"/>
              <a:defRPr sz="32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4963120" y="7327900"/>
            <a:ext cx="228601" cy="228600"/>
          </a:xfrm>
          <a:prstGeom prst="rect">
            <a:avLst/>
          </a:prstGeom>
        </p:spPr>
        <p:txBody>
          <a:bodyPr lIns="0" tIns="0" rIns="0" bIns="0"/>
          <a:lstStyle>
            <a:lvl1pPr algn="ctr" defTabSz="355600">
              <a:defRPr sz="9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442672" y="7200900"/>
            <a:ext cx="3263901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spAutoFit/>
          </a:bodyPr>
          <a:lstStyle>
            <a:lvl1pPr>
              <a:defRPr sz="10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1000"/>
              <a:t>Epi 240, Qualitative Research Methods, Dohan</a:t>
            </a:r>
          </a:p>
        </p:txBody>
      </p:sp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442672" y="7200900"/>
            <a:ext cx="3263901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spAutoFit/>
          </a:bodyPr>
          <a:lstStyle>
            <a:lvl1pPr>
              <a:defRPr sz="10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1000"/>
              <a:t>Epi 240, Qualitative Research Methods, Dohan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463550"/>
          <a:lstStyle>
            <a:lvl1pPr>
              <a:spcBef>
                <a:spcPts val="3800"/>
              </a:spcBef>
            </a:lvl1pPr>
            <a:lvl2pPr>
              <a:spcBef>
                <a:spcPts val="3800"/>
              </a:spcBef>
            </a:lvl2pPr>
            <a:lvl3pPr>
              <a:spcBef>
                <a:spcPts val="3800"/>
              </a:spcBef>
            </a:lvl3pPr>
            <a:lvl4pPr>
              <a:spcBef>
                <a:spcPts val="3800"/>
              </a:spcBef>
            </a:lvl4pPr>
            <a:lvl5pPr>
              <a:spcBef>
                <a:spcPts val="3800"/>
              </a:spcBef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444500" y="673100"/>
            <a:ext cx="9271000" cy="6273800"/>
          </a:xfrm>
          <a:prstGeom prst="rect">
            <a:avLst/>
          </a:prstGeom>
        </p:spPr>
        <p:txBody>
          <a:bodyPr/>
          <a:lstStyle>
            <a:lvl1pPr>
              <a:spcBef>
                <a:spcPts val="5600"/>
              </a:spcBef>
            </a:lvl1pPr>
            <a:lvl2pPr>
              <a:spcBef>
                <a:spcPts val="5600"/>
              </a:spcBef>
            </a:lvl2pPr>
            <a:lvl3pPr>
              <a:spcBef>
                <a:spcPts val="5600"/>
              </a:spcBef>
            </a:lvl3pPr>
            <a:lvl4pPr>
              <a:spcBef>
                <a:spcPts val="5600"/>
              </a:spcBef>
            </a:lvl4pPr>
            <a:lvl5pPr>
              <a:spcBef>
                <a:spcPts val="5600"/>
              </a:spcBef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444500" y="2895600"/>
            <a:ext cx="9271000" cy="18288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xfrm>
            <a:off x="9588500" y="7200900"/>
            <a:ext cx="230124" cy="225045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5080000" y="6159499"/>
            <a:ext cx="0" cy="111135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165100" y="6083300"/>
            <a:ext cx="4521200" cy="939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6146800" y="6146800"/>
            <a:ext cx="3873500" cy="1054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/>
            </a:lvl1pPr>
            <a:lvl2pPr marL="0" indent="0">
              <a:spcBef>
                <a:spcPts val="0"/>
              </a:spcBef>
              <a:buSzTx/>
              <a:buNone/>
              <a:defRPr sz="2000"/>
            </a:lvl2pPr>
            <a:lvl3pPr marL="0" indent="0">
              <a:spcBef>
                <a:spcPts val="0"/>
              </a:spcBef>
              <a:buSzTx/>
              <a:buNone/>
              <a:defRPr sz="2000"/>
            </a:lvl3pPr>
            <a:lvl4pPr marL="0" indent="0">
              <a:spcBef>
                <a:spcPts val="0"/>
              </a:spcBef>
              <a:buSzTx/>
              <a:buNone/>
              <a:defRPr sz="2000"/>
            </a:lvl4pPr>
            <a:lvl5pPr marL="0" indent="0">
              <a:spcBef>
                <a:spcPts val="0"/>
              </a:spcBef>
              <a:buSzTx/>
              <a:buNone/>
              <a:defRPr sz="2000"/>
            </a:lvl5pPr>
          </a:lstStyle>
          <a:p>
            <a:pPr lvl="0">
              <a:defRPr sz="1800"/>
            </a:pPr>
            <a:r>
              <a:rPr sz="2000"/>
              <a:t>Body Level One</a:t>
            </a:r>
          </a:p>
          <a:p>
            <a:pPr lvl="1">
              <a:defRPr sz="1800"/>
            </a:pPr>
            <a:r>
              <a:rPr sz="2000"/>
              <a:t>Body Level Two</a:t>
            </a:r>
          </a:p>
          <a:p>
            <a:pPr lvl="2">
              <a:defRPr sz="1800"/>
            </a:pPr>
            <a:r>
              <a:rPr sz="2000"/>
              <a:t>Body Level Three</a:t>
            </a:r>
          </a:p>
          <a:p>
            <a:pPr lvl="3">
              <a:defRPr sz="1800"/>
            </a:pPr>
            <a:r>
              <a:rPr sz="2000"/>
              <a:t>Body Level Four</a:t>
            </a:r>
          </a:p>
          <a:p>
            <a:pPr lvl="4">
              <a:defRPr sz="1800"/>
            </a:pPr>
            <a:r>
              <a:rPr sz="2000"/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508000" y="3708400"/>
            <a:ext cx="3814158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444500" y="1028700"/>
            <a:ext cx="3975100" cy="247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444500" y="3924300"/>
            <a:ext cx="3975100" cy="2476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/>
            </a:lvl1pPr>
            <a:lvl2pPr marL="0" indent="0">
              <a:spcBef>
                <a:spcPts val="0"/>
              </a:spcBef>
              <a:buSzTx/>
              <a:buNone/>
              <a:defRPr sz="2000"/>
            </a:lvl2pPr>
            <a:lvl3pPr marL="0" indent="0">
              <a:spcBef>
                <a:spcPts val="0"/>
              </a:spcBef>
              <a:buSzTx/>
              <a:buNone/>
              <a:defRPr sz="2000"/>
            </a:lvl3pPr>
            <a:lvl4pPr marL="0" indent="0">
              <a:spcBef>
                <a:spcPts val="0"/>
              </a:spcBef>
              <a:buSzTx/>
              <a:buNone/>
              <a:defRPr sz="2000"/>
            </a:lvl4pPr>
            <a:lvl5pPr marL="0" indent="0">
              <a:spcBef>
                <a:spcPts val="0"/>
              </a:spcBef>
              <a:buSzTx/>
              <a:buNone/>
              <a:defRPr sz="2000"/>
            </a:lvl5pPr>
          </a:lstStyle>
          <a:p>
            <a:pPr lvl="0">
              <a:defRPr sz="1800"/>
            </a:pPr>
            <a:r>
              <a:rPr sz="2000"/>
              <a:t>Body Level One</a:t>
            </a:r>
          </a:p>
          <a:p>
            <a:pPr lvl="1">
              <a:defRPr sz="1800"/>
            </a:pPr>
            <a:r>
              <a:rPr sz="2000"/>
              <a:t>Body Level Two</a:t>
            </a:r>
          </a:p>
          <a:p>
            <a:pPr lvl="2">
              <a:defRPr sz="1800"/>
            </a:pPr>
            <a:r>
              <a:rPr sz="2000"/>
              <a:t>Body Level Three</a:t>
            </a:r>
          </a:p>
          <a:p>
            <a:pPr lvl="3">
              <a:defRPr sz="1800"/>
            </a:pPr>
            <a:r>
              <a:rPr sz="2000"/>
              <a:t>Body Level Four</a:t>
            </a:r>
          </a:p>
          <a:p>
            <a:pPr lvl="4">
              <a:defRPr sz="1800"/>
            </a:pPr>
            <a:r>
              <a:rPr sz="2000"/>
              <a:t>Body Level Five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xfrm>
            <a:off x="393700" y="7200900"/>
            <a:ext cx="230124" cy="225045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1536700"/>
            <a:ext cx="91440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44500" y="254000"/>
            <a:ext cx="9271000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/>
          <a:lstStyle/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44500" y="1816100"/>
            <a:ext cx="9271000" cy="513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9602136" y="7200900"/>
            <a:ext cx="230125" cy="225045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 algn="r">
              <a:defRPr sz="10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70" r:id="rId20"/>
    <p:sldLayoutId id="2147483671" r:id="rId21"/>
  </p:sldLayoutIdLst>
  <p:transition xmlns:p14="http://schemas.microsoft.com/office/powerpoint/2010/main" spd="med"/>
  <p:txStyles>
    <p:titleStyle>
      <a:lvl1pPr defTabSz="457200">
        <a:defRPr sz="3200">
          <a:latin typeface="+mn-lt"/>
          <a:ea typeface="+mn-ea"/>
          <a:cs typeface="+mn-cs"/>
          <a:sym typeface="Helvetica Neue Light"/>
        </a:defRPr>
      </a:lvl1pPr>
      <a:lvl2pPr indent="228600" defTabSz="457200">
        <a:defRPr sz="3200">
          <a:latin typeface="+mn-lt"/>
          <a:ea typeface="+mn-ea"/>
          <a:cs typeface="+mn-cs"/>
          <a:sym typeface="Helvetica Neue Light"/>
        </a:defRPr>
      </a:lvl2pPr>
      <a:lvl3pPr indent="457200" defTabSz="457200">
        <a:defRPr sz="3200">
          <a:latin typeface="+mn-lt"/>
          <a:ea typeface="+mn-ea"/>
          <a:cs typeface="+mn-cs"/>
          <a:sym typeface="Helvetica Neue Light"/>
        </a:defRPr>
      </a:lvl3pPr>
      <a:lvl4pPr indent="685800" defTabSz="457200">
        <a:defRPr sz="3200">
          <a:latin typeface="+mn-lt"/>
          <a:ea typeface="+mn-ea"/>
          <a:cs typeface="+mn-cs"/>
          <a:sym typeface="Helvetica Neue Light"/>
        </a:defRPr>
      </a:lvl4pPr>
      <a:lvl5pPr indent="914400" defTabSz="457200">
        <a:defRPr sz="3200">
          <a:latin typeface="+mn-lt"/>
          <a:ea typeface="+mn-ea"/>
          <a:cs typeface="+mn-cs"/>
          <a:sym typeface="Helvetica Neue Light"/>
        </a:defRPr>
      </a:lvl5pPr>
      <a:lvl6pPr indent="1143000" defTabSz="457200">
        <a:defRPr sz="3200">
          <a:latin typeface="+mn-lt"/>
          <a:ea typeface="+mn-ea"/>
          <a:cs typeface="+mn-cs"/>
          <a:sym typeface="Helvetica Neue Light"/>
        </a:defRPr>
      </a:lvl6pPr>
      <a:lvl7pPr indent="1371600" defTabSz="457200">
        <a:defRPr sz="3200">
          <a:latin typeface="+mn-lt"/>
          <a:ea typeface="+mn-ea"/>
          <a:cs typeface="+mn-cs"/>
          <a:sym typeface="Helvetica Neue Light"/>
        </a:defRPr>
      </a:lvl7pPr>
      <a:lvl8pPr indent="1600200" defTabSz="457200">
        <a:defRPr sz="3200">
          <a:latin typeface="+mn-lt"/>
          <a:ea typeface="+mn-ea"/>
          <a:cs typeface="+mn-cs"/>
          <a:sym typeface="Helvetica Neue Light"/>
        </a:defRPr>
      </a:lvl8pPr>
      <a:lvl9pPr indent="1828800" defTabSz="457200">
        <a:defRPr sz="3200">
          <a:latin typeface="+mn-lt"/>
          <a:ea typeface="+mn-ea"/>
          <a:cs typeface="+mn-cs"/>
          <a:sym typeface="Helvetica Neue Light"/>
        </a:defRPr>
      </a:lvl9pPr>
    </p:titleStyle>
    <p:bodyStyle>
      <a:lvl1pPr marL="203200" indent="-203200" defTabSz="457200">
        <a:spcBef>
          <a:spcPts val="600"/>
        </a:spcBef>
        <a:buSzPct val="100000"/>
        <a:buChar char="•"/>
        <a:defRPr sz="2400">
          <a:latin typeface="+mj-lt"/>
          <a:ea typeface="+mj-ea"/>
          <a:cs typeface="+mj-cs"/>
          <a:sym typeface="Helvetica Neue"/>
        </a:defRPr>
      </a:lvl1pPr>
      <a:lvl2pPr marL="546100" indent="-203200" defTabSz="457200">
        <a:spcBef>
          <a:spcPts val="600"/>
        </a:spcBef>
        <a:buSzPct val="100000"/>
        <a:buChar char="•"/>
        <a:defRPr sz="2400">
          <a:latin typeface="+mj-lt"/>
          <a:ea typeface="+mj-ea"/>
          <a:cs typeface="+mj-cs"/>
          <a:sym typeface="Helvetica Neue"/>
        </a:defRPr>
      </a:lvl2pPr>
      <a:lvl3pPr marL="889000" indent="-203200" defTabSz="457200">
        <a:spcBef>
          <a:spcPts val="600"/>
        </a:spcBef>
        <a:buSzPct val="100000"/>
        <a:buChar char="•"/>
        <a:defRPr sz="2400">
          <a:latin typeface="+mj-lt"/>
          <a:ea typeface="+mj-ea"/>
          <a:cs typeface="+mj-cs"/>
          <a:sym typeface="Helvetica Neue"/>
        </a:defRPr>
      </a:lvl3pPr>
      <a:lvl4pPr marL="1231900" indent="-203200" defTabSz="457200">
        <a:spcBef>
          <a:spcPts val="600"/>
        </a:spcBef>
        <a:buSzPct val="100000"/>
        <a:buChar char="•"/>
        <a:defRPr sz="2400">
          <a:latin typeface="+mj-lt"/>
          <a:ea typeface="+mj-ea"/>
          <a:cs typeface="+mj-cs"/>
          <a:sym typeface="Helvetica Neue"/>
        </a:defRPr>
      </a:lvl4pPr>
      <a:lvl5pPr marL="1574800" indent="-203200" defTabSz="457200">
        <a:spcBef>
          <a:spcPts val="600"/>
        </a:spcBef>
        <a:buSzPct val="100000"/>
        <a:buChar char="•"/>
        <a:defRPr sz="2400">
          <a:latin typeface="+mj-lt"/>
          <a:ea typeface="+mj-ea"/>
          <a:cs typeface="+mj-cs"/>
          <a:sym typeface="Helvetica Neue"/>
        </a:defRPr>
      </a:lvl5pPr>
      <a:lvl6pPr marL="1917700" indent="-203200" defTabSz="457200">
        <a:spcBef>
          <a:spcPts val="600"/>
        </a:spcBef>
        <a:buSzPct val="100000"/>
        <a:buChar char="•"/>
        <a:defRPr sz="2400">
          <a:latin typeface="+mj-lt"/>
          <a:ea typeface="+mj-ea"/>
          <a:cs typeface="+mj-cs"/>
          <a:sym typeface="Helvetica Neue"/>
        </a:defRPr>
      </a:lvl6pPr>
      <a:lvl7pPr marL="2260600" indent="-203200" defTabSz="457200">
        <a:spcBef>
          <a:spcPts val="600"/>
        </a:spcBef>
        <a:buSzPct val="100000"/>
        <a:buChar char="•"/>
        <a:defRPr sz="2400">
          <a:latin typeface="+mj-lt"/>
          <a:ea typeface="+mj-ea"/>
          <a:cs typeface="+mj-cs"/>
          <a:sym typeface="Helvetica Neue"/>
        </a:defRPr>
      </a:lvl7pPr>
      <a:lvl8pPr marL="2603500" indent="-203200" defTabSz="457200">
        <a:spcBef>
          <a:spcPts val="600"/>
        </a:spcBef>
        <a:buSzPct val="100000"/>
        <a:buChar char="•"/>
        <a:defRPr sz="2400">
          <a:latin typeface="+mj-lt"/>
          <a:ea typeface="+mj-ea"/>
          <a:cs typeface="+mj-cs"/>
          <a:sym typeface="Helvetica Neue"/>
        </a:defRPr>
      </a:lvl8pPr>
      <a:lvl9pPr marL="2946400" indent="-203200" defTabSz="457200">
        <a:spcBef>
          <a:spcPts val="600"/>
        </a:spcBef>
        <a:buSzPct val="100000"/>
        <a:buChar char="•"/>
        <a:defRPr sz="2400">
          <a:latin typeface="+mj-lt"/>
          <a:ea typeface="+mj-ea"/>
          <a:cs typeface="+mj-cs"/>
          <a:sym typeface="Helvetica Neue"/>
        </a:defRPr>
      </a:lvl9pPr>
    </p:bodyStyle>
    <p:otherStyle>
      <a:lvl1pPr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tif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444500" y="1216005"/>
            <a:ext cx="9271000" cy="18796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 dirty="0"/>
              <a:t>Epi 240</a:t>
            </a:r>
          </a:p>
          <a:p>
            <a:pPr lvl="0">
              <a:defRPr sz="1800"/>
            </a:pPr>
            <a:r>
              <a:rPr sz="3200" dirty="0"/>
              <a:t>Qualitative Approaches in Clinical and Translational Research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44500" y="4010110"/>
            <a:ext cx="9271000" cy="3390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/>
              <a:t>Session 1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/>
              <a:t>What is Qualitative Research?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/>
              <a:t>Jan </a:t>
            </a:r>
            <a:r>
              <a:rPr lang="en-US" sz="2000" dirty="0" smtClean="0"/>
              <a:t>7</a:t>
            </a:r>
            <a:r>
              <a:rPr sz="2000" dirty="0" smtClean="0"/>
              <a:t>, 201</a:t>
            </a:r>
            <a:r>
              <a:rPr lang="en-US" sz="2000" dirty="0" smtClean="0"/>
              <a:t>5</a:t>
            </a:r>
            <a:endParaRPr sz="2000" dirty="0"/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000" dirty="0"/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000" dirty="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/>
              <a:t>Daniel Dohan, PhD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/>
              <a:t>Philip R. Lee Institute for Health Policy Studies, UCSF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000" dirty="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/>
              <a:t>Wendy Anderson, MD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/>
              <a:t>Hospital Medicine, UCSF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xfrm>
            <a:off x="9588500" y="7200900"/>
            <a:ext cx="230124" cy="228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  <a:t>1</a:t>
            </a:fld>
            <a:endParaRPr sz="100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" name="Table 204"/>
          <p:cNvGraphicFramePr/>
          <p:nvPr/>
        </p:nvGraphicFramePr>
        <p:xfrm>
          <a:off x="254000" y="1244600"/>
          <a:ext cx="9652000" cy="5537199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203222"/>
                <a:gridCol w="6448778"/>
              </a:tblGrid>
              <a:tr h="958769">
                <a:tc>
                  <a:txBody>
                    <a:bodyPr/>
                    <a:lstStyle/>
                    <a:p>
                      <a:pPr marL="44097" lvl="0"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Research Activity</a:t>
                      </a:r>
                    </a:p>
                  </a:txBody>
                  <a:tcPr marL="38100" marR="38100" marT="38100" marB="38100" anchor="ctr" horzOverflow="overflow">
                    <a:lnL w="25400" cap="sq">
                      <a:solidFill>
                        <a:srgbClr val="000000"/>
                      </a:solidFill>
                      <a:round/>
                    </a:lnL>
                    <a:lnR w="25400" cap="sq">
                      <a:solidFill>
                        <a:srgbClr val="000000"/>
                      </a:solidFill>
                      <a:round/>
                    </a:lnR>
                    <a:lnT w="25400" cap="sq">
                      <a:solidFill>
                        <a:srgbClr val="000000"/>
                      </a:solidFill>
                      <a:round/>
                    </a:lnT>
                    <a:lnB w="12700" cap="sq">
                      <a:solidFill>
                        <a:srgbClr val="000000"/>
                      </a:solidFill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44097" lvl="0"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Research Task</a:t>
                      </a:r>
                    </a:p>
                  </a:txBody>
                  <a:tcPr marL="38100" marR="38100" marT="38100" marB="38100" anchor="ctr" horzOverflow="overflow">
                    <a:lnL w="25400" cap="sq">
                      <a:solidFill>
                        <a:srgbClr val="000000"/>
                      </a:solidFill>
                      <a:round/>
                    </a:lnL>
                    <a:lnR w="25400" cap="sq">
                      <a:solidFill>
                        <a:srgbClr val="000000"/>
                      </a:solidFill>
                      <a:round/>
                    </a:lnR>
                    <a:lnT w="25400" cap="sq">
                      <a:solidFill>
                        <a:srgbClr val="000000"/>
                      </a:solidFill>
                      <a:round/>
                    </a:lnT>
                    <a:lnB w="12700" cap="sq">
                      <a:solidFill>
                        <a:srgbClr val="000000"/>
                      </a:solidFill>
                      <a:round/>
                    </a:lnB>
                  </a:tcPr>
                </a:tc>
              </a:tr>
              <a:tr h="1031162">
                <a:tc rowSpan="2">
                  <a:txBody>
                    <a:bodyPr/>
                    <a:lstStyle/>
                    <a:p>
                      <a:pPr marL="44097" lvl="0"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Data Collection</a:t>
                      </a:r>
                    </a:p>
                  </a:txBody>
                  <a:tcPr marL="38100" marR="38100" marT="38100" marB="38100" anchor="ctr" horzOverflow="overflow">
                    <a:lnL w="25400" cap="sq">
                      <a:solidFill>
                        <a:srgbClr val="000000"/>
                      </a:solidFill>
                      <a:round/>
                    </a:lnL>
                    <a:lnR w="25400" cap="sq">
                      <a:solidFill>
                        <a:srgbClr val="000000"/>
                      </a:solidFill>
                      <a:round/>
                    </a:lnR>
                    <a:lnT w="12700" cap="sq">
                      <a:solidFill>
                        <a:srgbClr val="000000"/>
                      </a:solidFill>
                      <a:round/>
                    </a:lnT>
                    <a:lnB w="38100" cap="sq">
                      <a:solidFill>
                        <a:srgbClr val="D7D6FF"/>
                      </a:solidFill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44097" lvl="0"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How do I select research subjects?</a:t>
                      </a:r>
                    </a:p>
                  </a:txBody>
                  <a:tcPr marL="38100" marR="38100" marT="38100" marB="38100" anchor="ctr" horzOverflow="overflow">
                    <a:lnL w="25400" cap="sq">
                      <a:solidFill>
                        <a:srgbClr val="000000"/>
                      </a:solidFill>
                      <a:round/>
                    </a:lnL>
                    <a:lnR w="25400" cap="sq">
                      <a:solidFill>
                        <a:srgbClr val="000000"/>
                      </a:solidFill>
                      <a:round/>
                    </a:lnR>
                    <a:lnT w="12700" cap="sq">
                      <a:solidFill>
                        <a:srgbClr val="000000"/>
                      </a:solidFill>
                      <a:round/>
                    </a:lnT>
                    <a:lnB w="38100" cap="sq">
                      <a:solidFill>
                        <a:srgbClr val="D7D6FF"/>
                      </a:solidFill>
                      <a:round/>
                    </a:lnB>
                  </a:tcPr>
                </a:tc>
              </a:tr>
              <a:tr h="10311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097" lvl="0"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How do I work with subjects to get data?</a:t>
                      </a:r>
                    </a:p>
                  </a:txBody>
                  <a:tcPr marL="38100" marR="38100" marT="38100" marB="38100" anchor="ctr" horzOverflow="overflow">
                    <a:lnL w="25400" cap="sq">
                      <a:solidFill>
                        <a:srgbClr val="000000"/>
                      </a:solidFill>
                      <a:round/>
                    </a:lnL>
                    <a:lnR w="25400" cap="sq">
                      <a:solidFill>
                        <a:srgbClr val="000000"/>
                      </a:solidFill>
                      <a:round/>
                    </a:lnR>
                    <a:lnT w="38100" cap="sq">
                      <a:solidFill>
                        <a:srgbClr val="D7D6FF"/>
                      </a:solidFill>
                      <a:round/>
                    </a:lnT>
                    <a:lnB w="38100" cap="sq">
                      <a:solidFill>
                        <a:srgbClr val="D7D6FF"/>
                      </a:solidFill>
                      <a:round/>
                    </a:lnB>
                  </a:tcPr>
                </a:tc>
              </a:tr>
              <a:tr h="1258936">
                <a:tc rowSpan="2">
                  <a:txBody>
                    <a:bodyPr/>
                    <a:lstStyle/>
                    <a:p>
                      <a:pPr marL="44097" lvl="0"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Data Analysis</a:t>
                      </a:r>
                    </a:p>
                  </a:txBody>
                  <a:tcPr marL="38100" marR="38100" marT="38100" marB="38100" anchor="ctr" horzOverflow="overflow">
                    <a:lnL w="25400" cap="sq">
                      <a:solidFill>
                        <a:srgbClr val="000000"/>
                      </a:solidFill>
                      <a:round/>
                    </a:lnL>
                    <a:lnR w="25400" cap="sq">
                      <a:solidFill>
                        <a:srgbClr val="000000"/>
                      </a:solidFill>
                      <a:round/>
                    </a:lnR>
                    <a:lnT w="38100" cap="sq">
                      <a:solidFill>
                        <a:srgbClr val="D7D6FF"/>
                      </a:solidFill>
                      <a:round/>
                    </a:lnT>
                    <a:lnB w="25400" cap="sq">
                      <a:solidFill>
                        <a:srgbClr val="000000"/>
                      </a:solidFill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44097" lvl="0"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How do I avoid arbitrary findings?</a:t>
                      </a:r>
                    </a:p>
                  </a:txBody>
                  <a:tcPr marL="38100" marR="38100" marT="38100" marB="38100" anchor="ctr" horzOverflow="overflow">
                    <a:lnL w="25400" cap="sq">
                      <a:solidFill>
                        <a:srgbClr val="000000"/>
                      </a:solidFill>
                      <a:round/>
                    </a:lnL>
                    <a:lnR w="25400" cap="sq">
                      <a:solidFill>
                        <a:srgbClr val="000000"/>
                      </a:solidFill>
                      <a:round/>
                    </a:lnR>
                    <a:lnT w="38100" cap="sq">
                      <a:solidFill>
                        <a:srgbClr val="D7D6FF"/>
                      </a:solidFill>
                      <a:round/>
                    </a:lnT>
                    <a:lnB w="38100" cap="sq">
                      <a:solidFill>
                        <a:srgbClr val="D7D6FF"/>
                      </a:solidFill>
                      <a:round/>
                    </a:lnB>
                  </a:tcPr>
                </a:tc>
              </a:tr>
              <a:tr h="12571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097" lvl="0"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How do I convince others of my findings?</a:t>
                      </a:r>
                    </a:p>
                  </a:txBody>
                  <a:tcPr marL="38100" marR="38100" marT="38100" marB="38100" anchor="ctr" horzOverflow="overflow">
                    <a:lnL w="25400" cap="sq">
                      <a:solidFill>
                        <a:srgbClr val="000000"/>
                      </a:solidFill>
                      <a:round/>
                    </a:lnL>
                    <a:lnR w="25400" cap="sq">
                      <a:solidFill>
                        <a:srgbClr val="000000"/>
                      </a:solidFill>
                      <a:round/>
                    </a:lnR>
                    <a:lnT w="38100" cap="sq">
                      <a:solidFill>
                        <a:srgbClr val="D7D6FF"/>
                      </a:solidFill>
                      <a:round/>
                    </a:lnT>
                    <a:lnB w="25400" cap="sq">
                      <a:solidFill>
                        <a:srgbClr val="000000"/>
                      </a:solidFill>
                      <a:round/>
                    </a:lnB>
                  </a:tcPr>
                </a:tc>
              </a:tr>
            </a:tbl>
          </a:graphicData>
        </a:graphic>
      </p:graphicFrame>
      <p:sp>
        <p:nvSpPr>
          <p:cNvPr id="205" name="Shape 2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  <a:t>10</a:t>
            </a:fld>
            <a:endParaRPr sz="1000"/>
          </a:p>
        </p:txBody>
      </p:sp>
      <p:sp>
        <p:nvSpPr>
          <p:cNvPr id="206" name="Shape 206"/>
          <p:cNvSpPr/>
          <p:nvPr/>
        </p:nvSpPr>
        <p:spPr>
          <a:xfrm>
            <a:off x="177800" y="190500"/>
            <a:ext cx="95123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>
            <a:lvl1pPr marL="152400">
              <a:buClr>
                <a:srgbClr val="4D43DA"/>
              </a:buClr>
              <a:buFont typeface="Chalkboard"/>
              <a:defRPr sz="40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4000" dirty="0"/>
              <a:t>Tasks by Research Activity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  <a:t>11</a:t>
            </a:fld>
            <a:endParaRPr sz="1000"/>
          </a:p>
        </p:txBody>
      </p:sp>
      <p:graphicFrame>
        <p:nvGraphicFramePr>
          <p:cNvPr id="209" name="Table 209"/>
          <p:cNvGraphicFramePr/>
          <p:nvPr>
            <p:extLst>
              <p:ext uri="{D42A27DB-BD31-4B8C-83A1-F6EECF244321}">
                <p14:modId xmlns:p14="http://schemas.microsoft.com/office/powerpoint/2010/main" val="4208369625"/>
              </p:ext>
            </p:extLst>
          </p:nvPr>
        </p:nvGraphicFramePr>
        <p:xfrm>
          <a:off x="430768" y="1320800"/>
          <a:ext cx="9499601" cy="5676898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258131"/>
                <a:gridCol w="1286404"/>
                <a:gridCol w="3511994"/>
                <a:gridCol w="3443072"/>
              </a:tblGrid>
              <a:tr h="964457">
                <a:tc gridSpan="2">
                  <a:txBody>
                    <a:bodyPr/>
                    <a:lstStyle/>
                    <a:p>
                      <a:pPr marL="39687" lvl="0"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Research Activity</a:t>
                      </a:r>
                    </a:p>
                  </a:txBody>
                  <a:tcPr marL="38100" marR="38100" marT="38100" marB="38100" anchor="ctr" horzOverflow="overflow">
                    <a:lnT w="12700">
                      <a:miter lim="400000"/>
                    </a:lnT>
                    <a:lnB w="12700" cap="sq">
                      <a:solidFill>
                        <a:srgbClr val="000000"/>
                      </a:solidFill>
                      <a:round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9687" lvl="0"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Quantitative Approaches</a:t>
                      </a:r>
                    </a:p>
                  </a:txBody>
                  <a:tcPr marL="38100" marR="38100" marT="38100" marB="38100" anchor="ctr" horzOverflow="overflow">
                    <a:lnR w="12700" cap="sq">
                      <a:solidFill>
                        <a:srgbClr val="000000"/>
                      </a:solidFill>
                      <a:round/>
                    </a:lnR>
                    <a:lnT w="12700">
                      <a:miter lim="400000"/>
                    </a:lnT>
                    <a:lnB w="12700" cap="sq">
                      <a:solidFill>
                        <a:srgbClr val="000000"/>
                      </a:solidFill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39687" lvl="0"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Qualitative Approaches</a:t>
                      </a:r>
                    </a:p>
                  </a:txBody>
                  <a:tcPr marL="38100" marR="38100" marT="38100" marB="38100" anchor="ctr" horzOverflow="overflow">
                    <a:lnL w="12700" cap="sq">
                      <a:solidFill>
                        <a:srgbClr val="000000"/>
                      </a:solidFill>
                      <a:round/>
                    </a:lnL>
                    <a:lnT w="12700">
                      <a:miter lim="400000"/>
                    </a:lnT>
                    <a:lnB w="12700" cap="sq">
                      <a:solidFill>
                        <a:srgbClr val="000000"/>
                      </a:solidFill>
                      <a:round/>
                    </a:lnB>
                  </a:tcPr>
                </a:tc>
              </a:tr>
              <a:tr h="1081683">
                <a:tc rowSpan="2">
                  <a:txBody>
                    <a:bodyPr/>
                    <a:lstStyle/>
                    <a:p>
                      <a:pPr marL="39687" marR="40639" lvl="0" algn="ctr" defTabSz="914400">
                        <a:spcBef>
                          <a:spcPts val="6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Data Collection</a:t>
                      </a:r>
                    </a:p>
                  </a:txBody>
                  <a:tcPr marL="38100" marR="38100" marT="38100" marB="38100" anchor="ctr" horzOverflow="overflow">
                    <a:lnT w="12700" cap="sq">
                      <a:solidFill>
                        <a:srgbClr val="000000"/>
                      </a:solidFill>
                      <a:round/>
                    </a:lnT>
                    <a:lnB w="38100" cap="sq">
                      <a:solidFill>
                        <a:srgbClr val="D7D6FF"/>
                      </a:solidFill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39687" marR="40639" lvl="0" algn="ctr" defTabSz="914400">
                        <a:spcBef>
                          <a:spcPts val="6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Select research subjects</a:t>
                      </a:r>
                    </a:p>
                  </a:txBody>
                  <a:tcPr marL="38100" marR="38100" marT="38100" marB="38100" anchor="ctr" horzOverflow="overflow">
                    <a:lnT w="12700" cap="sq">
                      <a:solidFill>
                        <a:srgbClr val="000000"/>
                      </a:solidFill>
                      <a:round/>
                    </a:lnT>
                    <a:lnB w="38100" cap="sq">
                      <a:solidFill>
                        <a:srgbClr val="D7D6FF"/>
                      </a:solidFill>
                      <a:round/>
                    </a:lnB>
                  </a:tcPr>
                </a:tc>
                <a:tc rowSpan="2">
                  <a:txBody>
                    <a:bodyPr/>
                    <a:lstStyle/>
                    <a:p>
                      <a:pPr marL="39687" lvl="0" algn="ctr" defTabSz="914400">
                        <a:buClr>
                          <a:srgbClr val="000000"/>
                        </a:buClr>
                        <a:buFont typeface="Lucida Grande"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- </a:t>
                      </a:r>
                      <a:r>
                        <a:rPr sz="2000" b="1" dirty="0">
                          <a:solidFill>
                            <a:srgbClr val="A12394"/>
                          </a:solidFill>
                          <a:uFill>
                            <a:solidFill>
                              <a:srgbClr val="A12394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Representativeness</a:t>
                      </a:r>
                      <a:r>
                        <a:rPr sz="20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:</a:t>
                      </a:r>
                      <a:r>
                        <a:rPr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Random samples of pre-determined groups</a:t>
                      </a:r>
                    </a:p>
                    <a:p>
                      <a:pPr marL="39687" lvl="0" algn="ctr" defTabSz="914400">
                        <a:buClr>
                          <a:srgbClr val="000000"/>
                        </a:buClr>
                        <a:buFont typeface="Lucida Grande"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20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9687" lvl="0" algn="ctr" defTabSz="914400">
                        <a:buClr>
                          <a:srgbClr val="000000"/>
                        </a:buClr>
                        <a:buFont typeface="Lucida Grande"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r>
                        <a:rPr sz="2000" b="1" dirty="0">
                          <a:solidFill>
                            <a:srgbClr val="A12394"/>
                          </a:solidFill>
                          <a:uFill>
                            <a:solidFill>
                              <a:srgbClr val="A12394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Reactivity</a:t>
                      </a:r>
                      <a:r>
                        <a:rPr sz="20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: Fixed data collection instruments</a:t>
                      </a:r>
                    </a:p>
                  </a:txBody>
                  <a:tcPr marL="38100" marR="38100" marT="38100" marB="38100" anchor="ctr" horzOverflow="overflow">
                    <a:lnR w="12700" cap="sq">
                      <a:solidFill>
                        <a:srgbClr val="000000"/>
                      </a:solidFill>
                      <a:round/>
                    </a:lnR>
                    <a:lnT w="12700" cap="sq">
                      <a:solidFill>
                        <a:srgbClr val="000000"/>
                      </a:solidFill>
                      <a:round/>
                    </a:lnT>
                    <a:lnB w="38100" cap="sq">
                      <a:solidFill>
                        <a:srgbClr val="D7D6FF"/>
                      </a:solidFill>
                      <a:round/>
                    </a:lnB>
                  </a:tcPr>
                </a:tc>
                <a:tc rowSpan="2">
                  <a:txBody>
                    <a:bodyPr/>
                    <a:lstStyle/>
                    <a:p>
                      <a:pPr marL="39687" lvl="0" algn="ctr" defTabSz="914400">
                        <a:buClr>
                          <a:srgbClr val="000000"/>
                        </a:buClr>
                        <a:buFont typeface="Lucida Grande"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r>
                        <a:rPr sz="2000" b="1" dirty="0">
                          <a:solidFill>
                            <a:srgbClr val="FF9200"/>
                          </a:solidFill>
                          <a:uFill>
                            <a:solidFill>
                              <a:srgbClr val="FF92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Purposefulness</a:t>
                      </a:r>
                      <a:r>
                        <a:rPr sz="20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: Sites and subjects selected according to theoretical need</a:t>
                      </a:r>
                    </a:p>
                    <a:p>
                      <a:pPr marL="39687" lvl="0" algn="ctr" defTabSz="914400">
                        <a:buClr>
                          <a:srgbClr val="000000"/>
                        </a:buClr>
                        <a:buFont typeface="Lucida Grande"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20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9687" lvl="0" algn="ctr" defTabSz="914400">
                        <a:buClr>
                          <a:srgbClr val="000000"/>
                        </a:buClr>
                        <a:buFont typeface="Lucida Grande"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r>
                        <a:rPr sz="2000" b="1" dirty="0">
                          <a:solidFill>
                            <a:srgbClr val="FF9200"/>
                          </a:solidFill>
                          <a:uFill>
                            <a:solidFill>
                              <a:srgbClr val="FF92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Participation</a:t>
                      </a:r>
                      <a:r>
                        <a:rPr sz="20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: Flexible data collection strategies</a:t>
                      </a:r>
                    </a:p>
                  </a:txBody>
                  <a:tcPr marL="38100" marR="38100" marT="38100" marB="38100" anchor="ctr" horzOverflow="overflow">
                    <a:lnL w="12700" cap="sq">
                      <a:solidFill>
                        <a:srgbClr val="000000"/>
                      </a:solidFill>
                      <a:round/>
                    </a:lnL>
                    <a:lnT w="12700" cap="sq">
                      <a:solidFill>
                        <a:srgbClr val="000000"/>
                      </a:solidFill>
                      <a:round/>
                    </a:lnT>
                    <a:lnB w="38100" cap="sq">
                      <a:solidFill>
                        <a:srgbClr val="D7D6FF"/>
                      </a:solidFill>
                      <a:round/>
                    </a:lnB>
                  </a:tcPr>
                </a:tc>
              </a:tr>
              <a:tr h="1014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9687" marR="40639" lvl="0" algn="ctr" defTabSz="914400">
                        <a:spcBef>
                          <a:spcPts val="6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Work with subjects to get data</a:t>
                      </a:r>
                    </a:p>
                  </a:txBody>
                  <a:tcPr marL="38100" marR="38100" marT="38100" marB="38100" anchor="ctr" horzOverflow="overflow">
                    <a:lnT w="38100" cap="sq">
                      <a:solidFill>
                        <a:srgbClr val="D7D6FF"/>
                      </a:solidFill>
                      <a:round/>
                    </a:lnT>
                    <a:lnB w="38100" cap="sq">
                      <a:solidFill>
                        <a:srgbClr val="D7D6FF"/>
                      </a:solidFill>
                      <a:round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3582">
                <a:tc rowSpan="2">
                  <a:txBody>
                    <a:bodyPr/>
                    <a:lstStyle/>
                    <a:p>
                      <a:pPr marL="39687" marR="40639" lvl="0" algn="ctr" defTabSz="914400">
                        <a:spcBef>
                          <a:spcPts val="6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Data Analysis</a:t>
                      </a:r>
                    </a:p>
                  </a:txBody>
                  <a:tcPr marL="38100" marR="38100" marT="38100" marB="38100" anchor="ctr" horzOverflow="overflow">
                    <a:lnT w="38100" cap="sq">
                      <a:solidFill>
                        <a:srgbClr val="D7D6FF"/>
                      </a:solidFill>
                      <a:round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9687" marR="40639" lvl="0" algn="ctr" defTabSz="914400">
                        <a:spcBef>
                          <a:spcPts val="6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Avoid arbitrary findings</a:t>
                      </a:r>
                    </a:p>
                  </a:txBody>
                  <a:tcPr marL="38100" marR="38100" marT="38100" marB="38100" anchor="ctr" horzOverflow="overflow">
                    <a:lnT w="38100" cap="sq">
                      <a:solidFill>
                        <a:srgbClr val="D7D6FF"/>
                      </a:solidFill>
                      <a:round/>
                    </a:lnT>
                    <a:lnB w="38100" cap="sq">
                      <a:solidFill>
                        <a:srgbClr val="D7D6FF"/>
                      </a:solidFill>
                      <a:round/>
                    </a:lnB>
                  </a:tcPr>
                </a:tc>
                <a:tc rowSpan="2">
                  <a:txBody>
                    <a:bodyPr/>
                    <a:lstStyle/>
                    <a:p>
                      <a:pPr marL="39687" marR="40639" lvl="0" algn="ctr" defTabSz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Lucida Grande"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r>
                        <a:rPr sz="2000" b="1" dirty="0">
                          <a:solidFill>
                            <a:srgbClr val="A12394"/>
                          </a:solidFill>
                          <a:uFill>
                            <a:solidFill>
                              <a:srgbClr val="A12394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Reliability</a:t>
                      </a:r>
                      <a:r>
                        <a:rPr sz="20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: Hypothesis testing via statistical inference</a:t>
                      </a:r>
                    </a:p>
                    <a:p>
                      <a:pPr marL="39687" marR="40639" lvl="0" algn="ctr" defTabSz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Lucida Grande"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20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9687" marR="40639" lvl="0" algn="ctr" defTabSz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Lucida Grande"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r>
                        <a:rPr sz="2000" b="1" dirty="0">
                          <a:solidFill>
                            <a:srgbClr val="A12394"/>
                          </a:solidFill>
                          <a:uFill>
                            <a:solidFill>
                              <a:srgbClr val="A12394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Replicability</a:t>
                      </a:r>
                      <a:r>
                        <a:rPr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: </a:t>
                      </a:r>
                      <a:r>
                        <a:rPr sz="20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Standard reporting formats (i.e. tables)</a:t>
                      </a:r>
                    </a:p>
                  </a:txBody>
                  <a:tcPr marL="38100" marR="38100" marT="38100" marB="38100" anchor="ctr" horzOverflow="overflow">
                    <a:lnR w="12700" cap="sq">
                      <a:solidFill>
                        <a:srgbClr val="000000"/>
                      </a:solidFill>
                      <a:round/>
                    </a:lnR>
                    <a:lnT w="38100" cap="sq">
                      <a:solidFill>
                        <a:srgbClr val="D7D6FF"/>
                      </a:solidFill>
                      <a:round/>
                    </a:lnT>
                    <a:lnB w="12700">
                      <a:miter lim="400000"/>
                    </a:lnB>
                  </a:tcPr>
                </a:tc>
                <a:tc rowSpan="2">
                  <a:txBody>
                    <a:bodyPr/>
                    <a:lstStyle/>
                    <a:p>
                      <a:pPr marL="39687" lvl="0" algn="ctr" defTabSz="914400">
                        <a:buClr>
                          <a:srgbClr val="000000"/>
                        </a:buClr>
                        <a:buFont typeface="Lucida Grande"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r>
                        <a:rPr sz="2000" b="1">
                          <a:solidFill>
                            <a:srgbClr val="FF9200"/>
                          </a:solidFill>
                          <a:uFill>
                            <a:solidFill>
                              <a:srgbClr val="FF92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Process</a:t>
                      </a: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: Iterative coding and memoing to refine results</a:t>
                      </a:r>
                    </a:p>
                    <a:p>
                      <a:pPr marL="39687" lvl="0" algn="ctr" defTabSz="914400">
                        <a:buClr>
                          <a:srgbClr val="000000"/>
                        </a:buClr>
                        <a:buFont typeface="Lucida Grande"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9687" marR="40639" lvl="0" algn="ctr" defTabSz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Lucida Grande"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r>
                        <a:rPr sz="2000" b="1">
                          <a:solidFill>
                            <a:srgbClr val="FF9200"/>
                          </a:solidFill>
                          <a:uFill>
                            <a:solidFill>
                              <a:srgbClr val="FF92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Particularity</a:t>
                      </a: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: Narrative reports of findings in context</a:t>
                      </a:r>
                    </a:p>
                  </a:txBody>
                  <a:tcPr marL="38100" marR="38100" marT="38100" marB="38100" anchor="ctr" horzOverflow="overflow">
                    <a:lnL w="12700" cap="sq">
                      <a:solidFill>
                        <a:srgbClr val="000000"/>
                      </a:solidFill>
                      <a:round/>
                    </a:lnL>
                    <a:lnT w="38100" cap="sq">
                      <a:solidFill>
                        <a:srgbClr val="D7D6FF"/>
                      </a:solidFill>
                      <a:round/>
                    </a:lnT>
                    <a:lnB w="12700">
                      <a:miter lim="400000"/>
                    </a:lnB>
                  </a:tcPr>
                </a:tc>
              </a:tr>
              <a:tr h="1422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9687" marR="40639" lvl="0" algn="ctr" defTabSz="914400">
                        <a:spcBef>
                          <a:spcPts val="6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Convince others of findings</a:t>
                      </a:r>
                    </a:p>
                  </a:txBody>
                  <a:tcPr marL="38100" marR="38100" marT="38100" marB="38100" anchor="ctr" horzOverflow="overflow">
                    <a:lnT w="38100" cap="sq">
                      <a:solidFill>
                        <a:srgbClr val="D7D6FF"/>
                      </a:solidFill>
                      <a:round/>
                    </a:lnT>
                    <a:lnB w="12700">
                      <a:miter lim="400000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0" name="Shape 210"/>
          <p:cNvSpPr/>
          <p:nvPr/>
        </p:nvSpPr>
        <p:spPr>
          <a:xfrm>
            <a:off x="177800" y="190500"/>
            <a:ext cx="95123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>
            <a:lvl1pPr marL="152400">
              <a:buClr>
                <a:srgbClr val="4D43DA"/>
              </a:buClr>
              <a:buFont typeface="Chalkboard"/>
              <a:defRPr sz="40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4000"/>
              <a:t>Quant &amp; Qual Research Activities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543648" y="2415745"/>
            <a:ext cx="3616351" cy="427749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00579" y="2415745"/>
            <a:ext cx="3288612" cy="427749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 marL="152400" lvl="0">
              <a:defRPr sz="1800"/>
            </a:pPr>
            <a:r>
              <a:rPr sz="4000"/>
              <a:t>Different Approaches to Research:</a:t>
            </a:r>
            <a:br>
              <a:rPr sz="4000"/>
            </a:br>
            <a:r>
              <a:rPr sz="4000"/>
              <a:t>4 “R’s” versus 4 “P’s”</a:t>
            </a:r>
          </a:p>
        </p:txBody>
      </p:sp>
      <p:sp>
        <p:nvSpPr>
          <p:cNvPr id="214" name="Shape 2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  <a:t>12</a:t>
            </a:fld>
            <a:endParaRPr sz="1000"/>
          </a:p>
        </p:txBody>
      </p:sp>
      <p:graphicFrame>
        <p:nvGraphicFramePr>
          <p:cNvPr id="213" name="Table 213"/>
          <p:cNvGraphicFramePr/>
          <p:nvPr/>
        </p:nvGraphicFramePr>
        <p:xfrm>
          <a:off x="165100" y="1803400"/>
          <a:ext cx="9817099" cy="487009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554467"/>
                <a:gridCol w="3300576"/>
                <a:gridCol w="2962056"/>
              </a:tblGrid>
              <a:tr h="1037166">
                <a:tc>
                  <a:txBody>
                    <a:bodyPr/>
                    <a:lstStyle/>
                    <a:p>
                      <a:pPr marL="44097" lvl="0"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Research Task</a:t>
                      </a:r>
                    </a:p>
                  </a:txBody>
                  <a:tcPr marL="38100" marR="38100" marT="38100" marB="38100" anchor="ctr" horzOverflow="overflow">
                    <a:lnL w="25400" cap="sq">
                      <a:solidFill>
                        <a:srgbClr val="000000"/>
                      </a:solidFill>
                      <a:round/>
                    </a:lnL>
                    <a:lnR w="25400" cap="sq">
                      <a:solidFill>
                        <a:srgbClr val="000000"/>
                      </a:solidFill>
                      <a:round/>
                    </a:lnR>
                    <a:lnT w="25400" cap="sq">
                      <a:solidFill>
                        <a:srgbClr val="000000"/>
                      </a:solidFill>
                      <a:round/>
                    </a:lnT>
                    <a:lnB w="12700" cap="sq">
                      <a:solidFill>
                        <a:srgbClr val="000000"/>
                      </a:solidFill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44097" lvl="0"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A12394"/>
                          </a:solidFill>
                          <a:uFill>
                            <a:solidFill>
                              <a:srgbClr val="A12394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4 R’s
(Quantitative)</a:t>
                      </a:r>
                    </a:p>
                  </a:txBody>
                  <a:tcPr marL="38100" marR="38100" marT="38100" marB="38100" anchor="ctr" horzOverflow="overflow">
                    <a:lnL w="25400" cap="sq">
                      <a:solidFill>
                        <a:srgbClr val="000000"/>
                      </a:solidFill>
                      <a:round/>
                    </a:lnL>
                    <a:lnR w="12700" cap="sq">
                      <a:solidFill>
                        <a:srgbClr val="000000"/>
                      </a:solidFill>
                      <a:round/>
                    </a:lnR>
                    <a:lnT w="25400" cap="sq">
                      <a:solidFill>
                        <a:srgbClr val="000000"/>
                      </a:solidFill>
                      <a:round/>
                    </a:lnT>
                    <a:lnB w="12700" cap="sq">
                      <a:solidFill>
                        <a:srgbClr val="000000"/>
                      </a:solidFill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44097" lvl="0"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9200"/>
                          </a:solidFill>
                          <a:uFill>
                            <a:solidFill>
                              <a:srgbClr val="FF92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4 P’s
(Qualitative)</a:t>
                      </a:r>
                    </a:p>
                  </a:txBody>
                  <a:tcPr marL="38100" marR="38100" marT="38100" marB="38100" anchor="ctr" horzOverflow="overflow">
                    <a:lnL w="12700" cap="sq">
                      <a:solidFill>
                        <a:srgbClr val="000000"/>
                      </a:solidFill>
                      <a:round/>
                    </a:lnL>
                    <a:lnR w="25400" cap="sq">
                      <a:solidFill>
                        <a:srgbClr val="000000"/>
                      </a:solidFill>
                      <a:round/>
                    </a:lnR>
                    <a:lnT w="25400" cap="sq">
                      <a:solidFill>
                        <a:srgbClr val="000000"/>
                      </a:solidFill>
                      <a:round/>
                    </a:lnT>
                    <a:lnB w="12700" cap="sq">
                      <a:solidFill>
                        <a:srgbClr val="000000"/>
                      </a:solidFill>
                      <a:round/>
                    </a:lnB>
                  </a:tcPr>
                </a:tc>
              </a:tr>
              <a:tr h="940152">
                <a:tc>
                  <a:txBody>
                    <a:bodyPr/>
                    <a:lstStyle/>
                    <a:p>
                      <a:pPr marL="44097" lvl="0"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latin typeface="Arial"/>
                          <a:ea typeface="Arial"/>
                          <a:cs typeface="Arial"/>
                          <a:sym typeface="Arial"/>
                        </a:rPr>
                        <a:t>How do I select research subjects?</a:t>
                      </a:r>
                    </a:p>
                  </a:txBody>
                  <a:tcPr marL="38100" marR="38100" marT="38100" marB="38100" anchor="ctr" horzOverflow="overflow">
                    <a:lnL w="25400" cap="sq">
                      <a:solidFill>
                        <a:srgbClr val="000000"/>
                      </a:solidFill>
                      <a:round/>
                    </a:lnL>
                    <a:lnR w="25400" cap="sq">
                      <a:solidFill>
                        <a:srgbClr val="000000"/>
                      </a:solidFill>
                      <a:round/>
                    </a:lnR>
                    <a:lnT w="12700" cap="sq">
                      <a:solidFill>
                        <a:srgbClr val="000000"/>
                      </a:solidFill>
                      <a:round/>
                    </a:lnT>
                    <a:lnB w="12700" cap="sq">
                      <a:solidFill>
                        <a:srgbClr val="000000"/>
                      </a:solidFill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44097" lvl="0"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A12394"/>
                          </a:solidFill>
                          <a:effectLst>
                            <a:outerShdw blurRad="12700" dist="25400" dir="2700000" rotWithShape="0">
                              <a:srgbClr val="CBCBCB"/>
                            </a:outerShdw>
                          </a:effectLst>
                          <a:uFill>
                            <a:solidFill>
                              <a:srgbClr val="A12394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R</a:t>
                      </a:r>
                      <a:r>
                        <a:rPr sz="2600">
                          <a:latin typeface="Arial"/>
                          <a:ea typeface="Arial"/>
                          <a:cs typeface="Arial"/>
                          <a:sym typeface="Arial"/>
                        </a:rPr>
                        <a:t>epresentativeness</a:t>
                      </a:r>
                    </a:p>
                  </a:txBody>
                  <a:tcPr marL="38100" marR="38100" marT="38100" marB="38100" anchor="ctr" horzOverflow="overflow">
                    <a:lnL w="25400" cap="sq">
                      <a:solidFill>
                        <a:srgbClr val="000000"/>
                      </a:solidFill>
                      <a:round/>
                    </a:lnL>
                    <a:lnR w="12700" cap="sq">
                      <a:solidFill>
                        <a:srgbClr val="000000"/>
                      </a:solidFill>
                      <a:round/>
                    </a:lnR>
                    <a:lnT w="12700" cap="sq">
                      <a:solidFill>
                        <a:srgbClr val="000000"/>
                      </a:solidFill>
                      <a:round/>
                    </a:lnT>
                    <a:lnB w="12700" cap="sq">
                      <a:solidFill>
                        <a:srgbClr val="000000"/>
                      </a:solidFill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44097" lvl="0"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9200"/>
                          </a:solidFill>
                          <a:effectLst>
                            <a:outerShdw blurRad="12700" dist="25400" dir="2700000" rotWithShape="0">
                              <a:srgbClr val="CBCBCB"/>
                            </a:outerShdw>
                          </a:effectLst>
                          <a:uFill>
                            <a:solidFill>
                              <a:srgbClr val="FF92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P</a:t>
                      </a:r>
                      <a:r>
                        <a:rPr sz="2600">
                          <a:latin typeface="Arial"/>
                          <a:ea typeface="Arial"/>
                          <a:cs typeface="Arial"/>
                          <a:sym typeface="Arial"/>
                        </a:rPr>
                        <a:t>urposefulness</a:t>
                      </a:r>
                    </a:p>
                  </a:txBody>
                  <a:tcPr marL="38100" marR="38100" marT="38100" marB="38100" anchor="ctr" horzOverflow="overflow">
                    <a:lnL w="12700" cap="sq">
                      <a:solidFill>
                        <a:srgbClr val="000000"/>
                      </a:solidFill>
                      <a:round/>
                    </a:lnL>
                    <a:lnR w="25400" cap="sq">
                      <a:solidFill>
                        <a:srgbClr val="000000"/>
                      </a:solidFill>
                      <a:round/>
                    </a:lnR>
                    <a:lnT w="12700" cap="sq">
                      <a:solidFill>
                        <a:srgbClr val="000000"/>
                      </a:solidFill>
                      <a:round/>
                    </a:lnT>
                    <a:lnB w="12700" cap="sq">
                      <a:solidFill>
                        <a:srgbClr val="000000"/>
                      </a:solidFill>
                      <a:round/>
                    </a:lnB>
                  </a:tcPr>
                </a:tc>
              </a:tr>
              <a:tr h="968375">
                <a:tc>
                  <a:txBody>
                    <a:bodyPr/>
                    <a:lstStyle/>
                    <a:p>
                      <a:pPr marL="44097" lvl="0"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latin typeface="Arial"/>
                          <a:ea typeface="Arial"/>
                          <a:cs typeface="Arial"/>
                          <a:sym typeface="Arial"/>
                        </a:rPr>
                        <a:t>How do I work with subjects to get data?</a:t>
                      </a:r>
                    </a:p>
                  </a:txBody>
                  <a:tcPr marL="38100" marR="38100" marT="38100" marB="38100" anchor="ctr" horzOverflow="overflow">
                    <a:lnL w="25400" cap="sq">
                      <a:solidFill>
                        <a:srgbClr val="000000"/>
                      </a:solidFill>
                      <a:round/>
                    </a:lnL>
                    <a:lnR w="25400" cap="sq">
                      <a:solidFill>
                        <a:srgbClr val="000000"/>
                      </a:solidFill>
                      <a:round/>
                    </a:lnR>
                    <a:lnT w="12700" cap="sq">
                      <a:solidFill>
                        <a:srgbClr val="000000"/>
                      </a:solidFill>
                      <a:round/>
                    </a:lnT>
                    <a:lnB w="38100" cap="sq">
                      <a:solidFill>
                        <a:srgbClr val="D7D6FF"/>
                      </a:solidFill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44097" lvl="0"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latin typeface="Arial"/>
                          <a:ea typeface="Arial"/>
                          <a:cs typeface="Arial"/>
                          <a:sym typeface="Arial"/>
                        </a:rPr>
                        <a:t>(non-)</a:t>
                      </a:r>
                      <a:r>
                        <a:rPr sz="2600" b="1">
                          <a:solidFill>
                            <a:srgbClr val="A12394"/>
                          </a:solidFill>
                          <a:effectLst>
                            <a:outerShdw blurRad="12700" dist="25400" dir="2700000" rotWithShape="0">
                              <a:srgbClr val="CBCBCB"/>
                            </a:outerShdw>
                          </a:effectLst>
                          <a:uFill>
                            <a:solidFill>
                              <a:srgbClr val="A12394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R</a:t>
                      </a:r>
                      <a:r>
                        <a:rPr sz="2600">
                          <a:latin typeface="Arial"/>
                          <a:ea typeface="Arial"/>
                          <a:cs typeface="Arial"/>
                          <a:sym typeface="Arial"/>
                        </a:rPr>
                        <a:t>eactivity</a:t>
                      </a:r>
                    </a:p>
                  </a:txBody>
                  <a:tcPr marL="38100" marR="38100" marT="38100" marB="38100" anchor="ctr" horzOverflow="overflow">
                    <a:lnL w="25400" cap="sq">
                      <a:solidFill>
                        <a:srgbClr val="000000"/>
                      </a:solidFill>
                      <a:round/>
                    </a:lnL>
                    <a:lnR w="12700" cap="sq">
                      <a:solidFill>
                        <a:srgbClr val="000000"/>
                      </a:solidFill>
                      <a:round/>
                    </a:lnR>
                    <a:lnT w="12700" cap="sq">
                      <a:solidFill>
                        <a:srgbClr val="000000"/>
                      </a:solidFill>
                      <a:round/>
                    </a:lnT>
                    <a:lnB w="38100" cap="sq">
                      <a:solidFill>
                        <a:srgbClr val="D7D6FF"/>
                      </a:solidFill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44097" lvl="0"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9200"/>
                          </a:solidFill>
                          <a:effectLst>
                            <a:outerShdw blurRad="12700" dist="25400" dir="2700000" rotWithShape="0">
                              <a:srgbClr val="CBCBCB"/>
                            </a:outerShdw>
                          </a:effectLst>
                          <a:uFill>
                            <a:solidFill>
                              <a:srgbClr val="FF92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P</a:t>
                      </a:r>
                      <a:r>
                        <a:rPr sz="2600">
                          <a:latin typeface="Arial"/>
                          <a:ea typeface="Arial"/>
                          <a:cs typeface="Arial"/>
                          <a:sym typeface="Arial"/>
                        </a:rPr>
                        <a:t>articipation</a:t>
                      </a:r>
                    </a:p>
                  </a:txBody>
                  <a:tcPr marL="38100" marR="38100" marT="38100" marB="38100" anchor="ctr" horzOverflow="overflow">
                    <a:lnL w="12700" cap="sq">
                      <a:solidFill>
                        <a:srgbClr val="000000"/>
                      </a:solidFill>
                      <a:round/>
                    </a:lnL>
                    <a:lnR w="25400" cap="sq">
                      <a:solidFill>
                        <a:srgbClr val="000000"/>
                      </a:solidFill>
                      <a:round/>
                    </a:lnR>
                    <a:lnT w="12700" cap="sq">
                      <a:solidFill>
                        <a:srgbClr val="000000"/>
                      </a:solidFill>
                      <a:round/>
                    </a:lnT>
                    <a:lnB w="38100" cap="sq">
                      <a:solidFill>
                        <a:srgbClr val="D7D6FF"/>
                      </a:solidFill>
                      <a:round/>
                    </a:lnB>
                  </a:tcPr>
                </a:tc>
              </a:tr>
              <a:tr h="968375">
                <a:tc>
                  <a:txBody>
                    <a:bodyPr/>
                    <a:lstStyle/>
                    <a:p>
                      <a:pPr marL="44097" lvl="0"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latin typeface="Arial"/>
                          <a:ea typeface="Arial"/>
                          <a:cs typeface="Arial"/>
                          <a:sym typeface="Arial"/>
                        </a:rPr>
                        <a:t>How do I avoid arbitrary findings?</a:t>
                      </a:r>
                    </a:p>
                  </a:txBody>
                  <a:tcPr marL="38100" marR="38100" marT="38100" marB="38100" anchor="ctr" horzOverflow="overflow">
                    <a:lnL w="25400" cap="sq">
                      <a:solidFill>
                        <a:srgbClr val="000000"/>
                      </a:solidFill>
                      <a:round/>
                    </a:lnL>
                    <a:lnR w="25400" cap="sq">
                      <a:solidFill>
                        <a:srgbClr val="000000"/>
                      </a:solidFill>
                      <a:round/>
                    </a:lnR>
                    <a:lnT w="38100" cap="sq">
                      <a:solidFill>
                        <a:srgbClr val="D7D6FF"/>
                      </a:solidFill>
                      <a:round/>
                    </a:lnT>
                    <a:lnB w="12700" cap="sq">
                      <a:solidFill>
                        <a:srgbClr val="000000"/>
                      </a:solidFill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44097" lvl="0"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A12394"/>
                          </a:solidFill>
                          <a:effectLst>
                            <a:outerShdw blurRad="12700" dist="25400" dir="2700000" rotWithShape="0">
                              <a:srgbClr val="CBCBCB"/>
                            </a:outerShdw>
                          </a:effectLst>
                          <a:uFill>
                            <a:solidFill>
                              <a:srgbClr val="A12394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R</a:t>
                      </a:r>
                      <a:r>
                        <a:rPr sz="2600">
                          <a:latin typeface="Arial"/>
                          <a:ea typeface="Arial"/>
                          <a:cs typeface="Arial"/>
                          <a:sym typeface="Arial"/>
                        </a:rPr>
                        <a:t>eliability</a:t>
                      </a:r>
                    </a:p>
                  </a:txBody>
                  <a:tcPr marL="38100" marR="38100" marT="38100" marB="38100" anchor="ctr" horzOverflow="overflow">
                    <a:lnL w="25400" cap="sq">
                      <a:solidFill>
                        <a:srgbClr val="000000"/>
                      </a:solidFill>
                      <a:round/>
                    </a:lnL>
                    <a:lnR w="12700" cap="sq">
                      <a:solidFill>
                        <a:srgbClr val="000000"/>
                      </a:solidFill>
                      <a:round/>
                    </a:lnR>
                    <a:lnT w="38100" cap="sq">
                      <a:solidFill>
                        <a:srgbClr val="D7D6FF"/>
                      </a:solidFill>
                      <a:round/>
                    </a:lnT>
                    <a:lnB w="12700" cap="sq">
                      <a:solidFill>
                        <a:srgbClr val="000000"/>
                      </a:solidFill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44097" lvl="0"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9200"/>
                          </a:solidFill>
                          <a:effectLst>
                            <a:outerShdw blurRad="12700" dist="25400" dir="2700000" rotWithShape="0">
                              <a:srgbClr val="CBCBCB"/>
                            </a:outerShdw>
                          </a:effectLst>
                          <a:uFill>
                            <a:solidFill>
                              <a:srgbClr val="FF92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P</a:t>
                      </a:r>
                      <a:r>
                        <a:rPr sz="2600">
                          <a:latin typeface="Arial"/>
                          <a:ea typeface="Arial"/>
                          <a:cs typeface="Arial"/>
                          <a:sym typeface="Arial"/>
                        </a:rPr>
                        <a:t>rocess</a:t>
                      </a:r>
                    </a:p>
                  </a:txBody>
                  <a:tcPr marL="38100" marR="38100" marT="38100" marB="38100" anchor="ctr" horzOverflow="overflow">
                    <a:lnL w="12700" cap="sq">
                      <a:solidFill>
                        <a:srgbClr val="000000"/>
                      </a:solidFill>
                      <a:round/>
                    </a:lnL>
                    <a:lnR w="25400" cap="sq">
                      <a:solidFill>
                        <a:srgbClr val="000000"/>
                      </a:solidFill>
                      <a:round/>
                    </a:lnR>
                    <a:lnT w="38100" cap="sq">
                      <a:solidFill>
                        <a:srgbClr val="D7D6FF"/>
                      </a:solidFill>
                      <a:round/>
                    </a:lnT>
                    <a:lnB w="12700" cap="sq">
                      <a:solidFill>
                        <a:srgbClr val="000000"/>
                      </a:solidFill>
                      <a:round/>
                    </a:lnB>
                  </a:tcPr>
                </a:tc>
              </a:tr>
              <a:tr h="956027">
                <a:tc>
                  <a:txBody>
                    <a:bodyPr/>
                    <a:lstStyle/>
                    <a:p>
                      <a:pPr marL="44097" lvl="0"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latin typeface="Arial"/>
                          <a:ea typeface="Arial"/>
                          <a:cs typeface="Arial"/>
                          <a:sym typeface="Arial"/>
                        </a:rPr>
                        <a:t>How do I convince others of my findings?</a:t>
                      </a:r>
                    </a:p>
                  </a:txBody>
                  <a:tcPr marL="38100" marR="38100" marT="38100" marB="38100" anchor="ctr" horzOverflow="overflow">
                    <a:lnL w="25400" cap="sq">
                      <a:solidFill>
                        <a:srgbClr val="000000"/>
                      </a:solidFill>
                      <a:round/>
                    </a:lnL>
                    <a:lnR w="25400" cap="sq">
                      <a:solidFill>
                        <a:srgbClr val="000000"/>
                      </a:solidFill>
                      <a:round/>
                    </a:lnR>
                    <a:lnT w="12700" cap="sq">
                      <a:solidFill>
                        <a:srgbClr val="000000"/>
                      </a:solidFill>
                      <a:round/>
                    </a:lnT>
                    <a:lnB w="25400" cap="sq">
                      <a:solidFill>
                        <a:srgbClr val="000000"/>
                      </a:solidFill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44097" lvl="0"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A12394"/>
                          </a:solidFill>
                          <a:effectLst>
                            <a:outerShdw blurRad="12700" dist="25400" dir="2700000" rotWithShape="0">
                              <a:srgbClr val="CBCBCB"/>
                            </a:outerShdw>
                          </a:effectLst>
                          <a:uFill>
                            <a:solidFill>
                              <a:srgbClr val="A12394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R</a:t>
                      </a:r>
                      <a:r>
                        <a:rPr sz="2600">
                          <a:latin typeface="Arial"/>
                          <a:ea typeface="Arial"/>
                          <a:cs typeface="Arial"/>
                          <a:sym typeface="Arial"/>
                        </a:rPr>
                        <a:t>eplicability</a:t>
                      </a:r>
                    </a:p>
                  </a:txBody>
                  <a:tcPr marL="38100" marR="38100" marT="38100" marB="38100" anchor="ctr" horzOverflow="overflow">
                    <a:lnL w="25400" cap="sq">
                      <a:solidFill>
                        <a:srgbClr val="000000"/>
                      </a:solidFill>
                      <a:round/>
                    </a:lnL>
                    <a:lnR w="12700" cap="sq">
                      <a:solidFill>
                        <a:srgbClr val="000000"/>
                      </a:solidFill>
                      <a:round/>
                    </a:lnR>
                    <a:lnT w="12700" cap="sq">
                      <a:solidFill>
                        <a:srgbClr val="000000"/>
                      </a:solidFill>
                      <a:round/>
                    </a:lnT>
                    <a:lnB w="25400" cap="sq">
                      <a:solidFill>
                        <a:srgbClr val="000000"/>
                      </a:solidFill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44097" lvl="0"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9200"/>
                          </a:solidFill>
                          <a:effectLst>
                            <a:outerShdw blurRad="12700" dist="25400" dir="2700000" rotWithShape="0">
                              <a:srgbClr val="CBCBCB"/>
                            </a:outerShdw>
                          </a:effectLst>
                          <a:uFill>
                            <a:solidFill>
                              <a:srgbClr val="FF92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P</a:t>
                      </a:r>
                      <a:r>
                        <a:rPr sz="2600">
                          <a:latin typeface="Arial"/>
                          <a:ea typeface="Arial"/>
                          <a:cs typeface="Arial"/>
                          <a:sym typeface="Arial"/>
                        </a:rPr>
                        <a:t>articularity</a:t>
                      </a:r>
                    </a:p>
                  </a:txBody>
                  <a:tcPr marL="38100" marR="38100" marT="38100" marB="38100" anchor="ctr" horzOverflow="overflow">
                    <a:lnL w="12700" cap="sq">
                      <a:solidFill>
                        <a:srgbClr val="000000"/>
                      </a:solidFill>
                      <a:round/>
                    </a:lnL>
                    <a:lnR w="25400" cap="sq">
                      <a:solidFill>
                        <a:srgbClr val="000000"/>
                      </a:solidFill>
                      <a:round/>
                    </a:lnR>
                    <a:lnT w="12700" cap="sq">
                      <a:solidFill>
                        <a:srgbClr val="000000"/>
                      </a:solidFill>
                      <a:round/>
                    </a:lnT>
                    <a:lnB w="25400" cap="sq">
                      <a:solidFill>
                        <a:srgbClr val="000000"/>
                      </a:solidFill>
                      <a:round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What can qualitative research address?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xfrm>
            <a:off x="9602136" y="7200900"/>
            <a:ext cx="230125" cy="228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  <a:t>13</a:t>
            </a:fld>
            <a:endParaRPr sz="100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xfrm>
            <a:off x="228600" y="3898900"/>
            <a:ext cx="1892300" cy="711200"/>
          </a:xfrm>
          <a:prstGeom prst="rect">
            <a:avLst/>
          </a:prstGeom>
          <a:ln>
            <a:solidFill/>
          </a:ln>
        </p:spPr>
        <p:txBody>
          <a:bodyPr anchor="ctr"/>
          <a:lstStyle/>
          <a:p>
            <a:pPr lvl="0" algn="ctr">
              <a:defRPr sz="1800"/>
            </a:pPr>
            <a:r>
              <a:rPr sz="1400"/>
              <a:t>Pragmatist</a:t>
            </a:r>
          </a:p>
          <a:p>
            <a:pPr lvl="0" algn="ctr">
              <a:defRPr sz="1800"/>
            </a:pPr>
            <a:endParaRPr sz="1400"/>
          </a:p>
          <a:p>
            <a:pPr lvl="0" algn="ctr">
              <a:defRPr sz="1800"/>
            </a:pPr>
            <a:r>
              <a:rPr sz="1400"/>
              <a:t>Positivist-Behavioral</a:t>
            </a:r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xfrm>
            <a:off x="9602136" y="7200900"/>
            <a:ext cx="230125" cy="228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  <a:t>14</a:t>
            </a:fld>
            <a:endParaRPr sz="1000"/>
          </a:p>
        </p:txBody>
      </p:sp>
      <p:pic>
        <p:nvPicPr>
          <p:cNvPr id="145" name="bigmarx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77200" y="480549"/>
            <a:ext cx="1905000" cy="2733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foucaul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89584" y="3759200"/>
            <a:ext cx="2527516" cy="289560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3695700" y="482600"/>
            <a:ext cx="2286000" cy="1003300"/>
          </a:xfrm>
          <a:prstGeom prst="rect">
            <a:avLst/>
          </a:prstGeom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lvl="0" algn="ctr">
              <a:defRPr sz="1800"/>
            </a:pPr>
            <a:r>
              <a:rPr sz="1400">
                <a:latin typeface="+mj-lt"/>
                <a:ea typeface="+mj-ea"/>
                <a:cs typeface="+mj-cs"/>
                <a:sym typeface="Helvetica Neue"/>
              </a:rPr>
              <a:t>Phenomenology</a:t>
            </a:r>
          </a:p>
          <a:p>
            <a:pPr lvl="0" algn="ctr">
              <a:defRPr sz="1800"/>
            </a:pPr>
            <a:r>
              <a:rPr sz="1400">
                <a:latin typeface="+mj-lt"/>
                <a:ea typeface="+mj-ea"/>
                <a:cs typeface="+mj-cs"/>
                <a:sym typeface="Helvetica Neue"/>
              </a:rPr>
              <a:t> </a:t>
            </a:r>
          </a:p>
          <a:p>
            <a:pPr lvl="0" algn="ctr">
              <a:defRPr sz="1800"/>
            </a:pPr>
            <a:endParaRPr sz="1400">
              <a:latin typeface="+mj-lt"/>
              <a:ea typeface="+mj-ea"/>
              <a:cs typeface="+mj-cs"/>
              <a:sym typeface="Helvetica Neue"/>
            </a:endParaRPr>
          </a:p>
          <a:p>
            <a:pPr lvl="0" algn="ctr">
              <a:defRPr sz="1800"/>
            </a:pPr>
            <a:r>
              <a:rPr sz="1400">
                <a:latin typeface="+mj-lt"/>
                <a:ea typeface="+mj-ea"/>
                <a:cs typeface="+mj-cs"/>
                <a:sym typeface="Helvetica Neue"/>
              </a:rPr>
              <a:t>Grounded Theory</a:t>
            </a:r>
          </a:p>
        </p:txBody>
      </p:sp>
      <p:sp>
        <p:nvSpPr>
          <p:cNvPr id="148" name="Shape 148"/>
          <p:cNvSpPr/>
          <p:nvPr/>
        </p:nvSpPr>
        <p:spPr>
          <a:xfrm>
            <a:off x="6781800" y="1854200"/>
            <a:ext cx="1231900" cy="965200"/>
          </a:xfrm>
          <a:prstGeom prst="rect">
            <a:avLst/>
          </a:prstGeom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lvl="0" algn="ctr">
              <a:defRPr sz="1800"/>
            </a:pPr>
            <a:r>
              <a:rPr sz="1400">
                <a:latin typeface="+mj-lt"/>
                <a:ea typeface="+mj-ea"/>
                <a:cs typeface="+mj-cs"/>
                <a:sym typeface="Helvetica Neue"/>
              </a:rPr>
              <a:t>Critical</a:t>
            </a:r>
          </a:p>
          <a:p>
            <a:pPr lvl="0" algn="ctr">
              <a:defRPr sz="1800"/>
            </a:pPr>
            <a:endParaRPr sz="1400">
              <a:latin typeface="+mj-lt"/>
              <a:ea typeface="+mj-ea"/>
              <a:cs typeface="+mj-cs"/>
              <a:sym typeface="Helvetica Neue"/>
            </a:endParaRPr>
          </a:p>
          <a:p>
            <a:pPr lvl="0" algn="ctr">
              <a:defRPr sz="1800"/>
            </a:pPr>
            <a:endParaRPr sz="1400">
              <a:latin typeface="+mj-lt"/>
              <a:ea typeface="+mj-ea"/>
              <a:cs typeface="+mj-cs"/>
              <a:sym typeface="Helvetica Neue"/>
            </a:endParaRPr>
          </a:p>
          <a:p>
            <a:pPr lvl="0" algn="ctr">
              <a:defRPr sz="1800"/>
            </a:pPr>
            <a:r>
              <a:rPr sz="1400">
                <a:latin typeface="+mj-lt"/>
                <a:ea typeface="+mj-ea"/>
                <a:cs typeface="+mj-cs"/>
                <a:sym typeface="Helvetica Neue"/>
              </a:rPr>
              <a:t>Post-modern</a:t>
            </a:r>
          </a:p>
        </p:txBody>
      </p:sp>
      <p:sp>
        <p:nvSpPr>
          <p:cNvPr id="149" name="Shape 149"/>
          <p:cNvSpPr/>
          <p:nvPr/>
        </p:nvSpPr>
        <p:spPr>
          <a:xfrm>
            <a:off x="127000" y="203200"/>
            <a:ext cx="3238500" cy="914400"/>
          </a:xfrm>
          <a:prstGeom prst="rect">
            <a:avLst/>
          </a:prstGeom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40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lvl="0">
              <a:defRPr sz="1800"/>
            </a:pPr>
            <a:r>
              <a:rPr sz="4000"/>
              <a:t>Epistemology</a:t>
            </a:r>
          </a:p>
        </p:txBody>
      </p:sp>
      <p:pic>
        <p:nvPicPr>
          <p:cNvPr id="151" name="droppedImage.tiff"/>
          <p:cNvPicPr/>
          <p:nvPr/>
        </p:nvPicPr>
        <p:blipFill>
          <a:blip r:embed="rId5">
            <a:extLst/>
          </a:blip>
          <a:srcRect t="5395" r="215" b="8221"/>
          <a:stretch>
            <a:fillRect/>
          </a:stretch>
        </p:blipFill>
        <p:spPr>
          <a:xfrm>
            <a:off x="1185753" y="1479084"/>
            <a:ext cx="2159478" cy="233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Timmermans.png"/>
          <p:cNvPicPr/>
          <p:nvPr/>
        </p:nvPicPr>
        <p:blipFill>
          <a:blip r:embed="rId6">
            <a:extLst/>
          </a:blip>
          <a:srcRect l="3591" r="5172" b="20689"/>
          <a:stretch>
            <a:fillRect/>
          </a:stretch>
        </p:blipFill>
        <p:spPr>
          <a:xfrm>
            <a:off x="4257524" y="4610100"/>
            <a:ext cx="1612900" cy="175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charmazKathy.png"/>
          <p:cNvPicPr/>
          <p:nvPr/>
        </p:nvPicPr>
        <p:blipFill>
          <a:blip r:embed="rId7">
            <a:extLst/>
          </a:blip>
          <a:srcRect l="2657" t="7065" b="23913"/>
          <a:stretch>
            <a:fillRect/>
          </a:stretch>
        </p:blipFill>
        <p:spPr>
          <a:xfrm>
            <a:off x="3831771" y="1854200"/>
            <a:ext cx="1837872" cy="190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771" y="4747985"/>
            <a:ext cx="2212971" cy="255874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>
                <a:uFillTx/>
              </a:defRPr>
            </a:pPr>
            <a:r>
              <a:rPr sz="3600">
                <a:uFill>
                  <a:solidFill>
                    <a:srgbClr val="009051"/>
                  </a:solidFill>
                </a:uFill>
              </a:rPr>
              <a:t>Qualitative methods in research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9522420" y="7200900"/>
            <a:ext cx="228601" cy="228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900">
                <a:uFill>
                  <a:solidFill/>
                </a:uFill>
              </a:rPr>
              <a:t>15</a:t>
            </a:fld>
            <a:endParaRPr sz="900">
              <a:uFill>
                <a:solidFill/>
              </a:uFill>
            </a:endParaRPr>
          </a:p>
        </p:txBody>
      </p:sp>
      <p:sp>
        <p:nvSpPr>
          <p:cNvPr id="159" name="Shape 159"/>
          <p:cNvSpPr>
            <a:spLocks noGrp="1"/>
          </p:cNvSpPr>
          <p:nvPr>
            <p:ph type="body" idx="1"/>
          </p:nvPr>
        </p:nvSpPr>
        <p:spPr>
          <a:xfrm>
            <a:off x="990600" y="1485900"/>
            <a:ext cx="8356600" cy="41783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2000"/>
              </a:spcBef>
              <a:buClrTx/>
              <a:buFontTx/>
              <a:defRPr sz="1800">
                <a:uFillTx/>
              </a:defRPr>
            </a:pPr>
            <a:r>
              <a:rPr sz="300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Generative: produce taxonomy or hypotheses to inform hypothesis-focused studies </a:t>
            </a:r>
          </a:p>
          <a:p>
            <a:pPr lvl="0">
              <a:spcBef>
                <a:spcPts val="2000"/>
              </a:spcBef>
              <a:buClrTx/>
              <a:buFontTx/>
              <a:defRPr sz="1800">
                <a:uFillTx/>
              </a:defRPr>
            </a:pPr>
            <a:r>
              <a:rPr sz="300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Emergent: explore social situations to extend understanding and stimulate theory</a:t>
            </a:r>
          </a:p>
          <a:p>
            <a:pPr lvl="0">
              <a:spcBef>
                <a:spcPts val="2000"/>
              </a:spcBef>
              <a:buClrTx/>
              <a:buFontTx/>
              <a:defRPr sz="1800">
                <a:uFillTx/>
              </a:defRPr>
            </a:pPr>
            <a:r>
              <a:rPr sz="300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Critical: reveal social mechanisms to critique status quo or inspire action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 dirty="0" smtClean="0"/>
              <a:t>Takeaways</a:t>
            </a:r>
            <a:r>
              <a:rPr lang="en-US" sz="3200" dirty="0" smtClean="0"/>
              <a:t> &amp; Discussion</a:t>
            </a:r>
            <a:endParaRPr sz="3200" dirty="0"/>
          </a:p>
        </p:txBody>
      </p:sp>
      <p:sp>
        <p:nvSpPr>
          <p:cNvPr id="217" name="Shape 2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spcBef>
                <a:spcPts val="1200"/>
              </a:spcBef>
              <a:defRPr sz="1800"/>
            </a:pPr>
            <a:r>
              <a:rPr sz="2400" dirty="0"/>
              <a:t>Qualitative research is a craft; experience is more central than technique</a:t>
            </a:r>
          </a:p>
          <a:p>
            <a:pPr lvl="0">
              <a:spcBef>
                <a:spcPts val="1200"/>
              </a:spcBef>
              <a:defRPr sz="1800"/>
            </a:pPr>
            <a:r>
              <a:rPr sz="2400" dirty="0"/>
              <a:t>There are many different styles and approaches, including distinct epistemologies</a:t>
            </a:r>
          </a:p>
          <a:p>
            <a:pPr lvl="0">
              <a:spcBef>
                <a:spcPts val="1200"/>
              </a:spcBef>
              <a:defRPr sz="1800"/>
            </a:pPr>
            <a:r>
              <a:rPr sz="2400" dirty="0"/>
              <a:t>While not fundamentally different than quantitative research, qualitative researchers must typically “translate” their </a:t>
            </a:r>
            <a:r>
              <a:rPr sz="2400" dirty="0" smtClean="0"/>
              <a:t>results</a:t>
            </a:r>
            <a:endParaRPr lang="en-US" dirty="0"/>
          </a:p>
          <a:p>
            <a:pPr marL="0" lvl="0" indent="0">
              <a:spcBef>
                <a:spcPts val="1200"/>
              </a:spcBef>
              <a:buNone/>
              <a:defRPr sz="1800"/>
            </a:pPr>
            <a:endParaRPr lang="en-US" b="1" dirty="0"/>
          </a:p>
          <a:p>
            <a:pPr marL="0" lvl="0" indent="0" algn="ctr">
              <a:spcBef>
                <a:spcPts val="1200"/>
              </a:spcBef>
              <a:buNone/>
              <a:defRPr sz="1800"/>
            </a:pPr>
            <a:r>
              <a:rPr lang="en-US" sz="2400" b="1" dirty="0" smtClean="0"/>
              <a:t>Discussion: Thoughts on “Journalist and the Murderer”: How is qualitative research similar to/distinct from journalism?</a:t>
            </a:r>
          </a:p>
        </p:txBody>
      </p:sp>
      <p:sp>
        <p:nvSpPr>
          <p:cNvPr id="218" name="Shape 218"/>
          <p:cNvSpPr>
            <a:spLocks noGrp="1"/>
          </p:cNvSpPr>
          <p:nvPr>
            <p:ph type="sldNum" sz="quarter" idx="2"/>
          </p:nvPr>
        </p:nvSpPr>
        <p:spPr>
          <a:xfrm>
            <a:off x="9602136" y="7200900"/>
            <a:ext cx="230125" cy="228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  <a:t>16</a:t>
            </a:fld>
            <a:endParaRPr sz="100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What’s up today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buSzTx/>
              <a:buNone/>
              <a:defRPr sz="1800"/>
            </a:pPr>
            <a:r>
              <a:rPr sz="2400" dirty="0"/>
              <a:t>Who we </a:t>
            </a:r>
            <a:r>
              <a:rPr sz="2400" dirty="0" smtClean="0"/>
              <a:t>are</a:t>
            </a:r>
            <a:endParaRPr sz="2400" dirty="0"/>
          </a:p>
          <a:p>
            <a:pPr marL="0" lvl="0" indent="0">
              <a:buSzTx/>
              <a:buNone/>
              <a:defRPr sz="1800"/>
            </a:pPr>
            <a:r>
              <a:rPr sz="2400" dirty="0"/>
              <a:t>Course </a:t>
            </a:r>
            <a:r>
              <a:rPr sz="2400" dirty="0" smtClean="0"/>
              <a:t>overview</a:t>
            </a:r>
            <a:endParaRPr sz="2400" dirty="0"/>
          </a:p>
          <a:p>
            <a:pPr marL="0" lvl="0" indent="0">
              <a:buSzTx/>
              <a:buNone/>
              <a:defRPr sz="1800"/>
            </a:pPr>
            <a:r>
              <a:rPr lang="en-US" sz="2400" dirty="0" smtClean="0"/>
              <a:t>Comparing qualitative and quantitative research</a:t>
            </a:r>
            <a:endParaRPr lang="en-US" dirty="0"/>
          </a:p>
          <a:p>
            <a:pPr marL="0" lvl="0" indent="0">
              <a:buSzTx/>
              <a:buNone/>
              <a:defRPr sz="1800"/>
            </a:pPr>
            <a:r>
              <a:rPr lang="en-US" sz="2400" dirty="0" smtClean="0"/>
              <a:t>What can qualitative research address?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xfrm>
            <a:off x="9602136" y="7200900"/>
            <a:ext cx="230125" cy="228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  <a:t>2</a:t>
            </a:fld>
            <a:endParaRPr sz="100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 b="1"/>
              <a:t>People</a:t>
            </a:r>
            <a:br>
              <a:rPr sz="2400" b="1"/>
            </a:br>
            <a:r>
              <a:rPr sz="2400"/>
              <a:t>Who are you, professionally (personally?)? What’s your  training and background? What is your prior exposure/experience with qualitative research methods?</a:t>
            </a:r>
          </a:p>
          <a:p>
            <a:pPr lvl="0">
              <a:defRPr sz="1800"/>
            </a:pPr>
            <a:r>
              <a:rPr sz="2400" b="1"/>
              <a:t>Projects</a:t>
            </a:r>
            <a:br>
              <a:rPr sz="2400" b="1"/>
            </a:br>
            <a:r>
              <a:rPr sz="2400"/>
              <a:t>What are you working on and how does it relate to qualitative research methods?</a:t>
            </a:r>
          </a:p>
          <a:p>
            <a:pPr lvl="0">
              <a:defRPr sz="1800"/>
            </a:pPr>
            <a:r>
              <a:rPr sz="2400" b="1"/>
              <a:t>Products</a:t>
            </a:r>
            <a:br>
              <a:rPr sz="2400" b="1"/>
            </a:br>
            <a:r>
              <a:rPr sz="2400"/>
              <a:t>What would you like to get out of the course?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xfrm>
            <a:off x="9602136" y="7200900"/>
            <a:ext cx="230125" cy="228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  <a:t>3</a:t>
            </a:fld>
            <a:endParaRPr sz="1000"/>
          </a:p>
        </p:txBody>
      </p:sp>
      <p:sp>
        <p:nvSpPr>
          <p:cNvPr id="111" name="Shape 111"/>
          <p:cNvSpPr/>
          <p:nvPr/>
        </p:nvSpPr>
        <p:spPr>
          <a:xfrm>
            <a:off x="444500" y="254000"/>
            <a:ext cx="9271000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/>
          <a:lstStyle>
            <a:lvl1pPr>
              <a:defRPr sz="32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3200"/>
              <a:t>Who are we?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 dirty="0"/>
              <a:t>Course </a:t>
            </a:r>
            <a:r>
              <a:rPr sz="3200" dirty="0" smtClean="0"/>
              <a:t>Overview</a:t>
            </a:r>
            <a:endParaRPr sz="3200" dirty="0"/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xfrm>
            <a:off x="9602136" y="7200900"/>
            <a:ext cx="230125" cy="228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  <a:t>4</a:t>
            </a:fld>
            <a:endParaRPr sz="100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444500" y="1816100"/>
            <a:ext cx="2857500" cy="5130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Objectives</a:t>
            </a:r>
          </a:p>
          <a:p>
            <a:pPr lvl="0">
              <a:defRPr sz="1800"/>
            </a:pPr>
            <a:r>
              <a:rPr sz="2000"/>
              <a:t>Requirements</a:t>
            </a:r>
          </a:p>
          <a:p>
            <a:pPr lvl="0">
              <a:defRPr sz="1800"/>
            </a:pPr>
            <a:r>
              <a:rPr sz="2000"/>
              <a:t>Paper &amp; presentation </a:t>
            </a:r>
          </a:p>
          <a:p>
            <a:pPr lvl="0">
              <a:defRPr sz="1800"/>
            </a:pPr>
            <a:r>
              <a:rPr sz="2000"/>
              <a:t>Session by session</a:t>
            </a:r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9602136" y="7200900"/>
            <a:ext cx="230125" cy="228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  <a:t>5</a:t>
            </a:fld>
            <a:endParaRPr sz="1000"/>
          </a:p>
        </p:txBody>
      </p:sp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Course Syllabus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sldNum" sz="quarter" idx="2"/>
          </p:nvPr>
        </p:nvSpPr>
        <p:spPr>
          <a:xfrm>
            <a:off x="9602136" y="7200900"/>
            <a:ext cx="230125" cy="228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  <a:t>6</a:t>
            </a:fld>
            <a:endParaRPr sz="1000"/>
          </a:p>
        </p:txBody>
      </p:sp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algn="ctr">
              <a:defRPr sz="1800"/>
            </a:pPr>
            <a:r>
              <a:rPr sz="3200"/>
              <a:t>TICR Professional Conduct Statement</a:t>
            </a:r>
            <a:br>
              <a:rPr sz="3200"/>
            </a:br>
            <a:r>
              <a:rPr sz="3200"/>
              <a:t>Clarifications for this class</a:t>
            </a:r>
          </a:p>
        </p:txBody>
      </p:sp>
      <p:sp>
        <p:nvSpPr>
          <p:cNvPr id="122" name="Shape 122"/>
          <p:cNvSpPr/>
          <p:nvPr/>
        </p:nvSpPr>
        <p:spPr>
          <a:xfrm>
            <a:off x="444500" y="1930400"/>
            <a:ext cx="9080500" cy="375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spAutoFit/>
          </a:bodyPr>
          <a:lstStyle/>
          <a:p>
            <a:pPr marL="228600" lvl="0" indent="-228600">
              <a:buSzPct val="125000"/>
              <a:buChar char="•"/>
              <a:defRPr sz="1800"/>
            </a:pPr>
            <a:r>
              <a:rPr sz="2400"/>
              <a:t>I will maintain the highest standards of academic honesty</a:t>
            </a:r>
          </a:p>
          <a:p>
            <a:pPr marL="228600" lvl="0" indent="-228600">
              <a:buSzPct val="125000"/>
              <a:buChar char="•"/>
              <a:defRPr sz="1800"/>
            </a:pPr>
            <a:r>
              <a:rPr sz="2400"/>
              <a:t>I will neither give nor receive aid in examinations or assignments </a:t>
            </a:r>
            <a:r>
              <a:rPr sz="2400">
                <a:solidFill>
                  <a:srgbClr val="00A8AA"/>
                </a:solidFill>
              </a:rPr>
              <a:t>unless such cooperation is expressly permitted by the instructor</a:t>
            </a:r>
          </a:p>
          <a:p>
            <a:pPr marL="228600" lvl="0" indent="-228600">
              <a:buSzPct val="125000"/>
              <a:buChar char="•"/>
              <a:defRPr sz="1800"/>
            </a:pPr>
            <a:r>
              <a:rPr sz="2400"/>
              <a:t>I will conduct research in an unbiased manner, reports results truthfully, and credit ideas developed and work done by others</a:t>
            </a:r>
          </a:p>
          <a:p>
            <a:pPr marL="228600" lvl="0" indent="-228600">
              <a:buSzPct val="125000"/>
              <a:buChar char="•"/>
              <a:defRPr sz="1800"/>
            </a:pPr>
            <a:r>
              <a:rPr sz="2400"/>
              <a:t>I will not use answer keys from prior years</a:t>
            </a:r>
          </a:p>
          <a:p>
            <a:pPr marL="228600" lvl="0" indent="-228600">
              <a:buSzPct val="125000"/>
              <a:buChar char="•"/>
              <a:defRPr sz="1800"/>
            </a:pPr>
            <a:r>
              <a:rPr sz="2400"/>
              <a:t>I will write answers in my own words, and, when collaboration is permitted, </a:t>
            </a:r>
            <a:r>
              <a:rPr sz="2400">
                <a:solidFill>
                  <a:srgbClr val="00A8AA"/>
                </a:solidFill>
              </a:rPr>
              <a:t>acknowledge collaborators when answers are jointly formulated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sz="3200"/>
              <a:t>Comparing Qualitative and Quantitative Research</a:t>
            </a:r>
          </a:p>
        </p:txBody>
      </p:sp>
      <p:sp>
        <p:nvSpPr>
          <p:cNvPr id="198" name="Shape 1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  <a:t>7</a:t>
            </a:fld>
            <a:endParaRPr sz="100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classroom - man in front of stats.jpg"/>
          <p:cNvPicPr/>
          <p:nvPr/>
        </p:nvPicPr>
        <p:blipFill>
          <a:blip r:embed="rId2">
            <a:extLst/>
          </a:blip>
          <a:srcRect l="3148" r="2915"/>
          <a:stretch>
            <a:fillRect/>
          </a:stretch>
        </p:blipFill>
        <p:spPr>
          <a:xfrm>
            <a:off x="508000" y="1333500"/>
            <a:ext cx="3860800" cy="5284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fieldwork urban lab2.jpg"/>
          <p:cNvPicPr/>
          <p:nvPr/>
        </p:nvPicPr>
        <p:blipFill>
          <a:blip r:embed="rId3">
            <a:extLst/>
          </a:blip>
          <a:srcRect t="5990" b="5642"/>
          <a:stretch>
            <a:fillRect/>
          </a:stretch>
        </p:blipFill>
        <p:spPr>
          <a:xfrm>
            <a:off x="5207000" y="393700"/>
            <a:ext cx="4546600" cy="299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fieldwork urban lab1.jpg"/>
          <p:cNvPicPr/>
          <p:nvPr/>
        </p:nvPicPr>
        <p:blipFill>
          <a:blip r:embed="rId4">
            <a:extLst/>
          </a:blip>
          <a:srcRect l="1091" r="1216"/>
          <a:stretch>
            <a:fillRect/>
          </a:stretch>
        </p:blipFill>
        <p:spPr>
          <a:xfrm>
            <a:off x="5207000" y="3619500"/>
            <a:ext cx="4546600" cy="29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>
            <a:spLocks noGrp="1"/>
          </p:cNvSpPr>
          <p:nvPr>
            <p:ph type="body" idx="1"/>
          </p:nvPr>
        </p:nvSpPr>
        <p:spPr>
          <a:xfrm>
            <a:off x="419100" y="1473200"/>
            <a:ext cx="1562100" cy="508000"/>
          </a:xfrm>
          <a:prstGeom prst="rect">
            <a:avLst/>
          </a:prstGeom>
          <a:solidFill>
            <a:srgbClr val="FFFFFF"/>
          </a:solidFill>
          <a:ln w="9525">
            <a:bevel/>
          </a:ln>
        </p:spPr>
        <p:txBody>
          <a:bodyPr anchor="b"/>
          <a:lstStyle>
            <a:lvl1pPr algn="ctr">
              <a:defRPr sz="2000"/>
            </a:lvl1pPr>
          </a:lstStyle>
          <a:p>
            <a:pPr lvl="0">
              <a:defRPr sz="1800"/>
            </a:pPr>
            <a:r>
              <a:rPr sz="2000"/>
              <a:t>Quantitative</a:t>
            </a:r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xfrm>
            <a:off x="9602136" y="7200900"/>
            <a:ext cx="230125" cy="228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  <a:t>8</a:t>
            </a:fld>
            <a:endParaRPr sz="1000"/>
          </a:p>
        </p:txBody>
      </p:sp>
      <p:grpSp>
        <p:nvGrpSpPr>
          <p:cNvPr id="134" name="Group 134"/>
          <p:cNvGrpSpPr/>
          <p:nvPr/>
        </p:nvGrpSpPr>
        <p:grpSpPr>
          <a:xfrm>
            <a:off x="6413500" y="3175000"/>
            <a:ext cx="1663700" cy="609600"/>
            <a:chOff x="-50800" y="-50800"/>
            <a:chExt cx="1663700" cy="609600"/>
          </a:xfrm>
        </p:grpSpPr>
        <p:sp>
          <p:nvSpPr>
            <p:cNvPr id="133" name="Shape 133"/>
            <p:cNvSpPr/>
            <p:nvPr/>
          </p:nvSpPr>
          <p:spPr>
            <a:xfrm>
              <a:off x="0" y="0"/>
              <a:ext cx="1562100" cy="50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algn="ctr">
                <a:defRPr sz="2000"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 lvl="0">
                <a:defRPr sz="1800"/>
              </a:pPr>
              <a:r>
                <a:rPr sz="2000"/>
                <a:t>Qualitative</a:t>
              </a:r>
            </a:p>
          </p:txBody>
        </p:sp>
        <p:pic>
          <p:nvPicPr>
            <p:cNvPr id="132" name="Picture 131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50800" y="-50800"/>
              <a:ext cx="1663700" cy="609600"/>
            </a:xfrm>
            <a:prstGeom prst="rect">
              <a:avLst/>
            </a:prstGeom>
            <a:effectLst/>
          </p:spPr>
        </p:pic>
      </p:grpSp>
      <p:sp>
        <p:nvSpPr>
          <p:cNvPr id="135" name="Shape 135"/>
          <p:cNvSpPr/>
          <p:nvPr/>
        </p:nvSpPr>
        <p:spPr>
          <a:xfrm>
            <a:off x="88900" y="266700"/>
            <a:ext cx="2235200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>
            <a:lvl1pPr>
              <a:defRPr sz="30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lvl="0">
              <a:defRPr sz="1800"/>
            </a:pPr>
            <a:r>
              <a:rPr sz="3000"/>
              <a:t>Learning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 marL="152400">
              <a:defRPr sz="4000"/>
            </a:lvl1pPr>
          </a:lstStyle>
          <a:p>
            <a:pPr lvl="0">
              <a:defRPr sz="1800"/>
            </a:pPr>
            <a:r>
              <a:rPr sz="4000" dirty="0"/>
              <a:t>All researchers face 4 fundamental tasks</a:t>
            </a:r>
          </a:p>
        </p:txBody>
      </p:sp>
      <p:sp>
        <p:nvSpPr>
          <p:cNvPr id="201" name="Shape 20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35012" lvl="0" indent="-265112">
              <a:spcBef>
                <a:spcPts val="700"/>
              </a:spcBef>
              <a:buClr>
                <a:srgbClr val="000000"/>
              </a:buClr>
              <a:buSzPct val="99000"/>
              <a:buFont typeface="Chalkboard"/>
              <a:buAutoNum type="arabicPeriod"/>
              <a:defRPr sz="1800"/>
            </a:pPr>
            <a:r>
              <a:rPr sz="2400"/>
              <a:t> Select subjects to study</a:t>
            </a:r>
          </a:p>
          <a:p>
            <a:pPr marL="735012" lvl="0" indent="-265112">
              <a:spcBef>
                <a:spcPts val="700"/>
              </a:spcBef>
              <a:buClr>
                <a:srgbClr val="000000"/>
              </a:buClr>
              <a:buSzPct val="99000"/>
              <a:buFont typeface="Chalkboard"/>
              <a:buAutoNum type="arabicPeriod" startAt="2"/>
              <a:defRPr sz="1800"/>
            </a:pPr>
            <a:r>
              <a:rPr sz="2400"/>
              <a:t> Interact with subjects to gather data </a:t>
            </a:r>
          </a:p>
          <a:p>
            <a:pPr marL="735012" lvl="0" indent="-265112">
              <a:spcBef>
                <a:spcPts val="700"/>
              </a:spcBef>
              <a:buClr>
                <a:srgbClr val="000000"/>
              </a:buClr>
              <a:buSzPct val="99000"/>
              <a:buFont typeface="Chalkboard"/>
              <a:buAutoNum type="arabicPeriod" startAt="3"/>
              <a:defRPr sz="1800"/>
            </a:pPr>
            <a:r>
              <a:rPr sz="2400"/>
              <a:t> Avoid arbitrary findings</a:t>
            </a:r>
          </a:p>
          <a:p>
            <a:pPr marL="735012" lvl="0" indent="-265112">
              <a:spcBef>
                <a:spcPts val="700"/>
              </a:spcBef>
              <a:buClr>
                <a:srgbClr val="000000"/>
              </a:buClr>
              <a:buSzPct val="99000"/>
              <a:buFont typeface="Chalkboard"/>
              <a:buAutoNum type="arabicPeriod" startAt="4"/>
              <a:defRPr sz="1800"/>
            </a:pPr>
            <a:r>
              <a:rPr sz="2400"/>
              <a:t> Convince others of what you found</a:t>
            </a:r>
          </a:p>
          <a:p>
            <a:pPr marL="345369" lvl="0" indent="-294569" algn="ctr">
              <a:spcBef>
                <a:spcPts val="700"/>
              </a:spcBef>
              <a:buClr>
                <a:srgbClr val="000000"/>
              </a:buClr>
              <a:buSzTx/>
              <a:buFont typeface="Lucida Grande"/>
              <a:buNone/>
              <a:defRPr sz="1800"/>
            </a:pPr>
            <a:r>
              <a:rPr sz="3000">
                <a:solidFill>
                  <a:srgbClr val="FF2600"/>
                </a:solidFill>
                <a:uFill>
                  <a:solidFill>
                    <a:srgbClr val="FF7E79"/>
                  </a:solidFill>
                </a:uFill>
              </a:rPr>
              <a:t>Quant &amp; qual approach these tasks differently</a:t>
            </a:r>
          </a:p>
          <a:p>
            <a:pPr marL="1029969" lvl="1" indent="-533400">
              <a:spcBef>
                <a:spcPts val="700"/>
              </a:spcBef>
              <a:buClr>
                <a:srgbClr val="000000"/>
              </a:buClr>
              <a:buFont typeface="Lucida Grande"/>
              <a:buChar char="–"/>
              <a:defRPr sz="1800"/>
            </a:pPr>
            <a:r>
              <a:rPr sz="2400"/>
              <a:t>Quantitative: four R’s</a:t>
            </a:r>
          </a:p>
          <a:p>
            <a:pPr marL="1029969" lvl="1" indent="-533400">
              <a:spcBef>
                <a:spcPts val="700"/>
              </a:spcBef>
              <a:buClr>
                <a:srgbClr val="000000"/>
              </a:buClr>
              <a:buFont typeface="Lucida Grande"/>
              <a:buChar char="–"/>
              <a:defRPr sz="1800"/>
            </a:pPr>
            <a:r>
              <a:rPr sz="2400"/>
              <a:t>Qualitative: four P’s</a:t>
            </a:r>
          </a:p>
        </p:txBody>
      </p:sp>
      <p:sp>
        <p:nvSpPr>
          <p:cNvPr id="202" name="Shape 2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000"/>
              <a:t>9</a:t>
            </a:fld>
            <a:endParaRPr sz="100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577</Words>
  <Application>Microsoft Macintosh PowerPoint</Application>
  <PresentationFormat>Custom</PresentationFormat>
  <Paragraphs>132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ModernPortfolio</vt:lpstr>
      <vt:lpstr>Epi 240 Qualitative Approaches in Clinical and Translational Research</vt:lpstr>
      <vt:lpstr>What’s up today</vt:lpstr>
      <vt:lpstr>PowerPoint Presentation</vt:lpstr>
      <vt:lpstr>Course Overview</vt:lpstr>
      <vt:lpstr>Course Syllabus</vt:lpstr>
      <vt:lpstr>TICR Professional Conduct Statement Clarifications for this class</vt:lpstr>
      <vt:lpstr>Comparing Qualitative and Quantitative Research</vt:lpstr>
      <vt:lpstr>PowerPoint Presentation</vt:lpstr>
      <vt:lpstr>All researchers face 4 fundamental tasks</vt:lpstr>
      <vt:lpstr>PowerPoint Presentation</vt:lpstr>
      <vt:lpstr>PowerPoint Presentation</vt:lpstr>
      <vt:lpstr>Different Approaches to Research: 4 “R’s” versus 4 “P’s”</vt:lpstr>
      <vt:lpstr>What can qualitative research address?</vt:lpstr>
      <vt:lpstr>PowerPoint Presentation</vt:lpstr>
      <vt:lpstr>Qualitative methods in research</vt:lpstr>
      <vt:lpstr>Takeaways &amp;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 240 Qualitative Approaches in Clinical and Translational Research</dc:title>
  <cp:lastModifiedBy>Wendy Anderson</cp:lastModifiedBy>
  <cp:revision>6</cp:revision>
  <dcterms:modified xsi:type="dcterms:W3CDTF">2015-01-07T01:58:10Z</dcterms:modified>
</cp:coreProperties>
</file>