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38" r:id="rId2"/>
    <p:sldId id="378" r:id="rId3"/>
    <p:sldId id="379" r:id="rId4"/>
    <p:sldId id="381" r:id="rId5"/>
    <p:sldId id="339" r:id="rId6"/>
    <p:sldId id="340" r:id="rId7"/>
    <p:sldId id="382" r:id="rId8"/>
    <p:sldId id="384" r:id="rId9"/>
    <p:sldId id="271" r:id="rId10"/>
    <p:sldId id="389" r:id="rId11"/>
    <p:sldId id="387" r:id="rId12"/>
    <p:sldId id="390" r:id="rId13"/>
    <p:sldId id="391" r:id="rId14"/>
    <p:sldId id="392" r:id="rId15"/>
    <p:sldId id="354" r:id="rId16"/>
    <p:sldId id="355" r:id="rId17"/>
    <p:sldId id="357" r:id="rId18"/>
    <p:sldId id="358" r:id="rId19"/>
    <p:sldId id="359" r:id="rId20"/>
    <p:sldId id="386" r:id="rId21"/>
    <p:sldId id="360" r:id="rId22"/>
    <p:sldId id="361" r:id="rId23"/>
    <p:sldId id="393" r:id="rId24"/>
    <p:sldId id="348" r:id="rId25"/>
    <p:sldId id="349" r:id="rId26"/>
    <p:sldId id="350" r:id="rId27"/>
    <p:sldId id="364" r:id="rId28"/>
    <p:sldId id="352" r:id="rId29"/>
    <p:sldId id="353" r:id="rId30"/>
    <p:sldId id="394" r:id="rId31"/>
    <p:sldId id="395" r:id="rId32"/>
    <p:sldId id="396" r:id="rId33"/>
    <p:sldId id="397" r:id="rId34"/>
    <p:sldId id="385" r:id="rId35"/>
    <p:sldId id="380" r:id="rId36"/>
    <p:sldId id="383"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2F0C696-61F0-4A9B-B02B-892B22748202}">
          <p14:sldIdLst>
            <p14:sldId id="338"/>
            <p14:sldId id="378"/>
            <p14:sldId id="379"/>
            <p14:sldId id="381"/>
            <p14:sldId id="339"/>
            <p14:sldId id="340"/>
            <p14:sldId id="382"/>
            <p14:sldId id="384"/>
            <p14:sldId id="271"/>
            <p14:sldId id="389"/>
            <p14:sldId id="387"/>
            <p14:sldId id="390"/>
            <p14:sldId id="391"/>
            <p14:sldId id="392"/>
            <p14:sldId id="354"/>
            <p14:sldId id="355"/>
            <p14:sldId id="357"/>
            <p14:sldId id="358"/>
            <p14:sldId id="359"/>
            <p14:sldId id="386"/>
            <p14:sldId id="360"/>
            <p14:sldId id="361"/>
            <p14:sldId id="393"/>
            <p14:sldId id="348"/>
            <p14:sldId id="349"/>
            <p14:sldId id="350"/>
            <p14:sldId id="364"/>
            <p14:sldId id="352"/>
            <p14:sldId id="353"/>
            <p14:sldId id="394"/>
            <p14:sldId id="395"/>
            <p14:sldId id="396"/>
            <p14:sldId id="397"/>
            <p14:sldId id="385"/>
            <p14:sldId id="380"/>
            <p14:sldId id="3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53" autoAdjust="0"/>
    <p:restoredTop sz="76084" autoAdjust="0"/>
  </p:normalViewPr>
  <p:slideViewPr>
    <p:cSldViewPr>
      <p:cViewPr>
        <p:scale>
          <a:sx n="82" d="100"/>
          <a:sy n="82" d="100"/>
        </p:scale>
        <p:origin x="-1026" y="-19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8" d="100"/>
        <a:sy n="98" d="100"/>
      </p:scale>
      <p:origin x="0" y="52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val>
            <c:numRef>
              <c:f>Sheet1!$B$4:$B$7</c:f>
              <c:numCache>
                <c:formatCode>General</c:formatCode>
                <c:ptCount val="4"/>
                <c:pt idx="0">
                  <c:v>1</c:v>
                </c:pt>
                <c:pt idx="1">
                  <c:v>0.75</c:v>
                </c:pt>
                <c:pt idx="2">
                  <c:v>0.5</c:v>
                </c:pt>
                <c:pt idx="3">
                  <c:v>0.25</c:v>
                </c:pt>
              </c:numCache>
            </c:numRef>
          </c:val>
        </c:ser>
        <c:dLbls>
          <c:showLegendKey val="0"/>
          <c:showVal val="0"/>
          <c:showCatName val="0"/>
          <c:showSerName val="0"/>
          <c:showPercent val="0"/>
          <c:showBubbleSize val="0"/>
        </c:dLbls>
        <c:gapWidth val="150"/>
        <c:axId val="129839872"/>
        <c:axId val="129841408"/>
      </c:barChart>
      <c:catAx>
        <c:axId val="129839872"/>
        <c:scaling>
          <c:orientation val="minMax"/>
        </c:scaling>
        <c:delete val="1"/>
        <c:axPos val="b"/>
        <c:majorTickMark val="out"/>
        <c:minorTickMark val="none"/>
        <c:tickLblPos val="nextTo"/>
        <c:crossAx val="129841408"/>
        <c:crosses val="autoZero"/>
        <c:auto val="1"/>
        <c:lblAlgn val="ctr"/>
        <c:lblOffset val="100"/>
        <c:noMultiLvlLbl val="0"/>
      </c:catAx>
      <c:valAx>
        <c:axId val="129841408"/>
        <c:scaling>
          <c:orientation val="minMax"/>
          <c:max val="1"/>
        </c:scaling>
        <c:delete val="0"/>
        <c:axPos val="l"/>
        <c:numFmt formatCode="General" sourceLinked="1"/>
        <c:majorTickMark val="out"/>
        <c:minorTickMark val="none"/>
        <c:tickLblPos val="nextTo"/>
        <c:crossAx val="12983987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val>
            <c:numRef>
              <c:f>Sheet1!$B$4:$B$7</c:f>
              <c:numCache>
                <c:formatCode>General</c:formatCode>
                <c:ptCount val="4"/>
                <c:pt idx="0">
                  <c:v>1</c:v>
                </c:pt>
                <c:pt idx="1">
                  <c:v>0.75</c:v>
                </c:pt>
                <c:pt idx="2">
                  <c:v>0.5</c:v>
                </c:pt>
                <c:pt idx="3">
                  <c:v>0.25</c:v>
                </c:pt>
              </c:numCache>
            </c:numRef>
          </c:val>
        </c:ser>
        <c:dLbls>
          <c:showLegendKey val="0"/>
          <c:showVal val="0"/>
          <c:showCatName val="0"/>
          <c:showSerName val="0"/>
          <c:showPercent val="0"/>
          <c:showBubbleSize val="0"/>
        </c:dLbls>
        <c:gapWidth val="150"/>
        <c:axId val="125571456"/>
        <c:axId val="125572992"/>
      </c:barChart>
      <c:catAx>
        <c:axId val="125571456"/>
        <c:scaling>
          <c:orientation val="minMax"/>
        </c:scaling>
        <c:delete val="1"/>
        <c:axPos val="b"/>
        <c:majorTickMark val="out"/>
        <c:minorTickMark val="none"/>
        <c:tickLblPos val="nextTo"/>
        <c:crossAx val="125572992"/>
        <c:crosses val="autoZero"/>
        <c:auto val="1"/>
        <c:lblAlgn val="ctr"/>
        <c:lblOffset val="100"/>
        <c:noMultiLvlLbl val="0"/>
      </c:catAx>
      <c:valAx>
        <c:axId val="125572992"/>
        <c:scaling>
          <c:orientation val="minMax"/>
          <c:max val="1"/>
        </c:scaling>
        <c:delete val="0"/>
        <c:axPos val="l"/>
        <c:numFmt formatCode="General" sourceLinked="1"/>
        <c:majorTickMark val="out"/>
        <c:minorTickMark val="none"/>
        <c:tickLblPos val="nextTo"/>
        <c:crossAx val="12557145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val>
            <c:numRef>
              <c:f>Sheet1!$B$4:$B$7</c:f>
              <c:numCache>
                <c:formatCode>General</c:formatCode>
                <c:ptCount val="4"/>
                <c:pt idx="0">
                  <c:v>1</c:v>
                </c:pt>
                <c:pt idx="1">
                  <c:v>0.75</c:v>
                </c:pt>
                <c:pt idx="2">
                  <c:v>0.5</c:v>
                </c:pt>
                <c:pt idx="3">
                  <c:v>0.25</c:v>
                </c:pt>
              </c:numCache>
            </c:numRef>
          </c:val>
        </c:ser>
        <c:dLbls>
          <c:showLegendKey val="0"/>
          <c:showVal val="0"/>
          <c:showCatName val="0"/>
          <c:showSerName val="0"/>
          <c:showPercent val="0"/>
          <c:showBubbleSize val="0"/>
        </c:dLbls>
        <c:gapWidth val="150"/>
        <c:axId val="130052480"/>
        <c:axId val="130054016"/>
      </c:barChart>
      <c:catAx>
        <c:axId val="130052480"/>
        <c:scaling>
          <c:orientation val="minMax"/>
        </c:scaling>
        <c:delete val="1"/>
        <c:axPos val="b"/>
        <c:majorTickMark val="out"/>
        <c:minorTickMark val="none"/>
        <c:tickLblPos val="nextTo"/>
        <c:crossAx val="130054016"/>
        <c:crosses val="autoZero"/>
        <c:auto val="1"/>
        <c:lblAlgn val="ctr"/>
        <c:lblOffset val="100"/>
        <c:noMultiLvlLbl val="0"/>
      </c:catAx>
      <c:valAx>
        <c:axId val="130054016"/>
        <c:scaling>
          <c:orientation val="minMax"/>
          <c:max val="1"/>
        </c:scaling>
        <c:delete val="0"/>
        <c:axPos val="l"/>
        <c:numFmt formatCode="General" sourceLinked="1"/>
        <c:majorTickMark val="out"/>
        <c:minorTickMark val="none"/>
        <c:tickLblPos val="nextTo"/>
        <c:crossAx val="13005248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val>
            <c:numRef>
              <c:f>Sheet1!$B$4:$B$7</c:f>
              <c:numCache>
                <c:formatCode>General</c:formatCode>
                <c:ptCount val="4"/>
                <c:pt idx="0">
                  <c:v>1</c:v>
                </c:pt>
                <c:pt idx="1">
                  <c:v>0.75</c:v>
                </c:pt>
                <c:pt idx="2">
                  <c:v>0.5</c:v>
                </c:pt>
                <c:pt idx="3">
                  <c:v>0.25</c:v>
                </c:pt>
              </c:numCache>
            </c:numRef>
          </c:val>
        </c:ser>
        <c:dLbls>
          <c:showLegendKey val="0"/>
          <c:showVal val="0"/>
          <c:showCatName val="0"/>
          <c:showSerName val="0"/>
          <c:showPercent val="0"/>
          <c:showBubbleSize val="0"/>
        </c:dLbls>
        <c:gapWidth val="150"/>
        <c:axId val="130228992"/>
        <c:axId val="130230528"/>
      </c:barChart>
      <c:catAx>
        <c:axId val="130228992"/>
        <c:scaling>
          <c:orientation val="minMax"/>
        </c:scaling>
        <c:delete val="1"/>
        <c:axPos val="b"/>
        <c:majorTickMark val="out"/>
        <c:minorTickMark val="none"/>
        <c:tickLblPos val="nextTo"/>
        <c:crossAx val="130230528"/>
        <c:crosses val="autoZero"/>
        <c:auto val="1"/>
        <c:lblAlgn val="ctr"/>
        <c:lblOffset val="100"/>
        <c:noMultiLvlLbl val="0"/>
      </c:catAx>
      <c:valAx>
        <c:axId val="130230528"/>
        <c:scaling>
          <c:orientation val="minMax"/>
          <c:max val="1"/>
        </c:scaling>
        <c:delete val="0"/>
        <c:axPos val="l"/>
        <c:numFmt formatCode="General" sourceLinked="1"/>
        <c:majorTickMark val="out"/>
        <c:minorTickMark val="none"/>
        <c:tickLblPos val="nextTo"/>
        <c:crossAx val="130228992"/>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F10553-6059-4443-AEDD-C7F62D4D4BFE}" type="datetimeFigureOut">
              <a:rPr lang="en-US" smtClean="0"/>
              <a:t>4/28/2016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2CC869-27E9-4CBA-A8A9-E9D743D2551C}" type="slidenum">
              <a:rPr lang="en-US" smtClean="0"/>
              <a:t>‹#›</a:t>
            </a:fld>
            <a:endParaRPr lang="en-US"/>
          </a:p>
        </p:txBody>
      </p:sp>
    </p:spTree>
    <p:extLst>
      <p:ext uri="{BB962C8B-B14F-4D97-AF65-F5344CB8AC3E}">
        <p14:creationId xmlns:p14="http://schemas.microsoft.com/office/powerpoint/2010/main" val="1592169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_ENREF_12"/><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_ENREF_13"/></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not all RCT’s</a:t>
            </a:r>
            <a:endParaRPr lang="en-US" dirty="0"/>
          </a:p>
        </p:txBody>
      </p:sp>
      <p:sp>
        <p:nvSpPr>
          <p:cNvPr id="4" name="Slide Number Placeholder 3"/>
          <p:cNvSpPr>
            <a:spLocks noGrp="1"/>
          </p:cNvSpPr>
          <p:nvPr>
            <p:ph type="sldNum" sz="quarter" idx="10"/>
          </p:nvPr>
        </p:nvSpPr>
        <p:spPr/>
        <p:txBody>
          <a:bodyPr/>
          <a:lstStyle/>
          <a:p>
            <a:fld id="{BE2CC869-27E9-4CBA-A8A9-E9D743D2551C}" type="slidenum">
              <a:rPr lang="en-US" smtClean="0"/>
              <a:t>4</a:t>
            </a:fld>
            <a:endParaRPr lang="en-US"/>
          </a:p>
        </p:txBody>
      </p:sp>
    </p:spTree>
    <p:extLst>
      <p:ext uri="{BB962C8B-B14F-4D97-AF65-F5344CB8AC3E}">
        <p14:creationId xmlns:p14="http://schemas.microsoft.com/office/powerpoint/2010/main" val="561392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641350" y="914400"/>
            <a:ext cx="5573713"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2866426"/>
          </a:xfrm>
          <a:prstGeom prst="rect">
            <a:avLst/>
          </a:prstGeom>
          <a:noFill/>
          <a:ln>
            <a:miter lim="800000"/>
            <a:headEnd/>
            <a:tailEnd/>
          </a:ln>
        </p:spPr>
        <p:txBody>
          <a:bodyPr lIns="0" tIns="0" rIns="0" bIns="0">
            <a:spAutoFit/>
          </a:bodyPr>
          <a:lstStyle/>
          <a:p>
            <a:pPr marL="193732" indent="-193732">
              <a:lnSpc>
                <a:spcPct val="97000"/>
              </a:lnSpc>
              <a:spcBef>
                <a:spcPct val="0"/>
              </a:spcBef>
              <a:buSzPct val="45000"/>
              <a:tabLst>
                <a:tab pos="649570" algn="l"/>
                <a:tab pos="1299141" algn="l"/>
                <a:tab pos="1948710" algn="l"/>
                <a:tab pos="2598279" algn="l"/>
                <a:tab pos="3247850" algn="l"/>
                <a:tab pos="3897419" algn="l"/>
                <a:tab pos="4546990" algn="l"/>
              </a:tabLst>
            </a:pPr>
            <a:r>
              <a:rPr lang="en-GB" dirty="0" smtClean="0">
                <a:latin typeface="Arial" charset="0"/>
                <a:ea typeface="Gothic" charset="0"/>
                <a:cs typeface="Gothic" charset="0"/>
              </a:rPr>
              <a:t>In this 2012</a:t>
            </a:r>
            <a:r>
              <a:rPr lang="en-GB" baseline="0" dirty="0" smtClean="0">
                <a:latin typeface="Arial" charset="0"/>
                <a:ea typeface="Gothic" charset="0"/>
                <a:cs typeface="Gothic" charset="0"/>
              </a:rPr>
              <a:t> NEJM paper the investigators sought to test the effect of PI vs. NNRTI in the treatment of HIV infected children in Uganda on malaria.</a:t>
            </a:r>
          </a:p>
          <a:p>
            <a:pPr marL="193732" indent="-193732">
              <a:lnSpc>
                <a:spcPct val="97000"/>
              </a:lnSpc>
              <a:spcBef>
                <a:spcPct val="0"/>
              </a:spcBef>
              <a:buSzPct val="45000"/>
              <a:tabLst>
                <a:tab pos="649570" algn="l"/>
                <a:tab pos="1299141" algn="l"/>
                <a:tab pos="1948710" algn="l"/>
                <a:tab pos="2598279" algn="l"/>
                <a:tab pos="3247850" algn="l"/>
                <a:tab pos="3897419" algn="l"/>
                <a:tab pos="4546990" algn="l"/>
              </a:tabLst>
            </a:pPr>
            <a:r>
              <a:rPr lang="en-GB" baseline="0" dirty="0" smtClean="0">
                <a:latin typeface="Arial" charset="0"/>
                <a:ea typeface="Gothic" charset="0"/>
                <a:cs typeface="Gothic" charset="0"/>
              </a:rPr>
              <a:t>Use of PI’s was motivated by the observation that PI’s have a direct effect on p falciparum.  At the same time PI’s influence the .  The investigators stored samples every 12 weeks</a:t>
            </a:r>
          </a:p>
          <a:p>
            <a:pPr marL="193732" indent="-193732">
              <a:lnSpc>
                <a:spcPct val="97000"/>
              </a:lnSpc>
              <a:spcBef>
                <a:spcPct val="0"/>
              </a:spcBef>
              <a:buSzPct val="45000"/>
              <a:tabLst>
                <a:tab pos="649570" algn="l"/>
                <a:tab pos="1299141" algn="l"/>
                <a:tab pos="1948710" algn="l"/>
                <a:tab pos="2598279" algn="l"/>
                <a:tab pos="3247850" algn="l"/>
                <a:tab pos="3897419" algn="l"/>
                <a:tab pos="4546990" algn="l"/>
              </a:tabLst>
            </a:pPr>
            <a:r>
              <a:rPr lang="en-GB" baseline="0" dirty="0" smtClean="0">
                <a:latin typeface="Arial" charset="0"/>
                <a:ea typeface="Gothic" charset="0"/>
                <a:cs typeface="Gothic" charset="0"/>
              </a:rPr>
              <a:t>176 children between 2 and 5 were randomized </a:t>
            </a:r>
          </a:p>
          <a:p>
            <a:pPr marL="193732" lvl="1" indent="-193732" defTabSz="914318">
              <a:lnSpc>
                <a:spcPct val="97000"/>
              </a:lnSpc>
              <a:spcBef>
                <a:spcPct val="0"/>
              </a:spcBef>
              <a:buSzPct val="45000"/>
              <a:tabLst>
                <a:tab pos="649570" algn="l"/>
                <a:tab pos="1299141" algn="l"/>
                <a:tab pos="1948710" algn="l"/>
                <a:tab pos="2598279" algn="l"/>
                <a:tab pos="3247850" algn="l"/>
                <a:tab pos="3897419" algn="l"/>
                <a:tab pos="4546990" algn="l"/>
              </a:tabLst>
              <a:defRPr/>
            </a:pPr>
            <a:r>
              <a:rPr lang="en-GB" baseline="0" dirty="0" smtClean="0">
                <a:latin typeface="Arial" charset="0"/>
                <a:ea typeface="Gothic" charset="0"/>
                <a:cs typeface="Gothic" charset="0"/>
              </a:rPr>
              <a:t>In the intervention condition, malaria incidence went from </a:t>
            </a:r>
            <a:r>
              <a:rPr lang="en-US" dirty="0"/>
              <a:t>2.3 to 1.3 episodes per person year with a incidence rate ratio of 0.59 – p value that is 0.04</a:t>
            </a:r>
          </a:p>
          <a:p>
            <a:pPr marL="193732" lvl="1" indent="-193732" defTabSz="914318">
              <a:lnSpc>
                <a:spcPct val="97000"/>
              </a:lnSpc>
              <a:spcBef>
                <a:spcPct val="0"/>
              </a:spcBef>
              <a:buSzPct val="45000"/>
              <a:tabLst>
                <a:tab pos="649570" algn="l"/>
                <a:tab pos="1299141" algn="l"/>
                <a:tab pos="1948710" algn="l"/>
                <a:tab pos="2598279" algn="l"/>
                <a:tab pos="3247850" algn="l"/>
                <a:tab pos="3897419" algn="l"/>
                <a:tab pos="4546990" algn="l"/>
              </a:tabLst>
              <a:defRPr/>
            </a:pPr>
            <a:r>
              <a:rPr lang="en-US" dirty="0"/>
              <a:t>When they examined the “mechanism” of the effect, the found no evidence of a direct anti-malarial effect, but rather a marked change in the levels of </a:t>
            </a:r>
            <a:r>
              <a:rPr lang="en-US" dirty="0" err="1"/>
              <a:t>coartem</a:t>
            </a:r>
            <a:r>
              <a:rPr lang="en-US" dirty="0"/>
              <a:t> after an initial </a:t>
            </a:r>
            <a:r>
              <a:rPr lang="en-US" dirty="0" err="1"/>
              <a:t>episdoe</a:t>
            </a:r>
            <a:r>
              <a:rPr lang="en-US" dirty="0"/>
              <a:t>, and indeed overall the effect of PI was seen only in on recurrent </a:t>
            </a:r>
            <a:r>
              <a:rPr lang="en-US" dirty="0" err="1"/>
              <a:t>episdoes</a:t>
            </a:r>
            <a:endParaRPr lang="en-US" dirty="0"/>
          </a:p>
          <a:p>
            <a:pPr marL="193732" lvl="1" indent="-193732" defTabSz="914318">
              <a:lnSpc>
                <a:spcPct val="97000"/>
              </a:lnSpc>
              <a:spcBef>
                <a:spcPct val="0"/>
              </a:spcBef>
              <a:buSzPct val="45000"/>
              <a:tabLst>
                <a:tab pos="649570" algn="l"/>
                <a:tab pos="1299141" algn="l"/>
                <a:tab pos="1948710" algn="l"/>
                <a:tab pos="2598279" algn="l"/>
                <a:tab pos="3247850" algn="l"/>
                <a:tab pos="3897419" algn="l"/>
                <a:tab pos="4546990" algn="l"/>
              </a:tabLst>
              <a:defRPr/>
            </a:pPr>
            <a:endParaRPr lang="en-US" dirty="0"/>
          </a:p>
          <a:p>
            <a:pPr marL="193732" indent="-193732">
              <a:lnSpc>
                <a:spcPct val="97000"/>
              </a:lnSpc>
              <a:spcBef>
                <a:spcPct val="0"/>
              </a:spcBef>
              <a:buSzPct val="45000"/>
              <a:tabLst>
                <a:tab pos="649570" algn="l"/>
                <a:tab pos="1299141" algn="l"/>
                <a:tab pos="1948710" algn="l"/>
                <a:tab pos="2598279" algn="l"/>
                <a:tab pos="3247850" algn="l"/>
                <a:tab pos="3897419" algn="l"/>
                <a:tab pos="4546990" algn="l"/>
              </a:tabLst>
            </a:pPr>
            <a:endParaRPr lang="en-GB" dirty="0">
              <a:latin typeface="Arial" charset="0"/>
              <a:ea typeface="Gothic" charset="0"/>
              <a:cs typeface="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0FC67C-E1EB-4069-9DAE-B1A54FF4C038}" type="slidenum">
              <a:rPr lang="en-US" smtClean="0"/>
              <a:t>19</a:t>
            </a:fld>
            <a:endParaRPr lang="en-US"/>
          </a:p>
        </p:txBody>
      </p:sp>
    </p:spTree>
    <p:extLst>
      <p:ext uri="{BB962C8B-B14F-4D97-AF65-F5344CB8AC3E}">
        <p14:creationId xmlns:p14="http://schemas.microsoft.com/office/powerpoint/2010/main" val="829489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n-US" altLang="en-US" smtClean="0"/>
              <a:t>Among 12,024 treatment eligible patients 79.6% met the primary outcome of ART initiation two weeks after eligibility in the intervention condition vs. 37.7% in the control condition (risk ratio of 2.11 (95% CI of 2.03 to 2.20) and a risk difference of 41.9%, (95% CI: 40.1%-43.8%).  The p value was less than 0.0001</a:t>
            </a:r>
          </a:p>
          <a:p>
            <a:pPr eaLnBrk="1" hangingPunct="1">
              <a:buFontTx/>
              <a:buChar char="•"/>
            </a:pPr>
            <a:r>
              <a:rPr lang="en-US" altLang="en-US" smtClean="0"/>
              <a:t>Subgroup analysis found this effect to be consistent across sex, age, although an attenuation in effect over each intervention wave was observed.</a:t>
            </a:r>
          </a:p>
          <a:p>
            <a:pPr>
              <a:buFontTx/>
              <a:buChar char="•"/>
            </a:pPr>
            <a:r>
              <a:rPr lang="en-US" altLang="en-US" smtClean="0"/>
              <a:t>The full distribution of ART initiation times shows that the probability of initiation on the same day as eligibility rose from 18.30% to 70.80%, for a risk ratio of  3.87 (95% CI: 3.64 - 4.11, P &lt; 0.0001).</a:t>
            </a:r>
          </a:p>
          <a:p>
            <a:pPr>
              <a:buFontTx/>
              <a:buChar char="•"/>
            </a:pPr>
            <a:r>
              <a:rPr lang="en-US" altLang="en-US" smtClean="0"/>
              <a:t>At 90 days, 70.40% had started in the control condition and 89.70% in the intervention condition,  for a risk ratio of 1.27 (1.25 - 1.30), p value &lt;0.0001</a:t>
            </a:r>
          </a:p>
          <a:p>
            <a:pPr>
              <a:buFontTx/>
              <a:buChar char="•"/>
            </a:pPr>
            <a:endParaRPr lang="en-US" altLang="en-US" smtClean="0"/>
          </a:p>
          <a:p>
            <a:pPr>
              <a:buFontTx/>
              <a:buChar char="•"/>
            </a:pPr>
            <a:r>
              <a:rPr lang="en-US" altLang="en-US" smtClean="0"/>
              <a:t>The cumulative incidence was estimated with the Aalen-Johansen competing risk method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Franke</a:t>
            </a:r>
            <a:r>
              <a:rPr lang="en-US" baseline="30000" dirty="0" smtClean="0">
                <a:hlinkClick r:id="rId3" action="ppaction://hlinkfile" tooltip="Franke, 2013 #1384"/>
              </a:rPr>
              <a:t>12</a:t>
            </a:r>
            <a:r>
              <a:rPr lang="en-US" dirty="0" smtClean="0"/>
              <a:t> reported on an “accompaniment” intervention in Rwanda where a community health worker made daily visits to the patient home in which social support, adverse event evaluation, directly observed therapy, and dispensed food supplementation were all provided.  The intervention types therefore included: “counseling,” “social support (non-peer),” “directly observed therapy” and “food supplementation” and “incentive.”   As a point of contrast, Igumbor</a:t>
            </a:r>
            <a:r>
              <a:rPr lang="en-US" baseline="30000" dirty="0" smtClean="0">
                <a:hlinkClick r:id="rId4" action="ppaction://hlinkfile" tooltip="Igumbor, 2011 #3381"/>
              </a:rPr>
              <a:t>13</a:t>
            </a:r>
            <a:r>
              <a:rPr lang="en-US" dirty="0" smtClean="0"/>
              <a:t> studied a “patient advocate” intervention in South Africa which facility based staff made home visits, assessed of barriers to adherence, counseled about adherence and plan adherence support services.  Therefore the intervention types included, “counseling,” and “peer support (community based)”, but would not include “DOT” since this was not carried out or “food supplementation.” </a:t>
            </a:r>
          </a:p>
          <a:p>
            <a:endParaRPr lang="en-US" dirty="0" smtClean="0"/>
          </a:p>
        </p:txBody>
      </p:sp>
      <p:sp>
        <p:nvSpPr>
          <p:cNvPr id="4" name="Slide Number Placeholder 3"/>
          <p:cNvSpPr>
            <a:spLocks noGrp="1"/>
          </p:cNvSpPr>
          <p:nvPr>
            <p:ph type="sldNum" sz="quarter" idx="10"/>
          </p:nvPr>
        </p:nvSpPr>
        <p:spPr/>
        <p:txBody>
          <a:bodyPr/>
          <a:lstStyle/>
          <a:p>
            <a:fld id="{F713FFD0-A266-4A33-95E4-FF4C10574E5D}" type="slidenum">
              <a:rPr lang="en-US" smtClean="0"/>
              <a:t>24</a:t>
            </a:fld>
            <a:endParaRPr lang="en-US"/>
          </a:p>
        </p:txBody>
      </p:sp>
    </p:spTree>
    <p:extLst>
      <p:ext uri="{BB962C8B-B14F-4D97-AF65-F5344CB8AC3E}">
        <p14:creationId xmlns:p14="http://schemas.microsoft.com/office/powerpoint/2010/main" val="979084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491 instances of intervention types – this implies</a:t>
            </a:r>
            <a:r>
              <a:rPr lang="en-US" baseline="0" dirty="0" smtClean="0"/>
              <a:t> that each intervention is characterized by more than one intervention type. </a:t>
            </a:r>
          </a:p>
          <a:p>
            <a:endParaRPr lang="en-US" baseline="0" dirty="0" smtClean="0"/>
          </a:p>
          <a:p>
            <a:r>
              <a:rPr lang="en-US" baseline="0" dirty="0" smtClean="0"/>
              <a:t>Any given intervention could be composed of more than one intervention type – so for example, counseling with peers would counted as counseling as well as peer support while counseling with </a:t>
            </a:r>
            <a:endParaRPr lang="en-US" dirty="0" smtClean="0"/>
          </a:p>
          <a:p>
            <a:endParaRPr lang="en-US" dirty="0" smtClean="0"/>
          </a:p>
          <a:p>
            <a:r>
              <a:rPr lang="en-US" dirty="0" smtClean="0"/>
              <a:t>Behavioral</a:t>
            </a:r>
            <a:r>
              <a:rPr lang="en-US" baseline="0" dirty="0" smtClean="0"/>
              <a:t> </a:t>
            </a:r>
            <a:r>
              <a:rPr lang="en-US" baseline="0" dirty="0" err="1" smtClean="0"/>
              <a:t>economcis</a:t>
            </a:r>
            <a:r>
              <a:rPr lang="en-US" baseline="0" dirty="0" smtClean="0"/>
              <a:t> not – opt out </a:t>
            </a:r>
          </a:p>
          <a:p>
            <a:r>
              <a:rPr lang="en-US" baseline="0" dirty="0" smtClean="0"/>
              <a:t>Industrial engineering – Sheer - Systems Analysis and Improvement to Optimize pMTCT: A Cluster Randomized Trial </a:t>
            </a:r>
          </a:p>
          <a:p>
            <a:r>
              <a:rPr lang="en-US" baseline="0" dirty="0" smtClean="0"/>
              <a:t>Leadership -  mobilization of province  wide PMTCT team to improve key PMTCT indicators in the 11 districts of KZN province (</a:t>
            </a:r>
            <a:r>
              <a:rPr lang="en-US" baseline="0" dirty="0" err="1" smtClean="0"/>
              <a:t>ias</a:t>
            </a:r>
            <a:r>
              <a:rPr lang="en-US" baseline="0" dirty="0" smtClean="0"/>
              <a:t>)</a:t>
            </a:r>
          </a:p>
          <a:p>
            <a:r>
              <a:rPr lang="en-US" baseline="0" dirty="0" smtClean="0"/>
              <a:t>Mass communications:  adolescents and theater  Communication on sexual rights and health: participation of adolescents in reformatories </a:t>
            </a:r>
          </a:p>
        </p:txBody>
      </p:sp>
      <p:sp>
        <p:nvSpPr>
          <p:cNvPr id="4" name="Slide Number Placeholder 3"/>
          <p:cNvSpPr>
            <a:spLocks noGrp="1"/>
          </p:cNvSpPr>
          <p:nvPr>
            <p:ph type="sldNum" sz="quarter" idx="10"/>
          </p:nvPr>
        </p:nvSpPr>
        <p:spPr/>
        <p:txBody>
          <a:bodyPr/>
          <a:lstStyle/>
          <a:p>
            <a:fld id="{6DED27FB-73D9-4917-8774-0522BD797974}" type="slidenum">
              <a:rPr lang="en-US" smtClean="0"/>
              <a:pPr/>
              <a:t>25</a:t>
            </a:fld>
            <a:endParaRPr lang="en-US"/>
          </a:p>
        </p:txBody>
      </p:sp>
    </p:spTree>
    <p:extLst>
      <p:ext uri="{BB962C8B-B14F-4D97-AF65-F5344CB8AC3E}">
        <p14:creationId xmlns:p14="http://schemas.microsoft.com/office/powerpoint/2010/main" val="3538459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F713FFD0-A266-4A33-95E4-FF4C10574E5D}" type="slidenum">
              <a:rPr lang="en-US" smtClean="0"/>
              <a:t>34</a:t>
            </a:fld>
            <a:endParaRPr lang="en-US"/>
          </a:p>
        </p:txBody>
      </p:sp>
    </p:spTree>
    <p:extLst>
      <p:ext uri="{BB962C8B-B14F-4D97-AF65-F5344CB8AC3E}">
        <p14:creationId xmlns:p14="http://schemas.microsoft.com/office/powerpoint/2010/main" val="218958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Implementation strategies are methods to influence the behavior </a:t>
            </a:r>
          </a:p>
          <a:p>
            <a:r>
              <a:rPr lang="en-US" dirty="0" smtClean="0"/>
              <a:t>The goal of implementation research is to be both internally</a:t>
            </a:r>
            <a:r>
              <a:rPr lang="en-US" baseline="0" dirty="0" smtClean="0"/>
              <a:t> valid and highly relevant</a:t>
            </a:r>
            <a:r>
              <a:rPr lang="en-US" dirty="0" smtClean="0"/>
              <a:t> </a:t>
            </a:r>
          </a:p>
          <a:p>
            <a:r>
              <a:rPr lang="en-US" dirty="0" smtClean="0"/>
              <a:t>In the academy,</a:t>
            </a:r>
            <a:r>
              <a:rPr lang="en-US" baseline="0" dirty="0" smtClean="0"/>
              <a:t> this conversation is mostly about how to make valid research more relevant – outside the academy it’s mostly about how to make real world data practices more rigorous, but I want to focus today’s discussion on the x-axis – on how to make research more relevant </a:t>
            </a:r>
            <a:endParaRPr lang="en-US" dirty="0"/>
          </a:p>
        </p:txBody>
      </p:sp>
      <p:sp>
        <p:nvSpPr>
          <p:cNvPr id="4" name="Slide Number Placeholder 3"/>
          <p:cNvSpPr>
            <a:spLocks noGrp="1"/>
          </p:cNvSpPr>
          <p:nvPr>
            <p:ph type="sldNum" sz="quarter" idx="10"/>
          </p:nvPr>
        </p:nvSpPr>
        <p:spPr/>
        <p:txBody>
          <a:bodyPr/>
          <a:lstStyle/>
          <a:p>
            <a:fld id="{F713FFD0-A266-4A33-95E4-FF4C10574E5D}" type="slidenum">
              <a:rPr lang="en-US" smtClean="0"/>
              <a:t>35</a:t>
            </a:fld>
            <a:endParaRPr lang="en-US"/>
          </a:p>
        </p:txBody>
      </p:sp>
    </p:spTree>
    <p:extLst>
      <p:ext uri="{BB962C8B-B14F-4D97-AF65-F5344CB8AC3E}">
        <p14:creationId xmlns:p14="http://schemas.microsoft.com/office/powerpoint/2010/main" val="743671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dimensions to </a:t>
            </a:r>
            <a:endParaRPr lang="en-US" dirty="0"/>
          </a:p>
        </p:txBody>
      </p:sp>
      <p:sp>
        <p:nvSpPr>
          <p:cNvPr id="4" name="Slide Number Placeholder 3"/>
          <p:cNvSpPr>
            <a:spLocks noGrp="1"/>
          </p:cNvSpPr>
          <p:nvPr>
            <p:ph type="sldNum" sz="quarter" idx="10"/>
          </p:nvPr>
        </p:nvSpPr>
        <p:spPr/>
        <p:txBody>
          <a:bodyPr/>
          <a:lstStyle/>
          <a:p>
            <a:fld id="{32670AEA-B4C3-4C02-976F-343B48A9F031}" type="slidenum">
              <a:rPr lang="en-US" smtClean="0"/>
              <a:t>36</a:t>
            </a:fld>
            <a:endParaRPr lang="en-US"/>
          </a:p>
        </p:txBody>
      </p:sp>
    </p:spTree>
    <p:extLst>
      <p:ext uri="{BB962C8B-B14F-4D97-AF65-F5344CB8AC3E}">
        <p14:creationId xmlns:p14="http://schemas.microsoft.com/office/powerpoint/2010/main" val="1691737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drug</a:t>
            </a:r>
            <a:r>
              <a:rPr lang="en-US" baseline="0" dirty="0" smtClean="0"/>
              <a:t> development – there is a lot that goes into understanding the intervention before you can use it in people.   They are working with a firmer grasp of underlying mechanisms.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E2CC869-27E9-4CBA-A8A9-E9D743D2551C}" type="slidenum">
              <a:rPr lang="en-US" smtClean="0"/>
              <a:t>5</a:t>
            </a:fld>
            <a:endParaRPr lang="en-US"/>
          </a:p>
        </p:txBody>
      </p:sp>
    </p:spTree>
    <p:extLst>
      <p:ext uri="{BB962C8B-B14F-4D97-AF65-F5344CB8AC3E}">
        <p14:creationId xmlns:p14="http://schemas.microsoft.com/office/powerpoint/2010/main" val="3040120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0AEA-B4C3-4C02-976F-343B48A9F031}" type="slidenum">
              <a:rPr lang="en-US" smtClean="0"/>
              <a:t>7</a:t>
            </a:fld>
            <a:endParaRPr lang="en-US"/>
          </a:p>
        </p:txBody>
      </p:sp>
    </p:spTree>
    <p:extLst>
      <p:ext uri="{BB962C8B-B14F-4D97-AF65-F5344CB8AC3E}">
        <p14:creationId xmlns:p14="http://schemas.microsoft.com/office/powerpoint/2010/main" val="3760366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3FFD0-A266-4A33-95E4-FF4C10574E5D}" type="slidenum">
              <a:rPr lang="en-US" smtClean="0"/>
              <a:t>9</a:t>
            </a:fld>
            <a:endParaRPr lang="en-US"/>
          </a:p>
        </p:txBody>
      </p:sp>
    </p:spTree>
    <p:extLst>
      <p:ext uri="{BB962C8B-B14F-4D97-AF65-F5344CB8AC3E}">
        <p14:creationId xmlns:p14="http://schemas.microsoft.com/office/powerpoint/2010/main" val="291253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the actor</a:t>
            </a:r>
            <a:r>
              <a:rPr lang="en-US" baseline="0" dirty="0" smtClean="0"/>
              <a:t> in general terms.</a:t>
            </a:r>
          </a:p>
          <a:p>
            <a:r>
              <a:rPr lang="en-US" dirty="0" smtClean="0"/>
              <a:t>The actor depends on your gap analysis.  </a:t>
            </a:r>
          </a:p>
          <a:p>
            <a:endParaRPr lang="en-US" dirty="0"/>
          </a:p>
        </p:txBody>
      </p:sp>
      <p:sp>
        <p:nvSpPr>
          <p:cNvPr id="4" name="Slide Number Placeholder 3"/>
          <p:cNvSpPr>
            <a:spLocks noGrp="1"/>
          </p:cNvSpPr>
          <p:nvPr>
            <p:ph type="sldNum" sz="quarter" idx="10"/>
          </p:nvPr>
        </p:nvSpPr>
        <p:spPr/>
        <p:txBody>
          <a:bodyPr/>
          <a:lstStyle/>
          <a:p>
            <a:fld id="{32670AEA-B4C3-4C02-976F-343B48A9F031}" type="slidenum">
              <a:rPr lang="en-US" smtClean="0"/>
              <a:t>10</a:t>
            </a:fld>
            <a:endParaRPr lang="en-US"/>
          </a:p>
        </p:txBody>
      </p:sp>
    </p:spTree>
    <p:extLst>
      <p:ext uri="{BB962C8B-B14F-4D97-AF65-F5344CB8AC3E}">
        <p14:creationId xmlns:p14="http://schemas.microsoft.com/office/powerpoint/2010/main" val="3760366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QI for HIV services in Africa as an example </a:t>
            </a:r>
          </a:p>
          <a:p>
            <a:r>
              <a:rPr lang="en-US" sz="1600" dirty="0" smtClean="0"/>
              <a:t>Gap A: inadequate capacity at the level of the national leadership to develop a program</a:t>
            </a:r>
          </a:p>
          <a:p>
            <a:pPr lvl="1"/>
            <a:r>
              <a:rPr lang="en-US" sz="1400" dirty="0" smtClean="0"/>
              <a:t>Actor A: QI expert </a:t>
            </a:r>
            <a:r>
              <a:rPr lang="en-US" sz="1400" dirty="0" err="1" smtClean="0"/>
              <a:t>secunded</a:t>
            </a:r>
            <a:r>
              <a:rPr lang="en-US" sz="1400" dirty="0" smtClean="0"/>
              <a:t> to the ministry by USAID</a:t>
            </a:r>
          </a:p>
          <a:p>
            <a:pPr lvl="1"/>
            <a:r>
              <a:rPr lang="en-US" sz="1400" dirty="0" err="1" smtClean="0"/>
              <a:t>Actoin</a:t>
            </a:r>
            <a:r>
              <a:rPr lang="en-US" sz="1400" dirty="0" smtClean="0"/>
              <a:t> A: Engaged, train, and motivate leadership to institutionalize QI practices</a:t>
            </a:r>
          </a:p>
          <a:p>
            <a:r>
              <a:rPr lang="en-US" sz="1600" dirty="0" smtClean="0"/>
              <a:t>Gap B: Facility take up is poor because there is no buy in from the in charges and weak managerial links because facilities are geographically remote</a:t>
            </a:r>
          </a:p>
          <a:p>
            <a:pPr lvl="1"/>
            <a:r>
              <a:rPr lang="en-US" sz="1400" dirty="0" smtClean="0"/>
              <a:t>Actor B: District health officers</a:t>
            </a:r>
          </a:p>
          <a:p>
            <a:pPr lvl="1"/>
            <a:r>
              <a:rPr lang="en-US" sz="1400" dirty="0" smtClean="0"/>
              <a:t>Action B: text messages What about prep among reproductive health specialists...  </a:t>
            </a:r>
          </a:p>
          <a:p>
            <a:r>
              <a:rPr lang="en-US" sz="1600" dirty="0" smtClean="0"/>
              <a:t>Action...  What is the actor suppose to do? The seconded person changes the capability and motivation of the organization through leading,  convening a committee,  engaging decision makers,  maybe that is how you envision their role?  </a:t>
            </a:r>
          </a:p>
          <a:p>
            <a:endParaRPr lang="en-US" sz="1600" dirty="0" smtClean="0"/>
          </a:p>
          <a:p>
            <a:endParaRPr lang="en-US" dirty="0"/>
          </a:p>
        </p:txBody>
      </p:sp>
      <p:sp>
        <p:nvSpPr>
          <p:cNvPr id="4" name="Slide Number Placeholder 3"/>
          <p:cNvSpPr>
            <a:spLocks noGrp="1"/>
          </p:cNvSpPr>
          <p:nvPr>
            <p:ph type="sldNum" sz="quarter" idx="10"/>
          </p:nvPr>
        </p:nvSpPr>
        <p:spPr/>
        <p:txBody>
          <a:bodyPr/>
          <a:lstStyle/>
          <a:p>
            <a:fld id="{BE2CC869-27E9-4CBA-A8A9-E9D743D2551C}" type="slidenum">
              <a:rPr lang="en-US" smtClean="0"/>
              <a:t>11</a:t>
            </a:fld>
            <a:endParaRPr lang="en-US"/>
          </a:p>
        </p:txBody>
      </p:sp>
    </p:spTree>
    <p:extLst>
      <p:ext uri="{BB962C8B-B14F-4D97-AF65-F5344CB8AC3E}">
        <p14:creationId xmlns:p14="http://schemas.microsoft.com/office/powerpoint/2010/main" val="3611228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QI coach who makes 2-hour, weekly visits to a clinic in order to train health care workers </a:t>
            </a:r>
          </a:p>
          <a:p>
            <a:r>
              <a:rPr lang="en-US" dirty="0" smtClean="0"/>
              <a:t>The AARP ACE campaign unit sends letters with petitions to hospital CMO’s once monthly to show growing support</a:t>
            </a:r>
          </a:p>
          <a:p>
            <a:r>
              <a:rPr lang="en-US" dirty="0" smtClean="0"/>
              <a:t>A teaching campaign using opinion leaders to give talks at free dinners about </a:t>
            </a:r>
            <a:r>
              <a:rPr lang="en-US" dirty="0" err="1" smtClean="0"/>
              <a:t>PrEP</a:t>
            </a:r>
            <a:r>
              <a:rPr lang="en-US" dirty="0" smtClean="0"/>
              <a:t> – seeks to target each provider only once.</a:t>
            </a:r>
          </a:p>
          <a:p>
            <a:pPr marL="285750" indent="-285750">
              <a:buFont typeface="Arial"/>
              <a:buChar char="•"/>
            </a:pPr>
            <a:r>
              <a:rPr lang="en-US" i="1" dirty="0" smtClean="0"/>
              <a:t>It </a:t>
            </a:r>
            <a:r>
              <a:rPr lang="en-US" sz="1200" i="1" dirty="0" smtClean="0"/>
              <a:t>matters for Amoxicillin, prednisone and ibuprofen, does dose matter for behavioral interventions?</a:t>
            </a:r>
          </a:p>
          <a:p>
            <a:pPr marL="285750" indent="-285750">
              <a:buFont typeface="Arial"/>
              <a:buChar char="•"/>
            </a:pPr>
            <a:r>
              <a:rPr lang="en-US" sz="1200" i="1" dirty="0" smtClean="0"/>
              <a:t>Weekly SMS enhances adherence, daily does not – even if message content is the same</a:t>
            </a:r>
          </a:p>
          <a:p>
            <a:pPr marL="285750" indent="-285750">
              <a:buFont typeface="Arial"/>
              <a:buChar char="•"/>
            </a:pPr>
            <a:r>
              <a:rPr lang="en-US" sz="1200" i="1" dirty="0" smtClean="0"/>
              <a:t>Incentives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E2CC869-27E9-4CBA-A8A9-E9D743D2551C}" type="slidenum">
              <a:rPr lang="en-US" smtClean="0"/>
              <a:t>12</a:t>
            </a:fld>
            <a:endParaRPr lang="en-US"/>
          </a:p>
        </p:txBody>
      </p:sp>
    </p:spTree>
    <p:extLst>
      <p:ext uri="{BB962C8B-B14F-4D97-AF65-F5344CB8AC3E}">
        <p14:creationId xmlns:p14="http://schemas.microsoft.com/office/powerpoint/2010/main" val="456353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And dose matters</a:t>
            </a:r>
          </a:p>
          <a:p>
            <a:endParaRPr lang="en-US" sz="1200" dirty="0" smtClean="0"/>
          </a:p>
          <a:p>
            <a:pPr lvl="1"/>
            <a:r>
              <a:rPr lang="en-US" sz="1050" dirty="0" smtClean="0"/>
              <a:t>Network meta-analyses for indirect comparisons across common SOC – </a:t>
            </a:r>
          </a:p>
          <a:p>
            <a:r>
              <a:rPr lang="en-US" sz="1200" dirty="0" smtClean="0"/>
              <a:t>Couples counseling increases uptake of </a:t>
            </a:r>
            <a:r>
              <a:rPr lang="en-US" sz="1200" dirty="0" err="1" smtClean="0"/>
              <a:t>pMTCT</a:t>
            </a:r>
            <a:r>
              <a:rPr lang="en-US" sz="1200" dirty="0" smtClean="0"/>
              <a:t> (Becker 2009)</a:t>
            </a:r>
          </a:p>
          <a:p>
            <a:r>
              <a:rPr lang="en-US" sz="1200" dirty="0" smtClean="0"/>
              <a:t>Act through patient knowledge, beliefs and attitudes or through facilitated disclosure?</a:t>
            </a:r>
          </a:p>
          <a:p>
            <a:r>
              <a:rPr lang="en-US" sz="1200" dirty="0" smtClean="0"/>
              <a:t>If you measure the extent to which the effect is mediated by disclosure, you can infer more accurately about the effect of the </a:t>
            </a:r>
            <a:r>
              <a:rPr lang="en-US" sz="1200" dirty="0" err="1" smtClean="0"/>
              <a:t>interventino</a:t>
            </a:r>
            <a:r>
              <a:rPr lang="en-US" sz="1200" dirty="0" smtClean="0"/>
              <a:t> in settings with different levels of disclosure, different drivers of disclosure and in environments where disclosure may be effect modified by something else</a:t>
            </a:r>
          </a:p>
          <a:p>
            <a:pPr lvl="1"/>
            <a:endParaRPr lang="en-US" sz="1050" dirty="0" smtClean="0"/>
          </a:p>
          <a:p>
            <a:pPr lvl="1"/>
            <a:endParaRPr lang="en-US" sz="1050" dirty="0" smtClean="0"/>
          </a:p>
          <a:p>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BE2CC869-27E9-4CBA-A8A9-E9D743D2551C}" type="slidenum">
              <a:rPr lang="en-US" smtClean="0"/>
              <a:t>15</a:t>
            </a:fld>
            <a:endParaRPr lang="en-US"/>
          </a:p>
        </p:txBody>
      </p:sp>
    </p:spTree>
    <p:extLst>
      <p:ext uri="{BB962C8B-B14F-4D97-AF65-F5344CB8AC3E}">
        <p14:creationId xmlns:p14="http://schemas.microsoft.com/office/powerpoint/2010/main" val="197241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 meta-analysis of </a:t>
            </a:r>
            <a:r>
              <a:rPr lang="en-US" dirty="0" err="1" smtClean="0"/>
              <a:t>interventios</a:t>
            </a:r>
            <a:r>
              <a:rPr lang="en-US" dirty="0" smtClean="0"/>
              <a:t> to support adherence to HIV treatment (Mills Lancet HIV 2014)</a:t>
            </a:r>
          </a:p>
          <a:p>
            <a:r>
              <a:rPr lang="en-US" dirty="0" smtClean="0"/>
              <a:t>“Comparative effectiveness”</a:t>
            </a:r>
          </a:p>
          <a:p>
            <a:r>
              <a:rPr lang="en-US" dirty="0" smtClean="0"/>
              <a:t>Estimate A vs. C even if A never studied against C</a:t>
            </a:r>
          </a:p>
          <a:p>
            <a:r>
              <a:rPr lang="en-US" dirty="0" smtClean="0"/>
              <a:t>Via common comparison against B</a:t>
            </a:r>
          </a:p>
          <a:p>
            <a:endParaRPr lang="en-US" dirty="0"/>
          </a:p>
        </p:txBody>
      </p:sp>
      <p:sp>
        <p:nvSpPr>
          <p:cNvPr id="4" name="Slide Number Placeholder 3"/>
          <p:cNvSpPr>
            <a:spLocks noGrp="1"/>
          </p:cNvSpPr>
          <p:nvPr>
            <p:ph type="sldNum" sz="quarter" idx="10"/>
          </p:nvPr>
        </p:nvSpPr>
        <p:spPr/>
        <p:txBody>
          <a:bodyPr/>
          <a:lstStyle/>
          <a:p>
            <a:fld id="{BE2CC869-27E9-4CBA-A8A9-E9D743D2551C}" type="slidenum">
              <a:rPr lang="en-US" smtClean="0"/>
              <a:t>16</a:t>
            </a:fld>
            <a:endParaRPr lang="en-US"/>
          </a:p>
        </p:txBody>
      </p:sp>
    </p:spTree>
    <p:extLst>
      <p:ext uri="{BB962C8B-B14F-4D97-AF65-F5344CB8AC3E}">
        <p14:creationId xmlns:p14="http://schemas.microsoft.com/office/powerpoint/2010/main" val="2550865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35D387-309F-4775-B3CB-C562581FB665}"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7942D-78EC-44A7-BC11-95037CE9301E}" type="slidenum">
              <a:rPr lang="en-US" smtClean="0"/>
              <a:t>‹#›</a:t>
            </a:fld>
            <a:endParaRPr lang="en-US"/>
          </a:p>
        </p:txBody>
      </p:sp>
    </p:spTree>
    <p:extLst>
      <p:ext uri="{BB962C8B-B14F-4D97-AF65-F5344CB8AC3E}">
        <p14:creationId xmlns:p14="http://schemas.microsoft.com/office/powerpoint/2010/main" val="330776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5D387-309F-4775-B3CB-C562581FB665}"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7942D-78EC-44A7-BC11-95037CE9301E}" type="slidenum">
              <a:rPr lang="en-US" smtClean="0"/>
              <a:t>‹#›</a:t>
            </a:fld>
            <a:endParaRPr lang="en-US"/>
          </a:p>
        </p:txBody>
      </p:sp>
    </p:spTree>
    <p:extLst>
      <p:ext uri="{BB962C8B-B14F-4D97-AF65-F5344CB8AC3E}">
        <p14:creationId xmlns:p14="http://schemas.microsoft.com/office/powerpoint/2010/main" val="298620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5D387-309F-4775-B3CB-C562581FB665}"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7942D-78EC-44A7-BC11-95037CE9301E}" type="slidenum">
              <a:rPr lang="en-US" smtClean="0"/>
              <a:t>‹#›</a:t>
            </a:fld>
            <a:endParaRPr lang="en-US"/>
          </a:p>
        </p:txBody>
      </p:sp>
    </p:spTree>
    <p:extLst>
      <p:ext uri="{BB962C8B-B14F-4D97-AF65-F5344CB8AC3E}">
        <p14:creationId xmlns:p14="http://schemas.microsoft.com/office/powerpoint/2010/main" val="3847934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6375"/>
            <a:ext cx="8229600" cy="4387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fld id="{67CE4677-A478-48A3-9E21-A8ED4297800A}" type="datetimeFigureOut">
              <a:rPr lang="en-US" smtClean="0"/>
              <a:t>4/28/2016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70EE71-0DE5-4071-B375-7C505909B63F}" type="slidenum">
              <a:rPr lang="en-US" smtClean="0"/>
              <a:t>‹#›</a:t>
            </a:fld>
            <a:endParaRPr lang="en-US"/>
          </a:p>
        </p:txBody>
      </p:sp>
    </p:spTree>
    <p:extLst>
      <p:ext uri="{BB962C8B-B14F-4D97-AF65-F5344CB8AC3E}">
        <p14:creationId xmlns:p14="http://schemas.microsoft.com/office/powerpoint/2010/main" val="396084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5D387-309F-4775-B3CB-C562581FB665}"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7942D-78EC-44A7-BC11-95037CE9301E}" type="slidenum">
              <a:rPr lang="en-US" smtClean="0"/>
              <a:t>‹#›</a:t>
            </a:fld>
            <a:endParaRPr lang="en-US"/>
          </a:p>
        </p:txBody>
      </p:sp>
    </p:spTree>
    <p:extLst>
      <p:ext uri="{BB962C8B-B14F-4D97-AF65-F5344CB8AC3E}">
        <p14:creationId xmlns:p14="http://schemas.microsoft.com/office/powerpoint/2010/main" val="36028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35D387-309F-4775-B3CB-C562581FB665}"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7942D-78EC-44A7-BC11-95037CE9301E}" type="slidenum">
              <a:rPr lang="en-US" smtClean="0"/>
              <a:t>‹#›</a:t>
            </a:fld>
            <a:endParaRPr lang="en-US"/>
          </a:p>
        </p:txBody>
      </p:sp>
    </p:spTree>
    <p:extLst>
      <p:ext uri="{BB962C8B-B14F-4D97-AF65-F5344CB8AC3E}">
        <p14:creationId xmlns:p14="http://schemas.microsoft.com/office/powerpoint/2010/main" val="2581417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35D387-309F-4775-B3CB-C562581FB665}" type="datetimeFigureOut">
              <a:rPr lang="en-US" smtClean="0"/>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7942D-78EC-44A7-BC11-95037CE9301E}" type="slidenum">
              <a:rPr lang="en-US" smtClean="0"/>
              <a:t>‹#›</a:t>
            </a:fld>
            <a:endParaRPr lang="en-US"/>
          </a:p>
        </p:txBody>
      </p:sp>
    </p:spTree>
    <p:extLst>
      <p:ext uri="{BB962C8B-B14F-4D97-AF65-F5344CB8AC3E}">
        <p14:creationId xmlns:p14="http://schemas.microsoft.com/office/powerpoint/2010/main" val="384728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35D387-309F-4775-B3CB-C562581FB665}" type="datetimeFigureOut">
              <a:rPr lang="en-US" smtClean="0"/>
              <a:t>4/28/2016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37942D-78EC-44A7-BC11-95037CE9301E}" type="slidenum">
              <a:rPr lang="en-US" smtClean="0"/>
              <a:t>‹#›</a:t>
            </a:fld>
            <a:endParaRPr lang="en-US"/>
          </a:p>
        </p:txBody>
      </p:sp>
    </p:spTree>
    <p:extLst>
      <p:ext uri="{BB962C8B-B14F-4D97-AF65-F5344CB8AC3E}">
        <p14:creationId xmlns:p14="http://schemas.microsoft.com/office/powerpoint/2010/main" val="66346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35D387-309F-4775-B3CB-C562581FB665}" type="datetimeFigureOut">
              <a:rPr lang="en-US" smtClean="0"/>
              <a:t>4/28/2016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37942D-78EC-44A7-BC11-95037CE9301E}" type="slidenum">
              <a:rPr lang="en-US" smtClean="0"/>
              <a:t>‹#›</a:t>
            </a:fld>
            <a:endParaRPr lang="en-US"/>
          </a:p>
        </p:txBody>
      </p:sp>
    </p:spTree>
    <p:extLst>
      <p:ext uri="{BB962C8B-B14F-4D97-AF65-F5344CB8AC3E}">
        <p14:creationId xmlns:p14="http://schemas.microsoft.com/office/powerpoint/2010/main" val="62207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5D387-309F-4775-B3CB-C562581FB665}" type="datetimeFigureOut">
              <a:rPr lang="en-US" smtClean="0"/>
              <a:t>4/28/2016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37942D-78EC-44A7-BC11-95037CE9301E}" type="slidenum">
              <a:rPr lang="en-US" smtClean="0"/>
              <a:t>‹#›</a:t>
            </a:fld>
            <a:endParaRPr lang="en-US"/>
          </a:p>
        </p:txBody>
      </p:sp>
    </p:spTree>
    <p:extLst>
      <p:ext uri="{BB962C8B-B14F-4D97-AF65-F5344CB8AC3E}">
        <p14:creationId xmlns:p14="http://schemas.microsoft.com/office/powerpoint/2010/main" val="155997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35D387-309F-4775-B3CB-C562581FB665}" type="datetimeFigureOut">
              <a:rPr lang="en-US" smtClean="0"/>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7942D-78EC-44A7-BC11-95037CE9301E}" type="slidenum">
              <a:rPr lang="en-US" smtClean="0"/>
              <a:t>‹#›</a:t>
            </a:fld>
            <a:endParaRPr lang="en-US"/>
          </a:p>
        </p:txBody>
      </p:sp>
    </p:spTree>
    <p:extLst>
      <p:ext uri="{BB962C8B-B14F-4D97-AF65-F5344CB8AC3E}">
        <p14:creationId xmlns:p14="http://schemas.microsoft.com/office/powerpoint/2010/main" val="112165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35D387-309F-4775-B3CB-C562581FB665}" type="datetimeFigureOut">
              <a:rPr lang="en-US" smtClean="0"/>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7942D-78EC-44A7-BC11-95037CE9301E}" type="slidenum">
              <a:rPr lang="en-US" smtClean="0"/>
              <a:t>‹#›</a:t>
            </a:fld>
            <a:endParaRPr lang="en-US"/>
          </a:p>
        </p:txBody>
      </p:sp>
    </p:spTree>
    <p:extLst>
      <p:ext uri="{BB962C8B-B14F-4D97-AF65-F5344CB8AC3E}">
        <p14:creationId xmlns:p14="http://schemas.microsoft.com/office/powerpoint/2010/main" val="263986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C35D387-309F-4775-B3CB-C562581FB665}" type="datetimeFigureOut">
              <a:rPr lang="en-US" smtClean="0"/>
              <a:t>4/28/2016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637942D-78EC-44A7-BC11-95037CE9301E}" type="slidenum">
              <a:rPr lang="en-US" smtClean="0"/>
              <a:t>‹#›</a:t>
            </a:fld>
            <a:endParaRPr lang="en-US"/>
          </a:p>
        </p:txBody>
      </p:sp>
    </p:spTree>
    <p:extLst>
      <p:ext uri="{BB962C8B-B14F-4D97-AF65-F5344CB8AC3E}">
        <p14:creationId xmlns:p14="http://schemas.microsoft.com/office/powerpoint/2010/main" val="3501601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em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tx2"/>
          </a:solidFill>
          <a:ln>
            <a:solidFill>
              <a:schemeClr val="bg1"/>
            </a:solidFill>
          </a:ln>
        </p:spPr>
        <p:txBody>
          <a:bodyPr/>
          <a:lstStyle/>
          <a:p>
            <a:r>
              <a:rPr lang="en-US" dirty="0" smtClean="0">
                <a:solidFill>
                  <a:schemeClr val="bg1"/>
                </a:solidFill>
              </a:rPr>
              <a:t>Implementation Strategies</a:t>
            </a:r>
            <a:endParaRPr lang="en-US" dirty="0">
              <a:solidFill>
                <a:schemeClr val="bg1"/>
              </a:solidFill>
            </a:endParaRPr>
          </a:p>
        </p:txBody>
      </p:sp>
      <p:sp>
        <p:nvSpPr>
          <p:cNvPr id="5" name="Subtitle 4"/>
          <p:cNvSpPr>
            <a:spLocks noGrp="1"/>
          </p:cNvSpPr>
          <p:nvPr>
            <p:ph type="subTitle" idx="1"/>
          </p:nvPr>
        </p:nvSpPr>
        <p:spPr/>
        <p:txBody>
          <a:bodyPr/>
          <a:lstStyle/>
          <a:p>
            <a:r>
              <a:rPr lang="en-US" dirty="0" smtClean="0"/>
              <a:t>Epidemiology 245</a:t>
            </a:r>
          </a:p>
          <a:p>
            <a:r>
              <a:rPr lang="en-US" dirty="0" smtClean="0"/>
              <a:t>Spring 2016</a:t>
            </a:r>
            <a:endParaRPr lang="en-US" dirty="0"/>
          </a:p>
        </p:txBody>
      </p:sp>
    </p:spTree>
    <p:extLst>
      <p:ext uri="{BB962C8B-B14F-4D97-AF65-F5344CB8AC3E}">
        <p14:creationId xmlns:p14="http://schemas.microsoft.com/office/powerpoint/2010/main" val="3024319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3350"/>
            <a:ext cx="8229600" cy="613172"/>
          </a:xfrm>
          <a:solidFill>
            <a:schemeClr val="accent2"/>
          </a:solidFill>
        </p:spPr>
        <p:txBody>
          <a:bodyPr>
            <a:normAutofit/>
          </a:bodyPr>
          <a:lstStyle/>
          <a:p>
            <a:r>
              <a:rPr lang="en-US" sz="3200" b="1" dirty="0" smtClean="0">
                <a:solidFill>
                  <a:schemeClr val="bg1"/>
                </a:solidFill>
              </a:rPr>
              <a:t>Actor</a:t>
            </a:r>
            <a:endParaRPr lang="en-US" sz="3200" b="1" dirty="0">
              <a:solidFill>
                <a:schemeClr val="bg1"/>
              </a:solidFill>
            </a:endParaRPr>
          </a:p>
        </p:txBody>
      </p:sp>
      <p:sp>
        <p:nvSpPr>
          <p:cNvPr id="9" name="Rectangle 8"/>
          <p:cNvSpPr/>
          <p:nvPr/>
        </p:nvSpPr>
        <p:spPr>
          <a:xfrm>
            <a:off x="6172200" y="3134901"/>
            <a:ext cx="2819400" cy="1384995"/>
          </a:xfrm>
          <a:prstGeom prst="rect">
            <a:avLst/>
          </a:prstGeom>
        </p:spPr>
        <p:txBody>
          <a:bodyPr wrap="square">
            <a:spAutoFit/>
          </a:bodyPr>
          <a:lstStyle/>
          <a:p>
            <a:r>
              <a:rPr lang="en-US" sz="1400" dirty="0" smtClean="0"/>
              <a:t>Technical gap: Leadership wants </a:t>
            </a:r>
            <a:r>
              <a:rPr lang="en-US" sz="1400" dirty="0"/>
              <a:t>it but doesn't know </a:t>
            </a:r>
            <a:r>
              <a:rPr lang="en-US" sz="1400" dirty="0" smtClean="0"/>
              <a:t>how to get it done</a:t>
            </a:r>
            <a:r>
              <a:rPr lang="en-US" sz="1400" dirty="0"/>
              <a:t> </a:t>
            </a:r>
            <a:r>
              <a:rPr lang="en-US" sz="1400" b="1" dirty="0" smtClean="0"/>
              <a:t>– </a:t>
            </a:r>
            <a:r>
              <a:rPr lang="en-US" sz="1400" b="1" dirty="0" smtClean="0">
                <a:solidFill>
                  <a:schemeClr val="accent2"/>
                </a:solidFill>
              </a:rPr>
              <a:t>“actor” could be a professional with X training who occupies a new “seconded” position (e.g., QI for HIV</a:t>
            </a:r>
            <a:r>
              <a:rPr lang="en-US" sz="1400" b="1" dirty="0">
                <a:solidFill>
                  <a:schemeClr val="accent2"/>
                </a:solidFill>
              </a:rPr>
              <a:t> </a:t>
            </a:r>
            <a:r>
              <a:rPr lang="en-US" sz="1400" b="1" dirty="0" smtClean="0">
                <a:solidFill>
                  <a:schemeClr val="accent2"/>
                </a:solidFill>
              </a:rPr>
              <a:t>- HRSA)</a:t>
            </a:r>
            <a:endParaRPr lang="en-US" sz="1400" b="1" dirty="0">
              <a:solidFill>
                <a:schemeClr val="accent2"/>
              </a:solidFill>
            </a:endParaRPr>
          </a:p>
        </p:txBody>
      </p:sp>
      <p:sp>
        <p:nvSpPr>
          <p:cNvPr id="14" name="Rectangle 13"/>
          <p:cNvSpPr/>
          <p:nvPr/>
        </p:nvSpPr>
        <p:spPr>
          <a:xfrm>
            <a:off x="5410200" y="1034594"/>
            <a:ext cx="3048000" cy="1169551"/>
          </a:xfrm>
          <a:prstGeom prst="rect">
            <a:avLst/>
          </a:prstGeom>
        </p:spPr>
        <p:txBody>
          <a:bodyPr wrap="square">
            <a:spAutoFit/>
          </a:bodyPr>
          <a:lstStyle/>
          <a:p>
            <a:r>
              <a:rPr lang="en-US" sz="1400" dirty="0" smtClean="0"/>
              <a:t>Knowledge / motivation gap: Leadership does </a:t>
            </a:r>
            <a:r>
              <a:rPr lang="en-US" sz="1400" dirty="0"/>
              <a:t>not know or care about </a:t>
            </a:r>
            <a:r>
              <a:rPr lang="en-US" sz="1400" dirty="0" smtClean="0"/>
              <a:t>ACE </a:t>
            </a:r>
            <a:r>
              <a:rPr lang="en-US" sz="1400" dirty="0" smtClean="0">
                <a:solidFill>
                  <a:schemeClr val="accent2"/>
                </a:solidFill>
              </a:rPr>
              <a:t>– </a:t>
            </a:r>
            <a:r>
              <a:rPr lang="en-US" sz="1400" b="1" dirty="0" smtClean="0">
                <a:solidFill>
                  <a:schemeClr val="accent2"/>
                </a:solidFill>
              </a:rPr>
              <a:t>“actor” might be an </a:t>
            </a:r>
            <a:r>
              <a:rPr lang="en-US" sz="1400" b="1" dirty="0">
                <a:solidFill>
                  <a:schemeClr val="accent2"/>
                </a:solidFill>
              </a:rPr>
              <a:t>advocacy organization or a branch of an advocacy </a:t>
            </a:r>
            <a:r>
              <a:rPr lang="en-US" sz="1400" b="1" dirty="0" smtClean="0">
                <a:solidFill>
                  <a:schemeClr val="accent2"/>
                </a:solidFill>
              </a:rPr>
              <a:t>organization (AARP).</a:t>
            </a:r>
            <a:endParaRPr lang="en-US" sz="1400" b="1" dirty="0">
              <a:solidFill>
                <a:schemeClr val="accent2"/>
              </a:solidFill>
            </a:endParaRPr>
          </a:p>
        </p:txBody>
      </p:sp>
      <p:sp>
        <p:nvSpPr>
          <p:cNvPr id="34" name="TextBox 33"/>
          <p:cNvSpPr txBox="1"/>
          <p:nvPr/>
        </p:nvSpPr>
        <p:spPr>
          <a:xfrm>
            <a:off x="609601" y="819150"/>
            <a:ext cx="3955972" cy="1384995"/>
          </a:xfrm>
          <a:prstGeom prst="rect">
            <a:avLst/>
          </a:prstGeom>
          <a:noFill/>
        </p:spPr>
        <p:txBody>
          <a:bodyPr wrap="square" rtlCol="0">
            <a:spAutoFit/>
          </a:bodyPr>
          <a:lstStyle/>
          <a:p>
            <a:r>
              <a:rPr lang="en-US" sz="1400" dirty="0" smtClean="0"/>
              <a:t>Generalizable characterization of “actor”</a:t>
            </a:r>
          </a:p>
          <a:p>
            <a:pPr marL="285750" indent="-285750">
              <a:buFont typeface="Arial"/>
              <a:buChar char="•"/>
            </a:pPr>
            <a:r>
              <a:rPr lang="en-US" sz="1400" dirty="0" smtClean="0"/>
              <a:t>Socio-demographics</a:t>
            </a:r>
          </a:p>
          <a:p>
            <a:pPr marL="285750" indent="-285750">
              <a:buFont typeface="Arial"/>
              <a:buChar char="•"/>
            </a:pPr>
            <a:r>
              <a:rPr lang="en-US" sz="1400" dirty="0" smtClean="0"/>
              <a:t>Training, education (e.g., nurse)</a:t>
            </a:r>
          </a:p>
          <a:p>
            <a:pPr marL="285750" indent="-285750">
              <a:buFont typeface="Arial"/>
              <a:buChar char="•"/>
            </a:pPr>
            <a:r>
              <a:rPr lang="en-US" sz="1400" dirty="0" smtClean="0"/>
              <a:t>Position (e.g., middle manager)</a:t>
            </a:r>
          </a:p>
          <a:p>
            <a:pPr marL="285750" indent="-285750">
              <a:buFont typeface="Arial"/>
              <a:buChar char="•"/>
            </a:pPr>
            <a:r>
              <a:rPr lang="en-US" sz="1400" dirty="0" smtClean="0"/>
              <a:t>Identity (e.g., peer)</a:t>
            </a:r>
          </a:p>
          <a:p>
            <a:pPr marL="285750" indent="-285750">
              <a:buFont typeface="Arial"/>
              <a:buChar char="•"/>
            </a:pPr>
            <a:r>
              <a:rPr lang="en-US" sz="1400" dirty="0" err="1" smtClean="0"/>
              <a:t>Sociometrically</a:t>
            </a:r>
            <a:r>
              <a:rPr lang="en-US" sz="1400" dirty="0" smtClean="0"/>
              <a:t> (e.g., opinion leader)</a:t>
            </a:r>
            <a:endParaRPr lang="en-US" sz="1400" dirty="0"/>
          </a:p>
        </p:txBody>
      </p:sp>
      <p:grpSp>
        <p:nvGrpSpPr>
          <p:cNvPr id="28" name="Group 27"/>
          <p:cNvGrpSpPr/>
          <p:nvPr/>
        </p:nvGrpSpPr>
        <p:grpSpPr>
          <a:xfrm>
            <a:off x="526525" y="2266950"/>
            <a:ext cx="3771900" cy="2938954"/>
            <a:chOff x="571500" y="1065612"/>
            <a:chExt cx="4191000" cy="3411540"/>
          </a:xfrm>
        </p:grpSpPr>
        <p:sp>
          <p:nvSpPr>
            <p:cNvPr id="30" name="TextBox 29"/>
            <p:cNvSpPr txBox="1"/>
            <p:nvPr/>
          </p:nvSpPr>
          <p:spPr>
            <a:xfrm rot="16200000">
              <a:off x="1815243" y="3308858"/>
              <a:ext cx="1064432" cy="512961"/>
            </a:xfrm>
            <a:prstGeom prst="rect">
              <a:avLst/>
            </a:prstGeom>
            <a:noFill/>
          </p:spPr>
          <p:txBody>
            <a:bodyPr wrap="none" rtlCol="0">
              <a:spAutoFit/>
            </a:bodyPr>
            <a:lstStyle/>
            <a:p>
              <a:pPr algn="r"/>
              <a:r>
                <a:rPr lang="en-US" sz="1200" b="1" dirty="0" smtClean="0"/>
                <a:t>Leadership </a:t>
              </a:r>
            </a:p>
            <a:p>
              <a:pPr algn="r"/>
              <a:r>
                <a:rPr lang="en-US" sz="1200" b="1" dirty="0" smtClean="0"/>
                <a:t>wants ACE</a:t>
              </a:r>
              <a:endParaRPr lang="en-US" sz="1200" b="1" dirty="0"/>
            </a:p>
          </p:txBody>
        </p:sp>
        <p:sp>
          <p:nvSpPr>
            <p:cNvPr id="31" name="TextBox 30"/>
            <p:cNvSpPr txBox="1"/>
            <p:nvPr/>
          </p:nvSpPr>
          <p:spPr>
            <a:xfrm rot="16200000">
              <a:off x="2561300" y="3498657"/>
              <a:ext cx="1444029" cy="512961"/>
            </a:xfrm>
            <a:prstGeom prst="rect">
              <a:avLst/>
            </a:prstGeom>
            <a:noFill/>
          </p:spPr>
          <p:txBody>
            <a:bodyPr wrap="none" rtlCol="0">
              <a:spAutoFit/>
            </a:bodyPr>
            <a:lstStyle/>
            <a:p>
              <a:pPr algn="r"/>
              <a:r>
                <a:rPr lang="en-US" sz="1200" b="1" dirty="0" smtClean="0"/>
                <a:t>Ever successfully</a:t>
              </a:r>
            </a:p>
            <a:p>
              <a:pPr algn="r"/>
              <a:r>
                <a:rPr lang="en-US" sz="1200" b="1" dirty="0" smtClean="0"/>
                <a:t> started ACE</a:t>
              </a:r>
              <a:endParaRPr lang="en-US" sz="1200" b="1" dirty="0"/>
            </a:p>
          </p:txBody>
        </p:sp>
        <p:sp>
          <p:nvSpPr>
            <p:cNvPr id="32" name="TextBox 31"/>
            <p:cNvSpPr txBox="1"/>
            <p:nvPr/>
          </p:nvSpPr>
          <p:spPr>
            <a:xfrm rot="16200000">
              <a:off x="3605720" y="3438471"/>
              <a:ext cx="1118471" cy="307777"/>
            </a:xfrm>
            <a:prstGeom prst="rect">
              <a:avLst/>
            </a:prstGeom>
            <a:noFill/>
          </p:spPr>
          <p:txBody>
            <a:bodyPr wrap="none" rtlCol="0">
              <a:spAutoFit/>
            </a:bodyPr>
            <a:lstStyle/>
            <a:p>
              <a:pPr algn="r"/>
              <a:r>
                <a:rPr lang="en-US" sz="1200" b="1" dirty="0" smtClean="0"/>
                <a:t>Still has ACE</a:t>
              </a:r>
              <a:endParaRPr lang="en-US" sz="1200" b="1" dirty="0"/>
            </a:p>
          </p:txBody>
        </p:sp>
        <p:sp>
          <p:nvSpPr>
            <p:cNvPr id="35" name="TextBox 34"/>
            <p:cNvSpPr txBox="1"/>
            <p:nvPr/>
          </p:nvSpPr>
          <p:spPr>
            <a:xfrm rot="16200000">
              <a:off x="783186" y="3414104"/>
              <a:ext cx="1274923" cy="512961"/>
            </a:xfrm>
            <a:prstGeom prst="rect">
              <a:avLst/>
            </a:prstGeom>
            <a:noFill/>
          </p:spPr>
          <p:txBody>
            <a:bodyPr wrap="none" rtlCol="0">
              <a:spAutoFit/>
            </a:bodyPr>
            <a:lstStyle/>
            <a:p>
              <a:pPr algn="r"/>
              <a:r>
                <a:rPr lang="en-US" sz="1200" b="1" dirty="0" smtClean="0"/>
                <a:t>Hospital that </a:t>
              </a:r>
            </a:p>
            <a:p>
              <a:pPr algn="r"/>
              <a:r>
                <a:rPr lang="en-US" sz="1200" b="1" dirty="0" smtClean="0"/>
                <a:t>serves elderly </a:t>
              </a:r>
            </a:p>
          </p:txBody>
        </p:sp>
        <p:graphicFrame>
          <p:nvGraphicFramePr>
            <p:cNvPr id="36" name="Chart 35"/>
            <p:cNvGraphicFramePr>
              <a:graphicFrameLocks/>
            </p:cNvGraphicFramePr>
            <p:nvPr>
              <p:extLst>
                <p:ext uri="{D42A27DB-BD31-4B8C-83A1-F6EECF244321}">
                  <p14:modId xmlns:p14="http://schemas.microsoft.com/office/powerpoint/2010/main" val="2942142715"/>
                </p:ext>
              </p:extLst>
            </p:nvPr>
          </p:nvGraphicFramePr>
          <p:xfrm>
            <a:off x="571500" y="1065612"/>
            <a:ext cx="4191000" cy="2201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39" name="Oval 38"/>
          <p:cNvSpPr/>
          <p:nvPr/>
        </p:nvSpPr>
        <p:spPr>
          <a:xfrm>
            <a:off x="2057400" y="2571750"/>
            <a:ext cx="152400" cy="1524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1" name="Elbow Connector 40"/>
          <p:cNvCxnSpPr>
            <a:stCxn id="39" idx="6"/>
            <a:endCxn id="14" idx="1"/>
          </p:cNvCxnSpPr>
          <p:nvPr/>
        </p:nvCxnSpPr>
        <p:spPr>
          <a:xfrm flipV="1">
            <a:off x="2209800" y="1619370"/>
            <a:ext cx="3200400" cy="1028580"/>
          </a:xfrm>
          <a:prstGeom prst="bentConnector3">
            <a:avLst>
              <a:gd name="adj1" fmla="val 71513"/>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29" idx="6"/>
            <a:endCxn id="9" idx="1"/>
          </p:cNvCxnSpPr>
          <p:nvPr/>
        </p:nvCxnSpPr>
        <p:spPr>
          <a:xfrm>
            <a:off x="3048000" y="3028950"/>
            <a:ext cx="3124200" cy="798449"/>
          </a:xfrm>
          <a:prstGeom prst="bentConnector3">
            <a:avLst>
              <a:gd name="adj1" fmla="val 50000"/>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895600" y="2952750"/>
            <a:ext cx="152400" cy="1524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0716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133350"/>
            <a:ext cx="8229600" cy="613172"/>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rPr>
              <a:t>Action</a:t>
            </a:r>
            <a:endParaRPr lang="en-US" sz="3200" b="1" dirty="0">
              <a:solidFill>
                <a:schemeClr val="bg1"/>
              </a:solidFill>
            </a:endParaRPr>
          </a:p>
        </p:txBody>
      </p:sp>
      <p:sp>
        <p:nvSpPr>
          <p:cNvPr id="5" name="Rectangle 4"/>
          <p:cNvSpPr/>
          <p:nvPr/>
        </p:nvSpPr>
        <p:spPr>
          <a:xfrm>
            <a:off x="5105400" y="3134901"/>
            <a:ext cx="3886200" cy="1384995"/>
          </a:xfrm>
          <a:prstGeom prst="rect">
            <a:avLst/>
          </a:prstGeom>
        </p:spPr>
        <p:txBody>
          <a:bodyPr wrap="square">
            <a:spAutoFit/>
          </a:bodyPr>
          <a:lstStyle/>
          <a:p>
            <a:r>
              <a:rPr lang="en-US" sz="1400" dirty="0" smtClean="0"/>
              <a:t>Technical gap: Leadership wants </a:t>
            </a:r>
            <a:r>
              <a:rPr lang="en-US" sz="1400" dirty="0"/>
              <a:t>it but doesn't know </a:t>
            </a:r>
            <a:r>
              <a:rPr lang="en-US" sz="1400" dirty="0" smtClean="0"/>
              <a:t>how to get it done</a:t>
            </a:r>
            <a:r>
              <a:rPr lang="en-US" sz="1400" dirty="0"/>
              <a:t> </a:t>
            </a:r>
            <a:r>
              <a:rPr lang="en-US" sz="1400" dirty="0" smtClean="0"/>
              <a:t>– </a:t>
            </a:r>
            <a:r>
              <a:rPr lang="en-US" sz="1400" dirty="0" smtClean="0">
                <a:solidFill>
                  <a:schemeClr val="accent2"/>
                </a:solidFill>
              </a:rPr>
              <a:t>“actor” could be a professional with X training who occupies a new “seconded” position (e.g., QI for HIV</a:t>
            </a:r>
            <a:r>
              <a:rPr lang="en-US" sz="1400" dirty="0">
                <a:solidFill>
                  <a:schemeClr val="accent2"/>
                </a:solidFill>
              </a:rPr>
              <a:t> </a:t>
            </a:r>
            <a:r>
              <a:rPr lang="en-US" sz="1400" dirty="0" smtClean="0">
                <a:solidFill>
                  <a:schemeClr val="accent2"/>
                </a:solidFill>
              </a:rPr>
              <a:t>- HRSA  seconds) which </a:t>
            </a:r>
            <a:r>
              <a:rPr lang="en-US" sz="1400" b="1" dirty="0" smtClean="0">
                <a:solidFill>
                  <a:srgbClr val="00B050"/>
                </a:solidFill>
              </a:rPr>
              <a:t>seeks to engage, motivate and train colleagues on a committee</a:t>
            </a:r>
            <a:endParaRPr lang="en-US" sz="1400" b="1" dirty="0">
              <a:solidFill>
                <a:srgbClr val="00B050"/>
              </a:solidFill>
            </a:endParaRPr>
          </a:p>
        </p:txBody>
      </p:sp>
      <p:sp>
        <p:nvSpPr>
          <p:cNvPr id="6" name="Rectangle 5"/>
          <p:cNvSpPr/>
          <p:nvPr/>
        </p:nvSpPr>
        <p:spPr>
          <a:xfrm>
            <a:off x="5105400" y="1034594"/>
            <a:ext cx="3352800" cy="1600438"/>
          </a:xfrm>
          <a:prstGeom prst="rect">
            <a:avLst/>
          </a:prstGeom>
        </p:spPr>
        <p:txBody>
          <a:bodyPr wrap="square">
            <a:spAutoFit/>
          </a:bodyPr>
          <a:lstStyle/>
          <a:p>
            <a:r>
              <a:rPr lang="en-US" sz="1400" dirty="0" smtClean="0"/>
              <a:t>Knowledge / motivation gap: Leadership does </a:t>
            </a:r>
            <a:r>
              <a:rPr lang="en-US" sz="1400" dirty="0"/>
              <a:t>not know or care about </a:t>
            </a:r>
            <a:r>
              <a:rPr lang="en-US" sz="1400" dirty="0" smtClean="0"/>
              <a:t>ACE </a:t>
            </a:r>
            <a:r>
              <a:rPr lang="en-US" sz="1400" dirty="0" smtClean="0">
                <a:solidFill>
                  <a:schemeClr val="accent2"/>
                </a:solidFill>
              </a:rPr>
              <a:t>– “actor” might be an </a:t>
            </a:r>
            <a:r>
              <a:rPr lang="en-US" sz="1400" dirty="0">
                <a:solidFill>
                  <a:schemeClr val="accent2"/>
                </a:solidFill>
              </a:rPr>
              <a:t>advocacy organization or a branch of an advocacy </a:t>
            </a:r>
            <a:r>
              <a:rPr lang="en-US" sz="1400" dirty="0" smtClean="0">
                <a:solidFill>
                  <a:schemeClr val="accent2"/>
                </a:solidFill>
              </a:rPr>
              <a:t>organization (AARP) which seeks to </a:t>
            </a:r>
            <a:r>
              <a:rPr lang="en-US" sz="1400" b="1" dirty="0" smtClean="0">
                <a:solidFill>
                  <a:srgbClr val="00B050"/>
                </a:solidFill>
              </a:rPr>
              <a:t>persuade through petition letters and reputational incentive (website that shows facilities with and without ACE)</a:t>
            </a:r>
            <a:endParaRPr lang="en-US" sz="1400" b="1" dirty="0">
              <a:solidFill>
                <a:srgbClr val="00B050"/>
              </a:solidFill>
            </a:endParaRPr>
          </a:p>
        </p:txBody>
      </p:sp>
      <p:sp>
        <p:nvSpPr>
          <p:cNvPr id="7" name="TextBox 6"/>
          <p:cNvSpPr txBox="1"/>
          <p:nvPr/>
        </p:nvSpPr>
        <p:spPr>
          <a:xfrm>
            <a:off x="609601" y="1008043"/>
            <a:ext cx="3955972" cy="954107"/>
          </a:xfrm>
          <a:prstGeom prst="rect">
            <a:avLst/>
          </a:prstGeom>
          <a:noFill/>
        </p:spPr>
        <p:txBody>
          <a:bodyPr wrap="square" rtlCol="0">
            <a:spAutoFit/>
          </a:bodyPr>
          <a:lstStyle/>
          <a:p>
            <a:r>
              <a:rPr lang="en-US" sz="1400" i="1" dirty="0" smtClean="0"/>
              <a:t>“</a:t>
            </a:r>
            <a:r>
              <a:rPr lang="en-US" sz="1400" i="1" dirty="0"/>
              <a:t>An active verb statements to specify the specific actions, steps, or processes that need to be </a:t>
            </a:r>
            <a:r>
              <a:rPr lang="en-US" sz="1400" i="1" dirty="0" smtClean="0"/>
              <a:t>enacted”</a:t>
            </a:r>
            <a:r>
              <a:rPr lang="en-US" sz="1400" i="1" dirty="0"/>
              <a:t> </a:t>
            </a:r>
            <a:r>
              <a:rPr lang="en-US" sz="1400" i="1" dirty="0" smtClean="0"/>
              <a:t>(e.g., </a:t>
            </a:r>
            <a:r>
              <a:rPr lang="en-US" sz="1400" i="1" dirty="0"/>
              <a:t>t</a:t>
            </a:r>
            <a:r>
              <a:rPr lang="en-US" sz="1400" i="1" dirty="0" smtClean="0"/>
              <a:t>rain, educate, persuade, motivate) (BCW)</a:t>
            </a:r>
          </a:p>
        </p:txBody>
      </p:sp>
      <p:grpSp>
        <p:nvGrpSpPr>
          <p:cNvPr id="8" name="Group 7"/>
          <p:cNvGrpSpPr/>
          <p:nvPr/>
        </p:nvGrpSpPr>
        <p:grpSpPr>
          <a:xfrm>
            <a:off x="526525" y="2266950"/>
            <a:ext cx="3771900" cy="2938954"/>
            <a:chOff x="571500" y="1065612"/>
            <a:chExt cx="4191000" cy="3411540"/>
          </a:xfrm>
        </p:grpSpPr>
        <p:sp>
          <p:nvSpPr>
            <p:cNvPr id="9" name="TextBox 8"/>
            <p:cNvSpPr txBox="1"/>
            <p:nvPr/>
          </p:nvSpPr>
          <p:spPr>
            <a:xfrm rot="16200000">
              <a:off x="1815243" y="3308858"/>
              <a:ext cx="1064432" cy="512961"/>
            </a:xfrm>
            <a:prstGeom prst="rect">
              <a:avLst/>
            </a:prstGeom>
            <a:noFill/>
          </p:spPr>
          <p:txBody>
            <a:bodyPr wrap="none" rtlCol="0">
              <a:spAutoFit/>
            </a:bodyPr>
            <a:lstStyle/>
            <a:p>
              <a:pPr algn="r"/>
              <a:r>
                <a:rPr lang="en-US" sz="1200" b="1" dirty="0" smtClean="0"/>
                <a:t>Leadership </a:t>
              </a:r>
            </a:p>
            <a:p>
              <a:pPr algn="r"/>
              <a:r>
                <a:rPr lang="en-US" sz="1200" b="1" dirty="0" smtClean="0"/>
                <a:t>wants ACE</a:t>
              </a:r>
              <a:endParaRPr lang="en-US" sz="1200" b="1" dirty="0"/>
            </a:p>
          </p:txBody>
        </p:sp>
        <p:sp>
          <p:nvSpPr>
            <p:cNvPr id="10" name="TextBox 9"/>
            <p:cNvSpPr txBox="1"/>
            <p:nvPr/>
          </p:nvSpPr>
          <p:spPr>
            <a:xfrm rot="16200000">
              <a:off x="2561300" y="3498657"/>
              <a:ext cx="1444029" cy="512961"/>
            </a:xfrm>
            <a:prstGeom prst="rect">
              <a:avLst/>
            </a:prstGeom>
            <a:noFill/>
          </p:spPr>
          <p:txBody>
            <a:bodyPr wrap="none" rtlCol="0">
              <a:spAutoFit/>
            </a:bodyPr>
            <a:lstStyle/>
            <a:p>
              <a:pPr algn="r"/>
              <a:r>
                <a:rPr lang="en-US" sz="1200" b="1" dirty="0" smtClean="0"/>
                <a:t>Ever successfully</a:t>
              </a:r>
            </a:p>
            <a:p>
              <a:pPr algn="r"/>
              <a:r>
                <a:rPr lang="en-US" sz="1200" b="1" dirty="0" smtClean="0"/>
                <a:t> started ACE</a:t>
              </a:r>
              <a:endParaRPr lang="en-US" sz="1200" b="1" dirty="0"/>
            </a:p>
          </p:txBody>
        </p:sp>
        <p:sp>
          <p:nvSpPr>
            <p:cNvPr id="11" name="TextBox 10"/>
            <p:cNvSpPr txBox="1"/>
            <p:nvPr/>
          </p:nvSpPr>
          <p:spPr>
            <a:xfrm rot="16200000">
              <a:off x="3605720" y="3438471"/>
              <a:ext cx="1118471" cy="307777"/>
            </a:xfrm>
            <a:prstGeom prst="rect">
              <a:avLst/>
            </a:prstGeom>
            <a:noFill/>
          </p:spPr>
          <p:txBody>
            <a:bodyPr wrap="none" rtlCol="0">
              <a:spAutoFit/>
            </a:bodyPr>
            <a:lstStyle/>
            <a:p>
              <a:pPr algn="r"/>
              <a:r>
                <a:rPr lang="en-US" sz="1200" b="1" dirty="0" smtClean="0"/>
                <a:t>Still has ACE</a:t>
              </a:r>
              <a:endParaRPr lang="en-US" sz="1200" b="1" dirty="0"/>
            </a:p>
          </p:txBody>
        </p:sp>
        <p:sp>
          <p:nvSpPr>
            <p:cNvPr id="12" name="TextBox 11"/>
            <p:cNvSpPr txBox="1"/>
            <p:nvPr/>
          </p:nvSpPr>
          <p:spPr>
            <a:xfrm rot="16200000">
              <a:off x="783186" y="3414104"/>
              <a:ext cx="1274923" cy="512961"/>
            </a:xfrm>
            <a:prstGeom prst="rect">
              <a:avLst/>
            </a:prstGeom>
            <a:noFill/>
          </p:spPr>
          <p:txBody>
            <a:bodyPr wrap="none" rtlCol="0">
              <a:spAutoFit/>
            </a:bodyPr>
            <a:lstStyle/>
            <a:p>
              <a:pPr algn="r"/>
              <a:r>
                <a:rPr lang="en-US" sz="1200" b="1" dirty="0" smtClean="0"/>
                <a:t>Hospital that </a:t>
              </a:r>
            </a:p>
            <a:p>
              <a:pPr algn="r"/>
              <a:r>
                <a:rPr lang="en-US" sz="1200" b="1" dirty="0" smtClean="0"/>
                <a:t>serves elderly </a:t>
              </a:r>
            </a:p>
          </p:txBody>
        </p:sp>
        <p:graphicFrame>
          <p:nvGraphicFramePr>
            <p:cNvPr id="13" name="Chart 12"/>
            <p:cNvGraphicFramePr>
              <a:graphicFrameLocks/>
            </p:cNvGraphicFramePr>
            <p:nvPr>
              <p:extLst>
                <p:ext uri="{D42A27DB-BD31-4B8C-83A1-F6EECF244321}">
                  <p14:modId xmlns:p14="http://schemas.microsoft.com/office/powerpoint/2010/main" val="1643780505"/>
                </p:ext>
              </p:extLst>
            </p:nvPr>
          </p:nvGraphicFramePr>
          <p:xfrm>
            <a:off x="571500" y="1065612"/>
            <a:ext cx="4191000" cy="2201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14" name="Oval 13"/>
          <p:cNvSpPr/>
          <p:nvPr/>
        </p:nvSpPr>
        <p:spPr>
          <a:xfrm>
            <a:off x="2057400" y="2571750"/>
            <a:ext cx="152400" cy="1524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Elbow Connector 14"/>
          <p:cNvCxnSpPr>
            <a:stCxn id="14" idx="6"/>
            <a:endCxn id="6" idx="1"/>
          </p:cNvCxnSpPr>
          <p:nvPr/>
        </p:nvCxnSpPr>
        <p:spPr>
          <a:xfrm flipV="1">
            <a:off x="2209800" y="1834813"/>
            <a:ext cx="2895600" cy="813137"/>
          </a:xfrm>
          <a:prstGeom prst="bentConnector3">
            <a:avLst>
              <a:gd name="adj1" fmla="val 50000"/>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7" idx="6"/>
            <a:endCxn id="5" idx="1"/>
          </p:cNvCxnSpPr>
          <p:nvPr/>
        </p:nvCxnSpPr>
        <p:spPr>
          <a:xfrm>
            <a:off x="3048000" y="3028950"/>
            <a:ext cx="2057400" cy="798449"/>
          </a:xfrm>
          <a:prstGeom prst="bentConnector3">
            <a:avLst>
              <a:gd name="adj1" fmla="val 50000"/>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895600" y="2952750"/>
            <a:ext cx="152400" cy="1524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588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60771"/>
          </a:xfrm>
          <a:solidFill>
            <a:schemeClr val="accent4"/>
          </a:solidFill>
        </p:spPr>
        <p:txBody>
          <a:bodyPr>
            <a:normAutofit fontScale="90000"/>
          </a:bodyPr>
          <a:lstStyle/>
          <a:p>
            <a:r>
              <a:rPr lang="en-US" sz="2800" b="1" dirty="0" smtClean="0">
                <a:solidFill>
                  <a:schemeClr val="bg1"/>
                </a:solidFill>
              </a:rPr>
              <a:t>Dose and Temporality</a:t>
            </a:r>
            <a:endParaRPr lang="en-US" sz="2800" b="1" dirty="0">
              <a:solidFill>
                <a:schemeClr val="bg1"/>
              </a:solidFill>
            </a:endParaRPr>
          </a:p>
        </p:txBody>
      </p:sp>
      <p:pic>
        <p:nvPicPr>
          <p:cNvPr id="6" name="Picture 5"/>
          <p:cNvPicPr>
            <a:picLocks noChangeAspect="1"/>
          </p:cNvPicPr>
          <p:nvPr/>
        </p:nvPicPr>
        <p:blipFill>
          <a:blip r:embed="rId3"/>
          <a:stretch>
            <a:fillRect/>
          </a:stretch>
        </p:blipFill>
        <p:spPr>
          <a:xfrm>
            <a:off x="5791200" y="1070856"/>
            <a:ext cx="2752826" cy="3581400"/>
          </a:xfrm>
          <a:prstGeom prst="rect">
            <a:avLst/>
          </a:prstGeom>
          <a:ln>
            <a:solidFill>
              <a:schemeClr val="tx1"/>
            </a:solidFill>
          </a:ln>
        </p:spPr>
      </p:pic>
      <p:sp>
        <p:nvSpPr>
          <p:cNvPr id="8" name="Rectangle 7"/>
          <p:cNvSpPr/>
          <p:nvPr/>
        </p:nvSpPr>
        <p:spPr>
          <a:xfrm>
            <a:off x="609599" y="3134901"/>
            <a:ext cx="4946073" cy="1600438"/>
          </a:xfrm>
          <a:prstGeom prst="rect">
            <a:avLst/>
          </a:prstGeom>
        </p:spPr>
        <p:txBody>
          <a:bodyPr wrap="square">
            <a:spAutoFit/>
          </a:bodyPr>
          <a:lstStyle/>
          <a:p>
            <a:r>
              <a:rPr lang="en-US" sz="1400" dirty="0" smtClean="0"/>
              <a:t>Technical gap: Leadership wants </a:t>
            </a:r>
            <a:r>
              <a:rPr lang="en-US" sz="1400" dirty="0"/>
              <a:t>it but doesn't know </a:t>
            </a:r>
            <a:r>
              <a:rPr lang="en-US" sz="1400" dirty="0" smtClean="0"/>
              <a:t>how to get it done</a:t>
            </a:r>
            <a:r>
              <a:rPr lang="en-US" sz="1400" dirty="0"/>
              <a:t> </a:t>
            </a:r>
            <a:r>
              <a:rPr lang="en-US" sz="1400" dirty="0" smtClean="0"/>
              <a:t>– </a:t>
            </a:r>
            <a:r>
              <a:rPr lang="en-US" sz="1400" dirty="0" smtClean="0">
                <a:solidFill>
                  <a:schemeClr val="accent2"/>
                </a:solidFill>
              </a:rPr>
              <a:t>“actor” could be a professional with X training who occupies a new “seconded” position (e.g., QI for HIV</a:t>
            </a:r>
            <a:r>
              <a:rPr lang="en-US" sz="1400" dirty="0">
                <a:solidFill>
                  <a:schemeClr val="accent2"/>
                </a:solidFill>
              </a:rPr>
              <a:t> </a:t>
            </a:r>
            <a:r>
              <a:rPr lang="en-US" sz="1400" dirty="0" smtClean="0">
                <a:solidFill>
                  <a:schemeClr val="accent2"/>
                </a:solidFill>
              </a:rPr>
              <a:t>- HRSA  seconds) which </a:t>
            </a:r>
            <a:r>
              <a:rPr lang="en-US" sz="1400" b="1" dirty="0" smtClean="0">
                <a:solidFill>
                  <a:srgbClr val="00B050"/>
                </a:solidFill>
              </a:rPr>
              <a:t>seeks to engage, motivate and </a:t>
            </a:r>
            <a:r>
              <a:rPr lang="en-US" sz="1400" b="1" dirty="0">
                <a:solidFill>
                  <a:srgbClr val="00B050"/>
                </a:solidFill>
              </a:rPr>
              <a:t>train </a:t>
            </a:r>
            <a:r>
              <a:rPr lang="en-US" sz="1400" b="1" dirty="0" smtClean="0">
                <a:solidFill>
                  <a:srgbClr val="00B050"/>
                </a:solidFill>
              </a:rPr>
              <a:t>colleagues on a committee - </a:t>
            </a:r>
            <a:r>
              <a:rPr lang="en-US" sz="1400" b="1" dirty="0" smtClean="0">
                <a:solidFill>
                  <a:schemeClr val="accent4"/>
                </a:solidFill>
              </a:rPr>
              <a:t>delivered at weekly meetings and prn as opportunities arise</a:t>
            </a:r>
            <a:r>
              <a:rPr lang="en-US" sz="1400" b="1" dirty="0" smtClean="0">
                <a:solidFill>
                  <a:srgbClr val="00B050"/>
                </a:solidFill>
              </a:rPr>
              <a:t> </a:t>
            </a:r>
            <a:endParaRPr lang="en-US" sz="1400" b="1" dirty="0">
              <a:solidFill>
                <a:srgbClr val="00B050"/>
              </a:solidFill>
            </a:endParaRPr>
          </a:p>
          <a:p>
            <a:endParaRPr lang="en-US" sz="1400" b="1" dirty="0">
              <a:solidFill>
                <a:srgbClr val="00B050"/>
              </a:solidFill>
            </a:endParaRPr>
          </a:p>
        </p:txBody>
      </p:sp>
      <p:sp>
        <p:nvSpPr>
          <p:cNvPr id="9" name="Rectangle 8"/>
          <p:cNvSpPr/>
          <p:nvPr/>
        </p:nvSpPr>
        <p:spPr>
          <a:xfrm>
            <a:off x="609600" y="1034594"/>
            <a:ext cx="4800600" cy="1600438"/>
          </a:xfrm>
          <a:prstGeom prst="rect">
            <a:avLst/>
          </a:prstGeom>
        </p:spPr>
        <p:txBody>
          <a:bodyPr wrap="square">
            <a:spAutoFit/>
          </a:bodyPr>
          <a:lstStyle/>
          <a:p>
            <a:r>
              <a:rPr lang="en-US" sz="1400" dirty="0" smtClean="0"/>
              <a:t>Knowledge / motivation gap: Leadership does </a:t>
            </a:r>
            <a:r>
              <a:rPr lang="en-US" sz="1400" dirty="0"/>
              <a:t>not know or care about </a:t>
            </a:r>
            <a:r>
              <a:rPr lang="en-US" sz="1400" dirty="0" smtClean="0"/>
              <a:t>ACE </a:t>
            </a:r>
            <a:r>
              <a:rPr lang="en-US" sz="1400" dirty="0" smtClean="0">
                <a:solidFill>
                  <a:schemeClr val="accent2"/>
                </a:solidFill>
              </a:rPr>
              <a:t>– “actor” might be an </a:t>
            </a:r>
            <a:r>
              <a:rPr lang="en-US" sz="1400" dirty="0">
                <a:solidFill>
                  <a:schemeClr val="accent2"/>
                </a:solidFill>
              </a:rPr>
              <a:t>advocacy organization or a branch of an advocacy </a:t>
            </a:r>
            <a:r>
              <a:rPr lang="en-US" sz="1400" dirty="0" smtClean="0">
                <a:solidFill>
                  <a:schemeClr val="accent2"/>
                </a:solidFill>
              </a:rPr>
              <a:t>organization (AARP) which seeks to </a:t>
            </a:r>
            <a:r>
              <a:rPr lang="en-US" sz="1400" b="1" dirty="0" smtClean="0">
                <a:solidFill>
                  <a:srgbClr val="00B050"/>
                </a:solidFill>
              </a:rPr>
              <a:t>persuade through petition letters and reputational incentive (website that shows facilities with and without ACE) </a:t>
            </a:r>
            <a:r>
              <a:rPr lang="en-US" sz="1400" b="1" dirty="0" smtClean="0">
                <a:solidFill>
                  <a:schemeClr val="accent4"/>
                </a:solidFill>
              </a:rPr>
              <a:t>(which are delivered monthly and available continuously, respectively)</a:t>
            </a:r>
            <a:r>
              <a:rPr lang="en-US" sz="1400" b="1" dirty="0" smtClean="0">
                <a:solidFill>
                  <a:srgbClr val="00B050"/>
                </a:solidFill>
              </a:rPr>
              <a:t> </a:t>
            </a:r>
            <a:endParaRPr lang="en-US" sz="1400" b="1" dirty="0">
              <a:solidFill>
                <a:srgbClr val="00B050"/>
              </a:solidFill>
            </a:endParaRPr>
          </a:p>
        </p:txBody>
      </p:sp>
    </p:spTree>
    <p:extLst>
      <p:ext uri="{BB962C8B-B14F-4D97-AF65-F5344CB8AC3E}">
        <p14:creationId xmlns:p14="http://schemas.microsoft.com/office/powerpoint/2010/main" val="1561259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971"/>
          </a:xfrm>
          <a:solidFill>
            <a:schemeClr val="accent6"/>
          </a:solidFill>
        </p:spPr>
        <p:txBody>
          <a:bodyPr>
            <a:normAutofit fontScale="90000"/>
          </a:bodyPr>
          <a:lstStyle/>
          <a:p>
            <a:r>
              <a:rPr lang="en-US" b="1" dirty="0" smtClean="0">
                <a:solidFill>
                  <a:schemeClr val="bg1"/>
                </a:solidFill>
              </a:rPr>
              <a:t>Action Target</a:t>
            </a:r>
            <a:endParaRPr lang="en-US" b="1" dirty="0">
              <a:solidFill>
                <a:schemeClr val="bg1"/>
              </a:solidFill>
            </a:endParaRPr>
          </a:p>
        </p:txBody>
      </p:sp>
      <p:sp>
        <p:nvSpPr>
          <p:cNvPr id="3" name="Content Placeholder 2"/>
          <p:cNvSpPr>
            <a:spLocks noGrp="1"/>
          </p:cNvSpPr>
          <p:nvPr>
            <p:ph idx="1"/>
          </p:nvPr>
        </p:nvSpPr>
        <p:spPr>
          <a:xfrm>
            <a:off x="457200" y="1200151"/>
            <a:ext cx="4267200" cy="1066799"/>
          </a:xfrm>
        </p:spPr>
        <p:txBody>
          <a:bodyPr>
            <a:normAutofit/>
          </a:bodyPr>
          <a:lstStyle/>
          <a:p>
            <a:pPr marL="0" indent="0">
              <a:buNone/>
            </a:pPr>
            <a:endParaRPr lang="en-US" dirty="0" smtClean="0"/>
          </a:p>
          <a:p>
            <a:pPr marL="0" indent="0">
              <a:buNone/>
            </a:pPr>
            <a:endParaRPr lang="en-US" dirty="0"/>
          </a:p>
        </p:txBody>
      </p:sp>
      <p:sp>
        <p:nvSpPr>
          <p:cNvPr id="4" name="Rectangle 3"/>
          <p:cNvSpPr/>
          <p:nvPr/>
        </p:nvSpPr>
        <p:spPr>
          <a:xfrm>
            <a:off x="457200" y="971550"/>
            <a:ext cx="8305800" cy="3447098"/>
          </a:xfrm>
          <a:prstGeom prst="rect">
            <a:avLst/>
          </a:prstGeom>
        </p:spPr>
        <p:txBody>
          <a:bodyPr wrap="square">
            <a:spAutoFit/>
          </a:bodyPr>
          <a:lstStyle/>
          <a:p>
            <a:pPr marL="285750" indent="-285750">
              <a:spcBef>
                <a:spcPts val="600"/>
              </a:spcBef>
              <a:buFont typeface="Arial" panose="020B0604020202020204" pitchFamily="34" charset="0"/>
              <a:buChar char="•"/>
            </a:pPr>
            <a:r>
              <a:rPr lang="en-US" sz="2000" dirty="0"/>
              <a:t>The determinant of </a:t>
            </a:r>
            <a:r>
              <a:rPr lang="en-US" sz="2000" dirty="0" smtClean="0"/>
              <a:t>behavior</a:t>
            </a:r>
          </a:p>
          <a:p>
            <a:pPr marL="285750" indent="-285750">
              <a:spcBef>
                <a:spcPts val="600"/>
              </a:spcBef>
              <a:buFont typeface="Arial" panose="020B0604020202020204" pitchFamily="34" charset="0"/>
              <a:buChar char="•"/>
            </a:pPr>
            <a:r>
              <a:rPr lang="en-US" sz="2000" dirty="0" smtClean="0"/>
              <a:t>Mediates between intervention actions and behaviors</a:t>
            </a:r>
          </a:p>
          <a:p>
            <a:pPr marL="285750" indent="-285750">
              <a:spcBef>
                <a:spcPts val="600"/>
              </a:spcBef>
              <a:buFont typeface="Arial" panose="020B0604020202020204" pitchFamily="34" charset="0"/>
              <a:buChar char="•"/>
            </a:pPr>
            <a:r>
              <a:rPr lang="en-US" sz="2000" dirty="0" smtClean="0"/>
              <a:t>One </a:t>
            </a:r>
            <a:r>
              <a:rPr lang="en-US" sz="2000" dirty="0"/>
              <a:t>schema: capability, opportunity, </a:t>
            </a:r>
            <a:r>
              <a:rPr lang="en-US" sz="2000" dirty="0" smtClean="0"/>
              <a:t>motivation (COMB)</a:t>
            </a:r>
            <a:endParaRPr lang="en-US" sz="2000" dirty="0"/>
          </a:p>
          <a:p>
            <a:pPr marL="285750" indent="-285750">
              <a:spcBef>
                <a:spcPts val="600"/>
              </a:spcBef>
              <a:buFont typeface="Arial" panose="020B0604020202020204" pitchFamily="34" charset="0"/>
              <a:buChar char="•"/>
            </a:pPr>
            <a:r>
              <a:rPr lang="en-US" sz="2000" dirty="0" smtClean="0"/>
              <a:t>Examples:</a:t>
            </a:r>
          </a:p>
          <a:p>
            <a:pPr marL="742950" lvl="1" indent="-285750">
              <a:spcBef>
                <a:spcPts val="600"/>
              </a:spcBef>
              <a:buFont typeface="Arial" panose="020B0604020202020204" pitchFamily="34" charset="0"/>
              <a:buChar char="•"/>
            </a:pPr>
            <a:r>
              <a:rPr lang="en-US" dirty="0" smtClean="0"/>
              <a:t>A </a:t>
            </a:r>
            <a:r>
              <a:rPr lang="en-US" dirty="0">
                <a:solidFill>
                  <a:schemeClr val="accent2"/>
                </a:solidFill>
              </a:rPr>
              <a:t>QI coach </a:t>
            </a:r>
            <a:r>
              <a:rPr lang="en-US" dirty="0" smtClean="0">
                <a:solidFill>
                  <a:schemeClr val="accent4"/>
                </a:solidFill>
              </a:rPr>
              <a:t>makes 2-hour visits each week </a:t>
            </a:r>
            <a:r>
              <a:rPr lang="en-US" dirty="0" smtClean="0"/>
              <a:t>to </a:t>
            </a:r>
            <a:r>
              <a:rPr lang="en-US" dirty="0"/>
              <a:t>a clinic </a:t>
            </a:r>
            <a:r>
              <a:rPr lang="en-US" dirty="0" smtClean="0"/>
              <a:t>in order to </a:t>
            </a:r>
            <a:r>
              <a:rPr lang="en-US" dirty="0" smtClean="0">
                <a:solidFill>
                  <a:srgbClr val="00B050"/>
                </a:solidFill>
              </a:rPr>
              <a:t>train </a:t>
            </a:r>
            <a:r>
              <a:rPr lang="en-US" dirty="0" smtClean="0"/>
              <a:t>and thereby </a:t>
            </a:r>
            <a:r>
              <a:rPr lang="en-US" b="1" dirty="0" smtClean="0">
                <a:solidFill>
                  <a:schemeClr val="accent6"/>
                </a:solidFill>
              </a:rPr>
              <a:t>enhance capabilities of health care workers</a:t>
            </a:r>
            <a:endParaRPr lang="en-US" dirty="0">
              <a:solidFill>
                <a:srgbClr val="FF0000"/>
              </a:solidFill>
            </a:endParaRPr>
          </a:p>
          <a:p>
            <a:pPr marL="742950" lvl="1" indent="-285750">
              <a:spcBef>
                <a:spcPts val="600"/>
              </a:spcBef>
              <a:buFont typeface="Arial" panose="020B0604020202020204" pitchFamily="34" charset="0"/>
              <a:buChar char="•"/>
            </a:pPr>
            <a:r>
              <a:rPr lang="en-US" dirty="0"/>
              <a:t>The </a:t>
            </a:r>
            <a:r>
              <a:rPr lang="en-US" dirty="0">
                <a:solidFill>
                  <a:schemeClr val="accent2"/>
                </a:solidFill>
              </a:rPr>
              <a:t>AARP ACE campaign unit </a:t>
            </a:r>
            <a:r>
              <a:rPr lang="en-US" dirty="0">
                <a:solidFill>
                  <a:srgbClr val="00B050"/>
                </a:solidFill>
              </a:rPr>
              <a:t>sends </a:t>
            </a:r>
            <a:r>
              <a:rPr lang="en-US" dirty="0" smtClean="0">
                <a:solidFill>
                  <a:srgbClr val="00B050"/>
                </a:solidFill>
              </a:rPr>
              <a:t>petitions </a:t>
            </a:r>
            <a:r>
              <a:rPr lang="en-US" dirty="0" smtClean="0">
                <a:solidFill>
                  <a:schemeClr val="accent4"/>
                </a:solidFill>
              </a:rPr>
              <a:t>monthly </a:t>
            </a:r>
            <a:r>
              <a:rPr lang="en-US" dirty="0" smtClean="0"/>
              <a:t>to </a:t>
            </a:r>
            <a:r>
              <a:rPr lang="en-US" b="1" dirty="0" smtClean="0">
                <a:solidFill>
                  <a:schemeClr val="accent6"/>
                </a:solidFill>
              </a:rPr>
              <a:t>motivate hospital CMO’s</a:t>
            </a:r>
            <a:endParaRPr lang="en-US" b="1" dirty="0">
              <a:solidFill>
                <a:schemeClr val="accent6"/>
              </a:solidFill>
            </a:endParaRPr>
          </a:p>
          <a:p>
            <a:pPr marL="742950" lvl="1" indent="-285750">
              <a:spcBef>
                <a:spcPts val="600"/>
              </a:spcBef>
              <a:buFont typeface="Arial" panose="020B0604020202020204" pitchFamily="34" charset="0"/>
              <a:buChar char="•"/>
            </a:pPr>
            <a:r>
              <a:rPr lang="en-US" dirty="0" smtClean="0"/>
              <a:t>A </a:t>
            </a:r>
            <a:r>
              <a:rPr lang="en-US" dirty="0">
                <a:solidFill>
                  <a:schemeClr val="accent2"/>
                </a:solidFill>
              </a:rPr>
              <a:t>state </a:t>
            </a:r>
            <a:r>
              <a:rPr lang="en-US" dirty="0" smtClean="0">
                <a:solidFill>
                  <a:srgbClr val="00B050"/>
                </a:solidFill>
              </a:rPr>
              <a:t>offered tax relief </a:t>
            </a:r>
            <a:r>
              <a:rPr lang="en-US" dirty="0" smtClean="0">
                <a:solidFill>
                  <a:schemeClr val="accent4"/>
                </a:solidFill>
              </a:rPr>
              <a:t>each year for the next five years </a:t>
            </a:r>
            <a:r>
              <a:rPr lang="en-US" dirty="0" smtClean="0"/>
              <a:t>to </a:t>
            </a:r>
            <a:r>
              <a:rPr lang="en-US" b="1" dirty="0" smtClean="0">
                <a:solidFill>
                  <a:schemeClr val="accent6"/>
                </a:solidFill>
              </a:rPr>
              <a:t>incentivize facilities </a:t>
            </a:r>
            <a:r>
              <a:rPr lang="en-US" b="1" dirty="0">
                <a:solidFill>
                  <a:schemeClr val="accent6"/>
                </a:solidFill>
              </a:rPr>
              <a:t>to </a:t>
            </a:r>
            <a:r>
              <a:rPr lang="en-US" b="1" dirty="0" smtClean="0">
                <a:solidFill>
                  <a:schemeClr val="accent6"/>
                </a:solidFill>
              </a:rPr>
              <a:t>create new analytic capabilities through database tools</a:t>
            </a:r>
            <a:endParaRPr lang="en-US" dirty="0"/>
          </a:p>
        </p:txBody>
      </p:sp>
    </p:spTree>
    <p:extLst>
      <p:ext uri="{BB962C8B-B14F-4D97-AF65-F5344CB8AC3E}">
        <p14:creationId xmlns:p14="http://schemas.microsoft.com/office/powerpoint/2010/main" val="4099351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971"/>
          </a:xfrm>
          <a:solidFill>
            <a:schemeClr val="bg1">
              <a:lumMod val="50000"/>
            </a:schemeClr>
          </a:solidFill>
        </p:spPr>
        <p:txBody>
          <a:bodyPr>
            <a:noAutofit/>
          </a:bodyPr>
          <a:lstStyle/>
          <a:p>
            <a:r>
              <a:rPr lang="en-US" sz="3200" b="1" dirty="0" smtClean="0">
                <a:solidFill>
                  <a:schemeClr val="bg1"/>
                </a:solidFill>
              </a:rPr>
              <a:t>Behavioral Target (Implementation Outcomes)</a:t>
            </a:r>
            <a:endParaRPr lang="en-US" sz="3200" b="1" dirty="0">
              <a:solidFill>
                <a:schemeClr val="bg1"/>
              </a:solidFill>
            </a:endParaRPr>
          </a:p>
        </p:txBody>
      </p:sp>
      <p:sp>
        <p:nvSpPr>
          <p:cNvPr id="3" name="Content Placeholder 2"/>
          <p:cNvSpPr>
            <a:spLocks noGrp="1"/>
          </p:cNvSpPr>
          <p:nvPr>
            <p:ph idx="1"/>
          </p:nvPr>
        </p:nvSpPr>
        <p:spPr>
          <a:xfrm>
            <a:off x="381000" y="971550"/>
            <a:ext cx="8229600" cy="3394472"/>
          </a:xfrm>
        </p:spPr>
        <p:txBody>
          <a:bodyPr>
            <a:noAutofit/>
          </a:bodyPr>
          <a:lstStyle/>
          <a:p>
            <a:pPr marL="285750" indent="-285750">
              <a:spcBef>
                <a:spcPts val="600"/>
              </a:spcBef>
            </a:pPr>
            <a:r>
              <a:rPr lang="en-US" sz="1800" dirty="0" smtClean="0"/>
              <a:t>Behavior that you seek to change </a:t>
            </a:r>
            <a:endParaRPr lang="en-US" sz="1800" dirty="0"/>
          </a:p>
          <a:p>
            <a:pPr marL="285750" indent="-285750">
              <a:spcBef>
                <a:spcPts val="600"/>
              </a:spcBef>
            </a:pPr>
            <a:r>
              <a:rPr lang="en-US" sz="1800" dirty="0" smtClean="0"/>
              <a:t>Necessary component but usually insufficient cause of closing cascade step</a:t>
            </a:r>
          </a:p>
          <a:p>
            <a:pPr marL="285750" indent="-285750">
              <a:spcBef>
                <a:spcPts val="600"/>
              </a:spcBef>
            </a:pPr>
            <a:r>
              <a:rPr lang="en-US" sz="1800" dirty="0" smtClean="0"/>
              <a:t>Proctor offers acceptability, sustainability, adoptability, etc.</a:t>
            </a:r>
            <a:endParaRPr lang="en-US" sz="1800" dirty="0"/>
          </a:p>
          <a:p>
            <a:pPr marL="285750" indent="-285750">
              <a:spcBef>
                <a:spcPts val="600"/>
              </a:spcBef>
            </a:pPr>
            <a:r>
              <a:rPr lang="en-US" sz="1800" dirty="0" smtClean="0"/>
              <a:t>Examples</a:t>
            </a:r>
            <a:r>
              <a:rPr lang="en-US" sz="1800" dirty="0"/>
              <a:t>:</a:t>
            </a:r>
          </a:p>
          <a:p>
            <a:pPr lvl="1">
              <a:spcBef>
                <a:spcPts val="1200"/>
              </a:spcBef>
              <a:buFont typeface="Arial" panose="020B0604020202020204" pitchFamily="34" charset="0"/>
              <a:buChar char="•"/>
            </a:pPr>
            <a:r>
              <a:rPr lang="en-US" sz="1600" dirty="0"/>
              <a:t>A </a:t>
            </a:r>
            <a:r>
              <a:rPr lang="en-US" sz="1600" dirty="0">
                <a:solidFill>
                  <a:schemeClr val="accent2"/>
                </a:solidFill>
              </a:rPr>
              <a:t>QI coach </a:t>
            </a:r>
            <a:r>
              <a:rPr lang="en-US" sz="1600" dirty="0">
                <a:solidFill>
                  <a:schemeClr val="accent4"/>
                </a:solidFill>
              </a:rPr>
              <a:t>makes 2-hour visits each week </a:t>
            </a:r>
            <a:r>
              <a:rPr lang="en-US" sz="1600" dirty="0"/>
              <a:t>to a clinic in order to </a:t>
            </a:r>
            <a:r>
              <a:rPr lang="en-US" sz="1600" dirty="0">
                <a:solidFill>
                  <a:srgbClr val="00B050"/>
                </a:solidFill>
              </a:rPr>
              <a:t>train </a:t>
            </a:r>
            <a:r>
              <a:rPr lang="en-US" sz="1600" dirty="0"/>
              <a:t>and thereby </a:t>
            </a:r>
            <a:r>
              <a:rPr lang="en-US" sz="1600" dirty="0">
                <a:solidFill>
                  <a:schemeClr val="accent6"/>
                </a:solidFill>
              </a:rPr>
              <a:t>enhance capabilities of health care </a:t>
            </a:r>
            <a:r>
              <a:rPr lang="en-US" sz="1600" dirty="0" smtClean="0">
                <a:solidFill>
                  <a:schemeClr val="accent6"/>
                </a:solidFill>
              </a:rPr>
              <a:t>workers</a:t>
            </a:r>
            <a:r>
              <a:rPr lang="en-US" sz="1600" dirty="0" smtClean="0">
                <a:solidFill>
                  <a:srgbClr val="FF0000"/>
                </a:solidFill>
              </a:rPr>
              <a:t> </a:t>
            </a:r>
            <a:r>
              <a:rPr lang="en-US" sz="1600" dirty="0" smtClean="0"/>
              <a:t>to</a:t>
            </a:r>
            <a:r>
              <a:rPr lang="en-US" sz="1600" dirty="0" smtClean="0">
                <a:solidFill>
                  <a:srgbClr val="FF0000"/>
                </a:solidFill>
              </a:rPr>
              <a:t> </a:t>
            </a:r>
            <a:r>
              <a:rPr lang="en-US" sz="1600" b="1" i="1" dirty="0" smtClean="0"/>
              <a:t>operate a quality committee</a:t>
            </a:r>
            <a:endParaRPr lang="en-US" sz="1600" b="1" i="1" dirty="0"/>
          </a:p>
          <a:p>
            <a:pPr lvl="1">
              <a:spcBef>
                <a:spcPts val="1200"/>
              </a:spcBef>
              <a:buFont typeface="Arial" panose="020B0604020202020204" pitchFamily="34" charset="0"/>
              <a:buChar char="•"/>
            </a:pPr>
            <a:r>
              <a:rPr lang="en-US" sz="1600" dirty="0"/>
              <a:t>The </a:t>
            </a:r>
            <a:r>
              <a:rPr lang="en-US" sz="1600" dirty="0">
                <a:solidFill>
                  <a:schemeClr val="accent2"/>
                </a:solidFill>
              </a:rPr>
              <a:t>AARP ACE campaign unit </a:t>
            </a:r>
            <a:r>
              <a:rPr lang="en-US" sz="1600" dirty="0">
                <a:solidFill>
                  <a:srgbClr val="00B050"/>
                </a:solidFill>
              </a:rPr>
              <a:t>sends petitions </a:t>
            </a:r>
            <a:r>
              <a:rPr lang="en-US" sz="1600" dirty="0">
                <a:solidFill>
                  <a:schemeClr val="accent4"/>
                </a:solidFill>
              </a:rPr>
              <a:t>monthly </a:t>
            </a:r>
            <a:r>
              <a:rPr lang="en-US" sz="1600" dirty="0"/>
              <a:t>to </a:t>
            </a:r>
            <a:r>
              <a:rPr lang="en-US" sz="1600" dirty="0">
                <a:solidFill>
                  <a:schemeClr val="accent6"/>
                </a:solidFill>
              </a:rPr>
              <a:t>motivate hospital </a:t>
            </a:r>
            <a:r>
              <a:rPr lang="en-US" sz="1600" dirty="0" smtClean="0">
                <a:solidFill>
                  <a:schemeClr val="accent6"/>
                </a:solidFill>
              </a:rPr>
              <a:t>CMO’s </a:t>
            </a:r>
            <a:r>
              <a:rPr lang="en-US" sz="1600" b="1" i="1" dirty="0" smtClean="0"/>
              <a:t>to allocate an FTE to leading an ACE scale up</a:t>
            </a:r>
            <a:endParaRPr lang="en-US" sz="1600" b="1" i="1" dirty="0"/>
          </a:p>
          <a:p>
            <a:pPr lvl="1">
              <a:spcBef>
                <a:spcPts val="1200"/>
              </a:spcBef>
              <a:buFont typeface="Arial" panose="020B0604020202020204" pitchFamily="34" charset="0"/>
              <a:buChar char="•"/>
            </a:pPr>
            <a:r>
              <a:rPr lang="en-US" sz="1600" dirty="0"/>
              <a:t>A </a:t>
            </a:r>
            <a:r>
              <a:rPr lang="en-US" sz="1600" dirty="0">
                <a:solidFill>
                  <a:schemeClr val="accent2"/>
                </a:solidFill>
              </a:rPr>
              <a:t>state </a:t>
            </a:r>
            <a:r>
              <a:rPr lang="en-US" sz="1600" dirty="0">
                <a:solidFill>
                  <a:srgbClr val="00B050"/>
                </a:solidFill>
              </a:rPr>
              <a:t>offered tax relief </a:t>
            </a:r>
            <a:r>
              <a:rPr lang="en-US" sz="1600" dirty="0">
                <a:solidFill>
                  <a:schemeClr val="accent4"/>
                </a:solidFill>
              </a:rPr>
              <a:t>each year for the next five years </a:t>
            </a:r>
            <a:r>
              <a:rPr lang="en-US" sz="1600" dirty="0"/>
              <a:t>to </a:t>
            </a:r>
            <a:r>
              <a:rPr lang="en-US" sz="1600" dirty="0">
                <a:solidFill>
                  <a:schemeClr val="accent6"/>
                </a:solidFill>
              </a:rPr>
              <a:t>incentivize facilities to create analytic database tools </a:t>
            </a:r>
            <a:r>
              <a:rPr lang="en-US" sz="1600" b="1" i="1" dirty="0"/>
              <a:t>that systematically </a:t>
            </a:r>
            <a:r>
              <a:rPr lang="en-US" sz="1600" b="1" i="1" dirty="0" smtClean="0"/>
              <a:t>reports </a:t>
            </a:r>
            <a:r>
              <a:rPr lang="en-US" sz="1600" b="1" i="1" dirty="0"/>
              <a:t>incident kidney dysfunction</a:t>
            </a:r>
          </a:p>
        </p:txBody>
      </p:sp>
    </p:spTree>
    <p:extLst>
      <p:ext uri="{BB962C8B-B14F-4D97-AF65-F5344CB8AC3E}">
        <p14:creationId xmlns:p14="http://schemas.microsoft.com/office/powerpoint/2010/main" val="2353631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536972"/>
          </a:xfrm>
          <a:solidFill>
            <a:schemeClr val="tx2"/>
          </a:solidFill>
        </p:spPr>
        <p:txBody>
          <a:bodyPr>
            <a:noAutofit/>
          </a:bodyPr>
          <a:lstStyle/>
          <a:p>
            <a:r>
              <a:rPr lang="en-US" sz="3600" b="1" dirty="0" smtClean="0">
                <a:solidFill>
                  <a:schemeClr val="bg1"/>
                </a:solidFill>
              </a:rPr>
              <a:t>Action Specification: Repeatability</a:t>
            </a:r>
            <a:endParaRPr lang="en-US" sz="3600" b="1" dirty="0">
              <a:solidFill>
                <a:schemeClr val="bg1"/>
              </a:solidFill>
            </a:endParaRPr>
          </a:p>
        </p:txBody>
      </p:sp>
      <p:sp>
        <p:nvSpPr>
          <p:cNvPr id="3" name="Content Placeholder 2"/>
          <p:cNvSpPr>
            <a:spLocks noGrp="1"/>
          </p:cNvSpPr>
          <p:nvPr>
            <p:ph idx="1"/>
          </p:nvPr>
        </p:nvSpPr>
        <p:spPr>
          <a:xfrm>
            <a:off x="533400" y="895350"/>
            <a:ext cx="4114800" cy="3867150"/>
          </a:xfrm>
        </p:spPr>
        <p:txBody>
          <a:bodyPr>
            <a:noAutofit/>
          </a:bodyPr>
          <a:lstStyle/>
          <a:p>
            <a:pPr>
              <a:spcBef>
                <a:spcPts val="600"/>
              </a:spcBef>
            </a:pPr>
            <a:r>
              <a:rPr lang="en-US" sz="1800" dirty="0" smtClean="0"/>
              <a:t>Effect </a:t>
            </a:r>
            <a:r>
              <a:rPr lang="en-US" sz="1800" dirty="0"/>
              <a:t>of “patient advocates” on pediatric HIV retention </a:t>
            </a:r>
            <a:r>
              <a:rPr lang="en-US" sz="1200" b="1" dirty="0" smtClean="0"/>
              <a:t>(</a:t>
            </a:r>
            <a:r>
              <a:rPr lang="en-US" sz="1200" b="1" dirty="0" err="1" smtClean="0"/>
              <a:t>Grimwood</a:t>
            </a:r>
            <a:r>
              <a:rPr lang="en-US" sz="1200" b="1" dirty="0" smtClean="0"/>
              <a:t> JIAS </a:t>
            </a:r>
            <a:r>
              <a:rPr lang="en-US" sz="1200" b="1" dirty="0"/>
              <a:t>2012)</a:t>
            </a:r>
            <a:r>
              <a:rPr lang="en-US" sz="1800" b="1" dirty="0"/>
              <a:t> </a:t>
            </a:r>
          </a:p>
          <a:p>
            <a:pPr>
              <a:spcBef>
                <a:spcPts val="600"/>
              </a:spcBef>
            </a:pPr>
            <a:r>
              <a:rPr lang="en-US" sz="1800" dirty="0" smtClean="0"/>
              <a:t>Cascade step: reduced </a:t>
            </a:r>
            <a:r>
              <a:rPr lang="en-US" sz="1800" dirty="0"/>
              <a:t>attrition </a:t>
            </a:r>
            <a:r>
              <a:rPr lang="en-US" sz="1800" dirty="0" smtClean="0"/>
              <a:t>(AHR</a:t>
            </a:r>
            <a:r>
              <a:rPr lang="en-US" sz="1800" dirty="0"/>
              <a:t>) 0.57 (95% CI: 0.35 to 0.94</a:t>
            </a:r>
            <a:r>
              <a:rPr lang="en-US" sz="1800" dirty="0" smtClean="0"/>
              <a:t>)</a:t>
            </a:r>
            <a:endParaRPr lang="en-US" sz="1800" dirty="0"/>
          </a:p>
          <a:p>
            <a:pPr>
              <a:spcBef>
                <a:spcPts val="600"/>
              </a:spcBef>
            </a:pPr>
            <a:r>
              <a:rPr lang="en-US" sz="1800" dirty="0" smtClean="0"/>
              <a:t>Actors  </a:t>
            </a:r>
          </a:p>
          <a:p>
            <a:pPr lvl="1">
              <a:spcBef>
                <a:spcPts val="600"/>
              </a:spcBef>
            </a:pPr>
            <a:r>
              <a:rPr lang="en-US" sz="1600" dirty="0" smtClean="0"/>
              <a:t>“</a:t>
            </a:r>
            <a:r>
              <a:rPr lang="en-US" sz="1600" dirty="0"/>
              <a:t>patient advocates</a:t>
            </a:r>
            <a:r>
              <a:rPr lang="en-US" sz="1600" dirty="0" smtClean="0"/>
              <a:t>” carried out  selection, </a:t>
            </a:r>
            <a:r>
              <a:rPr lang="en-US" sz="1600" dirty="0"/>
              <a:t>education, </a:t>
            </a:r>
            <a:r>
              <a:rPr lang="en-US" sz="1600" dirty="0" smtClean="0"/>
              <a:t>training</a:t>
            </a:r>
            <a:endParaRPr lang="en-US" sz="1600" dirty="0"/>
          </a:p>
          <a:p>
            <a:pPr>
              <a:spcBef>
                <a:spcPts val="600"/>
              </a:spcBef>
            </a:pPr>
            <a:r>
              <a:rPr lang="en-US" sz="1800" dirty="0" smtClean="0"/>
              <a:t>Actions</a:t>
            </a:r>
          </a:p>
          <a:p>
            <a:pPr lvl="1">
              <a:spcBef>
                <a:spcPts val="600"/>
              </a:spcBef>
            </a:pPr>
            <a:r>
              <a:rPr lang="en-US" sz="1600" dirty="0" smtClean="0"/>
              <a:t>clinical assessments, </a:t>
            </a:r>
            <a:r>
              <a:rPr lang="en-US" sz="1600" dirty="0"/>
              <a:t>counseling and concrete care </a:t>
            </a:r>
            <a:r>
              <a:rPr lang="en-US" sz="1600" dirty="0" smtClean="0"/>
              <a:t>activities</a:t>
            </a:r>
            <a:endParaRPr lang="en-US" sz="1600" dirty="0"/>
          </a:p>
          <a:p>
            <a:pPr>
              <a:spcBef>
                <a:spcPts val="600"/>
              </a:spcBef>
            </a:pPr>
            <a:r>
              <a:rPr lang="en-US" sz="1800" dirty="0" smtClean="0"/>
              <a:t>Temporality</a:t>
            </a:r>
            <a:r>
              <a:rPr lang="en-US" sz="1800" dirty="0"/>
              <a:t>, dose, frequency, </a:t>
            </a:r>
            <a:r>
              <a:rPr lang="en-US" sz="1800" dirty="0" smtClean="0"/>
              <a:t>duration, of contact unspecified</a:t>
            </a:r>
          </a:p>
          <a:p>
            <a:pPr>
              <a:spcBef>
                <a:spcPts val="600"/>
              </a:spcBef>
            </a:pPr>
            <a:endParaRPr lang="en-US" sz="18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740165"/>
            <a:ext cx="3048000" cy="44033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92000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60772"/>
          </a:xfrm>
          <a:solidFill>
            <a:schemeClr val="tx2"/>
          </a:solidFill>
        </p:spPr>
        <p:txBody>
          <a:bodyPr>
            <a:normAutofit fontScale="90000"/>
          </a:bodyPr>
          <a:lstStyle/>
          <a:p>
            <a:r>
              <a:rPr lang="en-US" sz="3200" b="1" dirty="0" smtClean="0">
                <a:solidFill>
                  <a:schemeClr val="bg1"/>
                </a:solidFill>
              </a:rPr>
              <a:t>Actors and Actions: </a:t>
            </a:r>
            <a:r>
              <a:rPr lang="en-US" sz="3200" b="1" dirty="0" err="1" smtClean="0">
                <a:solidFill>
                  <a:schemeClr val="bg1"/>
                </a:solidFill>
              </a:rPr>
              <a:t>Accumulatability</a:t>
            </a:r>
            <a:r>
              <a:rPr lang="en-US" sz="3200" b="1" dirty="0" smtClean="0">
                <a:solidFill>
                  <a:schemeClr val="bg1"/>
                </a:solidFill>
              </a:rPr>
              <a:t> </a:t>
            </a:r>
            <a:endParaRPr lang="en-US" sz="3200" b="1" dirty="0">
              <a:solidFill>
                <a:schemeClr val="bg1"/>
              </a:solidFill>
            </a:endParaRPr>
          </a:p>
        </p:txBody>
      </p:sp>
      <p:sp>
        <p:nvSpPr>
          <p:cNvPr id="3" name="Content Placeholder 2"/>
          <p:cNvSpPr>
            <a:spLocks noGrp="1"/>
          </p:cNvSpPr>
          <p:nvPr>
            <p:ph idx="1"/>
          </p:nvPr>
        </p:nvSpPr>
        <p:spPr>
          <a:xfrm>
            <a:off x="457200" y="1200151"/>
            <a:ext cx="4572000" cy="3394472"/>
          </a:xfrm>
        </p:spPr>
        <p:txBody>
          <a:bodyPr>
            <a:noAutofit/>
          </a:bodyPr>
          <a:lstStyle/>
          <a:p>
            <a:r>
              <a:rPr lang="en-US" sz="2000" dirty="0" smtClean="0"/>
              <a:t>Meta-analyses seek to combine studies to synthesize research findings</a:t>
            </a:r>
          </a:p>
          <a:p>
            <a:r>
              <a:rPr lang="en-US" sz="2000" dirty="0" smtClean="0"/>
              <a:t>Network meta-analysis offer synthetic “comparative effectiveness”</a:t>
            </a:r>
          </a:p>
          <a:p>
            <a:r>
              <a:rPr lang="en-US" sz="2000" dirty="0" smtClean="0"/>
              <a:t>Effects synthesis without adequate intervention specification? </a:t>
            </a:r>
          </a:p>
          <a:p>
            <a:r>
              <a:rPr lang="en-US" sz="2000" dirty="0" smtClean="0"/>
              <a:t>“Peer support” </a:t>
            </a:r>
          </a:p>
          <a:p>
            <a:pPr lvl="1"/>
            <a:r>
              <a:rPr lang="en-US" sz="1600" dirty="0"/>
              <a:t>C</a:t>
            </a:r>
            <a:r>
              <a:rPr lang="en-US" sz="1600" dirty="0" smtClean="0"/>
              <a:t>linic assigned or self selected?</a:t>
            </a:r>
          </a:p>
          <a:p>
            <a:pPr lvl="1"/>
            <a:r>
              <a:rPr lang="en-US" sz="1600" dirty="0" smtClean="0"/>
              <a:t>Meets in facility or community?</a:t>
            </a:r>
          </a:p>
          <a:p>
            <a:pPr lvl="1"/>
            <a:r>
              <a:rPr lang="en-US" sz="1600" dirty="0" smtClean="0"/>
              <a:t>Monthly</a:t>
            </a:r>
            <a:r>
              <a:rPr lang="en-US" sz="1600" dirty="0"/>
              <a:t> </a:t>
            </a:r>
            <a:r>
              <a:rPr lang="en-US" sz="1600" dirty="0" smtClean="0"/>
              <a:t>vs. weekly vs. as needed (i.e. prn?)</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7322" y="1510078"/>
            <a:ext cx="3209477" cy="220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239000" y="4705350"/>
            <a:ext cx="1761060" cy="307777"/>
          </a:xfrm>
          <a:prstGeom prst="rect">
            <a:avLst/>
          </a:prstGeom>
          <a:noFill/>
        </p:spPr>
        <p:txBody>
          <a:bodyPr wrap="none" rtlCol="0">
            <a:spAutoFit/>
          </a:bodyPr>
          <a:lstStyle/>
          <a:p>
            <a:r>
              <a:rPr lang="en-US" sz="1400" dirty="0" smtClean="0"/>
              <a:t>Mills Lancet HIV 2014</a:t>
            </a:r>
            <a:endParaRPr lang="en-US" sz="1400" dirty="0"/>
          </a:p>
        </p:txBody>
      </p:sp>
    </p:spTree>
    <p:extLst>
      <p:ext uri="{BB962C8B-B14F-4D97-AF65-F5344CB8AC3E}">
        <p14:creationId xmlns:p14="http://schemas.microsoft.com/office/powerpoint/2010/main" val="1886314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60772"/>
          </a:xfrm>
          <a:solidFill>
            <a:schemeClr val="tx2"/>
          </a:solidFill>
        </p:spPr>
        <p:txBody>
          <a:bodyPr>
            <a:noAutofit/>
          </a:bodyPr>
          <a:lstStyle/>
          <a:p>
            <a:r>
              <a:rPr lang="en-US" sz="2800" b="1" dirty="0" smtClean="0">
                <a:solidFill>
                  <a:schemeClr val="bg1"/>
                </a:solidFill>
              </a:rPr>
              <a:t>Generalizability: Transportability vs. Robustness</a:t>
            </a:r>
            <a:endParaRPr lang="en-US" sz="2800" b="1" dirty="0">
              <a:solidFill>
                <a:schemeClr val="bg1"/>
              </a:solidFill>
            </a:endParaRPr>
          </a:p>
        </p:txBody>
      </p:sp>
      <p:sp>
        <p:nvSpPr>
          <p:cNvPr id="3" name="Content Placeholder 2"/>
          <p:cNvSpPr>
            <a:spLocks noGrp="1"/>
          </p:cNvSpPr>
          <p:nvPr>
            <p:ph idx="1"/>
          </p:nvPr>
        </p:nvSpPr>
        <p:spPr>
          <a:xfrm>
            <a:off x="457200" y="895350"/>
            <a:ext cx="8229600" cy="3699273"/>
          </a:xfrm>
        </p:spPr>
        <p:txBody>
          <a:bodyPr>
            <a:normAutofit fontScale="85000" lnSpcReduction="20000"/>
          </a:bodyPr>
          <a:lstStyle/>
          <a:p>
            <a:r>
              <a:rPr lang="en-US" dirty="0" smtClean="0"/>
              <a:t>Generalizability - Transportability</a:t>
            </a:r>
          </a:p>
          <a:p>
            <a:pPr lvl="1"/>
            <a:r>
              <a:rPr lang="en-US" sz="2300" dirty="0" smtClean="0"/>
              <a:t>The ability to use results in one setting to infer about another </a:t>
            </a:r>
          </a:p>
          <a:p>
            <a:pPr lvl="1"/>
            <a:r>
              <a:rPr lang="en-US" sz="2300" dirty="0" smtClean="0"/>
              <a:t>A function of what you have measured in the initial setting and what you know about the new settings</a:t>
            </a:r>
          </a:p>
          <a:p>
            <a:pPr lvl="1"/>
            <a:r>
              <a:rPr lang="en-US" sz="2300" dirty="0" smtClean="0"/>
              <a:t>Age standardization</a:t>
            </a:r>
          </a:p>
          <a:p>
            <a:pPr lvl="1"/>
            <a:r>
              <a:rPr lang="en-US" sz="2300" dirty="0" smtClean="0"/>
              <a:t>More complex when interventions have an effect on mediators of effects</a:t>
            </a:r>
          </a:p>
          <a:p>
            <a:r>
              <a:rPr lang="en-US" dirty="0" smtClean="0"/>
              <a:t>Generalizability – Robustness</a:t>
            </a:r>
          </a:p>
          <a:p>
            <a:pPr lvl="1"/>
            <a:r>
              <a:rPr lang="en-US" dirty="0" smtClean="0"/>
              <a:t>Stability of effects across different settings</a:t>
            </a:r>
          </a:p>
          <a:p>
            <a:pPr lvl="1"/>
            <a:r>
              <a:rPr lang="en-US" dirty="0" smtClean="0"/>
              <a:t>Generalizability </a:t>
            </a:r>
            <a:r>
              <a:rPr lang="en-US" dirty="0"/>
              <a:t>is </a:t>
            </a:r>
            <a:r>
              <a:rPr lang="en-US" dirty="0" smtClean="0"/>
              <a:t>the </a:t>
            </a:r>
            <a:r>
              <a:rPr lang="en-US" dirty="0"/>
              <a:t>way you study the intervention</a:t>
            </a:r>
          </a:p>
          <a:p>
            <a:r>
              <a:rPr lang="en-US" dirty="0"/>
              <a:t>Both depend on understanding mechanism</a:t>
            </a:r>
          </a:p>
          <a:p>
            <a:endParaRPr lang="en-US" dirty="0"/>
          </a:p>
        </p:txBody>
      </p:sp>
    </p:spTree>
    <p:extLst>
      <p:ext uri="{BB962C8B-B14F-4D97-AF65-F5344CB8AC3E}">
        <p14:creationId xmlns:p14="http://schemas.microsoft.com/office/powerpoint/2010/main" val="1320742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p:cNvPicPr>
            <a:picLocks noChangeAspect="1"/>
          </p:cNvPicPr>
          <p:nvPr/>
        </p:nvPicPr>
        <p:blipFill>
          <a:blip r:embed="rId3" cstate="print"/>
          <a:stretch>
            <a:fillRect/>
          </a:stretch>
        </p:blipFill>
        <p:spPr>
          <a:xfrm>
            <a:off x="6019800" y="914400"/>
            <a:ext cx="2980705" cy="4171950"/>
          </a:xfrm>
          <a:prstGeom prst="rect">
            <a:avLst/>
          </a:prstGeom>
        </p:spPr>
      </p:pic>
      <p:sp>
        <p:nvSpPr>
          <p:cNvPr id="2" name="TextBox 1"/>
          <p:cNvSpPr txBox="1"/>
          <p:nvPr/>
        </p:nvSpPr>
        <p:spPr>
          <a:xfrm>
            <a:off x="6553200" y="1044794"/>
            <a:ext cx="2421881" cy="369332"/>
          </a:xfrm>
          <a:prstGeom prst="rect">
            <a:avLst/>
          </a:prstGeom>
          <a:noFill/>
        </p:spPr>
        <p:txBody>
          <a:bodyPr wrap="none" rtlCol="0">
            <a:spAutoFit/>
          </a:bodyPr>
          <a:lstStyle/>
          <a:p>
            <a:r>
              <a:rPr lang="en-US" b="1" dirty="0" smtClean="0"/>
              <a:t>First episode of </a:t>
            </a:r>
            <a:r>
              <a:rPr lang="en-US" b="1" dirty="0"/>
              <a:t>m</a:t>
            </a:r>
            <a:r>
              <a:rPr lang="en-US" b="1" dirty="0" smtClean="0"/>
              <a:t>alaria</a:t>
            </a:r>
            <a:endParaRPr lang="en-US" b="1" dirty="0"/>
          </a:p>
        </p:txBody>
      </p:sp>
      <p:sp>
        <p:nvSpPr>
          <p:cNvPr id="8" name="TextBox 7"/>
          <p:cNvSpPr txBox="1"/>
          <p:nvPr/>
        </p:nvSpPr>
        <p:spPr>
          <a:xfrm>
            <a:off x="7018659" y="3044157"/>
            <a:ext cx="1899815" cy="369332"/>
          </a:xfrm>
          <a:prstGeom prst="rect">
            <a:avLst/>
          </a:prstGeom>
          <a:noFill/>
        </p:spPr>
        <p:txBody>
          <a:bodyPr wrap="none" rtlCol="0">
            <a:spAutoFit/>
          </a:bodyPr>
          <a:lstStyle/>
          <a:p>
            <a:r>
              <a:rPr lang="en-US" b="1" dirty="0" smtClean="0"/>
              <a:t>Recurrent malaria</a:t>
            </a:r>
            <a:endParaRPr lang="en-US" b="1" dirty="0"/>
          </a:p>
        </p:txBody>
      </p:sp>
      <p:sp>
        <p:nvSpPr>
          <p:cNvPr id="9" name="Title 3"/>
          <p:cNvSpPr txBox="1">
            <a:spLocks/>
          </p:cNvSpPr>
          <p:nvPr/>
        </p:nvSpPr>
        <p:spPr>
          <a:xfrm>
            <a:off x="-5644" y="0"/>
            <a:ext cx="9149644" cy="914400"/>
          </a:xfrm>
          <a:prstGeom prst="rect">
            <a:avLst/>
          </a:prstGeom>
          <a:solidFill>
            <a:schemeClr val="tx2"/>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bg1"/>
                </a:solidFill>
              </a:rPr>
              <a:t>Mechanisms Inform Transportability: Infer about Effects Elsewhere</a:t>
            </a:r>
            <a:endParaRPr lang="en-US" sz="2800" b="1" dirty="0">
              <a:solidFill>
                <a:schemeClr val="bg1"/>
              </a:solidFill>
            </a:endParaRPr>
          </a:p>
        </p:txBody>
      </p:sp>
      <p:sp>
        <p:nvSpPr>
          <p:cNvPr id="11" name="Content Placeholder 10"/>
          <p:cNvSpPr>
            <a:spLocks noGrp="1"/>
          </p:cNvSpPr>
          <p:nvPr>
            <p:ph sz="half" idx="2"/>
          </p:nvPr>
        </p:nvSpPr>
        <p:spPr>
          <a:xfrm>
            <a:off x="31898" y="995760"/>
            <a:ext cx="5987902" cy="3861990"/>
          </a:xfrm>
        </p:spPr>
        <p:txBody>
          <a:bodyPr>
            <a:normAutofit/>
          </a:bodyPr>
          <a:lstStyle/>
          <a:p>
            <a:pPr>
              <a:spcBef>
                <a:spcPts val="600"/>
              </a:spcBef>
              <a:spcAft>
                <a:spcPts val="600"/>
              </a:spcAft>
            </a:pPr>
            <a:r>
              <a:rPr lang="en-US" sz="2000" dirty="0" smtClean="0"/>
              <a:t>Understanding action target (s) enables inference about results in one setting in another</a:t>
            </a:r>
          </a:p>
          <a:p>
            <a:pPr>
              <a:spcBef>
                <a:spcPts val="600"/>
              </a:spcBef>
              <a:spcAft>
                <a:spcPts val="600"/>
              </a:spcAft>
            </a:pPr>
            <a:r>
              <a:rPr lang="en-US" sz="2000" dirty="0" smtClean="0"/>
              <a:t>Illustration from clinical medicine</a:t>
            </a:r>
          </a:p>
          <a:p>
            <a:pPr lvl="1">
              <a:spcBef>
                <a:spcPts val="600"/>
              </a:spcBef>
              <a:spcAft>
                <a:spcPts val="600"/>
              </a:spcAft>
            </a:pPr>
            <a:r>
              <a:rPr lang="en-US" sz="1600" dirty="0" smtClean="0"/>
              <a:t>Protease inhibitors have anti p. falciparum effect</a:t>
            </a:r>
          </a:p>
          <a:p>
            <a:pPr lvl="1">
              <a:spcBef>
                <a:spcPts val="600"/>
              </a:spcBef>
              <a:spcAft>
                <a:spcPts val="600"/>
              </a:spcAft>
            </a:pPr>
            <a:r>
              <a:rPr lang="en-US" sz="1600" dirty="0" smtClean="0"/>
              <a:t>Protease inhibitors alter kinetic of anti-malarial drugs</a:t>
            </a:r>
          </a:p>
          <a:p>
            <a:pPr>
              <a:spcBef>
                <a:spcPts val="600"/>
              </a:spcBef>
              <a:spcAft>
                <a:spcPts val="600"/>
              </a:spcAft>
            </a:pPr>
            <a:r>
              <a:rPr lang="en-US" sz="2000" dirty="0" smtClean="0"/>
              <a:t>Mechanism informs generalizability </a:t>
            </a:r>
          </a:p>
          <a:p>
            <a:pPr lvl="1">
              <a:spcBef>
                <a:spcPts val="600"/>
              </a:spcBef>
              <a:spcAft>
                <a:spcPts val="600"/>
              </a:spcAft>
            </a:pPr>
            <a:r>
              <a:rPr lang="en-US" sz="1600" dirty="0" smtClean="0"/>
              <a:t>Direct anti-plasmodium effect </a:t>
            </a:r>
            <a:r>
              <a:rPr lang="en-US" sz="1600" dirty="0" smtClean="0">
                <a:sym typeface="Wingdings" panose="05000000000000000000" pitchFamily="2" charset="2"/>
              </a:rPr>
              <a:t> can expect the same effect in low prevalence areas</a:t>
            </a:r>
          </a:p>
          <a:p>
            <a:pPr lvl="1">
              <a:spcBef>
                <a:spcPts val="600"/>
              </a:spcBef>
              <a:spcAft>
                <a:spcPts val="600"/>
              </a:spcAft>
            </a:pPr>
            <a:r>
              <a:rPr lang="en-US" sz="1600" dirty="0" smtClean="0">
                <a:sym typeface="Wingdings" panose="05000000000000000000" pitchFamily="2" charset="2"/>
              </a:rPr>
              <a:t>Boosting </a:t>
            </a:r>
            <a:r>
              <a:rPr lang="en-US" sz="1600" dirty="0" err="1" smtClean="0">
                <a:sym typeface="Wingdings" panose="05000000000000000000" pitchFamily="2" charset="2"/>
              </a:rPr>
              <a:t>coartem</a:t>
            </a:r>
            <a:r>
              <a:rPr lang="en-US" sz="1600" dirty="0" smtClean="0">
                <a:sym typeface="Wingdings" panose="05000000000000000000" pitchFamily="2" charset="2"/>
              </a:rPr>
              <a:t>  not transportable to low prevalence settings</a:t>
            </a:r>
          </a:p>
          <a:p>
            <a:pPr lvl="1">
              <a:spcBef>
                <a:spcPts val="600"/>
              </a:spcBef>
              <a:spcAft>
                <a:spcPts val="600"/>
              </a:spcAft>
            </a:pPr>
            <a:endParaRPr lang="en-US" sz="1600" dirty="0" smtClean="0">
              <a:sym typeface="Wingdings" panose="05000000000000000000" pitchFamily="2" charset="2"/>
            </a:endParaRPr>
          </a:p>
          <a:p>
            <a:pPr lvl="1">
              <a:spcBef>
                <a:spcPts val="600"/>
              </a:spcBef>
              <a:spcAft>
                <a:spcPts val="600"/>
              </a:spcAft>
            </a:pPr>
            <a:endParaRPr lang="en-US" sz="1600" dirty="0" smtClean="0"/>
          </a:p>
        </p:txBody>
      </p:sp>
      <p:sp>
        <p:nvSpPr>
          <p:cNvPr id="13" name="TextBox 12"/>
          <p:cNvSpPr txBox="1"/>
          <p:nvPr/>
        </p:nvSpPr>
        <p:spPr>
          <a:xfrm>
            <a:off x="6019800" y="4983728"/>
            <a:ext cx="1476686" cy="215444"/>
          </a:xfrm>
          <a:prstGeom prst="rect">
            <a:avLst/>
          </a:prstGeom>
          <a:noFill/>
        </p:spPr>
        <p:txBody>
          <a:bodyPr wrap="none" rtlCol="0">
            <a:spAutoFit/>
          </a:bodyPr>
          <a:lstStyle/>
          <a:p>
            <a:r>
              <a:rPr lang="en-US" sz="800" dirty="0" err="1" smtClean="0"/>
              <a:t>Achan</a:t>
            </a:r>
            <a:r>
              <a:rPr lang="en-US" sz="800" dirty="0"/>
              <a:t> NEJM  2012;367:2110-8.</a:t>
            </a:r>
          </a:p>
        </p:txBody>
      </p:sp>
    </p:spTree>
    <p:extLst>
      <p:ext uri="{BB962C8B-B14F-4D97-AF65-F5344CB8AC3E}">
        <p14:creationId xmlns:p14="http://schemas.microsoft.com/office/powerpoint/2010/main" val="386389918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9"/>
          <p:cNvGrpSpPr>
            <a:grpSpLocks/>
          </p:cNvGrpSpPr>
          <p:nvPr/>
        </p:nvGrpSpPr>
        <p:grpSpPr bwMode="auto">
          <a:xfrm>
            <a:off x="76200" y="1971567"/>
            <a:ext cx="4583700" cy="2444704"/>
            <a:chOff x="533400" y="1763714"/>
            <a:chExt cx="6400800" cy="4222535"/>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63714"/>
              <a:ext cx="6400800" cy="369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3"/>
            <p:cNvSpPr txBox="1">
              <a:spLocks noChangeArrowheads="1"/>
            </p:cNvSpPr>
            <p:nvPr/>
          </p:nvSpPr>
          <p:spPr bwMode="auto">
            <a:xfrm>
              <a:off x="914400" y="5454651"/>
              <a:ext cx="3124200" cy="53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1400" b="1" dirty="0"/>
                <a:t>Days since ART eligibility</a:t>
              </a:r>
            </a:p>
          </p:txBody>
        </p:sp>
      </p:grpSp>
      <p:sp>
        <p:nvSpPr>
          <p:cNvPr id="14" name="Rectangle 447"/>
          <p:cNvSpPr>
            <a:spLocks noGrp="1" noChangeArrowheads="1"/>
          </p:cNvSpPr>
          <p:nvPr>
            <p:ph type="title"/>
          </p:nvPr>
        </p:nvSpPr>
        <p:spPr bwMode="auto">
          <a:xfrm>
            <a:off x="457200" y="57150"/>
            <a:ext cx="8229600" cy="685800"/>
          </a:xfrm>
          <a:prstGeom prst="rect">
            <a:avLst/>
          </a:prstGeom>
          <a:solidFill>
            <a:schemeClr val="tx2"/>
          </a:solidFill>
          <a:ln>
            <a:noFill/>
          </a:ln>
          <a:extLst/>
        </p:spPr>
        <p:txBody>
          <a:bodyPr lIns="91399" tIns="45699" rIns="91399" bIns="45699" anchor="ctr">
            <a:noAutofit/>
          </a:bodyPr>
          <a:lstStyle>
            <a:lvl1pPr defTabSz="1566863" eaLnBrk="0" hangingPunct="0">
              <a:defRPr>
                <a:solidFill>
                  <a:schemeClr val="tx1"/>
                </a:solidFill>
                <a:latin typeface="Calibri" pitchFamily="34" charset="0"/>
              </a:defRPr>
            </a:lvl1pPr>
            <a:lvl2pPr marL="742950" indent="-285750" defTabSz="1566863" eaLnBrk="0" hangingPunct="0">
              <a:defRPr>
                <a:solidFill>
                  <a:schemeClr val="tx1"/>
                </a:solidFill>
                <a:latin typeface="Calibri" pitchFamily="34" charset="0"/>
              </a:defRPr>
            </a:lvl2pPr>
            <a:lvl3pPr marL="1143000" indent="-228600" defTabSz="1566863" eaLnBrk="0" hangingPunct="0">
              <a:defRPr>
                <a:solidFill>
                  <a:schemeClr val="tx1"/>
                </a:solidFill>
                <a:latin typeface="Calibri" pitchFamily="34" charset="0"/>
              </a:defRPr>
            </a:lvl3pPr>
            <a:lvl4pPr marL="1600200" indent="-228600" defTabSz="1566863" eaLnBrk="0" hangingPunct="0">
              <a:defRPr>
                <a:solidFill>
                  <a:schemeClr val="tx1"/>
                </a:solidFill>
                <a:latin typeface="Calibri" pitchFamily="34" charset="0"/>
              </a:defRPr>
            </a:lvl4pPr>
            <a:lvl5pPr marL="2057400" indent="-228600" defTabSz="1566863" eaLnBrk="0" hangingPunct="0">
              <a:defRPr>
                <a:solidFill>
                  <a:schemeClr val="tx1"/>
                </a:solidFill>
                <a:latin typeface="Calibri" pitchFamily="34" charset="0"/>
              </a:defRPr>
            </a:lvl5pPr>
            <a:lvl6pPr marL="2514600" indent="-228600" defTabSz="1566863" eaLnBrk="0" fontAlgn="base" hangingPunct="0">
              <a:spcBef>
                <a:spcPct val="0"/>
              </a:spcBef>
              <a:spcAft>
                <a:spcPct val="0"/>
              </a:spcAft>
              <a:defRPr>
                <a:solidFill>
                  <a:schemeClr val="tx1"/>
                </a:solidFill>
                <a:latin typeface="Calibri" pitchFamily="34" charset="0"/>
              </a:defRPr>
            </a:lvl6pPr>
            <a:lvl7pPr marL="2971800" indent="-228600" defTabSz="1566863" eaLnBrk="0" fontAlgn="base" hangingPunct="0">
              <a:spcBef>
                <a:spcPct val="0"/>
              </a:spcBef>
              <a:spcAft>
                <a:spcPct val="0"/>
              </a:spcAft>
              <a:defRPr>
                <a:solidFill>
                  <a:schemeClr val="tx1"/>
                </a:solidFill>
                <a:latin typeface="Calibri" pitchFamily="34" charset="0"/>
              </a:defRPr>
            </a:lvl7pPr>
            <a:lvl8pPr marL="3429000" indent="-228600" defTabSz="1566863" eaLnBrk="0" fontAlgn="base" hangingPunct="0">
              <a:spcBef>
                <a:spcPct val="0"/>
              </a:spcBef>
              <a:spcAft>
                <a:spcPct val="0"/>
              </a:spcAft>
              <a:defRPr>
                <a:solidFill>
                  <a:schemeClr val="tx1"/>
                </a:solidFill>
                <a:latin typeface="Calibri" pitchFamily="34" charset="0"/>
              </a:defRPr>
            </a:lvl8pPr>
            <a:lvl9pPr marL="3886200" indent="-228600" defTabSz="1566863"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2800" b="1" dirty="0" smtClean="0">
                <a:solidFill>
                  <a:schemeClr val="bg1"/>
                </a:solidFill>
                <a:latin typeface="+mj-lt"/>
                <a:cs typeface="Arial" pitchFamily="34" charset="0"/>
              </a:rPr>
              <a:t>Delays in ART Initiation among ART Eligible Patients</a:t>
            </a:r>
            <a:endParaRPr lang="en-US" altLang="en-US" sz="2800" b="1" dirty="0">
              <a:solidFill>
                <a:schemeClr val="bg1"/>
              </a:solidFill>
              <a:latin typeface="+mj-lt"/>
              <a:cs typeface="Arial" pitchFamily="34" charset="0"/>
            </a:endParaRPr>
          </a:p>
        </p:txBody>
      </p:sp>
      <p:sp>
        <p:nvSpPr>
          <p:cNvPr id="22" name="TextBox 21"/>
          <p:cNvSpPr txBox="1"/>
          <p:nvPr/>
        </p:nvSpPr>
        <p:spPr>
          <a:xfrm>
            <a:off x="844050" y="1097647"/>
            <a:ext cx="3048000" cy="369332"/>
          </a:xfrm>
          <a:prstGeom prst="rect">
            <a:avLst/>
          </a:prstGeom>
          <a:noFill/>
        </p:spPr>
        <p:txBody>
          <a:bodyPr wrap="square" rtlCol="0">
            <a:spAutoFit/>
          </a:bodyPr>
          <a:lstStyle/>
          <a:p>
            <a:pPr algn="ctr"/>
            <a:r>
              <a:rPr lang="en-US" b="1" dirty="0" smtClean="0"/>
              <a:t>East Africa IeDEA Consortium</a:t>
            </a:r>
            <a:endParaRPr lang="en-US" b="1" dirty="0"/>
          </a:p>
        </p:txBody>
      </p:sp>
      <p:cxnSp>
        <p:nvCxnSpPr>
          <p:cNvPr id="19" name="Straight Connector 18"/>
          <p:cNvCxnSpPr/>
          <p:nvPr/>
        </p:nvCxnSpPr>
        <p:spPr>
          <a:xfrm>
            <a:off x="4495800" y="1489230"/>
            <a:ext cx="0" cy="3573149"/>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659900" y="1389985"/>
            <a:ext cx="4331700" cy="3293209"/>
          </a:xfrm>
          <a:prstGeom prst="rect">
            <a:avLst/>
          </a:prstGeom>
        </p:spPr>
        <p:txBody>
          <a:bodyPr wrap="square">
            <a:spAutoFit/>
          </a:bodyPr>
          <a:lstStyle/>
          <a:p>
            <a:r>
              <a:rPr lang="en-US" sz="1600" b="1" dirty="0"/>
              <a:t>Structural</a:t>
            </a:r>
          </a:p>
          <a:p>
            <a:pPr lvl="1"/>
            <a:r>
              <a:rPr lang="en-US" sz="1600" dirty="0"/>
              <a:t>Overnight processing of CD4 testing</a:t>
            </a:r>
          </a:p>
          <a:p>
            <a:pPr lvl="2"/>
            <a:r>
              <a:rPr lang="en-US" sz="1600" dirty="0"/>
              <a:t>Failure to return for second visit</a:t>
            </a:r>
          </a:p>
          <a:p>
            <a:r>
              <a:rPr lang="en-US" sz="1600" b="1" dirty="0"/>
              <a:t>Organizational</a:t>
            </a:r>
          </a:p>
          <a:p>
            <a:pPr lvl="1"/>
            <a:r>
              <a:rPr lang="en-US" sz="1600" dirty="0"/>
              <a:t>One size fits all counseling </a:t>
            </a:r>
          </a:p>
          <a:p>
            <a:pPr lvl="2"/>
            <a:r>
              <a:rPr lang="en-US" sz="1600" dirty="0"/>
              <a:t>“treatment supporter” and three pre-ART adherence visit requirements</a:t>
            </a:r>
          </a:p>
          <a:p>
            <a:r>
              <a:rPr lang="en-US" sz="1600" b="1" dirty="0"/>
              <a:t>Providers </a:t>
            </a:r>
          </a:p>
          <a:p>
            <a:pPr lvl="1"/>
            <a:r>
              <a:rPr lang="en-US" sz="1600" dirty="0"/>
              <a:t>Slow diffusion of new clinical research findings </a:t>
            </a:r>
          </a:p>
          <a:p>
            <a:pPr lvl="2"/>
            <a:r>
              <a:rPr lang="en-US" sz="1600" dirty="0"/>
              <a:t>Unaware of new data suggesting timing matters </a:t>
            </a:r>
            <a:r>
              <a:rPr lang="en-US" sz="1100" dirty="0"/>
              <a:t>(</a:t>
            </a:r>
            <a:r>
              <a:rPr lang="en-US" sz="1100" dirty="0" err="1"/>
              <a:t>Zolopa</a:t>
            </a:r>
            <a:r>
              <a:rPr lang="en-US" sz="1100" dirty="0"/>
              <a:t> </a:t>
            </a:r>
            <a:r>
              <a:rPr lang="en-US" sz="1100" dirty="0" smtClean="0"/>
              <a:t>2009</a:t>
            </a:r>
            <a:r>
              <a:rPr lang="en-US" sz="1100" dirty="0"/>
              <a:t>, </a:t>
            </a:r>
            <a:r>
              <a:rPr lang="en-US" sz="1100" dirty="0" err="1" smtClean="0"/>
              <a:t>Havlir</a:t>
            </a:r>
            <a:r>
              <a:rPr lang="en-US" sz="1100" dirty="0" smtClean="0"/>
              <a:t> </a:t>
            </a:r>
            <a:r>
              <a:rPr lang="en-US" sz="1100" dirty="0"/>
              <a:t>2011)</a:t>
            </a:r>
          </a:p>
          <a:p>
            <a:pPr lvl="2"/>
            <a:r>
              <a:rPr lang="en-US" sz="1600" dirty="0"/>
              <a:t>“ART is not an emergency”</a:t>
            </a:r>
          </a:p>
        </p:txBody>
      </p:sp>
      <p:sp>
        <p:nvSpPr>
          <p:cNvPr id="3" name="TextBox 2"/>
          <p:cNvSpPr txBox="1"/>
          <p:nvPr/>
        </p:nvSpPr>
        <p:spPr>
          <a:xfrm>
            <a:off x="4659900" y="1024181"/>
            <a:ext cx="1034066" cy="369332"/>
          </a:xfrm>
          <a:prstGeom prst="rect">
            <a:avLst/>
          </a:prstGeom>
          <a:noFill/>
        </p:spPr>
        <p:txBody>
          <a:bodyPr wrap="none" rtlCol="0">
            <a:spAutoFit/>
          </a:bodyPr>
          <a:lstStyle/>
          <a:p>
            <a:r>
              <a:rPr lang="en-US" b="1" dirty="0" smtClean="0"/>
              <a:t>Reasons:</a:t>
            </a:r>
            <a:endParaRPr lang="en-US" b="1" dirty="0"/>
          </a:p>
        </p:txBody>
      </p:sp>
    </p:spTree>
    <p:extLst>
      <p:ext uri="{BB962C8B-B14F-4D97-AF65-F5344CB8AC3E}">
        <p14:creationId xmlns:p14="http://schemas.microsoft.com/office/powerpoint/2010/main" val="4065027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3171"/>
          </a:xfrm>
          <a:solidFill>
            <a:schemeClr val="tx2"/>
          </a:solidFill>
        </p:spPr>
        <p:txBody>
          <a:bodyPr>
            <a:normAutofit fontScale="90000"/>
          </a:bodyPr>
          <a:lstStyle/>
          <a:p>
            <a:r>
              <a:rPr lang="en-US" b="1" dirty="0" smtClean="0">
                <a:solidFill>
                  <a:schemeClr val="bg1"/>
                </a:solidFill>
              </a:rPr>
              <a:t>Overview</a:t>
            </a:r>
            <a:endParaRPr lang="en-US" b="1" dirty="0">
              <a:solidFill>
                <a:schemeClr val="bg1"/>
              </a:solidFill>
            </a:endParaRPr>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smtClean="0"/>
              <a:t>Describe distinctive challenges to conceptualization of implementation interventions and strategies</a:t>
            </a:r>
          </a:p>
          <a:p>
            <a:pPr>
              <a:lnSpc>
                <a:spcPct val="120000"/>
              </a:lnSpc>
            </a:pPr>
            <a:r>
              <a:rPr lang="en-US" dirty="0" smtClean="0"/>
              <a:t>Describe a framework for understanding implementation interventions and strategies</a:t>
            </a:r>
          </a:p>
          <a:p>
            <a:pPr lvl="1">
              <a:lnSpc>
                <a:spcPct val="120000"/>
              </a:lnSpc>
            </a:pPr>
            <a:r>
              <a:rPr lang="en-US" dirty="0" smtClean="0"/>
              <a:t>Proctor framework</a:t>
            </a:r>
          </a:p>
          <a:p>
            <a:pPr>
              <a:lnSpc>
                <a:spcPct val="120000"/>
              </a:lnSpc>
            </a:pPr>
            <a:r>
              <a:rPr lang="en-US" dirty="0" smtClean="0"/>
              <a:t>Illustrate use of this framework to dissect interventions and strategies</a:t>
            </a:r>
          </a:p>
          <a:p>
            <a:pPr>
              <a:lnSpc>
                <a:spcPct val="120000"/>
              </a:lnSpc>
            </a:pPr>
            <a:r>
              <a:rPr lang="en-US" dirty="0" smtClean="0"/>
              <a:t>Describe consequences of inadequate conceptualization of implementation interventions</a:t>
            </a:r>
          </a:p>
          <a:p>
            <a:pPr>
              <a:lnSpc>
                <a:spcPct val="120000"/>
              </a:lnSpc>
            </a:pPr>
            <a:endParaRPr lang="en-US" dirty="0" smtClean="0"/>
          </a:p>
        </p:txBody>
      </p:sp>
    </p:spTree>
    <p:extLst>
      <p:ext uri="{BB962C8B-B14F-4D97-AF65-F5344CB8AC3E}">
        <p14:creationId xmlns:p14="http://schemas.microsoft.com/office/powerpoint/2010/main" val="3486356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905000" y="438151"/>
            <a:ext cx="5943601" cy="4163218"/>
          </a:xfrm>
          <a:prstGeom prst="rect">
            <a:avLst/>
          </a:prstGeom>
        </p:spPr>
      </p:pic>
    </p:spTree>
    <p:extLst>
      <p:ext uri="{BB962C8B-B14F-4D97-AF65-F5344CB8AC3E}">
        <p14:creationId xmlns:p14="http://schemas.microsoft.com/office/powerpoint/2010/main" val="1431179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p:cNvSpPr>
          <p:nvPr/>
        </p:nvSpPr>
        <p:spPr bwMode="auto">
          <a:xfrm>
            <a:off x="0" y="0"/>
            <a:ext cx="9144000" cy="8953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a:solidFill>
                  <a:schemeClr val="bg1"/>
                </a:solidFill>
              </a:rPr>
              <a:t>Primary outcome: ART initiation by 14 days after ART eligibility (N=12,024)</a:t>
            </a:r>
          </a:p>
        </p:txBody>
      </p:sp>
      <p:sp>
        <p:nvSpPr>
          <p:cNvPr id="14355" name="TextBox 7"/>
          <p:cNvSpPr txBox="1">
            <a:spLocks noChangeArrowheads="1"/>
          </p:cNvSpPr>
          <p:nvPr/>
        </p:nvSpPr>
        <p:spPr bwMode="auto">
          <a:xfrm>
            <a:off x="2743200" y="1123950"/>
            <a:ext cx="3989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a:latin typeface="Arial" charset="0"/>
              </a:rPr>
              <a:t>Cumulative Incidence of ART Initiation </a:t>
            </a:r>
          </a:p>
        </p:txBody>
      </p:sp>
      <p:pic>
        <p:nvPicPr>
          <p:cNvPr id="14356" name="B7216E2B-22AA-4288-A40B-0F746183586E" descr="D7323827-CB96-448D-9828-9893E79CAF66@hs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33619"/>
            <a:ext cx="5399087" cy="363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627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274613" y="206375"/>
            <a:ext cx="6601015" cy="4394090"/>
          </a:xfrm>
          <a:prstGeom prst="rect">
            <a:avLst/>
          </a:prstGeom>
        </p:spPr>
      </p:pic>
    </p:spTree>
    <p:extLst>
      <p:ext uri="{BB962C8B-B14F-4D97-AF65-F5344CB8AC3E}">
        <p14:creationId xmlns:p14="http://schemas.microsoft.com/office/powerpoint/2010/main" val="2145612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57200" y="530116"/>
            <a:ext cx="8237496" cy="3748265"/>
          </a:xfrm>
          <a:prstGeom prst="rect">
            <a:avLst/>
          </a:prstGeom>
        </p:spPr>
      </p:pic>
    </p:spTree>
    <p:extLst>
      <p:ext uri="{BB962C8B-B14F-4D97-AF65-F5344CB8AC3E}">
        <p14:creationId xmlns:p14="http://schemas.microsoft.com/office/powerpoint/2010/main" val="915612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
            <a:ext cx="8991600" cy="781050"/>
          </a:xfrm>
          <a:solidFill>
            <a:schemeClr val="tx2"/>
          </a:solidFill>
        </p:spPr>
        <p:txBody>
          <a:bodyPr>
            <a:noAutofit/>
          </a:bodyPr>
          <a:lstStyle/>
          <a:p>
            <a:r>
              <a:rPr lang="en-US" sz="2400" b="1" dirty="0" smtClean="0">
                <a:solidFill>
                  <a:schemeClr val="bg1"/>
                </a:solidFill>
              </a:rPr>
              <a:t>Implementation Strategies Targeting HIV Treatment Cascade in LMIC: </a:t>
            </a:r>
            <a:br>
              <a:rPr lang="en-US" sz="2400" b="1" dirty="0" smtClean="0">
                <a:solidFill>
                  <a:schemeClr val="bg1"/>
                </a:solidFill>
              </a:rPr>
            </a:br>
            <a:r>
              <a:rPr lang="en-US" sz="2400" b="1" dirty="0" smtClean="0">
                <a:solidFill>
                  <a:schemeClr val="bg1"/>
                </a:solidFill>
              </a:rPr>
              <a:t>a Systematic Review</a:t>
            </a:r>
            <a:endParaRPr lang="en-US" sz="2400" b="1" dirty="0">
              <a:solidFill>
                <a:schemeClr val="bg1"/>
              </a:solidFill>
            </a:endParaRPr>
          </a:p>
        </p:txBody>
      </p:sp>
      <p:sp>
        <p:nvSpPr>
          <p:cNvPr id="3" name="Content Placeholder 2"/>
          <p:cNvSpPr>
            <a:spLocks noGrp="1"/>
          </p:cNvSpPr>
          <p:nvPr>
            <p:ph idx="1"/>
          </p:nvPr>
        </p:nvSpPr>
        <p:spPr>
          <a:xfrm>
            <a:off x="228600" y="971550"/>
            <a:ext cx="4114800" cy="4038600"/>
          </a:xfrm>
        </p:spPr>
        <p:txBody>
          <a:bodyPr>
            <a:normAutofit fontScale="55000" lnSpcReduction="20000"/>
          </a:bodyPr>
          <a:lstStyle/>
          <a:p>
            <a:pPr>
              <a:lnSpc>
                <a:spcPct val="120000"/>
              </a:lnSpc>
              <a:spcBef>
                <a:spcPts val="600"/>
              </a:spcBef>
            </a:pPr>
            <a:r>
              <a:rPr lang="en-US" dirty="0" smtClean="0"/>
              <a:t>Systematic search </a:t>
            </a:r>
            <a:r>
              <a:rPr lang="en-US" dirty="0"/>
              <a:t>for studies of interventions </a:t>
            </a:r>
            <a:r>
              <a:rPr lang="en-US" dirty="0" smtClean="0"/>
              <a:t> targeting HIV treatment cascade in LMIC in published literature</a:t>
            </a:r>
          </a:p>
          <a:p>
            <a:pPr lvl="1">
              <a:lnSpc>
                <a:spcPct val="120000"/>
              </a:lnSpc>
              <a:spcBef>
                <a:spcPts val="600"/>
              </a:spcBef>
            </a:pPr>
            <a:r>
              <a:rPr lang="en-US" dirty="0" smtClean="0"/>
              <a:t>Quantitative, comparator group</a:t>
            </a:r>
          </a:p>
          <a:p>
            <a:pPr>
              <a:lnSpc>
                <a:spcPct val="120000"/>
              </a:lnSpc>
              <a:spcBef>
                <a:spcPts val="600"/>
              </a:spcBef>
            </a:pPr>
            <a:r>
              <a:rPr lang="en-US" dirty="0" smtClean="0"/>
              <a:t>Characterized “intervention types” </a:t>
            </a:r>
          </a:p>
          <a:p>
            <a:pPr lvl="1">
              <a:lnSpc>
                <a:spcPct val="120000"/>
              </a:lnSpc>
              <a:spcBef>
                <a:spcPts val="600"/>
              </a:spcBef>
            </a:pPr>
            <a:r>
              <a:rPr lang="en-US" dirty="0" smtClean="0"/>
              <a:t>Functional archetypes recognizable </a:t>
            </a:r>
            <a:r>
              <a:rPr lang="en-US" dirty="0"/>
              <a:t>by public health </a:t>
            </a:r>
            <a:r>
              <a:rPr lang="en-US" dirty="0" smtClean="0"/>
              <a:t>implementers. </a:t>
            </a:r>
          </a:p>
          <a:p>
            <a:pPr>
              <a:lnSpc>
                <a:spcPct val="120000"/>
              </a:lnSpc>
              <a:spcBef>
                <a:spcPts val="600"/>
              </a:spcBef>
            </a:pPr>
            <a:r>
              <a:rPr lang="en-US" dirty="0" smtClean="0"/>
              <a:t>Grouped </a:t>
            </a:r>
            <a:r>
              <a:rPr lang="en-US" dirty="0"/>
              <a:t>“intervention types” into a </a:t>
            </a:r>
            <a:r>
              <a:rPr lang="en-US" dirty="0" smtClean="0"/>
              <a:t>broader “</a:t>
            </a:r>
            <a:r>
              <a:rPr lang="en-US" dirty="0"/>
              <a:t>intervention approaches” </a:t>
            </a:r>
            <a:r>
              <a:rPr lang="en-US" dirty="0" smtClean="0"/>
              <a:t>using principle </a:t>
            </a:r>
            <a:r>
              <a:rPr lang="en-US" dirty="0"/>
              <a:t>components </a:t>
            </a:r>
            <a:r>
              <a:rPr lang="en-US" dirty="0" smtClean="0"/>
              <a:t>analysis</a:t>
            </a:r>
          </a:p>
          <a:p>
            <a:pPr>
              <a:lnSpc>
                <a:spcPct val="120000"/>
              </a:lnSpc>
              <a:spcBef>
                <a:spcPts val="600"/>
              </a:spcBef>
            </a:pPr>
            <a:r>
              <a:rPr lang="en-US" dirty="0" smtClean="0"/>
              <a:t>N=106 studies</a:t>
            </a:r>
          </a:p>
        </p:txBody>
      </p:sp>
      <p:graphicFrame>
        <p:nvGraphicFramePr>
          <p:cNvPr id="4" name="Table 3"/>
          <p:cNvGraphicFramePr>
            <a:graphicFrameLocks noGrp="1"/>
          </p:cNvGraphicFramePr>
          <p:nvPr>
            <p:extLst>
              <p:ext uri="{D42A27DB-BD31-4B8C-83A1-F6EECF244321}">
                <p14:modId xmlns:p14="http://schemas.microsoft.com/office/powerpoint/2010/main" val="4261397569"/>
              </p:ext>
            </p:extLst>
          </p:nvPr>
        </p:nvGraphicFramePr>
        <p:xfrm>
          <a:off x="4648200" y="895350"/>
          <a:ext cx="4267200" cy="4182432"/>
        </p:xfrm>
        <a:graphic>
          <a:graphicData uri="http://schemas.openxmlformats.org/drawingml/2006/table">
            <a:tbl>
              <a:tblPr/>
              <a:tblGrid>
                <a:gridCol w="1506071"/>
                <a:gridCol w="2008094"/>
                <a:gridCol w="753035"/>
              </a:tblGrid>
              <a:tr h="216998">
                <a:tc>
                  <a:txBody>
                    <a:bodyPr/>
                    <a:lstStyle/>
                    <a:p>
                      <a:pPr algn="l" fontAlgn="t"/>
                      <a:r>
                        <a:rPr lang="en-US" sz="1400" b="1" i="0" u="none" strike="noStrike" dirty="0">
                          <a:solidFill>
                            <a:srgbClr val="000000"/>
                          </a:solidFill>
                          <a:effectLst/>
                          <a:latin typeface="Calibri"/>
                        </a:rPr>
                        <a:t>Characteristic</a:t>
                      </a:r>
                    </a:p>
                  </a:txBody>
                  <a:tcPr marL="9525" marR="9525" marT="714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dirty="0">
                          <a:solidFill>
                            <a:srgbClr val="000000"/>
                          </a:solidFill>
                          <a:effectLst/>
                          <a:latin typeface="Calibri"/>
                        </a:rPr>
                        <a:t> </a:t>
                      </a:r>
                    </a:p>
                  </a:txBody>
                  <a:tcPr marL="9525" marR="9525" marT="714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dirty="0">
                          <a:solidFill>
                            <a:srgbClr val="000000"/>
                          </a:solidFill>
                          <a:effectLst/>
                          <a:latin typeface="Calibri"/>
                        </a:rPr>
                        <a:t>%</a:t>
                      </a:r>
                    </a:p>
                  </a:txBody>
                  <a:tcPr marL="9525" marR="9525" marT="714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998">
                <a:tc>
                  <a:txBody>
                    <a:bodyPr/>
                    <a:lstStyle/>
                    <a:p>
                      <a:pPr algn="l" fontAlgn="t"/>
                      <a:r>
                        <a:rPr lang="en-US" sz="1400" b="1" i="0" u="none" strike="noStrike" dirty="0">
                          <a:solidFill>
                            <a:srgbClr val="000000"/>
                          </a:solidFill>
                          <a:effectLst/>
                          <a:latin typeface="Calibri"/>
                        </a:rPr>
                        <a:t>Region</a:t>
                      </a:r>
                    </a:p>
                  </a:txBody>
                  <a:tcPr marL="9525" marR="9525" marT="714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400" b="1" i="0" u="none" strike="noStrike" dirty="0">
                        <a:solidFill>
                          <a:srgbClr val="000000"/>
                        </a:solidFill>
                        <a:effectLst/>
                        <a:latin typeface="Calibri"/>
                      </a:endParaRPr>
                    </a:p>
                  </a:txBody>
                  <a:tcPr marL="9525" marR="9525" marT="714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400" b="1" i="0" u="none" strike="noStrike">
                        <a:solidFill>
                          <a:srgbClr val="000000"/>
                        </a:solidFill>
                        <a:effectLst/>
                        <a:latin typeface="Calibri"/>
                      </a:endParaRPr>
                    </a:p>
                  </a:txBody>
                  <a:tcPr marL="9525" marR="9525" marT="7144" marB="0">
                    <a:lnL>
                      <a:noFill/>
                    </a:lnL>
                    <a:lnR>
                      <a:noFill/>
                    </a:lnR>
                    <a:lnT w="6350" cap="flat" cmpd="sng" algn="ctr">
                      <a:solidFill>
                        <a:srgbClr val="000000"/>
                      </a:solidFill>
                      <a:prstDash val="solid"/>
                      <a:round/>
                      <a:headEnd type="none" w="med" len="med"/>
                      <a:tailEnd type="none" w="med" len="med"/>
                    </a:lnT>
                    <a:lnB>
                      <a:noFill/>
                    </a:lnB>
                  </a:tcPr>
                </a:tc>
              </a:tr>
              <a:tr h="216998">
                <a:tc>
                  <a:txBody>
                    <a:bodyPr/>
                    <a:lstStyle/>
                    <a:p>
                      <a:pPr algn="l" fontAlgn="t"/>
                      <a:endParaRPr lang="en-US" sz="1400" b="1" i="0" u="none" strike="noStrike">
                        <a:solidFill>
                          <a:srgbClr val="000000"/>
                        </a:solidFill>
                        <a:effectLst/>
                        <a:latin typeface="Calibri"/>
                      </a:endParaRPr>
                    </a:p>
                  </a:txBody>
                  <a:tcPr marL="9525" marR="9525" marT="7144" marB="0">
                    <a:lnL>
                      <a:noFill/>
                    </a:lnL>
                    <a:lnR>
                      <a:noFill/>
                    </a:lnR>
                    <a:lnT>
                      <a:noFill/>
                    </a:lnT>
                    <a:lnB>
                      <a:noFill/>
                    </a:lnB>
                  </a:tcPr>
                </a:tc>
                <a:tc>
                  <a:txBody>
                    <a:bodyPr/>
                    <a:lstStyle/>
                    <a:p>
                      <a:pPr algn="l" fontAlgn="t"/>
                      <a:r>
                        <a:rPr lang="en-US" sz="1400" b="1" i="0" u="none" strike="noStrike" dirty="0">
                          <a:solidFill>
                            <a:srgbClr val="000000"/>
                          </a:solidFill>
                          <a:effectLst/>
                          <a:latin typeface="Calibri"/>
                        </a:rPr>
                        <a:t>Africa</a:t>
                      </a:r>
                    </a:p>
                  </a:txBody>
                  <a:tcPr marL="9525" marR="9525" marT="7144" marB="0">
                    <a:lnL>
                      <a:noFill/>
                    </a:lnL>
                    <a:lnR>
                      <a:noFill/>
                    </a:lnR>
                    <a:lnT>
                      <a:noFill/>
                    </a:lnT>
                    <a:lnB>
                      <a:noFill/>
                    </a:lnB>
                  </a:tcPr>
                </a:tc>
                <a:tc>
                  <a:txBody>
                    <a:bodyPr/>
                    <a:lstStyle/>
                    <a:p>
                      <a:pPr algn="l" fontAlgn="t"/>
                      <a:r>
                        <a:rPr lang="en-US" sz="1400" b="1" i="0" u="none" strike="noStrike" dirty="0" smtClean="0">
                          <a:solidFill>
                            <a:srgbClr val="000000"/>
                          </a:solidFill>
                          <a:effectLst/>
                          <a:latin typeface="Calibri"/>
                        </a:rPr>
                        <a:t>83</a:t>
                      </a:r>
                      <a:endParaRPr lang="en-US" sz="1400" b="1" i="0" u="none" strike="noStrike" dirty="0">
                        <a:solidFill>
                          <a:srgbClr val="000000"/>
                        </a:solidFill>
                        <a:effectLst/>
                        <a:latin typeface="Calibri"/>
                      </a:endParaRPr>
                    </a:p>
                  </a:txBody>
                  <a:tcPr marL="9525" marR="9525" marT="7144" marB="0">
                    <a:lnL>
                      <a:noFill/>
                    </a:lnL>
                    <a:lnR>
                      <a:noFill/>
                    </a:lnR>
                    <a:lnT>
                      <a:noFill/>
                    </a:lnT>
                    <a:lnB>
                      <a:noFill/>
                    </a:lnB>
                  </a:tcPr>
                </a:tc>
              </a:tr>
              <a:tr h="216998">
                <a:tc>
                  <a:txBody>
                    <a:bodyPr/>
                    <a:lstStyle/>
                    <a:p>
                      <a:pPr algn="l" fontAlgn="t"/>
                      <a:endParaRPr lang="en-US" sz="1400" b="1" i="0" u="none" strike="noStrike">
                        <a:solidFill>
                          <a:srgbClr val="000000"/>
                        </a:solidFill>
                        <a:effectLst/>
                        <a:latin typeface="Calibri"/>
                      </a:endParaRPr>
                    </a:p>
                  </a:txBody>
                  <a:tcPr marL="9525" marR="9525" marT="7144" marB="0">
                    <a:lnL>
                      <a:noFill/>
                    </a:lnL>
                    <a:lnR>
                      <a:noFill/>
                    </a:lnR>
                    <a:lnT>
                      <a:noFill/>
                    </a:lnT>
                    <a:lnB>
                      <a:noFill/>
                    </a:lnB>
                  </a:tcPr>
                </a:tc>
                <a:tc>
                  <a:txBody>
                    <a:bodyPr/>
                    <a:lstStyle/>
                    <a:p>
                      <a:pPr algn="l" fontAlgn="t"/>
                      <a:r>
                        <a:rPr lang="en-US" sz="1400" b="1" i="0" u="none" strike="noStrike" dirty="0">
                          <a:solidFill>
                            <a:srgbClr val="000000"/>
                          </a:solidFill>
                          <a:effectLst/>
                          <a:latin typeface="Calibri"/>
                        </a:rPr>
                        <a:t>Asia</a:t>
                      </a:r>
                    </a:p>
                  </a:txBody>
                  <a:tcPr marL="9525" marR="9525" marT="7144" marB="0">
                    <a:lnL>
                      <a:noFill/>
                    </a:lnL>
                    <a:lnR>
                      <a:noFill/>
                    </a:lnR>
                    <a:lnT>
                      <a:noFill/>
                    </a:lnT>
                    <a:lnB>
                      <a:noFill/>
                    </a:lnB>
                  </a:tcPr>
                </a:tc>
                <a:tc>
                  <a:txBody>
                    <a:bodyPr/>
                    <a:lstStyle/>
                    <a:p>
                      <a:pPr algn="l" fontAlgn="t"/>
                      <a:r>
                        <a:rPr lang="en-US" sz="1400" b="1" i="0" u="none" strike="noStrike" dirty="0" smtClean="0">
                          <a:solidFill>
                            <a:srgbClr val="000000"/>
                          </a:solidFill>
                          <a:effectLst/>
                          <a:latin typeface="Calibri"/>
                        </a:rPr>
                        <a:t>10</a:t>
                      </a:r>
                      <a:endParaRPr lang="en-US" sz="1400" b="1" i="0" u="none" strike="noStrike" dirty="0">
                        <a:solidFill>
                          <a:srgbClr val="000000"/>
                        </a:solidFill>
                        <a:effectLst/>
                        <a:latin typeface="Calibri"/>
                      </a:endParaRPr>
                    </a:p>
                  </a:txBody>
                  <a:tcPr marL="9525" marR="9525" marT="7144" marB="0">
                    <a:lnL>
                      <a:noFill/>
                    </a:lnL>
                    <a:lnR>
                      <a:noFill/>
                    </a:lnR>
                    <a:lnT>
                      <a:noFill/>
                    </a:lnT>
                    <a:lnB>
                      <a:noFill/>
                    </a:lnB>
                  </a:tcPr>
                </a:tc>
              </a:tr>
              <a:tr h="216998">
                <a:tc>
                  <a:txBody>
                    <a:bodyPr/>
                    <a:lstStyle/>
                    <a:p>
                      <a:pPr algn="l" fontAlgn="t"/>
                      <a:endParaRPr lang="en-US" sz="1400" b="1" i="0" u="none" strike="noStrike">
                        <a:solidFill>
                          <a:srgbClr val="000000"/>
                        </a:solidFill>
                        <a:effectLst/>
                        <a:latin typeface="Calibri"/>
                      </a:endParaRPr>
                    </a:p>
                  </a:txBody>
                  <a:tcPr marL="9525" marR="9525" marT="7144" marB="0">
                    <a:lnL>
                      <a:noFill/>
                    </a:lnL>
                    <a:lnR>
                      <a:noFill/>
                    </a:lnR>
                    <a:lnT>
                      <a:noFill/>
                    </a:lnT>
                    <a:lnB>
                      <a:noFill/>
                    </a:lnB>
                  </a:tcPr>
                </a:tc>
                <a:tc>
                  <a:txBody>
                    <a:bodyPr/>
                    <a:lstStyle/>
                    <a:p>
                      <a:pPr algn="l" fontAlgn="t"/>
                      <a:r>
                        <a:rPr lang="en-US" sz="1400" b="1" i="0" u="none" strike="noStrike" dirty="0">
                          <a:solidFill>
                            <a:srgbClr val="000000"/>
                          </a:solidFill>
                          <a:effectLst/>
                          <a:latin typeface="Calibri"/>
                        </a:rPr>
                        <a:t>Americas</a:t>
                      </a:r>
                    </a:p>
                  </a:txBody>
                  <a:tcPr marL="9525" marR="9525" marT="7144" marB="0">
                    <a:lnL>
                      <a:noFill/>
                    </a:lnL>
                    <a:lnR>
                      <a:noFill/>
                    </a:lnR>
                    <a:lnT>
                      <a:noFill/>
                    </a:lnT>
                    <a:lnB>
                      <a:noFill/>
                    </a:lnB>
                  </a:tcPr>
                </a:tc>
                <a:tc>
                  <a:txBody>
                    <a:bodyPr/>
                    <a:lstStyle/>
                    <a:p>
                      <a:pPr algn="l" fontAlgn="t"/>
                      <a:r>
                        <a:rPr lang="en-US" sz="1400" b="1" i="0" u="none" strike="noStrike" dirty="0" smtClean="0">
                          <a:solidFill>
                            <a:srgbClr val="000000"/>
                          </a:solidFill>
                          <a:effectLst/>
                          <a:latin typeface="Calibri"/>
                        </a:rPr>
                        <a:t>5</a:t>
                      </a:r>
                      <a:endParaRPr lang="en-US" sz="1400" b="1" i="0" u="none" strike="noStrike" dirty="0">
                        <a:solidFill>
                          <a:srgbClr val="000000"/>
                        </a:solidFill>
                        <a:effectLst/>
                        <a:latin typeface="Calibri"/>
                      </a:endParaRPr>
                    </a:p>
                  </a:txBody>
                  <a:tcPr marL="9525" marR="9525" marT="7144" marB="0">
                    <a:lnL>
                      <a:noFill/>
                    </a:lnL>
                    <a:lnR>
                      <a:noFill/>
                    </a:lnR>
                    <a:lnT>
                      <a:noFill/>
                    </a:lnT>
                    <a:lnB>
                      <a:noFill/>
                    </a:lnB>
                  </a:tcPr>
                </a:tc>
              </a:tr>
              <a:tr h="216998">
                <a:tc>
                  <a:txBody>
                    <a:bodyPr/>
                    <a:lstStyle/>
                    <a:p>
                      <a:pPr algn="l" fontAlgn="t"/>
                      <a:endParaRPr lang="en-US" sz="1400" b="1" i="0" u="none" strike="noStrike">
                        <a:solidFill>
                          <a:srgbClr val="000000"/>
                        </a:solidFill>
                        <a:effectLst/>
                        <a:latin typeface="Calibri"/>
                      </a:endParaRPr>
                    </a:p>
                  </a:txBody>
                  <a:tcPr marL="9525" marR="9525" marT="7144" marB="0">
                    <a:lnL>
                      <a:noFill/>
                    </a:lnL>
                    <a:lnR>
                      <a:noFill/>
                    </a:lnR>
                    <a:lnT>
                      <a:noFill/>
                    </a:lnT>
                    <a:lnB>
                      <a:noFill/>
                    </a:lnB>
                  </a:tcPr>
                </a:tc>
                <a:tc>
                  <a:txBody>
                    <a:bodyPr/>
                    <a:lstStyle/>
                    <a:p>
                      <a:pPr algn="l" fontAlgn="t"/>
                      <a:r>
                        <a:rPr lang="en-US" sz="1400" b="1" i="0" u="none" strike="noStrike" dirty="0">
                          <a:solidFill>
                            <a:srgbClr val="000000"/>
                          </a:solidFill>
                          <a:effectLst/>
                          <a:latin typeface="Calibri"/>
                        </a:rPr>
                        <a:t>Eastern Europe</a:t>
                      </a:r>
                    </a:p>
                  </a:txBody>
                  <a:tcPr marL="9525" marR="9525" marT="7144" marB="0">
                    <a:lnL>
                      <a:noFill/>
                    </a:lnL>
                    <a:lnR>
                      <a:noFill/>
                    </a:lnR>
                    <a:lnT>
                      <a:noFill/>
                    </a:lnT>
                    <a:lnB>
                      <a:noFill/>
                    </a:lnB>
                  </a:tcPr>
                </a:tc>
                <a:tc>
                  <a:txBody>
                    <a:bodyPr/>
                    <a:lstStyle/>
                    <a:p>
                      <a:pPr algn="l" fontAlgn="t"/>
                      <a:r>
                        <a:rPr lang="en-US" sz="1400" b="1" i="0" u="none" strike="noStrike" dirty="0" smtClean="0">
                          <a:solidFill>
                            <a:srgbClr val="000000"/>
                          </a:solidFill>
                          <a:effectLst/>
                          <a:latin typeface="Calibri"/>
                        </a:rPr>
                        <a:t>1</a:t>
                      </a:r>
                      <a:endParaRPr lang="en-US" sz="1400" b="1" i="0" u="none" strike="noStrike" dirty="0">
                        <a:solidFill>
                          <a:srgbClr val="000000"/>
                        </a:solidFill>
                        <a:effectLst/>
                        <a:latin typeface="Calibri"/>
                      </a:endParaRPr>
                    </a:p>
                  </a:txBody>
                  <a:tcPr marL="9525" marR="9525" marT="7144" marB="0">
                    <a:lnL>
                      <a:noFill/>
                    </a:lnL>
                    <a:lnR>
                      <a:noFill/>
                    </a:lnR>
                    <a:lnT>
                      <a:noFill/>
                    </a:lnT>
                    <a:lnB>
                      <a:noFill/>
                    </a:lnB>
                  </a:tcPr>
                </a:tc>
              </a:tr>
              <a:tr h="216998">
                <a:tc>
                  <a:txBody>
                    <a:bodyPr/>
                    <a:lstStyle/>
                    <a:p>
                      <a:pPr algn="l" fontAlgn="t"/>
                      <a:r>
                        <a:rPr lang="en-US" sz="1400" b="1" i="0" u="none" strike="noStrike" dirty="0">
                          <a:solidFill>
                            <a:srgbClr val="000000"/>
                          </a:solidFill>
                          <a:effectLst/>
                          <a:latin typeface="Calibri"/>
                        </a:rPr>
                        <a:t>Design</a:t>
                      </a:r>
                    </a:p>
                  </a:txBody>
                  <a:tcPr marL="9525" marR="9525" marT="7144" marB="0">
                    <a:lnL>
                      <a:noFill/>
                    </a:lnL>
                    <a:lnR>
                      <a:noFill/>
                    </a:lnR>
                    <a:lnT>
                      <a:noFill/>
                    </a:lnT>
                    <a:lnB>
                      <a:noFill/>
                    </a:lnB>
                  </a:tcPr>
                </a:tc>
                <a:tc>
                  <a:txBody>
                    <a:bodyPr/>
                    <a:lstStyle/>
                    <a:p>
                      <a:pPr algn="l" fontAlgn="t"/>
                      <a:endParaRPr lang="en-US" sz="1400" b="1" i="0" u="none" strike="noStrike" dirty="0">
                        <a:solidFill>
                          <a:srgbClr val="000000"/>
                        </a:solidFill>
                        <a:effectLst/>
                        <a:latin typeface="Calibri"/>
                      </a:endParaRPr>
                    </a:p>
                  </a:txBody>
                  <a:tcPr marL="9525" marR="9525" marT="7144" marB="0">
                    <a:lnL>
                      <a:noFill/>
                    </a:lnL>
                    <a:lnR>
                      <a:noFill/>
                    </a:lnR>
                    <a:lnT>
                      <a:noFill/>
                    </a:lnT>
                    <a:lnB>
                      <a:noFill/>
                    </a:lnB>
                  </a:tcPr>
                </a:tc>
                <a:tc>
                  <a:txBody>
                    <a:bodyPr/>
                    <a:lstStyle/>
                    <a:p>
                      <a:pPr algn="l" fontAlgn="t"/>
                      <a:endParaRPr lang="en-US" sz="1400" b="1" i="0" u="none" strike="noStrike" dirty="0">
                        <a:solidFill>
                          <a:srgbClr val="000000"/>
                        </a:solidFill>
                        <a:effectLst/>
                        <a:latin typeface="Calibri"/>
                      </a:endParaRPr>
                    </a:p>
                  </a:txBody>
                  <a:tcPr marL="9525" marR="9525" marT="7144" marB="0">
                    <a:lnL>
                      <a:noFill/>
                    </a:lnL>
                    <a:lnR>
                      <a:noFill/>
                    </a:lnR>
                    <a:lnT>
                      <a:noFill/>
                    </a:lnT>
                    <a:lnB>
                      <a:noFill/>
                    </a:lnB>
                  </a:tcPr>
                </a:tc>
              </a:tr>
              <a:tr h="216998">
                <a:tc>
                  <a:txBody>
                    <a:bodyPr/>
                    <a:lstStyle/>
                    <a:p>
                      <a:pPr algn="l" fontAlgn="t"/>
                      <a:endParaRPr lang="en-US" sz="1400" b="1" i="0" u="none" strike="noStrike">
                        <a:solidFill>
                          <a:srgbClr val="000000"/>
                        </a:solidFill>
                        <a:effectLst/>
                        <a:latin typeface="Calibri"/>
                      </a:endParaRPr>
                    </a:p>
                  </a:txBody>
                  <a:tcPr marL="9525" marR="9525" marT="7144" marB="0">
                    <a:lnL>
                      <a:noFill/>
                    </a:lnL>
                    <a:lnR>
                      <a:noFill/>
                    </a:lnR>
                    <a:lnT>
                      <a:noFill/>
                    </a:lnT>
                    <a:lnB>
                      <a:noFill/>
                    </a:lnB>
                  </a:tcPr>
                </a:tc>
                <a:tc>
                  <a:txBody>
                    <a:bodyPr/>
                    <a:lstStyle/>
                    <a:p>
                      <a:pPr algn="l" fontAlgn="t"/>
                      <a:r>
                        <a:rPr lang="en-US" sz="1400" b="1" i="0" u="none" strike="noStrike" dirty="0">
                          <a:solidFill>
                            <a:srgbClr val="000000"/>
                          </a:solidFill>
                          <a:effectLst/>
                          <a:latin typeface="Calibri"/>
                        </a:rPr>
                        <a:t>Individual RCT</a:t>
                      </a:r>
                    </a:p>
                  </a:txBody>
                  <a:tcPr marL="9525" marR="9525" marT="7144" marB="0">
                    <a:lnL>
                      <a:noFill/>
                    </a:lnL>
                    <a:lnR>
                      <a:noFill/>
                    </a:lnR>
                    <a:lnT>
                      <a:noFill/>
                    </a:lnT>
                    <a:lnB>
                      <a:noFill/>
                    </a:lnB>
                  </a:tcPr>
                </a:tc>
                <a:tc>
                  <a:txBody>
                    <a:bodyPr/>
                    <a:lstStyle/>
                    <a:p>
                      <a:pPr algn="l" fontAlgn="t"/>
                      <a:r>
                        <a:rPr lang="en-US" sz="1400" b="1" i="0" u="none" strike="noStrike" dirty="0" smtClean="0">
                          <a:solidFill>
                            <a:srgbClr val="000000"/>
                          </a:solidFill>
                          <a:effectLst/>
                          <a:latin typeface="Calibri"/>
                        </a:rPr>
                        <a:t>15</a:t>
                      </a:r>
                      <a:endParaRPr lang="en-US" sz="1400" b="1" i="0" u="none" strike="noStrike" dirty="0">
                        <a:solidFill>
                          <a:srgbClr val="000000"/>
                        </a:solidFill>
                        <a:effectLst/>
                        <a:latin typeface="Calibri"/>
                      </a:endParaRPr>
                    </a:p>
                  </a:txBody>
                  <a:tcPr marL="9525" marR="9525" marT="7144" marB="0">
                    <a:lnL>
                      <a:noFill/>
                    </a:lnL>
                    <a:lnR>
                      <a:noFill/>
                    </a:lnR>
                    <a:lnT>
                      <a:noFill/>
                    </a:lnT>
                    <a:lnB>
                      <a:noFill/>
                    </a:lnB>
                  </a:tcPr>
                </a:tc>
              </a:tr>
              <a:tr h="216998">
                <a:tc>
                  <a:txBody>
                    <a:bodyPr/>
                    <a:lstStyle/>
                    <a:p>
                      <a:pPr algn="l" fontAlgn="t"/>
                      <a:endParaRPr lang="en-US" sz="1400" b="1" i="0" u="none" strike="noStrike">
                        <a:solidFill>
                          <a:srgbClr val="000000"/>
                        </a:solidFill>
                        <a:effectLst/>
                        <a:latin typeface="Calibri"/>
                      </a:endParaRPr>
                    </a:p>
                  </a:txBody>
                  <a:tcPr marL="9525" marR="9525" marT="7144" marB="0">
                    <a:lnL>
                      <a:noFill/>
                    </a:lnL>
                    <a:lnR>
                      <a:noFill/>
                    </a:lnR>
                    <a:lnT>
                      <a:noFill/>
                    </a:lnT>
                    <a:lnB>
                      <a:noFill/>
                    </a:lnB>
                  </a:tcPr>
                </a:tc>
                <a:tc>
                  <a:txBody>
                    <a:bodyPr/>
                    <a:lstStyle/>
                    <a:p>
                      <a:pPr algn="l" fontAlgn="t"/>
                      <a:r>
                        <a:rPr lang="en-US" sz="1400" b="1" i="0" u="none" strike="noStrike" dirty="0">
                          <a:solidFill>
                            <a:srgbClr val="000000"/>
                          </a:solidFill>
                          <a:effectLst/>
                          <a:latin typeface="Calibri"/>
                        </a:rPr>
                        <a:t>Cluster RCT</a:t>
                      </a:r>
                    </a:p>
                  </a:txBody>
                  <a:tcPr marL="9525" marR="9525" marT="7144" marB="0">
                    <a:lnL>
                      <a:noFill/>
                    </a:lnL>
                    <a:lnR>
                      <a:noFill/>
                    </a:lnR>
                    <a:lnT>
                      <a:noFill/>
                    </a:lnT>
                    <a:lnB>
                      <a:noFill/>
                    </a:lnB>
                  </a:tcPr>
                </a:tc>
                <a:tc>
                  <a:txBody>
                    <a:bodyPr/>
                    <a:lstStyle/>
                    <a:p>
                      <a:pPr algn="l" fontAlgn="t"/>
                      <a:r>
                        <a:rPr lang="en-US" sz="1400" b="1" i="0" u="none" strike="noStrike" dirty="0" smtClean="0">
                          <a:solidFill>
                            <a:srgbClr val="000000"/>
                          </a:solidFill>
                          <a:effectLst/>
                          <a:latin typeface="Calibri"/>
                        </a:rPr>
                        <a:t>14</a:t>
                      </a:r>
                      <a:endParaRPr lang="en-US" sz="1400" b="1" i="0" u="none" strike="noStrike" dirty="0">
                        <a:solidFill>
                          <a:srgbClr val="000000"/>
                        </a:solidFill>
                        <a:effectLst/>
                        <a:latin typeface="Calibri"/>
                      </a:endParaRPr>
                    </a:p>
                  </a:txBody>
                  <a:tcPr marL="9525" marR="9525" marT="7144" marB="0">
                    <a:lnL>
                      <a:noFill/>
                    </a:lnL>
                    <a:lnR>
                      <a:noFill/>
                    </a:lnR>
                    <a:lnT>
                      <a:noFill/>
                    </a:lnT>
                    <a:lnB>
                      <a:noFill/>
                    </a:lnB>
                  </a:tcPr>
                </a:tc>
              </a:tr>
              <a:tr h="216998">
                <a:tc>
                  <a:txBody>
                    <a:bodyPr/>
                    <a:lstStyle/>
                    <a:p>
                      <a:pPr algn="l" fontAlgn="t"/>
                      <a:endParaRPr lang="en-US" sz="1400" b="1" i="0" u="none" strike="noStrike">
                        <a:solidFill>
                          <a:srgbClr val="000000"/>
                        </a:solidFill>
                        <a:effectLst/>
                        <a:latin typeface="Calibri"/>
                      </a:endParaRPr>
                    </a:p>
                  </a:txBody>
                  <a:tcPr marL="9525" marR="9525" marT="7144" marB="0">
                    <a:lnL>
                      <a:noFill/>
                    </a:lnL>
                    <a:lnR>
                      <a:noFill/>
                    </a:lnR>
                    <a:lnT>
                      <a:noFill/>
                    </a:lnT>
                    <a:lnB>
                      <a:noFill/>
                    </a:lnB>
                  </a:tcPr>
                </a:tc>
                <a:tc>
                  <a:txBody>
                    <a:bodyPr/>
                    <a:lstStyle/>
                    <a:p>
                      <a:pPr algn="l" fontAlgn="t"/>
                      <a:r>
                        <a:rPr lang="en-US" sz="1400" b="1" i="0" u="none" strike="noStrike" dirty="0">
                          <a:solidFill>
                            <a:srgbClr val="000000"/>
                          </a:solidFill>
                          <a:effectLst/>
                          <a:latin typeface="Calibri"/>
                        </a:rPr>
                        <a:t>Observational</a:t>
                      </a:r>
                    </a:p>
                  </a:txBody>
                  <a:tcPr marL="9525" marR="9525" marT="7144" marB="0">
                    <a:lnL>
                      <a:noFill/>
                    </a:lnL>
                    <a:lnR>
                      <a:noFill/>
                    </a:lnR>
                    <a:lnT>
                      <a:noFill/>
                    </a:lnT>
                    <a:lnB>
                      <a:noFill/>
                    </a:lnB>
                  </a:tcPr>
                </a:tc>
                <a:tc>
                  <a:txBody>
                    <a:bodyPr/>
                    <a:lstStyle/>
                    <a:p>
                      <a:pPr algn="l" fontAlgn="t"/>
                      <a:r>
                        <a:rPr lang="en-US" sz="1400" b="1" i="0" u="none" strike="noStrike" dirty="0" smtClean="0">
                          <a:solidFill>
                            <a:srgbClr val="000000"/>
                          </a:solidFill>
                          <a:effectLst/>
                          <a:latin typeface="Calibri"/>
                        </a:rPr>
                        <a:t>71</a:t>
                      </a:r>
                      <a:endParaRPr lang="en-US" sz="1400" b="1" i="0" u="none" strike="noStrike" dirty="0">
                        <a:solidFill>
                          <a:srgbClr val="000000"/>
                        </a:solidFill>
                        <a:effectLst/>
                        <a:latin typeface="Calibri"/>
                      </a:endParaRPr>
                    </a:p>
                  </a:txBody>
                  <a:tcPr marL="9525" marR="9525" marT="7144" marB="0">
                    <a:lnL>
                      <a:noFill/>
                    </a:lnL>
                    <a:lnR>
                      <a:noFill/>
                    </a:lnR>
                    <a:lnT>
                      <a:noFill/>
                    </a:lnT>
                    <a:lnB>
                      <a:noFill/>
                    </a:lnB>
                  </a:tcPr>
                </a:tc>
              </a:tr>
              <a:tr h="216998">
                <a:tc>
                  <a:txBody>
                    <a:bodyPr/>
                    <a:lstStyle/>
                    <a:p>
                      <a:pPr algn="l" fontAlgn="t"/>
                      <a:r>
                        <a:rPr lang="en-US" sz="1400" b="1" i="0" u="none" strike="noStrike" dirty="0">
                          <a:solidFill>
                            <a:srgbClr val="000000"/>
                          </a:solidFill>
                          <a:effectLst/>
                          <a:latin typeface="Calibri"/>
                        </a:rPr>
                        <a:t>Level of effect</a:t>
                      </a:r>
                    </a:p>
                  </a:txBody>
                  <a:tcPr marL="9525" marR="9525" marT="7144" marB="0">
                    <a:lnL>
                      <a:noFill/>
                    </a:lnL>
                    <a:lnR>
                      <a:noFill/>
                    </a:lnR>
                    <a:lnT>
                      <a:noFill/>
                    </a:lnT>
                    <a:lnB>
                      <a:noFill/>
                    </a:lnB>
                  </a:tcPr>
                </a:tc>
                <a:tc>
                  <a:txBody>
                    <a:bodyPr/>
                    <a:lstStyle/>
                    <a:p>
                      <a:pPr algn="l" fontAlgn="t"/>
                      <a:endParaRPr lang="en-US" sz="1400" b="1" i="0" u="none" strike="noStrike" dirty="0">
                        <a:solidFill>
                          <a:srgbClr val="000000"/>
                        </a:solidFill>
                        <a:effectLst/>
                        <a:latin typeface="Calibri"/>
                      </a:endParaRPr>
                    </a:p>
                  </a:txBody>
                  <a:tcPr marL="9525" marR="9525" marT="7144" marB="0">
                    <a:lnL>
                      <a:noFill/>
                    </a:lnL>
                    <a:lnR>
                      <a:noFill/>
                    </a:lnR>
                    <a:lnT>
                      <a:noFill/>
                    </a:lnT>
                    <a:lnB>
                      <a:noFill/>
                    </a:lnB>
                  </a:tcPr>
                </a:tc>
                <a:tc>
                  <a:txBody>
                    <a:bodyPr/>
                    <a:lstStyle/>
                    <a:p>
                      <a:pPr algn="l" fontAlgn="t"/>
                      <a:endParaRPr lang="en-US" sz="1400" b="1" i="0" u="none" strike="noStrike">
                        <a:solidFill>
                          <a:srgbClr val="000000"/>
                        </a:solidFill>
                        <a:effectLst/>
                        <a:latin typeface="Calibri"/>
                      </a:endParaRPr>
                    </a:p>
                  </a:txBody>
                  <a:tcPr marL="9525" marR="9525" marT="7144" marB="0">
                    <a:lnL>
                      <a:noFill/>
                    </a:lnL>
                    <a:lnR>
                      <a:noFill/>
                    </a:lnR>
                    <a:lnT>
                      <a:noFill/>
                    </a:lnT>
                    <a:lnB>
                      <a:noFill/>
                    </a:lnB>
                  </a:tcPr>
                </a:tc>
              </a:tr>
              <a:tr h="216998">
                <a:tc>
                  <a:txBody>
                    <a:bodyPr/>
                    <a:lstStyle/>
                    <a:p>
                      <a:pPr algn="l" fontAlgn="t"/>
                      <a:endParaRPr lang="en-US" sz="1400" b="1" i="0" u="none" strike="noStrike">
                        <a:solidFill>
                          <a:srgbClr val="000000"/>
                        </a:solidFill>
                        <a:effectLst/>
                        <a:latin typeface="Calibri"/>
                      </a:endParaRPr>
                    </a:p>
                  </a:txBody>
                  <a:tcPr marL="9525" marR="9525" marT="7144" marB="0">
                    <a:lnL>
                      <a:noFill/>
                    </a:lnL>
                    <a:lnR>
                      <a:noFill/>
                    </a:lnR>
                    <a:lnT>
                      <a:noFill/>
                    </a:lnT>
                    <a:lnB>
                      <a:noFill/>
                    </a:lnB>
                  </a:tcPr>
                </a:tc>
                <a:tc>
                  <a:txBody>
                    <a:bodyPr/>
                    <a:lstStyle/>
                    <a:p>
                      <a:pPr algn="l" fontAlgn="t"/>
                      <a:r>
                        <a:rPr lang="en-US" sz="1400" b="1" i="0" u="none" strike="noStrike" dirty="0">
                          <a:solidFill>
                            <a:srgbClr val="000000"/>
                          </a:solidFill>
                          <a:effectLst/>
                          <a:latin typeface="Calibri"/>
                        </a:rPr>
                        <a:t>Clinic/health facility</a:t>
                      </a:r>
                    </a:p>
                  </a:txBody>
                  <a:tcPr marL="9525" marR="9525" marT="7144" marB="0">
                    <a:lnL>
                      <a:noFill/>
                    </a:lnL>
                    <a:lnR>
                      <a:noFill/>
                    </a:lnR>
                    <a:lnT>
                      <a:noFill/>
                    </a:lnT>
                    <a:lnB>
                      <a:noFill/>
                    </a:lnB>
                  </a:tcPr>
                </a:tc>
                <a:tc>
                  <a:txBody>
                    <a:bodyPr/>
                    <a:lstStyle/>
                    <a:p>
                      <a:pPr algn="l" fontAlgn="t"/>
                      <a:r>
                        <a:rPr lang="en-US" sz="1400" b="1" i="0" u="none" strike="noStrike" dirty="0" smtClean="0">
                          <a:solidFill>
                            <a:srgbClr val="000000"/>
                          </a:solidFill>
                          <a:effectLst/>
                          <a:latin typeface="Calibri"/>
                        </a:rPr>
                        <a:t>23</a:t>
                      </a:r>
                      <a:endParaRPr lang="en-US" sz="1400" b="1" i="0" u="none" strike="noStrike" dirty="0">
                        <a:solidFill>
                          <a:srgbClr val="000000"/>
                        </a:solidFill>
                        <a:effectLst/>
                        <a:latin typeface="Calibri"/>
                      </a:endParaRPr>
                    </a:p>
                  </a:txBody>
                  <a:tcPr marL="9525" marR="9525" marT="7144" marB="0">
                    <a:lnL>
                      <a:noFill/>
                    </a:lnL>
                    <a:lnR>
                      <a:noFill/>
                    </a:lnR>
                    <a:lnT>
                      <a:noFill/>
                    </a:lnT>
                    <a:lnB>
                      <a:noFill/>
                    </a:lnB>
                  </a:tcPr>
                </a:tc>
              </a:tr>
              <a:tr h="216998">
                <a:tc>
                  <a:txBody>
                    <a:bodyPr/>
                    <a:lstStyle/>
                    <a:p>
                      <a:pPr algn="l" fontAlgn="t"/>
                      <a:endParaRPr lang="en-US" sz="1400" b="1" i="0" u="none" strike="noStrike">
                        <a:solidFill>
                          <a:srgbClr val="000000"/>
                        </a:solidFill>
                        <a:effectLst/>
                        <a:latin typeface="Calibri"/>
                      </a:endParaRPr>
                    </a:p>
                  </a:txBody>
                  <a:tcPr marL="9525" marR="9525" marT="7144" marB="0">
                    <a:lnL>
                      <a:noFill/>
                    </a:lnL>
                    <a:lnR>
                      <a:noFill/>
                    </a:lnR>
                    <a:lnT>
                      <a:noFill/>
                    </a:lnT>
                    <a:lnB>
                      <a:noFill/>
                    </a:lnB>
                  </a:tcPr>
                </a:tc>
                <a:tc>
                  <a:txBody>
                    <a:bodyPr/>
                    <a:lstStyle/>
                    <a:p>
                      <a:pPr algn="l" fontAlgn="t"/>
                      <a:r>
                        <a:rPr lang="en-US" sz="1400" b="1" i="0" u="none" strike="noStrike" dirty="0">
                          <a:solidFill>
                            <a:srgbClr val="000000"/>
                          </a:solidFill>
                          <a:effectLst/>
                          <a:latin typeface="Calibri"/>
                        </a:rPr>
                        <a:t>Community</a:t>
                      </a:r>
                    </a:p>
                  </a:txBody>
                  <a:tcPr marL="9525" marR="9525" marT="7144" marB="0">
                    <a:lnL>
                      <a:noFill/>
                    </a:lnL>
                    <a:lnR>
                      <a:noFill/>
                    </a:lnR>
                    <a:lnT>
                      <a:noFill/>
                    </a:lnT>
                    <a:lnB>
                      <a:noFill/>
                    </a:lnB>
                  </a:tcPr>
                </a:tc>
                <a:tc>
                  <a:txBody>
                    <a:bodyPr/>
                    <a:lstStyle/>
                    <a:p>
                      <a:pPr algn="l" fontAlgn="t"/>
                      <a:r>
                        <a:rPr lang="en-US" sz="1400" b="1" i="0" u="none" strike="noStrike" dirty="0" smtClean="0">
                          <a:solidFill>
                            <a:srgbClr val="000000"/>
                          </a:solidFill>
                          <a:effectLst/>
                          <a:latin typeface="Calibri"/>
                        </a:rPr>
                        <a:t>10</a:t>
                      </a:r>
                      <a:endParaRPr lang="en-US" sz="1400" b="1" i="0" u="none" strike="noStrike" dirty="0">
                        <a:solidFill>
                          <a:srgbClr val="000000"/>
                        </a:solidFill>
                        <a:effectLst/>
                        <a:latin typeface="Calibri"/>
                      </a:endParaRPr>
                    </a:p>
                  </a:txBody>
                  <a:tcPr marL="9525" marR="9525" marT="7144" marB="0">
                    <a:lnL>
                      <a:noFill/>
                    </a:lnL>
                    <a:lnR>
                      <a:noFill/>
                    </a:lnR>
                    <a:lnT>
                      <a:noFill/>
                    </a:lnT>
                    <a:lnB>
                      <a:noFill/>
                    </a:lnB>
                  </a:tcPr>
                </a:tc>
              </a:tr>
              <a:tr h="216998">
                <a:tc>
                  <a:txBody>
                    <a:bodyPr/>
                    <a:lstStyle/>
                    <a:p>
                      <a:pPr algn="l" fontAlgn="t"/>
                      <a:endParaRPr lang="en-US" sz="1400" b="1" i="0" u="none" strike="noStrike">
                        <a:solidFill>
                          <a:srgbClr val="000000"/>
                        </a:solidFill>
                        <a:effectLst/>
                        <a:latin typeface="Calibri"/>
                      </a:endParaRPr>
                    </a:p>
                  </a:txBody>
                  <a:tcPr marL="9525" marR="9525" marT="7144" marB="0">
                    <a:lnL>
                      <a:noFill/>
                    </a:lnL>
                    <a:lnR>
                      <a:noFill/>
                    </a:lnR>
                    <a:lnT>
                      <a:noFill/>
                    </a:lnT>
                    <a:lnB>
                      <a:noFill/>
                    </a:lnB>
                  </a:tcPr>
                </a:tc>
                <a:tc>
                  <a:txBody>
                    <a:bodyPr/>
                    <a:lstStyle/>
                    <a:p>
                      <a:pPr algn="l" fontAlgn="t"/>
                      <a:r>
                        <a:rPr lang="en-US" sz="1400" b="1" i="0" u="none" strike="noStrike" dirty="0">
                          <a:solidFill>
                            <a:srgbClr val="000000"/>
                          </a:solidFill>
                          <a:effectLst/>
                          <a:latin typeface="Calibri"/>
                        </a:rPr>
                        <a:t>Health care system</a:t>
                      </a:r>
                    </a:p>
                  </a:txBody>
                  <a:tcPr marL="9525" marR="9525" marT="7144" marB="0">
                    <a:lnL>
                      <a:noFill/>
                    </a:lnL>
                    <a:lnR>
                      <a:noFill/>
                    </a:lnR>
                    <a:lnT>
                      <a:noFill/>
                    </a:lnT>
                    <a:lnB>
                      <a:noFill/>
                    </a:lnB>
                  </a:tcPr>
                </a:tc>
                <a:tc>
                  <a:txBody>
                    <a:bodyPr/>
                    <a:lstStyle/>
                    <a:p>
                      <a:pPr algn="l" fontAlgn="t"/>
                      <a:r>
                        <a:rPr lang="en-US" sz="1400" b="1" i="0" u="none" strike="noStrike" dirty="0" smtClean="0">
                          <a:solidFill>
                            <a:srgbClr val="000000"/>
                          </a:solidFill>
                          <a:effectLst/>
                          <a:latin typeface="Calibri"/>
                        </a:rPr>
                        <a:t>16</a:t>
                      </a:r>
                      <a:endParaRPr lang="en-US" sz="1400" b="1" i="0" u="none" strike="noStrike" dirty="0">
                        <a:solidFill>
                          <a:srgbClr val="000000"/>
                        </a:solidFill>
                        <a:effectLst/>
                        <a:latin typeface="Calibri"/>
                      </a:endParaRPr>
                    </a:p>
                  </a:txBody>
                  <a:tcPr marL="9525" marR="9525" marT="7144" marB="0">
                    <a:lnL>
                      <a:noFill/>
                    </a:lnL>
                    <a:lnR>
                      <a:noFill/>
                    </a:lnR>
                    <a:lnT>
                      <a:noFill/>
                    </a:lnT>
                    <a:lnB>
                      <a:noFill/>
                    </a:lnB>
                  </a:tcPr>
                </a:tc>
              </a:tr>
              <a:tr h="216998">
                <a:tc>
                  <a:txBody>
                    <a:bodyPr/>
                    <a:lstStyle/>
                    <a:p>
                      <a:pPr algn="l" fontAlgn="t"/>
                      <a:endParaRPr lang="en-US" sz="1400" b="1" i="0" u="none" strike="noStrike" dirty="0">
                        <a:solidFill>
                          <a:srgbClr val="000000"/>
                        </a:solidFill>
                        <a:effectLst/>
                        <a:latin typeface="Calibri"/>
                      </a:endParaRPr>
                    </a:p>
                  </a:txBody>
                  <a:tcPr marL="9525" marR="9525" marT="7144" marB="0">
                    <a:lnL>
                      <a:noFill/>
                    </a:lnL>
                    <a:lnR>
                      <a:noFill/>
                    </a:lnR>
                    <a:lnT>
                      <a:noFill/>
                    </a:lnT>
                    <a:lnB>
                      <a:noFill/>
                    </a:lnB>
                  </a:tcPr>
                </a:tc>
                <a:tc>
                  <a:txBody>
                    <a:bodyPr/>
                    <a:lstStyle/>
                    <a:p>
                      <a:pPr algn="l" fontAlgn="t"/>
                      <a:r>
                        <a:rPr lang="en-US" sz="1400" b="1" i="0" u="none" strike="noStrike" dirty="0">
                          <a:solidFill>
                            <a:srgbClr val="000000"/>
                          </a:solidFill>
                          <a:effectLst/>
                          <a:latin typeface="Calibri"/>
                        </a:rPr>
                        <a:t>Health care worker</a:t>
                      </a:r>
                    </a:p>
                  </a:txBody>
                  <a:tcPr marL="9525" marR="9525" marT="7144" marB="0">
                    <a:lnL>
                      <a:noFill/>
                    </a:lnL>
                    <a:lnR>
                      <a:noFill/>
                    </a:lnR>
                    <a:lnT>
                      <a:noFill/>
                    </a:lnT>
                    <a:lnB>
                      <a:noFill/>
                    </a:lnB>
                  </a:tcPr>
                </a:tc>
                <a:tc>
                  <a:txBody>
                    <a:bodyPr/>
                    <a:lstStyle/>
                    <a:p>
                      <a:pPr algn="l" fontAlgn="t"/>
                      <a:r>
                        <a:rPr lang="en-US" sz="1400" b="1" i="0" u="none" strike="noStrike" dirty="0" smtClean="0">
                          <a:solidFill>
                            <a:srgbClr val="000000"/>
                          </a:solidFill>
                          <a:effectLst/>
                          <a:latin typeface="Calibri"/>
                        </a:rPr>
                        <a:t>0.4</a:t>
                      </a:r>
                      <a:endParaRPr lang="en-US" sz="1400" b="1" i="0" u="none" strike="noStrike" dirty="0">
                        <a:solidFill>
                          <a:srgbClr val="000000"/>
                        </a:solidFill>
                        <a:effectLst/>
                        <a:latin typeface="Calibri"/>
                      </a:endParaRPr>
                    </a:p>
                  </a:txBody>
                  <a:tcPr marL="9525" marR="9525" marT="7144" marB="0">
                    <a:lnL>
                      <a:noFill/>
                    </a:lnL>
                    <a:lnR>
                      <a:noFill/>
                    </a:lnR>
                    <a:lnT>
                      <a:noFill/>
                    </a:lnT>
                    <a:lnB>
                      <a:noFill/>
                    </a:lnB>
                  </a:tcPr>
                </a:tc>
              </a:tr>
              <a:tr h="216998">
                <a:tc>
                  <a:txBody>
                    <a:bodyPr/>
                    <a:lstStyle/>
                    <a:p>
                      <a:pPr algn="l" fontAlgn="t"/>
                      <a:endParaRPr lang="en-US" sz="1400" b="1" i="0" u="none" strike="noStrike">
                        <a:solidFill>
                          <a:srgbClr val="000000"/>
                        </a:solidFill>
                        <a:effectLst/>
                        <a:latin typeface="Calibri"/>
                      </a:endParaRPr>
                    </a:p>
                  </a:txBody>
                  <a:tcPr marL="9525" marR="9525" marT="7144" marB="0">
                    <a:lnL>
                      <a:noFill/>
                    </a:lnL>
                    <a:lnR>
                      <a:noFill/>
                    </a:lnR>
                    <a:lnT>
                      <a:noFill/>
                    </a:lnT>
                    <a:lnB>
                      <a:noFill/>
                    </a:lnB>
                  </a:tcPr>
                </a:tc>
                <a:tc>
                  <a:txBody>
                    <a:bodyPr/>
                    <a:lstStyle/>
                    <a:p>
                      <a:pPr algn="l" fontAlgn="t"/>
                      <a:r>
                        <a:rPr lang="en-US" sz="1400" b="1" i="0" u="none" strike="noStrike" dirty="0">
                          <a:solidFill>
                            <a:srgbClr val="000000"/>
                          </a:solidFill>
                          <a:effectLst/>
                          <a:latin typeface="Calibri"/>
                        </a:rPr>
                        <a:t>Patient</a:t>
                      </a:r>
                    </a:p>
                  </a:txBody>
                  <a:tcPr marL="9525" marR="9525" marT="7144" marB="0">
                    <a:lnL>
                      <a:noFill/>
                    </a:lnL>
                    <a:lnR>
                      <a:noFill/>
                    </a:lnR>
                    <a:lnT>
                      <a:noFill/>
                    </a:lnT>
                    <a:lnB>
                      <a:noFill/>
                    </a:lnB>
                  </a:tcPr>
                </a:tc>
                <a:tc>
                  <a:txBody>
                    <a:bodyPr/>
                    <a:lstStyle/>
                    <a:p>
                      <a:pPr algn="l" fontAlgn="t"/>
                      <a:r>
                        <a:rPr lang="en-US" sz="1400" b="1" i="0" u="none" strike="noStrike" dirty="0" smtClean="0">
                          <a:solidFill>
                            <a:srgbClr val="000000"/>
                          </a:solidFill>
                          <a:effectLst/>
                          <a:latin typeface="Calibri"/>
                        </a:rPr>
                        <a:t>45</a:t>
                      </a:r>
                      <a:endParaRPr lang="en-US" sz="1400" b="1" i="0" u="none" strike="noStrike" dirty="0">
                        <a:solidFill>
                          <a:srgbClr val="000000"/>
                        </a:solidFill>
                        <a:effectLst/>
                        <a:latin typeface="Calibri"/>
                      </a:endParaRPr>
                    </a:p>
                  </a:txBody>
                  <a:tcPr marL="9525" marR="9525" marT="7144" marB="0">
                    <a:lnL>
                      <a:noFill/>
                    </a:lnL>
                    <a:lnR>
                      <a:noFill/>
                    </a:lnR>
                    <a:lnT>
                      <a:noFill/>
                    </a:lnT>
                    <a:lnB>
                      <a:noFill/>
                    </a:lnB>
                  </a:tcPr>
                </a:tc>
              </a:tr>
              <a:tr h="216998">
                <a:tc>
                  <a:txBody>
                    <a:bodyPr/>
                    <a:lstStyle/>
                    <a:p>
                      <a:pPr algn="l" fontAlgn="t"/>
                      <a:endParaRPr lang="en-US" sz="1400" b="1" i="0" u="none" strike="noStrike">
                        <a:solidFill>
                          <a:srgbClr val="000000"/>
                        </a:solidFill>
                        <a:effectLst/>
                        <a:latin typeface="Calibri"/>
                      </a:endParaRPr>
                    </a:p>
                  </a:txBody>
                  <a:tcPr marL="9525" marR="9525" marT="7144" marB="0">
                    <a:lnL>
                      <a:noFill/>
                    </a:lnL>
                    <a:lnR>
                      <a:noFill/>
                    </a:lnR>
                    <a:lnT>
                      <a:noFill/>
                    </a:lnT>
                    <a:lnB>
                      <a:noFill/>
                    </a:lnB>
                  </a:tcPr>
                </a:tc>
                <a:tc>
                  <a:txBody>
                    <a:bodyPr/>
                    <a:lstStyle/>
                    <a:p>
                      <a:pPr algn="l" fontAlgn="t"/>
                      <a:r>
                        <a:rPr lang="en-US" sz="1400" b="1" i="0" u="none" strike="noStrike" dirty="0">
                          <a:solidFill>
                            <a:srgbClr val="000000"/>
                          </a:solidFill>
                          <a:effectLst/>
                          <a:latin typeface="Calibri"/>
                        </a:rPr>
                        <a:t>Patient and family</a:t>
                      </a:r>
                    </a:p>
                  </a:txBody>
                  <a:tcPr marL="9525" marR="9525" marT="7144" marB="0">
                    <a:lnL>
                      <a:noFill/>
                    </a:lnL>
                    <a:lnR>
                      <a:noFill/>
                    </a:lnR>
                    <a:lnT>
                      <a:noFill/>
                    </a:lnT>
                    <a:lnB>
                      <a:noFill/>
                    </a:lnB>
                  </a:tcPr>
                </a:tc>
                <a:tc>
                  <a:txBody>
                    <a:bodyPr/>
                    <a:lstStyle/>
                    <a:p>
                      <a:pPr algn="l" fontAlgn="t"/>
                      <a:r>
                        <a:rPr lang="en-US" sz="1400" b="1" i="0" u="none" strike="noStrike" dirty="0" smtClean="0">
                          <a:solidFill>
                            <a:srgbClr val="000000"/>
                          </a:solidFill>
                          <a:effectLst/>
                          <a:latin typeface="Calibri"/>
                        </a:rPr>
                        <a:t>4</a:t>
                      </a:r>
                      <a:endParaRPr lang="en-US" sz="1400" b="1" i="0" u="none" strike="noStrike" dirty="0">
                        <a:solidFill>
                          <a:srgbClr val="000000"/>
                        </a:solidFill>
                        <a:effectLst/>
                        <a:latin typeface="Calibri"/>
                      </a:endParaRPr>
                    </a:p>
                  </a:txBody>
                  <a:tcPr marL="9525" marR="9525" marT="7144" marB="0">
                    <a:lnL>
                      <a:noFill/>
                    </a:lnL>
                    <a:lnR>
                      <a:noFill/>
                    </a:lnR>
                    <a:lnT>
                      <a:noFill/>
                    </a:lnT>
                    <a:lnB>
                      <a:noFill/>
                    </a:lnB>
                  </a:tcPr>
                </a:tc>
              </a:tr>
              <a:tr h="425838">
                <a:tc gridSpan="2">
                  <a:txBody>
                    <a:bodyPr/>
                    <a:lstStyle/>
                    <a:p>
                      <a:pPr algn="l" fontAlgn="t"/>
                      <a:r>
                        <a:rPr lang="en-US" sz="1400" b="1" i="0" u="none" strike="noStrike" dirty="0">
                          <a:solidFill>
                            <a:srgbClr val="000000"/>
                          </a:solidFill>
                          <a:effectLst/>
                          <a:latin typeface="Calibri"/>
                        </a:rPr>
                        <a:t>Study size </a:t>
                      </a:r>
                      <a:r>
                        <a:rPr lang="en-US" sz="1400" b="1" i="0" u="none" strike="noStrike" dirty="0" smtClean="0">
                          <a:solidFill>
                            <a:srgbClr val="000000"/>
                          </a:solidFill>
                          <a:effectLst/>
                          <a:latin typeface="Calibri"/>
                        </a:rPr>
                        <a:t>– </a:t>
                      </a:r>
                    </a:p>
                    <a:p>
                      <a:pPr algn="l" fontAlgn="t"/>
                      <a:r>
                        <a:rPr lang="en-US" sz="1400" b="1" i="0" u="none" strike="noStrike" dirty="0" smtClean="0">
                          <a:solidFill>
                            <a:srgbClr val="000000"/>
                          </a:solidFill>
                          <a:effectLst/>
                          <a:latin typeface="Calibri"/>
                        </a:rPr>
                        <a:t>med </a:t>
                      </a:r>
                      <a:r>
                        <a:rPr lang="en-US" sz="1400" b="1" i="0" u="none" strike="noStrike" dirty="0">
                          <a:solidFill>
                            <a:srgbClr val="000000"/>
                          </a:solidFill>
                          <a:effectLst/>
                          <a:latin typeface="Calibri"/>
                        </a:rPr>
                        <a:t>(IQR</a:t>
                      </a:r>
                      <a:r>
                        <a:rPr lang="en-US" sz="1400" b="1" i="0" u="none" strike="noStrike" dirty="0" smtClean="0">
                          <a:solidFill>
                            <a:srgbClr val="000000"/>
                          </a:solidFill>
                          <a:effectLst/>
                          <a:latin typeface="Calibri"/>
                        </a:rPr>
                        <a:t>)</a:t>
                      </a:r>
                      <a:endParaRPr lang="en-US" sz="1400" b="1" i="0" u="none" strike="noStrike" dirty="0">
                        <a:solidFill>
                          <a:srgbClr val="000000"/>
                        </a:solidFill>
                        <a:effectLst/>
                        <a:latin typeface="Calibri"/>
                      </a:endParaRPr>
                    </a:p>
                  </a:txBody>
                  <a:tcPr marL="9525" marR="9525" marT="7144"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t"/>
                      <a:endParaRPr lang="en-US" sz="1400" b="0" i="0" u="none" strike="noStrike" dirty="0">
                        <a:solidFill>
                          <a:srgbClr val="000000"/>
                        </a:solidFill>
                        <a:effectLst/>
                        <a:latin typeface="Calibri"/>
                      </a:endParaRP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mn-lt"/>
                        </a:rPr>
                        <a:t>1034 (432 to 7333)</a:t>
                      </a:r>
                    </a:p>
                  </a:txBody>
                  <a:tcPr marL="9525" marR="9525" marT="7144" marB="0">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814728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978"/>
            <a:ext cx="8229600" cy="613172"/>
          </a:xfrm>
          <a:solidFill>
            <a:schemeClr val="tx2"/>
          </a:solidFill>
        </p:spPr>
        <p:txBody>
          <a:bodyPr>
            <a:normAutofit fontScale="90000"/>
          </a:bodyPr>
          <a:lstStyle/>
          <a:p>
            <a:r>
              <a:rPr lang="en-US" sz="3600" b="1" dirty="0" smtClean="0">
                <a:solidFill>
                  <a:schemeClr val="bg1"/>
                </a:solidFill>
              </a:rPr>
              <a:t>Intervention Types (N=491)</a:t>
            </a:r>
            <a:endParaRPr lang="en-US" sz="36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875085101"/>
              </p:ext>
            </p:extLst>
          </p:nvPr>
        </p:nvGraphicFramePr>
        <p:xfrm>
          <a:off x="533400" y="1257300"/>
          <a:ext cx="4114800" cy="3371848"/>
        </p:xfrm>
        <a:graphic>
          <a:graphicData uri="http://schemas.openxmlformats.org/drawingml/2006/table">
            <a:tbl>
              <a:tblPr/>
              <a:tblGrid>
                <a:gridCol w="3132161"/>
                <a:gridCol w="982639"/>
              </a:tblGrid>
              <a:tr h="198344">
                <a:tc>
                  <a:txBody>
                    <a:bodyPr/>
                    <a:lstStyle/>
                    <a:p>
                      <a:pPr algn="ctr" fontAlgn="ctr"/>
                      <a:r>
                        <a:rPr lang="en-US" sz="1100" b="1" i="0" u="none" strike="noStrike" dirty="0">
                          <a:effectLst/>
                          <a:latin typeface="Arial"/>
                        </a:rPr>
                        <a:t>Intervention Type</a:t>
                      </a:r>
                    </a:p>
                  </a:txBody>
                  <a:tcPr marL="9525" marR="9525" marT="71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effectLst/>
                          <a:latin typeface="Arial"/>
                        </a:rPr>
                        <a:t>Count</a:t>
                      </a:r>
                    </a:p>
                  </a:txBody>
                  <a:tcPr marL="9525" marR="9525" marT="7144" marB="0" anchor="ctr">
                    <a:lnL>
                      <a:noFill/>
                    </a:lnL>
                    <a:lnR>
                      <a:noFill/>
                    </a:lnR>
                    <a:lnT>
                      <a:noFill/>
                    </a:lnT>
                    <a:lnB w="6350" cap="flat" cmpd="sng" algn="ctr">
                      <a:solidFill>
                        <a:srgbClr val="000000"/>
                      </a:solidFill>
                      <a:prstDash val="solid"/>
                      <a:round/>
                      <a:headEnd type="none" w="med" len="med"/>
                      <a:tailEnd type="none" w="med" len="med"/>
                    </a:lnB>
                  </a:tcPr>
                </a:tc>
              </a:tr>
              <a:tr h="198344">
                <a:tc>
                  <a:txBody>
                    <a:bodyPr/>
                    <a:lstStyle/>
                    <a:p>
                      <a:pPr algn="ctr" fontAlgn="ctr"/>
                      <a:r>
                        <a:rPr lang="en-US" sz="1100" b="0" i="0" u="none" strike="noStrike" dirty="0">
                          <a:effectLst/>
                          <a:latin typeface="Arial"/>
                        </a:rPr>
                        <a:t>Counseling</a:t>
                      </a: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effectLst/>
                          <a:latin typeface="Arial"/>
                        </a:rPr>
                        <a:t>34</a:t>
                      </a: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tcPr>
                </a:tc>
              </a:tr>
              <a:tr h="198344">
                <a:tc>
                  <a:txBody>
                    <a:bodyPr/>
                    <a:lstStyle/>
                    <a:p>
                      <a:pPr algn="ctr" fontAlgn="ctr"/>
                      <a:r>
                        <a:rPr lang="en-US" sz="1100" b="0" i="0" u="none" strike="noStrike" dirty="0">
                          <a:effectLst/>
                          <a:latin typeface="Arial"/>
                        </a:rPr>
                        <a:t>Point of care</a:t>
                      </a:r>
                    </a:p>
                  </a:txBody>
                  <a:tcPr marL="9525" marR="9525" marT="7144" marB="0" anchor="ctr">
                    <a:lnL>
                      <a:noFill/>
                    </a:lnL>
                    <a:lnR>
                      <a:noFill/>
                    </a:lnR>
                    <a:lnT>
                      <a:noFill/>
                    </a:lnT>
                    <a:lnB>
                      <a:noFill/>
                    </a:lnB>
                  </a:tcPr>
                </a:tc>
                <a:tc>
                  <a:txBody>
                    <a:bodyPr/>
                    <a:lstStyle/>
                    <a:p>
                      <a:pPr algn="ctr" fontAlgn="ctr"/>
                      <a:r>
                        <a:rPr lang="en-US" sz="1100" b="0" i="0" u="none" strike="noStrike" dirty="0">
                          <a:effectLst/>
                          <a:latin typeface="Arial"/>
                        </a:rPr>
                        <a:t>27</a:t>
                      </a:r>
                    </a:p>
                  </a:txBody>
                  <a:tcPr marL="9525" marR="9525" marT="7144" marB="0" anchor="ctr">
                    <a:lnL>
                      <a:noFill/>
                    </a:lnL>
                    <a:lnR>
                      <a:noFill/>
                    </a:lnR>
                    <a:lnT>
                      <a:noFill/>
                    </a:lnT>
                    <a:lnB>
                      <a:noFill/>
                    </a:lnB>
                  </a:tcPr>
                </a:tc>
              </a:tr>
              <a:tr h="198344">
                <a:tc>
                  <a:txBody>
                    <a:bodyPr/>
                    <a:lstStyle/>
                    <a:p>
                      <a:pPr algn="ctr" fontAlgn="ctr"/>
                      <a:r>
                        <a:rPr lang="en-US" sz="1100" b="0" i="0" u="none" strike="noStrike" dirty="0">
                          <a:effectLst/>
                          <a:latin typeface="Arial"/>
                        </a:rPr>
                        <a:t>Integration</a:t>
                      </a:r>
                    </a:p>
                  </a:txBody>
                  <a:tcPr marL="9525" marR="9525" marT="7144" marB="0" anchor="ctr">
                    <a:lnL>
                      <a:noFill/>
                    </a:lnL>
                    <a:lnR>
                      <a:noFill/>
                    </a:lnR>
                    <a:lnT>
                      <a:noFill/>
                    </a:lnT>
                    <a:lnB>
                      <a:noFill/>
                    </a:lnB>
                  </a:tcPr>
                </a:tc>
                <a:tc>
                  <a:txBody>
                    <a:bodyPr/>
                    <a:lstStyle/>
                    <a:p>
                      <a:pPr algn="ctr" fontAlgn="ctr"/>
                      <a:r>
                        <a:rPr lang="en-US" sz="1100" b="0" i="0" u="none" strike="noStrike" dirty="0">
                          <a:effectLst/>
                          <a:latin typeface="Arial"/>
                        </a:rPr>
                        <a:t>25</a:t>
                      </a:r>
                    </a:p>
                  </a:txBody>
                  <a:tcPr marL="9525" marR="9525" marT="7144" marB="0" anchor="ctr">
                    <a:lnL>
                      <a:noFill/>
                    </a:lnL>
                    <a:lnR>
                      <a:noFill/>
                    </a:lnR>
                    <a:lnT>
                      <a:noFill/>
                    </a:lnT>
                    <a:lnB>
                      <a:noFill/>
                    </a:lnB>
                  </a:tcPr>
                </a:tc>
              </a:tr>
              <a:tr h="198344">
                <a:tc>
                  <a:txBody>
                    <a:bodyPr/>
                    <a:lstStyle/>
                    <a:p>
                      <a:pPr algn="ctr" fontAlgn="ctr"/>
                      <a:r>
                        <a:rPr lang="en-US" sz="1100" b="0" i="0" u="none" strike="noStrike" dirty="0">
                          <a:effectLst/>
                          <a:latin typeface="Arial"/>
                        </a:rPr>
                        <a:t>Peer support (community-based)</a:t>
                      </a:r>
                    </a:p>
                  </a:txBody>
                  <a:tcPr marL="9525" marR="9525" marT="7144" marB="0" anchor="ctr">
                    <a:lnL>
                      <a:noFill/>
                    </a:lnL>
                    <a:lnR>
                      <a:noFill/>
                    </a:lnR>
                    <a:lnT>
                      <a:noFill/>
                    </a:lnT>
                    <a:lnB>
                      <a:noFill/>
                    </a:lnB>
                  </a:tcPr>
                </a:tc>
                <a:tc>
                  <a:txBody>
                    <a:bodyPr/>
                    <a:lstStyle/>
                    <a:p>
                      <a:pPr algn="ctr" fontAlgn="ctr"/>
                      <a:r>
                        <a:rPr lang="en-US" sz="1100" b="0" i="0" u="none" strike="noStrike" dirty="0">
                          <a:effectLst/>
                          <a:latin typeface="Arial"/>
                        </a:rPr>
                        <a:t>25</a:t>
                      </a:r>
                    </a:p>
                  </a:txBody>
                  <a:tcPr marL="9525" marR="9525" marT="7144" marB="0" anchor="ctr">
                    <a:lnL>
                      <a:noFill/>
                    </a:lnL>
                    <a:lnR>
                      <a:noFill/>
                    </a:lnR>
                    <a:lnT>
                      <a:noFill/>
                    </a:lnT>
                    <a:lnB>
                      <a:noFill/>
                    </a:lnB>
                  </a:tcPr>
                </a:tc>
              </a:tr>
              <a:tr h="198344">
                <a:tc>
                  <a:txBody>
                    <a:bodyPr/>
                    <a:lstStyle/>
                    <a:p>
                      <a:pPr algn="ctr" fontAlgn="ctr"/>
                      <a:r>
                        <a:rPr lang="en-US" sz="1100" b="0" i="0" u="none" strike="noStrike" dirty="0">
                          <a:effectLst/>
                          <a:latin typeface="Arial"/>
                        </a:rPr>
                        <a:t>Decentralization</a:t>
                      </a:r>
                    </a:p>
                  </a:txBody>
                  <a:tcPr marL="9525" marR="9525" marT="7144" marB="0" anchor="ctr">
                    <a:lnL>
                      <a:noFill/>
                    </a:lnL>
                    <a:lnR>
                      <a:noFill/>
                    </a:lnR>
                    <a:lnT>
                      <a:noFill/>
                    </a:lnT>
                    <a:lnB>
                      <a:noFill/>
                    </a:lnB>
                  </a:tcPr>
                </a:tc>
                <a:tc>
                  <a:txBody>
                    <a:bodyPr/>
                    <a:lstStyle/>
                    <a:p>
                      <a:pPr algn="ctr" fontAlgn="ctr"/>
                      <a:r>
                        <a:rPr lang="en-US" sz="1100" b="0" i="0" u="none" strike="noStrike" dirty="0">
                          <a:effectLst/>
                          <a:latin typeface="Arial"/>
                        </a:rPr>
                        <a:t>23</a:t>
                      </a:r>
                    </a:p>
                  </a:txBody>
                  <a:tcPr marL="9525" marR="9525" marT="7144" marB="0" anchor="ctr">
                    <a:lnL>
                      <a:noFill/>
                    </a:lnL>
                    <a:lnR>
                      <a:noFill/>
                    </a:lnR>
                    <a:lnT>
                      <a:noFill/>
                    </a:lnT>
                    <a:lnB>
                      <a:noFill/>
                    </a:lnB>
                  </a:tcPr>
                </a:tc>
              </a:tr>
              <a:tr h="198344">
                <a:tc>
                  <a:txBody>
                    <a:bodyPr/>
                    <a:lstStyle/>
                    <a:p>
                      <a:pPr algn="ctr" fontAlgn="ctr"/>
                      <a:r>
                        <a:rPr lang="en-US" sz="1100" b="0" i="0" u="none" strike="noStrike" dirty="0" err="1">
                          <a:effectLst/>
                          <a:latin typeface="Arial"/>
                        </a:rPr>
                        <a:t>mHealth</a:t>
                      </a:r>
                      <a:endParaRPr lang="en-US" sz="1100" b="0" i="0" u="none" strike="noStrike" dirty="0">
                        <a:effectLst/>
                        <a:latin typeface="Arial"/>
                      </a:endParaRPr>
                    </a:p>
                  </a:txBody>
                  <a:tcPr marL="9525" marR="9525" marT="7144" marB="0" anchor="ctr">
                    <a:lnL>
                      <a:noFill/>
                    </a:lnL>
                    <a:lnR>
                      <a:noFill/>
                    </a:lnR>
                    <a:lnT>
                      <a:noFill/>
                    </a:lnT>
                    <a:lnB>
                      <a:noFill/>
                    </a:lnB>
                  </a:tcPr>
                </a:tc>
                <a:tc>
                  <a:txBody>
                    <a:bodyPr/>
                    <a:lstStyle/>
                    <a:p>
                      <a:pPr algn="ctr" fontAlgn="ctr"/>
                      <a:r>
                        <a:rPr lang="en-US" sz="1100" b="0" i="0" u="none" strike="noStrike" dirty="0">
                          <a:effectLst/>
                          <a:latin typeface="Arial"/>
                        </a:rPr>
                        <a:t>23</a:t>
                      </a:r>
                    </a:p>
                  </a:txBody>
                  <a:tcPr marL="9525" marR="9525" marT="7144" marB="0" anchor="ctr">
                    <a:lnL>
                      <a:noFill/>
                    </a:lnL>
                    <a:lnR>
                      <a:noFill/>
                    </a:lnR>
                    <a:lnT>
                      <a:noFill/>
                    </a:lnT>
                    <a:lnB>
                      <a:noFill/>
                    </a:lnB>
                  </a:tcPr>
                </a:tc>
              </a:tr>
              <a:tr h="198344">
                <a:tc>
                  <a:txBody>
                    <a:bodyPr/>
                    <a:lstStyle/>
                    <a:p>
                      <a:pPr algn="ctr" fontAlgn="ctr"/>
                      <a:r>
                        <a:rPr lang="en-US" sz="1100" b="0" i="0" u="none" strike="noStrike" dirty="0">
                          <a:effectLst/>
                          <a:latin typeface="Arial"/>
                        </a:rPr>
                        <a:t>Peer support (facility-based)</a:t>
                      </a:r>
                    </a:p>
                  </a:txBody>
                  <a:tcPr marL="9525" marR="9525" marT="7144" marB="0" anchor="ctr">
                    <a:lnL>
                      <a:noFill/>
                    </a:lnL>
                    <a:lnR>
                      <a:noFill/>
                    </a:lnR>
                    <a:lnT>
                      <a:noFill/>
                    </a:lnT>
                    <a:lnB>
                      <a:noFill/>
                    </a:lnB>
                  </a:tcPr>
                </a:tc>
                <a:tc>
                  <a:txBody>
                    <a:bodyPr/>
                    <a:lstStyle/>
                    <a:p>
                      <a:pPr algn="ctr" fontAlgn="ctr"/>
                      <a:r>
                        <a:rPr lang="en-US" sz="1100" b="0" i="0" u="none" strike="noStrike" dirty="0">
                          <a:effectLst/>
                          <a:latin typeface="Arial"/>
                        </a:rPr>
                        <a:t>23</a:t>
                      </a:r>
                    </a:p>
                  </a:txBody>
                  <a:tcPr marL="9525" marR="9525" marT="7144" marB="0" anchor="ctr">
                    <a:lnL>
                      <a:noFill/>
                    </a:lnL>
                    <a:lnR>
                      <a:noFill/>
                    </a:lnR>
                    <a:lnT>
                      <a:noFill/>
                    </a:lnT>
                    <a:lnB>
                      <a:noFill/>
                    </a:lnB>
                  </a:tcPr>
                </a:tc>
              </a:tr>
              <a:tr h="198344">
                <a:tc>
                  <a:txBody>
                    <a:bodyPr/>
                    <a:lstStyle/>
                    <a:p>
                      <a:pPr algn="ctr" fontAlgn="ctr"/>
                      <a:r>
                        <a:rPr lang="en-US" sz="1100" b="0" i="0" u="none" strike="noStrike" dirty="0">
                          <a:effectLst/>
                          <a:latin typeface="Arial"/>
                        </a:rPr>
                        <a:t>Mobile testing</a:t>
                      </a:r>
                    </a:p>
                  </a:txBody>
                  <a:tcPr marL="9525" marR="9525" marT="7144" marB="0" anchor="ctr">
                    <a:lnL>
                      <a:noFill/>
                    </a:lnL>
                    <a:lnR>
                      <a:noFill/>
                    </a:lnR>
                    <a:lnT>
                      <a:noFill/>
                    </a:lnT>
                    <a:lnB>
                      <a:noFill/>
                    </a:lnB>
                  </a:tcPr>
                </a:tc>
                <a:tc>
                  <a:txBody>
                    <a:bodyPr/>
                    <a:lstStyle/>
                    <a:p>
                      <a:pPr algn="ctr" fontAlgn="ctr"/>
                      <a:r>
                        <a:rPr lang="en-US" sz="1100" b="0" i="0" u="none" strike="noStrike" dirty="0">
                          <a:effectLst/>
                          <a:latin typeface="Arial"/>
                        </a:rPr>
                        <a:t>22</a:t>
                      </a:r>
                    </a:p>
                  </a:txBody>
                  <a:tcPr marL="9525" marR="9525" marT="7144" marB="0" anchor="ctr">
                    <a:lnL>
                      <a:noFill/>
                    </a:lnL>
                    <a:lnR>
                      <a:noFill/>
                    </a:lnR>
                    <a:lnT>
                      <a:noFill/>
                    </a:lnT>
                    <a:lnB>
                      <a:noFill/>
                    </a:lnB>
                  </a:tcPr>
                </a:tc>
              </a:tr>
              <a:tr h="198344">
                <a:tc>
                  <a:txBody>
                    <a:bodyPr/>
                    <a:lstStyle/>
                    <a:p>
                      <a:pPr algn="ctr" fontAlgn="ctr"/>
                      <a:r>
                        <a:rPr lang="en-US" sz="1100" b="0" i="0" u="none" strike="noStrike" dirty="0">
                          <a:effectLst/>
                          <a:latin typeface="Arial"/>
                        </a:rPr>
                        <a:t>Task shifting</a:t>
                      </a:r>
                    </a:p>
                  </a:txBody>
                  <a:tcPr marL="9525" marR="9525" marT="7144" marB="0" anchor="ctr">
                    <a:lnL>
                      <a:noFill/>
                    </a:lnL>
                    <a:lnR>
                      <a:noFill/>
                    </a:lnR>
                    <a:lnT>
                      <a:noFill/>
                    </a:lnT>
                    <a:lnB>
                      <a:noFill/>
                    </a:lnB>
                  </a:tcPr>
                </a:tc>
                <a:tc>
                  <a:txBody>
                    <a:bodyPr/>
                    <a:lstStyle/>
                    <a:p>
                      <a:pPr algn="ctr" fontAlgn="ctr"/>
                      <a:r>
                        <a:rPr lang="en-US" sz="1100" b="0" i="0" u="none" strike="noStrike" dirty="0">
                          <a:effectLst/>
                          <a:latin typeface="Arial"/>
                        </a:rPr>
                        <a:t>22</a:t>
                      </a:r>
                    </a:p>
                  </a:txBody>
                  <a:tcPr marL="9525" marR="9525" marT="7144" marB="0" anchor="ctr">
                    <a:lnL>
                      <a:noFill/>
                    </a:lnL>
                    <a:lnR>
                      <a:noFill/>
                    </a:lnR>
                    <a:lnT>
                      <a:noFill/>
                    </a:lnT>
                    <a:lnB>
                      <a:noFill/>
                    </a:lnB>
                  </a:tcPr>
                </a:tc>
              </a:tr>
              <a:tr h="198344">
                <a:tc>
                  <a:txBody>
                    <a:bodyPr/>
                    <a:lstStyle/>
                    <a:p>
                      <a:pPr algn="ctr" fontAlgn="ctr"/>
                      <a:r>
                        <a:rPr lang="en-US" sz="1100" b="0" i="0" u="none" strike="noStrike" dirty="0">
                          <a:effectLst/>
                          <a:latin typeface="Arial"/>
                        </a:rPr>
                        <a:t>Home based care</a:t>
                      </a:r>
                    </a:p>
                  </a:txBody>
                  <a:tcPr marL="9525" marR="9525" marT="7144" marB="0" anchor="ctr">
                    <a:lnL>
                      <a:noFill/>
                    </a:lnL>
                    <a:lnR>
                      <a:noFill/>
                    </a:lnR>
                    <a:lnT>
                      <a:noFill/>
                    </a:lnT>
                    <a:lnB>
                      <a:noFill/>
                    </a:lnB>
                  </a:tcPr>
                </a:tc>
                <a:tc>
                  <a:txBody>
                    <a:bodyPr/>
                    <a:lstStyle/>
                    <a:p>
                      <a:pPr algn="ctr" fontAlgn="ctr"/>
                      <a:r>
                        <a:rPr lang="en-US" sz="1100" b="0" i="0" u="none" strike="noStrike" dirty="0">
                          <a:effectLst/>
                          <a:latin typeface="Arial"/>
                        </a:rPr>
                        <a:t>21</a:t>
                      </a:r>
                    </a:p>
                  </a:txBody>
                  <a:tcPr marL="9525" marR="9525" marT="7144" marB="0" anchor="ctr">
                    <a:lnL>
                      <a:noFill/>
                    </a:lnL>
                    <a:lnR>
                      <a:noFill/>
                    </a:lnR>
                    <a:lnT>
                      <a:noFill/>
                    </a:lnT>
                    <a:lnB>
                      <a:noFill/>
                    </a:lnB>
                  </a:tcPr>
                </a:tc>
              </a:tr>
              <a:tr h="198344">
                <a:tc>
                  <a:txBody>
                    <a:bodyPr/>
                    <a:lstStyle/>
                    <a:p>
                      <a:pPr algn="ctr" fontAlgn="ctr"/>
                      <a:r>
                        <a:rPr lang="en-US" sz="1100" b="0" i="0" u="none" strike="noStrike" dirty="0">
                          <a:effectLst/>
                          <a:latin typeface="Arial"/>
                        </a:rPr>
                        <a:t>Incentives</a:t>
                      </a:r>
                    </a:p>
                  </a:txBody>
                  <a:tcPr marL="9525" marR="9525" marT="7144" marB="0" anchor="ctr">
                    <a:lnL>
                      <a:noFill/>
                    </a:lnL>
                    <a:lnR>
                      <a:noFill/>
                    </a:lnR>
                    <a:lnT>
                      <a:noFill/>
                    </a:lnT>
                    <a:lnB>
                      <a:noFill/>
                    </a:lnB>
                  </a:tcPr>
                </a:tc>
                <a:tc>
                  <a:txBody>
                    <a:bodyPr/>
                    <a:lstStyle/>
                    <a:p>
                      <a:pPr algn="ctr" fontAlgn="ctr"/>
                      <a:r>
                        <a:rPr lang="en-US" sz="1100" b="0" i="0" u="none" strike="noStrike" dirty="0">
                          <a:effectLst/>
                          <a:latin typeface="Arial"/>
                        </a:rPr>
                        <a:t>19</a:t>
                      </a:r>
                    </a:p>
                  </a:txBody>
                  <a:tcPr marL="9525" marR="9525" marT="7144" marB="0" anchor="ctr">
                    <a:lnL>
                      <a:noFill/>
                    </a:lnL>
                    <a:lnR>
                      <a:noFill/>
                    </a:lnR>
                    <a:lnT>
                      <a:noFill/>
                    </a:lnT>
                    <a:lnB>
                      <a:noFill/>
                    </a:lnB>
                  </a:tcPr>
                </a:tc>
              </a:tr>
              <a:tr h="198344">
                <a:tc>
                  <a:txBody>
                    <a:bodyPr/>
                    <a:lstStyle/>
                    <a:p>
                      <a:pPr algn="ctr" fontAlgn="ctr"/>
                      <a:r>
                        <a:rPr lang="en-US" sz="1100" b="0" i="0" u="none" strike="noStrike" dirty="0">
                          <a:effectLst/>
                          <a:latin typeface="Arial"/>
                        </a:rPr>
                        <a:t>Service expansion</a:t>
                      </a:r>
                    </a:p>
                  </a:txBody>
                  <a:tcPr marL="9525" marR="9525" marT="7144" marB="0" anchor="ctr">
                    <a:lnL>
                      <a:noFill/>
                    </a:lnL>
                    <a:lnR>
                      <a:noFill/>
                    </a:lnR>
                    <a:lnT>
                      <a:noFill/>
                    </a:lnT>
                    <a:lnB>
                      <a:noFill/>
                    </a:lnB>
                  </a:tcPr>
                </a:tc>
                <a:tc>
                  <a:txBody>
                    <a:bodyPr/>
                    <a:lstStyle/>
                    <a:p>
                      <a:pPr algn="ctr" fontAlgn="ctr"/>
                      <a:r>
                        <a:rPr lang="en-US" sz="1100" b="0" i="0" u="none" strike="noStrike" dirty="0">
                          <a:effectLst/>
                          <a:latin typeface="Arial"/>
                        </a:rPr>
                        <a:t>19</a:t>
                      </a:r>
                    </a:p>
                  </a:txBody>
                  <a:tcPr marL="9525" marR="9525" marT="7144" marB="0" anchor="ctr">
                    <a:lnL>
                      <a:noFill/>
                    </a:lnL>
                    <a:lnR>
                      <a:noFill/>
                    </a:lnR>
                    <a:lnT>
                      <a:noFill/>
                    </a:lnT>
                    <a:lnB>
                      <a:noFill/>
                    </a:lnB>
                  </a:tcPr>
                </a:tc>
              </a:tr>
              <a:tr h="198344">
                <a:tc>
                  <a:txBody>
                    <a:bodyPr/>
                    <a:lstStyle/>
                    <a:p>
                      <a:pPr algn="ctr" fontAlgn="ctr"/>
                      <a:r>
                        <a:rPr lang="en-US" sz="1100" b="0" i="0" u="none" strike="noStrike" dirty="0">
                          <a:effectLst/>
                          <a:latin typeface="Arial"/>
                        </a:rPr>
                        <a:t>Social support non-peer based</a:t>
                      </a:r>
                    </a:p>
                  </a:txBody>
                  <a:tcPr marL="9525" marR="9525" marT="7144" marB="0" anchor="ctr">
                    <a:lnL>
                      <a:noFill/>
                    </a:lnL>
                    <a:lnR>
                      <a:noFill/>
                    </a:lnR>
                    <a:lnT>
                      <a:noFill/>
                    </a:lnT>
                    <a:lnB>
                      <a:noFill/>
                    </a:lnB>
                  </a:tcPr>
                </a:tc>
                <a:tc>
                  <a:txBody>
                    <a:bodyPr/>
                    <a:lstStyle/>
                    <a:p>
                      <a:pPr algn="ctr" fontAlgn="ctr"/>
                      <a:r>
                        <a:rPr lang="en-US" sz="1100" b="0" i="0" u="none" strike="noStrike" dirty="0">
                          <a:effectLst/>
                          <a:latin typeface="Arial"/>
                        </a:rPr>
                        <a:t>18</a:t>
                      </a:r>
                    </a:p>
                  </a:txBody>
                  <a:tcPr marL="9525" marR="9525" marT="7144" marB="0" anchor="ctr">
                    <a:lnL>
                      <a:noFill/>
                    </a:lnL>
                    <a:lnR>
                      <a:noFill/>
                    </a:lnR>
                    <a:lnT>
                      <a:noFill/>
                    </a:lnT>
                    <a:lnB>
                      <a:noFill/>
                    </a:lnB>
                  </a:tcPr>
                </a:tc>
              </a:tr>
              <a:tr h="198344">
                <a:tc>
                  <a:txBody>
                    <a:bodyPr/>
                    <a:lstStyle/>
                    <a:p>
                      <a:pPr algn="ctr" fontAlgn="ctr"/>
                      <a:r>
                        <a:rPr lang="en-US" sz="1100" b="0" i="0" u="none" strike="noStrike" dirty="0">
                          <a:effectLst/>
                          <a:latin typeface="Arial"/>
                        </a:rPr>
                        <a:t>Outreach</a:t>
                      </a:r>
                    </a:p>
                  </a:txBody>
                  <a:tcPr marL="9525" marR="9525" marT="7144" marB="0" anchor="ctr">
                    <a:lnL>
                      <a:noFill/>
                    </a:lnL>
                    <a:lnR>
                      <a:noFill/>
                    </a:lnR>
                    <a:lnT>
                      <a:noFill/>
                    </a:lnT>
                    <a:lnB>
                      <a:noFill/>
                    </a:lnB>
                  </a:tcPr>
                </a:tc>
                <a:tc>
                  <a:txBody>
                    <a:bodyPr/>
                    <a:lstStyle/>
                    <a:p>
                      <a:pPr algn="ctr" fontAlgn="ctr"/>
                      <a:r>
                        <a:rPr lang="en-US" sz="1100" b="0" i="0" u="none" strike="noStrike" dirty="0">
                          <a:effectLst/>
                          <a:latin typeface="Arial"/>
                        </a:rPr>
                        <a:t>17</a:t>
                      </a:r>
                    </a:p>
                  </a:txBody>
                  <a:tcPr marL="9525" marR="9525" marT="7144" marB="0" anchor="ctr">
                    <a:lnL>
                      <a:noFill/>
                    </a:lnL>
                    <a:lnR>
                      <a:noFill/>
                    </a:lnR>
                    <a:lnT>
                      <a:noFill/>
                    </a:lnT>
                    <a:lnB>
                      <a:noFill/>
                    </a:lnB>
                  </a:tcPr>
                </a:tc>
              </a:tr>
              <a:tr h="198344">
                <a:tc>
                  <a:txBody>
                    <a:bodyPr/>
                    <a:lstStyle/>
                    <a:p>
                      <a:pPr algn="ctr" fontAlgn="ctr"/>
                      <a:r>
                        <a:rPr lang="en-US" sz="1100" b="0" i="0" u="none" strike="noStrike" dirty="0">
                          <a:effectLst/>
                          <a:latin typeface="Arial"/>
                        </a:rPr>
                        <a:t>Community mobilization</a:t>
                      </a:r>
                    </a:p>
                  </a:txBody>
                  <a:tcPr marL="9525" marR="9525" marT="7144" marB="0" anchor="ctr">
                    <a:lnL>
                      <a:noFill/>
                    </a:lnL>
                    <a:lnR>
                      <a:noFill/>
                    </a:lnR>
                    <a:lnT>
                      <a:noFill/>
                    </a:lnT>
                    <a:lnB>
                      <a:noFill/>
                    </a:lnB>
                  </a:tcPr>
                </a:tc>
                <a:tc>
                  <a:txBody>
                    <a:bodyPr/>
                    <a:lstStyle/>
                    <a:p>
                      <a:pPr algn="ctr" fontAlgn="ctr"/>
                      <a:r>
                        <a:rPr lang="en-US" sz="1100" b="0" i="0" u="none" strike="noStrike" dirty="0">
                          <a:effectLst/>
                          <a:latin typeface="Arial"/>
                        </a:rPr>
                        <a:t>16</a:t>
                      </a:r>
                    </a:p>
                  </a:txBody>
                  <a:tcPr marL="9525" marR="9525" marT="7144" marB="0" anchor="ctr">
                    <a:lnL>
                      <a:noFill/>
                    </a:lnL>
                    <a:lnR>
                      <a:noFill/>
                    </a:lnR>
                    <a:lnT>
                      <a:noFill/>
                    </a:lnT>
                    <a:lnB>
                      <a:noFill/>
                    </a:lnB>
                  </a:tcPr>
                </a:tc>
              </a:tr>
              <a:tr h="198344">
                <a:tc>
                  <a:txBody>
                    <a:bodyPr/>
                    <a:lstStyle/>
                    <a:p>
                      <a:pPr algn="ctr" fontAlgn="ctr"/>
                      <a:r>
                        <a:rPr lang="en-US" sz="1100" b="0" i="0" u="none" strike="noStrike" dirty="0">
                          <a:effectLst/>
                          <a:latin typeface="Arial"/>
                        </a:rPr>
                        <a:t>Guidelines</a:t>
                      </a:r>
                    </a:p>
                  </a:txBody>
                  <a:tcPr marL="9525" marR="9525" marT="7144"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effectLst/>
                          <a:latin typeface="Arial"/>
                        </a:rPr>
                        <a:t>16</a:t>
                      </a:r>
                    </a:p>
                  </a:txBody>
                  <a:tcPr marL="9525" marR="9525" marT="7144" marB="0" anchor="ctr">
                    <a:lnL>
                      <a:noFill/>
                    </a:lnL>
                    <a:lnR>
                      <a:noFill/>
                    </a:lnR>
                    <a:lnT>
                      <a:noFill/>
                    </a:lnT>
                    <a:lnB w="12700"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3062845"/>
              </p:ext>
            </p:extLst>
          </p:nvPr>
        </p:nvGraphicFramePr>
        <p:xfrm>
          <a:off x="5029200" y="1277302"/>
          <a:ext cx="3657600" cy="3309942"/>
        </p:xfrm>
        <a:graphic>
          <a:graphicData uri="http://schemas.openxmlformats.org/drawingml/2006/table">
            <a:tbl>
              <a:tblPr/>
              <a:tblGrid>
                <a:gridCol w="2784143"/>
                <a:gridCol w="873457"/>
              </a:tblGrid>
              <a:tr h="167164">
                <a:tc>
                  <a:txBody>
                    <a:bodyPr/>
                    <a:lstStyle/>
                    <a:p>
                      <a:pPr algn="ctr" fontAlgn="ctr"/>
                      <a:r>
                        <a:rPr lang="en-US" sz="1100" b="1" i="0" u="none" strike="noStrike" dirty="0" smtClean="0">
                          <a:effectLst/>
                          <a:latin typeface="Arial"/>
                        </a:rPr>
                        <a:t>Intervention Type</a:t>
                      </a:r>
                      <a:endParaRPr lang="en-US" sz="1100" b="1" i="0" u="none" strike="noStrike" dirty="0">
                        <a:effectLst/>
                        <a:latin typeface="Arial"/>
                      </a:endParaRPr>
                    </a:p>
                  </a:txBody>
                  <a:tcPr marL="9525" marR="9525" marT="7144"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smtClean="0">
                          <a:effectLst/>
                          <a:latin typeface="Arial"/>
                        </a:rPr>
                        <a:t>Count</a:t>
                      </a:r>
                      <a:endParaRPr lang="en-US" sz="1100" b="1" i="0" u="none" strike="noStrike" dirty="0">
                        <a:effectLst/>
                        <a:latin typeface="Arial"/>
                      </a:endParaRPr>
                    </a:p>
                  </a:txBody>
                  <a:tcPr marL="9525" marR="9525" marT="7144" marB="0" anchor="ctr">
                    <a:lnL>
                      <a:noFill/>
                    </a:lnL>
                    <a:lnR>
                      <a:noFill/>
                    </a:lnR>
                    <a:lnT>
                      <a:noFill/>
                    </a:lnT>
                    <a:lnB w="12700" cap="flat" cmpd="sng" algn="ctr">
                      <a:solidFill>
                        <a:schemeClr val="tx1"/>
                      </a:solidFill>
                      <a:prstDash val="solid"/>
                      <a:round/>
                      <a:headEnd type="none" w="med" len="med"/>
                      <a:tailEnd type="none" w="med" len="med"/>
                    </a:lnB>
                  </a:tcPr>
                </a:tc>
              </a:tr>
              <a:tr h="167164">
                <a:tc>
                  <a:txBody>
                    <a:bodyPr/>
                    <a:lstStyle/>
                    <a:p>
                      <a:pPr algn="ctr" fontAlgn="ctr"/>
                      <a:r>
                        <a:rPr lang="en-US" sz="1100" b="0" i="0" u="none" strike="noStrike" dirty="0">
                          <a:effectLst/>
                          <a:latin typeface="Arial"/>
                        </a:rPr>
                        <a:t>Management</a:t>
                      </a:r>
                    </a:p>
                  </a:txBody>
                  <a:tcPr marL="9525" marR="9525" marT="7144"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dirty="0">
                          <a:effectLst/>
                          <a:latin typeface="Arial"/>
                        </a:rPr>
                        <a:t>16</a:t>
                      </a:r>
                    </a:p>
                  </a:txBody>
                  <a:tcPr marL="9525" marR="9525" marT="7144"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7164">
                <a:tc>
                  <a:txBody>
                    <a:bodyPr/>
                    <a:lstStyle/>
                    <a:p>
                      <a:pPr algn="ctr" fontAlgn="ctr"/>
                      <a:r>
                        <a:rPr lang="en-US" sz="1100" b="0" i="0" u="none" strike="noStrike" dirty="0">
                          <a:effectLst/>
                          <a:latin typeface="Arial"/>
                        </a:rPr>
                        <a:t>Navigator</a:t>
                      </a: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dirty="0">
                          <a:effectLst/>
                          <a:latin typeface="Arial"/>
                        </a:rPr>
                        <a:t>16</a:t>
                      </a: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7164">
                <a:tc>
                  <a:txBody>
                    <a:bodyPr/>
                    <a:lstStyle/>
                    <a:p>
                      <a:pPr algn="ctr" fontAlgn="ctr"/>
                      <a:r>
                        <a:rPr lang="en-US" sz="1100" b="0" i="0" u="none" strike="noStrike" dirty="0">
                          <a:effectLst/>
                          <a:latin typeface="Arial"/>
                        </a:rPr>
                        <a:t>Quality improvement</a:t>
                      </a:r>
                    </a:p>
                  </a:txBody>
                  <a:tcPr marL="9525" marR="9525" marT="7144"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sz="1100" b="0" i="0" u="none" strike="noStrike" dirty="0" smtClean="0">
                          <a:effectLst/>
                          <a:latin typeface="Arial"/>
                        </a:rPr>
                        <a:t>15 </a:t>
                      </a:r>
                      <a:endParaRPr lang="en-US" sz="1100" b="0" i="0" u="none" strike="noStrike" dirty="0">
                        <a:effectLst/>
                        <a:latin typeface="Arial"/>
                      </a:endParaRPr>
                    </a:p>
                  </a:txBody>
                  <a:tcPr marL="9525" marR="9525" marT="7144" marB="0" anchor="ctr">
                    <a:lnL>
                      <a:noFill/>
                    </a:lnL>
                    <a:lnR>
                      <a:noFill/>
                    </a:lnR>
                    <a:lnT w="12700" cap="flat" cmpd="sng" algn="ctr">
                      <a:noFill/>
                      <a:prstDash val="solid"/>
                      <a:round/>
                      <a:headEnd type="none" w="med" len="med"/>
                      <a:tailEnd type="none" w="med" len="med"/>
                    </a:lnT>
                    <a:lnB>
                      <a:noFill/>
                    </a:lnB>
                  </a:tcPr>
                </a:tc>
              </a:tr>
              <a:tr h="167164">
                <a:tc>
                  <a:txBody>
                    <a:bodyPr/>
                    <a:lstStyle/>
                    <a:p>
                      <a:pPr algn="ctr" fontAlgn="ctr"/>
                      <a:r>
                        <a:rPr lang="en-US" sz="1100" b="0" i="0" u="none" strike="noStrike" dirty="0">
                          <a:effectLst/>
                          <a:latin typeface="Arial"/>
                        </a:rPr>
                        <a:t>Male involvement</a:t>
                      </a:r>
                    </a:p>
                  </a:txBody>
                  <a:tcPr marL="9525" marR="9525" marT="7144" marB="0" anchor="ctr">
                    <a:lnL>
                      <a:noFill/>
                    </a:lnL>
                    <a:lnR>
                      <a:noFill/>
                    </a:lnR>
                    <a:lnT>
                      <a:noFill/>
                    </a:lnT>
                    <a:lnB>
                      <a:noFill/>
                    </a:lnB>
                  </a:tcPr>
                </a:tc>
                <a:tc>
                  <a:txBody>
                    <a:bodyPr/>
                    <a:lstStyle/>
                    <a:p>
                      <a:pPr algn="ctr" fontAlgn="ctr"/>
                      <a:r>
                        <a:rPr lang="en-US" sz="1100" b="0" i="0" u="none" strike="noStrike" dirty="0" smtClean="0">
                          <a:effectLst/>
                          <a:latin typeface="Arial"/>
                        </a:rPr>
                        <a:t>14</a:t>
                      </a:r>
                      <a:endParaRPr lang="en-US" sz="1100" b="0" i="0" u="none" strike="noStrike" dirty="0">
                        <a:effectLst/>
                        <a:latin typeface="Arial"/>
                      </a:endParaRPr>
                    </a:p>
                  </a:txBody>
                  <a:tcPr marL="9525" marR="9525" marT="7144" marB="0" anchor="ctr">
                    <a:lnL>
                      <a:noFill/>
                    </a:lnL>
                    <a:lnR>
                      <a:noFill/>
                    </a:lnR>
                    <a:lnT>
                      <a:noFill/>
                    </a:lnT>
                    <a:lnB>
                      <a:noFill/>
                    </a:lnB>
                  </a:tcPr>
                </a:tc>
              </a:tr>
              <a:tr h="167164">
                <a:tc>
                  <a:txBody>
                    <a:bodyPr/>
                    <a:lstStyle/>
                    <a:p>
                      <a:pPr algn="ctr" fontAlgn="ctr"/>
                      <a:r>
                        <a:rPr lang="en-US" sz="1100" b="0" i="0" u="none" strike="noStrike" dirty="0">
                          <a:effectLst/>
                          <a:latin typeface="Arial"/>
                        </a:rPr>
                        <a:t>Reminder</a:t>
                      </a:r>
                    </a:p>
                  </a:txBody>
                  <a:tcPr marL="9525" marR="9525" marT="7144" marB="0" anchor="ctr">
                    <a:lnL>
                      <a:noFill/>
                    </a:lnL>
                    <a:lnR>
                      <a:noFill/>
                    </a:lnR>
                    <a:lnT>
                      <a:noFill/>
                    </a:lnT>
                    <a:lnB>
                      <a:noFill/>
                    </a:lnB>
                  </a:tcPr>
                </a:tc>
                <a:tc>
                  <a:txBody>
                    <a:bodyPr/>
                    <a:lstStyle/>
                    <a:p>
                      <a:pPr algn="ctr" fontAlgn="ctr"/>
                      <a:r>
                        <a:rPr lang="en-US" sz="1100" b="0" i="0" u="none" strike="noStrike" dirty="0">
                          <a:effectLst/>
                          <a:latin typeface="Arial"/>
                        </a:rPr>
                        <a:t>12</a:t>
                      </a:r>
                    </a:p>
                  </a:txBody>
                  <a:tcPr marL="9525" marR="9525" marT="7144" marB="0" anchor="ctr">
                    <a:lnL>
                      <a:noFill/>
                    </a:lnL>
                    <a:lnR>
                      <a:noFill/>
                    </a:lnR>
                    <a:lnT>
                      <a:noFill/>
                    </a:lnT>
                    <a:lnB>
                      <a:noFill/>
                    </a:lnB>
                  </a:tcPr>
                </a:tc>
              </a:tr>
              <a:tr h="167164">
                <a:tc>
                  <a:txBody>
                    <a:bodyPr/>
                    <a:lstStyle/>
                    <a:p>
                      <a:pPr algn="ctr" fontAlgn="ctr"/>
                      <a:r>
                        <a:rPr lang="en-US" sz="1100" b="0" i="0" u="none" strike="noStrike" dirty="0">
                          <a:effectLst/>
                          <a:latin typeface="Arial"/>
                        </a:rPr>
                        <a:t>Food supplementation</a:t>
                      </a:r>
                    </a:p>
                  </a:txBody>
                  <a:tcPr marL="9525" marR="9525" marT="7144" marB="0" anchor="ctr">
                    <a:lnL>
                      <a:noFill/>
                    </a:lnL>
                    <a:lnR>
                      <a:noFill/>
                    </a:lnR>
                    <a:lnT>
                      <a:noFill/>
                    </a:lnT>
                    <a:lnB>
                      <a:noFill/>
                    </a:lnB>
                  </a:tcPr>
                </a:tc>
                <a:tc>
                  <a:txBody>
                    <a:bodyPr/>
                    <a:lstStyle/>
                    <a:p>
                      <a:pPr algn="ctr" fontAlgn="ctr"/>
                      <a:r>
                        <a:rPr lang="en-US" sz="1100" b="0" i="0" u="none" strike="noStrike" dirty="0">
                          <a:effectLst/>
                          <a:latin typeface="Arial"/>
                        </a:rPr>
                        <a:t>11</a:t>
                      </a:r>
                    </a:p>
                  </a:txBody>
                  <a:tcPr marL="9525" marR="9525" marT="7144" marB="0" anchor="ctr">
                    <a:lnL>
                      <a:noFill/>
                    </a:lnL>
                    <a:lnR>
                      <a:noFill/>
                    </a:lnR>
                    <a:lnT>
                      <a:noFill/>
                    </a:lnT>
                    <a:lnB>
                      <a:noFill/>
                    </a:lnB>
                  </a:tcPr>
                </a:tc>
              </a:tr>
              <a:tr h="167164">
                <a:tc>
                  <a:txBody>
                    <a:bodyPr/>
                    <a:lstStyle/>
                    <a:p>
                      <a:pPr algn="ctr" fontAlgn="ctr"/>
                      <a:r>
                        <a:rPr lang="en-US" sz="1100" b="0" i="0" u="none" strike="noStrike">
                          <a:effectLst/>
                          <a:latin typeface="Arial"/>
                        </a:rPr>
                        <a:t>Health worker training</a:t>
                      </a:r>
                    </a:p>
                  </a:txBody>
                  <a:tcPr marL="9525" marR="9525" marT="7144" marB="0" anchor="ctr">
                    <a:lnL>
                      <a:noFill/>
                    </a:lnL>
                    <a:lnR>
                      <a:noFill/>
                    </a:lnR>
                    <a:lnT>
                      <a:noFill/>
                    </a:lnT>
                    <a:lnB>
                      <a:noFill/>
                    </a:lnB>
                  </a:tcPr>
                </a:tc>
                <a:tc>
                  <a:txBody>
                    <a:bodyPr/>
                    <a:lstStyle/>
                    <a:p>
                      <a:pPr algn="ctr" fontAlgn="ctr"/>
                      <a:r>
                        <a:rPr lang="en-US" sz="1100" b="0" i="0" u="none" strike="noStrike" dirty="0">
                          <a:effectLst/>
                          <a:latin typeface="Arial"/>
                        </a:rPr>
                        <a:t>11</a:t>
                      </a:r>
                    </a:p>
                  </a:txBody>
                  <a:tcPr marL="9525" marR="9525" marT="7144" marB="0" anchor="ctr">
                    <a:lnL>
                      <a:noFill/>
                    </a:lnL>
                    <a:lnR>
                      <a:noFill/>
                    </a:lnR>
                    <a:lnT>
                      <a:noFill/>
                    </a:lnT>
                    <a:lnB>
                      <a:noFill/>
                    </a:lnB>
                  </a:tcPr>
                </a:tc>
              </a:tr>
              <a:tr h="167164">
                <a:tc>
                  <a:txBody>
                    <a:bodyPr/>
                    <a:lstStyle/>
                    <a:p>
                      <a:pPr algn="ctr" fontAlgn="ctr"/>
                      <a:r>
                        <a:rPr lang="en-US" sz="1100" b="0" i="0" u="none" strike="noStrike">
                          <a:effectLst/>
                          <a:latin typeface="Arial"/>
                        </a:rPr>
                        <a:t>Data management</a:t>
                      </a:r>
                    </a:p>
                  </a:txBody>
                  <a:tcPr marL="9525" marR="9525" marT="7144" marB="0" anchor="ctr">
                    <a:lnL>
                      <a:noFill/>
                    </a:lnL>
                    <a:lnR>
                      <a:noFill/>
                    </a:lnR>
                    <a:lnT>
                      <a:noFill/>
                    </a:lnT>
                    <a:lnB>
                      <a:noFill/>
                    </a:lnB>
                  </a:tcPr>
                </a:tc>
                <a:tc>
                  <a:txBody>
                    <a:bodyPr/>
                    <a:lstStyle/>
                    <a:p>
                      <a:pPr algn="ctr" fontAlgn="ctr"/>
                      <a:r>
                        <a:rPr lang="en-US" sz="1100" b="0" i="0" u="none" strike="noStrike" dirty="0">
                          <a:effectLst/>
                          <a:latin typeface="Arial"/>
                        </a:rPr>
                        <a:t>10</a:t>
                      </a:r>
                    </a:p>
                  </a:txBody>
                  <a:tcPr marL="9525" marR="9525" marT="7144" marB="0" anchor="ctr">
                    <a:lnL>
                      <a:noFill/>
                    </a:lnL>
                    <a:lnR>
                      <a:noFill/>
                    </a:lnR>
                    <a:lnT>
                      <a:noFill/>
                    </a:lnT>
                    <a:lnB>
                      <a:noFill/>
                    </a:lnB>
                  </a:tcPr>
                </a:tc>
              </a:tr>
              <a:tr h="167164">
                <a:tc>
                  <a:txBody>
                    <a:bodyPr/>
                    <a:lstStyle/>
                    <a:p>
                      <a:pPr algn="ctr" fontAlgn="ctr"/>
                      <a:r>
                        <a:rPr lang="en-US" sz="1100" b="0" i="0" u="none" strike="noStrike" dirty="0">
                          <a:effectLst/>
                          <a:latin typeface="Arial"/>
                        </a:rPr>
                        <a:t>Community based care</a:t>
                      </a:r>
                    </a:p>
                  </a:txBody>
                  <a:tcPr marL="9525" marR="9525" marT="7144" marB="0" anchor="ctr">
                    <a:lnL>
                      <a:noFill/>
                    </a:lnL>
                    <a:lnR>
                      <a:noFill/>
                    </a:lnR>
                    <a:lnT>
                      <a:noFill/>
                    </a:lnT>
                    <a:lnB>
                      <a:noFill/>
                    </a:lnB>
                  </a:tcPr>
                </a:tc>
                <a:tc>
                  <a:txBody>
                    <a:bodyPr/>
                    <a:lstStyle/>
                    <a:p>
                      <a:pPr algn="ctr" fontAlgn="ctr"/>
                      <a:r>
                        <a:rPr lang="en-US" sz="1100" b="0" i="0" u="none" strike="noStrike" dirty="0">
                          <a:effectLst/>
                          <a:latin typeface="Arial"/>
                        </a:rPr>
                        <a:t>9</a:t>
                      </a:r>
                    </a:p>
                  </a:txBody>
                  <a:tcPr marL="9525" marR="9525" marT="7144" marB="0" anchor="ctr">
                    <a:lnL>
                      <a:noFill/>
                    </a:lnL>
                    <a:lnR>
                      <a:noFill/>
                    </a:lnR>
                    <a:lnT>
                      <a:noFill/>
                    </a:lnT>
                    <a:lnB>
                      <a:noFill/>
                    </a:lnB>
                  </a:tcPr>
                </a:tc>
              </a:tr>
              <a:tr h="167164">
                <a:tc>
                  <a:txBody>
                    <a:bodyPr/>
                    <a:lstStyle/>
                    <a:p>
                      <a:pPr algn="ctr" fontAlgn="ctr"/>
                      <a:r>
                        <a:rPr lang="en-US" sz="1100" b="0" i="0" u="none" strike="noStrike">
                          <a:effectLst/>
                          <a:latin typeface="Arial"/>
                        </a:rPr>
                        <a:t>Patient skills development</a:t>
                      </a:r>
                    </a:p>
                  </a:txBody>
                  <a:tcPr marL="9525" marR="9525" marT="7144" marB="0" anchor="ctr">
                    <a:lnL>
                      <a:noFill/>
                    </a:lnL>
                    <a:lnR>
                      <a:noFill/>
                    </a:lnR>
                    <a:lnT>
                      <a:noFill/>
                    </a:lnT>
                    <a:lnB>
                      <a:noFill/>
                    </a:lnB>
                  </a:tcPr>
                </a:tc>
                <a:tc>
                  <a:txBody>
                    <a:bodyPr/>
                    <a:lstStyle/>
                    <a:p>
                      <a:pPr algn="ctr" fontAlgn="ctr"/>
                      <a:r>
                        <a:rPr lang="en-US" sz="1100" b="0" i="0" u="none" strike="noStrike" dirty="0">
                          <a:effectLst/>
                          <a:latin typeface="Arial"/>
                        </a:rPr>
                        <a:t>8</a:t>
                      </a:r>
                    </a:p>
                  </a:txBody>
                  <a:tcPr marL="9525" marR="9525" marT="7144" marB="0" anchor="ctr">
                    <a:lnL>
                      <a:noFill/>
                    </a:lnL>
                    <a:lnR>
                      <a:noFill/>
                    </a:lnR>
                    <a:lnT>
                      <a:noFill/>
                    </a:lnT>
                    <a:lnB>
                      <a:noFill/>
                    </a:lnB>
                  </a:tcPr>
                </a:tc>
              </a:tr>
              <a:tr h="167164">
                <a:tc>
                  <a:txBody>
                    <a:bodyPr/>
                    <a:lstStyle/>
                    <a:p>
                      <a:pPr algn="ctr" fontAlgn="ctr"/>
                      <a:r>
                        <a:rPr lang="en-US" sz="1100" b="0" i="0" u="none" strike="noStrike">
                          <a:effectLst/>
                          <a:latin typeface="Arial"/>
                        </a:rPr>
                        <a:t>Adjunctive services</a:t>
                      </a:r>
                    </a:p>
                  </a:txBody>
                  <a:tcPr marL="9525" marR="9525" marT="7144" marB="0" anchor="ctr">
                    <a:lnL>
                      <a:noFill/>
                    </a:lnL>
                    <a:lnR>
                      <a:noFill/>
                    </a:lnR>
                    <a:lnT>
                      <a:noFill/>
                    </a:lnT>
                    <a:lnB>
                      <a:noFill/>
                    </a:lnB>
                  </a:tcPr>
                </a:tc>
                <a:tc>
                  <a:txBody>
                    <a:bodyPr/>
                    <a:lstStyle/>
                    <a:p>
                      <a:pPr algn="ctr" fontAlgn="ctr"/>
                      <a:r>
                        <a:rPr lang="en-US" sz="1100" b="0" i="0" u="none" strike="noStrike" dirty="0">
                          <a:effectLst/>
                          <a:latin typeface="Arial"/>
                        </a:rPr>
                        <a:t>7</a:t>
                      </a:r>
                    </a:p>
                  </a:txBody>
                  <a:tcPr marL="9525" marR="9525" marT="7144" marB="0" anchor="ctr">
                    <a:lnL>
                      <a:noFill/>
                    </a:lnL>
                    <a:lnR>
                      <a:noFill/>
                    </a:lnR>
                    <a:lnT>
                      <a:noFill/>
                    </a:lnT>
                    <a:lnB>
                      <a:noFill/>
                    </a:lnB>
                  </a:tcPr>
                </a:tc>
              </a:tr>
              <a:tr h="167164">
                <a:tc>
                  <a:txBody>
                    <a:bodyPr/>
                    <a:lstStyle/>
                    <a:p>
                      <a:pPr algn="ctr" fontAlgn="ctr"/>
                      <a:r>
                        <a:rPr lang="en-US" sz="1100" b="0" i="0" u="none" strike="noStrike">
                          <a:effectLst/>
                          <a:latin typeface="Arial"/>
                        </a:rPr>
                        <a:t>Directly observed therapy</a:t>
                      </a:r>
                    </a:p>
                  </a:txBody>
                  <a:tcPr marL="9525" marR="9525" marT="7144" marB="0" anchor="ctr">
                    <a:lnL>
                      <a:noFill/>
                    </a:lnL>
                    <a:lnR>
                      <a:noFill/>
                    </a:lnR>
                    <a:lnT>
                      <a:noFill/>
                    </a:lnT>
                    <a:lnB>
                      <a:noFill/>
                    </a:lnB>
                  </a:tcPr>
                </a:tc>
                <a:tc>
                  <a:txBody>
                    <a:bodyPr/>
                    <a:lstStyle/>
                    <a:p>
                      <a:pPr algn="ctr" fontAlgn="ctr"/>
                      <a:r>
                        <a:rPr lang="en-US" sz="1100" b="0" i="0" u="none" strike="noStrike" dirty="0">
                          <a:effectLst/>
                          <a:latin typeface="Arial"/>
                        </a:rPr>
                        <a:t>6</a:t>
                      </a:r>
                    </a:p>
                  </a:txBody>
                  <a:tcPr marL="9525" marR="9525" marT="7144" marB="0" anchor="ctr">
                    <a:lnL>
                      <a:noFill/>
                    </a:lnL>
                    <a:lnR>
                      <a:noFill/>
                    </a:lnR>
                    <a:lnT>
                      <a:noFill/>
                    </a:lnT>
                    <a:lnB>
                      <a:noFill/>
                    </a:lnB>
                  </a:tcPr>
                </a:tc>
              </a:tr>
              <a:tr h="167164">
                <a:tc>
                  <a:txBody>
                    <a:bodyPr/>
                    <a:lstStyle/>
                    <a:p>
                      <a:pPr algn="ctr" fontAlgn="ctr"/>
                      <a:r>
                        <a:rPr lang="en-US" sz="1100" b="0" i="0" u="none" strike="noStrike" dirty="0">
                          <a:effectLst/>
                          <a:latin typeface="Arial"/>
                        </a:rPr>
                        <a:t>Technology</a:t>
                      </a:r>
                    </a:p>
                  </a:txBody>
                  <a:tcPr marL="9525" marR="9525" marT="7144" marB="0" anchor="ctr">
                    <a:lnL>
                      <a:noFill/>
                    </a:lnL>
                    <a:lnR>
                      <a:noFill/>
                    </a:lnR>
                    <a:lnT>
                      <a:noFill/>
                    </a:lnT>
                    <a:lnB>
                      <a:noFill/>
                    </a:lnB>
                  </a:tcPr>
                </a:tc>
                <a:tc>
                  <a:txBody>
                    <a:bodyPr/>
                    <a:lstStyle/>
                    <a:p>
                      <a:pPr algn="ctr" fontAlgn="ctr"/>
                      <a:r>
                        <a:rPr lang="en-US" sz="1100" b="0" i="0" u="none" strike="noStrike" dirty="0">
                          <a:effectLst/>
                          <a:latin typeface="Arial"/>
                        </a:rPr>
                        <a:t>5</a:t>
                      </a:r>
                    </a:p>
                  </a:txBody>
                  <a:tcPr marL="9525" marR="9525" marT="7144" marB="0" anchor="ctr">
                    <a:lnL>
                      <a:noFill/>
                    </a:lnL>
                    <a:lnR>
                      <a:noFill/>
                    </a:lnR>
                    <a:lnT>
                      <a:noFill/>
                    </a:lnT>
                    <a:lnB>
                      <a:noFill/>
                    </a:lnB>
                  </a:tcPr>
                </a:tc>
              </a:tr>
              <a:tr h="167164">
                <a:tc>
                  <a:txBody>
                    <a:bodyPr/>
                    <a:lstStyle/>
                    <a:p>
                      <a:pPr algn="ctr" fontAlgn="ctr"/>
                      <a:r>
                        <a:rPr lang="en-US" sz="1100" b="0" i="0" u="none" strike="noStrike" dirty="0">
                          <a:effectLst/>
                          <a:latin typeface="Arial"/>
                        </a:rPr>
                        <a:t>Behavioral </a:t>
                      </a:r>
                      <a:r>
                        <a:rPr lang="en-US" sz="1100" b="0" i="0" u="none" strike="noStrike" dirty="0" smtClean="0">
                          <a:effectLst/>
                          <a:latin typeface="Arial"/>
                        </a:rPr>
                        <a:t>economics (other)</a:t>
                      </a:r>
                      <a:endParaRPr lang="en-US" sz="1100" b="0" i="0" u="none" strike="noStrike" dirty="0">
                        <a:effectLst/>
                        <a:latin typeface="Arial"/>
                      </a:endParaRPr>
                    </a:p>
                  </a:txBody>
                  <a:tcPr marL="9525" marR="9525" marT="7144" marB="0" anchor="ctr">
                    <a:lnL>
                      <a:noFill/>
                    </a:lnL>
                    <a:lnR>
                      <a:noFill/>
                    </a:lnR>
                    <a:lnT>
                      <a:noFill/>
                    </a:lnT>
                    <a:lnB>
                      <a:noFill/>
                    </a:lnB>
                  </a:tcPr>
                </a:tc>
                <a:tc>
                  <a:txBody>
                    <a:bodyPr/>
                    <a:lstStyle/>
                    <a:p>
                      <a:pPr algn="ctr" fontAlgn="ctr"/>
                      <a:r>
                        <a:rPr lang="en-US" sz="1100" b="0" i="0" u="none" strike="noStrike" dirty="0" smtClean="0">
                          <a:effectLst/>
                          <a:latin typeface="Arial"/>
                        </a:rPr>
                        <a:t>4</a:t>
                      </a:r>
                      <a:endParaRPr lang="en-US" sz="1100" b="0" i="0" u="none" strike="noStrike" dirty="0">
                        <a:effectLst/>
                        <a:latin typeface="Arial"/>
                      </a:endParaRPr>
                    </a:p>
                  </a:txBody>
                  <a:tcPr marL="9525" marR="9525" marT="7144" marB="0" anchor="ctr">
                    <a:lnL>
                      <a:noFill/>
                    </a:lnL>
                    <a:lnR>
                      <a:noFill/>
                    </a:lnR>
                    <a:lnT>
                      <a:noFill/>
                    </a:lnT>
                    <a:lnB>
                      <a:noFill/>
                    </a:lnB>
                  </a:tcPr>
                </a:tc>
              </a:tr>
              <a:tr h="167164">
                <a:tc>
                  <a:txBody>
                    <a:bodyPr/>
                    <a:lstStyle/>
                    <a:p>
                      <a:pPr algn="ctr" fontAlgn="ctr"/>
                      <a:r>
                        <a:rPr lang="en-US" sz="1100" b="0" i="0" u="none" strike="noStrike" dirty="0">
                          <a:effectLst/>
                          <a:latin typeface="Arial"/>
                        </a:rPr>
                        <a:t>Health campaign</a:t>
                      </a:r>
                    </a:p>
                  </a:txBody>
                  <a:tcPr marL="9525" marR="9525" marT="7144" marB="0" anchor="ctr">
                    <a:lnL>
                      <a:noFill/>
                    </a:lnL>
                    <a:lnR>
                      <a:noFill/>
                    </a:lnR>
                    <a:lnT>
                      <a:noFill/>
                    </a:lnT>
                    <a:lnB>
                      <a:noFill/>
                    </a:lnB>
                  </a:tcPr>
                </a:tc>
                <a:tc>
                  <a:txBody>
                    <a:bodyPr/>
                    <a:lstStyle/>
                    <a:p>
                      <a:pPr algn="ctr" fontAlgn="ctr"/>
                      <a:r>
                        <a:rPr lang="en-US" sz="1100" b="0" i="0" u="none" strike="noStrike" dirty="0">
                          <a:effectLst/>
                          <a:latin typeface="Arial"/>
                        </a:rPr>
                        <a:t>2</a:t>
                      </a:r>
                    </a:p>
                  </a:txBody>
                  <a:tcPr marL="9525" marR="9525" marT="7144" marB="0" anchor="ctr">
                    <a:lnL>
                      <a:noFill/>
                    </a:lnL>
                    <a:lnR>
                      <a:noFill/>
                    </a:lnR>
                    <a:lnT>
                      <a:noFill/>
                    </a:lnT>
                    <a:lnB>
                      <a:noFill/>
                    </a:lnB>
                  </a:tcPr>
                </a:tc>
              </a:tr>
              <a:tr h="167164">
                <a:tc>
                  <a:txBody>
                    <a:bodyPr/>
                    <a:lstStyle/>
                    <a:p>
                      <a:pPr algn="ctr" fontAlgn="ctr"/>
                      <a:r>
                        <a:rPr lang="en-US" sz="1100" b="0" i="0" u="none" strike="noStrike" dirty="0">
                          <a:effectLst/>
                          <a:latin typeface="Arial"/>
                        </a:rPr>
                        <a:t>Leadership</a:t>
                      </a:r>
                    </a:p>
                  </a:txBody>
                  <a:tcPr marL="9525" marR="9525" marT="7144" marB="0" anchor="ctr">
                    <a:lnL>
                      <a:noFill/>
                    </a:lnL>
                    <a:lnR>
                      <a:noFill/>
                    </a:lnR>
                    <a:lnT>
                      <a:noFill/>
                    </a:lnT>
                    <a:lnB>
                      <a:noFill/>
                    </a:lnB>
                  </a:tcPr>
                </a:tc>
                <a:tc>
                  <a:txBody>
                    <a:bodyPr/>
                    <a:lstStyle/>
                    <a:p>
                      <a:pPr algn="ctr" fontAlgn="ctr"/>
                      <a:r>
                        <a:rPr lang="en-US" sz="1100" b="0" i="0" u="none" strike="noStrike" dirty="0">
                          <a:effectLst/>
                          <a:latin typeface="Arial"/>
                        </a:rPr>
                        <a:t>2</a:t>
                      </a:r>
                    </a:p>
                  </a:txBody>
                  <a:tcPr marL="9525" marR="9525" marT="7144" marB="0" anchor="ctr">
                    <a:lnL>
                      <a:noFill/>
                    </a:lnL>
                    <a:lnR>
                      <a:noFill/>
                    </a:lnR>
                    <a:lnT>
                      <a:noFill/>
                    </a:lnT>
                    <a:lnB>
                      <a:noFill/>
                    </a:lnB>
                  </a:tcPr>
                </a:tc>
              </a:tr>
              <a:tr h="338614">
                <a:tc>
                  <a:txBody>
                    <a:bodyPr/>
                    <a:lstStyle/>
                    <a:p>
                      <a:pPr algn="ctr" fontAlgn="ctr"/>
                      <a:r>
                        <a:rPr lang="en-US" sz="1100" b="0" i="0" u="none" strike="noStrike" dirty="0">
                          <a:effectLst/>
                          <a:latin typeface="Arial"/>
                        </a:rPr>
                        <a:t>Mass </a:t>
                      </a:r>
                      <a:r>
                        <a:rPr lang="en-US" sz="1100" b="0" i="0" u="none" strike="noStrike" dirty="0" smtClean="0">
                          <a:effectLst/>
                          <a:latin typeface="Arial"/>
                        </a:rPr>
                        <a:t>marketing</a:t>
                      </a:r>
                      <a:endParaRPr lang="en-US" sz="1100" b="0" i="0" u="none" strike="noStrike" dirty="0">
                        <a:effectLst/>
                        <a:latin typeface="Arial"/>
                      </a:endParaRPr>
                    </a:p>
                  </a:txBody>
                  <a:tcPr marL="9525" marR="9525" marT="7144"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effectLst/>
                          <a:latin typeface="Arial"/>
                        </a:rPr>
                        <a:t>1</a:t>
                      </a:r>
                    </a:p>
                  </a:txBody>
                  <a:tcPr marL="9525" marR="9525" marT="7144" marB="0" anchor="ctr">
                    <a:lnL>
                      <a:noFill/>
                    </a:lnL>
                    <a:lnR>
                      <a:noFill/>
                    </a:lnR>
                    <a:lnT>
                      <a:noFill/>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37942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004774556"/>
              </p:ext>
            </p:extLst>
          </p:nvPr>
        </p:nvGraphicFramePr>
        <p:xfrm>
          <a:off x="137633" y="133349"/>
          <a:ext cx="8930168" cy="4887191"/>
        </p:xfrm>
        <a:graphic>
          <a:graphicData uri="http://schemas.openxmlformats.org/drawingml/2006/table">
            <a:tbl>
              <a:tblPr firstRow="1" firstCol="1" bandRow="1"/>
              <a:tblGrid>
                <a:gridCol w="2244073"/>
                <a:gridCol w="742899"/>
                <a:gridCol w="618346"/>
                <a:gridCol w="3377789"/>
                <a:gridCol w="907002"/>
                <a:gridCol w="1040059"/>
              </a:tblGrid>
              <a:tr h="222645">
                <a:tc>
                  <a:txBody>
                    <a:bodyPr/>
                    <a:lstStyle/>
                    <a:p>
                      <a:pPr marL="0" marR="0">
                        <a:lnSpc>
                          <a:spcPct val="100000"/>
                        </a:lnSpc>
                        <a:spcBef>
                          <a:spcPts val="0"/>
                        </a:spcBef>
                        <a:spcAft>
                          <a:spcPts val="0"/>
                        </a:spcAft>
                      </a:pPr>
                      <a:r>
                        <a:rPr lang="en-US" sz="1100" b="1" dirty="0">
                          <a:effectLst/>
                          <a:latin typeface="Arial"/>
                          <a:ea typeface="Times New Roman"/>
                          <a:cs typeface="Arial"/>
                        </a:rPr>
                        <a:t>Intervention Approaches</a:t>
                      </a:r>
                      <a:endParaRPr lang="en-US" sz="1100" dirty="0">
                        <a:effectLst/>
                        <a:latin typeface="Cambria"/>
                        <a:ea typeface="Cambria"/>
                        <a:cs typeface="Arial"/>
                      </a:endParaRPr>
                    </a:p>
                  </a:txBody>
                  <a:tcPr marL="29830" marR="2983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100" b="1" dirty="0">
                          <a:effectLst/>
                          <a:latin typeface="Arial"/>
                          <a:ea typeface="Times New Roman"/>
                          <a:cs typeface="Arial"/>
                        </a:rPr>
                        <a:t>n</a:t>
                      </a:r>
                      <a:endParaRPr lang="en-US" sz="1100" dirty="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100" b="1" dirty="0">
                          <a:effectLst/>
                          <a:latin typeface="Arial"/>
                          <a:ea typeface="Times New Roman"/>
                          <a:cs typeface="Arial"/>
                        </a:rPr>
                        <a:t>%</a:t>
                      </a:r>
                      <a:endParaRPr lang="en-US" sz="1100" dirty="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100" b="1">
                          <a:effectLst/>
                          <a:latin typeface="Arial"/>
                          <a:ea typeface="Times New Roman"/>
                          <a:cs typeface="Arial"/>
                        </a:rPr>
                        <a:t>Intervention Type</a:t>
                      </a:r>
                      <a:endParaRPr lang="en-US" sz="11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1">
                          <a:effectLst/>
                          <a:latin typeface="Arial"/>
                          <a:ea typeface="Times New Roman"/>
                          <a:cs typeface="Arial"/>
                        </a:rPr>
                        <a:t>n</a:t>
                      </a:r>
                      <a:endParaRPr lang="en-US" sz="11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1">
                          <a:effectLst/>
                          <a:latin typeface="Arial"/>
                          <a:ea typeface="Times New Roman"/>
                          <a:cs typeface="Arial"/>
                        </a:rPr>
                        <a:t>%</a:t>
                      </a:r>
                      <a:endParaRPr lang="en-US" sz="11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232">
                <a:tc rowSpan="5">
                  <a:txBody>
                    <a:bodyPr/>
                    <a:lstStyle/>
                    <a:p>
                      <a:pPr marL="0" marR="0">
                        <a:lnSpc>
                          <a:spcPct val="100000"/>
                        </a:lnSpc>
                        <a:spcBef>
                          <a:spcPts val="0"/>
                        </a:spcBef>
                        <a:spcAft>
                          <a:spcPts val="0"/>
                        </a:spcAft>
                      </a:pPr>
                      <a:r>
                        <a:rPr lang="en-US" sz="1200" b="1" dirty="0">
                          <a:effectLst/>
                          <a:latin typeface="Arial"/>
                          <a:ea typeface="Times New Roman"/>
                          <a:cs typeface="Arial"/>
                        </a:rPr>
                        <a:t>Service delivery </a:t>
                      </a:r>
                      <a:r>
                        <a:rPr lang="en-US" sz="1200" b="1" dirty="0" smtClean="0">
                          <a:effectLst/>
                          <a:latin typeface="Arial"/>
                          <a:ea typeface="Times New Roman"/>
                          <a:cs typeface="Arial"/>
                        </a:rPr>
                        <a:t>architecture: above facility</a:t>
                      </a:r>
                      <a:endParaRPr lang="en-US" sz="1200" b="1" dirty="0">
                        <a:effectLst/>
                        <a:latin typeface="Cambria"/>
                        <a:ea typeface="Cambria"/>
                        <a:cs typeface="Arial"/>
                      </a:endParaRPr>
                    </a:p>
                  </a:txBody>
                  <a:tcPr marL="29830" marR="2983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nSpc>
                          <a:spcPct val="100000"/>
                        </a:lnSpc>
                        <a:spcBef>
                          <a:spcPts val="0"/>
                        </a:spcBef>
                        <a:spcAft>
                          <a:spcPts val="0"/>
                        </a:spcAft>
                      </a:pPr>
                      <a:r>
                        <a:rPr lang="en-US" sz="1100" dirty="0">
                          <a:effectLst/>
                          <a:latin typeface="Arial"/>
                          <a:ea typeface="Times New Roman"/>
                          <a:cs typeface="Arial"/>
                        </a:rPr>
                        <a:t>42</a:t>
                      </a:r>
                      <a:endParaRPr lang="en-US" sz="1100" dirty="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nSpc>
                          <a:spcPct val="100000"/>
                        </a:lnSpc>
                        <a:spcBef>
                          <a:spcPts val="0"/>
                        </a:spcBef>
                        <a:spcAft>
                          <a:spcPts val="0"/>
                        </a:spcAft>
                      </a:pPr>
                      <a:r>
                        <a:rPr lang="en-US" sz="1100">
                          <a:effectLst/>
                          <a:latin typeface="Arial"/>
                          <a:ea typeface="Times New Roman"/>
                          <a:cs typeface="Arial"/>
                        </a:rPr>
                        <a:t>40%</a:t>
                      </a:r>
                      <a:endParaRPr lang="en-US" sz="11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marL="0" marR="0">
                        <a:lnSpc>
                          <a:spcPct val="100000"/>
                        </a:lnSpc>
                        <a:spcBef>
                          <a:spcPts val="0"/>
                        </a:spcBef>
                        <a:spcAft>
                          <a:spcPts val="0"/>
                        </a:spcAft>
                      </a:pPr>
                      <a:r>
                        <a:rPr lang="en-US" sz="800">
                          <a:effectLst/>
                          <a:latin typeface="Arial"/>
                          <a:ea typeface="Times New Roman"/>
                          <a:cs typeface="Arial"/>
                        </a:rPr>
                        <a:t>Task shifting</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19</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18%</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solidFill>
                      <a:srgbClr val="AAD380"/>
                    </a:solidFill>
                  </a:tcPr>
                </a:tc>
              </a:tr>
              <a:tr h="12314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pPr>
                      <a:r>
                        <a:rPr lang="en-US" sz="800">
                          <a:effectLst/>
                          <a:latin typeface="Arial"/>
                          <a:ea typeface="Times New Roman"/>
                          <a:cs typeface="Arial"/>
                        </a:rPr>
                        <a:t>Decentralization</a:t>
                      </a:r>
                      <a:endParaRPr lang="en-US" sz="80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15</a:t>
                      </a:r>
                      <a:endParaRPr lang="en-US" sz="80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14%</a:t>
                      </a:r>
                      <a:endParaRPr lang="en-US" sz="800">
                        <a:effectLst/>
                        <a:latin typeface="Cambria"/>
                        <a:ea typeface="Cambria"/>
                        <a:cs typeface="Arial"/>
                      </a:endParaRPr>
                    </a:p>
                  </a:txBody>
                  <a:tcPr marL="29830" marR="29830" marT="0" marB="0" anchor="ctr">
                    <a:lnL>
                      <a:noFill/>
                    </a:lnL>
                    <a:lnR>
                      <a:noFill/>
                    </a:lnR>
                    <a:lnT>
                      <a:noFill/>
                    </a:lnT>
                    <a:lnB>
                      <a:noFill/>
                    </a:lnB>
                    <a:solidFill>
                      <a:srgbClr val="C7DB81"/>
                    </a:solidFill>
                  </a:tcPr>
                </a:tc>
              </a:tr>
              <a:tr h="13134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pPr>
                      <a:r>
                        <a:rPr lang="en-US" sz="800">
                          <a:effectLst/>
                          <a:latin typeface="Arial"/>
                          <a:ea typeface="Times New Roman"/>
                          <a:cs typeface="Arial"/>
                        </a:rPr>
                        <a:t>Service expansion</a:t>
                      </a:r>
                      <a:endParaRPr lang="en-US" sz="80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7</a:t>
                      </a:r>
                      <a:endParaRPr lang="en-US" sz="80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7%</a:t>
                      </a:r>
                      <a:endParaRPr lang="en-US" sz="800">
                        <a:effectLst/>
                        <a:latin typeface="Cambria"/>
                        <a:ea typeface="Cambria"/>
                        <a:cs typeface="Arial"/>
                      </a:endParaRPr>
                    </a:p>
                  </a:txBody>
                  <a:tcPr marL="29830" marR="29830" marT="0" marB="0" anchor="ctr">
                    <a:lnL>
                      <a:noFill/>
                    </a:lnL>
                    <a:lnR>
                      <a:noFill/>
                    </a:lnR>
                    <a:lnT>
                      <a:noFill/>
                    </a:lnT>
                    <a:lnB>
                      <a:noFill/>
                    </a:lnB>
                    <a:solidFill>
                      <a:srgbClr val="FFEB84"/>
                    </a:solidFill>
                  </a:tcPr>
                </a:tc>
              </a:tr>
              <a:tr h="12314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pPr>
                      <a:r>
                        <a:rPr lang="en-US" sz="800">
                          <a:effectLst/>
                          <a:latin typeface="Arial"/>
                          <a:ea typeface="Times New Roman"/>
                          <a:cs typeface="Arial"/>
                        </a:rPr>
                        <a:t>Integration</a:t>
                      </a:r>
                      <a:endParaRPr lang="en-US" sz="80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6</a:t>
                      </a:r>
                      <a:endParaRPr lang="en-US" sz="80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6%</a:t>
                      </a:r>
                      <a:endParaRPr lang="en-US" sz="800">
                        <a:effectLst/>
                        <a:latin typeface="Cambria"/>
                        <a:ea typeface="Cambria"/>
                        <a:cs typeface="Arial"/>
                      </a:endParaRPr>
                    </a:p>
                  </a:txBody>
                  <a:tcPr marL="29830" marR="29830" marT="0" marB="0" anchor="ctr">
                    <a:lnL>
                      <a:noFill/>
                    </a:lnL>
                    <a:lnR>
                      <a:noFill/>
                    </a:lnR>
                    <a:lnT>
                      <a:noFill/>
                    </a:lnT>
                    <a:lnB>
                      <a:noFill/>
                    </a:lnB>
                    <a:solidFill>
                      <a:srgbClr val="FDD57F"/>
                    </a:solidFill>
                  </a:tcPr>
                </a:tc>
              </a:tr>
              <a:tr h="18784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pPr>
                      <a:r>
                        <a:rPr lang="en-US" sz="800">
                          <a:effectLst/>
                          <a:latin typeface="Arial"/>
                          <a:ea typeface="Times New Roman"/>
                          <a:cs typeface="Arial"/>
                        </a:rPr>
                        <a:t>Peer support (facility-based)</a:t>
                      </a:r>
                      <a:endParaRPr lang="en-US" sz="80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800">
                          <a:effectLst/>
                          <a:latin typeface="Arial"/>
                          <a:ea typeface="Times New Roman"/>
                          <a:cs typeface="Arial"/>
                        </a:rPr>
                        <a:t>5</a:t>
                      </a:r>
                      <a:endParaRPr lang="en-US" sz="80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800">
                          <a:effectLst/>
                          <a:latin typeface="Arial"/>
                          <a:ea typeface="Times New Roman"/>
                          <a:cs typeface="Arial"/>
                        </a:rPr>
                        <a:t>5%</a:t>
                      </a:r>
                      <a:endParaRPr lang="en-US" sz="80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solidFill>
                      <a:srgbClr val="FCBF7B"/>
                    </a:solidFill>
                  </a:tcPr>
                </a:tc>
              </a:tr>
              <a:tr h="136076">
                <a:tc rowSpan="2">
                  <a:txBody>
                    <a:bodyPr/>
                    <a:lstStyle/>
                    <a:p>
                      <a:pPr marL="0" marR="0">
                        <a:lnSpc>
                          <a:spcPct val="100000"/>
                        </a:lnSpc>
                        <a:spcBef>
                          <a:spcPts val="0"/>
                        </a:spcBef>
                        <a:spcAft>
                          <a:spcPts val="0"/>
                        </a:spcAft>
                      </a:pPr>
                      <a:r>
                        <a:rPr lang="en-US" sz="1200" b="1" dirty="0">
                          <a:effectLst/>
                          <a:latin typeface="Arial"/>
                          <a:ea typeface="Times New Roman"/>
                          <a:cs typeface="Arial"/>
                        </a:rPr>
                        <a:t>Counseling/Skills Development</a:t>
                      </a:r>
                      <a:endParaRPr lang="en-US" sz="1200" b="1" dirty="0">
                        <a:effectLst/>
                        <a:latin typeface="Cambria"/>
                        <a:ea typeface="Cambria"/>
                        <a:cs typeface="Arial"/>
                      </a:endParaRPr>
                    </a:p>
                  </a:txBody>
                  <a:tcPr marL="29830" marR="2983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100">
                          <a:effectLst/>
                          <a:latin typeface="Arial"/>
                          <a:ea typeface="Times New Roman"/>
                          <a:cs typeface="Arial"/>
                        </a:rPr>
                        <a:t>31</a:t>
                      </a:r>
                      <a:endParaRPr lang="en-US" sz="11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100">
                          <a:effectLst/>
                          <a:latin typeface="Arial"/>
                          <a:ea typeface="Times New Roman"/>
                          <a:cs typeface="Arial"/>
                        </a:rPr>
                        <a:t>29%</a:t>
                      </a:r>
                      <a:endParaRPr lang="en-US" sz="11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BD380"/>
                    </a:solidFill>
                  </a:tcPr>
                </a:tc>
                <a:tc>
                  <a:txBody>
                    <a:bodyPr/>
                    <a:lstStyle/>
                    <a:p>
                      <a:pPr marL="0" marR="0">
                        <a:lnSpc>
                          <a:spcPct val="100000"/>
                        </a:lnSpc>
                        <a:spcBef>
                          <a:spcPts val="0"/>
                        </a:spcBef>
                        <a:spcAft>
                          <a:spcPts val="0"/>
                        </a:spcAft>
                      </a:pPr>
                      <a:r>
                        <a:rPr lang="en-US" sz="800">
                          <a:effectLst/>
                          <a:latin typeface="Arial"/>
                          <a:ea typeface="Times New Roman"/>
                          <a:cs typeface="Arial"/>
                        </a:rPr>
                        <a:t>Counseling</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29</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27%</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solidFill>
                      <a:srgbClr val="63BE7B"/>
                    </a:solidFill>
                  </a:tcPr>
                </a:tc>
              </a:tr>
              <a:tr h="18143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pPr>
                      <a:r>
                        <a:rPr lang="en-US" sz="800">
                          <a:effectLst/>
                          <a:latin typeface="Arial"/>
                          <a:ea typeface="Times New Roman"/>
                          <a:cs typeface="Arial"/>
                        </a:rPr>
                        <a:t>Patient skills development</a:t>
                      </a:r>
                      <a:endParaRPr lang="en-US" sz="80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800">
                          <a:effectLst/>
                          <a:latin typeface="Arial"/>
                          <a:ea typeface="Times New Roman"/>
                          <a:cs typeface="Arial"/>
                        </a:rPr>
                        <a:t>12</a:t>
                      </a:r>
                      <a:endParaRPr lang="en-US" sz="80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800">
                          <a:effectLst/>
                          <a:latin typeface="Arial"/>
                          <a:ea typeface="Times New Roman"/>
                          <a:cs typeface="Arial"/>
                        </a:rPr>
                        <a:t>11%</a:t>
                      </a:r>
                      <a:endParaRPr lang="en-US" sz="80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solidFill>
                      <a:srgbClr val="DCE182"/>
                    </a:solidFill>
                  </a:tcPr>
                </a:tc>
              </a:tr>
              <a:tr h="187849">
                <a:tc rowSpan="4">
                  <a:txBody>
                    <a:bodyPr/>
                    <a:lstStyle/>
                    <a:p>
                      <a:pPr marL="0" marR="0">
                        <a:lnSpc>
                          <a:spcPct val="100000"/>
                        </a:lnSpc>
                        <a:spcBef>
                          <a:spcPts val="0"/>
                        </a:spcBef>
                        <a:spcAft>
                          <a:spcPts val="0"/>
                        </a:spcAft>
                      </a:pPr>
                      <a:r>
                        <a:rPr lang="en-US" sz="1200" b="1" dirty="0">
                          <a:effectLst/>
                          <a:latin typeface="Arial"/>
                          <a:ea typeface="Times New Roman"/>
                          <a:cs typeface="Arial"/>
                        </a:rPr>
                        <a:t>Community Interventions</a:t>
                      </a:r>
                      <a:endParaRPr lang="en-US" sz="1200" b="1" dirty="0">
                        <a:effectLst/>
                        <a:latin typeface="Cambria"/>
                        <a:ea typeface="Cambria"/>
                        <a:cs typeface="Arial"/>
                      </a:endParaRPr>
                    </a:p>
                  </a:txBody>
                  <a:tcPr marL="29830" marR="2983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nSpc>
                          <a:spcPct val="100000"/>
                        </a:lnSpc>
                        <a:spcBef>
                          <a:spcPts val="0"/>
                        </a:spcBef>
                        <a:spcAft>
                          <a:spcPts val="0"/>
                        </a:spcAft>
                      </a:pPr>
                      <a:r>
                        <a:rPr lang="en-US" sz="1100">
                          <a:effectLst/>
                          <a:latin typeface="Arial"/>
                          <a:ea typeface="Times New Roman"/>
                          <a:cs typeface="Arial"/>
                        </a:rPr>
                        <a:t>25</a:t>
                      </a:r>
                      <a:endParaRPr lang="en-US" sz="11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nSpc>
                          <a:spcPct val="100000"/>
                        </a:lnSpc>
                        <a:spcBef>
                          <a:spcPts val="0"/>
                        </a:spcBef>
                        <a:spcAft>
                          <a:spcPts val="0"/>
                        </a:spcAft>
                      </a:pPr>
                      <a:r>
                        <a:rPr lang="en-US" sz="1100">
                          <a:effectLst/>
                          <a:latin typeface="Arial"/>
                          <a:ea typeface="Times New Roman"/>
                          <a:cs typeface="Arial"/>
                        </a:rPr>
                        <a:t>24%</a:t>
                      </a:r>
                      <a:endParaRPr lang="en-US" sz="11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82"/>
                    </a:solidFill>
                  </a:tcPr>
                </a:tc>
                <a:tc>
                  <a:txBody>
                    <a:bodyPr/>
                    <a:lstStyle/>
                    <a:p>
                      <a:pPr marL="0" marR="0">
                        <a:lnSpc>
                          <a:spcPct val="100000"/>
                        </a:lnSpc>
                        <a:spcBef>
                          <a:spcPts val="0"/>
                        </a:spcBef>
                        <a:spcAft>
                          <a:spcPts val="0"/>
                        </a:spcAft>
                      </a:pPr>
                      <a:r>
                        <a:rPr lang="en-US" sz="800">
                          <a:effectLst/>
                          <a:latin typeface="Arial"/>
                          <a:ea typeface="Times New Roman"/>
                          <a:cs typeface="Arial"/>
                        </a:rPr>
                        <a:t>Outreach</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22</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21%</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solidFill>
                      <a:srgbClr val="95CD7E"/>
                    </a:solidFill>
                  </a:tcPr>
                </a:tc>
              </a:tr>
              <a:tr h="22146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pPr>
                      <a:r>
                        <a:rPr lang="en-US" sz="800">
                          <a:effectLst/>
                          <a:latin typeface="Arial"/>
                          <a:ea typeface="Times New Roman"/>
                          <a:cs typeface="Arial"/>
                        </a:rPr>
                        <a:t>Peer support (community-based)</a:t>
                      </a:r>
                      <a:endParaRPr lang="en-US" sz="80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10</a:t>
                      </a:r>
                      <a:endParaRPr lang="en-US" sz="80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9%</a:t>
                      </a:r>
                      <a:endParaRPr lang="en-US" sz="800">
                        <a:effectLst/>
                        <a:latin typeface="Cambria"/>
                        <a:ea typeface="Cambria"/>
                        <a:cs typeface="Arial"/>
                      </a:endParaRPr>
                    </a:p>
                  </a:txBody>
                  <a:tcPr marL="29830" marR="29830" marT="0" marB="0" anchor="ctr">
                    <a:lnL>
                      <a:noFill/>
                    </a:lnL>
                    <a:lnR>
                      <a:noFill/>
                    </a:lnR>
                    <a:lnT>
                      <a:noFill/>
                    </a:lnT>
                    <a:lnB>
                      <a:noFill/>
                    </a:lnB>
                    <a:solidFill>
                      <a:srgbClr val="EAE583"/>
                    </a:solidFill>
                  </a:tcPr>
                </a:tc>
              </a:tr>
              <a:tr h="18143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pPr>
                      <a:r>
                        <a:rPr lang="en-US" sz="800" dirty="0">
                          <a:effectLst/>
                          <a:latin typeface="Arial"/>
                          <a:ea typeface="Times New Roman"/>
                          <a:cs typeface="Arial"/>
                        </a:rPr>
                        <a:t>Community mobilization</a:t>
                      </a:r>
                      <a:endParaRPr lang="en-US" sz="800" dirty="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5</a:t>
                      </a:r>
                      <a:endParaRPr lang="en-US" sz="80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5%</a:t>
                      </a:r>
                      <a:endParaRPr lang="en-US" sz="800">
                        <a:effectLst/>
                        <a:latin typeface="Cambria"/>
                        <a:ea typeface="Cambria"/>
                        <a:cs typeface="Arial"/>
                      </a:endParaRPr>
                    </a:p>
                  </a:txBody>
                  <a:tcPr marL="29830" marR="29830" marT="0" marB="0" anchor="ctr">
                    <a:lnL>
                      <a:noFill/>
                    </a:lnL>
                    <a:lnR>
                      <a:noFill/>
                    </a:lnR>
                    <a:lnT>
                      <a:noFill/>
                    </a:lnT>
                    <a:lnB>
                      <a:noFill/>
                    </a:lnB>
                    <a:solidFill>
                      <a:srgbClr val="FCBF7B"/>
                    </a:solidFill>
                  </a:tcPr>
                </a:tc>
              </a:tr>
              <a:tr h="1360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pPr>
                      <a:r>
                        <a:rPr lang="en-US" sz="800">
                          <a:effectLst/>
                          <a:latin typeface="Arial"/>
                          <a:ea typeface="Times New Roman"/>
                          <a:cs typeface="Arial"/>
                        </a:rPr>
                        <a:t>Home-based care</a:t>
                      </a:r>
                      <a:endParaRPr lang="en-US" sz="80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800">
                          <a:effectLst/>
                          <a:latin typeface="Arial"/>
                          <a:ea typeface="Times New Roman"/>
                          <a:cs typeface="Arial"/>
                        </a:rPr>
                        <a:t>4</a:t>
                      </a:r>
                      <a:endParaRPr lang="en-US" sz="80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800">
                          <a:effectLst/>
                          <a:latin typeface="Arial"/>
                          <a:ea typeface="Times New Roman"/>
                          <a:cs typeface="Arial"/>
                        </a:rPr>
                        <a:t>4%</a:t>
                      </a:r>
                      <a:endParaRPr lang="en-US" sz="80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solidFill>
                      <a:srgbClr val="FBAA77"/>
                    </a:solidFill>
                  </a:tcPr>
                </a:tc>
              </a:tr>
              <a:tr h="123142">
                <a:tc rowSpan="3">
                  <a:txBody>
                    <a:bodyPr/>
                    <a:lstStyle/>
                    <a:p>
                      <a:pPr marL="0" marR="0">
                        <a:lnSpc>
                          <a:spcPct val="100000"/>
                        </a:lnSpc>
                        <a:spcBef>
                          <a:spcPts val="0"/>
                        </a:spcBef>
                        <a:spcAft>
                          <a:spcPts val="0"/>
                        </a:spcAft>
                      </a:pPr>
                      <a:r>
                        <a:rPr lang="en-US" sz="1200" b="1" dirty="0">
                          <a:effectLst/>
                          <a:latin typeface="Arial"/>
                          <a:ea typeface="Times New Roman"/>
                          <a:cs typeface="Arial"/>
                        </a:rPr>
                        <a:t>Technology</a:t>
                      </a:r>
                      <a:endParaRPr lang="en-US" sz="1200" b="1" dirty="0">
                        <a:effectLst/>
                        <a:latin typeface="Cambria"/>
                        <a:ea typeface="Cambria"/>
                        <a:cs typeface="Arial"/>
                      </a:endParaRPr>
                    </a:p>
                  </a:txBody>
                  <a:tcPr marL="29830" marR="2983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0000"/>
                        </a:lnSpc>
                        <a:spcBef>
                          <a:spcPts val="0"/>
                        </a:spcBef>
                        <a:spcAft>
                          <a:spcPts val="0"/>
                        </a:spcAft>
                      </a:pPr>
                      <a:r>
                        <a:rPr lang="en-US" sz="1100">
                          <a:effectLst/>
                          <a:latin typeface="Arial"/>
                          <a:ea typeface="Times New Roman"/>
                          <a:cs typeface="Arial"/>
                        </a:rPr>
                        <a:t>20</a:t>
                      </a:r>
                      <a:endParaRPr lang="en-US" sz="11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0000"/>
                        </a:lnSpc>
                        <a:spcBef>
                          <a:spcPts val="0"/>
                        </a:spcBef>
                        <a:spcAft>
                          <a:spcPts val="0"/>
                        </a:spcAft>
                      </a:pPr>
                      <a:r>
                        <a:rPr lang="en-US" sz="1100">
                          <a:effectLst/>
                          <a:latin typeface="Arial"/>
                          <a:ea typeface="Times New Roman"/>
                          <a:cs typeface="Arial"/>
                        </a:rPr>
                        <a:t>19%</a:t>
                      </a:r>
                      <a:endParaRPr lang="en-US" sz="11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884"/>
                    </a:solidFill>
                  </a:tcPr>
                </a:tc>
                <a:tc>
                  <a:txBody>
                    <a:bodyPr/>
                    <a:lstStyle/>
                    <a:p>
                      <a:pPr marL="0" marR="0">
                        <a:lnSpc>
                          <a:spcPct val="100000"/>
                        </a:lnSpc>
                        <a:spcBef>
                          <a:spcPts val="0"/>
                        </a:spcBef>
                        <a:spcAft>
                          <a:spcPts val="0"/>
                        </a:spcAft>
                      </a:pPr>
                      <a:r>
                        <a:rPr lang="en-US" sz="800">
                          <a:effectLst/>
                          <a:latin typeface="Arial"/>
                          <a:ea typeface="Times New Roman"/>
                          <a:cs typeface="Arial"/>
                        </a:rPr>
                        <a:t>Reminder</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16</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15%</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solidFill>
                      <a:srgbClr val="C0D981"/>
                    </a:solidFill>
                  </a:tcPr>
                </a:tc>
              </a:tr>
              <a:tr h="12523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pPr>
                      <a:r>
                        <a:rPr lang="en-US" sz="800" dirty="0">
                          <a:effectLst/>
                          <a:latin typeface="Arial"/>
                          <a:ea typeface="Times New Roman"/>
                          <a:cs typeface="Arial"/>
                        </a:rPr>
                        <a:t>Technology</a:t>
                      </a:r>
                      <a:endParaRPr lang="en-US" sz="800" dirty="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10</a:t>
                      </a:r>
                      <a:endParaRPr lang="en-US" sz="80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9%</a:t>
                      </a:r>
                      <a:endParaRPr lang="en-US" sz="800">
                        <a:effectLst/>
                        <a:latin typeface="Cambria"/>
                        <a:ea typeface="Cambria"/>
                        <a:cs typeface="Arial"/>
                      </a:endParaRPr>
                    </a:p>
                  </a:txBody>
                  <a:tcPr marL="29830" marR="29830" marT="0" marB="0" anchor="ctr">
                    <a:lnL>
                      <a:noFill/>
                    </a:lnL>
                    <a:lnR>
                      <a:noFill/>
                    </a:lnR>
                    <a:lnT>
                      <a:noFill/>
                    </a:lnT>
                    <a:lnB>
                      <a:noFill/>
                    </a:lnB>
                    <a:solidFill>
                      <a:srgbClr val="EAE583"/>
                    </a:solidFill>
                  </a:tcPr>
                </a:tc>
              </a:tr>
              <a:tr h="12523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pPr>
                      <a:r>
                        <a:rPr lang="en-US" sz="800">
                          <a:effectLst/>
                          <a:latin typeface="Arial"/>
                          <a:ea typeface="Times New Roman"/>
                          <a:cs typeface="Arial"/>
                        </a:rPr>
                        <a:t>mHealth</a:t>
                      </a:r>
                      <a:endParaRPr lang="en-US" sz="80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800">
                          <a:effectLst/>
                          <a:latin typeface="Arial"/>
                          <a:ea typeface="Times New Roman"/>
                          <a:cs typeface="Arial"/>
                        </a:rPr>
                        <a:t>9</a:t>
                      </a:r>
                      <a:endParaRPr lang="en-US" sz="80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800">
                          <a:effectLst/>
                          <a:latin typeface="Arial"/>
                          <a:ea typeface="Times New Roman"/>
                          <a:cs typeface="Arial"/>
                        </a:rPr>
                        <a:t>8%</a:t>
                      </a:r>
                      <a:endParaRPr lang="en-US" sz="80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solidFill>
                      <a:srgbClr val="F1E784"/>
                    </a:solidFill>
                  </a:tcPr>
                </a:tc>
              </a:tr>
              <a:tr h="123142">
                <a:tc rowSpan="5">
                  <a:txBody>
                    <a:bodyPr/>
                    <a:lstStyle/>
                    <a:p>
                      <a:pPr marL="0" marR="0">
                        <a:lnSpc>
                          <a:spcPct val="100000"/>
                        </a:lnSpc>
                        <a:spcBef>
                          <a:spcPts val="0"/>
                        </a:spcBef>
                        <a:spcAft>
                          <a:spcPts val="0"/>
                        </a:spcAft>
                      </a:pPr>
                      <a:r>
                        <a:rPr lang="en-US" sz="1200" b="1" dirty="0">
                          <a:effectLst/>
                          <a:latin typeface="Arial"/>
                          <a:ea typeface="Times New Roman"/>
                          <a:cs typeface="Arial"/>
                        </a:rPr>
                        <a:t>Organizational Process Improvement</a:t>
                      </a:r>
                      <a:endParaRPr lang="en-US" sz="1200" b="1" dirty="0">
                        <a:effectLst/>
                        <a:latin typeface="Cambria"/>
                        <a:ea typeface="Cambria"/>
                        <a:cs typeface="Arial"/>
                      </a:endParaRPr>
                    </a:p>
                  </a:txBody>
                  <a:tcPr marL="29830" marR="2983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nSpc>
                          <a:spcPct val="100000"/>
                        </a:lnSpc>
                        <a:spcBef>
                          <a:spcPts val="0"/>
                        </a:spcBef>
                        <a:spcAft>
                          <a:spcPts val="0"/>
                        </a:spcAft>
                      </a:pPr>
                      <a:r>
                        <a:rPr lang="en-US" sz="1100">
                          <a:effectLst/>
                          <a:latin typeface="Arial"/>
                          <a:ea typeface="Times New Roman"/>
                          <a:cs typeface="Arial"/>
                        </a:rPr>
                        <a:t>18</a:t>
                      </a:r>
                      <a:endParaRPr lang="en-US" sz="11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nSpc>
                          <a:spcPct val="100000"/>
                        </a:lnSpc>
                        <a:spcBef>
                          <a:spcPts val="0"/>
                        </a:spcBef>
                        <a:spcAft>
                          <a:spcPts val="0"/>
                        </a:spcAft>
                      </a:pPr>
                      <a:r>
                        <a:rPr lang="en-US" sz="1100">
                          <a:effectLst/>
                          <a:latin typeface="Arial"/>
                          <a:ea typeface="Times New Roman"/>
                          <a:cs typeface="Arial"/>
                        </a:rPr>
                        <a:t>17%</a:t>
                      </a:r>
                      <a:endParaRPr lang="en-US" sz="11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solidFill>
                      <a:srgbClr val="FFEB84"/>
                    </a:solidFill>
                  </a:tcPr>
                </a:tc>
                <a:tc>
                  <a:txBody>
                    <a:bodyPr/>
                    <a:lstStyle/>
                    <a:p>
                      <a:pPr marL="0" marR="0">
                        <a:lnSpc>
                          <a:spcPct val="100000"/>
                        </a:lnSpc>
                        <a:spcBef>
                          <a:spcPts val="0"/>
                        </a:spcBef>
                        <a:spcAft>
                          <a:spcPts val="0"/>
                        </a:spcAft>
                      </a:pPr>
                      <a:r>
                        <a:rPr lang="en-US" sz="800">
                          <a:effectLst/>
                          <a:latin typeface="Arial"/>
                          <a:ea typeface="Times New Roman"/>
                          <a:cs typeface="Arial"/>
                        </a:rPr>
                        <a:t>Guidelines</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9</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8%</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solidFill>
                      <a:srgbClr val="F1E784"/>
                    </a:solidFill>
                  </a:tcPr>
                </a:tc>
              </a:tr>
              <a:tr h="1360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pPr>
                      <a:r>
                        <a:rPr lang="en-US" sz="800">
                          <a:effectLst/>
                          <a:latin typeface="Arial"/>
                          <a:ea typeface="Times New Roman"/>
                          <a:cs typeface="Arial"/>
                        </a:rPr>
                        <a:t>Health worker training</a:t>
                      </a:r>
                      <a:endParaRPr lang="en-US" sz="80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7</a:t>
                      </a:r>
                      <a:endParaRPr lang="en-US" sz="80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7%</a:t>
                      </a:r>
                      <a:endParaRPr lang="en-US" sz="800">
                        <a:effectLst/>
                        <a:latin typeface="Cambria"/>
                        <a:ea typeface="Cambria"/>
                        <a:cs typeface="Arial"/>
                      </a:endParaRPr>
                    </a:p>
                  </a:txBody>
                  <a:tcPr marL="29830" marR="29830" marT="0" marB="0" anchor="ctr">
                    <a:lnL>
                      <a:noFill/>
                    </a:lnL>
                    <a:lnR>
                      <a:noFill/>
                    </a:lnR>
                    <a:lnT>
                      <a:noFill/>
                    </a:lnT>
                    <a:lnB>
                      <a:noFill/>
                    </a:lnB>
                    <a:solidFill>
                      <a:srgbClr val="FFEB84"/>
                    </a:solidFill>
                  </a:tcPr>
                </a:tc>
              </a:tr>
              <a:tr h="12314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pPr>
                      <a:r>
                        <a:rPr lang="en-US" sz="800">
                          <a:effectLst/>
                          <a:latin typeface="Arial"/>
                          <a:ea typeface="Times New Roman"/>
                          <a:cs typeface="Arial"/>
                        </a:rPr>
                        <a:t>Management</a:t>
                      </a:r>
                      <a:endParaRPr lang="en-US" sz="80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5</a:t>
                      </a:r>
                      <a:endParaRPr lang="en-US" sz="80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5%</a:t>
                      </a:r>
                      <a:endParaRPr lang="en-US" sz="800">
                        <a:effectLst/>
                        <a:latin typeface="Cambria"/>
                        <a:ea typeface="Cambria"/>
                        <a:cs typeface="Arial"/>
                      </a:endParaRPr>
                    </a:p>
                  </a:txBody>
                  <a:tcPr marL="29830" marR="29830" marT="0" marB="0" anchor="ctr">
                    <a:lnL>
                      <a:noFill/>
                    </a:lnL>
                    <a:lnR>
                      <a:noFill/>
                    </a:lnR>
                    <a:lnT>
                      <a:noFill/>
                    </a:lnT>
                    <a:lnB>
                      <a:noFill/>
                    </a:lnB>
                    <a:solidFill>
                      <a:srgbClr val="FCBF7B"/>
                    </a:solidFill>
                  </a:tcPr>
                </a:tc>
              </a:tr>
              <a:tr h="18784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pPr>
                      <a:r>
                        <a:rPr lang="en-US" sz="800">
                          <a:effectLst/>
                          <a:latin typeface="Arial"/>
                          <a:ea typeface="Times New Roman"/>
                          <a:cs typeface="Arial"/>
                        </a:rPr>
                        <a:t>Leadership</a:t>
                      </a:r>
                      <a:endParaRPr lang="en-US" sz="80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2</a:t>
                      </a:r>
                      <a:endParaRPr lang="en-US" sz="80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2%</a:t>
                      </a:r>
                      <a:endParaRPr lang="en-US" sz="800">
                        <a:effectLst/>
                        <a:latin typeface="Cambria"/>
                        <a:ea typeface="Cambria"/>
                        <a:cs typeface="Arial"/>
                      </a:endParaRPr>
                    </a:p>
                  </a:txBody>
                  <a:tcPr marL="29830" marR="29830" marT="0" marB="0" anchor="ctr">
                    <a:lnL>
                      <a:noFill/>
                    </a:lnL>
                    <a:lnR>
                      <a:noFill/>
                    </a:lnR>
                    <a:lnT>
                      <a:noFill/>
                    </a:lnT>
                    <a:lnB>
                      <a:noFill/>
                    </a:lnB>
                    <a:solidFill>
                      <a:srgbClr val="F97E6F"/>
                    </a:solidFill>
                  </a:tcPr>
                </a:tc>
              </a:tr>
              <a:tr h="1360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pPr>
                      <a:r>
                        <a:rPr lang="en-US" sz="800">
                          <a:effectLst/>
                          <a:latin typeface="Arial"/>
                          <a:ea typeface="Times New Roman"/>
                          <a:cs typeface="Arial"/>
                        </a:rPr>
                        <a:t>QI</a:t>
                      </a:r>
                      <a:endParaRPr lang="en-US" sz="80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800">
                          <a:effectLst/>
                          <a:latin typeface="Arial"/>
                          <a:ea typeface="Times New Roman"/>
                          <a:cs typeface="Arial"/>
                        </a:rPr>
                        <a:t>1</a:t>
                      </a:r>
                      <a:endParaRPr lang="en-US" sz="80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800">
                          <a:effectLst/>
                          <a:latin typeface="Arial"/>
                          <a:ea typeface="Times New Roman"/>
                          <a:cs typeface="Arial"/>
                        </a:rPr>
                        <a:t>1%</a:t>
                      </a:r>
                      <a:endParaRPr lang="en-US" sz="80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solidFill>
                      <a:srgbClr val="F8696B"/>
                    </a:solidFill>
                  </a:tcPr>
                </a:tc>
              </a:tr>
              <a:tr h="187849">
                <a:tc rowSpan="3">
                  <a:txBody>
                    <a:bodyPr/>
                    <a:lstStyle/>
                    <a:p>
                      <a:pPr marL="0" marR="0">
                        <a:lnSpc>
                          <a:spcPct val="100000"/>
                        </a:lnSpc>
                        <a:spcBef>
                          <a:spcPts val="0"/>
                        </a:spcBef>
                        <a:spcAft>
                          <a:spcPts val="0"/>
                        </a:spcAft>
                      </a:pPr>
                      <a:r>
                        <a:rPr lang="en-US" sz="1200" b="1" dirty="0">
                          <a:effectLst/>
                          <a:latin typeface="Arial"/>
                          <a:ea typeface="Times New Roman"/>
                          <a:cs typeface="Arial"/>
                        </a:rPr>
                        <a:t>Non-Peer Social Support</a:t>
                      </a:r>
                      <a:endParaRPr lang="en-US" sz="1200" b="1" dirty="0">
                        <a:effectLst/>
                        <a:latin typeface="Cambria"/>
                        <a:ea typeface="Cambria"/>
                        <a:cs typeface="Arial"/>
                      </a:endParaRPr>
                    </a:p>
                  </a:txBody>
                  <a:tcPr marL="29830" marR="2983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0000"/>
                        </a:lnSpc>
                        <a:spcBef>
                          <a:spcPts val="0"/>
                        </a:spcBef>
                        <a:spcAft>
                          <a:spcPts val="0"/>
                        </a:spcAft>
                      </a:pPr>
                      <a:r>
                        <a:rPr lang="en-US" sz="1100">
                          <a:effectLst/>
                          <a:latin typeface="Arial"/>
                          <a:ea typeface="Times New Roman"/>
                          <a:cs typeface="Arial"/>
                        </a:rPr>
                        <a:t>16</a:t>
                      </a:r>
                      <a:endParaRPr lang="en-US" sz="11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0000"/>
                        </a:lnSpc>
                        <a:spcBef>
                          <a:spcPts val="0"/>
                        </a:spcBef>
                        <a:spcAft>
                          <a:spcPts val="0"/>
                        </a:spcAft>
                      </a:pPr>
                      <a:r>
                        <a:rPr lang="en-US" sz="1100" dirty="0">
                          <a:effectLst/>
                          <a:latin typeface="Arial"/>
                          <a:ea typeface="Times New Roman"/>
                          <a:cs typeface="Arial"/>
                        </a:rPr>
                        <a:t>15%</a:t>
                      </a:r>
                      <a:endParaRPr lang="en-US" sz="1100" dirty="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solidFill>
                      <a:srgbClr val="FED980"/>
                    </a:solidFill>
                  </a:tcPr>
                </a:tc>
                <a:tc>
                  <a:txBody>
                    <a:bodyPr/>
                    <a:lstStyle/>
                    <a:p>
                      <a:pPr marL="0" marR="0">
                        <a:lnSpc>
                          <a:spcPct val="100000"/>
                        </a:lnSpc>
                        <a:spcBef>
                          <a:spcPts val="0"/>
                        </a:spcBef>
                        <a:spcAft>
                          <a:spcPts val="0"/>
                        </a:spcAft>
                      </a:pPr>
                      <a:r>
                        <a:rPr lang="en-US" sz="800">
                          <a:effectLst/>
                          <a:latin typeface="Arial"/>
                          <a:ea typeface="Times New Roman"/>
                          <a:cs typeface="Arial"/>
                        </a:rPr>
                        <a:t>Social support (non-peer)</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14</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13%</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solidFill>
                      <a:srgbClr val="CEDD82"/>
                    </a:solidFill>
                  </a:tcPr>
                </a:tc>
              </a:tr>
              <a:tr h="14267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pPr>
                      <a:r>
                        <a:rPr lang="en-US" sz="800">
                          <a:effectLst/>
                          <a:latin typeface="Arial"/>
                          <a:ea typeface="Times New Roman"/>
                          <a:cs typeface="Arial"/>
                        </a:rPr>
                        <a:t>Directly observed therapy</a:t>
                      </a:r>
                      <a:endParaRPr lang="en-US" sz="80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6</a:t>
                      </a:r>
                      <a:endParaRPr lang="en-US" sz="80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6%</a:t>
                      </a:r>
                      <a:endParaRPr lang="en-US" sz="800">
                        <a:effectLst/>
                        <a:latin typeface="Cambria"/>
                        <a:ea typeface="Cambria"/>
                        <a:cs typeface="Arial"/>
                      </a:endParaRPr>
                    </a:p>
                  </a:txBody>
                  <a:tcPr marL="29830" marR="29830" marT="0" marB="0" anchor="ctr">
                    <a:lnL>
                      <a:noFill/>
                    </a:lnL>
                    <a:lnR>
                      <a:noFill/>
                    </a:lnR>
                    <a:lnT>
                      <a:noFill/>
                    </a:lnT>
                    <a:lnB>
                      <a:noFill/>
                    </a:lnB>
                    <a:solidFill>
                      <a:srgbClr val="FDD57F"/>
                    </a:solidFill>
                  </a:tcPr>
                </a:tc>
              </a:tr>
              <a:tr h="1360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pPr>
                      <a:r>
                        <a:rPr lang="en-US" sz="800">
                          <a:effectLst/>
                          <a:latin typeface="Arial"/>
                          <a:ea typeface="Times New Roman"/>
                          <a:cs typeface="Arial"/>
                        </a:rPr>
                        <a:t>Male involvement</a:t>
                      </a:r>
                      <a:endParaRPr lang="en-US" sz="80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800">
                          <a:effectLst/>
                          <a:latin typeface="Arial"/>
                          <a:ea typeface="Times New Roman"/>
                          <a:cs typeface="Arial"/>
                        </a:rPr>
                        <a:t>1</a:t>
                      </a:r>
                      <a:endParaRPr lang="en-US" sz="80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800">
                          <a:effectLst/>
                          <a:latin typeface="Arial"/>
                          <a:ea typeface="Times New Roman"/>
                          <a:cs typeface="Arial"/>
                        </a:rPr>
                        <a:t>1%</a:t>
                      </a:r>
                      <a:endParaRPr lang="en-US" sz="80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solidFill>
                      <a:srgbClr val="F8696B"/>
                    </a:solidFill>
                  </a:tcPr>
                </a:tc>
              </a:tr>
              <a:tr h="123142">
                <a:tc rowSpan="3">
                  <a:txBody>
                    <a:bodyPr/>
                    <a:lstStyle/>
                    <a:p>
                      <a:pPr marL="0" marR="0">
                        <a:lnSpc>
                          <a:spcPct val="100000"/>
                        </a:lnSpc>
                        <a:spcBef>
                          <a:spcPts val="0"/>
                        </a:spcBef>
                        <a:spcAft>
                          <a:spcPts val="0"/>
                        </a:spcAft>
                      </a:pPr>
                      <a:r>
                        <a:rPr lang="en-US" sz="1200" b="1" dirty="0" smtClean="0">
                          <a:effectLst/>
                          <a:latin typeface="Arial"/>
                          <a:ea typeface="Times New Roman"/>
                          <a:cs typeface="Arial"/>
                        </a:rPr>
                        <a:t>Service delivery</a:t>
                      </a:r>
                      <a:r>
                        <a:rPr lang="en-US" sz="1200" b="1" baseline="0" dirty="0" smtClean="0">
                          <a:effectLst/>
                          <a:latin typeface="Arial"/>
                          <a:ea typeface="Times New Roman"/>
                          <a:cs typeface="Arial"/>
                        </a:rPr>
                        <a:t> architecture: within facility</a:t>
                      </a:r>
                      <a:endParaRPr lang="en-US" sz="1200" b="1" dirty="0">
                        <a:effectLst/>
                        <a:latin typeface="Cambria"/>
                        <a:ea typeface="Cambria"/>
                        <a:cs typeface="Arial"/>
                      </a:endParaRPr>
                    </a:p>
                  </a:txBody>
                  <a:tcPr marL="29830" marR="2983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0000"/>
                        </a:lnSpc>
                        <a:spcBef>
                          <a:spcPts val="0"/>
                        </a:spcBef>
                        <a:spcAft>
                          <a:spcPts val="0"/>
                        </a:spcAft>
                      </a:pPr>
                      <a:r>
                        <a:rPr lang="en-US" sz="1100" dirty="0">
                          <a:effectLst/>
                          <a:latin typeface="Arial"/>
                          <a:ea typeface="Times New Roman"/>
                          <a:cs typeface="Arial"/>
                        </a:rPr>
                        <a:t>14</a:t>
                      </a:r>
                      <a:endParaRPr lang="en-US" sz="1100" dirty="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0000"/>
                        </a:lnSpc>
                        <a:spcBef>
                          <a:spcPts val="0"/>
                        </a:spcBef>
                        <a:spcAft>
                          <a:spcPts val="0"/>
                        </a:spcAft>
                      </a:pPr>
                      <a:r>
                        <a:rPr lang="en-US" sz="1100">
                          <a:effectLst/>
                          <a:latin typeface="Arial"/>
                          <a:ea typeface="Times New Roman"/>
                          <a:cs typeface="Arial"/>
                        </a:rPr>
                        <a:t>13%</a:t>
                      </a:r>
                      <a:endParaRPr lang="en-US" sz="11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87D"/>
                    </a:solidFill>
                  </a:tcPr>
                </a:tc>
                <a:tc>
                  <a:txBody>
                    <a:bodyPr/>
                    <a:lstStyle/>
                    <a:p>
                      <a:pPr marL="0" marR="0">
                        <a:lnSpc>
                          <a:spcPct val="100000"/>
                        </a:lnSpc>
                        <a:spcBef>
                          <a:spcPts val="0"/>
                        </a:spcBef>
                        <a:spcAft>
                          <a:spcPts val="0"/>
                        </a:spcAft>
                      </a:pPr>
                      <a:r>
                        <a:rPr lang="en-US" sz="800">
                          <a:effectLst/>
                          <a:latin typeface="Arial"/>
                          <a:ea typeface="Times New Roman"/>
                          <a:cs typeface="Arial"/>
                        </a:rPr>
                        <a:t>Mobile testing</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8</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8%</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solidFill>
                      <a:srgbClr val="F8E984"/>
                    </a:solidFill>
                  </a:tcPr>
                </a:tc>
              </a:tr>
              <a:tr h="18784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pPr>
                      <a:r>
                        <a:rPr lang="en-US" sz="800">
                          <a:effectLst/>
                          <a:latin typeface="Arial"/>
                          <a:ea typeface="Times New Roman"/>
                          <a:cs typeface="Arial"/>
                        </a:rPr>
                        <a:t>Point-of-care</a:t>
                      </a:r>
                      <a:endParaRPr lang="en-US" sz="80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7</a:t>
                      </a:r>
                      <a:endParaRPr lang="en-US" sz="80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7%</a:t>
                      </a:r>
                      <a:endParaRPr lang="en-US" sz="800">
                        <a:effectLst/>
                        <a:latin typeface="Cambria"/>
                        <a:ea typeface="Cambria"/>
                        <a:cs typeface="Arial"/>
                      </a:endParaRPr>
                    </a:p>
                  </a:txBody>
                  <a:tcPr marL="29830" marR="29830" marT="0" marB="0" anchor="ctr">
                    <a:lnL>
                      <a:noFill/>
                    </a:lnL>
                    <a:lnR>
                      <a:noFill/>
                    </a:lnR>
                    <a:lnT>
                      <a:noFill/>
                    </a:lnT>
                    <a:lnB>
                      <a:noFill/>
                    </a:lnB>
                    <a:solidFill>
                      <a:srgbClr val="FFEB84"/>
                    </a:solidFill>
                  </a:tcPr>
                </a:tc>
              </a:tr>
              <a:tr h="1360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pPr>
                      <a:r>
                        <a:rPr lang="en-US" sz="800" dirty="0">
                          <a:effectLst/>
                          <a:latin typeface="Arial"/>
                          <a:ea typeface="Times New Roman"/>
                          <a:cs typeface="Arial"/>
                        </a:rPr>
                        <a:t>Data management</a:t>
                      </a:r>
                      <a:endParaRPr lang="en-US" sz="800" dirty="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800">
                          <a:effectLst/>
                          <a:latin typeface="Arial"/>
                          <a:ea typeface="Times New Roman"/>
                          <a:cs typeface="Arial"/>
                        </a:rPr>
                        <a:t>1</a:t>
                      </a:r>
                      <a:endParaRPr lang="en-US" sz="80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800">
                          <a:effectLst/>
                          <a:latin typeface="Arial"/>
                          <a:ea typeface="Times New Roman"/>
                          <a:cs typeface="Arial"/>
                        </a:rPr>
                        <a:t>1%</a:t>
                      </a:r>
                      <a:endParaRPr lang="en-US" sz="80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solidFill>
                      <a:srgbClr val="F8696B"/>
                    </a:solidFill>
                  </a:tcPr>
                </a:tc>
              </a:tr>
              <a:tr h="135183">
                <a:tc rowSpan="4">
                  <a:txBody>
                    <a:bodyPr/>
                    <a:lstStyle/>
                    <a:p>
                      <a:pPr marL="0" marR="0">
                        <a:lnSpc>
                          <a:spcPct val="100000"/>
                        </a:lnSpc>
                        <a:spcBef>
                          <a:spcPts val="0"/>
                        </a:spcBef>
                        <a:spcAft>
                          <a:spcPts val="0"/>
                        </a:spcAft>
                      </a:pPr>
                      <a:r>
                        <a:rPr lang="en-US" sz="1200" b="1" dirty="0">
                          <a:effectLst/>
                          <a:latin typeface="Arial"/>
                          <a:ea typeface="Times New Roman"/>
                          <a:cs typeface="Arial"/>
                        </a:rPr>
                        <a:t>Additional Services</a:t>
                      </a:r>
                      <a:endParaRPr lang="en-US" sz="1200" b="1" dirty="0">
                        <a:effectLst/>
                        <a:latin typeface="Cambria"/>
                        <a:ea typeface="Cambria"/>
                        <a:cs typeface="Arial"/>
                      </a:endParaRPr>
                    </a:p>
                  </a:txBody>
                  <a:tcPr marL="29830" marR="2983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nSpc>
                          <a:spcPct val="100000"/>
                        </a:lnSpc>
                        <a:spcBef>
                          <a:spcPts val="0"/>
                        </a:spcBef>
                        <a:spcAft>
                          <a:spcPts val="0"/>
                        </a:spcAft>
                      </a:pPr>
                      <a:r>
                        <a:rPr lang="en-US" sz="1100">
                          <a:effectLst/>
                          <a:latin typeface="Arial"/>
                          <a:ea typeface="Times New Roman"/>
                          <a:cs typeface="Arial"/>
                        </a:rPr>
                        <a:t>13</a:t>
                      </a:r>
                      <a:endParaRPr lang="en-US" sz="11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nSpc>
                          <a:spcPct val="100000"/>
                        </a:lnSpc>
                        <a:spcBef>
                          <a:spcPts val="0"/>
                        </a:spcBef>
                        <a:spcAft>
                          <a:spcPts val="0"/>
                        </a:spcAft>
                      </a:pPr>
                      <a:r>
                        <a:rPr lang="en-US" sz="1100">
                          <a:effectLst/>
                          <a:latin typeface="Arial"/>
                          <a:ea typeface="Times New Roman"/>
                          <a:cs typeface="Arial"/>
                        </a:rPr>
                        <a:t>12%</a:t>
                      </a:r>
                      <a:endParaRPr lang="en-US" sz="11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F7B"/>
                    </a:solidFill>
                  </a:tcPr>
                </a:tc>
                <a:tc>
                  <a:txBody>
                    <a:bodyPr/>
                    <a:lstStyle/>
                    <a:p>
                      <a:pPr marL="0" marR="0">
                        <a:lnSpc>
                          <a:spcPct val="100000"/>
                        </a:lnSpc>
                        <a:spcBef>
                          <a:spcPts val="0"/>
                        </a:spcBef>
                        <a:spcAft>
                          <a:spcPts val="0"/>
                        </a:spcAft>
                      </a:pPr>
                      <a:r>
                        <a:rPr lang="en-US" sz="800">
                          <a:effectLst/>
                          <a:latin typeface="Arial"/>
                          <a:ea typeface="Times New Roman"/>
                          <a:cs typeface="Arial"/>
                        </a:rPr>
                        <a:t>Incentives</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9</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8%</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solidFill>
                      <a:srgbClr val="F1E784"/>
                    </a:solidFill>
                  </a:tcPr>
                </a:tc>
              </a:tr>
              <a:tr h="1360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pPr>
                      <a:r>
                        <a:rPr lang="en-US" sz="800">
                          <a:effectLst/>
                          <a:latin typeface="Arial"/>
                          <a:ea typeface="Times New Roman"/>
                          <a:cs typeface="Arial"/>
                        </a:rPr>
                        <a:t>Food supplementation</a:t>
                      </a:r>
                      <a:endParaRPr lang="en-US" sz="80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6</a:t>
                      </a:r>
                      <a:endParaRPr lang="en-US" sz="80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6%</a:t>
                      </a:r>
                      <a:endParaRPr lang="en-US" sz="800">
                        <a:effectLst/>
                        <a:latin typeface="Cambria"/>
                        <a:ea typeface="Cambria"/>
                        <a:cs typeface="Arial"/>
                      </a:endParaRPr>
                    </a:p>
                  </a:txBody>
                  <a:tcPr marL="29830" marR="29830" marT="0" marB="0" anchor="ctr">
                    <a:lnL>
                      <a:noFill/>
                    </a:lnL>
                    <a:lnR>
                      <a:noFill/>
                    </a:lnR>
                    <a:lnT>
                      <a:noFill/>
                    </a:lnT>
                    <a:lnB>
                      <a:noFill/>
                    </a:lnB>
                    <a:solidFill>
                      <a:srgbClr val="FDD57F"/>
                    </a:solidFill>
                  </a:tcPr>
                </a:tc>
              </a:tr>
              <a:tr h="18784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pPr>
                      <a:r>
                        <a:rPr lang="en-US" sz="800">
                          <a:effectLst/>
                          <a:latin typeface="Arial"/>
                          <a:ea typeface="Times New Roman"/>
                          <a:cs typeface="Arial"/>
                        </a:rPr>
                        <a:t>Navigator</a:t>
                      </a:r>
                      <a:endParaRPr lang="en-US" sz="80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dirty="0">
                          <a:effectLst/>
                          <a:latin typeface="Arial"/>
                          <a:ea typeface="Times New Roman"/>
                          <a:cs typeface="Arial"/>
                        </a:rPr>
                        <a:t>3</a:t>
                      </a:r>
                      <a:endParaRPr lang="en-US" sz="800" dirty="0">
                        <a:effectLst/>
                        <a:latin typeface="Cambria"/>
                        <a:ea typeface="Cambria"/>
                        <a:cs typeface="Arial"/>
                      </a:endParaRPr>
                    </a:p>
                  </a:txBody>
                  <a:tcPr marL="29830" marR="29830" marT="0" marB="0" anchor="ctr">
                    <a:lnL>
                      <a:noFill/>
                    </a:lnL>
                    <a:lnR>
                      <a:noFill/>
                    </a:lnR>
                    <a:lnT>
                      <a:noFill/>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3%</a:t>
                      </a:r>
                      <a:endParaRPr lang="en-US" sz="800">
                        <a:effectLst/>
                        <a:latin typeface="Cambria"/>
                        <a:ea typeface="Cambria"/>
                        <a:cs typeface="Arial"/>
                      </a:endParaRPr>
                    </a:p>
                  </a:txBody>
                  <a:tcPr marL="29830" marR="29830" marT="0" marB="0" anchor="ctr">
                    <a:lnL>
                      <a:noFill/>
                    </a:lnL>
                    <a:lnR>
                      <a:noFill/>
                    </a:lnR>
                    <a:lnT>
                      <a:noFill/>
                    </a:lnT>
                    <a:lnB>
                      <a:noFill/>
                    </a:lnB>
                    <a:solidFill>
                      <a:srgbClr val="FA9473"/>
                    </a:solidFill>
                  </a:tcPr>
                </a:tc>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pPr>
                      <a:r>
                        <a:rPr lang="en-US" sz="800">
                          <a:effectLst/>
                          <a:latin typeface="Arial"/>
                          <a:ea typeface="Times New Roman"/>
                          <a:cs typeface="Arial"/>
                        </a:rPr>
                        <a:t>Adjunctive services</a:t>
                      </a:r>
                      <a:endParaRPr lang="en-US" sz="80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800">
                          <a:effectLst/>
                          <a:latin typeface="Arial"/>
                          <a:ea typeface="Times New Roman"/>
                          <a:cs typeface="Arial"/>
                        </a:rPr>
                        <a:t>2</a:t>
                      </a:r>
                      <a:endParaRPr lang="en-US" sz="80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800">
                          <a:effectLst/>
                          <a:latin typeface="Arial"/>
                          <a:ea typeface="Times New Roman"/>
                          <a:cs typeface="Arial"/>
                        </a:rPr>
                        <a:t>2%</a:t>
                      </a:r>
                      <a:endParaRPr lang="en-US" sz="80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solidFill>
                      <a:srgbClr val="F97E6F"/>
                    </a:solidFill>
                  </a:tcPr>
                </a:tc>
              </a:tr>
              <a:tr h="125232">
                <a:tc rowSpan="2">
                  <a:txBody>
                    <a:bodyPr/>
                    <a:lstStyle/>
                    <a:p>
                      <a:pPr marL="0" marR="0">
                        <a:lnSpc>
                          <a:spcPct val="100000"/>
                        </a:lnSpc>
                        <a:spcBef>
                          <a:spcPts val="0"/>
                        </a:spcBef>
                        <a:spcAft>
                          <a:spcPts val="0"/>
                        </a:spcAft>
                      </a:pPr>
                      <a:r>
                        <a:rPr lang="en-US" sz="1200" b="1" dirty="0">
                          <a:effectLst/>
                          <a:latin typeface="Arial"/>
                          <a:ea typeface="Times New Roman"/>
                          <a:cs typeface="Arial"/>
                        </a:rPr>
                        <a:t>Service Promotion</a:t>
                      </a:r>
                      <a:endParaRPr lang="en-US" sz="1200" b="1" dirty="0">
                        <a:effectLst/>
                        <a:latin typeface="Cambria"/>
                        <a:ea typeface="Cambria"/>
                        <a:cs typeface="Arial"/>
                      </a:endParaRPr>
                    </a:p>
                  </a:txBody>
                  <a:tcPr marL="29830" marR="2983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100">
                          <a:effectLst/>
                          <a:latin typeface="Arial"/>
                          <a:ea typeface="Times New Roman"/>
                          <a:cs typeface="Arial"/>
                        </a:rPr>
                        <a:t>3</a:t>
                      </a:r>
                      <a:endParaRPr lang="en-US" sz="11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100">
                          <a:effectLst/>
                          <a:latin typeface="Arial"/>
                          <a:ea typeface="Times New Roman"/>
                          <a:cs typeface="Arial"/>
                        </a:rPr>
                        <a:t>3%</a:t>
                      </a:r>
                      <a:endParaRPr lang="en-US" sz="11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marL="0" marR="0">
                        <a:lnSpc>
                          <a:spcPct val="100000"/>
                        </a:lnSpc>
                        <a:spcBef>
                          <a:spcPts val="0"/>
                        </a:spcBef>
                        <a:spcAft>
                          <a:spcPts val="0"/>
                        </a:spcAft>
                      </a:pPr>
                      <a:r>
                        <a:rPr lang="en-US" sz="800">
                          <a:effectLst/>
                          <a:latin typeface="Arial"/>
                          <a:ea typeface="Times New Roman"/>
                          <a:cs typeface="Arial"/>
                        </a:rPr>
                        <a:t>Demand creation</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2</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800">
                          <a:effectLst/>
                          <a:latin typeface="Arial"/>
                          <a:ea typeface="Times New Roman"/>
                          <a:cs typeface="Arial"/>
                        </a:rPr>
                        <a:t>2%</a:t>
                      </a:r>
                      <a:endParaRPr lang="en-US" sz="800">
                        <a:effectLst/>
                        <a:latin typeface="Cambria"/>
                        <a:ea typeface="Cambria"/>
                        <a:cs typeface="Arial"/>
                      </a:endParaRPr>
                    </a:p>
                  </a:txBody>
                  <a:tcPr marL="29830" marR="29830" marT="0" marB="0" anchor="ctr">
                    <a:lnL>
                      <a:noFill/>
                    </a:lnL>
                    <a:lnR>
                      <a:noFill/>
                    </a:lnR>
                    <a:lnT w="12700" cap="flat" cmpd="sng" algn="ctr">
                      <a:solidFill>
                        <a:srgbClr val="000000"/>
                      </a:solidFill>
                      <a:prstDash val="solid"/>
                      <a:round/>
                      <a:headEnd type="none" w="med" len="med"/>
                      <a:tailEnd type="none" w="med" len="med"/>
                    </a:lnT>
                    <a:lnB>
                      <a:noFill/>
                    </a:lnB>
                    <a:solidFill>
                      <a:srgbClr val="F97E6F"/>
                    </a:solidFill>
                  </a:tcPr>
                </a:tc>
              </a:tr>
              <a:tr h="18143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pPr>
                      <a:r>
                        <a:rPr lang="en-US" sz="800" dirty="0">
                          <a:effectLst/>
                          <a:latin typeface="Arial"/>
                          <a:ea typeface="Times New Roman"/>
                          <a:cs typeface="Arial"/>
                        </a:rPr>
                        <a:t>Marketing/mass communication</a:t>
                      </a:r>
                      <a:endParaRPr lang="en-US" sz="800" dirty="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800" dirty="0">
                          <a:effectLst/>
                          <a:latin typeface="Arial"/>
                          <a:ea typeface="Times New Roman"/>
                          <a:cs typeface="Arial"/>
                        </a:rPr>
                        <a:t>2</a:t>
                      </a:r>
                      <a:endParaRPr lang="en-US" sz="800" dirty="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800" dirty="0">
                          <a:effectLst/>
                          <a:latin typeface="Arial"/>
                          <a:ea typeface="Times New Roman"/>
                          <a:cs typeface="Arial"/>
                        </a:rPr>
                        <a:t>2%</a:t>
                      </a:r>
                      <a:endParaRPr lang="en-US" sz="800" dirty="0">
                        <a:effectLst/>
                        <a:latin typeface="Cambria"/>
                        <a:ea typeface="Cambria"/>
                        <a:cs typeface="Arial"/>
                      </a:endParaRPr>
                    </a:p>
                  </a:txBody>
                  <a:tcPr marL="29830" marR="29830" marT="0" marB="0" anchor="ctr">
                    <a:lnL>
                      <a:noFill/>
                    </a:lnL>
                    <a:lnR>
                      <a:noFill/>
                    </a:lnR>
                    <a:lnT>
                      <a:noFill/>
                    </a:lnT>
                    <a:lnB w="12700" cap="flat" cmpd="sng" algn="ctr">
                      <a:solidFill>
                        <a:srgbClr val="000000"/>
                      </a:solidFill>
                      <a:prstDash val="solid"/>
                      <a:round/>
                      <a:headEnd type="none" w="med" len="med"/>
                      <a:tailEnd type="none" w="med" len="med"/>
                    </a:lnB>
                    <a:solidFill>
                      <a:srgbClr val="F97E6F"/>
                    </a:solidFill>
                  </a:tcPr>
                </a:tc>
              </a:tr>
            </a:tbl>
          </a:graphicData>
        </a:graphic>
      </p:graphicFrame>
    </p:spTree>
    <p:extLst>
      <p:ext uri="{BB962C8B-B14F-4D97-AF65-F5344CB8AC3E}">
        <p14:creationId xmlns:p14="http://schemas.microsoft.com/office/powerpoint/2010/main" val="406246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971550"/>
            <a:ext cx="8229600" cy="3665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63092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16739452"/>
              </p:ext>
            </p:extLst>
          </p:nvPr>
        </p:nvGraphicFramePr>
        <p:xfrm>
          <a:off x="381000" y="819149"/>
          <a:ext cx="7924799" cy="3749042"/>
        </p:xfrm>
        <a:graphic>
          <a:graphicData uri="http://schemas.openxmlformats.org/drawingml/2006/table">
            <a:tbl>
              <a:tblPr/>
              <a:tblGrid>
                <a:gridCol w="914400"/>
                <a:gridCol w="637309"/>
                <a:gridCol w="637309"/>
                <a:gridCol w="637309"/>
                <a:gridCol w="637309"/>
                <a:gridCol w="637309"/>
                <a:gridCol w="637309"/>
                <a:gridCol w="637309"/>
                <a:gridCol w="637309"/>
                <a:gridCol w="637309"/>
                <a:gridCol w="637309"/>
                <a:gridCol w="637309"/>
              </a:tblGrid>
              <a:tr h="1881702">
                <a:tc>
                  <a:txBody>
                    <a:bodyPr/>
                    <a:lstStyle/>
                    <a:p>
                      <a:pPr algn="l" fontAlgn="b"/>
                      <a:endParaRPr lang="en-US" sz="11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a:rPr>
                        <a:t>Facility-based Service Delivery Architecture</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Incentives/Additional Services</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Non-Peer Social Support</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Community Interventions</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Service Promotion/Marketing</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Organizational Process Improvement</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Counseling/Skills Development</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Health Care Worker Improvement</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Technology</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Non-facility based Delivery Architecture</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smtClean="0">
                          <a:solidFill>
                            <a:srgbClr val="000000"/>
                          </a:solidFill>
                          <a:effectLst/>
                          <a:latin typeface="Calibri"/>
                        </a:rPr>
                        <a:t>Average</a:t>
                      </a:r>
                      <a:endParaRPr lang="en-US" sz="1100" b="1" i="0" u="none" strike="noStrike" dirty="0">
                        <a:solidFill>
                          <a:srgbClr val="000000"/>
                        </a:solidFill>
                        <a:effectLst/>
                        <a:latin typeface="Calibri"/>
                      </a:endParaRP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r>
              <a:tr h="373468">
                <a:tc>
                  <a:txBody>
                    <a:bodyPr/>
                    <a:lstStyle/>
                    <a:p>
                      <a:pPr algn="ctr" fontAlgn="b"/>
                      <a:r>
                        <a:rPr lang="en-US" sz="1100" b="1" i="0" u="none" strike="noStrike" dirty="0" smtClean="0">
                          <a:solidFill>
                            <a:srgbClr val="000000"/>
                          </a:solidFill>
                          <a:effectLst/>
                          <a:latin typeface="Calibri"/>
                        </a:rPr>
                        <a:t>Actor </a:t>
                      </a:r>
                      <a:endParaRPr lang="en-US" sz="1100" b="1" i="0" u="none" strike="noStrike" dirty="0">
                        <a:solidFill>
                          <a:srgbClr val="000000"/>
                        </a:solidFill>
                        <a:effectLst/>
                        <a:latin typeface="Calibri"/>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a:rPr>
                        <a:t>0.29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88588"/>
                    </a:solidFill>
                  </a:tcPr>
                </a:tc>
                <a:tc>
                  <a:txBody>
                    <a:bodyPr/>
                    <a:lstStyle/>
                    <a:p>
                      <a:pPr algn="ctr" fontAlgn="ctr"/>
                      <a:r>
                        <a:rPr lang="en-US" sz="1100" b="1" i="0" u="none" strike="noStrike" dirty="0">
                          <a:solidFill>
                            <a:srgbClr val="000000"/>
                          </a:solidFill>
                          <a:effectLst/>
                          <a:latin typeface="Calibri"/>
                        </a:rPr>
                        <a:t>0.23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8797B"/>
                    </a:solidFill>
                  </a:tcPr>
                </a:tc>
                <a:tc>
                  <a:txBody>
                    <a:bodyPr/>
                    <a:lstStyle/>
                    <a:p>
                      <a:pPr algn="ctr" fontAlgn="ctr"/>
                      <a:r>
                        <a:rPr lang="en-US" sz="1100" b="1" i="0" u="none" strike="noStrike">
                          <a:solidFill>
                            <a:srgbClr val="000000"/>
                          </a:solidFill>
                          <a:effectLst/>
                          <a:latin typeface="Calibri"/>
                        </a:rPr>
                        <a:t>0.25</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87D7F"/>
                    </a:solidFill>
                  </a:tcPr>
                </a:tc>
                <a:tc>
                  <a:txBody>
                    <a:bodyPr/>
                    <a:lstStyle/>
                    <a:p>
                      <a:pPr algn="ctr" fontAlgn="ctr"/>
                      <a:r>
                        <a:rPr lang="en-US" sz="1100" b="1" i="0" u="none" strike="noStrike">
                          <a:solidFill>
                            <a:srgbClr val="000000"/>
                          </a:solidFill>
                          <a:effectLst/>
                          <a:latin typeface="Calibri"/>
                        </a:rPr>
                        <a:t>0.60</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AC6C8"/>
                    </a:solidFill>
                  </a:tcPr>
                </a:tc>
                <a:tc>
                  <a:txBody>
                    <a:bodyPr/>
                    <a:lstStyle/>
                    <a:p>
                      <a:pPr algn="ctr" fontAlgn="ctr"/>
                      <a:r>
                        <a:rPr lang="en-US" sz="1100" b="1" i="0" u="none" strike="noStrike">
                          <a:solidFill>
                            <a:srgbClr val="000000"/>
                          </a:solidFill>
                          <a:effectLst/>
                          <a:latin typeface="Calibri"/>
                        </a:rPr>
                        <a:t>0.33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98E90"/>
                    </a:solidFill>
                  </a:tcPr>
                </a:tc>
                <a:tc>
                  <a:txBody>
                    <a:bodyPr/>
                    <a:lstStyle/>
                    <a:p>
                      <a:pPr algn="ctr" fontAlgn="ctr"/>
                      <a:r>
                        <a:rPr lang="en-US" sz="1100" b="1" i="0" u="none" strike="noStrike">
                          <a:solidFill>
                            <a:srgbClr val="000000"/>
                          </a:solidFill>
                          <a:effectLst/>
                          <a:latin typeface="Calibri"/>
                        </a:rPr>
                        <a:t>0.80</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BEFF2"/>
                    </a:solidFill>
                  </a:tcPr>
                </a:tc>
                <a:tc>
                  <a:txBody>
                    <a:bodyPr/>
                    <a:lstStyle/>
                    <a:p>
                      <a:pPr algn="ctr" fontAlgn="ctr"/>
                      <a:r>
                        <a:rPr lang="en-US" sz="1100" b="1" i="0" u="none" strike="noStrike">
                          <a:solidFill>
                            <a:srgbClr val="000000"/>
                          </a:solidFill>
                          <a:effectLst/>
                          <a:latin typeface="Calibri"/>
                        </a:rPr>
                        <a:t>0.55</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ABBBE"/>
                    </a:solidFill>
                  </a:tcPr>
                </a:tc>
                <a:tc>
                  <a:txBody>
                    <a:bodyPr/>
                    <a:lstStyle/>
                    <a:p>
                      <a:pPr algn="ctr" fontAlgn="ctr"/>
                      <a:r>
                        <a:rPr lang="en-US" sz="1100" b="1" i="0" u="none" strike="noStrike" dirty="0">
                          <a:solidFill>
                            <a:srgbClr val="000000"/>
                          </a:solidFill>
                          <a:effectLst/>
                          <a:latin typeface="Calibri"/>
                        </a:rPr>
                        <a:t>0.62</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ACACC"/>
                    </a:solidFill>
                  </a:tcPr>
                </a:tc>
                <a:tc>
                  <a:txBody>
                    <a:bodyPr/>
                    <a:lstStyle/>
                    <a:p>
                      <a:pPr algn="ctr" fontAlgn="ctr"/>
                      <a:r>
                        <a:rPr lang="en-US" sz="1100" b="1" i="0" u="none" strike="noStrike">
                          <a:solidFill>
                            <a:srgbClr val="000000"/>
                          </a:solidFill>
                          <a:effectLst/>
                          <a:latin typeface="Calibri"/>
                        </a:rPr>
                        <a:t>0.55</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ABBBE"/>
                    </a:solidFill>
                  </a:tcPr>
                </a:tc>
                <a:tc>
                  <a:txBody>
                    <a:bodyPr/>
                    <a:lstStyle/>
                    <a:p>
                      <a:pPr algn="ctr" fontAlgn="ctr"/>
                      <a:r>
                        <a:rPr lang="en-US" sz="1100" b="1" i="0" u="none" strike="noStrike">
                          <a:solidFill>
                            <a:srgbClr val="000000"/>
                          </a:solidFill>
                          <a:effectLst/>
                          <a:latin typeface="Calibri"/>
                        </a:rPr>
                        <a:t>0.71</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BDCDF"/>
                    </a:solidFill>
                  </a:tcPr>
                </a:tc>
                <a:tc>
                  <a:txBody>
                    <a:bodyPr/>
                    <a:lstStyle/>
                    <a:p>
                      <a:pPr algn="ctr" fontAlgn="ctr"/>
                      <a:r>
                        <a:rPr lang="en-US" sz="1100" b="1" i="0" u="none" strike="noStrike" dirty="0">
                          <a:solidFill>
                            <a:srgbClr val="000000"/>
                          </a:solidFill>
                          <a:effectLst/>
                          <a:latin typeface="Calibri"/>
                        </a:rPr>
                        <a:t>0.49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9B0B2"/>
                    </a:solidFill>
                  </a:tcPr>
                </a:tc>
              </a:tr>
              <a:tr h="373468">
                <a:tc>
                  <a:txBody>
                    <a:bodyPr/>
                    <a:lstStyle/>
                    <a:p>
                      <a:pPr algn="ctr" fontAlgn="b"/>
                      <a:r>
                        <a:rPr lang="en-US" sz="1100" b="1" i="0" u="none" strike="noStrike" dirty="0">
                          <a:solidFill>
                            <a:srgbClr val="000000"/>
                          </a:solidFill>
                          <a:effectLst/>
                          <a:latin typeface="Calibri"/>
                        </a:rPr>
                        <a:t>Action </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1" i="0" u="none" strike="noStrike">
                          <a:solidFill>
                            <a:srgbClr val="000000"/>
                          </a:solidFill>
                          <a:effectLst/>
                          <a:latin typeface="Calibri"/>
                        </a:rPr>
                        <a:t>0.38</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rgbClr val="F9989A"/>
                    </a:solidFill>
                  </a:tcPr>
                </a:tc>
                <a:tc>
                  <a:txBody>
                    <a:bodyPr/>
                    <a:lstStyle/>
                    <a:p>
                      <a:pPr algn="ctr" fontAlgn="ctr"/>
                      <a:r>
                        <a:rPr lang="en-US" sz="1100" b="1" i="0" u="none" strike="noStrike" dirty="0">
                          <a:solidFill>
                            <a:srgbClr val="000000"/>
                          </a:solidFill>
                          <a:effectLst/>
                          <a:latin typeface="Calibri"/>
                        </a:rPr>
                        <a:t>0.62</a:t>
                      </a:r>
                    </a:p>
                  </a:txBody>
                  <a:tcPr marL="9525" marR="9525" marT="9525" marB="0" anchor="ctr">
                    <a:lnL>
                      <a:noFill/>
                    </a:lnL>
                    <a:lnR>
                      <a:noFill/>
                    </a:lnR>
                    <a:lnT>
                      <a:noFill/>
                    </a:lnT>
                    <a:lnB>
                      <a:noFill/>
                    </a:lnB>
                    <a:solidFill>
                      <a:srgbClr val="FACACC"/>
                    </a:solidFill>
                  </a:tcPr>
                </a:tc>
                <a:tc>
                  <a:txBody>
                    <a:bodyPr/>
                    <a:lstStyle/>
                    <a:p>
                      <a:pPr algn="ctr" fontAlgn="ctr"/>
                      <a:r>
                        <a:rPr lang="en-US" sz="1100" b="1" i="0" u="none" strike="noStrike" dirty="0">
                          <a:solidFill>
                            <a:srgbClr val="000000"/>
                          </a:solidFill>
                          <a:effectLst/>
                          <a:latin typeface="Calibri"/>
                        </a:rPr>
                        <a:t>0.69</a:t>
                      </a:r>
                    </a:p>
                  </a:txBody>
                  <a:tcPr marL="9525" marR="9525" marT="9525" marB="0" anchor="ctr">
                    <a:lnL>
                      <a:noFill/>
                    </a:lnL>
                    <a:lnR>
                      <a:noFill/>
                    </a:lnR>
                    <a:lnT>
                      <a:noFill/>
                    </a:lnT>
                    <a:lnB>
                      <a:noFill/>
                    </a:lnB>
                    <a:solidFill>
                      <a:srgbClr val="FBD8DB"/>
                    </a:solidFill>
                  </a:tcPr>
                </a:tc>
                <a:tc>
                  <a:txBody>
                    <a:bodyPr/>
                    <a:lstStyle/>
                    <a:p>
                      <a:pPr algn="ctr" fontAlgn="ctr"/>
                      <a:r>
                        <a:rPr lang="en-US" sz="1100" b="1" i="0" u="none" strike="noStrike" dirty="0">
                          <a:solidFill>
                            <a:srgbClr val="000000"/>
                          </a:solidFill>
                          <a:effectLst/>
                          <a:latin typeface="Calibri"/>
                        </a:rPr>
                        <a:t>0.68</a:t>
                      </a:r>
                    </a:p>
                  </a:txBody>
                  <a:tcPr marL="9525" marR="9525" marT="9525" marB="0" anchor="ctr">
                    <a:lnL>
                      <a:noFill/>
                    </a:lnL>
                    <a:lnR>
                      <a:noFill/>
                    </a:lnR>
                    <a:lnT>
                      <a:noFill/>
                    </a:lnT>
                    <a:lnB>
                      <a:noFill/>
                    </a:lnB>
                    <a:solidFill>
                      <a:srgbClr val="FAD6D9"/>
                    </a:solidFill>
                  </a:tcPr>
                </a:tc>
                <a:tc>
                  <a:txBody>
                    <a:bodyPr/>
                    <a:lstStyle/>
                    <a:p>
                      <a:pPr algn="ctr" fontAlgn="ctr"/>
                      <a:r>
                        <a:rPr lang="en-US" sz="1100" b="1" i="0" u="none" strike="noStrike">
                          <a:solidFill>
                            <a:srgbClr val="000000"/>
                          </a:solidFill>
                          <a:effectLst/>
                          <a:latin typeface="Calibri"/>
                        </a:rPr>
                        <a:t>0.67</a:t>
                      </a:r>
                    </a:p>
                  </a:txBody>
                  <a:tcPr marL="9525" marR="9525" marT="9525" marB="0" anchor="ctr">
                    <a:lnL>
                      <a:noFill/>
                    </a:lnL>
                    <a:lnR>
                      <a:noFill/>
                    </a:lnR>
                    <a:lnT>
                      <a:noFill/>
                    </a:lnT>
                    <a:lnB>
                      <a:noFill/>
                    </a:lnB>
                    <a:solidFill>
                      <a:srgbClr val="FAD4D7"/>
                    </a:solidFill>
                  </a:tcPr>
                </a:tc>
                <a:tc>
                  <a:txBody>
                    <a:bodyPr/>
                    <a:lstStyle/>
                    <a:p>
                      <a:pPr algn="ctr" fontAlgn="ctr"/>
                      <a:r>
                        <a:rPr lang="en-US" sz="1100" b="1" i="0" u="none" strike="noStrike">
                          <a:solidFill>
                            <a:srgbClr val="000000"/>
                          </a:solidFill>
                          <a:effectLst/>
                          <a:latin typeface="Calibri"/>
                        </a:rPr>
                        <a:t>0.60</a:t>
                      </a:r>
                    </a:p>
                  </a:txBody>
                  <a:tcPr marL="9525" marR="9525" marT="9525" marB="0" anchor="ctr">
                    <a:lnL>
                      <a:noFill/>
                    </a:lnL>
                    <a:lnR>
                      <a:noFill/>
                    </a:lnR>
                    <a:lnT>
                      <a:noFill/>
                    </a:lnT>
                    <a:lnB>
                      <a:noFill/>
                    </a:lnB>
                    <a:solidFill>
                      <a:srgbClr val="FAC6C8"/>
                    </a:solidFill>
                  </a:tcPr>
                </a:tc>
                <a:tc>
                  <a:txBody>
                    <a:bodyPr/>
                    <a:lstStyle/>
                    <a:p>
                      <a:pPr algn="ctr" fontAlgn="ctr"/>
                      <a:r>
                        <a:rPr lang="en-US" sz="1100" b="1" i="0" u="none" strike="noStrike" dirty="0">
                          <a:solidFill>
                            <a:srgbClr val="000000"/>
                          </a:solidFill>
                          <a:effectLst/>
                          <a:latin typeface="Calibri"/>
                        </a:rPr>
                        <a:t>0.77</a:t>
                      </a:r>
                    </a:p>
                  </a:txBody>
                  <a:tcPr marL="9525" marR="9525" marT="9525" marB="0" anchor="ctr">
                    <a:lnL>
                      <a:noFill/>
                    </a:lnL>
                    <a:lnR>
                      <a:noFill/>
                    </a:lnR>
                    <a:lnT>
                      <a:noFill/>
                    </a:lnT>
                    <a:lnB>
                      <a:noFill/>
                    </a:lnB>
                    <a:solidFill>
                      <a:srgbClr val="FBE9EC"/>
                    </a:solidFill>
                  </a:tcPr>
                </a:tc>
                <a:tc>
                  <a:txBody>
                    <a:bodyPr/>
                    <a:lstStyle/>
                    <a:p>
                      <a:pPr algn="ctr" fontAlgn="ctr"/>
                      <a:r>
                        <a:rPr lang="en-US" sz="1100" b="1" i="0" u="none" strike="noStrike" dirty="0">
                          <a:solidFill>
                            <a:srgbClr val="000000"/>
                          </a:solidFill>
                          <a:effectLst/>
                          <a:latin typeface="Calibri"/>
                        </a:rPr>
                        <a:t>0.54</a:t>
                      </a:r>
                    </a:p>
                  </a:txBody>
                  <a:tcPr marL="9525" marR="9525" marT="9525" marB="0" anchor="ctr">
                    <a:lnL>
                      <a:noFill/>
                    </a:lnL>
                    <a:lnR>
                      <a:noFill/>
                    </a:lnR>
                    <a:lnT>
                      <a:noFill/>
                    </a:lnT>
                    <a:lnB>
                      <a:noFill/>
                    </a:lnB>
                    <a:solidFill>
                      <a:srgbClr val="FAB9BC"/>
                    </a:solidFill>
                  </a:tcPr>
                </a:tc>
                <a:tc>
                  <a:txBody>
                    <a:bodyPr/>
                    <a:lstStyle/>
                    <a:p>
                      <a:pPr algn="ctr" fontAlgn="ctr"/>
                      <a:r>
                        <a:rPr lang="en-US" sz="1100" b="1" i="0" u="none" strike="noStrike" dirty="0">
                          <a:solidFill>
                            <a:srgbClr val="000000"/>
                          </a:solidFill>
                          <a:effectLst/>
                          <a:latin typeface="Calibri"/>
                        </a:rPr>
                        <a:t>0.80</a:t>
                      </a:r>
                    </a:p>
                  </a:txBody>
                  <a:tcPr marL="9525" marR="9525" marT="9525" marB="0" anchor="ctr">
                    <a:lnL>
                      <a:noFill/>
                    </a:lnL>
                    <a:lnR>
                      <a:noFill/>
                    </a:lnR>
                    <a:lnT>
                      <a:noFill/>
                    </a:lnT>
                    <a:lnB>
                      <a:noFill/>
                    </a:lnB>
                    <a:solidFill>
                      <a:srgbClr val="FBEFF2"/>
                    </a:solidFill>
                  </a:tcPr>
                </a:tc>
                <a:tc>
                  <a:txBody>
                    <a:bodyPr/>
                    <a:lstStyle/>
                    <a:p>
                      <a:pPr algn="ctr" fontAlgn="ctr"/>
                      <a:r>
                        <a:rPr lang="en-US" sz="1100" b="1" i="0" u="none" strike="noStrike">
                          <a:solidFill>
                            <a:srgbClr val="000000"/>
                          </a:solidFill>
                          <a:effectLst/>
                          <a:latin typeface="Calibri"/>
                        </a:rPr>
                        <a:t>0.86</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FCFCFF"/>
                    </a:solidFill>
                  </a:tcPr>
                </a:tc>
                <a:tc>
                  <a:txBody>
                    <a:bodyPr/>
                    <a:lstStyle/>
                    <a:p>
                      <a:pPr algn="ctr" fontAlgn="ctr"/>
                      <a:r>
                        <a:rPr lang="en-US" sz="1100" b="1" i="0" u="none" strike="noStrike" dirty="0">
                          <a:solidFill>
                            <a:srgbClr val="000000"/>
                          </a:solidFill>
                          <a:effectLst/>
                          <a:latin typeface="Calibri"/>
                        </a:rPr>
                        <a:t>0.66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AD2D5"/>
                    </a:solidFill>
                  </a:tcPr>
                </a:tc>
              </a:tr>
              <a:tr h="373468">
                <a:tc>
                  <a:txBody>
                    <a:bodyPr/>
                    <a:lstStyle/>
                    <a:p>
                      <a:pPr algn="ctr" fontAlgn="b"/>
                      <a:r>
                        <a:rPr lang="en-US" sz="1100" b="1" i="0" u="none" strike="noStrike" dirty="0">
                          <a:solidFill>
                            <a:srgbClr val="000000"/>
                          </a:solidFill>
                          <a:effectLst/>
                          <a:latin typeface="Calibri"/>
                        </a:rPr>
                        <a:t>Dose </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1" i="0" u="none" strike="noStrike">
                          <a:solidFill>
                            <a:srgbClr val="000000"/>
                          </a:solidFill>
                          <a:effectLst/>
                          <a:latin typeface="Calibri"/>
                        </a:rPr>
                        <a:t>0.29</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rgbClr val="F88588"/>
                    </a:solidFill>
                  </a:tcPr>
                </a:tc>
                <a:tc>
                  <a:txBody>
                    <a:bodyPr/>
                    <a:lstStyle/>
                    <a:p>
                      <a:pPr algn="ctr" fontAlgn="ctr"/>
                      <a:r>
                        <a:rPr lang="en-US" sz="1100" b="1" i="0" u="none" strike="noStrike" dirty="0">
                          <a:solidFill>
                            <a:srgbClr val="000000"/>
                          </a:solidFill>
                          <a:effectLst/>
                          <a:latin typeface="Calibri"/>
                        </a:rPr>
                        <a:t>0.46</a:t>
                      </a:r>
                    </a:p>
                  </a:txBody>
                  <a:tcPr marL="9525" marR="9525" marT="9525" marB="0" anchor="ctr">
                    <a:lnL>
                      <a:noFill/>
                    </a:lnL>
                    <a:lnR>
                      <a:noFill/>
                    </a:lnR>
                    <a:lnT>
                      <a:noFill/>
                    </a:lnT>
                    <a:lnB>
                      <a:noFill/>
                    </a:lnB>
                    <a:solidFill>
                      <a:srgbClr val="F9A9AB"/>
                    </a:solidFill>
                  </a:tcPr>
                </a:tc>
                <a:tc>
                  <a:txBody>
                    <a:bodyPr/>
                    <a:lstStyle/>
                    <a:p>
                      <a:pPr algn="ctr" fontAlgn="ctr"/>
                      <a:r>
                        <a:rPr lang="en-US" sz="1100" b="1" i="0" u="none" strike="noStrike" dirty="0">
                          <a:solidFill>
                            <a:srgbClr val="000000"/>
                          </a:solidFill>
                          <a:effectLst/>
                          <a:latin typeface="Calibri"/>
                        </a:rPr>
                        <a:t>0.38</a:t>
                      </a:r>
                    </a:p>
                  </a:txBody>
                  <a:tcPr marL="9525" marR="9525" marT="9525" marB="0" anchor="ctr">
                    <a:lnL>
                      <a:noFill/>
                    </a:lnL>
                    <a:lnR>
                      <a:noFill/>
                    </a:lnR>
                    <a:lnT>
                      <a:noFill/>
                    </a:lnT>
                    <a:lnB>
                      <a:noFill/>
                    </a:lnB>
                    <a:solidFill>
                      <a:srgbClr val="F9989A"/>
                    </a:solidFill>
                  </a:tcPr>
                </a:tc>
                <a:tc>
                  <a:txBody>
                    <a:bodyPr/>
                    <a:lstStyle/>
                    <a:p>
                      <a:pPr algn="ctr" fontAlgn="ctr"/>
                      <a:r>
                        <a:rPr lang="en-US" sz="1100" b="1" i="0" u="none" strike="noStrike" dirty="0">
                          <a:solidFill>
                            <a:srgbClr val="000000"/>
                          </a:solidFill>
                          <a:effectLst/>
                          <a:latin typeface="Calibri"/>
                        </a:rPr>
                        <a:t>0.32</a:t>
                      </a:r>
                    </a:p>
                  </a:txBody>
                  <a:tcPr marL="9525" marR="9525" marT="9525" marB="0" anchor="ctr">
                    <a:lnL>
                      <a:noFill/>
                    </a:lnL>
                    <a:lnR>
                      <a:noFill/>
                    </a:lnR>
                    <a:lnT>
                      <a:noFill/>
                    </a:lnT>
                    <a:lnB>
                      <a:noFill/>
                    </a:lnB>
                    <a:solidFill>
                      <a:srgbClr val="F88C8E"/>
                    </a:solidFill>
                  </a:tcPr>
                </a:tc>
                <a:tc>
                  <a:txBody>
                    <a:bodyPr/>
                    <a:lstStyle/>
                    <a:p>
                      <a:pPr algn="ctr" fontAlgn="ctr"/>
                      <a:r>
                        <a:rPr lang="en-US" sz="1100" b="1" i="0" u="none" strike="noStrike" dirty="0">
                          <a:solidFill>
                            <a:srgbClr val="000000"/>
                          </a:solidFill>
                          <a:effectLst/>
                          <a:latin typeface="Calibri"/>
                        </a:rPr>
                        <a:t>0.33</a:t>
                      </a:r>
                    </a:p>
                  </a:txBody>
                  <a:tcPr marL="9525" marR="9525" marT="9525" marB="0" anchor="ctr">
                    <a:lnL>
                      <a:noFill/>
                    </a:lnL>
                    <a:lnR>
                      <a:noFill/>
                    </a:lnR>
                    <a:lnT>
                      <a:noFill/>
                    </a:lnT>
                    <a:lnB>
                      <a:noFill/>
                    </a:lnB>
                    <a:solidFill>
                      <a:srgbClr val="F98E90"/>
                    </a:solidFill>
                  </a:tcPr>
                </a:tc>
                <a:tc>
                  <a:txBody>
                    <a:bodyPr/>
                    <a:lstStyle/>
                    <a:p>
                      <a:pPr algn="ctr" fontAlgn="ctr"/>
                      <a:r>
                        <a:rPr lang="en-US" sz="1100" b="1" i="0" u="none" strike="noStrike" dirty="0">
                          <a:solidFill>
                            <a:srgbClr val="000000"/>
                          </a:solidFill>
                          <a:effectLst/>
                          <a:latin typeface="Calibri"/>
                        </a:rPr>
                        <a:t>0.20</a:t>
                      </a:r>
                    </a:p>
                  </a:txBody>
                  <a:tcPr marL="9525" marR="9525" marT="9525" marB="0" anchor="ctr">
                    <a:lnL>
                      <a:noFill/>
                    </a:lnL>
                    <a:lnR>
                      <a:noFill/>
                    </a:lnR>
                    <a:lnT>
                      <a:noFill/>
                    </a:lnT>
                    <a:lnB>
                      <a:noFill/>
                    </a:lnB>
                    <a:solidFill>
                      <a:srgbClr val="F87375"/>
                    </a:solidFill>
                  </a:tcPr>
                </a:tc>
                <a:tc>
                  <a:txBody>
                    <a:bodyPr/>
                    <a:lstStyle/>
                    <a:p>
                      <a:pPr algn="ctr" fontAlgn="ctr"/>
                      <a:r>
                        <a:rPr lang="en-US" sz="1100" b="1" i="0" u="none" strike="noStrike" dirty="0">
                          <a:solidFill>
                            <a:srgbClr val="000000"/>
                          </a:solidFill>
                          <a:effectLst/>
                          <a:latin typeface="Calibri"/>
                        </a:rPr>
                        <a:t>0.35</a:t>
                      </a:r>
                    </a:p>
                  </a:txBody>
                  <a:tcPr marL="9525" marR="9525" marT="9525" marB="0" anchor="ctr">
                    <a:lnL>
                      <a:noFill/>
                    </a:lnL>
                    <a:lnR>
                      <a:noFill/>
                    </a:lnR>
                    <a:lnT>
                      <a:noFill/>
                    </a:lnT>
                    <a:lnB>
                      <a:noFill/>
                    </a:lnB>
                    <a:solidFill>
                      <a:srgbClr val="F99294"/>
                    </a:solidFill>
                  </a:tcPr>
                </a:tc>
                <a:tc>
                  <a:txBody>
                    <a:bodyPr/>
                    <a:lstStyle/>
                    <a:p>
                      <a:pPr algn="ctr" fontAlgn="ctr"/>
                      <a:r>
                        <a:rPr lang="en-US" sz="1100" b="1" i="0" u="none" strike="noStrike">
                          <a:solidFill>
                            <a:srgbClr val="000000"/>
                          </a:solidFill>
                          <a:effectLst/>
                          <a:latin typeface="Calibri"/>
                        </a:rPr>
                        <a:t>0.46</a:t>
                      </a:r>
                    </a:p>
                  </a:txBody>
                  <a:tcPr marL="9525" marR="9525" marT="9525" marB="0" anchor="ctr">
                    <a:lnL>
                      <a:noFill/>
                    </a:lnL>
                    <a:lnR>
                      <a:noFill/>
                    </a:lnR>
                    <a:lnT>
                      <a:noFill/>
                    </a:lnT>
                    <a:lnB>
                      <a:noFill/>
                    </a:lnB>
                    <a:solidFill>
                      <a:srgbClr val="F9A9AB"/>
                    </a:solidFill>
                  </a:tcPr>
                </a:tc>
                <a:tc>
                  <a:txBody>
                    <a:bodyPr/>
                    <a:lstStyle/>
                    <a:p>
                      <a:pPr algn="ctr" fontAlgn="ctr"/>
                      <a:r>
                        <a:rPr lang="en-US" sz="1100" b="1" i="0" u="none" strike="noStrike" dirty="0">
                          <a:solidFill>
                            <a:srgbClr val="000000"/>
                          </a:solidFill>
                          <a:effectLst/>
                          <a:latin typeface="Calibri"/>
                        </a:rPr>
                        <a:t>0.70</a:t>
                      </a:r>
                    </a:p>
                  </a:txBody>
                  <a:tcPr marL="9525" marR="9525" marT="9525" marB="0" anchor="ctr">
                    <a:lnL>
                      <a:noFill/>
                    </a:lnL>
                    <a:lnR>
                      <a:noFill/>
                    </a:lnR>
                    <a:lnT>
                      <a:noFill/>
                    </a:lnT>
                    <a:lnB>
                      <a:noFill/>
                    </a:lnB>
                    <a:solidFill>
                      <a:srgbClr val="FBDADD"/>
                    </a:solidFill>
                  </a:tcPr>
                </a:tc>
                <a:tc>
                  <a:txBody>
                    <a:bodyPr/>
                    <a:lstStyle/>
                    <a:p>
                      <a:pPr algn="ctr" fontAlgn="ctr"/>
                      <a:r>
                        <a:rPr lang="en-US" sz="1100" b="1" i="0" u="none" strike="noStrike" dirty="0">
                          <a:solidFill>
                            <a:srgbClr val="000000"/>
                          </a:solidFill>
                          <a:effectLst/>
                          <a:latin typeface="Calibri"/>
                        </a:rPr>
                        <a:t>0.57</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FABFC2"/>
                    </a:solidFill>
                  </a:tcPr>
                </a:tc>
                <a:tc>
                  <a:txBody>
                    <a:bodyPr/>
                    <a:lstStyle/>
                    <a:p>
                      <a:pPr algn="ctr" fontAlgn="ctr"/>
                      <a:r>
                        <a:rPr lang="en-US" sz="1100" b="1" i="0" u="none" strike="noStrike" dirty="0">
                          <a:solidFill>
                            <a:srgbClr val="000000"/>
                          </a:solidFill>
                          <a:effectLst/>
                          <a:latin typeface="Calibri"/>
                        </a:rPr>
                        <a:t>0.41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99EA0"/>
                    </a:solidFill>
                  </a:tcPr>
                </a:tc>
              </a:tr>
              <a:tr h="373468">
                <a:tc>
                  <a:txBody>
                    <a:bodyPr/>
                    <a:lstStyle/>
                    <a:p>
                      <a:pPr algn="ctr" fontAlgn="b"/>
                      <a:r>
                        <a:rPr lang="en-US" sz="1100" b="1" i="0" u="none" strike="noStrike" dirty="0">
                          <a:solidFill>
                            <a:srgbClr val="000000"/>
                          </a:solidFill>
                          <a:effectLst/>
                          <a:latin typeface="Calibri"/>
                        </a:rPr>
                        <a:t>Temporality </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1" i="0" u="none" strike="noStrike">
                          <a:solidFill>
                            <a:srgbClr val="000000"/>
                          </a:solidFill>
                          <a:effectLst/>
                          <a:latin typeface="Calibri"/>
                        </a:rPr>
                        <a:t>0.33</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98E90"/>
                    </a:solidFill>
                  </a:tcPr>
                </a:tc>
                <a:tc>
                  <a:txBody>
                    <a:bodyPr/>
                    <a:lstStyle/>
                    <a:p>
                      <a:pPr algn="ctr" fontAlgn="ctr"/>
                      <a:r>
                        <a:rPr lang="en-US" sz="1100" b="1" i="0" u="none" strike="noStrike">
                          <a:solidFill>
                            <a:srgbClr val="000000"/>
                          </a:solidFill>
                          <a:effectLst/>
                          <a:latin typeface="Calibri"/>
                        </a:rPr>
                        <a:t>0.15</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8696B"/>
                    </a:solidFill>
                  </a:tcPr>
                </a:tc>
                <a:tc>
                  <a:txBody>
                    <a:bodyPr/>
                    <a:lstStyle/>
                    <a:p>
                      <a:pPr algn="ctr" fontAlgn="ctr"/>
                      <a:r>
                        <a:rPr lang="en-US" sz="1100" b="1" i="0" u="none" strike="noStrike" dirty="0">
                          <a:solidFill>
                            <a:srgbClr val="000000"/>
                          </a:solidFill>
                          <a:effectLst/>
                          <a:latin typeface="Calibri"/>
                        </a:rPr>
                        <a:t>0.38</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9989A"/>
                    </a:solidFill>
                  </a:tcPr>
                </a:tc>
                <a:tc>
                  <a:txBody>
                    <a:bodyPr/>
                    <a:lstStyle/>
                    <a:p>
                      <a:pPr algn="ctr" fontAlgn="ctr"/>
                      <a:r>
                        <a:rPr lang="en-US" sz="1100" b="1" i="0" u="none" strike="noStrike" dirty="0">
                          <a:solidFill>
                            <a:srgbClr val="000000"/>
                          </a:solidFill>
                          <a:effectLst/>
                          <a:latin typeface="Calibri"/>
                        </a:rPr>
                        <a:t>0.28</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88386"/>
                    </a:solidFill>
                  </a:tcPr>
                </a:tc>
                <a:tc>
                  <a:txBody>
                    <a:bodyPr/>
                    <a:lstStyle/>
                    <a:p>
                      <a:pPr algn="ctr" fontAlgn="ctr"/>
                      <a:r>
                        <a:rPr lang="en-US" sz="1100" b="1" i="0" u="none" strike="noStrike" dirty="0">
                          <a:solidFill>
                            <a:srgbClr val="000000"/>
                          </a:solidFill>
                          <a:effectLst/>
                          <a:latin typeface="Calibri"/>
                        </a:rPr>
                        <a:t>0.33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98E90"/>
                    </a:solidFill>
                  </a:tcPr>
                </a:tc>
                <a:tc>
                  <a:txBody>
                    <a:bodyPr/>
                    <a:lstStyle/>
                    <a:p>
                      <a:pPr algn="ctr" fontAlgn="ctr"/>
                      <a:r>
                        <a:rPr lang="en-US" sz="1100" b="1" i="0" u="none" strike="noStrike" dirty="0">
                          <a:solidFill>
                            <a:srgbClr val="000000"/>
                          </a:solidFill>
                          <a:effectLst/>
                          <a:latin typeface="Calibri"/>
                        </a:rPr>
                        <a:t>0.60</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AC6C8"/>
                    </a:solidFill>
                  </a:tcPr>
                </a:tc>
                <a:tc>
                  <a:txBody>
                    <a:bodyPr/>
                    <a:lstStyle/>
                    <a:p>
                      <a:pPr algn="ctr" fontAlgn="ctr"/>
                      <a:r>
                        <a:rPr lang="en-US" sz="1100" b="1" i="0" u="none" strike="noStrike" dirty="0">
                          <a:solidFill>
                            <a:srgbClr val="000000"/>
                          </a:solidFill>
                          <a:effectLst/>
                          <a:latin typeface="Calibri"/>
                        </a:rPr>
                        <a:t>0.39</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99A9D"/>
                    </a:solidFill>
                  </a:tcPr>
                </a:tc>
                <a:tc>
                  <a:txBody>
                    <a:bodyPr/>
                    <a:lstStyle/>
                    <a:p>
                      <a:pPr algn="ctr" fontAlgn="ctr"/>
                      <a:r>
                        <a:rPr lang="en-US" sz="1100" b="1" i="0" u="none" strike="noStrike" dirty="0">
                          <a:solidFill>
                            <a:srgbClr val="000000"/>
                          </a:solidFill>
                          <a:effectLst/>
                          <a:latin typeface="Calibri"/>
                        </a:rPr>
                        <a:t>0.46</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9A9AB"/>
                    </a:solidFill>
                  </a:tcPr>
                </a:tc>
                <a:tc>
                  <a:txBody>
                    <a:bodyPr/>
                    <a:lstStyle/>
                    <a:p>
                      <a:pPr algn="ctr" fontAlgn="ctr"/>
                      <a:r>
                        <a:rPr lang="en-US" sz="1100" b="1" i="0" u="none" strike="noStrike" dirty="0">
                          <a:solidFill>
                            <a:srgbClr val="000000"/>
                          </a:solidFill>
                          <a:effectLst/>
                          <a:latin typeface="Calibri"/>
                        </a:rPr>
                        <a:t>0.60</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AC6C8"/>
                    </a:solidFill>
                  </a:tcPr>
                </a:tc>
                <a:tc>
                  <a:txBody>
                    <a:bodyPr/>
                    <a:lstStyle/>
                    <a:p>
                      <a:pPr algn="ctr" fontAlgn="ctr"/>
                      <a:r>
                        <a:rPr lang="en-US" sz="1100" b="1" i="0" u="none" strike="noStrike" dirty="0">
                          <a:solidFill>
                            <a:srgbClr val="000000"/>
                          </a:solidFill>
                          <a:effectLst/>
                          <a:latin typeface="Calibri"/>
                        </a:rPr>
                        <a:t>0.57</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ABFC2"/>
                    </a:solidFill>
                  </a:tcPr>
                </a:tc>
                <a:tc>
                  <a:txBody>
                    <a:bodyPr/>
                    <a:lstStyle/>
                    <a:p>
                      <a:pPr algn="ctr" fontAlgn="ctr"/>
                      <a:r>
                        <a:rPr lang="en-US" sz="1100" b="1" i="0" u="none" strike="noStrike" dirty="0">
                          <a:solidFill>
                            <a:srgbClr val="000000"/>
                          </a:solidFill>
                          <a:effectLst/>
                          <a:latin typeface="Calibri"/>
                        </a:rPr>
                        <a:t>0.41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99EA0"/>
                    </a:solidFill>
                  </a:tcPr>
                </a:tc>
              </a:tr>
              <a:tr h="373468">
                <a:tc>
                  <a:txBody>
                    <a:bodyPr/>
                    <a:lstStyle/>
                    <a:p>
                      <a:pPr algn="ctr" fontAlgn="b"/>
                      <a:r>
                        <a:rPr lang="en-US" sz="1100" b="1" i="0" u="none" strike="noStrike" dirty="0" smtClean="0">
                          <a:solidFill>
                            <a:srgbClr val="000000"/>
                          </a:solidFill>
                          <a:effectLst/>
                          <a:latin typeface="Calibri"/>
                        </a:rPr>
                        <a:t>Average</a:t>
                      </a:r>
                      <a:endParaRPr lang="en-US" sz="1100" b="1" i="0" u="none" strike="noStrike" dirty="0">
                        <a:solidFill>
                          <a:srgbClr val="000000"/>
                        </a:solidFill>
                        <a:effectLst/>
                        <a:latin typeface="Calibri"/>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a:rPr>
                        <a:t>0.32</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8C8E"/>
                    </a:solidFill>
                  </a:tcPr>
                </a:tc>
                <a:tc>
                  <a:txBody>
                    <a:bodyPr/>
                    <a:lstStyle/>
                    <a:p>
                      <a:pPr algn="ctr" fontAlgn="ctr"/>
                      <a:r>
                        <a:rPr lang="en-US" sz="1100" b="1" i="0" u="none" strike="noStrike" dirty="0">
                          <a:solidFill>
                            <a:srgbClr val="000000"/>
                          </a:solidFill>
                          <a:effectLst/>
                          <a:latin typeface="Calibri"/>
                        </a:rPr>
                        <a:t>0.37</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597"/>
                    </a:solidFill>
                  </a:tcPr>
                </a:tc>
                <a:tc>
                  <a:txBody>
                    <a:bodyPr/>
                    <a:lstStyle/>
                    <a:p>
                      <a:pPr algn="ctr" fontAlgn="ctr"/>
                      <a:r>
                        <a:rPr lang="en-US" sz="1100" b="1" i="0" u="none" strike="noStrike" dirty="0">
                          <a:solidFill>
                            <a:srgbClr val="000000"/>
                          </a:solidFill>
                          <a:effectLst/>
                          <a:latin typeface="Calibri"/>
                        </a:rPr>
                        <a:t>0.43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1A4"/>
                    </a:solidFill>
                  </a:tcPr>
                </a:tc>
                <a:tc>
                  <a:txBody>
                    <a:bodyPr/>
                    <a:lstStyle/>
                    <a:p>
                      <a:pPr algn="ctr" fontAlgn="ctr"/>
                      <a:r>
                        <a:rPr lang="en-US" sz="1100" b="1" i="0" u="none" strike="noStrike" dirty="0">
                          <a:solidFill>
                            <a:srgbClr val="000000"/>
                          </a:solidFill>
                          <a:effectLst/>
                          <a:latin typeface="Calibri"/>
                        </a:rPr>
                        <a:t>0.47</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BAD"/>
                    </a:solidFill>
                  </a:tcPr>
                </a:tc>
                <a:tc>
                  <a:txBody>
                    <a:bodyPr/>
                    <a:lstStyle/>
                    <a:p>
                      <a:pPr algn="ctr" fontAlgn="ctr"/>
                      <a:r>
                        <a:rPr lang="en-US" sz="1100" b="1" i="0" u="none" strike="noStrike" dirty="0">
                          <a:solidFill>
                            <a:srgbClr val="000000"/>
                          </a:solidFill>
                          <a:effectLst/>
                          <a:latin typeface="Calibri"/>
                        </a:rPr>
                        <a:t>0.42</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FA2"/>
                    </a:solidFill>
                  </a:tcPr>
                </a:tc>
                <a:tc>
                  <a:txBody>
                    <a:bodyPr/>
                    <a:lstStyle/>
                    <a:p>
                      <a:pPr algn="ctr" fontAlgn="ctr"/>
                      <a:r>
                        <a:rPr lang="en-US" sz="1100" b="1" i="0" u="none" strike="noStrike" dirty="0">
                          <a:solidFill>
                            <a:srgbClr val="000000"/>
                          </a:solidFill>
                          <a:effectLst/>
                          <a:latin typeface="Calibri"/>
                        </a:rPr>
                        <a:t>0.55</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BBBE"/>
                    </a:solidFill>
                  </a:tcPr>
                </a:tc>
                <a:tc>
                  <a:txBody>
                    <a:bodyPr/>
                    <a:lstStyle/>
                    <a:p>
                      <a:pPr algn="ctr" fontAlgn="ctr"/>
                      <a:r>
                        <a:rPr lang="en-US" sz="1100" b="1" i="0" u="none" strike="noStrike" dirty="0">
                          <a:solidFill>
                            <a:srgbClr val="000000"/>
                          </a:solidFill>
                          <a:effectLst/>
                          <a:latin typeface="Calibri"/>
                        </a:rPr>
                        <a:t>0.52</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B4B7"/>
                    </a:solidFill>
                  </a:tcPr>
                </a:tc>
                <a:tc>
                  <a:txBody>
                    <a:bodyPr/>
                    <a:lstStyle/>
                    <a:p>
                      <a:pPr algn="ctr" fontAlgn="ctr"/>
                      <a:r>
                        <a:rPr lang="en-US" sz="1100" b="1" i="0" u="none" strike="noStrike" dirty="0">
                          <a:solidFill>
                            <a:srgbClr val="000000"/>
                          </a:solidFill>
                          <a:effectLst/>
                          <a:latin typeface="Calibri"/>
                        </a:rPr>
                        <a:t>0.52</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B5B8"/>
                    </a:solidFill>
                  </a:tcPr>
                </a:tc>
                <a:tc>
                  <a:txBody>
                    <a:bodyPr/>
                    <a:lstStyle/>
                    <a:p>
                      <a:pPr algn="ctr" fontAlgn="ctr"/>
                      <a:r>
                        <a:rPr lang="en-US" sz="1100" b="1" i="0" u="none" strike="noStrike" dirty="0">
                          <a:solidFill>
                            <a:srgbClr val="000000"/>
                          </a:solidFill>
                          <a:effectLst/>
                          <a:latin typeface="Calibri"/>
                        </a:rPr>
                        <a:t>0.66</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D5"/>
                    </a:solidFill>
                  </a:tcPr>
                </a:tc>
                <a:tc>
                  <a:txBody>
                    <a:bodyPr/>
                    <a:lstStyle/>
                    <a:p>
                      <a:pPr algn="ctr" fontAlgn="ctr"/>
                      <a:r>
                        <a:rPr lang="en-US" sz="1100" b="1" i="0" u="none" strike="noStrike" dirty="0">
                          <a:solidFill>
                            <a:srgbClr val="000000"/>
                          </a:solidFill>
                          <a:effectLst/>
                          <a:latin typeface="Calibri"/>
                        </a:rPr>
                        <a:t>0.68</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6D8"/>
                    </a:solidFill>
                  </a:tcPr>
                </a:tc>
                <a:tc>
                  <a:txBody>
                    <a:bodyPr/>
                    <a:lstStyle/>
                    <a:p>
                      <a:pPr algn="ctr" fontAlgn="b"/>
                      <a:endParaRPr lang="en-US" sz="1100" b="1" i="0" u="none" strike="noStrike" dirty="0">
                        <a:solidFill>
                          <a:srgbClr val="000000"/>
                        </a:solidFill>
                        <a:effectLst/>
                        <a:latin typeface="Calibri"/>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457200" y="285750"/>
            <a:ext cx="8077200" cy="461665"/>
          </a:xfrm>
          <a:prstGeom prst="rect">
            <a:avLst/>
          </a:prstGeom>
          <a:noFill/>
        </p:spPr>
        <p:txBody>
          <a:bodyPr wrap="square" rtlCol="0">
            <a:spAutoFit/>
          </a:bodyPr>
          <a:lstStyle/>
          <a:p>
            <a:pPr algn="ctr"/>
            <a:r>
              <a:rPr lang="en-US" sz="2400" b="1" dirty="0" smtClean="0"/>
              <a:t>Intervention Specification: Intervention Approaches (N=106)</a:t>
            </a:r>
            <a:endParaRPr lang="en-US" sz="2400" b="1" dirty="0"/>
          </a:p>
        </p:txBody>
      </p:sp>
    </p:spTree>
    <p:extLst>
      <p:ext uri="{BB962C8B-B14F-4D97-AF65-F5344CB8AC3E}">
        <p14:creationId xmlns:p14="http://schemas.microsoft.com/office/powerpoint/2010/main" val="2437679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02168478"/>
              </p:ext>
            </p:extLst>
          </p:nvPr>
        </p:nvGraphicFramePr>
        <p:xfrm>
          <a:off x="609600" y="666750"/>
          <a:ext cx="7467603" cy="3657596"/>
        </p:xfrm>
        <a:graphic>
          <a:graphicData uri="http://schemas.openxmlformats.org/drawingml/2006/table">
            <a:tbl>
              <a:tblPr firstRow="1" firstCol="1" bandRow="1"/>
              <a:tblGrid>
                <a:gridCol w="1100667"/>
                <a:gridCol w="795867"/>
                <a:gridCol w="795867"/>
                <a:gridCol w="795867"/>
                <a:gridCol w="795867"/>
                <a:gridCol w="795867"/>
                <a:gridCol w="795867"/>
                <a:gridCol w="795867"/>
                <a:gridCol w="795867"/>
              </a:tblGrid>
              <a:tr h="1985416">
                <a:tc>
                  <a:txBody>
                    <a:bodyPr/>
                    <a:lstStyle/>
                    <a:p>
                      <a:pPr algn="ctr" fontAlgn="b"/>
                      <a:endParaRPr lang="en-US" sz="1600" b="1"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b"/>
                      <a:r>
                        <a:rPr lang="en-US" sz="1600" b="1" i="0" u="none" strike="noStrike">
                          <a:solidFill>
                            <a:srgbClr val="000000"/>
                          </a:solidFill>
                          <a:effectLst/>
                          <a:latin typeface="Calibri"/>
                        </a:rPr>
                        <a:t>Testing</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Linkage</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Staging</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Initiation</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Pre-ART retention</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Retention on ART</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Adherence</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Row Average</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r>
              <a:tr h="334436">
                <a:tc>
                  <a:txBody>
                    <a:bodyPr/>
                    <a:lstStyle/>
                    <a:p>
                      <a:pPr algn="ctr" fontAlgn="b"/>
                      <a:r>
                        <a:rPr lang="en-US" sz="1600" b="1" i="0" u="none" strike="noStrike">
                          <a:solidFill>
                            <a:srgbClr val="000000"/>
                          </a:solidFill>
                          <a:effectLst/>
                          <a:latin typeface="Calibri"/>
                        </a:rPr>
                        <a:t>Actor </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1" i="0" u="none" strike="noStrike" dirty="0">
                          <a:solidFill>
                            <a:srgbClr val="000000"/>
                          </a:solidFill>
                          <a:effectLst/>
                          <a:latin typeface="Calibri"/>
                        </a:rPr>
                        <a:t>0.55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9ADB0"/>
                    </a:solidFill>
                  </a:tcPr>
                </a:tc>
                <a:tc>
                  <a:txBody>
                    <a:bodyPr/>
                    <a:lstStyle/>
                    <a:p>
                      <a:pPr algn="ctr" fontAlgn="b"/>
                      <a:r>
                        <a:rPr lang="en-US" sz="1600" b="1" i="0" u="none" strike="noStrike" dirty="0">
                          <a:solidFill>
                            <a:srgbClr val="000000"/>
                          </a:solidFill>
                          <a:effectLst/>
                          <a:latin typeface="Calibri"/>
                        </a:rPr>
                        <a:t>0.56</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9B0B2"/>
                    </a:solidFill>
                  </a:tcPr>
                </a:tc>
                <a:tc>
                  <a:txBody>
                    <a:bodyPr/>
                    <a:lstStyle/>
                    <a:p>
                      <a:pPr algn="ctr" fontAlgn="b"/>
                      <a:r>
                        <a:rPr lang="en-US" sz="1600" b="1" i="0" u="none" strike="noStrike">
                          <a:solidFill>
                            <a:srgbClr val="000000"/>
                          </a:solidFill>
                          <a:effectLst/>
                          <a:latin typeface="Calibri"/>
                        </a:rPr>
                        <a:t>0.63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AC0C3"/>
                    </a:solidFill>
                  </a:tcPr>
                </a:tc>
                <a:tc>
                  <a:txBody>
                    <a:bodyPr/>
                    <a:lstStyle/>
                    <a:p>
                      <a:pPr algn="ctr" fontAlgn="b"/>
                      <a:r>
                        <a:rPr lang="en-US" sz="1600" b="1" i="0" u="none" strike="noStrike">
                          <a:solidFill>
                            <a:srgbClr val="000000"/>
                          </a:solidFill>
                          <a:effectLst/>
                          <a:latin typeface="Calibri"/>
                        </a:rPr>
                        <a:t>0.58</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AB4B7"/>
                    </a:solidFill>
                  </a:tcPr>
                </a:tc>
                <a:tc>
                  <a:txBody>
                    <a:bodyPr/>
                    <a:lstStyle/>
                    <a:p>
                      <a:pPr algn="ctr" fontAlgn="b"/>
                      <a:r>
                        <a:rPr lang="en-US" sz="1600" b="1" i="0" u="none" strike="noStrike">
                          <a:solidFill>
                            <a:srgbClr val="000000"/>
                          </a:solidFill>
                          <a:effectLst/>
                          <a:latin typeface="Calibri"/>
                        </a:rPr>
                        <a:t>0.56</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9B0B2"/>
                    </a:solidFill>
                  </a:tcPr>
                </a:tc>
                <a:tc>
                  <a:txBody>
                    <a:bodyPr/>
                    <a:lstStyle/>
                    <a:p>
                      <a:pPr algn="ctr" fontAlgn="b"/>
                      <a:r>
                        <a:rPr lang="en-US" sz="1600" b="1" i="0" u="none" strike="noStrike">
                          <a:solidFill>
                            <a:srgbClr val="000000"/>
                          </a:solidFill>
                          <a:effectLst/>
                          <a:latin typeface="Calibri"/>
                        </a:rPr>
                        <a:t>0.44</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99395"/>
                    </a:solidFill>
                  </a:tcPr>
                </a:tc>
                <a:tc>
                  <a:txBody>
                    <a:bodyPr/>
                    <a:lstStyle/>
                    <a:p>
                      <a:pPr algn="ctr" fontAlgn="b"/>
                      <a:r>
                        <a:rPr lang="en-US" sz="1600" b="1" i="0" u="none" strike="noStrike">
                          <a:solidFill>
                            <a:srgbClr val="000000"/>
                          </a:solidFill>
                          <a:effectLst/>
                          <a:latin typeface="Calibri"/>
                        </a:rPr>
                        <a:t>0.43</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99193"/>
                    </a:solidFill>
                  </a:tcPr>
                </a:tc>
                <a:tc>
                  <a:txBody>
                    <a:bodyPr/>
                    <a:lstStyle/>
                    <a:p>
                      <a:pPr algn="ctr" fontAlgn="b"/>
                      <a:r>
                        <a:rPr lang="en-US" sz="1600" b="1" i="0" u="none" strike="noStrike">
                          <a:solidFill>
                            <a:srgbClr val="000000"/>
                          </a:solidFill>
                          <a:effectLst/>
                          <a:latin typeface="Calibri"/>
                        </a:rPr>
                        <a:t>0.42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98E91"/>
                    </a:solidFill>
                  </a:tcPr>
                </a:tc>
              </a:tr>
              <a:tr h="334436">
                <a:tc>
                  <a:txBody>
                    <a:bodyPr/>
                    <a:lstStyle/>
                    <a:p>
                      <a:pPr algn="ctr" fontAlgn="b"/>
                      <a:r>
                        <a:rPr lang="en-US" sz="1600" b="1" i="0" u="none" strike="noStrike">
                          <a:solidFill>
                            <a:srgbClr val="000000"/>
                          </a:solidFill>
                          <a:effectLst/>
                          <a:latin typeface="Calibri"/>
                        </a:rPr>
                        <a:t>Action </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1" i="0" u="none" strike="noStrike" dirty="0">
                          <a:solidFill>
                            <a:srgbClr val="000000"/>
                          </a:solidFill>
                          <a:effectLst/>
                          <a:latin typeface="Calibri"/>
                        </a:rPr>
                        <a:t>0.70</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rgbClr val="FAD1D4"/>
                    </a:solidFill>
                  </a:tcPr>
                </a:tc>
                <a:tc>
                  <a:txBody>
                    <a:bodyPr/>
                    <a:lstStyle/>
                    <a:p>
                      <a:pPr algn="ctr" fontAlgn="b"/>
                      <a:r>
                        <a:rPr lang="en-US" sz="1600" b="1" i="0" u="none" strike="noStrike" dirty="0">
                          <a:solidFill>
                            <a:srgbClr val="000000"/>
                          </a:solidFill>
                          <a:effectLst/>
                          <a:latin typeface="Calibri"/>
                        </a:rPr>
                        <a:t>0.67</a:t>
                      </a:r>
                    </a:p>
                  </a:txBody>
                  <a:tcPr marL="9525" marR="9525" marT="9525" marB="0" anchor="ctr">
                    <a:lnL>
                      <a:noFill/>
                    </a:lnL>
                    <a:lnR>
                      <a:noFill/>
                    </a:lnR>
                    <a:lnT>
                      <a:noFill/>
                    </a:lnT>
                    <a:lnB>
                      <a:noFill/>
                    </a:lnB>
                    <a:solidFill>
                      <a:srgbClr val="FACACC"/>
                    </a:solidFill>
                  </a:tcPr>
                </a:tc>
                <a:tc>
                  <a:txBody>
                    <a:bodyPr/>
                    <a:lstStyle/>
                    <a:p>
                      <a:pPr algn="ctr" fontAlgn="b"/>
                      <a:r>
                        <a:rPr lang="en-US" sz="1600" b="1" i="0" u="none" strike="noStrike">
                          <a:solidFill>
                            <a:srgbClr val="000000"/>
                          </a:solidFill>
                          <a:effectLst/>
                          <a:latin typeface="Calibri"/>
                        </a:rPr>
                        <a:t>0.75</a:t>
                      </a:r>
                    </a:p>
                  </a:txBody>
                  <a:tcPr marL="9525" marR="9525" marT="9525" marB="0" anchor="ctr">
                    <a:lnL>
                      <a:noFill/>
                    </a:lnL>
                    <a:lnR>
                      <a:noFill/>
                    </a:lnR>
                    <a:lnT>
                      <a:noFill/>
                    </a:lnT>
                    <a:lnB>
                      <a:noFill/>
                    </a:lnB>
                    <a:solidFill>
                      <a:srgbClr val="FBDDDF"/>
                    </a:solidFill>
                  </a:tcPr>
                </a:tc>
                <a:tc>
                  <a:txBody>
                    <a:bodyPr/>
                    <a:lstStyle/>
                    <a:p>
                      <a:pPr algn="ctr" fontAlgn="b"/>
                      <a:r>
                        <a:rPr lang="en-US" sz="1600" b="1" i="0" u="none" strike="noStrike">
                          <a:solidFill>
                            <a:srgbClr val="000000"/>
                          </a:solidFill>
                          <a:effectLst/>
                          <a:latin typeface="Calibri"/>
                        </a:rPr>
                        <a:t>0.58</a:t>
                      </a:r>
                    </a:p>
                  </a:txBody>
                  <a:tcPr marL="9525" marR="9525" marT="9525" marB="0" anchor="ctr">
                    <a:lnL>
                      <a:noFill/>
                    </a:lnL>
                    <a:lnR>
                      <a:noFill/>
                    </a:lnR>
                    <a:lnT>
                      <a:noFill/>
                    </a:lnT>
                    <a:lnB>
                      <a:noFill/>
                    </a:lnB>
                    <a:solidFill>
                      <a:srgbClr val="FAB4B7"/>
                    </a:solidFill>
                  </a:tcPr>
                </a:tc>
                <a:tc>
                  <a:txBody>
                    <a:bodyPr/>
                    <a:lstStyle/>
                    <a:p>
                      <a:pPr algn="ctr" fontAlgn="b"/>
                      <a:r>
                        <a:rPr lang="en-US" sz="1600" b="1" i="0" u="none" strike="noStrike">
                          <a:solidFill>
                            <a:srgbClr val="000000"/>
                          </a:solidFill>
                          <a:effectLst/>
                          <a:latin typeface="Calibri"/>
                        </a:rPr>
                        <a:t>0.67</a:t>
                      </a:r>
                    </a:p>
                  </a:txBody>
                  <a:tcPr marL="9525" marR="9525" marT="9525" marB="0" anchor="ctr">
                    <a:lnL>
                      <a:noFill/>
                    </a:lnL>
                    <a:lnR>
                      <a:noFill/>
                    </a:lnR>
                    <a:lnT>
                      <a:noFill/>
                    </a:lnT>
                    <a:lnB>
                      <a:noFill/>
                    </a:lnB>
                    <a:solidFill>
                      <a:srgbClr val="FACACC"/>
                    </a:solidFill>
                  </a:tcPr>
                </a:tc>
                <a:tc>
                  <a:txBody>
                    <a:bodyPr/>
                    <a:lstStyle/>
                    <a:p>
                      <a:pPr algn="ctr" fontAlgn="b"/>
                      <a:r>
                        <a:rPr lang="en-US" sz="1600" b="1" i="0" u="none" strike="noStrike">
                          <a:solidFill>
                            <a:srgbClr val="000000"/>
                          </a:solidFill>
                          <a:effectLst/>
                          <a:latin typeface="Calibri"/>
                        </a:rPr>
                        <a:t>0.44</a:t>
                      </a:r>
                    </a:p>
                  </a:txBody>
                  <a:tcPr marL="9525" marR="9525" marT="9525" marB="0" anchor="ctr">
                    <a:lnL>
                      <a:noFill/>
                    </a:lnL>
                    <a:lnR>
                      <a:noFill/>
                    </a:lnR>
                    <a:lnT>
                      <a:noFill/>
                    </a:lnT>
                    <a:lnB>
                      <a:noFill/>
                    </a:lnB>
                    <a:solidFill>
                      <a:srgbClr val="F99395"/>
                    </a:solidFill>
                  </a:tcPr>
                </a:tc>
                <a:tc>
                  <a:txBody>
                    <a:bodyPr/>
                    <a:lstStyle/>
                    <a:p>
                      <a:pPr algn="ctr" fontAlgn="b"/>
                      <a:r>
                        <a:rPr lang="en-US" sz="1600" b="1" i="0" u="none" strike="noStrike">
                          <a:solidFill>
                            <a:srgbClr val="000000"/>
                          </a:solidFill>
                          <a:effectLst/>
                          <a:latin typeface="Calibri"/>
                        </a:rPr>
                        <a:t>0.73</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FBD8DB"/>
                    </a:solidFill>
                  </a:tcPr>
                </a:tc>
                <a:tc>
                  <a:txBody>
                    <a:bodyPr/>
                    <a:lstStyle/>
                    <a:p>
                      <a:pPr algn="ctr" fontAlgn="b"/>
                      <a:r>
                        <a:rPr lang="en-US" sz="1600" b="1" i="0" u="none" strike="noStrike">
                          <a:solidFill>
                            <a:srgbClr val="000000"/>
                          </a:solidFill>
                          <a:effectLst/>
                          <a:latin typeface="Calibri"/>
                        </a:rPr>
                        <a:t>0.58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AB4B7"/>
                    </a:solidFill>
                  </a:tcPr>
                </a:tc>
              </a:tr>
              <a:tr h="334436">
                <a:tc>
                  <a:txBody>
                    <a:bodyPr/>
                    <a:lstStyle/>
                    <a:p>
                      <a:pPr algn="ctr" fontAlgn="b"/>
                      <a:r>
                        <a:rPr lang="en-US" sz="1600" b="1" i="0" u="none" strike="noStrike">
                          <a:solidFill>
                            <a:srgbClr val="000000"/>
                          </a:solidFill>
                          <a:effectLst/>
                          <a:latin typeface="Calibri"/>
                        </a:rPr>
                        <a:t>Dose </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1" i="0" u="none" strike="noStrike" dirty="0">
                          <a:solidFill>
                            <a:srgbClr val="000000"/>
                          </a:solidFill>
                          <a:effectLst/>
                          <a:latin typeface="Calibri"/>
                        </a:rPr>
                        <a:t>0.35</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rgbClr val="F87E80"/>
                    </a:solidFill>
                  </a:tcPr>
                </a:tc>
                <a:tc>
                  <a:txBody>
                    <a:bodyPr/>
                    <a:lstStyle/>
                    <a:p>
                      <a:pPr algn="ctr" fontAlgn="b"/>
                      <a:r>
                        <a:rPr lang="en-US" sz="1600" b="1" i="0" u="none" strike="noStrike" dirty="0">
                          <a:solidFill>
                            <a:srgbClr val="000000"/>
                          </a:solidFill>
                          <a:effectLst/>
                          <a:latin typeface="Calibri"/>
                        </a:rPr>
                        <a:t>0.44</a:t>
                      </a:r>
                    </a:p>
                  </a:txBody>
                  <a:tcPr marL="9525" marR="9525" marT="9525" marB="0" anchor="ctr">
                    <a:lnL>
                      <a:noFill/>
                    </a:lnL>
                    <a:lnR>
                      <a:noFill/>
                    </a:lnR>
                    <a:lnT>
                      <a:noFill/>
                    </a:lnT>
                    <a:lnB>
                      <a:noFill/>
                    </a:lnB>
                    <a:solidFill>
                      <a:srgbClr val="F99395"/>
                    </a:solidFill>
                  </a:tcPr>
                </a:tc>
                <a:tc>
                  <a:txBody>
                    <a:bodyPr/>
                    <a:lstStyle/>
                    <a:p>
                      <a:pPr algn="ctr" fontAlgn="b"/>
                      <a:r>
                        <a:rPr lang="en-US" sz="1600" b="1" i="0" u="none" strike="noStrike" dirty="0">
                          <a:solidFill>
                            <a:srgbClr val="000000"/>
                          </a:solidFill>
                          <a:effectLst/>
                          <a:latin typeface="Calibri"/>
                        </a:rPr>
                        <a:t>0.63</a:t>
                      </a:r>
                    </a:p>
                  </a:txBody>
                  <a:tcPr marL="9525" marR="9525" marT="9525" marB="0" anchor="ctr">
                    <a:lnL>
                      <a:noFill/>
                    </a:lnL>
                    <a:lnR>
                      <a:noFill/>
                    </a:lnR>
                    <a:lnT>
                      <a:noFill/>
                    </a:lnT>
                    <a:lnB>
                      <a:noFill/>
                    </a:lnB>
                    <a:solidFill>
                      <a:srgbClr val="FAC0C3"/>
                    </a:solidFill>
                  </a:tcPr>
                </a:tc>
                <a:tc>
                  <a:txBody>
                    <a:bodyPr/>
                    <a:lstStyle/>
                    <a:p>
                      <a:pPr algn="ctr" fontAlgn="b"/>
                      <a:r>
                        <a:rPr lang="en-US" sz="1600" b="1" i="0" u="none" strike="noStrike">
                          <a:solidFill>
                            <a:srgbClr val="000000"/>
                          </a:solidFill>
                          <a:effectLst/>
                          <a:latin typeface="Calibri"/>
                        </a:rPr>
                        <a:t>0.42</a:t>
                      </a:r>
                    </a:p>
                  </a:txBody>
                  <a:tcPr marL="9525" marR="9525" marT="9525" marB="0" anchor="ctr">
                    <a:lnL>
                      <a:noFill/>
                    </a:lnL>
                    <a:lnR>
                      <a:noFill/>
                    </a:lnR>
                    <a:lnT>
                      <a:noFill/>
                    </a:lnT>
                    <a:lnB>
                      <a:noFill/>
                    </a:lnB>
                    <a:solidFill>
                      <a:srgbClr val="F98E91"/>
                    </a:solidFill>
                  </a:tcPr>
                </a:tc>
                <a:tc>
                  <a:txBody>
                    <a:bodyPr/>
                    <a:lstStyle/>
                    <a:p>
                      <a:pPr algn="ctr" fontAlgn="b"/>
                      <a:r>
                        <a:rPr lang="en-US" sz="1600" b="1" i="0" u="none" strike="noStrike">
                          <a:solidFill>
                            <a:srgbClr val="000000"/>
                          </a:solidFill>
                          <a:effectLst/>
                          <a:latin typeface="Calibri"/>
                        </a:rPr>
                        <a:t>0.67</a:t>
                      </a:r>
                    </a:p>
                  </a:txBody>
                  <a:tcPr marL="9525" marR="9525" marT="9525" marB="0" anchor="ctr">
                    <a:lnL>
                      <a:noFill/>
                    </a:lnL>
                    <a:lnR>
                      <a:noFill/>
                    </a:lnR>
                    <a:lnT>
                      <a:noFill/>
                    </a:lnT>
                    <a:lnB>
                      <a:noFill/>
                    </a:lnB>
                    <a:solidFill>
                      <a:srgbClr val="FACACC"/>
                    </a:solidFill>
                  </a:tcPr>
                </a:tc>
                <a:tc>
                  <a:txBody>
                    <a:bodyPr/>
                    <a:lstStyle/>
                    <a:p>
                      <a:pPr algn="ctr" fontAlgn="b"/>
                      <a:r>
                        <a:rPr lang="en-US" sz="1600" b="1" i="0" u="none" strike="noStrike">
                          <a:solidFill>
                            <a:srgbClr val="000000"/>
                          </a:solidFill>
                          <a:effectLst/>
                          <a:latin typeface="Calibri"/>
                        </a:rPr>
                        <a:t>0.26</a:t>
                      </a:r>
                    </a:p>
                  </a:txBody>
                  <a:tcPr marL="9525" marR="9525" marT="9525" marB="0" anchor="ctr">
                    <a:lnL>
                      <a:noFill/>
                    </a:lnL>
                    <a:lnR>
                      <a:noFill/>
                    </a:lnR>
                    <a:lnT>
                      <a:noFill/>
                    </a:lnT>
                    <a:lnB>
                      <a:noFill/>
                    </a:lnB>
                    <a:solidFill>
                      <a:srgbClr val="F8696B"/>
                    </a:solidFill>
                  </a:tcPr>
                </a:tc>
                <a:tc>
                  <a:txBody>
                    <a:bodyPr/>
                    <a:lstStyle/>
                    <a:p>
                      <a:pPr algn="ctr" fontAlgn="b"/>
                      <a:r>
                        <a:rPr lang="en-US" sz="1600" b="1" i="0" u="none" strike="noStrike">
                          <a:solidFill>
                            <a:srgbClr val="000000"/>
                          </a:solidFill>
                          <a:effectLst/>
                          <a:latin typeface="Calibri"/>
                        </a:rPr>
                        <a:t>0.57</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F9B2B4"/>
                    </a:solidFill>
                  </a:tcPr>
                </a:tc>
                <a:tc>
                  <a:txBody>
                    <a:bodyPr/>
                    <a:lstStyle/>
                    <a:p>
                      <a:pPr algn="ctr" fontAlgn="b"/>
                      <a:r>
                        <a:rPr lang="en-US" sz="1600" b="1" i="0" u="none" strike="noStrike">
                          <a:solidFill>
                            <a:srgbClr val="000000"/>
                          </a:solidFill>
                          <a:effectLst/>
                          <a:latin typeface="Calibri"/>
                        </a:rPr>
                        <a:t>0.40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88A8C"/>
                    </a:solidFill>
                  </a:tcPr>
                </a:tc>
              </a:tr>
              <a:tr h="334436">
                <a:tc>
                  <a:txBody>
                    <a:bodyPr/>
                    <a:lstStyle/>
                    <a:p>
                      <a:pPr algn="ctr" fontAlgn="b"/>
                      <a:r>
                        <a:rPr lang="en-US" sz="1600" b="1" i="0" u="none" strike="noStrike">
                          <a:solidFill>
                            <a:srgbClr val="000000"/>
                          </a:solidFill>
                          <a:effectLst/>
                          <a:latin typeface="Calibri"/>
                        </a:rPr>
                        <a:t>Temporality </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1" i="0" u="none" strike="noStrike" dirty="0">
                          <a:solidFill>
                            <a:srgbClr val="000000"/>
                          </a:solidFill>
                          <a:effectLst/>
                          <a:latin typeface="Calibri"/>
                        </a:rPr>
                        <a:t>0.35</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87E80"/>
                    </a:solidFill>
                  </a:tcPr>
                </a:tc>
                <a:tc>
                  <a:txBody>
                    <a:bodyPr/>
                    <a:lstStyle/>
                    <a:p>
                      <a:pPr algn="ctr" fontAlgn="b"/>
                      <a:r>
                        <a:rPr lang="en-US" sz="1600" b="1" i="0" u="none" strike="noStrike" dirty="0">
                          <a:solidFill>
                            <a:srgbClr val="000000"/>
                          </a:solidFill>
                          <a:effectLst/>
                          <a:latin typeface="Calibri"/>
                        </a:rPr>
                        <a:t>0.56</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9B0B2"/>
                    </a:solidFill>
                  </a:tcPr>
                </a:tc>
                <a:tc>
                  <a:txBody>
                    <a:bodyPr/>
                    <a:lstStyle/>
                    <a:p>
                      <a:pPr algn="ctr" fontAlgn="b"/>
                      <a:r>
                        <a:rPr lang="en-US" sz="1600" b="1" i="0" u="none" strike="noStrike" dirty="0">
                          <a:solidFill>
                            <a:srgbClr val="000000"/>
                          </a:solidFill>
                          <a:effectLst/>
                          <a:latin typeface="Calibri"/>
                        </a:rPr>
                        <a:t>0.88</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CFCFF"/>
                    </a:solidFill>
                  </a:tcPr>
                </a:tc>
                <a:tc>
                  <a:txBody>
                    <a:bodyPr/>
                    <a:lstStyle/>
                    <a:p>
                      <a:pPr algn="ctr" fontAlgn="b"/>
                      <a:r>
                        <a:rPr lang="en-US" sz="1600" b="1" i="0" u="none" strike="noStrike" dirty="0">
                          <a:solidFill>
                            <a:srgbClr val="000000"/>
                          </a:solidFill>
                          <a:effectLst/>
                          <a:latin typeface="Calibri"/>
                        </a:rPr>
                        <a:t>0.58</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AB4B7"/>
                    </a:solidFill>
                  </a:tcPr>
                </a:tc>
                <a:tc>
                  <a:txBody>
                    <a:bodyPr/>
                    <a:lstStyle/>
                    <a:p>
                      <a:pPr algn="ctr" fontAlgn="b"/>
                      <a:r>
                        <a:rPr lang="en-US" sz="1600" b="1" i="0" u="none" strike="noStrike" dirty="0">
                          <a:solidFill>
                            <a:srgbClr val="000000"/>
                          </a:solidFill>
                          <a:effectLst/>
                          <a:latin typeface="Calibri"/>
                        </a:rPr>
                        <a:t>0.67</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ACACC"/>
                    </a:solidFill>
                  </a:tcPr>
                </a:tc>
                <a:tc>
                  <a:txBody>
                    <a:bodyPr/>
                    <a:lstStyle/>
                    <a:p>
                      <a:pPr algn="ctr" fontAlgn="b"/>
                      <a:r>
                        <a:rPr lang="en-US" sz="1600" b="1" i="0" u="none" strike="noStrike" dirty="0">
                          <a:solidFill>
                            <a:srgbClr val="000000"/>
                          </a:solidFill>
                          <a:effectLst/>
                          <a:latin typeface="Calibri"/>
                        </a:rPr>
                        <a:t>0.33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8797B"/>
                    </a:solidFill>
                  </a:tcPr>
                </a:tc>
                <a:tc>
                  <a:txBody>
                    <a:bodyPr/>
                    <a:lstStyle/>
                    <a:p>
                      <a:pPr algn="ctr" fontAlgn="b"/>
                      <a:r>
                        <a:rPr lang="en-US" sz="1600" b="1" i="0" u="none" strike="noStrike" dirty="0">
                          <a:solidFill>
                            <a:srgbClr val="000000"/>
                          </a:solidFill>
                          <a:effectLst/>
                          <a:latin typeface="Calibri"/>
                        </a:rPr>
                        <a:t>0.41</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88C8E"/>
                    </a:solidFill>
                  </a:tcPr>
                </a:tc>
                <a:tc>
                  <a:txBody>
                    <a:bodyPr/>
                    <a:lstStyle/>
                    <a:p>
                      <a:pPr algn="ctr" fontAlgn="b"/>
                      <a:r>
                        <a:rPr lang="en-US" sz="1600" b="1" i="0" u="none" strike="noStrike" dirty="0">
                          <a:solidFill>
                            <a:srgbClr val="000000"/>
                          </a:solidFill>
                          <a:effectLst/>
                          <a:latin typeface="Calibri"/>
                        </a:rPr>
                        <a:t>0.37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88385"/>
                    </a:solidFill>
                  </a:tcPr>
                </a:tc>
              </a:tr>
              <a:tr h="334436">
                <a:tc>
                  <a:txBody>
                    <a:bodyPr/>
                    <a:lstStyle/>
                    <a:p>
                      <a:pPr algn="ctr" fontAlgn="b"/>
                      <a:r>
                        <a:rPr lang="en-US" sz="1600" b="1" i="0" u="none" strike="noStrike" dirty="0" smtClean="0">
                          <a:solidFill>
                            <a:srgbClr val="000000"/>
                          </a:solidFill>
                          <a:effectLst/>
                          <a:latin typeface="Calibri"/>
                        </a:rPr>
                        <a:t>Average</a:t>
                      </a:r>
                      <a:endParaRPr lang="en-US" sz="1600" b="1" i="0" u="none" strike="noStrike" dirty="0">
                        <a:solidFill>
                          <a:srgbClr val="000000"/>
                        </a:solidFill>
                        <a:effectLst/>
                        <a:latin typeface="Calibri"/>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1" i="0" u="none" strike="noStrike">
                          <a:solidFill>
                            <a:srgbClr val="000000"/>
                          </a:solidFill>
                          <a:effectLst/>
                          <a:latin typeface="Calibri"/>
                        </a:rPr>
                        <a:t>0.49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EA1"/>
                    </a:solidFill>
                  </a:tcPr>
                </a:tc>
                <a:tc>
                  <a:txBody>
                    <a:bodyPr/>
                    <a:lstStyle/>
                    <a:p>
                      <a:pPr algn="ctr" fontAlgn="b"/>
                      <a:r>
                        <a:rPr lang="en-US" sz="1600" b="1" i="0" u="none" strike="noStrike">
                          <a:solidFill>
                            <a:srgbClr val="000000"/>
                          </a:solidFill>
                          <a:effectLst/>
                          <a:latin typeface="Calibri"/>
                        </a:rPr>
                        <a:t>0.56</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FB2"/>
                    </a:solidFill>
                  </a:tcPr>
                </a:tc>
                <a:tc>
                  <a:txBody>
                    <a:bodyPr/>
                    <a:lstStyle/>
                    <a:p>
                      <a:pPr algn="ctr" fontAlgn="b"/>
                      <a:r>
                        <a:rPr lang="en-US" sz="1600" b="1" i="0" u="none" strike="noStrike">
                          <a:solidFill>
                            <a:srgbClr val="000000"/>
                          </a:solidFill>
                          <a:effectLst/>
                          <a:latin typeface="Calibri"/>
                        </a:rPr>
                        <a:t>0.72</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6D9"/>
                    </a:solidFill>
                  </a:tcPr>
                </a:tc>
                <a:tc>
                  <a:txBody>
                    <a:bodyPr/>
                    <a:lstStyle/>
                    <a:p>
                      <a:pPr algn="ctr" fontAlgn="b"/>
                      <a:r>
                        <a:rPr lang="en-US" sz="1600" b="1" i="0" u="none" strike="noStrike">
                          <a:solidFill>
                            <a:srgbClr val="000000"/>
                          </a:solidFill>
                          <a:effectLst/>
                          <a:latin typeface="Calibri"/>
                        </a:rPr>
                        <a:t>0.54</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BAD"/>
                    </a:solidFill>
                  </a:tcPr>
                </a:tc>
                <a:tc>
                  <a:txBody>
                    <a:bodyPr/>
                    <a:lstStyle/>
                    <a:p>
                      <a:pPr algn="ctr" fontAlgn="b"/>
                      <a:r>
                        <a:rPr lang="en-US" sz="1600" b="1" i="0" u="none" strike="noStrike" dirty="0">
                          <a:solidFill>
                            <a:srgbClr val="000000"/>
                          </a:solidFill>
                          <a:effectLst/>
                          <a:latin typeface="Calibri"/>
                        </a:rPr>
                        <a:t>0.64</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3C6"/>
                    </a:solidFill>
                  </a:tcPr>
                </a:tc>
                <a:tc>
                  <a:txBody>
                    <a:bodyPr/>
                    <a:lstStyle/>
                    <a:p>
                      <a:pPr algn="ctr" fontAlgn="b"/>
                      <a:r>
                        <a:rPr lang="en-US" sz="1600" b="1" i="0" u="none" strike="noStrike" dirty="0">
                          <a:solidFill>
                            <a:srgbClr val="000000"/>
                          </a:solidFill>
                          <a:effectLst/>
                          <a:latin typeface="Calibri"/>
                        </a:rPr>
                        <a:t>0.37</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8284"/>
                    </a:solidFill>
                  </a:tcPr>
                </a:tc>
                <a:tc>
                  <a:txBody>
                    <a:bodyPr/>
                    <a:lstStyle/>
                    <a:p>
                      <a:pPr algn="ctr" fontAlgn="b"/>
                      <a:r>
                        <a:rPr lang="en-US" sz="1600" b="1" i="0" u="none" strike="noStrike" dirty="0">
                          <a:solidFill>
                            <a:srgbClr val="000000"/>
                          </a:solidFill>
                          <a:effectLst/>
                          <a:latin typeface="Calibri"/>
                        </a:rPr>
                        <a:t>0.54</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AAC"/>
                    </a:solidFill>
                  </a:tcPr>
                </a:tc>
                <a:tc>
                  <a:txBody>
                    <a:bodyPr/>
                    <a:lstStyle/>
                    <a:p>
                      <a:pPr algn="ctr" fontAlgn="b"/>
                      <a:endParaRPr lang="en-US" sz="1600" b="1" i="0" u="none" strike="noStrike" dirty="0">
                        <a:solidFill>
                          <a:srgbClr val="000000"/>
                        </a:solidFill>
                        <a:effectLst/>
                        <a:latin typeface="Calibri"/>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99496"/>
                    </a:solidFill>
                  </a:tcPr>
                </a:tc>
              </a:tr>
            </a:tbl>
          </a:graphicData>
        </a:graphic>
      </p:graphicFrame>
      <p:sp>
        <p:nvSpPr>
          <p:cNvPr id="4" name="TextBox 3"/>
          <p:cNvSpPr txBox="1"/>
          <p:nvPr/>
        </p:nvSpPr>
        <p:spPr>
          <a:xfrm>
            <a:off x="457200" y="285750"/>
            <a:ext cx="8077200" cy="461665"/>
          </a:xfrm>
          <a:prstGeom prst="rect">
            <a:avLst/>
          </a:prstGeom>
          <a:noFill/>
        </p:spPr>
        <p:txBody>
          <a:bodyPr wrap="square" rtlCol="0">
            <a:spAutoFit/>
          </a:bodyPr>
          <a:lstStyle/>
          <a:p>
            <a:pPr algn="ctr"/>
            <a:r>
              <a:rPr lang="en-US" sz="2400" b="1" dirty="0" smtClean="0"/>
              <a:t>Intervention Specification: Cascade Targets (N=106)</a:t>
            </a:r>
            <a:endParaRPr lang="en-US" sz="2400" b="1" dirty="0"/>
          </a:p>
        </p:txBody>
      </p:sp>
    </p:spTree>
    <p:extLst>
      <p:ext uri="{BB962C8B-B14F-4D97-AF65-F5344CB8AC3E}">
        <p14:creationId xmlns:p14="http://schemas.microsoft.com/office/powerpoint/2010/main" val="3354341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89371"/>
          </a:xfrm>
          <a:solidFill>
            <a:schemeClr val="tx2"/>
          </a:solidFill>
        </p:spPr>
        <p:txBody>
          <a:bodyPr>
            <a:normAutofit/>
          </a:bodyPr>
          <a:lstStyle/>
          <a:p>
            <a:r>
              <a:rPr lang="en-US" sz="2800" b="1" dirty="0" smtClean="0">
                <a:solidFill>
                  <a:schemeClr val="bg1"/>
                </a:solidFill>
              </a:rPr>
              <a:t>What are Implementation Interventions / Strategies?</a:t>
            </a:r>
            <a:endParaRPr lang="en-US" sz="2800" b="1" dirty="0">
              <a:solidFill>
                <a:schemeClr val="bg1"/>
              </a:solidFill>
            </a:endParaRPr>
          </a:p>
        </p:txBody>
      </p:sp>
      <p:sp>
        <p:nvSpPr>
          <p:cNvPr id="3" name="Content Placeholder 2"/>
          <p:cNvSpPr>
            <a:spLocks noGrp="1"/>
          </p:cNvSpPr>
          <p:nvPr>
            <p:ph idx="1"/>
          </p:nvPr>
        </p:nvSpPr>
        <p:spPr/>
        <p:txBody>
          <a:bodyPr>
            <a:normAutofit/>
          </a:bodyPr>
          <a:lstStyle/>
          <a:p>
            <a:r>
              <a:rPr lang="en-US" sz="2400" i="1" dirty="0" smtClean="0"/>
              <a:t>“Implementation strategies…constitute </a:t>
            </a:r>
            <a:r>
              <a:rPr lang="en-US" sz="2400" i="1" dirty="0"/>
              <a:t>the ‘how </a:t>
            </a:r>
            <a:r>
              <a:rPr lang="en-US" sz="2400" i="1" dirty="0" smtClean="0"/>
              <a:t>to’ component </a:t>
            </a:r>
            <a:r>
              <a:rPr lang="en-US" sz="2400" i="1" dirty="0"/>
              <a:t>of changing healthcare </a:t>
            </a:r>
            <a:r>
              <a:rPr lang="en-US" sz="2400" i="1" dirty="0" smtClean="0"/>
              <a:t>practice”</a:t>
            </a:r>
          </a:p>
          <a:p>
            <a:r>
              <a:rPr lang="en-US" sz="2400" i="1" dirty="0" smtClean="0"/>
              <a:t>“…the </a:t>
            </a:r>
            <a:r>
              <a:rPr lang="en-US" sz="2400" i="1" dirty="0"/>
              <a:t>specific means or methods for adopting and </a:t>
            </a:r>
            <a:r>
              <a:rPr lang="en-US" sz="2400" i="1" dirty="0" smtClean="0"/>
              <a:t>sustaining interventions…”</a:t>
            </a:r>
          </a:p>
          <a:p>
            <a:r>
              <a:rPr lang="en-US" sz="2400" dirty="0" smtClean="0"/>
              <a:t>Something done to close the gap between evidence and practice</a:t>
            </a:r>
          </a:p>
          <a:p>
            <a:endParaRPr lang="en-US" sz="2400" dirty="0"/>
          </a:p>
        </p:txBody>
      </p:sp>
    </p:spTree>
    <p:extLst>
      <p:ext uri="{BB962C8B-B14F-4D97-AF65-F5344CB8AC3E}">
        <p14:creationId xmlns:p14="http://schemas.microsoft.com/office/powerpoint/2010/main" val="26992074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0036216"/>
              </p:ext>
            </p:extLst>
          </p:nvPr>
        </p:nvGraphicFramePr>
        <p:xfrm>
          <a:off x="228600" y="895351"/>
          <a:ext cx="8077203" cy="3581399"/>
        </p:xfrm>
        <a:graphic>
          <a:graphicData uri="http://schemas.openxmlformats.org/drawingml/2006/table">
            <a:tbl>
              <a:tblPr firstRow="1" firstCol="1" bandRow="1"/>
              <a:tblGrid>
                <a:gridCol w="1307737"/>
                <a:gridCol w="615406"/>
                <a:gridCol w="615406"/>
                <a:gridCol w="615406"/>
                <a:gridCol w="615406"/>
                <a:gridCol w="615406"/>
                <a:gridCol w="615406"/>
                <a:gridCol w="615406"/>
                <a:gridCol w="615406"/>
                <a:gridCol w="615406"/>
                <a:gridCol w="615406"/>
                <a:gridCol w="615406"/>
              </a:tblGrid>
              <a:tr h="2255168">
                <a:tc>
                  <a:txBody>
                    <a:bodyPr/>
                    <a:lstStyle/>
                    <a:p>
                      <a:pPr algn="ctr" fontAlgn="b"/>
                      <a:endParaRPr lang="en-US" sz="11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effectLst/>
                          <a:latin typeface="Calibri"/>
                        </a:rPr>
                        <a:t>Facility-based Service Delivery Architecture</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Incentives/Additional Services</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Non-Peer Social Support</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Community Interventions</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Service Promotion/Marketing</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Organizational Process Improvement</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Counseling/Skills Development</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Health Care Worker Improvement</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Technology</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Non-facility based Delivery Architecture</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Average</a:t>
                      </a:r>
                      <a:endParaRPr lang="en-US" sz="1100" b="0" i="0" u="none" strike="noStrike" dirty="0">
                        <a:solidFill>
                          <a:srgbClr val="000000"/>
                        </a:solidFill>
                        <a:effectLst/>
                        <a:latin typeface="Calibri"/>
                      </a:endParaRP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r>
              <a:tr h="442077">
                <a:tc>
                  <a:txBody>
                    <a:bodyPr/>
                    <a:lstStyle/>
                    <a:p>
                      <a:pPr algn="ctr" fontAlgn="b"/>
                      <a:r>
                        <a:rPr lang="en-US" sz="1100" b="0" i="0" u="none" strike="noStrike">
                          <a:solidFill>
                            <a:srgbClr val="000000"/>
                          </a:solidFill>
                          <a:effectLst/>
                          <a:latin typeface="Calibri"/>
                        </a:rPr>
                        <a:t>Action target </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0.64</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99698"/>
                    </a:solidFill>
                  </a:tcPr>
                </a:tc>
                <a:tc>
                  <a:txBody>
                    <a:bodyPr/>
                    <a:lstStyle/>
                    <a:p>
                      <a:pPr algn="ctr" fontAlgn="b"/>
                      <a:r>
                        <a:rPr lang="en-US" sz="1100" b="0" i="0" u="none" strike="noStrike">
                          <a:solidFill>
                            <a:srgbClr val="000000"/>
                          </a:solidFill>
                          <a:effectLst/>
                          <a:latin typeface="Calibri"/>
                        </a:rPr>
                        <a:t>0.77</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ABABD"/>
                    </a:solidFill>
                  </a:tcPr>
                </a:tc>
                <a:tc>
                  <a:txBody>
                    <a:bodyPr/>
                    <a:lstStyle/>
                    <a:p>
                      <a:pPr algn="ctr" fontAlgn="b"/>
                      <a:r>
                        <a:rPr lang="en-US" sz="1100" b="0" i="0" u="none" strike="noStrike">
                          <a:solidFill>
                            <a:srgbClr val="000000"/>
                          </a:solidFill>
                          <a:effectLst/>
                          <a:latin typeface="Calibri"/>
                        </a:rPr>
                        <a:t>0.56</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87F81"/>
                    </a:solidFill>
                  </a:tcPr>
                </a:tc>
                <a:tc>
                  <a:txBody>
                    <a:bodyPr/>
                    <a:lstStyle/>
                    <a:p>
                      <a:pPr algn="ctr" fontAlgn="b"/>
                      <a:r>
                        <a:rPr lang="en-US" sz="1100" b="0" i="0" u="none" strike="noStrike">
                          <a:solidFill>
                            <a:srgbClr val="000000"/>
                          </a:solidFill>
                          <a:effectLst/>
                          <a:latin typeface="Calibri"/>
                        </a:rPr>
                        <a:t>0.60</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88A8D"/>
                    </a:solidFill>
                  </a:tcPr>
                </a:tc>
                <a:tc>
                  <a:txBody>
                    <a:bodyPr/>
                    <a:lstStyle/>
                    <a:p>
                      <a:pPr algn="ctr" fontAlgn="b"/>
                      <a:r>
                        <a:rPr lang="en-US" sz="1100" b="0" i="0" u="none" strike="noStrike">
                          <a:solidFill>
                            <a:srgbClr val="000000"/>
                          </a:solidFill>
                          <a:effectLst/>
                          <a:latin typeface="Calibri"/>
                        </a:rPr>
                        <a:t>0.67</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99EA1"/>
                    </a:solidFill>
                  </a:tcPr>
                </a:tc>
                <a:tc>
                  <a:txBody>
                    <a:bodyPr/>
                    <a:lstStyle/>
                    <a:p>
                      <a:pPr algn="ctr" fontAlgn="b"/>
                      <a:r>
                        <a:rPr lang="en-US" sz="1100" b="0" i="0" u="none" strike="noStrike">
                          <a:solidFill>
                            <a:srgbClr val="000000"/>
                          </a:solidFill>
                          <a:effectLst/>
                          <a:latin typeface="Calibri"/>
                        </a:rPr>
                        <a:t>0.60</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88A8D"/>
                    </a:solidFill>
                  </a:tcPr>
                </a:tc>
                <a:tc>
                  <a:txBody>
                    <a:bodyPr/>
                    <a:lstStyle/>
                    <a:p>
                      <a:pPr algn="ctr" fontAlgn="b"/>
                      <a:r>
                        <a:rPr lang="en-US" sz="1100" b="0" i="0" u="none" strike="noStrike">
                          <a:solidFill>
                            <a:srgbClr val="000000"/>
                          </a:solidFill>
                          <a:effectLst/>
                          <a:latin typeface="Calibri"/>
                        </a:rPr>
                        <a:t>0.68</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9A1A3"/>
                    </a:solidFill>
                  </a:tcPr>
                </a:tc>
                <a:tc>
                  <a:txBody>
                    <a:bodyPr/>
                    <a:lstStyle/>
                    <a:p>
                      <a:pPr algn="ctr" fontAlgn="b"/>
                      <a:r>
                        <a:rPr lang="en-US" sz="1100" b="0" i="0" u="none" strike="noStrike">
                          <a:solidFill>
                            <a:srgbClr val="000000"/>
                          </a:solidFill>
                          <a:effectLst/>
                          <a:latin typeface="Calibri"/>
                        </a:rPr>
                        <a:t>0.77</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ABABD"/>
                    </a:solidFill>
                  </a:tcPr>
                </a:tc>
                <a:tc>
                  <a:txBody>
                    <a:bodyPr/>
                    <a:lstStyle/>
                    <a:p>
                      <a:pPr algn="ctr" fontAlgn="b"/>
                      <a:r>
                        <a:rPr lang="en-US" sz="1100" b="0" i="0" u="none" strike="noStrike">
                          <a:solidFill>
                            <a:srgbClr val="000000"/>
                          </a:solidFill>
                          <a:effectLst/>
                          <a:latin typeface="Calibri"/>
                        </a:rPr>
                        <a:t>0.80</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AC3C6"/>
                    </a:solidFill>
                  </a:tcPr>
                </a:tc>
                <a:tc>
                  <a:txBody>
                    <a:bodyPr/>
                    <a:lstStyle/>
                    <a:p>
                      <a:pPr algn="ctr" fontAlgn="b"/>
                      <a:r>
                        <a:rPr lang="en-US" sz="1100" b="0" i="0" u="none" strike="noStrike" dirty="0">
                          <a:solidFill>
                            <a:srgbClr val="000000"/>
                          </a:solidFill>
                          <a:effectLst/>
                          <a:latin typeface="Calibri"/>
                        </a:rPr>
                        <a:t>0.79</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AC0C3"/>
                    </a:solidFill>
                  </a:tcPr>
                </a:tc>
                <a:tc>
                  <a:txBody>
                    <a:bodyPr/>
                    <a:lstStyle/>
                    <a:p>
                      <a:pPr algn="ctr" fontAlgn="b"/>
                      <a:r>
                        <a:rPr lang="en-US" sz="1100" b="0" i="0" u="none" strike="noStrike">
                          <a:solidFill>
                            <a:srgbClr val="000000"/>
                          </a:solidFill>
                          <a:effectLst/>
                          <a:latin typeface="Calibri"/>
                        </a:rPr>
                        <a:t>0.69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9A3A6"/>
                    </a:solidFill>
                  </a:tcPr>
                </a:tc>
              </a:tr>
              <a:tr h="442077">
                <a:tc>
                  <a:txBody>
                    <a:bodyPr/>
                    <a:lstStyle/>
                    <a:p>
                      <a:pPr algn="ctr" fontAlgn="b"/>
                      <a:r>
                        <a:rPr lang="en-US" sz="1100" b="0" i="0" u="none" strike="noStrike">
                          <a:solidFill>
                            <a:srgbClr val="000000"/>
                          </a:solidFill>
                          <a:effectLst/>
                          <a:latin typeface="Calibri"/>
                        </a:rPr>
                        <a:t>Behavioral target </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0.48</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n-US" sz="1100" b="0" i="0" u="none" strike="noStrike" dirty="0">
                          <a:solidFill>
                            <a:srgbClr val="000000"/>
                          </a:solidFill>
                          <a:effectLst/>
                          <a:latin typeface="Calibri"/>
                        </a:rPr>
                        <a:t>0.77</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ABABD"/>
                    </a:solidFill>
                  </a:tcPr>
                </a:tc>
                <a:tc>
                  <a:txBody>
                    <a:bodyPr/>
                    <a:lstStyle/>
                    <a:p>
                      <a:pPr algn="ctr" fontAlgn="b"/>
                      <a:r>
                        <a:rPr lang="en-US" sz="1100" b="0" i="0" u="none" strike="noStrike" dirty="0">
                          <a:solidFill>
                            <a:srgbClr val="000000"/>
                          </a:solidFill>
                          <a:effectLst/>
                          <a:latin typeface="Calibri"/>
                        </a:rPr>
                        <a:t>0.81</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AC6C8"/>
                    </a:solidFill>
                  </a:tcPr>
                </a:tc>
                <a:tc>
                  <a:txBody>
                    <a:bodyPr/>
                    <a:lstStyle/>
                    <a:p>
                      <a:pPr algn="ctr" fontAlgn="b"/>
                      <a:r>
                        <a:rPr lang="en-US" sz="1100" b="0" i="0" u="none" strike="noStrike" dirty="0">
                          <a:solidFill>
                            <a:srgbClr val="000000"/>
                          </a:solidFill>
                          <a:effectLst/>
                          <a:latin typeface="Calibri"/>
                        </a:rPr>
                        <a:t>0.64</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99698"/>
                    </a:solidFill>
                  </a:tcPr>
                </a:tc>
                <a:tc>
                  <a:txBody>
                    <a:bodyPr/>
                    <a:lstStyle/>
                    <a:p>
                      <a:pPr algn="ctr" fontAlgn="b"/>
                      <a:r>
                        <a:rPr lang="en-US" sz="1100" b="0" i="0" u="none" strike="noStrike" dirty="0">
                          <a:solidFill>
                            <a:srgbClr val="000000"/>
                          </a:solidFill>
                          <a:effectLst/>
                          <a:latin typeface="Calibri"/>
                        </a:rPr>
                        <a:t>1.00</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CFCFF"/>
                    </a:solidFill>
                  </a:tcPr>
                </a:tc>
                <a:tc>
                  <a:txBody>
                    <a:bodyPr/>
                    <a:lstStyle/>
                    <a:p>
                      <a:pPr algn="ctr" fontAlgn="b"/>
                      <a:r>
                        <a:rPr lang="en-US" sz="1100" b="0" i="0" u="none" strike="noStrike" dirty="0">
                          <a:solidFill>
                            <a:srgbClr val="000000"/>
                          </a:solidFill>
                          <a:effectLst/>
                          <a:latin typeface="Calibri"/>
                        </a:rPr>
                        <a:t>0.60</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88A8D"/>
                    </a:solidFill>
                  </a:tcPr>
                </a:tc>
                <a:tc>
                  <a:txBody>
                    <a:bodyPr/>
                    <a:lstStyle/>
                    <a:p>
                      <a:pPr algn="ctr" fontAlgn="b"/>
                      <a:r>
                        <a:rPr lang="en-US" sz="1100" b="0" i="0" u="none" strike="noStrike" dirty="0">
                          <a:solidFill>
                            <a:srgbClr val="000000"/>
                          </a:solidFill>
                          <a:effectLst/>
                          <a:latin typeface="Calibri"/>
                        </a:rPr>
                        <a:t>0.77</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ABABD"/>
                    </a:solidFill>
                  </a:tcPr>
                </a:tc>
                <a:tc>
                  <a:txBody>
                    <a:bodyPr/>
                    <a:lstStyle/>
                    <a:p>
                      <a:pPr algn="ctr" fontAlgn="b"/>
                      <a:r>
                        <a:rPr lang="en-US" sz="1100" b="0" i="0" u="none" strike="noStrike" dirty="0">
                          <a:solidFill>
                            <a:srgbClr val="000000"/>
                          </a:solidFill>
                          <a:effectLst/>
                          <a:latin typeface="Calibri"/>
                        </a:rPr>
                        <a:t>1.00</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CFCFF"/>
                    </a:solidFill>
                  </a:tcPr>
                </a:tc>
                <a:tc>
                  <a:txBody>
                    <a:bodyPr/>
                    <a:lstStyle/>
                    <a:p>
                      <a:pPr algn="ctr" fontAlgn="b"/>
                      <a:r>
                        <a:rPr lang="en-US" sz="1100" b="0" i="0" u="none" strike="noStrike" dirty="0">
                          <a:solidFill>
                            <a:srgbClr val="000000"/>
                          </a:solidFill>
                          <a:effectLst/>
                          <a:latin typeface="Calibri"/>
                        </a:rPr>
                        <a:t>0.65</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9999B"/>
                    </a:solidFill>
                  </a:tcPr>
                </a:tc>
                <a:tc>
                  <a:txBody>
                    <a:bodyPr/>
                    <a:lstStyle/>
                    <a:p>
                      <a:pPr algn="ctr" fontAlgn="b"/>
                      <a:r>
                        <a:rPr lang="en-US" sz="1100" b="0" i="0" u="none" strike="noStrike" dirty="0">
                          <a:solidFill>
                            <a:srgbClr val="000000"/>
                          </a:solidFill>
                          <a:effectLst/>
                          <a:latin typeface="Calibri"/>
                        </a:rPr>
                        <a:t>0.93</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BE8EB"/>
                    </a:solidFill>
                  </a:tcPr>
                </a:tc>
                <a:tc>
                  <a:txBody>
                    <a:bodyPr/>
                    <a:lstStyle/>
                    <a:p>
                      <a:pPr algn="ctr" fontAlgn="b"/>
                      <a:r>
                        <a:rPr lang="en-US" sz="1100" b="0" i="0" u="none" strike="noStrike">
                          <a:solidFill>
                            <a:srgbClr val="000000"/>
                          </a:solidFill>
                          <a:effectLst/>
                          <a:latin typeface="Calibri"/>
                        </a:rPr>
                        <a:t>0.77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AB9BC"/>
                    </a:solidFill>
                  </a:tcPr>
                </a:tc>
              </a:tr>
              <a:tr h="442077">
                <a:tc>
                  <a:txBody>
                    <a:bodyPr/>
                    <a:lstStyle/>
                    <a:p>
                      <a:pPr algn="ctr" fontAlgn="b"/>
                      <a:r>
                        <a:rPr lang="en-US" sz="1100" b="0" i="0" u="none" strike="noStrike" dirty="0" smtClean="0">
                          <a:solidFill>
                            <a:srgbClr val="000000"/>
                          </a:solidFill>
                          <a:effectLst/>
                          <a:latin typeface="Calibri"/>
                        </a:rPr>
                        <a:t>Average</a:t>
                      </a:r>
                      <a:endParaRPr lang="en-US" sz="1100" b="0" i="0" u="none" strike="noStrike" dirty="0">
                        <a:solidFill>
                          <a:srgbClr val="000000"/>
                        </a:solidFill>
                        <a:effectLst/>
                        <a:latin typeface="Calibri"/>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0.56</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7F81"/>
                    </a:solidFill>
                  </a:tcPr>
                </a:tc>
                <a:tc>
                  <a:txBody>
                    <a:bodyPr/>
                    <a:lstStyle/>
                    <a:p>
                      <a:pPr algn="ctr" fontAlgn="b"/>
                      <a:r>
                        <a:rPr lang="en-US" sz="1100" b="0" i="0" u="none" strike="noStrike" dirty="0">
                          <a:solidFill>
                            <a:srgbClr val="000000"/>
                          </a:solidFill>
                          <a:effectLst/>
                          <a:latin typeface="Calibri"/>
                        </a:rPr>
                        <a:t>0.77</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BABD"/>
                    </a:solidFill>
                  </a:tcPr>
                </a:tc>
                <a:tc>
                  <a:txBody>
                    <a:bodyPr/>
                    <a:lstStyle/>
                    <a:p>
                      <a:pPr algn="ctr" fontAlgn="b"/>
                      <a:r>
                        <a:rPr lang="en-US" sz="1100" b="0" i="0" u="none" strike="noStrike" dirty="0">
                          <a:solidFill>
                            <a:srgbClr val="000000"/>
                          </a:solidFill>
                          <a:effectLst/>
                          <a:latin typeface="Calibri"/>
                        </a:rPr>
                        <a:t>0.69</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2A5"/>
                    </a:solidFill>
                  </a:tcPr>
                </a:tc>
                <a:tc>
                  <a:txBody>
                    <a:bodyPr/>
                    <a:lstStyle/>
                    <a:p>
                      <a:pPr algn="ctr" fontAlgn="b"/>
                      <a:r>
                        <a:rPr lang="en-US" sz="1100" b="0" i="0" u="none" strike="noStrike">
                          <a:solidFill>
                            <a:srgbClr val="000000"/>
                          </a:solidFill>
                          <a:effectLst/>
                          <a:latin typeface="Calibri"/>
                        </a:rPr>
                        <a:t>0.62</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092"/>
                    </a:solidFill>
                  </a:tcPr>
                </a:tc>
                <a:tc>
                  <a:txBody>
                    <a:bodyPr/>
                    <a:lstStyle/>
                    <a:p>
                      <a:pPr algn="ctr" fontAlgn="b"/>
                      <a:r>
                        <a:rPr lang="en-US" sz="1100" b="0" i="0" u="none" strike="noStrike">
                          <a:solidFill>
                            <a:srgbClr val="000000"/>
                          </a:solidFill>
                          <a:effectLst/>
                          <a:latin typeface="Calibri"/>
                        </a:rPr>
                        <a:t>0.84</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DD0"/>
                    </a:solidFill>
                  </a:tcPr>
                </a:tc>
                <a:tc>
                  <a:txBody>
                    <a:bodyPr/>
                    <a:lstStyle/>
                    <a:p>
                      <a:pPr algn="ctr" fontAlgn="b"/>
                      <a:r>
                        <a:rPr lang="en-US" sz="1100" b="0" i="0" u="none" strike="noStrike">
                          <a:solidFill>
                            <a:srgbClr val="000000"/>
                          </a:solidFill>
                          <a:effectLst/>
                          <a:latin typeface="Calibri"/>
                        </a:rPr>
                        <a:t>0.60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8A8D"/>
                    </a:solidFill>
                  </a:tcPr>
                </a:tc>
                <a:tc>
                  <a:txBody>
                    <a:bodyPr/>
                    <a:lstStyle/>
                    <a:p>
                      <a:pPr algn="ctr" fontAlgn="b"/>
                      <a:r>
                        <a:rPr lang="en-US" sz="1100" b="0" i="0" u="none" strike="noStrike">
                          <a:solidFill>
                            <a:srgbClr val="000000"/>
                          </a:solidFill>
                          <a:effectLst/>
                          <a:latin typeface="Calibri"/>
                        </a:rPr>
                        <a:t>0.73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EB0"/>
                    </a:solidFill>
                  </a:tcPr>
                </a:tc>
                <a:tc>
                  <a:txBody>
                    <a:bodyPr/>
                    <a:lstStyle/>
                    <a:p>
                      <a:pPr algn="ctr" fontAlgn="b"/>
                      <a:r>
                        <a:rPr lang="en-US" sz="1100" b="0" i="0" u="none" strike="noStrike" dirty="0">
                          <a:solidFill>
                            <a:srgbClr val="000000"/>
                          </a:solidFill>
                          <a:effectLst/>
                          <a:latin typeface="Calibri"/>
                        </a:rPr>
                        <a:t>0.89</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BDE"/>
                    </a:solidFill>
                  </a:tcPr>
                </a:tc>
                <a:tc>
                  <a:txBody>
                    <a:bodyPr/>
                    <a:lstStyle/>
                    <a:p>
                      <a:pPr algn="ctr" fontAlgn="b"/>
                      <a:r>
                        <a:rPr lang="en-US" sz="1100" b="0" i="0" u="none" strike="noStrike">
                          <a:solidFill>
                            <a:srgbClr val="000000"/>
                          </a:solidFill>
                          <a:effectLst/>
                          <a:latin typeface="Calibri"/>
                        </a:rPr>
                        <a:t>0.73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EB0"/>
                    </a:solidFill>
                  </a:tcPr>
                </a:tc>
                <a:tc>
                  <a:txBody>
                    <a:bodyPr/>
                    <a:lstStyle/>
                    <a:p>
                      <a:pPr algn="ctr" fontAlgn="b"/>
                      <a:r>
                        <a:rPr lang="en-US" sz="1100" b="0" i="0" u="none" strike="noStrike" dirty="0">
                          <a:solidFill>
                            <a:srgbClr val="000000"/>
                          </a:solidFill>
                          <a:effectLst/>
                          <a:latin typeface="Calibri"/>
                        </a:rPr>
                        <a:t>0.86</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4D7"/>
                    </a:solidFill>
                  </a:tcPr>
                </a:tc>
                <a:tc>
                  <a:txBody>
                    <a:bodyPr/>
                    <a:lstStyle/>
                    <a:p>
                      <a:pPr algn="ctr" fontAlgn="b"/>
                      <a:r>
                        <a:rPr lang="en-US" sz="1100" b="0" i="0" u="none" strike="noStrike" dirty="0">
                          <a:solidFill>
                            <a:srgbClr val="000000"/>
                          </a:solidFill>
                          <a:effectLst/>
                          <a:latin typeface="Calibri"/>
                        </a:rPr>
                        <a:t> </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457200" y="285750"/>
            <a:ext cx="8077200" cy="461665"/>
          </a:xfrm>
          <a:prstGeom prst="rect">
            <a:avLst/>
          </a:prstGeom>
          <a:noFill/>
        </p:spPr>
        <p:txBody>
          <a:bodyPr wrap="square" rtlCol="0">
            <a:spAutoFit/>
          </a:bodyPr>
          <a:lstStyle/>
          <a:p>
            <a:pPr algn="ctr"/>
            <a:r>
              <a:rPr lang="en-US" sz="2400" b="1" dirty="0" smtClean="0"/>
              <a:t>Mechanism Specification: Intervention Approaches (N=106)</a:t>
            </a:r>
            <a:endParaRPr lang="en-US" sz="2400" b="1" dirty="0"/>
          </a:p>
        </p:txBody>
      </p:sp>
    </p:spTree>
    <p:extLst>
      <p:ext uri="{BB962C8B-B14F-4D97-AF65-F5344CB8AC3E}">
        <p14:creationId xmlns:p14="http://schemas.microsoft.com/office/powerpoint/2010/main" val="23428748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95474432"/>
              </p:ext>
            </p:extLst>
          </p:nvPr>
        </p:nvGraphicFramePr>
        <p:xfrm>
          <a:off x="152400" y="819151"/>
          <a:ext cx="7467603" cy="3297459"/>
        </p:xfrm>
        <a:graphic>
          <a:graphicData uri="http://schemas.openxmlformats.org/drawingml/2006/table">
            <a:tbl>
              <a:tblPr firstRow="1" firstCol="1" bandRow="1"/>
              <a:tblGrid>
                <a:gridCol w="1303867"/>
                <a:gridCol w="770467"/>
                <a:gridCol w="770467"/>
                <a:gridCol w="770467"/>
                <a:gridCol w="770467"/>
                <a:gridCol w="770467"/>
                <a:gridCol w="770467"/>
                <a:gridCol w="770467"/>
                <a:gridCol w="770467"/>
              </a:tblGrid>
              <a:tr h="1600200">
                <a:tc>
                  <a:txBody>
                    <a:bodyPr/>
                    <a:lstStyle/>
                    <a:p>
                      <a:pPr algn="ctr" fontAlgn="b"/>
                      <a:endParaRPr lang="en-US" sz="11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effectLst/>
                          <a:latin typeface="Calibri"/>
                        </a:rPr>
                        <a:t>Testing</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Linkage</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Staging</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Initiation</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Pre-ART retention</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Retention on ART</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Adherence</a:t>
                      </a: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a:endParaRPr>
                    </a:p>
                  </a:txBody>
                  <a:tcPr marL="9525" marR="9525" marT="9525" marB="0" vert="vert270" anchor="ctr">
                    <a:lnL>
                      <a:noFill/>
                    </a:lnL>
                    <a:lnR>
                      <a:noFill/>
                    </a:lnR>
                    <a:lnT>
                      <a:noFill/>
                    </a:lnT>
                    <a:lnB w="12700" cap="flat" cmpd="sng" algn="ctr">
                      <a:solidFill>
                        <a:schemeClr val="tx1"/>
                      </a:solidFill>
                      <a:prstDash val="solid"/>
                      <a:round/>
                      <a:headEnd type="none" w="med" len="med"/>
                      <a:tailEnd type="none" w="med" len="med"/>
                    </a:lnB>
                  </a:tcPr>
                </a:tc>
              </a:tr>
              <a:tr h="565753">
                <a:tc>
                  <a:txBody>
                    <a:bodyPr/>
                    <a:lstStyle/>
                    <a:p>
                      <a:pPr algn="ctr" fontAlgn="b"/>
                      <a:r>
                        <a:rPr lang="en-US" sz="1100" b="0" i="0" u="none" strike="noStrike" dirty="0">
                          <a:solidFill>
                            <a:srgbClr val="000000"/>
                          </a:solidFill>
                          <a:effectLst/>
                          <a:latin typeface="Calibri"/>
                        </a:rPr>
                        <a:t>Action target </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0.65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9AEB1"/>
                    </a:solidFill>
                  </a:tcPr>
                </a:tc>
                <a:tc>
                  <a:txBody>
                    <a:bodyPr/>
                    <a:lstStyle/>
                    <a:p>
                      <a:pPr algn="ctr" fontAlgn="b"/>
                      <a:r>
                        <a:rPr lang="en-US" sz="1100" b="0" i="0" u="none" strike="noStrike" dirty="0">
                          <a:solidFill>
                            <a:srgbClr val="000000"/>
                          </a:solidFill>
                          <a:effectLst/>
                          <a:latin typeface="Calibri"/>
                        </a:rPr>
                        <a:t>0.67</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AB3B6"/>
                    </a:solidFill>
                  </a:tcPr>
                </a:tc>
                <a:tc>
                  <a:txBody>
                    <a:bodyPr/>
                    <a:lstStyle/>
                    <a:p>
                      <a:pPr algn="ctr" fontAlgn="b"/>
                      <a:r>
                        <a:rPr lang="en-US" sz="1100" b="0" i="0" u="none" strike="noStrike" dirty="0">
                          <a:solidFill>
                            <a:srgbClr val="000000"/>
                          </a:solidFill>
                          <a:effectLst/>
                          <a:latin typeface="Calibri"/>
                        </a:rPr>
                        <a:t>0.75</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AC8CB"/>
                    </a:solidFill>
                  </a:tcPr>
                </a:tc>
                <a:tc>
                  <a:txBody>
                    <a:bodyPr/>
                    <a:lstStyle/>
                    <a:p>
                      <a:pPr algn="ctr" fontAlgn="b"/>
                      <a:r>
                        <a:rPr lang="en-US" sz="1100" b="0" i="0" u="none" strike="noStrike" dirty="0">
                          <a:solidFill>
                            <a:srgbClr val="000000"/>
                          </a:solidFill>
                          <a:effectLst/>
                          <a:latin typeface="Calibri"/>
                        </a:rPr>
                        <a:t>0.68</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AB6B8"/>
                    </a:solidFill>
                  </a:tcPr>
                </a:tc>
                <a:tc>
                  <a:txBody>
                    <a:bodyPr/>
                    <a:lstStyle/>
                    <a:p>
                      <a:pPr algn="ctr" fontAlgn="b"/>
                      <a:r>
                        <a:rPr lang="en-US" sz="1100" b="0" i="0" u="none" strike="noStrike">
                          <a:solidFill>
                            <a:srgbClr val="000000"/>
                          </a:solidFill>
                          <a:effectLst/>
                          <a:latin typeface="Calibri"/>
                        </a:rPr>
                        <a:t>0.56</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99799"/>
                    </a:solidFill>
                  </a:tcPr>
                </a:tc>
                <a:tc>
                  <a:txBody>
                    <a:bodyPr/>
                    <a:lstStyle/>
                    <a:p>
                      <a:pPr algn="ctr" fontAlgn="b"/>
                      <a:r>
                        <a:rPr lang="en-US" sz="1100" b="0" i="0" u="none" strike="noStrike">
                          <a:solidFill>
                            <a:srgbClr val="000000"/>
                          </a:solidFill>
                          <a:effectLst/>
                          <a:latin typeface="Calibri"/>
                        </a:rPr>
                        <a:t>0.54</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99294"/>
                    </a:solidFill>
                  </a:tcPr>
                </a:tc>
                <a:tc>
                  <a:txBody>
                    <a:bodyPr/>
                    <a:lstStyle/>
                    <a:p>
                      <a:pPr algn="ctr" fontAlgn="b"/>
                      <a:r>
                        <a:rPr lang="en-US" sz="1100" b="0" i="0" u="none" strike="noStrike">
                          <a:solidFill>
                            <a:srgbClr val="000000"/>
                          </a:solidFill>
                          <a:effectLst/>
                          <a:latin typeface="Calibri"/>
                        </a:rPr>
                        <a:t>0.73</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AC3C5"/>
                    </a:solidFill>
                  </a:tcPr>
                </a:tc>
                <a:tc>
                  <a:txBody>
                    <a:bodyPr/>
                    <a:lstStyle/>
                    <a:p>
                      <a:pPr algn="ctr" fontAlgn="b"/>
                      <a:r>
                        <a:rPr lang="en-US" sz="1100" b="0" i="0" u="none" strike="noStrike">
                          <a:solidFill>
                            <a:srgbClr val="000000"/>
                          </a:solidFill>
                          <a:effectLst/>
                          <a:latin typeface="Calibri"/>
                        </a:rPr>
                        <a:t>0.65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9AFB2"/>
                    </a:solidFill>
                  </a:tcPr>
                </a:tc>
              </a:tr>
              <a:tr h="565753">
                <a:tc>
                  <a:txBody>
                    <a:bodyPr/>
                    <a:lstStyle/>
                    <a:p>
                      <a:pPr algn="ctr" fontAlgn="b"/>
                      <a:r>
                        <a:rPr lang="en-US" sz="1100" b="0" i="0" u="none" strike="noStrike" dirty="0">
                          <a:solidFill>
                            <a:srgbClr val="000000"/>
                          </a:solidFill>
                          <a:effectLst/>
                          <a:latin typeface="Calibri"/>
                        </a:rPr>
                        <a:t>Behavioral target </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0.95</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CFCFF"/>
                    </a:solidFill>
                  </a:tcPr>
                </a:tc>
                <a:tc>
                  <a:txBody>
                    <a:bodyPr/>
                    <a:lstStyle/>
                    <a:p>
                      <a:pPr algn="ctr" fontAlgn="b"/>
                      <a:r>
                        <a:rPr lang="en-US" sz="1100" b="0" i="0" u="none" strike="noStrike" dirty="0">
                          <a:solidFill>
                            <a:srgbClr val="000000"/>
                          </a:solidFill>
                          <a:effectLst/>
                          <a:latin typeface="Calibri"/>
                        </a:rPr>
                        <a:t>0.89</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BECEF"/>
                    </a:solidFill>
                  </a:tcPr>
                </a:tc>
                <a:tc>
                  <a:txBody>
                    <a:bodyPr/>
                    <a:lstStyle/>
                    <a:p>
                      <a:pPr algn="ctr" fontAlgn="b"/>
                      <a:r>
                        <a:rPr lang="en-US" sz="1100" b="0" i="0" u="none" strike="noStrike" dirty="0">
                          <a:solidFill>
                            <a:srgbClr val="000000"/>
                          </a:solidFill>
                          <a:effectLst/>
                          <a:latin typeface="Calibri"/>
                        </a:rPr>
                        <a:t>0.88</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BE9EC"/>
                    </a:solidFill>
                  </a:tcPr>
                </a:tc>
                <a:tc>
                  <a:txBody>
                    <a:bodyPr/>
                    <a:lstStyle/>
                    <a:p>
                      <a:pPr algn="ctr" fontAlgn="b"/>
                      <a:r>
                        <a:rPr lang="en-US" sz="1100" b="0" i="0" u="none" strike="noStrike" dirty="0">
                          <a:solidFill>
                            <a:srgbClr val="000000"/>
                          </a:solidFill>
                          <a:effectLst/>
                          <a:latin typeface="Calibri"/>
                        </a:rPr>
                        <a:t>0.89</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BECEF"/>
                    </a:solidFill>
                  </a:tcPr>
                </a:tc>
                <a:tc>
                  <a:txBody>
                    <a:bodyPr/>
                    <a:lstStyle/>
                    <a:p>
                      <a:pPr algn="ctr" fontAlgn="b"/>
                      <a:r>
                        <a:rPr lang="en-US" sz="1100" b="0" i="0" u="none" strike="noStrike" dirty="0">
                          <a:solidFill>
                            <a:srgbClr val="000000"/>
                          </a:solidFill>
                          <a:effectLst/>
                          <a:latin typeface="Calibri"/>
                        </a:rPr>
                        <a:t>0.78</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AD0D2"/>
                    </a:solidFill>
                  </a:tcPr>
                </a:tc>
                <a:tc>
                  <a:txBody>
                    <a:bodyPr/>
                    <a:lstStyle/>
                    <a:p>
                      <a:pPr algn="ctr" fontAlgn="b"/>
                      <a:r>
                        <a:rPr lang="en-US" sz="1100" b="0" i="0" u="none" strike="noStrike" dirty="0">
                          <a:solidFill>
                            <a:srgbClr val="000000"/>
                          </a:solidFill>
                          <a:effectLst/>
                          <a:latin typeface="Calibri"/>
                        </a:rPr>
                        <a:t>0.38</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n-US" sz="1100" b="0" i="0" u="none" strike="noStrike" dirty="0">
                          <a:solidFill>
                            <a:srgbClr val="000000"/>
                          </a:solidFill>
                          <a:effectLst/>
                          <a:latin typeface="Calibri"/>
                        </a:rPr>
                        <a:t>0.73</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AC3C5"/>
                    </a:solidFill>
                  </a:tcPr>
                </a:tc>
                <a:tc>
                  <a:txBody>
                    <a:bodyPr/>
                    <a:lstStyle/>
                    <a:p>
                      <a:pPr algn="ctr" fontAlgn="b"/>
                      <a:r>
                        <a:rPr lang="en-US" sz="1100" b="0" i="0" u="none" strike="noStrike" dirty="0">
                          <a:solidFill>
                            <a:srgbClr val="000000"/>
                          </a:solidFill>
                          <a:effectLst/>
                          <a:latin typeface="Calibri"/>
                        </a:rPr>
                        <a:t>0.79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AD1D4"/>
                    </a:solidFill>
                  </a:tcPr>
                </a:tc>
              </a:tr>
              <a:tr h="565753">
                <a:tc>
                  <a:txBody>
                    <a:bodyPr/>
                    <a:lstStyle/>
                    <a:p>
                      <a:pPr algn="ctr" fontAlgn="b"/>
                      <a:endParaRPr lang="en-US" sz="1100" b="0" i="0" u="none" strike="noStrike">
                        <a:solidFill>
                          <a:srgbClr val="000000"/>
                        </a:solidFill>
                        <a:effectLst/>
                        <a:latin typeface="Calibri"/>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0.80</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5D8"/>
                    </a:solidFill>
                  </a:tcPr>
                </a:tc>
                <a:tc>
                  <a:txBody>
                    <a:bodyPr/>
                    <a:lstStyle/>
                    <a:p>
                      <a:pPr algn="ctr" fontAlgn="b"/>
                      <a:r>
                        <a:rPr lang="en-US" sz="1100" b="0" i="0" u="none" strike="noStrike">
                          <a:solidFill>
                            <a:srgbClr val="000000"/>
                          </a:solidFill>
                          <a:effectLst/>
                          <a:latin typeface="Calibri"/>
                        </a:rPr>
                        <a:t>0.78</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0D2"/>
                    </a:solidFill>
                  </a:tcPr>
                </a:tc>
                <a:tc>
                  <a:txBody>
                    <a:bodyPr/>
                    <a:lstStyle/>
                    <a:p>
                      <a:pPr algn="ctr" fontAlgn="b"/>
                      <a:r>
                        <a:rPr lang="en-US" sz="1100" b="0" i="0" u="none" strike="noStrike" dirty="0">
                          <a:solidFill>
                            <a:srgbClr val="000000"/>
                          </a:solidFill>
                          <a:effectLst/>
                          <a:latin typeface="Calibri"/>
                        </a:rPr>
                        <a:t>0.82</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DB"/>
                    </a:solidFill>
                  </a:tcPr>
                </a:tc>
                <a:tc>
                  <a:txBody>
                    <a:bodyPr/>
                    <a:lstStyle/>
                    <a:p>
                      <a:pPr algn="ctr" fontAlgn="b"/>
                      <a:r>
                        <a:rPr lang="en-US" sz="1100" b="0" i="0" u="none" strike="noStrike" dirty="0">
                          <a:solidFill>
                            <a:srgbClr val="000000"/>
                          </a:solidFill>
                          <a:effectLst/>
                          <a:latin typeface="Calibri"/>
                        </a:rPr>
                        <a:t>0.79</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1D4"/>
                    </a:solidFill>
                  </a:tcPr>
                </a:tc>
                <a:tc>
                  <a:txBody>
                    <a:bodyPr/>
                    <a:lstStyle/>
                    <a:p>
                      <a:pPr algn="ctr" fontAlgn="b"/>
                      <a:r>
                        <a:rPr lang="en-US" sz="1100" b="0" i="0" u="none" strike="noStrike" dirty="0">
                          <a:solidFill>
                            <a:srgbClr val="000000"/>
                          </a:solidFill>
                          <a:effectLst/>
                          <a:latin typeface="Calibri"/>
                        </a:rPr>
                        <a:t>0.67</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B3B6"/>
                    </a:solidFill>
                  </a:tcPr>
                </a:tc>
                <a:tc>
                  <a:txBody>
                    <a:bodyPr/>
                    <a:lstStyle/>
                    <a:p>
                      <a:pPr algn="ctr" fontAlgn="b"/>
                      <a:r>
                        <a:rPr lang="en-US" sz="1100" b="0" i="0" u="none" strike="noStrike" dirty="0">
                          <a:solidFill>
                            <a:srgbClr val="000000"/>
                          </a:solidFill>
                          <a:effectLst/>
                          <a:latin typeface="Calibri"/>
                        </a:rPr>
                        <a:t>0.46</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7D7F"/>
                    </a:solidFill>
                  </a:tcPr>
                </a:tc>
                <a:tc>
                  <a:txBody>
                    <a:bodyPr/>
                    <a:lstStyle/>
                    <a:p>
                      <a:pPr algn="ctr" fontAlgn="b"/>
                      <a:r>
                        <a:rPr lang="en-US" sz="1100" b="0" i="0" u="none" strike="noStrike" dirty="0">
                          <a:solidFill>
                            <a:srgbClr val="000000"/>
                          </a:solidFill>
                          <a:effectLst/>
                          <a:latin typeface="Calibri"/>
                        </a:rPr>
                        <a:t>0.73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3C5"/>
                    </a:solidFill>
                  </a:tcPr>
                </a:tc>
                <a:tc>
                  <a:txBody>
                    <a:bodyPr/>
                    <a:lstStyle/>
                    <a:p>
                      <a:pPr algn="ctr" fontAlgn="b"/>
                      <a:endParaRPr lang="en-US" sz="1100" b="0" i="0" u="none" strike="noStrike" dirty="0">
                        <a:solidFill>
                          <a:srgbClr val="000000"/>
                        </a:solidFill>
                        <a:effectLst/>
                        <a:latin typeface="Calibri"/>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
        <p:nvSpPr>
          <p:cNvPr id="2" name="TextBox 1"/>
          <p:cNvSpPr txBox="1"/>
          <p:nvPr/>
        </p:nvSpPr>
        <p:spPr>
          <a:xfrm>
            <a:off x="457200" y="285750"/>
            <a:ext cx="8077200" cy="461665"/>
          </a:xfrm>
          <a:prstGeom prst="rect">
            <a:avLst/>
          </a:prstGeom>
          <a:noFill/>
        </p:spPr>
        <p:txBody>
          <a:bodyPr wrap="square" rtlCol="0">
            <a:spAutoFit/>
          </a:bodyPr>
          <a:lstStyle/>
          <a:p>
            <a:pPr algn="ctr"/>
            <a:r>
              <a:rPr lang="en-US" sz="2400" b="1" dirty="0" smtClean="0"/>
              <a:t>Mechanism Specification: Cascade Targets (N=106</a:t>
            </a:r>
            <a:r>
              <a:rPr lang="en-US" sz="2400" b="1" dirty="0"/>
              <a:t>)</a:t>
            </a:r>
          </a:p>
        </p:txBody>
      </p:sp>
    </p:spTree>
    <p:extLst>
      <p:ext uri="{BB962C8B-B14F-4D97-AF65-F5344CB8AC3E}">
        <p14:creationId xmlns:p14="http://schemas.microsoft.com/office/powerpoint/2010/main" val="2393448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16640223"/>
              </p:ext>
            </p:extLst>
          </p:nvPr>
        </p:nvGraphicFramePr>
        <p:xfrm>
          <a:off x="380998" y="1200151"/>
          <a:ext cx="8458201" cy="3048001"/>
        </p:xfrm>
        <a:graphic>
          <a:graphicData uri="http://schemas.openxmlformats.org/drawingml/2006/table">
            <a:tbl>
              <a:tblPr firstRow="1" firstCol="1" bandRow="1"/>
              <a:tblGrid>
                <a:gridCol w="3965475"/>
                <a:gridCol w="1225133"/>
                <a:gridCol w="991369"/>
                <a:gridCol w="293486"/>
                <a:gridCol w="991369"/>
                <a:gridCol w="991369"/>
              </a:tblGrid>
              <a:tr h="277091">
                <a:tc>
                  <a:txBody>
                    <a:bodyPr/>
                    <a:lstStyle/>
                    <a:p>
                      <a:pPr marL="0" marR="0">
                        <a:lnSpc>
                          <a:spcPct val="115000"/>
                        </a:lnSpc>
                        <a:spcBef>
                          <a:spcPts val="0"/>
                        </a:spcBef>
                        <a:spcAft>
                          <a:spcPts val="0"/>
                        </a:spcAft>
                      </a:pPr>
                      <a:r>
                        <a:rPr lang="en-US" sz="1400" dirty="0">
                          <a:solidFill>
                            <a:srgbClr val="000000"/>
                          </a:solidFill>
                          <a:effectLst/>
                          <a:latin typeface="Times New Roman"/>
                          <a:ea typeface="Times New Roman"/>
                          <a:cs typeface="Times New Roman"/>
                        </a:rPr>
                        <a:t>Implementation Approach</a:t>
                      </a:r>
                      <a:endParaRPr lang="en-US" sz="14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Times New Roman"/>
                          <a:ea typeface="Times New Roman"/>
                          <a:cs typeface="Times New Roman"/>
                        </a:rPr>
                        <a:t>Coefficient</a:t>
                      </a:r>
                      <a:endParaRPr lang="en-US" sz="140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400">
                          <a:solidFill>
                            <a:srgbClr val="000000"/>
                          </a:solidFill>
                          <a:effectLst/>
                          <a:latin typeface="Times New Roman"/>
                          <a:ea typeface="Times New Roman"/>
                          <a:cs typeface="Times New Roman"/>
                        </a:rPr>
                        <a:t>95% CI</a:t>
                      </a:r>
                      <a:endParaRPr lang="en-US" sz="140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400">
                          <a:solidFill>
                            <a:srgbClr val="000000"/>
                          </a:solidFill>
                          <a:effectLst/>
                          <a:latin typeface="Times New Roman"/>
                          <a:ea typeface="Times New Roman"/>
                          <a:cs typeface="Times New Roman"/>
                        </a:rPr>
                        <a:t>p-value</a:t>
                      </a:r>
                      <a:endParaRPr lang="en-US" sz="140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91">
                <a:tc>
                  <a:txBody>
                    <a:bodyPr/>
                    <a:lstStyle/>
                    <a:p>
                      <a:pPr marL="0" marR="0">
                        <a:lnSpc>
                          <a:spcPct val="115000"/>
                        </a:lnSpc>
                        <a:spcBef>
                          <a:spcPts val="0"/>
                        </a:spcBef>
                        <a:spcAft>
                          <a:spcPts val="0"/>
                        </a:spcAft>
                      </a:pPr>
                      <a:r>
                        <a:rPr lang="en-US" sz="1400" dirty="0">
                          <a:effectLst/>
                          <a:latin typeface="Times New Roman"/>
                          <a:ea typeface="Calibri"/>
                          <a:cs typeface="Times New Roman"/>
                        </a:rPr>
                        <a:t>Non-Facility-Based Service Delivery</a:t>
                      </a:r>
                      <a:endParaRPr lang="en-US" sz="14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5">
                        <a:lumMod val="20000"/>
                        <a:lumOff val="80000"/>
                      </a:schemeClr>
                    </a:solidFill>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2.28</a:t>
                      </a:r>
                      <a:endParaRPr lang="en-US" sz="14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5">
                        <a:lumMod val="20000"/>
                        <a:lumOff val="80000"/>
                      </a:schemeClr>
                    </a:solidFill>
                  </a:tcPr>
                </a:tc>
                <a:tc>
                  <a:txBody>
                    <a:bodyPr/>
                    <a:lstStyle/>
                    <a:p>
                      <a:pPr marL="0" marR="0" algn="r">
                        <a:lnSpc>
                          <a:spcPct val="115000"/>
                        </a:lnSpc>
                        <a:spcBef>
                          <a:spcPts val="0"/>
                        </a:spcBef>
                        <a:spcAft>
                          <a:spcPts val="0"/>
                        </a:spcAft>
                      </a:pPr>
                      <a:r>
                        <a:rPr lang="en-US" sz="1400">
                          <a:effectLst/>
                          <a:latin typeface="Times New Roman"/>
                          <a:ea typeface="Calibri"/>
                          <a:cs typeface="Times New Roman"/>
                        </a:rPr>
                        <a:t>1.14</a:t>
                      </a:r>
                      <a:endParaRPr lang="en-US" sz="14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5">
                        <a:lumMod val="20000"/>
                        <a:lumOff val="80000"/>
                      </a:schemeClr>
                    </a:solidFill>
                  </a:tcPr>
                </a:tc>
                <a:tc>
                  <a:txBody>
                    <a:bodyPr/>
                    <a:lstStyle/>
                    <a:p>
                      <a:pPr marL="0" marR="0">
                        <a:lnSpc>
                          <a:spcPct val="115000"/>
                        </a:lnSpc>
                        <a:spcBef>
                          <a:spcPts val="0"/>
                        </a:spcBef>
                        <a:spcAft>
                          <a:spcPts val="0"/>
                        </a:spcAft>
                      </a:pPr>
                      <a:r>
                        <a:rPr lang="en-US" sz="1400">
                          <a:effectLst/>
                          <a:latin typeface="Times New Roman"/>
                          <a:ea typeface="Calibri"/>
                          <a:cs typeface="Times New Roman"/>
                        </a:rPr>
                        <a:t>-</a:t>
                      </a:r>
                      <a:endParaRPr lang="en-US" sz="14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5">
                        <a:lumMod val="20000"/>
                        <a:lumOff val="80000"/>
                      </a:schemeClr>
                    </a:solidFill>
                  </a:tcPr>
                </a:tc>
                <a:tc>
                  <a:txBody>
                    <a:bodyPr/>
                    <a:lstStyle/>
                    <a:p>
                      <a:pPr marL="0" marR="0">
                        <a:lnSpc>
                          <a:spcPct val="115000"/>
                        </a:lnSpc>
                        <a:spcBef>
                          <a:spcPts val="0"/>
                        </a:spcBef>
                        <a:spcAft>
                          <a:spcPts val="0"/>
                        </a:spcAft>
                      </a:pPr>
                      <a:r>
                        <a:rPr lang="en-US" sz="1400">
                          <a:effectLst/>
                          <a:latin typeface="Times New Roman"/>
                          <a:ea typeface="Calibri"/>
                          <a:cs typeface="Times New Roman"/>
                        </a:rPr>
                        <a:t>3.43</a:t>
                      </a:r>
                      <a:endParaRPr lang="en-US" sz="14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5">
                        <a:lumMod val="20000"/>
                        <a:lumOff val="80000"/>
                      </a:schemeClr>
                    </a:solidFill>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&lt;0.0001</a:t>
                      </a:r>
                      <a:endParaRPr lang="en-US" sz="14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5">
                        <a:lumMod val="20000"/>
                        <a:lumOff val="80000"/>
                      </a:schemeClr>
                    </a:solidFill>
                  </a:tcPr>
                </a:tc>
              </a:tr>
              <a:tr h="277091">
                <a:tc>
                  <a:txBody>
                    <a:bodyPr/>
                    <a:lstStyle/>
                    <a:p>
                      <a:pPr marL="0" marR="0">
                        <a:lnSpc>
                          <a:spcPct val="115000"/>
                        </a:lnSpc>
                        <a:spcBef>
                          <a:spcPts val="0"/>
                        </a:spcBef>
                        <a:spcAft>
                          <a:spcPts val="0"/>
                        </a:spcAft>
                      </a:pPr>
                      <a:r>
                        <a:rPr lang="en-US" sz="1400" dirty="0">
                          <a:effectLst/>
                          <a:latin typeface="Times New Roman"/>
                          <a:ea typeface="Calibri"/>
                          <a:cs typeface="Times New Roman"/>
                        </a:rPr>
                        <a:t>Technology</a:t>
                      </a:r>
                      <a:endParaRPr lang="en-US" sz="1400" dirty="0">
                        <a:effectLst/>
                        <a:latin typeface="Calibri"/>
                        <a:ea typeface="Calibri"/>
                        <a:cs typeface="Times New Roman"/>
                      </a:endParaRPr>
                    </a:p>
                  </a:txBody>
                  <a:tcPr marL="68580" marR="68580" marT="0" marB="0">
                    <a:lnL>
                      <a:noFill/>
                    </a:lnL>
                    <a:lnR>
                      <a:noFill/>
                    </a:lnR>
                    <a:lnT>
                      <a:noFill/>
                    </a:lnT>
                    <a:lnB>
                      <a:noFill/>
                    </a:lnB>
                    <a:solidFill>
                      <a:schemeClr val="accent5">
                        <a:lumMod val="20000"/>
                        <a:lumOff val="80000"/>
                      </a:schemeClr>
                    </a:solidFill>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1.41</a:t>
                      </a:r>
                      <a:endParaRPr lang="en-US" sz="1400">
                        <a:effectLst/>
                        <a:latin typeface="Calibri"/>
                        <a:ea typeface="Calibri"/>
                        <a:cs typeface="Times New Roman"/>
                      </a:endParaRPr>
                    </a:p>
                  </a:txBody>
                  <a:tcPr marL="68580" marR="68580" marT="0" marB="0">
                    <a:lnL>
                      <a:noFill/>
                    </a:lnL>
                    <a:lnR>
                      <a:noFill/>
                    </a:lnR>
                    <a:lnT>
                      <a:noFill/>
                    </a:lnT>
                    <a:lnB>
                      <a:noFill/>
                    </a:lnB>
                    <a:solidFill>
                      <a:schemeClr val="accent5">
                        <a:lumMod val="20000"/>
                        <a:lumOff val="80000"/>
                      </a:schemeClr>
                    </a:solidFill>
                  </a:tcPr>
                </a:tc>
                <a:tc>
                  <a:txBody>
                    <a:bodyPr/>
                    <a:lstStyle/>
                    <a:p>
                      <a:pPr marL="0" marR="0" algn="r">
                        <a:lnSpc>
                          <a:spcPct val="115000"/>
                        </a:lnSpc>
                        <a:spcBef>
                          <a:spcPts val="0"/>
                        </a:spcBef>
                        <a:spcAft>
                          <a:spcPts val="0"/>
                        </a:spcAft>
                      </a:pPr>
                      <a:r>
                        <a:rPr lang="en-US" sz="1400">
                          <a:effectLst/>
                          <a:latin typeface="Times New Roman"/>
                          <a:ea typeface="Calibri"/>
                          <a:cs typeface="Times New Roman"/>
                        </a:rPr>
                        <a:t>0.49</a:t>
                      </a:r>
                      <a:endParaRPr lang="en-US" sz="1400">
                        <a:effectLst/>
                        <a:latin typeface="Calibri"/>
                        <a:ea typeface="Calibri"/>
                        <a:cs typeface="Times New Roman"/>
                      </a:endParaRPr>
                    </a:p>
                  </a:txBody>
                  <a:tcPr marL="68580" marR="68580" marT="0" marB="0">
                    <a:lnL>
                      <a:noFill/>
                    </a:lnL>
                    <a:lnR>
                      <a:noFill/>
                    </a:lnR>
                    <a:lnT>
                      <a:noFill/>
                    </a:lnT>
                    <a:lnB>
                      <a:noFill/>
                    </a:lnB>
                    <a:solidFill>
                      <a:schemeClr val="accent5">
                        <a:lumMod val="20000"/>
                        <a:lumOff val="80000"/>
                      </a:schemeClr>
                    </a:solidFill>
                  </a:tcPr>
                </a:tc>
                <a:tc>
                  <a:txBody>
                    <a:bodyPr/>
                    <a:lstStyle/>
                    <a:p>
                      <a:pPr marL="0" marR="0">
                        <a:lnSpc>
                          <a:spcPct val="115000"/>
                        </a:lnSpc>
                        <a:spcBef>
                          <a:spcPts val="0"/>
                        </a:spcBef>
                        <a:spcAft>
                          <a:spcPts val="0"/>
                        </a:spcAft>
                      </a:pPr>
                      <a:r>
                        <a:rPr lang="en-US" sz="1400">
                          <a:effectLst/>
                          <a:latin typeface="Times New Roman"/>
                          <a:ea typeface="Calibri"/>
                          <a:cs typeface="Times New Roman"/>
                        </a:rPr>
                        <a:t>-</a:t>
                      </a:r>
                      <a:endParaRPr lang="en-US" sz="1400">
                        <a:effectLst/>
                        <a:latin typeface="Calibri"/>
                        <a:ea typeface="Calibri"/>
                        <a:cs typeface="Times New Roman"/>
                      </a:endParaRPr>
                    </a:p>
                  </a:txBody>
                  <a:tcPr marL="68580" marR="68580" marT="0" marB="0">
                    <a:lnL>
                      <a:noFill/>
                    </a:lnL>
                    <a:lnR>
                      <a:noFill/>
                    </a:lnR>
                    <a:lnT>
                      <a:noFill/>
                    </a:lnT>
                    <a:lnB>
                      <a:noFill/>
                    </a:lnB>
                    <a:solidFill>
                      <a:schemeClr val="accent5">
                        <a:lumMod val="20000"/>
                        <a:lumOff val="80000"/>
                      </a:schemeClr>
                    </a:solidFill>
                  </a:tcPr>
                </a:tc>
                <a:tc>
                  <a:txBody>
                    <a:bodyPr/>
                    <a:lstStyle/>
                    <a:p>
                      <a:pPr marL="0" marR="0">
                        <a:lnSpc>
                          <a:spcPct val="115000"/>
                        </a:lnSpc>
                        <a:spcBef>
                          <a:spcPts val="0"/>
                        </a:spcBef>
                        <a:spcAft>
                          <a:spcPts val="0"/>
                        </a:spcAft>
                      </a:pPr>
                      <a:r>
                        <a:rPr lang="en-US" sz="1400">
                          <a:effectLst/>
                          <a:latin typeface="Times New Roman"/>
                          <a:ea typeface="Calibri"/>
                          <a:cs typeface="Times New Roman"/>
                        </a:rPr>
                        <a:t>2.33</a:t>
                      </a:r>
                      <a:endParaRPr lang="en-US" sz="1400">
                        <a:effectLst/>
                        <a:latin typeface="Calibri"/>
                        <a:ea typeface="Calibri"/>
                        <a:cs typeface="Times New Roman"/>
                      </a:endParaRPr>
                    </a:p>
                  </a:txBody>
                  <a:tcPr marL="68580" marR="68580" marT="0" marB="0">
                    <a:lnL>
                      <a:noFill/>
                    </a:lnL>
                    <a:lnR>
                      <a:noFill/>
                    </a:lnR>
                    <a:lnT>
                      <a:noFill/>
                    </a:lnT>
                    <a:lnB>
                      <a:noFill/>
                    </a:lnB>
                    <a:solidFill>
                      <a:schemeClr val="accent5">
                        <a:lumMod val="20000"/>
                        <a:lumOff val="80000"/>
                      </a:schemeClr>
                    </a:solidFill>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0.003</a:t>
                      </a:r>
                      <a:endParaRPr lang="en-US" sz="1400">
                        <a:effectLst/>
                        <a:latin typeface="Calibri"/>
                        <a:ea typeface="Calibri"/>
                        <a:cs typeface="Times New Roman"/>
                      </a:endParaRPr>
                    </a:p>
                  </a:txBody>
                  <a:tcPr marL="68580" marR="68580" marT="0" marB="0">
                    <a:lnL>
                      <a:noFill/>
                    </a:lnL>
                    <a:lnR>
                      <a:noFill/>
                    </a:lnR>
                    <a:lnT>
                      <a:noFill/>
                    </a:lnT>
                    <a:lnB>
                      <a:noFill/>
                    </a:lnB>
                    <a:solidFill>
                      <a:schemeClr val="accent5">
                        <a:lumMod val="20000"/>
                        <a:lumOff val="80000"/>
                      </a:schemeClr>
                    </a:solidFill>
                  </a:tcPr>
                </a:tc>
              </a:tr>
              <a:tr h="277091">
                <a:tc>
                  <a:txBody>
                    <a:bodyPr/>
                    <a:lstStyle/>
                    <a:p>
                      <a:pPr marL="0" marR="0">
                        <a:lnSpc>
                          <a:spcPct val="115000"/>
                        </a:lnSpc>
                        <a:spcBef>
                          <a:spcPts val="0"/>
                        </a:spcBef>
                        <a:spcAft>
                          <a:spcPts val="0"/>
                        </a:spcAft>
                      </a:pPr>
                      <a:r>
                        <a:rPr lang="en-US" sz="1400" dirty="0">
                          <a:effectLst/>
                          <a:latin typeface="Times New Roman"/>
                          <a:ea typeface="Calibri"/>
                          <a:cs typeface="Times New Roman"/>
                        </a:rPr>
                        <a:t>Health Care Worker Improvement</a:t>
                      </a:r>
                      <a:endParaRPr lang="en-US" sz="1400" dirty="0">
                        <a:effectLst/>
                        <a:latin typeface="Calibri"/>
                        <a:ea typeface="Calibri"/>
                        <a:cs typeface="Times New Roman"/>
                      </a:endParaRPr>
                    </a:p>
                  </a:txBody>
                  <a:tcPr marL="68580" marR="68580" marT="0" marB="0">
                    <a:lnL>
                      <a:noFill/>
                    </a:lnL>
                    <a:lnR>
                      <a:noFill/>
                    </a:lnR>
                    <a:lnT>
                      <a:noFill/>
                    </a:lnT>
                    <a:lnB>
                      <a:noFill/>
                    </a:lnB>
                    <a:solidFill>
                      <a:schemeClr val="accent5">
                        <a:lumMod val="20000"/>
                        <a:lumOff val="80000"/>
                      </a:schemeClr>
                    </a:solidFill>
                  </a:tcPr>
                </a:tc>
                <a:tc>
                  <a:txBody>
                    <a:bodyPr/>
                    <a:lstStyle/>
                    <a:p>
                      <a:pPr marL="0" marR="0" algn="ctr">
                        <a:lnSpc>
                          <a:spcPct val="115000"/>
                        </a:lnSpc>
                        <a:spcBef>
                          <a:spcPts val="0"/>
                        </a:spcBef>
                        <a:spcAft>
                          <a:spcPts val="0"/>
                        </a:spcAft>
                      </a:pPr>
                      <a:r>
                        <a:rPr lang="en-US" sz="1400" dirty="0">
                          <a:effectLst/>
                          <a:latin typeface="Times New Roman"/>
                          <a:ea typeface="Calibri"/>
                          <a:cs typeface="Times New Roman"/>
                        </a:rPr>
                        <a:t>1.57</a:t>
                      </a:r>
                      <a:endParaRPr lang="en-US" sz="1400" dirty="0">
                        <a:effectLst/>
                        <a:latin typeface="Calibri"/>
                        <a:ea typeface="Calibri"/>
                        <a:cs typeface="Times New Roman"/>
                      </a:endParaRPr>
                    </a:p>
                  </a:txBody>
                  <a:tcPr marL="68580" marR="68580" marT="0" marB="0">
                    <a:lnL>
                      <a:noFill/>
                    </a:lnL>
                    <a:lnR>
                      <a:noFill/>
                    </a:lnR>
                    <a:lnT>
                      <a:noFill/>
                    </a:lnT>
                    <a:lnB>
                      <a:noFill/>
                    </a:lnB>
                    <a:solidFill>
                      <a:schemeClr val="accent5">
                        <a:lumMod val="20000"/>
                        <a:lumOff val="80000"/>
                      </a:schemeClr>
                    </a:solidFill>
                  </a:tcPr>
                </a:tc>
                <a:tc>
                  <a:txBody>
                    <a:bodyPr/>
                    <a:lstStyle/>
                    <a:p>
                      <a:pPr marL="0" marR="0" algn="r">
                        <a:lnSpc>
                          <a:spcPct val="115000"/>
                        </a:lnSpc>
                        <a:spcBef>
                          <a:spcPts val="0"/>
                        </a:spcBef>
                        <a:spcAft>
                          <a:spcPts val="0"/>
                        </a:spcAft>
                      </a:pPr>
                      <a:r>
                        <a:rPr lang="en-US" sz="1400" dirty="0">
                          <a:effectLst/>
                          <a:latin typeface="Times New Roman"/>
                          <a:ea typeface="Calibri"/>
                          <a:cs typeface="Times New Roman"/>
                        </a:rPr>
                        <a:t>0.49</a:t>
                      </a:r>
                      <a:endParaRPr lang="en-US" sz="1400" dirty="0">
                        <a:effectLst/>
                        <a:latin typeface="Calibri"/>
                        <a:ea typeface="Calibri"/>
                        <a:cs typeface="Times New Roman"/>
                      </a:endParaRPr>
                    </a:p>
                  </a:txBody>
                  <a:tcPr marL="68580" marR="68580" marT="0" marB="0">
                    <a:lnL>
                      <a:noFill/>
                    </a:lnL>
                    <a:lnR>
                      <a:noFill/>
                    </a:lnR>
                    <a:lnT>
                      <a:noFill/>
                    </a:lnT>
                    <a:lnB>
                      <a:noFill/>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effectLst/>
                          <a:latin typeface="Times New Roman"/>
                          <a:ea typeface="Calibri"/>
                          <a:cs typeface="Times New Roman"/>
                        </a:rPr>
                        <a:t>-</a:t>
                      </a:r>
                      <a:endParaRPr lang="en-US" sz="1400" dirty="0">
                        <a:effectLst/>
                        <a:latin typeface="Calibri"/>
                        <a:ea typeface="Calibri"/>
                        <a:cs typeface="Times New Roman"/>
                      </a:endParaRPr>
                    </a:p>
                  </a:txBody>
                  <a:tcPr marL="68580" marR="68580" marT="0" marB="0">
                    <a:lnL>
                      <a:noFill/>
                    </a:lnL>
                    <a:lnR>
                      <a:noFill/>
                    </a:lnR>
                    <a:lnT>
                      <a:noFill/>
                    </a:lnT>
                    <a:lnB>
                      <a:noFill/>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effectLst/>
                          <a:latin typeface="Times New Roman"/>
                          <a:ea typeface="Calibri"/>
                          <a:cs typeface="Times New Roman"/>
                        </a:rPr>
                        <a:t>2.65</a:t>
                      </a:r>
                      <a:endParaRPr lang="en-US" sz="1400" dirty="0">
                        <a:effectLst/>
                        <a:latin typeface="Calibri"/>
                        <a:ea typeface="Calibri"/>
                        <a:cs typeface="Times New Roman"/>
                      </a:endParaRPr>
                    </a:p>
                  </a:txBody>
                  <a:tcPr marL="68580" marR="68580" marT="0" marB="0">
                    <a:lnL>
                      <a:noFill/>
                    </a:lnL>
                    <a:lnR>
                      <a:noFill/>
                    </a:lnR>
                    <a:lnT>
                      <a:noFill/>
                    </a:lnT>
                    <a:lnB>
                      <a:noFill/>
                    </a:lnB>
                    <a:solidFill>
                      <a:schemeClr val="accent5">
                        <a:lumMod val="20000"/>
                        <a:lumOff val="80000"/>
                      </a:schemeClr>
                    </a:solidFill>
                  </a:tcPr>
                </a:tc>
                <a:tc>
                  <a:txBody>
                    <a:bodyPr/>
                    <a:lstStyle/>
                    <a:p>
                      <a:pPr marL="0" marR="0" algn="ctr">
                        <a:lnSpc>
                          <a:spcPct val="115000"/>
                        </a:lnSpc>
                        <a:spcBef>
                          <a:spcPts val="0"/>
                        </a:spcBef>
                        <a:spcAft>
                          <a:spcPts val="0"/>
                        </a:spcAft>
                      </a:pPr>
                      <a:r>
                        <a:rPr lang="en-US" sz="1400" dirty="0">
                          <a:effectLst/>
                          <a:latin typeface="Times New Roman"/>
                          <a:ea typeface="Calibri"/>
                          <a:cs typeface="Times New Roman"/>
                        </a:rPr>
                        <a:t>0.005</a:t>
                      </a:r>
                      <a:endParaRPr lang="en-US" sz="1400" dirty="0">
                        <a:effectLst/>
                        <a:latin typeface="Calibri"/>
                        <a:ea typeface="Calibri"/>
                        <a:cs typeface="Times New Roman"/>
                      </a:endParaRPr>
                    </a:p>
                  </a:txBody>
                  <a:tcPr marL="68580" marR="68580" marT="0" marB="0">
                    <a:lnL>
                      <a:noFill/>
                    </a:lnL>
                    <a:lnR>
                      <a:noFill/>
                    </a:lnR>
                    <a:lnT>
                      <a:noFill/>
                    </a:lnT>
                    <a:lnB>
                      <a:noFill/>
                    </a:lnB>
                    <a:solidFill>
                      <a:schemeClr val="accent5">
                        <a:lumMod val="20000"/>
                        <a:lumOff val="80000"/>
                      </a:schemeClr>
                    </a:solidFill>
                  </a:tcPr>
                </a:tc>
              </a:tr>
              <a:tr h="277091">
                <a:tc>
                  <a:txBody>
                    <a:bodyPr/>
                    <a:lstStyle/>
                    <a:p>
                      <a:pPr marL="0" marR="0">
                        <a:lnSpc>
                          <a:spcPct val="115000"/>
                        </a:lnSpc>
                        <a:spcBef>
                          <a:spcPts val="0"/>
                        </a:spcBef>
                        <a:spcAft>
                          <a:spcPts val="0"/>
                        </a:spcAft>
                      </a:pPr>
                      <a:r>
                        <a:rPr lang="en-US" sz="1400">
                          <a:effectLst/>
                          <a:latin typeface="Times New Roman"/>
                          <a:ea typeface="Calibri"/>
                          <a:cs typeface="Times New Roman"/>
                        </a:rPr>
                        <a:t>Counseling/Skills Development</a:t>
                      </a:r>
                      <a:endParaRPr lang="en-US" sz="1400">
                        <a:effectLst/>
                        <a:latin typeface="Calibri"/>
                        <a:ea typeface="Calibri"/>
                        <a:cs typeface="Times New Roman"/>
                      </a:endParaRPr>
                    </a:p>
                  </a:txBody>
                  <a:tcPr marL="68580" marR="68580" marT="0" marB="0">
                    <a:lnL>
                      <a:noFill/>
                    </a:lnL>
                    <a:lnR>
                      <a:noFill/>
                    </a:lnR>
                    <a:lnT>
                      <a:noFill/>
                    </a:lnT>
                    <a:lnB>
                      <a:noFill/>
                    </a:lnB>
                    <a:solidFill>
                      <a:schemeClr val="accent5">
                        <a:lumMod val="20000"/>
                        <a:lumOff val="80000"/>
                      </a:schemeClr>
                    </a:solidFill>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0.91</a:t>
                      </a:r>
                      <a:endParaRPr lang="en-US" sz="1400">
                        <a:effectLst/>
                        <a:latin typeface="Calibri"/>
                        <a:ea typeface="Calibri"/>
                        <a:cs typeface="Times New Roman"/>
                      </a:endParaRPr>
                    </a:p>
                  </a:txBody>
                  <a:tcPr marL="68580" marR="68580" marT="0" marB="0">
                    <a:lnL>
                      <a:noFill/>
                    </a:lnL>
                    <a:lnR>
                      <a:noFill/>
                    </a:lnR>
                    <a:lnT>
                      <a:noFill/>
                    </a:lnT>
                    <a:lnB>
                      <a:noFill/>
                    </a:lnB>
                    <a:solidFill>
                      <a:schemeClr val="accent5">
                        <a:lumMod val="20000"/>
                        <a:lumOff val="80000"/>
                      </a:schemeClr>
                    </a:solidFill>
                  </a:tcPr>
                </a:tc>
                <a:tc>
                  <a:txBody>
                    <a:bodyPr/>
                    <a:lstStyle/>
                    <a:p>
                      <a:pPr marL="0" marR="0" algn="r">
                        <a:lnSpc>
                          <a:spcPct val="115000"/>
                        </a:lnSpc>
                        <a:spcBef>
                          <a:spcPts val="0"/>
                        </a:spcBef>
                        <a:spcAft>
                          <a:spcPts val="0"/>
                        </a:spcAft>
                      </a:pPr>
                      <a:r>
                        <a:rPr lang="en-US" sz="1400">
                          <a:effectLst/>
                          <a:latin typeface="Times New Roman"/>
                          <a:ea typeface="Calibri"/>
                          <a:cs typeface="Times New Roman"/>
                        </a:rPr>
                        <a:t>0.03</a:t>
                      </a:r>
                      <a:endParaRPr lang="en-US" sz="1400">
                        <a:effectLst/>
                        <a:latin typeface="Calibri"/>
                        <a:ea typeface="Calibri"/>
                        <a:cs typeface="Times New Roman"/>
                      </a:endParaRPr>
                    </a:p>
                  </a:txBody>
                  <a:tcPr marL="68580" marR="68580" marT="0" marB="0">
                    <a:lnL>
                      <a:noFill/>
                    </a:lnL>
                    <a:lnR>
                      <a:noFill/>
                    </a:lnR>
                    <a:lnT>
                      <a:noFill/>
                    </a:lnT>
                    <a:lnB>
                      <a:noFill/>
                    </a:lnB>
                    <a:solidFill>
                      <a:schemeClr val="accent5">
                        <a:lumMod val="20000"/>
                        <a:lumOff val="80000"/>
                      </a:schemeClr>
                    </a:solidFill>
                  </a:tcPr>
                </a:tc>
                <a:tc>
                  <a:txBody>
                    <a:bodyPr/>
                    <a:lstStyle/>
                    <a:p>
                      <a:pPr marL="0" marR="0">
                        <a:lnSpc>
                          <a:spcPct val="115000"/>
                        </a:lnSpc>
                        <a:spcBef>
                          <a:spcPts val="0"/>
                        </a:spcBef>
                        <a:spcAft>
                          <a:spcPts val="0"/>
                        </a:spcAft>
                      </a:pPr>
                      <a:r>
                        <a:rPr lang="en-US" sz="1400">
                          <a:effectLst/>
                          <a:latin typeface="Times New Roman"/>
                          <a:ea typeface="Calibri"/>
                          <a:cs typeface="Times New Roman"/>
                        </a:rPr>
                        <a:t>-</a:t>
                      </a:r>
                      <a:endParaRPr lang="en-US" sz="1400">
                        <a:effectLst/>
                        <a:latin typeface="Calibri"/>
                        <a:ea typeface="Calibri"/>
                        <a:cs typeface="Times New Roman"/>
                      </a:endParaRPr>
                    </a:p>
                  </a:txBody>
                  <a:tcPr marL="68580" marR="68580" marT="0" marB="0">
                    <a:lnL>
                      <a:noFill/>
                    </a:lnL>
                    <a:lnR>
                      <a:noFill/>
                    </a:lnR>
                    <a:lnT>
                      <a:noFill/>
                    </a:lnT>
                    <a:lnB>
                      <a:noFill/>
                    </a:lnB>
                    <a:solidFill>
                      <a:schemeClr val="accent5">
                        <a:lumMod val="20000"/>
                        <a:lumOff val="80000"/>
                      </a:schemeClr>
                    </a:solidFill>
                  </a:tcPr>
                </a:tc>
                <a:tc>
                  <a:txBody>
                    <a:bodyPr/>
                    <a:lstStyle/>
                    <a:p>
                      <a:pPr marL="0" marR="0">
                        <a:lnSpc>
                          <a:spcPct val="115000"/>
                        </a:lnSpc>
                        <a:spcBef>
                          <a:spcPts val="0"/>
                        </a:spcBef>
                        <a:spcAft>
                          <a:spcPts val="0"/>
                        </a:spcAft>
                      </a:pPr>
                      <a:r>
                        <a:rPr lang="en-US" sz="1400">
                          <a:effectLst/>
                          <a:latin typeface="Times New Roman"/>
                          <a:ea typeface="Calibri"/>
                          <a:cs typeface="Times New Roman"/>
                        </a:rPr>
                        <a:t>1.80</a:t>
                      </a:r>
                      <a:endParaRPr lang="en-US" sz="1400">
                        <a:effectLst/>
                        <a:latin typeface="Calibri"/>
                        <a:ea typeface="Calibri"/>
                        <a:cs typeface="Times New Roman"/>
                      </a:endParaRPr>
                    </a:p>
                  </a:txBody>
                  <a:tcPr marL="68580" marR="68580" marT="0" marB="0">
                    <a:lnL>
                      <a:noFill/>
                    </a:lnL>
                    <a:lnR>
                      <a:noFill/>
                    </a:lnR>
                    <a:lnT>
                      <a:noFill/>
                    </a:lnT>
                    <a:lnB>
                      <a:noFill/>
                    </a:lnB>
                    <a:solidFill>
                      <a:schemeClr val="accent5">
                        <a:lumMod val="20000"/>
                        <a:lumOff val="80000"/>
                      </a:schemeClr>
                    </a:solidFill>
                  </a:tcPr>
                </a:tc>
                <a:tc>
                  <a:txBody>
                    <a:bodyPr/>
                    <a:lstStyle/>
                    <a:p>
                      <a:pPr marL="0" marR="0" algn="ctr">
                        <a:lnSpc>
                          <a:spcPct val="115000"/>
                        </a:lnSpc>
                        <a:spcBef>
                          <a:spcPts val="0"/>
                        </a:spcBef>
                        <a:spcAft>
                          <a:spcPts val="0"/>
                        </a:spcAft>
                      </a:pPr>
                      <a:r>
                        <a:rPr lang="en-US" sz="1400" dirty="0">
                          <a:effectLst/>
                          <a:latin typeface="Times New Roman"/>
                          <a:ea typeface="Calibri"/>
                          <a:cs typeface="Times New Roman"/>
                        </a:rPr>
                        <a:t>0.043</a:t>
                      </a:r>
                      <a:endParaRPr lang="en-US" sz="1400" dirty="0">
                        <a:effectLst/>
                        <a:latin typeface="Calibri"/>
                        <a:ea typeface="Calibri"/>
                        <a:cs typeface="Times New Roman"/>
                      </a:endParaRPr>
                    </a:p>
                  </a:txBody>
                  <a:tcPr marL="68580" marR="68580" marT="0" marB="0">
                    <a:lnL>
                      <a:noFill/>
                    </a:lnL>
                    <a:lnR>
                      <a:noFill/>
                    </a:lnR>
                    <a:lnT>
                      <a:noFill/>
                    </a:lnT>
                    <a:lnB>
                      <a:noFill/>
                    </a:lnB>
                    <a:solidFill>
                      <a:schemeClr val="accent5">
                        <a:lumMod val="20000"/>
                        <a:lumOff val="80000"/>
                      </a:schemeClr>
                    </a:solidFill>
                  </a:tcPr>
                </a:tc>
              </a:tr>
              <a:tr h="277091">
                <a:tc>
                  <a:txBody>
                    <a:bodyPr/>
                    <a:lstStyle/>
                    <a:p>
                      <a:pPr marL="0" marR="0">
                        <a:lnSpc>
                          <a:spcPct val="115000"/>
                        </a:lnSpc>
                        <a:spcBef>
                          <a:spcPts val="0"/>
                        </a:spcBef>
                        <a:spcAft>
                          <a:spcPts val="0"/>
                        </a:spcAft>
                      </a:pPr>
                      <a:r>
                        <a:rPr lang="en-US" sz="1400">
                          <a:effectLst/>
                          <a:latin typeface="Times New Roman"/>
                          <a:ea typeface="Calibri"/>
                          <a:cs typeface="Times New Roman"/>
                        </a:rPr>
                        <a:t>Organizational Process Improvement</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0.64</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400">
                          <a:effectLst/>
                          <a:latin typeface="Times New Roman"/>
                          <a:ea typeface="Calibri"/>
                          <a:cs typeface="Times New Roman"/>
                        </a:rPr>
                        <a:t>-0.97</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400">
                          <a:effectLst/>
                          <a:latin typeface="Times New Roman"/>
                          <a:ea typeface="Calibri"/>
                          <a:cs typeface="Times New Roman"/>
                        </a:rPr>
                        <a:t>-</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400">
                          <a:effectLst/>
                          <a:latin typeface="Times New Roman"/>
                          <a:ea typeface="Calibri"/>
                          <a:cs typeface="Times New Roman"/>
                        </a:rPr>
                        <a:t>2.24</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0.433</a:t>
                      </a:r>
                      <a:endParaRPr lang="en-US" sz="1400">
                        <a:effectLst/>
                        <a:latin typeface="Calibri"/>
                        <a:ea typeface="Calibri"/>
                        <a:cs typeface="Times New Roman"/>
                      </a:endParaRPr>
                    </a:p>
                  </a:txBody>
                  <a:tcPr marL="68580" marR="68580" marT="0" marB="0">
                    <a:lnL>
                      <a:noFill/>
                    </a:lnL>
                    <a:lnR>
                      <a:noFill/>
                    </a:lnR>
                    <a:lnT>
                      <a:noFill/>
                    </a:lnT>
                    <a:lnB>
                      <a:noFill/>
                    </a:lnB>
                  </a:tcPr>
                </a:tc>
              </a:tr>
              <a:tr h="277091">
                <a:tc>
                  <a:txBody>
                    <a:bodyPr/>
                    <a:lstStyle/>
                    <a:p>
                      <a:pPr marL="0" marR="0">
                        <a:lnSpc>
                          <a:spcPct val="115000"/>
                        </a:lnSpc>
                        <a:spcBef>
                          <a:spcPts val="0"/>
                        </a:spcBef>
                        <a:spcAft>
                          <a:spcPts val="0"/>
                        </a:spcAft>
                      </a:pPr>
                      <a:r>
                        <a:rPr lang="en-US" sz="1400">
                          <a:effectLst/>
                          <a:latin typeface="Times New Roman"/>
                          <a:ea typeface="Calibri"/>
                          <a:cs typeface="Times New Roman"/>
                        </a:rPr>
                        <a:t>Service Promotion/Marketing</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0.96</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400">
                          <a:effectLst/>
                          <a:latin typeface="Times New Roman"/>
                          <a:ea typeface="Calibri"/>
                          <a:cs typeface="Times New Roman"/>
                        </a:rPr>
                        <a:t>-1.29</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400">
                          <a:effectLst/>
                          <a:latin typeface="Times New Roman"/>
                          <a:ea typeface="Calibri"/>
                          <a:cs typeface="Times New Roman"/>
                        </a:rPr>
                        <a:t>-</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400">
                          <a:effectLst/>
                          <a:latin typeface="Times New Roman"/>
                          <a:ea typeface="Calibri"/>
                          <a:cs typeface="Times New Roman"/>
                        </a:rPr>
                        <a:t>3.21</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0.399</a:t>
                      </a:r>
                      <a:endParaRPr lang="en-US" sz="1400">
                        <a:effectLst/>
                        <a:latin typeface="Calibri"/>
                        <a:ea typeface="Calibri"/>
                        <a:cs typeface="Times New Roman"/>
                      </a:endParaRPr>
                    </a:p>
                  </a:txBody>
                  <a:tcPr marL="68580" marR="68580" marT="0" marB="0">
                    <a:lnL>
                      <a:noFill/>
                    </a:lnL>
                    <a:lnR>
                      <a:noFill/>
                    </a:lnR>
                    <a:lnT>
                      <a:noFill/>
                    </a:lnT>
                    <a:lnB>
                      <a:noFill/>
                    </a:lnB>
                  </a:tcPr>
                </a:tc>
              </a:tr>
              <a:tr h="277091">
                <a:tc>
                  <a:txBody>
                    <a:bodyPr/>
                    <a:lstStyle/>
                    <a:p>
                      <a:pPr marL="0" marR="0">
                        <a:lnSpc>
                          <a:spcPct val="115000"/>
                        </a:lnSpc>
                        <a:spcBef>
                          <a:spcPts val="0"/>
                        </a:spcBef>
                        <a:spcAft>
                          <a:spcPts val="0"/>
                        </a:spcAft>
                      </a:pPr>
                      <a:r>
                        <a:rPr lang="en-US" sz="1400">
                          <a:effectLst/>
                          <a:latin typeface="Times New Roman"/>
                          <a:ea typeface="Calibri"/>
                          <a:cs typeface="Times New Roman"/>
                        </a:rPr>
                        <a:t>Community Interventions</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-0.08</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400">
                          <a:effectLst/>
                          <a:latin typeface="Times New Roman"/>
                          <a:ea typeface="Calibri"/>
                          <a:cs typeface="Times New Roman"/>
                        </a:rPr>
                        <a:t>-0.94</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400">
                          <a:effectLst/>
                          <a:latin typeface="Times New Roman"/>
                          <a:ea typeface="Calibri"/>
                          <a:cs typeface="Times New Roman"/>
                        </a:rPr>
                        <a:t>-</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400">
                          <a:effectLst/>
                          <a:latin typeface="Times New Roman"/>
                          <a:ea typeface="Calibri"/>
                          <a:cs typeface="Times New Roman"/>
                        </a:rPr>
                        <a:t>0.78</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0.853</a:t>
                      </a:r>
                      <a:endParaRPr lang="en-US" sz="1400">
                        <a:effectLst/>
                        <a:latin typeface="Calibri"/>
                        <a:ea typeface="Calibri"/>
                        <a:cs typeface="Times New Roman"/>
                      </a:endParaRPr>
                    </a:p>
                  </a:txBody>
                  <a:tcPr marL="68580" marR="68580" marT="0" marB="0">
                    <a:lnL>
                      <a:noFill/>
                    </a:lnL>
                    <a:lnR>
                      <a:noFill/>
                    </a:lnR>
                    <a:lnT>
                      <a:noFill/>
                    </a:lnT>
                    <a:lnB>
                      <a:noFill/>
                    </a:lnB>
                  </a:tcPr>
                </a:tc>
              </a:tr>
              <a:tr h="277091">
                <a:tc>
                  <a:txBody>
                    <a:bodyPr/>
                    <a:lstStyle/>
                    <a:p>
                      <a:pPr marL="0" marR="0">
                        <a:lnSpc>
                          <a:spcPct val="115000"/>
                        </a:lnSpc>
                        <a:spcBef>
                          <a:spcPts val="0"/>
                        </a:spcBef>
                        <a:spcAft>
                          <a:spcPts val="0"/>
                        </a:spcAft>
                      </a:pPr>
                      <a:r>
                        <a:rPr lang="en-US" sz="1400">
                          <a:effectLst/>
                          <a:latin typeface="Times New Roman"/>
                          <a:ea typeface="Calibri"/>
                          <a:cs typeface="Times New Roman"/>
                        </a:rPr>
                        <a:t>Non-Peer Social Support</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0.02</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400">
                          <a:effectLst/>
                          <a:latin typeface="Times New Roman"/>
                          <a:ea typeface="Calibri"/>
                          <a:cs typeface="Times New Roman"/>
                        </a:rPr>
                        <a:t>-0.98</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400">
                          <a:effectLst/>
                          <a:latin typeface="Times New Roman"/>
                          <a:ea typeface="Calibri"/>
                          <a:cs typeface="Times New Roman"/>
                        </a:rPr>
                        <a:t>-</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400">
                          <a:effectLst/>
                          <a:latin typeface="Times New Roman"/>
                          <a:ea typeface="Calibri"/>
                          <a:cs typeface="Times New Roman"/>
                        </a:rPr>
                        <a:t>1.02</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0.968</a:t>
                      </a:r>
                      <a:endParaRPr lang="en-US" sz="1400">
                        <a:effectLst/>
                        <a:latin typeface="Calibri"/>
                        <a:ea typeface="Calibri"/>
                        <a:cs typeface="Times New Roman"/>
                      </a:endParaRPr>
                    </a:p>
                  </a:txBody>
                  <a:tcPr marL="68580" marR="68580" marT="0" marB="0">
                    <a:lnL>
                      <a:noFill/>
                    </a:lnL>
                    <a:lnR>
                      <a:noFill/>
                    </a:lnR>
                    <a:lnT>
                      <a:noFill/>
                    </a:lnT>
                    <a:lnB>
                      <a:noFill/>
                    </a:lnB>
                  </a:tcPr>
                </a:tc>
              </a:tr>
              <a:tr h="277091">
                <a:tc>
                  <a:txBody>
                    <a:bodyPr/>
                    <a:lstStyle/>
                    <a:p>
                      <a:pPr marL="0" marR="0">
                        <a:lnSpc>
                          <a:spcPct val="115000"/>
                        </a:lnSpc>
                        <a:spcBef>
                          <a:spcPts val="0"/>
                        </a:spcBef>
                        <a:spcAft>
                          <a:spcPts val="0"/>
                        </a:spcAft>
                      </a:pPr>
                      <a:r>
                        <a:rPr lang="en-US" sz="1400">
                          <a:effectLst/>
                          <a:latin typeface="Times New Roman"/>
                          <a:ea typeface="Calibri"/>
                          <a:cs typeface="Times New Roman"/>
                        </a:rPr>
                        <a:t> Incentives/Additional Services</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0.31</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400">
                          <a:effectLst/>
                          <a:latin typeface="Times New Roman"/>
                          <a:ea typeface="Calibri"/>
                          <a:cs typeface="Times New Roman"/>
                        </a:rPr>
                        <a:t>-0.91</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400">
                          <a:effectLst/>
                          <a:latin typeface="Times New Roman"/>
                          <a:ea typeface="Calibri"/>
                          <a:cs typeface="Times New Roman"/>
                        </a:rPr>
                        <a:t>-</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400">
                          <a:effectLst/>
                          <a:latin typeface="Times New Roman"/>
                          <a:ea typeface="Calibri"/>
                          <a:cs typeface="Times New Roman"/>
                        </a:rPr>
                        <a:t>1.52</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0.617</a:t>
                      </a:r>
                      <a:endParaRPr lang="en-US" sz="1400">
                        <a:effectLst/>
                        <a:latin typeface="Calibri"/>
                        <a:ea typeface="Calibri"/>
                        <a:cs typeface="Times New Roman"/>
                      </a:endParaRPr>
                    </a:p>
                  </a:txBody>
                  <a:tcPr marL="68580" marR="68580" marT="0" marB="0">
                    <a:lnL>
                      <a:noFill/>
                    </a:lnL>
                    <a:lnR>
                      <a:noFill/>
                    </a:lnR>
                    <a:lnT>
                      <a:noFill/>
                    </a:lnT>
                    <a:lnB>
                      <a:noFill/>
                    </a:lnB>
                  </a:tcPr>
                </a:tc>
              </a:tr>
              <a:tr h="277091">
                <a:tc>
                  <a:txBody>
                    <a:bodyPr/>
                    <a:lstStyle/>
                    <a:p>
                      <a:pPr marL="0" marR="0">
                        <a:lnSpc>
                          <a:spcPct val="115000"/>
                        </a:lnSpc>
                        <a:spcBef>
                          <a:spcPts val="0"/>
                        </a:spcBef>
                        <a:spcAft>
                          <a:spcPts val="0"/>
                        </a:spcAft>
                      </a:pPr>
                      <a:r>
                        <a:rPr lang="en-US" sz="1400">
                          <a:effectLst/>
                          <a:latin typeface="Times New Roman"/>
                          <a:ea typeface="Calibri"/>
                          <a:cs typeface="Times New Roman"/>
                        </a:rPr>
                        <a:t>Facility-Based Service Delivery Systems</a:t>
                      </a:r>
                      <a:endParaRPr lang="en-US" sz="14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-0.29</a:t>
                      </a:r>
                      <a:endParaRPr lang="en-US" sz="14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effectLst/>
                          <a:latin typeface="Times New Roman"/>
                          <a:ea typeface="Calibri"/>
                          <a:cs typeface="Times New Roman"/>
                        </a:rPr>
                        <a:t>-1.13</a:t>
                      </a:r>
                      <a:endParaRPr lang="en-US" sz="14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Times New Roman"/>
                          <a:ea typeface="Calibri"/>
                          <a:cs typeface="Times New Roman"/>
                        </a:rPr>
                        <a:t>-</a:t>
                      </a:r>
                      <a:endParaRPr lang="en-US" sz="14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Times New Roman"/>
                          <a:ea typeface="Calibri"/>
                          <a:cs typeface="Times New Roman"/>
                        </a:rPr>
                        <a:t>0.55</a:t>
                      </a:r>
                      <a:endParaRPr lang="en-US" sz="14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a:ea typeface="Calibri"/>
                          <a:cs typeface="Times New Roman"/>
                        </a:rPr>
                        <a:t>0.498</a:t>
                      </a:r>
                      <a:endParaRPr lang="en-US" sz="14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304800" y="209550"/>
            <a:ext cx="8530861" cy="461665"/>
          </a:xfrm>
          <a:prstGeom prst="rect">
            <a:avLst/>
          </a:prstGeom>
          <a:solidFill>
            <a:schemeClr val="tx2"/>
          </a:solidFill>
        </p:spPr>
        <p:txBody>
          <a:bodyPr wrap="none" rtlCol="0">
            <a:spAutoFit/>
          </a:bodyPr>
          <a:lstStyle/>
          <a:p>
            <a:r>
              <a:rPr lang="en-US" sz="2400" b="1" dirty="0" smtClean="0">
                <a:solidFill>
                  <a:schemeClr val="bg1"/>
                </a:solidFill>
              </a:rPr>
              <a:t>Association between Implementation Approach and Specification</a:t>
            </a:r>
            <a:endParaRPr lang="en-US" sz="2400" b="1" dirty="0">
              <a:solidFill>
                <a:schemeClr val="bg1"/>
              </a:solidFill>
            </a:endParaRPr>
          </a:p>
        </p:txBody>
      </p:sp>
    </p:spTree>
    <p:extLst>
      <p:ext uri="{BB962C8B-B14F-4D97-AF65-F5344CB8AC3E}">
        <p14:creationId xmlns:p14="http://schemas.microsoft.com/office/powerpoint/2010/main" val="2863631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81881235"/>
              </p:ext>
            </p:extLst>
          </p:nvPr>
        </p:nvGraphicFramePr>
        <p:xfrm>
          <a:off x="457200" y="1047749"/>
          <a:ext cx="8153399" cy="2743200"/>
        </p:xfrm>
        <a:graphic>
          <a:graphicData uri="http://schemas.openxmlformats.org/drawingml/2006/table">
            <a:tbl>
              <a:tblPr firstRow="1" firstCol="1" bandRow="1"/>
              <a:tblGrid>
                <a:gridCol w="3822575"/>
                <a:gridCol w="1180985"/>
                <a:gridCol w="955643"/>
                <a:gridCol w="282910"/>
                <a:gridCol w="955643"/>
                <a:gridCol w="955643"/>
              </a:tblGrid>
              <a:tr h="342900">
                <a:tc>
                  <a:txBody>
                    <a:bodyPr/>
                    <a:lstStyle/>
                    <a:p>
                      <a:pPr marL="0" marR="0" algn="l">
                        <a:lnSpc>
                          <a:spcPct val="115000"/>
                        </a:lnSpc>
                        <a:spcBef>
                          <a:spcPts val="0"/>
                        </a:spcBef>
                        <a:spcAft>
                          <a:spcPts val="0"/>
                        </a:spcAft>
                      </a:pPr>
                      <a:r>
                        <a:rPr lang="en-US" sz="1400" dirty="0">
                          <a:solidFill>
                            <a:srgbClr val="000000"/>
                          </a:solidFill>
                          <a:effectLst/>
                          <a:latin typeface="Times New Roman"/>
                          <a:ea typeface="Times New Roman"/>
                          <a:cs typeface="Times New Roman"/>
                        </a:rPr>
                        <a:t>Cascade step</a:t>
                      </a:r>
                      <a:endParaRPr lang="en-US" sz="14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Times New Roman"/>
                          <a:ea typeface="Times New Roman"/>
                          <a:cs typeface="Times New Roman"/>
                        </a:rPr>
                        <a:t>Coefficient</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400" dirty="0">
                          <a:solidFill>
                            <a:srgbClr val="000000"/>
                          </a:solidFill>
                          <a:effectLst/>
                          <a:latin typeface="Times New Roman"/>
                          <a:ea typeface="Times New Roman"/>
                          <a:cs typeface="Times New Roman"/>
                        </a:rPr>
                        <a:t>95% CI</a:t>
                      </a:r>
                      <a:endParaRPr lang="en-US" sz="14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400">
                          <a:solidFill>
                            <a:srgbClr val="000000"/>
                          </a:solidFill>
                          <a:effectLst/>
                          <a:latin typeface="Times New Roman"/>
                          <a:ea typeface="Times New Roman"/>
                          <a:cs typeface="Times New Roman"/>
                        </a:rPr>
                        <a:t>p-value</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lstStyle/>
                    <a:p>
                      <a:pPr marL="0" marR="0" algn="l">
                        <a:lnSpc>
                          <a:spcPct val="115000"/>
                        </a:lnSpc>
                        <a:spcBef>
                          <a:spcPts val="0"/>
                        </a:spcBef>
                        <a:spcAft>
                          <a:spcPts val="0"/>
                        </a:spcAft>
                      </a:pPr>
                      <a:r>
                        <a:rPr lang="en-US" sz="1400">
                          <a:effectLst/>
                          <a:latin typeface="Times New Roman"/>
                          <a:ea typeface="Calibri"/>
                          <a:cs typeface="Times New Roman"/>
                        </a:rPr>
                        <a:t>Testing</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0.97</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400">
                          <a:effectLst/>
                          <a:latin typeface="Times New Roman"/>
                          <a:ea typeface="Calibri"/>
                          <a:cs typeface="Times New Roman"/>
                        </a:rPr>
                        <a:t>-0.14</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ct val="115000"/>
                        </a:lnSpc>
                        <a:spcBef>
                          <a:spcPts val="0"/>
                        </a:spcBef>
                        <a:spcAft>
                          <a:spcPts val="0"/>
                        </a:spcAft>
                      </a:pPr>
                      <a:r>
                        <a:rPr lang="en-US" sz="1400">
                          <a:effectLst/>
                          <a:latin typeface="Times New Roman"/>
                          <a:ea typeface="Calibri"/>
                          <a:cs typeface="Times New Roman"/>
                        </a:rPr>
                        <a:t>-</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ct val="115000"/>
                        </a:lnSpc>
                        <a:spcBef>
                          <a:spcPts val="0"/>
                        </a:spcBef>
                        <a:spcAft>
                          <a:spcPts val="0"/>
                        </a:spcAft>
                      </a:pPr>
                      <a:r>
                        <a:rPr lang="en-US" sz="1400">
                          <a:effectLst/>
                          <a:latin typeface="Times New Roman"/>
                          <a:ea typeface="Calibri"/>
                          <a:cs typeface="Times New Roman"/>
                        </a:rPr>
                        <a:t>2.1</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effectLst/>
                          <a:latin typeface="Times New Roman"/>
                          <a:ea typeface="Calibri"/>
                          <a:cs typeface="Times New Roman"/>
                        </a:rPr>
                        <a:t>0.086</a:t>
                      </a:r>
                      <a:endParaRPr lang="en-US" sz="14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342900">
                <a:tc>
                  <a:txBody>
                    <a:bodyPr/>
                    <a:lstStyle/>
                    <a:p>
                      <a:pPr marL="0" marR="0" algn="l">
                        <a:lnSpc>
                          <a:spcPct val="115000"/>
                        </a:lnSpc>
                        <a:spcBef>
                          <a:spcPts val="0"/>
                        </a:spcBef>
                        <a:spcAft>
                          <a:spcPts val="0"/>
                        </a:spcAft>
                      </a:pPr>
                      <a:r>
                        <a:rPr lang="en-US" sz="1400">
                          <a:effectLst/>
                          <a:latin typeface="Times New Roman"/>
                          <a:ea typeface="Calibri"/>
                          <a:cs typeface="Times New Roman"/>
                        </a:rPr>
                        <a:t>Linkage to Care</a:t>
                      </a:r>
                      <a:endParaRPr lang="en-US" sz="14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Times New Roman"/>
                          <a:ea typeface="Calibri"/>
                          <a:cs typeface="Times New Roman"/>
                        </a:rPr>
                        <a:t>0.38</a:t>
                      </a:r>
                      <a:endParaRPr lang="en-US" sz="14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400">
                          <a:effectLst/>
                          <a:latin typeface="Times New Roman"/>
                          <a:ea typeface="Calibri"/>
                          <a:cs typeface="Times New Roman"/>
                        </a:rPr>
                        <a:t>-0.97</a:t>
                      </a:r>
                      <a:endParaRPr lang="en-US" sz="14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l">
                        <a:lnSpc>
                          <a:spcPct val="115000"/>
                        </a:lnSpc>
                        <a:spcBef>
                          <a:spcPts val="0"/>
                        </a:spcBef>
                        <a:spcAft>
                          <a:spcPts val="0"/>
                        </a:spcAft>
                      </a:pPr>
                      <a:r>
                        <a:rPr lang="en-US" sz="1400">
                          <a:effectLst/>
                          <a:latin typeface="Times New Roman"/>
                          <a:ea typeface="Calibri"/>
                          <a:cs typeface="Times New Roman"/>
                        </a:rPr>
                        <a:t>-</a:t>
                      </a:r>
                      <a:endParaRPr lang="en-US" sz="14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l">
                        <a:lnSpc>
                          <a:spcPct val="115000"/>
                        </a:lnSpc>
                        <a:spcBef>
                          <a:spcPts val="0"/>
                        </a:spcBef>
                        <a:spcAft>
                          <a:spcPts val="0"/>
                        </a:spcAft>
                      </a:pPr>
                      <a:r>
                        <a:rPr lang="en-US" sz="1400">
                          <a:effectLst/>
                          <a:latin typeface="Times New Roman"/>
                          <a:ea typeface="Calibri"/>
                          <a:cs typeface="Times New Roman"/>
                        </a:rPr>
                        <a:t>1.7</a:t>
                      </a:r>
                      <a:endParaRPr lang="en-US" sz="14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0.58</a:t>
                      </a:r>
                      <a:endParaRPr lang="en-US" sz="1400">
                        <a:effectLst/>
                        <a:latin typeface="Calibri"/>
                        <a:ea typeface="Calibri"/>
                        <a:cs typeface="Times New Roman"/>
                      </a:endParaRPr>
                    </a:p>
                  </a:txBody>
                  <a:tcPr marL="68580" marR="68580" marT="0" marB="0" anchor="ctr">
                    <a:lnL>
                      <a:noFill/>
                    </a:lnL>
                    <a:lnR>
                      <a:noFill/>
                    </a:lnR>
                    <a:lnT>
                      <a:noFill/>
                    </a:lnT>
                    <a:lnB>
                      <a:noFill/>
                    </a:lnB>
                  </a:tcPr>
                </a:tc>
              </a:tr>
              <a:tr h="342900">
                <a:tc>
                  <a:txBody>
                    <a:bodyPr/>
                    <a:lstStyle/>
                    <a:p>
                      <a:pPr marL="0" marR="0" algn="l">
                        <a:lnSpc>
                          <a:spcPct val="115000"/>
                        </a:lnSpc>
                        <a:spcBef>
                          <a:spcPts val="0"/>
                        </a:spcBef>
                        <a:spcAft>
                          <a:spcPts val="0"/>
                        </a:spcAft>
                      </a:pPr>
                      <a:r>
                        <a:rPr lang="en-US" sz="1400">
                          <a:effectLst/>
                          <a:latin typeface="Times New Roman"/>
                          <a:ea typeface="Calibri"/>
                          <a:cs typeface="Times New Roman"/>
                        </a:rPr>
                        <a:t>Staging</a:t>
                      </a:r>
                      <a:endParaRPr lang="en-US" sz="14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1.1</a:t>
                      </a:r>
                      <a:endParaRPr lang="en-US" sz="14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400">
                          <a:effectLst/>
                          <a:latin typeface="Times New Roman"/>
                          <a:ea typeface="Calibri"/>
                          <a:cs typeface="Times New Roman"/>
                        </a:rPr>
                        <a:t>-0.41</a:t>
                      </a:r>
                      <a:endParaRPr lang="en-US" sz="14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l">
                        <a:lnSpc>
                          <a:spcPct val="115000"/>
                        </a:lnSpc>
                        <a:spcBef>
                          <a:spcPts val="0"/>
                        </a:spcBef>
                        <a:spcAft>
                          <a:spcPts val="0"/>
                        </a:spcAft>
                      </a:pPr>
                      <a:r>
                        <a:rPr lang="en-US" sz="1400">
                          <a:effectLst/>
                          <a:latin typeface="Times New Roman"/>
                          <a:ea typeface="Calibri"/>
                          <a:cs typeface="Times New Roman"/>
                        </a:rPr>
                        <a:t>-</a:t>
                      </a:r>
                      <a:endParaRPr lang="en-US" sz="14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l">
                        <a:lnSpc>
                          <a:spcPct val="115000"/>
                        </a:lnSpc>
                        <a:spcBef>
                          <a:spcPts val="0"/>
                        </a:spcBef>
                        <a:spcAft>
                          <a:spcPts val="0"/>
                        </a:spcAft>
                      </a:pPr>
                      <a:r>
                        <a:rPr lang="en-US" sz="1400">
                          <a:effectLst/>
                          <a:latin typeface="Times New Roman"/>
                          <a:ea typeface="Calibri"/>
                          <a:cs typeface="Times New Roman"/>
                        </a:rPr>
                        <a:t>2.6</a:t>
                      </a:r>
                      <a:endParaRPr lang="en-US" sz="14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0.15</a:t>
                      </a:r>
                      <a:endParaRPr lang="en-US" sz="1400">
                        <a:effectLst/>
                        <a:latin typeface="Calibri"/>
                        <a:ea typeface="Calibri"/>
                        <a:cs typeface="Times New Roman"/>
                      </a:endParaRPr>
                    </a:p>
                  </a:txBody>
                  <a:tcPr marL="68580" marR="68580" marT="0" marB="0" anchor="ctr">
                    <a:lnL>
                      <a:noFill/>
                    </a:lnL>
                    <a:lnR>
                      <a:noFill/>
                    </a:lnR>
                    <a:lnT>
                      <a:noFill/>
                    </a:lnT>
                    <a:lnB>
                      <a:noFill/>
                    </a:lnB>
                  </a:tcPr>
                </a:tc>
              </a:tr>
              <a:tr h="342900">
                <a:tc>
                  <a:txBody>
                    <a:bodyPr/>
                    <a:lstStyle/>
                    <a:p>
                      <a:pPr marL="0" marR="0" algn="l">
                        <a:lnSpc>
                          <a:spcPct val="115000"/>
                        </a:lnSpc>
                        <a:spcBef>
                          <a:spcPts val="0"/>
                        </a:spcBef>
                        <a:spcAft>
                          <a:spcPts val="0"/>
                        </a:spcAft>
                      </a:pPr>
                      <a:r>
                        <a:rPr lang="en-US" sz="1400">
                          <a:effectLst/>
                          <a:latin typeface="Times New Roman"/>
                          <a:ea typeface="Calibri"/>
                          <a:cs typeface="Times New Roman"/>
                        </a:rPr>
                        <a:t>ART Initiation</a:t>
                      </a:r>
                      <a:endParaRPr lang="en-US" sz="14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0.41</a:t>
                      </a:r>
                      <a:endParaRPr lang="en-US" sz="14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400">
                          <a:effectLst/>
                          <a:latin typeface="Times New Roman"/>
                          <a:ea typeface="Calibri"/>
                          <a:cs typeface="Times New Roman"/>
                        </a:rPr>
                        <a:t>-0.71</a:t>
                      </a:r>
                      <a:endParaRPr lang="en-US" sz="14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l">
                        <a:lnSpc>
                          <a:spcPct val="115000"/>
                        </a:lnSpc>
                        <a:spcBef>
                          <a:spcPts val="0"/>
                        </a:spcBef>
                        <a:spcAft>
                          <a:spcPts val="0"/>
                        </a:spcAft>
                      </a:pPr>
                      <a:r>
                        <a:rPr lang="en-US" sz="1400" dirty="0">
                          <a:effectLst/>
                          <a:latin typeface="Times New Roman"/>
                          <a:ea typeface="Calibri"/>
                          <a:cs typeface="Times New Roman"/>
                        </a:rPr>
                        <a:t>-</a:t>
                      </a:r>
                      <a:endParaRPr lang="en-US" sz="14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l">
                        <a:lnSpc>
                          <a:spcPct val="115000"/>
                        </a:lnSpc>
                        <a:spcBef>
                          <a:spcPts val="0"/>
                        </a:spcBef>
                        <a:spcAft>
                          <a:spcPts val="0"/>
                        </a:spcAft>
                      </a:pPr>
                      <a:r>
                        <a:rPr lang="en-US" sz="1400">
                          <a:effectLst/>
                          <a:latin typeface="Times New Roman"/>
                          <a:ea typeface="Calibri"/>
                          <a:cs typeface="Times New Roman"/>
                        </a:rPr>
                        <a:t>1.5</a:t>
                      </a:r>
                      <a:endParaRPr lang="en-US" sz="14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0.47</a:t>
                      </a:r>
                      <a:endParaRPr lang="en-US" sz="1400">
                        <a:effectLst/>
                        <a:latin typeface="Calibri"/>
                        <a:ea typeface="Calibri"/>
                        <a:cs typeface="Times New Roman"/>
                      </a:endParaRPr>
                    </a:p>
                  </a:txBody>
                  <a:tcPr marL="68580" marR="68580" marT="0" marB="0" anchor="ctr">
                    <a:lnL>
                      <a:noFill/>
                    </a:lnL>
                    <a:lnR>
                      <a:noFill/>
                    </a:lnR>
                    <a:lnT>
                      <a:noFill/>
                    </a:lnT>
                    <a:lnB>
                      <a:noFill/>
                    </a:lnB>
                  </a:tcPr>
                </a:tc>
              </a:tr>
              <a:tr h="342900">
                <a:tc>
                  <a:txBody>
                    <a:bodyPr/>
                    <a:lstStyle/>
                    <a:p>
                      <a:pPr marL="0" marR="0" algn="l">
                        <a:lnSpc>
                          <a:spcPct val="115000"/>
                        </a:lnSpc>
                        <a:spcBef>
                          <a:spcPts val="0"/>
                        </a:spcBef>
                        <a:spcAft>
                          <a:spcPts val="0"/>
                        </a:spcAft>
                      </a:pPr>
                      <a:r>
                        <a:rPr lang="en-US" sz="1400">
                          <a:effectLst/>
                          <a:latin typeface="Times New Roman"/>
                          <a:ea typeface="Calibri"/>
                          <a:cs typeface="Times New Roman"/>
                        </a:rPr>
                        <a:t>Pre-ART Retention in Care</a:t>
                      </a:r>
                      <a:endParaRPr lang="en-US" sz="14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1.2</a:t>
                      </a:r>
                      <a:endParaRPr lang="en-US" sz="14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400">
                          <a:effectLst/>
                          <a:latin typeface="Times New Roman"/>
                          <a:ea typeface="Calibri"/>
                          <a:cs typeface="Times New Roman"/>
                        </a:rPr>
                        <a:t>-0.21</a:t>
                      </a:r>
                      <a:endParaRPr lang="en-US" sz="14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l">
                        <a:lnSpc>
                          <a:spcPct val="115000"/>
                        </a:lnSpc>
                        <a:spcBef>
                          <a:spcPts val="0"/>
                        </a:spcBef>
                        <a:spcAft>
                          <a:spcPts val="0"/>
                        </a:spcAft>
                      </a:pPr>
                      <a:r>
                        <a:rPr lang="en-US" sz="1400">
                          <a:effectLst/>
                          <a:latin typeface="Times New Roman"/>
                          <a:ea typeface="Calibri"/>
                          <a:cs typeface="Times New Roman"/>
                        </a:rPr>
                        <a:t>-</a:t>
                      </a:r>
                      <a:endParaRPr lang="en-US" sz="14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l">
                        <a:lnSpc>
                          <a:spcPct val="115000"/>
                        </a:lnSpc>
                        <a:spcBef>
                          <a:spcPts val="0"/>
                        </a:spcBef>
                        <a:spcAft>
                          <a:spcPts val="0"/>
                        </a:spcAft>
                      </a:pPr>
                      <a:r>
                        <a:rPr lang="en-US" sz="1400">
                          <a:effectLst/>
                          <a:latin typeface="Times New Roman"/>
                          <a:ea typeface="Calibri"/>
                          <a:cs typeface="Times New Roman"/>
                        </a:rPr>
                        <a:t>2.6</a:t>
                      </a:r>
                      <a:endParaRPr lang="en-US" sz="14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0.094</a:t>
                      </a:r>
                      <a:endParaRPr lang="en-US" sz="1400">
                        <a:effectLst/>
                        <a:latin typeface="Calibri"/>
                        <a:ea typeface="Calibri"/>
                        <a:cs typeface="Times New Roman"/>
                      </a:endParaRPr>
                    </a:p>
                  </a:txBody>
                  <a:tcPr marL="68580" marR="68580" marT="0" marB="0" anchor="ctr">
                    <a:lnL>
                      <a:noFill/>
                    </a:lnL>
                    <a:lnR>
                      <a:noFill/>
                    </a:lnR>
                    <a:lnT>
                      <a:noFill/>
                    </a:lnT>
                    <a:lnB>
                      <a:noFill/>
                    </a:lnB>
                  </a:tcPr>
                </a:tc>
              </a:tr>
              <a:tr h="342900">
                <a:tc>
                  <a:txBody>
                    <a:bodyPr/>
                    <a:lstStyle/>
                    <a:p>
                      <a:pPr marL="0" marR="0" algn="l">
                        <a:lnSpc>
                          <a:spcPct val="115000"/>
                        </a:lnSpc>
                        <a:spcBef>
                          <a:spcPts val="0"/>
                        </a:spcBef>
                        <a:spcAft>
                          <a:spcPts val="0"/>
                        </a:spcAft>
                      </a:pPr>
                      <a:r>
                        <a:rPr lang="en-US" sz="1400">
                          <a:effectLst/>
                          <a:latin typeface="Times New Roman"/>
                          <a:ea typeface="Calibri"/>
                          <a:cs typeface="Times New Roman"/>
                        </a:rPr>
                        <a:t>Retention in Care on ART</a:t>
                      </a:r>
                      <a:endParaRPr lang="en-US" sz="14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-0.38</a:t>
                      </a:r>
                      <a:endParaRPr lang="en-US" sz="14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400">
                          <a:effectLst/>
                          <a:latin typeface="Times New Roman"/>
                          <a:ea typeface="Calibri"/>
                          <a:cs typeface="Times New Roman"/>
                        </a:rPr>
                        <a:t>-1.2</a:t>
                      </a:r>
                      <a:endParaRPr lang="en-US" sz="14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l">
                        <a:lnSpc>
                          <a:spcPct val="115000"/>
                        </a:lnSpc>
                        <a:spcBef>
                          <a:spcPts val="0"/>
                        </a:spcBef>
                        <a:spcAft>
                          <a:spcPts val="0"/>
                        </a:spcAft>
                      </a:pPr>
                      <a:r>
                        <a:rPr lang="en-US" sz="1400">
                          <a:effectLst/>
                          <a:latin typeface="Times New Roman"/>
                          <a:ea typeface="Calibri"/>
                          <a:cs typeface="Times New Roman"/>
                        </a:rPr>
                        <a:t>-</a:t>
                      </a:r>
                      <a:endParaRPr lang="en-US" sz="14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l">
                        <a:lnSpc>
                          <a:spcPct val="115000"/>
                        </a:lnSpc>
                        <a:spcBef>
                          <a:spcPts val="0"/>
                        </a:spcBef>
                        <a:spcAft>
                          <a:spcPts val="0"/>
                        </a:spcAft>
                      </a:pPr>
                      <a:r>
                        <a:rPr lang="en-US" sz="1400">
                          <a:effectLst/>
                          <a:latin typeface="Times New Roman"/>
                          <a:ea typeface="Calibri"/>
                          <a:cs typeface="Times New Roman"/>
                        </a:rPr>
                        <a:t>0.50</a:t>
                      </a:r>
                      <a:endParaRPr lang="en-US" sz="14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0.40</a:t>
                      </a:r>
                      <a:endParaRPr lang="en-US" sz="1400">
                        <a:effectLst/>
                        <a:latin typeface="Calibri"/>
                        <a:ea typeface="Calibri"/>
                        <a:cs typeface="Times New Roman"/>
                      </a:endParaRPr>
                    </a:p>
                  </a:txBody>
                  <a:tcPr marL="68580" marR="68580" marT="0" marB="0" anchor="ctr">
                    <a:lnL>
                      <a:noFill/>
                    </a:lnL>
                    <a:lnR>
                      <a:noFill/>
                    </a:lnR>
                    <a:lnT>
                      <a:noFill/>
                    </a:lnT>
                    <a:lnB>
                      <a:noFill/>
                    </a:lnB>
                  </a:tcPr>
                </a:tc>
              </a:tr>
              <a:tr h="342900">
                <a:tc>
                  <a:txBody>
                    <a:bodyPr/>
                    <a:lstStyle/>
                    <a:p>
                      <a:pPr marL="0" marR="0" algn="l">
                        <a:lnSpc>
                          <a:spcPct val="115000"/>
                        </a:lnSpc>
                        <a:spcBef>
                          <a:spcPts val="0"/>
                        </a:spcBef>
                        <a:spcAft>
                          <a:spcPts val="0"/>
                        </a:spcAft>
                      </a:pPr>
                      <a:r>
                        <a:rPr lang="en-US" sz="1400">
                          <a:effectLst/>
                          <a:latin typeface="Times New Roman"/>
                          <a:ea typeface="Calibri"/>
                          <a:cs typeface="Times New Roman"/>
                        </a:rPr>
                        <a:t>Adherence to ART</a:t>
                      </a:r>
                      <a:endParaRPr lang="en-US" sz="14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400">
                          <a:effectLst/>
                          <a:latin typeface="Times New Roman"/>
                          <a:ea typeface="Calibri"/>
                          <a:cs typeface="Times New Roman"/>
                        </a:rPr>
                        <a:t>1.3</a:t>
                      </a:r>
                      <a:endParaRPr lang="en-US" sz="14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r">
                        <a:lnSpc>
                          <a:spcPct val="115000"/>
                        </a:lnSpc>
                        <a:spcBef>
                          <a:spcPts val="0"/>
                        </a:spcBef>
                        <a:spcAft>
                          <a:spcPts val="0"/>
                        </a:spcAft>
                      </a:pPr>
                      <a:r>
                        <a:rPr lang="en-US" sz="1400">
                          <a:effectLst/>
                          <a:latin typeface="Times New Roman"/>
                          <a:ea typeface="Calibri"/>
                          <a:cs typeface="Times New Roman"/>
                        </a:rPr>
                        <a:t>0.36</a:t>
                      </a:r>
                      <a:endParaRPr lang="en-US" sz="14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ct val="115000"/>
                        </a:lnSpc>
                        <a:spcBef>
                          <a:spcPts val="0"/>
                        </a:spcBef>
                        <a:spcAft>
                          <a:spcPts val="0"/>
                        </a:spcAft>
                      </a:pPr>
                      <a:r>
                        <a:rPr lang="en-US" sz="1400">
                          <a:effectLst/>
                          <a:latin typeface="Times New Roman"/>
                          <a:ea typeface="Calibri"/>
                          <a:cs typeface="Times New Roman"/>
                        </a:rPr>
                        <a:t>-</a:t>
                      </a:r>
                      <a:endParaRPr lang="en-US" sz="14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ct val="115000"/>
                        </a:lnSpc>
                        <a:spcBef>
                          <a:spcPts val="0"/>
                        </a:spcBef>
                        <a:spcAft>
                          <a:spcPts val="0"/>
                        </a:spcAft>
                      </a:pPr>
                      <a:r>
                        <a:rPr lang="en-US" sz="1400">
                          <a:effectLst/>
                          <a:latin typeface="Times New Roman"/>
                          <a:ea typeface="Calibri"/>
                          <a:cs typeface="Times New Roman"/>
                        </a:rPr>
                        <a:t>2.2</a:t>
                      </a:r>
                      <a:endParaRPr lang="en-US" sz="14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400" dirty="0">
                          <a:effectLst/>
                          <a:latin typeface="Times New Roman"/>
                          <a:ea typeface="Calibri"/>
                          <a:cs typeface="Times New Roman"/>
                        </a:rPr>
                        <a:t>0.007</a:t>
                      </a:r>
                      <a:endParaRPr lang="en-US" sz="14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
        <p:nvSpPr>
          <p:cNvPr id="6" name="TextBox 5"/>
          <p:cNvSpPr txBox="1"/>
          <p:nvPr/>
        </p:nvSpPr>
        <p:spPr>
          <a:xfrm>
            <a:off x="304800" y="209550"/>
            <a:ext cx="8382000" cy="461665"/>
          </a:xfrm>
          <a:prstGeom prst="rect">
            <a:avLst/>
          </a:prstGeom>
          <a:solidFill>
            <a:schemeClr val="tx2"/>
          </a:solidFill>
        </p:spPr>
        <p:txBody>
          <a:bodyPr wrap="square" rtlCol="0">
            <a:spAutoFit/>
          </a:bodyPr>
          <a:lstStyle/>
          <a:p>
            <a:pPr algn="ctr"/>
            <a:r>
              <a:rPr lang="en-US" sz="2400" b="1" dirty="0" smtClean="0">
                <a:solidFill>
                  <a:schemeClr val="bg1"/>
                </a:solidFill>
              </a:rPr>
              <a:t>Association between Cascade Step and Specification</a:t>
            </a:r>
            <a:endParaRPr lang="en-US" sz="2400" b="1" dirty="0">
              <a:solidFill>
                <a:schemeClr val="bg1"/>
              </a:solidFill>
            </a:endParaRPr>
          </a:p>
        </p:txBody>
      </p:sp>
    </p:spTree>
    <p:extLst>
      <p:ext uri="{BB962C8B-B14F-4D97-AF65-F5344CB8AC3E}">
        <p14:creationId xmlns:p14="http://schemas.microsoft.com/office/powerpoint/2010/main" val="2754557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029200" y="1579959"/>
            <a:ext cx="3657600" cy="2439591"/>
          </a:xfrm>
          <a:prstGeom prst="rect">
            <a:avLst/>
          </a:prstGeom>
        </p:spPr>
      </p:pic>
      <p:sp>
        <p:nvSpPr>
          <p:cNvPr id="9" name="Title 3"/>
          <p:cNvSpPr>
            <a:spLocks noGrp="1"/>
          </p:cNvSpPr>
          <p:nvPr>
            <p:ph type="title"/>
          </p:nvPr>
        </p:nvSpPr>
        <p:spPr>
          <a:xfrm>
            <a:off x="381000" y="209550"/>
            <a:ext cx="8534400" cy="567929"/>
          </a:xfrm>
          <a:solidFill>
            <a:schemeClr val="tx2"/>
          </a:solidFill>
        </p:spPr>
        <p:txBody>
          <a:bodyPr>
            <a:noAutofit/>
          </a:bodyPr>
          <a:lstStyle/>
          <a:p>
            <a:r>
              <a:rPr lang="en-US" sz="2800" b="1" dirty="0" smtClean="0">
                <a:solidFill>
                  <a:schemeClr val="bg1"/>
                </a:solidFill>
              </a:rPr>
              <a:t>Understand Studies where “No Effect” is Observed</a:t>
            </a:r>
            <a:endParaRPr lang="en-US" sz="2800" b="1" dirty="0">
              <a:solidFill>
                <a:schemeClr val="bg1"/>
              </a:solidFill>
            </a:endParaRPr>
          </a:p>
        </p:txBody>
      </p:sp>
      <p:sp>
        <p:nvSpPr>
          <p:cNvPr id="2" name="Content Placeholder 1"/>
          <p:cNvSpPr>
            <a:spLocks noGrp="1"/>
          </p:cNvSpPr>
          <p:nvPr>
            <p:ph sz="half" idx="2"/>
          </p:nvPr>
        </p:nvSpPr>
        <p:spPr>
          <a:xfrm>
            <a:off x="381000" y="1276350"/>
            <a:ext cx="4419600" cy="3505200"/>
          </a:xfrm>
        </p:spPr>
        <p:txBody>
          <a:bodyPr>
            <a:noAutofit/>
          </a:bodyPr>
          <a:lstStyle/>
          <a:p>
            <a:r>
              <a:rPr lang="en-US" sz="1800" dirty="0" smtClean="0"/>
              <a:t>Actor does not do what the actor is supposed to do</a:t>
            </a:r>
          </a:p>
          <a:p>
            <a:pPr marL="285750" indent="-285750"/>
            <a:r>
              <a:rPr lang="en-US" sz="1800" dirty="0"/>
              <a:t>Specification of the design (intended actor, action, dose, etc.) enables measurement of implementation (fidelity) </a:t>
            </a:r>
          </a:p>
          <a:p>
            <a:pPr lvl="1">
              <a:buFont typeface="Arial" panose="020B0604020202020204" pitchFamily="34" charset="0"/>
              <a:buChar char="•"/>
            </a:pPr>
            <a:r>
              <a:rPr lang="en-US" sz="1800" dirty="0"/>
              <a:t>Distinguish between a no effect and indeterminate  </a:t>
            </a:r>
            <a:r>
              <a:rPr lang="en-US" sz="1800" dirty="0" smtClean="0"/>
              <a:t>study</a:t>
            </a:r>
          </a:p>
          <a:p>
            <a:r>
              <a:rPr lang="en-US" sz="1800" dirty="0" smtClean="0"/>
              <a:t>If the target is reached but no behavior change is observed then there is a problem with the </a:t>
            </a:r>
            <a:endParaRPr lang="en-US" sz="1800" dirty="0"/>
          </a:p>
          <a:p>
            <a:endParaRPr lang="en-US" sz="1800" dirty="0"/>
          </a:p>
        </p:txBody>
      </p:sp>
    </p:spTree>
    <p:extLst>
      <p:ext uri="{BB962C8B-B14F-4D97-AF65-F5344CB8AC3E}">
        <p14:creationId xmlns:p14="http://schemas.microsoft.com/office/powerpoint/2010/main" val="3321115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4059" y="244471"/>
            <a:ext cx="8605142" cy="574679"/>
          </a:xfrm>
          <a:solidFill>
            <a:schemeClr val="tx2"/>
          </a:solidFill>
        </p:spPr>
        <p:txBody>
          <a:bodyPr>
            <a:normAutofit fontScale="90000"/>
          </a:bodyPr>
          <a:lstStyle/>
          <a:p>
            <a:r>
              <a:rPr lang="en-US" sz="3200" b="1" dirty="0">
                <a:solidFill>
                  <a:schemeClr val="bg1"/>
                </a:solidFill>
              </a:rPr>
              <a:t>The “Four P’s” of </a:t>
            </a:r>
            <a:r>
              <a:rPr lang="en-US" sz="3200" b="1" dirty="0" smtClean="0">
                <a:solidFill>
                  <a:schemeClr val="bg1"/>
                </a:solidFill>
              </a:rPr>
              <a:t>Implementation Research</a:t>
            </a:r>
            <a:endParaRPr lang="en-US" sz="3200" b="1" dirty="0">
              <a:solidFill>
                <a:schemeClr val="bg1"/>
              </a:solidFill>
            </a:endParaRPr>
          </a:p>
        </p:txBody>
      </p:sp>
      <p:cxnSp>
        <p:nvCxnSpPr>
          <p:cNvPr id="10" name="Straight Connector 9"/>
          <p:cNvCxnSpPr/>
          <p:nvPr/>
        </p:nvCxnSpPr>
        <p:spPr>
          <a:xfrm>
            <a:off x="2532621" y="2182942"/>
            <a:ext cx="0" cy="1973763"/>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532622" y="4156706"/>
            <a:ext cx="3944378" cy="0"/>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75126" y="4259818"/>
            <a:ext cx="1187569" cy="369332"/>
          </a:xfrm>
          <a:prstGeom prst="rect">
            <a:avLst/>
          </a:prstGeom>
          <a:noFill/>
        </p:spPr>
        <p:txBody>
          <a:bodyPr wrap="none" rtlCol="0">
            <a:spAutoFit/>
          </a:bodyPr>
          <a:lstStyle/>
          <a:p>
            <a:r>
              <a:rPr lang="en-US" dirty="0"/>
              <a:t>Relevance </a:t>
            </a:r>
          </a:p>
        </p:txBody>
      </p:sp>
      <p:sp>
        <p:nvSpPr>
          <p:cNvPr id="16" name="TextBox 15"/>
          <p:cNvSpPr txBox="1"/>
          <p:nvPr/>
        </p:nvSpPr>
        <p:spPr>
          <a:xfrm rot="16200000">
            <a:off x="1450055" y="2982148"/>
            <a:ext cx="1643399" cy="369332"/>
          </a:xfrm>
          <a:prstGeom prst="rect">
            <a:avLst/>
          </a:prstGeom>
          <a:noFill/>
        </p:spPr>
        <p:txBody>
          <a:bodyPr wrap="none" rtlCol="0">
            <a:spAutoFit/>
          </a:bodyPr>
          <a:lstStyle/>
          <a:p>
            <a:r>
              <a:rPr lang="en-US" dirty="0"/>
              <a:t>Internal validity</a:t>
            </a:r>
          </a:p>
        </p:txBody>
      </p:sp>
      <p:sp>
        <p:nvSpPr>
          <p:cNvPr id="18" name="TextBox 17"/>
          <p:cNvSpPr txBox="1"/>
          <p:nvPr/>
        </p:nvSpPr>
        <p:spPr>
          <a:xfrm>
            <a:off x="3300591" y="3304266"/>
            <a:ext cx="726481" cy="369332"/>
          </a:xfrm>
          <a:prstGeom prst="rect">
            <a:avLst/>
          </a:prstGeom>
          <a:noFill/>
        </p:spPr>
        <p:txBody>
          <a:bodyPr wrap="none" rtlCol="0">
            <a:spAutoFit/>
          </a:bodyPr>
          <a:lstStyle/>
          <a:p>
            <a:pPr algn="ctr"/>
            <a:r>
              <a:rPr lang="en-US" dirty="0" err="1" smtClean="0"/>
              <a:t>Purile</a:t>
            </a:r>
            <a:endParaRPr lang="en-US" dirty="0"/>
          </a:p>
        </p:txBody>
      </p:sp>
      <p:sp>
        <p:nvSpPr>
          <p:cNvPr id="19" name="TextBox 18"/>
          <p:cNvSpPr txBox="1"/>
          <p:nvPr/>
        </p:nvSpPr>
        <p:spPr>
          <a:xfrm>
            <a:off x="3197138" y="2252742"/>
            <a:ext cx="993862" cy="369332"/>
          </a:xfrm>
          <a:prstGeom prst="rect">
            <a:avLst/>
          </a:prstGeom>
          <a:noFill/>
        </p:spPr>
        <p:txBody>
          <a:bodyPr wrap="none" rtlCol="0">
            <a:spAutoFit/>
          </a:bodyPr>
          <a:lstStyle/>
          <a:p>
            <a:pPr algn="ctr"/>
            <a:r>
              <a:rPr lang="en-US" dirty="0"/>
              <a:t>Pedantic</a:t>
            </a:r>
          </a:p>
        </p:txBody>
      </p:sp>
      <p:sp>
        <p:nvSpPr>
          <p:cNvPr id="20" name="TextBox 19"/>
          <p:cNvSpPr txBox="1"/>
          <p:nvPr/>
        </p:nvSpPr>
        <p:spPr>
          <a:xfrm>
            <a:off x="5129632" y="2313666"/>
            <a:ext cx="1118768" cy="369332"/>
          </a:xfrm>
          <a:prstGeom prst="rect">
            <a:avLst/>
          </a:prstGeom>
          <a:noFill/>
        </p:spPr>
        <p:txBody>
          <a:bodyPr wrap="none" rtlCol="0">
            <a:spAutoFit/>
          </a:bodyPr>
          <a:lstStyle/>
          <a:p>
            <a:pPr algn="ctr"/>
            <a:r>
              <a:rPr lang="en-US" dirty="0"/>
              <a:t>Pragmatic</a:t>
            </a:r>
          </a:p>
        </p:txBody>
      </p:sp>
      <p:sp>
        <p:nvSpPr>
          <p:cNvPr id="21" name="TextBox 20"/>
          <p:cNvSpPr txBox="1"/>
          <p:nvPr/>
        </p:nvSpPr>
        <p:spPr>
          <a:xfrm>
            <a:off x="5241258" y="3319542"/>
            <a:ext cx="987001" cy="369332"/>
          </a:xfrm>
          <a:prstGeom prst="rect">
            <a:avLst/>
          </a:prstGeom>
          <a:noFill/>
        </p:spPr>
        <p:txBody>
          <a:bodyPr wrap="none" rtlCol="0">
            <a:spAutoFit/>
          </a:bodyPr>
          <a:lstStyle/>
          <a:p>
            <a:pPr algn="ctr"/>
            <a:r>
              <a:rPr lang="en-US" dirty="0"/>
              <a:t>Populist </a:t>
            </a:r>
          </a:p>
        </p:txBody>
      </p:sp>
      <p:sp>
        <p:nvSpPr>
          <p:cNvPr id="22" name="Right Arrow 21"/>
          <p:cNvSpPr/>
          <p:nvPr/>
        </p:nvSpPr>
        <p:spPr>
          <a:xfrm>
            <a:off x="2625522" y="1306240"/>
            <a:ext cx="3699078" cy="538559"/>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ndParaRPr>
          </a:p>
        </p:txBody>
      </p:sp>
      <p:sp>
        <p:nvSpPr>
          <p:cNvPr id="14" name="TextBox 13"/>
          <p:cNvSpPr txBox="1"/>
          <p:nvPr/>
        </p:nvSpPr>
        <p:spPr>
          <a:xfrm>
            <a:off x="228600" y="4675401"/>
            <a:ext cx="2307170" cy="338554"/>
          </a:xfrm>
          <a:prstGeom prst="rect">
            <a:avLst/>
          </a:prstGeom>
          <a:noFill/>
        </p:spPr>
        <p:txBody>
          <a:bodyPr wrap="none" rtlCol="0">
            <a:spAutoFit/>
          </a:bodyPr>
          <a:lstStyle/>
          <a:p>
            <a:r>
              <a:rPr lang="en-US" sz="1600" i="1" dirty="0"/>
              <a:t>Adapted from David </a:t>
            </a:r>
            <a:r>
              <a:rPr lang="en-US" sz="1600" i="1" dirty="0" smtClean="0"/>
              <a:t>Aron</a:t>
            </a:r>
            <a:endParaRPr lang="en-US" sz="1600" i="1" dirty="0"/>
          </a:p>
        </p:txBody>
      </p:sp>
      <p:sp>
        <p:nvSpPr>
          <p:cNvPr id="2" name="TextBox 1"/>
          <p:cNvSpPr txBox="1"/>
          <p:nvPr/>
        </p:nvSpPr>
        <p:spPr>
          <a:xfrm>
            <a:off x="2435598" y="1390853"/>
            <a:ext cx="4270002" cy="369332"/>
          </a:xfrm>
          <a:prstGeom prst="rect">
            <a:avLst/>
          </a:prstGeom>
          <a:noFill/>
        </p:spPr>
        <p:txBody>
          <a:bodyPr wrap="square" rtlCol="0">
            <a:spAutoFit/>
          </a:bodyPr>
          <a:lstStyle/>
          <a:p>
            <a:pPr algn="ctr"/>
            <a:r>
              <a:rPr lang="en-US" b="1" dirty="0" smtClean="0"/>
              <a:t>Making </a:t>
            </a:r>
            <a:r>
              <a:rPr lang="en-US" b="1" dirty="0"/>
              <a:t> </a:t>
            </a:r>
            <a:r>
              <a:rPr lang="en-US" b="1" dirty="0" smtClean="0"/>
              <a:t>research more relevant</a:t>
            </a:r>
            <a:endParaRPr lang="en-US" b="1" dirty="0"/>
          </a:p>
        </p:txBody>
      </p:sp>
    </p:spTree>
    <p:extLst>
      <p:ext uri="{BB962C8B-B14F-4D97-AF65-F5344CB8AC3E}">
        <p14:creationId xmlns:p14="http://schemas.microsoft.com/office/powerpoint/2010/main" val="18232415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048000" y="284881"/>
            <a:ext cx="3124200" cy="877163"/>
          </a:xfrm>
          <a:prstGeom prst="rect">
            <a:avLst/>
          </a:prstGeom>
        </p:spPr>
        <p:txBody>
          <a:bodyPr wrap="square">
            <a:spAutoFit/>
          </a:bodyPr>
          <a:lstStyle/>
          <a:p>
            <a:pPr algn="ctr">
              <a:spcBef>
                <a:spcPts val="600"/>
              </a:spcBef>
            </a:pPr>
            <a:r>
              <a:rPr lang="en-US" b="1" dirty="0" smtClean="0"/>
              <a:t>Repeatability</a:t>
            </a:r>
          </a:p>
          <a:p>
            <a:pPr algn="ctr">
              <a:spcBef>
                <a:spcPts val="600"/>
              </a:spcBef>
            </a:pPr>
            <a:r>
              <a:rPr lang="en-US" sz="1400" i="1" dirty="0" smtClean="0"/>
              <a:t>Can </a:t>
            </a:r>
            <a:r>
              <a:rPr lang="en-US" sz="1400" i="1" dirty="0"/>
              <a:t>other people carry it </a:t>
            </a:r>
            <a:r>
              <a:rPr lang="en-US" sz="1400" i="1" dirty="0" smtClean="0"/>
              <a:t>out either in program practice or research? </a:t>
            </a:r>
            <a:endParaRPr lang="en-US" sz="1400" i="1" dirty="0"/>
          </a:p>
        </p:txBody>
      </p:sp>
      <p:sp>
        <p:nvSpPr>
          <p:cNvPr id="27" name="Rectangle 26"/>
          <p:cNvSpPr/>
          <p:nvPr/>
        </p:nvSpPr>
        <p:spPr>
          <a:xfrm>
            <a:off x="5867400" y="1962150"/>
            <a:ext cx="3124200" cy="877163"/>
          </a:xfrm>
          <a:prstGeom prst="rect">
            <a:avLst/>
          </a:prstGeom>
        </p:spPr>
        <p:txBody>
          <a:bodyPr wrap="square">
            <a:spAutoFit/>
          </a:bodyPr>
          <a:lstStyle/>
          <a:p>
            <a:pPr algn="ctr">
              <a:spcBef>
                <a:spcPts val="600"/>
              </a:spcBef>
            </a:pPr>
            <a:r>
              <a:rPr lang="en-US" b="1" dirty="0" err="1" smtClean="0"/>
              <a:t>Accumulatable</a:t>
            </a:r>
            <a:r>
              <a:rPr lang="en-US" b="1" dirty="0" smtClean="0"/>
              <a:t> </a:t>
            </a:r>
          </a:p>
          <a:p>
            <a:pPr algn="ctr">
              <a:spcBef>
                <a:spcPts val="600"/>
              </a:spcBef>
            </a:pPr>
            <a:r>
              <a:rPr lang="en-US" sz="1400" i="1" dirty="0" smtClean="0"/>
              <a:t>Can findings </a:t>
            </a:r>
            <a:r>
              <a:rPr lang="en-US" sz="1400" i="1" dirty="0"/>
              <a:t>be </a:t>
            </a:r>
            <a:r>
              <a:rPr lang="en-US" sz="1400" i="1" dirty="0" smtClean="0"/>
              <a:t>synthesized </a:t>
            </a:r>
            <a:r>
              <a:rPr lang="en-US" sz="1400" i="1" dirty="0"/>
              <a:t>with other </a:t>
            </a:r>
            <a:r>
              <a:rPr lang="en-US" sz="1400" i="1" dirty="0" smtClean="0"/>
              <a:t>research findings?  </a:t>
            </a:r>
            <a:endParaRPr lang="en-US" sz="1400" i="1" dirty="0"/>
          </a:p>
        </p:txBody>
      </p:sp>
      <p:sp>
        <p:nvSpPr>
          <p:cNvPr id="30" name="Rectangle 29"/>
          <p:cNvSpPr/>
          <p:nvPr/>
        </p:nvSpPr>
        <p:spPr>
          <a:xfrm>
            <a:off x="104899" y="1962150"/>
            <a:ext cx="3019301" cy="1092607"/>
          </a:xfrm>
          <a:prstGeom prst="rect">
            <a:avLst/>
          </a:prstGeom>
        </p:spPr>
        <p:txBody>
          <a:bodyPr wrap="square">
            <a:spAutoFit/>
          </a:bodyPr>
          <a:lstStyle/>
          <a:p>
            <a:pPr algn="ctr">
              <a:spcBef>
                <a:spcPts val="600"/>
              </a:spcBef>
            </a:pPr>
            <a:r>
              <a:rPr lang="en-US" b="1" dirty="0" smtClean="0"/>
              <a:t>Transportable</a:t>
            </a:r>
            <a:endParaRPr lang="en-US" b="1" dirty="0"/>
          </a:p>
          <a:p>
            <a:pPr algn="ctr">
              <a:spcBef>
                <a:spcPts val="600"/>
              </a:spcBef>
            </a:pPr>
            <a:r>
              <a:rPr lang="en-US" sz="1400" i="1" dirty="0" smtClean="0"/>
              <a:t>Can we infer about </a:t>
            </a:r>
            <a:r>
              <a:rPr lang="en-US" sz="1400" i="1" dirty="0"/>
              <a:t>effects in another </a:t>
            </a:r>
            <a:r>
              <a:rPr lang="en-US" sz="1400" i="1" dirty="0" smtClean="0"/>
              <a:t>setting even </a:t>
            </a:r>
            <a:r>
              <a:rPr lang="en-US" sz="1400" i="1" dirty="0"/>
              <a:t>if </a:t>
            </a:r>
            <a:r>
              <a:rPr lang="en-US" sz="1400" i="1" dirty="0" smtClean="0"/>
              <a:t>population </a:t>
            </a:r>
            <a:r>
              <a:rPr lang="en-US" sz="1400" i="1" dirty="0"/>
              <a:t>characteristics differ?</a:t>
            </a:r>
          </a:p>
        </p:txBody>
      </p:sp>
      <p:sp>
        <p:nvSpPr>
          <p:cNvPr id="32" name="Rectangle 31"/>
          <p:cNvSpPr/>
          <p:nvPr/>
        </p:nvSpPr>
        <p:spPr>
          <a:xfrm>
            <a:off x="685800" y="3867150"/>
            <a:ext cx="3429000" cy="877163"/>
          </a:xfrm>
          <a:prstGeom prst="rect">
            <a:avLst/>
          </a:prstGeom>
        </p:spPr>
        <p:txBody>
          <a:bodyPr wrap="square">
            <a:spAutoFit/>
          </a:bodyPr>
          <a:lstStyle/>
          <a:p>
            <a:pPr algn="ctr">
              <a:spcBef>
                <a:spcPts val="600"/>
              </a:spcBef>
            </a:pPr>
            <a:r>
              <a:rPr lang="en-US" b="1" dirty="0" smtClean="0"/>
              <a:t>Robust</a:t>
            </a:r>
            <a:endParaRPr lang="en-US" b="1" dirty="0"/>
          </a:p>
          <a:p>
            <a:pPr algn="ctr">
              <a:spcBef>
                <a:spcPts val="600"/>
              </a:spcBef>
            </a:pPr>
            <a:r>
              <a:rPr lang="en-US" sz="1400" i="1" dirty="0"/>
              <a:t>Is the intervention likely to have a big effect in diverse settings?</a:t>
            </a:r>
          </a:p>
        </p:txBody>
      </p:sp>
      <p:sp>
        <p:nvSpPr>
          <p:cNvPr id="34" name="Rectangle 33"/>
          <p:cNvSpPr/>
          <p:nvPr/>
        </p:nvSpPr>
        <p:spPr>
          <a:xfrm>
            <a:off x="5410200" y="3867150"/>
            <a:ext cx="3200400" cy="877163"/>
          </a:xfrm>
          <a:prstGeom prst="rect">
            <a:avLst/>
          </a:prstGeom>
        </p:spPr>
        <p:txBody>
          <a:bodyPr wrap="square">
            <a:spAutoFit/>
          </a:bodyPr>
          <a:lstStyle/>
          <a:p>
            <a:pPr algn="ctr">
              <a:spcBef>
                <a:spcPts val="600"/>
              </a:spcBef>
            </a:pPr>
            <a:r>
              <a:rPr lang="en-US" b="1" dirty="0" smtClean="0"/>
              <a:t>Rapid</a:t>
            </a:r>
            <a:endParaRPr lang="en-US" b="1" dirty="0"/>
          </a:p>
          <a:p>
            <a:pPr algn="ctr">
              <a:spcBef>
                <a:spcPts val="600"/>
              </a:spcBef>
            </a:pPr>
            <a:r>
              <a:rPr lang="en-US" sz="1400" i="1" dirty="0"/>
              <a:t>Are findings disseminated in a timely way? </a:t>
            </a:r>
          </a:p>
        </p:txBody>
      </p:sp>
      <p:sp>
        <p:nvSpPr>
          <p:cNvPr id="35" name="TextBox 34"/>
          <p:cNvSpPr txBox="1"/>
          <p:nvPr/>
        </p:nvSpPr>
        <p:spPr>
          <a:xfrm>
            <a:off x="3886200" y="2262485"/>
            <a:ext cx="1459054" cy="461665"/>
          </a:xfrm>
          <a:prstGeom prst="rect">
            <a:avLst/>
          </a:prstGeom>
          <a:noFill/>
        </p:spPr>
        <p:txBody>
          <a:bodyPr wrap="none" rtlCol="0">
            <a:spAutoFit/>
          </a:bodyPr>
          <a:lstStyle/>
          <a:p>
            <a:r>
              <a:rPr lang="en-US" sz="2400" b="1" dirty="0" smtClean="0"/>
              <a:t>Pragmatic</a:t>
            </a:r>
            <a:endParaRPr lang="en-US" sz="2400" b="1" dirty="0"/>
          </a:p>
        </p:txBody>
      </p:sp>
      <p:sp>
        <p:nvSpPr>
          <p:cNvPr id="2" name="Regular Pentagon 1"/>
          <p:cNvSpPr/>
          <p:nvPr/>
        </p:nvSpPr>
        <p:spPr>
          <a:xfrm>
            <a:off x="3548927" y="1451713"/>
            <a:ext cx="2133600" cy="2083207"/>
          </a:xfrm>
          <a:prstGeom prst="pent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490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3350"/>
            <a:ext cx="8686800" cy="536971"/>
          </a:xfrm>
          <a:solidFill>
            <a:schemeClr val="tx2"/>
          </a:solidFill>
        </p:spPr>
        <p:txBody>
          <a:bodyPr>
            <a:normAutofit/>
          </a:bodyPr>
          <a:lstStyle/>
          <a:p>
            <a:r>
              <a:rPr lang="en-US" sz="2800" b="1" dirty="0" smtClean="0">
                <a:solidFill>
                  <a:schemeClr val="bg1"/>
                </a:solidFill>
              </a:rPr>
              <a:t>Implementation Strategies and Interventions: Examples…</a:t>
            </a:r>
            <a:endParaRPr lang="en-US" sz="2800" b="1" dirty="0">
              <a:solidFill>
                <a:schemeClr val="bg1"/>
              </a:solidFill>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375781"/>
            <a:ext cx="1989531" cy="274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02" y="1912620"/>
            <a:ext cx="2070953" cy="274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549" y="2343150"/>
            <a:ext cx="2067851" cy="274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228599" y="819150"/>
            <a:ext cx="2743200" cy="369332"/>
          </a:xfrm>
          <a:prstGeom prst="rect">
            <a:avLst/>
          </a:prstGeom>
          <a:solidFill>
            <a:schemeClr val="bg1">
              <a:lumMod val="95000"/>
            </a:schemeClr>
          </a:solidFill>
          <a:ln>
            <a:solidFill>
              <a:schemeClr val="tx1"/>
            </a:solidFill>
          </a:ln>
        </p:spPr>
        <p:txBody>
          <a:bodyPr wrap="square">
            <a:spAutoFit/>
          </a:bodyPr>
          <a:lstStyle/>
          <a:p>
            <a:pPr algn="ctr"/>
            <a:r>
              <a:rPr lang="en-US" b="1" dirty="0" smtClean="0"/>
              <a:t>Incentives</a:t>
            </a:r>
            <a:endParaRPr lang="en-US" dirty="0"/>
          </a:p>
        </p:txBody>
      </p:sp>
      <p:pic>
        <p:nvPicPr>
          <p:cNvPr id="1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0975" y="1276350"/>
            <a:ext cx="2000957" cy="274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9725" y="1912620"/>
            <a:ext cx="2100453" cy="274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24525" y="2369820"/>
            <a:ext cx="2042875" cy="274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le 12"/>
          <p:cNvSpPr/>
          <p:nvPr/>
        </p:nvSpPr>
        <p:spPr>
          <a:xfrm>
            <a:off x="3200400" y="819150"/>
            <a:ext cx="2743199" cy="369332"/>
          </a:xfrm>
          <a:prstGeom prst="rect">
            <a:avLst/>
          </a:prstGeom>
          <a:solidFill>
            <a:schemeClr val="bg1">
              <a:lumMod val="95000"/>
            </a:schemeClr>
          </a:solidFill>
          <a:ln>
            <a:solidFill>
              <a:schemeClr val="tx1"/>
            </a:solidFill>
          </a:ln>
        </p:spPr>
        <p:txBody>
          <a:bodyPr wrap="square">
            <a:spAutoFit/>
          </a:bodyPr>
          <a:lstStyle/>
          <a:p>
            <a:pPr algn="ctr"/>
            <a:r>
              <a:rPr lang="en-US" b="1" dirty="0" smtClean="0"/>
              <a:t>Social Networks</a:t>
            </a:r>
            <a:endParaRPr lang="en-US" dirty="0"/>
          </a:p>
        </p:txBody>
      </p:sp>
      <p:sp>
        <p:nvSpPr>
          <p:cNvPr id="14" name="Rectangle 13"/>
          <p:cNvSpPr/>
          <p:nvPr/>
        </p:nvSpPr>
        <p:spPr>
          <a:xfrm>
            <a:off x="6189229" y="819150"/>
            <a:ext cx="2743200" cy="369332"/>
          </a:xfrm>
          <a:prstGeom prst="rect">
            <a:avLst/>
          </a:prstGeom>
          <a:solidFill>
            <a:schemeClr val="bg1">
              <a:lumMod val="95000"/>
            </a:schemeClr>
          </a:solidFill>
          <a:ln>
            <a:solidFill>
              <a:schemeClr val="tx1"/>
            </a:solidFill>
          </a:ln>
        </p:spPr>
        <p:txBody>
          <a:bodyPr wrap="none">
            <a:spAutoFit/>
          </a:bodyPr>
          <a:lstStyle/>
          <a:p>
            <a:pPr algn="ctr"/>
            <a:r>
              <a:rPr lang="en-US" b="1" dirty="0" smtClean="0"/>
              <a:t>Quality Improvement</a:t>
            </a:r>
            <a:endParaRPr lang="en-US" dirty="0"/>
          </a:p>
        </p:txBody>
      </p:sp>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19295" y="1276350"/>
            <a:ext cx="2010037" cy="274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52695" y="1809750"/>
            <a:ext cx="2087354" cy="274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39000" y="2343150"/>
            <a:ext cx="1882792" cy="274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390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304800" y="1809750"/>
            <a:ext cx="3124200" cy="430887"/>
          </a:xfrm>
          <a:prstGeom prst="rect">
            <a:avLst/>
          </a:prstGeom>
          <a:noFill/>
        </p:spPr>
        <p:txBody>
          <a:bodyPr wrap="square" rtlCol="0">
            <a:spAutoFit/>
          </a:bodyPr>
          <a:lstStyle/>
          <a:p>
            <a:pPr algn="ctr"/>
            <a:r>
              <a:rPr lang="en-US" sz="1100" dirty="0" smtClean="0"/>
              <a:t>Bench and animal research : identify a </a:t>
            </a:r>
          </a:p>
          <a:p>
            <a:pPr algn="ctr"/>
            <a:r>
              <a:rPr lang="en-US" sz="1100" dirty="0" smtClean="0"/>
              <a:t>compound; understand mechanism</a:t>
            </a:r>
            <a:endParaRPr lang="en-US" sz="1100" dirty="0"/>
          </a:p>
        </p:txBody>
      </p:sp>
      <p:sp>
        <p:nvSpPr>
          <p:cNvPr id="5" name="TextBox 4"/>
          <p:cNvSpPr txBox="1">
            <a:spLocks/>
          </p:cNvSpPr>
          <p:nvPr/>
        </p:nvSpPr>
        <p:spPr>
          <a:xfrm>
            <a:off x="76200" y="2505224"/>
            <a:ext cx="1376228" cy="769441"/>
          </a:xfrm>
          <a:prstGeom prst="rect">
            <a:avLst/>
          </a:prstGeom>
          <a:noFill/>
        </p:spPr>
        <p:txBody>
          <a:bodyPr wrap="square" rtlCol="0">
            <a:spAutoFit/>
          </a:bodyPr>
          <a:lstStyle/>
          <a:p>
            <a:pPr algn="ctr"/>
            <a:r>
              <a:rPr lang="en-US" sz="1100" dirty="0" smtClean="0"/>
              <a:t>Phase 1 and 2 trials: determine safety, dosage, side effects…</a:t>
            </a:r>
            <a:endParaRPr lang="en-US" sz="1100" dirty="0"/>
          </a:p>
        </p:txBody>
      </p:sp>
      <p:sp>
        <p:nvSpPr>
          <p:cNvPr id="6" name="TextBox 5"/>
          <p:cNvSpPr txBox="1">
            <a:spLocks/>
          </p:cNvSpPr>
          <p:nvPr/>
        </p:nvSpPr>
        <p:spPr>
          <a:xfrm>
            <a:off x="2208019" y="2293150"/>
            <a:ext cx="1873666" cy="600164"/>
          </a:xfrm>
          <a:prstGeom prst="rect">
            <a:avLst/>
          </a:prstGeom>
          <a:noFill/>
        </p:spPr>
        <p:txBody>
          <a:bodyPr wrap="square" rtlCol="0">
            <a:spAutoFit/>
          </a:bodyPr>
          <a:lstStyle/>
          <a:p>
            <a:pPr algn="ctr"/>
            <a:r>
              <a:rPr lang="en-US" sz="1100" dirty="0" smtClean="0"/>
              <a:t>Settle on a precise formulation: dose, frequency, monitoring requirements</a:t>
            </a:r>
            <a:endParaRPr lang="en-US" sz="1100" dirty="0"/>
          </a:p>
        </p:txBody>
      </p:sp>
      <p:sp>
        <p:nvSpPr>
          <p:cNvPr id="7" name="TextBox 6"/>
          <p:cNvSpPr txBox="1">
            <a:spLocks/>
          </p:cNvSpPr>
          <p:nvPr/>
        </p:nvSpPr>
        <p:spPr>
          <a:xfrm>
            <a:off x="2418194" y="3202968"/>
            <a:ext cx="1938830" cy="600164"/>
          </a:xfrm>
          <a:prstGeom prst="rect">
            <a:avLst/>
          </a:prstGeom>
          <a:solidFill>
            <a:schemeClr val="bg1">
              <a:lumMod val="85000"/>
            </a:schemeClr>
          </a:solidFill>
        </p:spPr>
        <p:txBody>
          <a:bodyPr wrap="square" rtlCol="0">
            <a:spAutoFit/>
          </a:bodyPr>
          <a:lstStyle/>
          <a:p>
            <a:pPr algn="ctr"/>
            <a:r>
              <a:rPr lang="en-US" sz="1100" dirty="0" smtClean="0"/>
              <a:t>Use the drug in a clinical trial (selected population; controlled measurements)</a:t>
            </a:r>
            <a:endParaRPr lang="en-US" sz="1100" dirty="0"/>
          </a:p>
        </p:txBody>
      </p:sp>
      <p:cxnSp>
        <p:nvCxnSpPr>
          <p:cNvPr id="9" name="Elbow Connector 8"/>
          <p:cNvCxnSpPr>
            <a:stCxn id="4" idx="2"/>
            <a:endCxn id="5" idx="0"/>
          </p:cNvCxnSpPr>
          <p:nvPr/>
        </p:nvCxnSpPr>
        <p:spPr>
          <a:xfrm rot="5400000">
            <a:off x="1183314" y="1821637"/>
            <a:ext cx="264587" cy="1102586"/>
          </a:xfrm>
          <a:prstGeom prst="bentConnector3">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11" name="Elbow Connector 10"/>
          <p:cNvCxnSpPr>
            <a:stCxn id="5" idx="2"/>
            <a:endCxn id="6" idx="1"/>
          </p:cNvCxnSpPr>
          <p:nvPr/>
        </p:nvCxnSpPr>
        <p:spPr>
          <a:xfrm rot="5400000" flipH="1" flipV="1">
            <a:off x="1145449" y="2212096"/>
            <a:ext cx="681433" cy="1443705"/>
          </a:xfrm>
          <a:prstGeom prst="bentConnector4">
            <a:avLst>
              <a:gd name="adj1" fmla="val -33547"/>
              <a:gd name="adj2" fmla="val 7383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13" name="Elbow Connector 12"/>
          <p:cNvCxnSpPr>
            <a:stCxn id="6" idx="2"/>
            <a:endCxn id="7" idx="0"/>
          </p:cNvCxnSpPr>
          <p:nvPr/>
        </p:nvCxnSpPr>
        <p:spPr>
          <a:xfrm rot="16200000" flipH="1">
            <a:off x="3111403" y="2926762"/>
            <a:ext cx="309654" cy="242757"/>
          </a:xfrm>
          <a:prstGeom prst="bentConnector3">
            <a:avLst/>
          </a:prstGeom>
          <a:ln w="9525">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876800" y="1047750"/>
            <a:ext cx="3657600" cy="615553"/>
          </a:xfrm>
          <a:prstGeom prst="rect">
            <a:avLst/>
          </a:prstGeom>
          <a:noFill/>
          <a:ln>
            <a:solidFill>
              <a:schemeClr val="tx1"/>
            </a:solidFill>
          </a:ln>
        </p:spPr>
        <p:txBody>
          <a:bodyPr wrap="square" rtlCol="0">
            <a:spAutoFit/>
          </a:bodyPr>
          <a:lstStyle/>
          <a:p>
            <a:pPr algn="ctr"/>
            <a:r>
              <a:rPr lang="en-US" dirty="0" smtClean="0"/>
              <a:t>Implementation Strategy</a:t>
            </a:r>
          </a:p>
          <a:p>
            <a:pPr algn="ctr"/>
            <a:r>
              <a:rPr lang="en-US" sz="1600" dirty="0" smtClean="0"/>
              <a:t>(often a behavioral intervention)</a:t>
            </a:r>
          </a:p>
        </p:txBody>
      </p:sp>
      <p:sp>
        <p:nvSpPr>
          <p:cNvPr id="26" name="TextBox 25"/>
          <p:cNvSpPr txBox="1"/>
          <p:nvPr/>
        </p:nvSpPr>
        <p:spPr>
          <a:xfrm>
            <a:off x="457200" y="1047750"/>
            <a:ext cx="3657600" cy="615553"/>
          </a:xfrm>
          <a:prstGeom prst="rect">
            <a:avLst/>
          </a:prstGeom>
          <a:noFill/>
          <a:ln>
            <a:solidFill>
              <a:schemeClr val="tx1"/>
            </a:solidFill>
          </a:ln>
        </p:spPr>
        <p:txBody>
          <a:bodyPr wrap="square" rtlCol="0">
            <a:spAutoFit/>
          </a:bodyPr>
          <a:lstStyle/>
          <a:p>
            <a:pPr algn="ctr"/>
            <a:r>
              <a:rPr lang="en-US" dirty="0" smtClean="0"/>
              <a:t>Traditional Clinical Intervention </a:t>
            </a:r>
          </a:p>
          <a:p>
            <a:pPr algn="ctr"/>
            <a:r>
              <a:rPr lang="en-US" sz="1600" dirty="0" smtClean="0"/>
              <a:t>(often a pharmacologic intervention)</a:t>
            </a:r>
            <a:endParaRPr lang="en-US" dirty="0" smtClean="0"/>
          </a:p>
        </p:txBody>
      </p:sp>
      <p:sp>
        <p:nvSpPr>
          <p:cNvPr id="27" name="TextBox 26"/>
          <p:cNvSpPr txBox="1">
            <a:spLocks/>
          </p:cNvSpPr>
          <p:nvPr/>
        </p:nvSpPr>
        <p:spPr>
          <a:xfrm>
            <a:off x="4876800" y="1809750"/>
            <a:ext cx="2743200" cy="430887"/>
          </a:xfrm>
          <a:prstGeom prst="rect">
            <a:avLst/>
          </a:prstGeom>
          <a:noFill/>
        </p:spPr>
        <p:txBody>
          <a:bodyPr wrap="square" rtlCol="0">
            <a:spAutoFit/>
          </a:bodyPr>
          <a:lstStyle/>
          <a:p>
            <a:pPr algn="ctr"/>
            <a:r>
              <a:rPr lang="en-US" sz="1100" dirty="0" smtClean="0"/>
              <a:t>Draw from existing practices to design an intervention</a:t>
            </a:r>
            <a:endParaRPr lang="en-US" sz="1100" dirty="0"/>
          </a:p>
        </p:txBody>
      </p:sp>
      <p:sp>
        <p:nvSpPr>
          <p:cNvPr id="28" name="TextBox 27"/>
          <p:cNvSpPr txBox="1">
            <a:spLocks/>
          </p:cNvSpPr>
          <p:nvPr/>
        </p:nvSpPr>
        <p:spPr>
          <a:xfrm>
            <a:off x="5467350" y="2505224"/>
            <a:ext cx="2971800" cy="430887"/>
          </a:xfrm>
          <a:prstGeom prst="rect">
            <a:avLst/>
          </a:prstGeom>
          <a:solidFill>
            <a:schemeClr val="bg1">
              <a:lumMod val="85000"/>
            </a:schemeClr>
          </a:solidFill>
        </p:spPr>
        <p:txBody>
          <a:bodyPr wrap="square" rtlCol="0">
            <a:spAutoFit/>
          </a:bodyPr>
          <a:lstStyle/>
          <a:p>
            <a:pPr algn="ctr"/>
            <a:r>
              <a:rPr lang="en-US" sz="1100" dirty="0" smtClean="0"/>
              <a:t>Use the intervention as designed in a study (or in practice) – including adaptive ones</a:t>
            </a:r>
            <a:endParaRPr lang="en-US" sz="1100" dirty="0"/>
          </a:p>
        </p:txBody>
      </p:sp>
      <p:sp>
        <p:nvSpPr>
          <p:cNvPr id="29" name="TextBox 28"/>
          <p:cNvSpPr txBox="1">
            <a:spLocks/>
          </p:cNvSpPr>
          <p:nvPr/>
        </p:nvSpPr>
        <p:spPr>
          <a:xfrm>
            <a:off x="4857749" y="3625407"/>
            <a:ext cx="1847851" cy="430887"/>
          </a:xfrm>
          <a:prstGeom prst="rect">
            <a:avLst/>
          </a:prstGeom>
          <a:noFill/>
        </p:spPr>
        <p:txBody>
          <a:bodyPr wrap="square" rtlCol="0">
            <a:spAutoFit/>
          </a:bodyPr>
          <a:lstStyle/>
          <a:p>
            <a:pPr algn="ctr"/>
            <a:r>
              <a:rPr lang="en-US" sz="1100" dirty="0" smtClean="0"/>
              <a:t>Intervention as delivered in that study</a:t>
            </a:r>
            <a:endParaRPr lang="en-US" sz="1100" dirty="0"/>
          </a:p>
        </p:txBody>
      </p:sp>
      <p:sp>
        <p:nvSpPr>
          <p:cNvPr id="30" name="TextBox 29"/>
          <p:cNvSpPr txBox="1">
            <a:spLocks/>
          </p:cNvSpPr>
          <p:nvPr/>
        </p:nvSpPr>
        <p:spPr>
          <a:xfrm>
            <a:off x="6400800" y="4577890"/>
            <a:ext cx="2743200" cy="430887"/>
          </a:xfrm>
          <a:prstGeom prst="rect">
            <a:avLst/>
          </a:prstGeom>
          <a:noFill/>
        </p:spPr>
        <p:txBody>
          <a:bodyPr wrap="square" rtlCol="0">
            <a:spAutoFit/>
          </a:bodyPr>
          <a:lstStyle/>
          <a:p>
            <a:pPr algn="ctr"/>
            <a:r>
              <a:rPr lang="en-US" sz="1100" dirty="0" smtClean="0"/>
              <a:t>Intervention effects – effectiveness; unintended effects (i.e., side effects)</a:t>
            </a:r>
            <a:endParaRPr lang="en-US" sz="1100" dirty="0"/>
          </a:p>
        </p:txBody>
      </p:sp>
      <p:cxnSp>
        <p:nvCxnSpPr>
          <p:cNvPr id="31" name="Elbow Connector 30"/>
          <p:cNvCxnSpPr>
            <a:stCxn id="27" idx="2"/>
            <a:endCxn id="28" idx="0"/>
          </p:cNvCxnSpPr>
          <p:nvPr/>
        </p:nvCxnSpPr>
        <p:spPr>
          <a:xfrm rot="16200000" flipH="1">
            <a:off x="6468532" y="2020505"/>
            <a:ext cx="264587" cy="704850"/>
          </a:xfrm>
          <a:prstGeom prst="bentConnector3">
            <a:avLst/>
          </a:prstGeom>
          <a:ln w="9525">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32" name="Elbow Connector 31"/>
          <p:cNvCxnSpPr>
            <a:stCxn id="28" idx="2"/>
            <a:endCxn id="29" idx="0"/>
          </p:cNvCxnSpPr>
          <p:nvPr/>
        </p:nvCxnSpPr>
        <p:spPr>
          <a:xfrm rot="5400000">
            <a:off x="6022815" y="2694972"/>
            <a:ext cx="689296" cy="1171575"/>
          </a:xfrm>
          <a:prstGeom prst="bentConnector3">
            <a:avLst/>
          </a:prstGeom>
          <a:ln w="9525">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33" name="Elbow Connector 32"/>
          <p:cNvCxnSpPr>
            <a:stCxn id="29" idx="3"/>
            <a:endCxn id="30" idx="1"/>
          </p:cNvCxnSpPr>
          <p:nvPr/>
        </p:nvCxnSpPr>
        <p:spPr>
          <a:xfrm flipH="1">
            <a:off x="6400800" y="3840851"/>
            <a:ext cx="304800" cy="952483"/>
          </a:xfrm>
          <a:prstGeom prst="bentConnector5">
            <a:avLst>
              <a:gd name="adj1" fmla="val -75000"/>
              <a:gd name="adj2" fmla="val 50000"/>
              <a:gd name="adj3" fmla="val 175000"/>
            </a:avLst>
          </a:prstGeom>
          <a:ln w="9525">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5" name="Title 1"/>
          <p:cNvSpPr txBox="1">
            <a:spLocks/>
          </p:cNvSpPr>
          <p:nvPr/>
        </p:nvSpPr>
        <p:spPr>
          <a:xfrm>
            <a:off x="457200" y="209550"/>
            <a:ext cx="8229600" cy="613171"/>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bg1"/>
                </a:solidFill>
              </a:rPr>
              <a:t>Implementation vs. Clinical Interventions</a:t>
            </a:r>
            <a:endParaRPr lang="en-US" sz="2800" b="1" dirty="0">
              <a:solidFill>
                <a:schemeClr val="bg1"/>
              </a:solidFill>
            </a:endParaRPr>
          </a:p>
        </p:txBody>
      </p:sp>
      <p:sp>
        <p:nvSpPr>
          <p:cNvPr id="36" name="TextBox 35"/>
          <p:cNvSpPr txBox="1">
            <a:spLocks/>
          </p:cNvSpPr>
          <p:nvPr/>
        </p:nvSpPr>
        <p:spPr>
          <a:xfrm>
            <a:off x="76200" y="3840851"/>
            <a:ext cx="1524000" cy="600164"/>
          </a:xfrm>
          <a:prstGeom prst="rect">
            <a:avLst/>
          </a:prstGeom>
          <a:noFill/>
        </p:spPr>
        <p:txBody>
          <a:bodyPr wrap="square" rtlCol="0">
            <a:spAutoFit/>
          </a:bodyPr>
          <a:lstStyle/>
          <a:p>
            <a:pPr algn="ctr"/>
            <a:r>
              <a:rPr lang="en-US" sz="1100" dirty="0" smtClean="0"/>
              <a:t>Intervention as delivered in that trial (adherence)</a:t>
            </a:r>
            <a:endParaRPr lang="en-US" sz="1100" dirty="0"/>
          </a:p>
        </p:txBody>
      </p:sp>
      <p:cxnSp>
        <p:nvCxnSpPr>
          <p:cNvPr id="46" name="Elbow Connector 45"/>
          <p:cNvCxnSpPr>
            <a:stCxn id="7" idx="1"/>
            <a:endCxn id="36" idx="3"/>
          </p:cNvCxnSpPr>
          <p:nvPr/>
        </p:nvCxnSpPr>
        <p:spPr>
          <a:xfrm rot="10800000" flipV="1">
            <a:off x="1600200" y="3503049"/>
            <a:ext cx="817994" cy="637883"/>
          </a:xfrm>
          <a:prstGeom prst="bentConnector3">
            <a:avLst>
              <a:gd name="adj1" fmla="val 50000"/>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61" name="Elbow Connector 60"/>
          <p:cNvCxnSpPr>
            <a:stCxn id="36" idx="2"/>
            <a:endCxn id="62" idx="1"/>
          </p:cNvCxnSpPr>
          <p:nvPr/>
        </p:nvCxnSpPr>
        <p:spPr>
          <a:xfrm rot="16200000" flipH="1">
            <a:off x="1471625" y="3807590"/>
            <a:ext cx="273750" cy="1540600"/>
          </a:xfrm>
          <a:prstGeom prst="bentConnector2">
            <a:avLst/>
          </a:prstGeom>
          <a:ln w="9525">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a:spLocks/>
          </p:cNvSpPr>
          <p:nvPr/>
        </p:nvSpPr>
        <p:spPr>
          <a:xfrm>
            <a:off x="2378800" y="4499321"/>
            <a:ext cx="1257300" cy="430887"/>
          </a:xfrm>
          <a:prstGeom prst="rect">
            <a:avLst/>
          </a:prstGeom>
          <a:noFill/>
        </p:spPr>
        <p:txBody>
          <a:bodyPr wrap="square" rtlCol="0">
            <a:spAutoFit/>
          </a:bodyPr>
          <a:lstStyle/>
          <a:p>
            <a:pPr algn="ctr"/>
            <a:r>
              <a:rPr lang="en-US" sz="1100" dirty="0" smtClean="0"/>
              <a:t>Intervention effects - efficacy</a:t>
            </a:r>
            <a:endParaRPr lang="en-US" sz="1100" dirty="0"/>
          </a:p>
        </p:txBody>
      </p:sp>
    </p:spTree>
    <p:extLst>
      <p:ext uri="{BB962C8B-B14F-4D97-AF65-F5344CB8AC3E}">
        <p14:creationId xmlns:p14="http://schemas.microsoft.com/office/powerpoint/2010/main" val="2680333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3171"/>
          </a:xfrm>
          <a:solidFill>
            <a:schemeClr val="tx2"/>
          </a:solidFill>
        </p:spPr>
        <p:txBody>
          <a:bodyPr>
            <a:normAutofit fontScale="90000"/>
          </a:bodyPr>
          <a:lstStyle/>
          <a:p>
            <a:r>
              <a:rPr lang="en-US" sz="2800" b="1" dirty="0" smtClean="0">
                <a:solidFill>
                  <a:schemeClr val="bg1"/>
                </a:solidFill>
              </a:rPr>
              <a:t>Distinctive Challenges for Implementation Interventions</a:t>
            </a:r>
            <a:endParaRPr lang="en-US" sz="2800" b="1" dirty="0">
              <a:solidFill>
                <a:schemeClr val="bg1"/>
              </a:solidFill>
            </a:endParaRPr>
          </a:p>
        </p:txBody>
      </p:sp>
      <p:sp>
        <p:nvSpPr>
          <p:cNvPr id="3" name="Content Placeholder 2"/>
          <p:cNvSpPr>
            <a:spLocks noGrp="1"/>
          </p:cNvSpPr>
          <p:nvPr>
            <p:ph idx="1"/>
          </p:nvPr>
        </p:nvSpPr>
        <p:spPr/>
        <p:txBody>
          <a:bodyPr>
            <a:noAutofit/>
          </a:bodyPr>
          <a:lstStyle/>
          <a:p>
            <a:r>
              <a:rPr lang="en-US" sz="2000" dirty="0" smtClean="0"/>
              <a:t>Implementation interventions are not fully conceptualized nor specified</a:t>
            </a:r>
          </a:p>
          <a:p>
            <a:pPr lvl="1"/>
            <a:r>
              <a:rPr lang="en-US" sz="1800" dirty="0" smtClean="0"/>
              <a:t>Dose, frequency, intensity are not prerequisites</a:t>
            </a:r>
          </a:p>
          <a:p>
            <a:r>
              <a:rPr lang="en-US" sz="2000" dirty="0" smtClean="0"/>
              <a:t>How implementation interventions work is less understood</a:t>
            </a:r>
          </a:p>
          <a:p>
            <a:pPr lvl="1"/>
            <a:r>
              <a:rPr lang="en-US" sz="1800" dirty="0" smtClean="0"/>
              <a:t>“Mechanism” of effect incompletely known </a:t>
            </a:r>
            <a:r>
              <a:rPr lang="en-US" sz="1800" i="1" dirty="0" smtClean="0"/>
              <a:t>a priori </a:t>
            </a:r>
            <a:endParaRPr lang="en-US" sz="1800" dirty="0" smtClean="0"/>
          </a:p>
          <a:p>
            <a:r>
              <a:rPr lang="en-US" sz="2000" dirty="0"/>
              <a:t>D</a:t>
            </a:r>
            <a:r>
              <a:rPr lang="en-US" sz="2000" dirty="0" smtClean="0"/>
              <a:t>ifference between interventions as (originally) designed and as delivered</a:t>
            </a:r>
          </a:p>
          <a:p>
            <a:pPr lvl="1"/>
            <a:r>
              <a:rPr lang="en-US" sz="1800" dirty="0" smtClean="0"/>
              <a:t>Sometimes that is good - </a:t>
            </a:r>
            <a:r>
              <a:rPr lang="en-US" sz="1800" dirty="0" err="1" smtClean="0"/>
              <a:t>adaptivity</a:t>
            </a:r>
            <a:endParaRPr lang="en-US" sz="1800" dirty="0" smtClean="0"/>
          </a:p>
          <a:p>
            <a:pPr lvl="1"/>
            <a:r>
              <a:rPr lang="en-US" sz="1800" dirty="0"/>
              <a:t>S</a:t>
            </a:r>
            <a:r>
              <a:rPr lang="en-US" sz="1800" dirty="0" smtClean="0"/>
              <a:t>ometimes not good - fidelity</a:t>
            </a:r>
          </a:p>
          <a:p>
            <a:r>
              <a:rPr lang="en-US" sz="2000" dirty="0" smtClean="0"/>
              <a:t>There is more uncertainty about effects</a:t>
            </a:r>
          </a:p>
          <a:p>
            <a:pPr lvl="1"/>
            <a:r>
              <a:rPr lang="en-US" sz="1800" dirty="0" smtClean="0"/>
              <a:t>intended and unintended effects</a:t>
            </a:r>
          </a:p>
        </p:txBody>
      </p:sp>
    </p:spTree>
    <p:extLst>
      <p:ext uri="{BB962C8B-B14F-4D97-AF65-F5344CB8AC3E}">
        <p14:creationId xmlns:p14="http://schemas.microsoft.com/office/powerpoint/2010/main" val="4165358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3350"/>
            <a:ext cx="8229600" cy="762000"/>
          </a:xfrm>
          <a:solidFill>
            <a:schemeClr val="tx2"/>
          </a:solidFill>
        </p:spPr>
        <p:txBody>
          <a:bodyPr>
            <a:normAutofit fontScale="90000"/>
          </a:bodyPr>
          <a:lstStyle/>
          <a:p>
            <a:r>
              <a:rPr lang="en-US" sz="3200" b="1" dirty="0" smtClean="0">
                <a:solidFill>
                  <a:schemeClr val="bg1"/>
                </a:solidFill>
              </a:rPr>
              <a:t>From Gap, to Gap Analysis, to Implementation Intervention</a:t>
            </a:r>
            <a:endParaRPr lang="en-US" sz="3200" b="1" dirty="0">
              <a:solidFill>
                <a:schemeClr val="bg1"/>
              </a:solidFill>
            </a:endParaRPr>
          </a:p>
        </p:txBody>
      </p:sp>
      <p:sp>
        <p:nvSpPr>
          <p:cNvPr id="13" name="TextBox 12"/>
          <p:cNvSpPr txBox="1"/>
          <p:nvPr/>
        </p:nvSpPr>
        <p:spPr>
          <a:xfrm>
            <a:off x="4775304" y="1049119"/>
            <a:ext cx="2343655" cy="523220"/>
          </a:xfrm>
          <a:prstGeom prst="rect">
            <a:avLst/>
          </a:prstGeom>
          <a:noFill/>
        </p:spPr>
        <p:txBody>
          <a:bodyPr wrap="none" rtlCol="0">
            <a:spAutoFit/>
          </a:bodyPr>
          <a:lstStyle/>
          <a:p>
            <a:r>
              <a:rPr lang="en-US" sz="1400" dirty="0" smtClean="0"/>
              <a:t>We have identified a gap and </a:t>
            </a:r>
          </a:p>
          <a:p>
            <a:r>
              <a:rPr lang="en-US" sz="1400" dirty="0" smtClean="0"/>
              <a:t>analyzed the reasons for it…</a:t>
            </a:r>
            <a:endParaRPr lang="en-US" sz="1400" dirty="0"/>
          </a:p>
        </p:txBody>
      </p:sp>
      <p:sp>
        <p:nvSpPr>
          <p:cNvPr id="27" name="TextBox 26"/>
          <p:cNvSpPr txBox="1"/>
          <p:nvPr/>
        </p:nvSpPr>
        <p:spPr>
          <a:xfrm>
            <a:off x="5265971" y="3953530"/>
            <a:ext cx="3568548" cy="523220"/>
          </a:xfrm>
          <a:prstGeom prst="rect">
            <a:avLst/>
          </a:prstGeom>
          <a:noFill/>
        </p:spPr>
        <p:txBody>
          <a:bodyPr wrap="square" rtlCol="0">
            <a:spAutoFit/>
          </a:bodyPr>
          <a:lstStyle/>
          <a:p>
            <a:pPr algn="ctr"/>
            <a:r>
              <a:rPr lang="en-US" sz="1400" i="1" dirty="0" smtClean="0"/>
              <a:t>An approach to conceptualize the interventions or strategies to close this gap?</a:t>
            </a:r>
            <a:endParaRPr lang="en-US" sz="1400" i="1" dirty="0"/>
          </a:p>
        </p:txBody>
      </p:sp>
      <p:cxnSp>
        <p:nvCxnSpPr>
          <p:cNvPr id="29" name="Elbow Connector 28"/>
          <p:cNvCxnSpPr>
            <a:stCxn id="13" idx="3"/>
            <a:endCxn id="35" idx="0"/>
          </p:cNvCxnSpPr>
          <p:nvPr/>
        </p:nvCxnSpPr>
        <p:spPr>
          <a:xfrm flipH="1">
            <a:off x="7078932" y="1310729"/>
            <a:ext cx="40027" cy="826373"/>
          </a:xfrm>
          <a:prstGeom prst="bentConnector4">
            <a:avLst>
              <a:gd name="adj1" fmla="val -571114"/>
              <a:gd name="adj2" fmla="val 65829"/>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146066" y="2137102"/>
            <a:ext cx="3865732" cy="954107"/>
          </a:xfrm>
          <a:prstGeom prst="rect">
            <a:avLst/>
          </a:prstGeom>
          <a:noFill/>
        </p:spPr>
        <p:txBody>
          <a:bodyPr wrap="square" rtlCol="0">
            <a:spAutoFit/>
          </a:bodyPr>
          <a:lstStyle/>
          <a:p>
            <a:pPr algn="ctr"/>
            <a:r>
              <a:rPr lang="en-US" sz="1400" dirty="0" smtClean="0"/>
              <a:t>You want to change the </a:t>
            </a:r>
            <a:r>
              <a:rPr lang="en-US" sz="1400" u="sng" dirty="0" smtClean="0"/>
              <a:t>behavior </a:t>
            </a:r>
          </a:p>
          <a:p>
            <a:pPr algn="ctr"/>
            <a:r>
              <a:rPr lang="en-US" sz="1400" dirty="0" smtClean="0"/>
              <a:t>of the health system, organization, </a:t>
            </a:r>
          </a:p>
          <a:p>
            <a:pPr algn="ctr"/>
            <a:r>
              <a:rPr lang="en-US" sz="1400" dirty="0" smtClean="0"/>
              <a:t>health care worker, patient or community to close that gap</a:t>
            </a:r>
            <a:endParaRPr lang="en-US" sz="1400" dirty="0"/>
          </a:p>
        </p:txBody>
      </p:sp>
      <p:cxnSp>
        <p:nvCxnSpPr>
          <p:cNvPr id="37" name="Elbow Connector 36"/>
          <p:cNvCxnSpPr>
            <a:stCxn id="35" idx="2"/>
            <a:endCxn id="27" idx="1"/>
          </p:cNvCxnSpPr>
          <p:nvPr/>
        </p:nvCxnSpPr>
        <p:spPr>
          <a:xfrm rot="5400000">
            <a:off x="5610487" y="2746694"/>
            <a:ext cx="1123931" cy="1812961"/>
          </a:xfrm>
          <a:prstGeom prst="bentConnector4">
            <a:avLst>
              <a:gd name="adj1" fmla="val 38362"/>
              <a:gd name="adj2" fmla="val 112609"/>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571500" y="1065612"/>
            <a:ext cx="4203804" cy="4063930"/>
            <a:chOff x="571500" y="1065612"/>
            <a:chExt cx="4203804" cy="4063930"/>
          </a:xfrm>
        </p:grpSpPr>
        <p:sp>
          <p:nvSpPr>
            <p:cNvPr id="5" name="TextBox 4"/>
            <p:cNvSpPr txBox="1"/>
            <p:nvPr/>
          </p:nvSpPr>
          <p:spPr>
            <a:xfrm rot="16200000">
              <a:off x="1377790" y="3906002"/>
              <a:ext cx="1813445" cy="307777"/>
            </a:xfrm>
            <a:prstGeom prst="rect">
              <a:avLst/>
            </a:prstGeom>
            <a:noFill/>
          </p:spPr>
          <p:txBody>
            <a:bodyPr wrap="none" rtlCol="0">
              <a:spAutoFit/>
            </a:bodyPr>
            <a:lstStyle/>
            <a:p>
              <a:pPr algn="r"/>
              <a:r>
                <a:rPr lang="en-US" sz="1400" b="1" dirty="0" smtClean="0"/>
                <a:t>Leadership wants ACE</a:t>
              </a:r>
              <a:endParaRPr lang="en-US" sz="1400" b="1" dirty="0"/>
            </a:p>
          </p:txBody>
        </p:sp>
        <p:sp>
          <p:nvSpPr>
            <p:cNvPr id="7" name="TextBox 6"/>
            <p:cNvSpPr txBox="1"/>
            <p:nvPr/>
          </p:nvSpPr>
          <p:spPr>
            <a:xfrm rot="16200000">
              <a:off x="2311059" y="3871121"/>
              <a:ext cx="1993623" cy="523220"/>
            </a:xfrm>
            <a:prstGeom prst="rect">
              <a:avLst/>
            </a:prstGeom>
            <a:noFill/>
          </p:spPr>
          <p:txBody>
            <a:bodyPr wrap="none" rtlCol="0">
              <a:spAutoFit/>
            </a:bodyPr>
            <a:lstStyle/>
            <a:p>
              <a:pPr algn="r"/>
              <a:r>
                <a:rPr lang="en-US" sz="1400" b="1" dirty="0" smtClean="0"/>
                <a:t>Ever successfully started</a:t>
              </a:r>
            </a:p>
            <a:p>
              <a:pPr algn="r"/>
              <a:r>
                <a:rPr lang="en-US" sz="1400" b="1" dirty="0" smtClean="0"/>
                <a:t> ACE</a:t>
              </a:r>
              <a:endParaRPr lang="en-US" sz="1400" b="1" dirty="0"/>
            </a:p>
          </p:txBody>
        </p:sp>
        <p:sp>
          <p:nvSpPr>
            <p:cNvPr id="8" name="TextBox 7"/>
            <p:cNvSpPr txBox="1"/>
            <p:nvPr/>
          </p:nvSpPr>
          <p:spPr>
            <a:xfrm rot="16200000">
              <a:off x="3642983" y="3595084"/>
              <a:ext cx="1093056" cy="307777"/>
            </a:xfrm>
            <a:prstGeom prst="rect">
              <a:avLst/>
            </a:prstGeom>
            <a:noFill/>
          </p:spPr>
          <p:txBody>
            <a:bodyPr wrap="none" rtlCol="0">
              <a:spAutoFit/>
            </a:bodyPr>
            <a:lstStyle/>
            <a:p>
              <a:pPr algn="r"/>
              <a:r>
                <a:rPr lang="en-US" sz="1400" b="1" dirty="0" smtClean="0"/>
                <a:t>Still has ACE</a:t>
              </a:r>
              <a:endParaRPr lang="en-US" sz="1400" b="1" dirty="0"/>
            </a:p>
          </p:txBody>
        </p:sp>
        <p:sp>
          <p:nvSpPr>
            <p:cNvPr id="10" name="TextBox 9"/>
            <p:cNvSpPr txBox="1"/>
            <p:nvPr/>
          </p:nvSpPr>
          <p:spPr>
            <a:xfrm rot="16200000">
              <a:off x="377175" y="3947176"/>
              <a:ext cx="1961050" cy="276999"/>
            </a:xfrm>
            <a:prstGeom prst="rect">
              <a:avLst/>
            </a:prstGeom>
            <a:noFill/>
          </p:spPr>
          <p:txBody>
            <a:bodyPr wrap="none" rtlCol="0">
              <a:spAutoFit/>
            </a:bodyPr>
            <a:lstStyle/>
            <a:p>
              <a:pPr algn="r"/>
              <a:r>
                <a:rPr lang="en-US" sz="1200" b="1" dirty="0" smtClean="0"/>
                <a:t>Hospital that serves elderly </a:t>
              </a:r>
            </a:p>
          </p:txBody>
        </p:sp>
        <p:graphicFrame>
          <p:nvGraphicFramePr>
            <p:cNvPr id="12" name="Chart 11"/>
            <p:cNvGraphicFramePr>
              <a:graphicFrameLocks/>
            </p:cNvGraphicFramePr>
            <p:nvPr>
              <p:extLst>
                <p:ext uri="{D42A27DB-BD31-4B8C-83A1-F6EECF244321}">
                  <p14:modId xmlns:p14="http://schemas.microsoft.com/office/powerpoint/2010/main" val="4014313150"/>
                </p:ext>
              </p:extLst>
            </p:nvPr>
          </p:nvGraphicFramePr>
          <p:xfrm>
            <a:off x="571500" y="1065612"/>
            <a:ext cx="4191000" cy="2201594"/>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Elbow Connector 19"/>
            <p:cNvCxnSpPr>
              <a:stCxn id="46" idx="6"/>
              <a:endCxn id="13" idx="1"/>
            </p:cNvCxnSpPr>
            <p:nvPr/>
          </p:nvCxnSpPr>
          <p:spPr>
            <a:xfrm flipV="1">
              <a:off x="3291840" y="1310729"/>
              <a:ext cx="1483464" cy="620941"/>
            </a:xfrm>
            <a:prstGeom prst="bentConnector3">
              <a:avLst>
                <a:gd name="adj1" fmla="val 50000"/>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3200400" y="1885950"/>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80273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048000" y="1123949"/>
            <a:ext cx="6032640" cy="3124201"/>
          </a:xfrm>
          <a:prstGeom prst="rect">
            <a:avLst/>
          </a:prstGeom>
        </p:spPr>
      </p:pic>
      <p:sp>
        <p:nvSpPr>
          <p:cNvPr id="4" name="Rectangle 3"/>
          <p:cNvSpPr/>
          <p:nvPr/>
        </p:nvSpPr>
        <p:spPr>
          <a:xfrm>
            <a:off x="4572000" y="4857750"/>
            <a:ext cx="4572000" cy="261610"/>
          </a:xfrm>
          <a:prstGeom prst="rect">
            <a:avLst/>
          </a:prstGeom>
        </p:spPr>
        <p:txBody>
          <a:bodyPr>
            <a:spAutoFit/>
          </a:bodyPr>
          <a:lstStyle/>
          <a:p>
            <a:pPr algn="r"/>
            <a:r>
              <a:rPr lang="fr-FR" sz="1100" dirty="0" smtClean="0"/>
              <a:t>Proctor et </a:t>
            </a:r>
            <a:r>
              <a:rPr lang="fr-FR" sz="1100" dirty="0"/>
              <a:t>al. </a:t>
            </a:r>
            <a:r>
              <a:rPr lang="fr-FR" sz="1100" dirty="0" smtClean="0"/>
              <a:t>Implémentation </a:t>
            </a:r>
            <a:r>
              <a:rPr lang="fr-FR" sz="1100" dirty="0"/>
              <a:t>Science 2013, 8:139</a:t>
            </a:r>
            <a:endParaRPr lang="en-US" sz="1100" dirty="0"/>
          </a:p>
        </p:txBody>
      </p:sp>
      <p:sp>
        <p:nvSpPr>
          <p:cNvPr id="2" name="Title 1"/>
          <p:cNvSpPr>
            <a:spLocks noGrp="1"/>
          </p:cNvSpPr>
          <p:nvPr>
            <p:ph type="title"/>
          </p:nvPr>
        </p:nvSpPr>
        <p:spPr>
          <a:xfrm>
            <a:off x="457200" y="57150"/>
            <a:ext cx="8229600" cy="857250"/>
          </a:xfrm>
          <a:solidFill>
            <a:schemeClr val="tx2"/>
          </a:solidFill>
        </p:spPr>
        <p:txBody>
          <a:bodyPr>
            <a:noAutofit/>
          </a:bodyPr>
          <a:lstStyle/>
          <a:p>
            <a:r>
              <a:rPr lang="en-US" sz="2800" b="1" dirty="0" smtClean="0">
                <a:solidFill>
                  <a:schemeClr val="bg1"/>
                </a:solidFill>
              </a:rPr>
              <a:t>Conceptualizing</a:t>
            </a:r>
            <a:r>
              <a:rPr lang="en-US" sz="2800" b="1" dirty="0">
                <a:solidFill>
                  <a:schemeClr val="bg1"/>
                </a:solidFill>
              </a:rPr>
              <a:t> </a:t>
            </a:r>
            <a:r>
              <a:rPr lang="en-US" sz="2800" b="1" dirty="0" smtClean="0">
                <a:solidFill>
                  <a:schemeClr val="bg1"/>
                </a:solidFill>
              </a:rPr>
              <a:t>and specifying implementation interventions</a:t>
            </a:r>
            <a:endParaRPr lang="en-US" sz="2800" b="1" dirty="0">
              <a:solidFill>
                <a:schemeClr val="bg1"/>
              </a:solidFill>
            </a:endParaRPr>
          </a:p>
        </p:txBody>
      </p:sp>
      <p:sp>
        <p:nvSpPr>
          <p:cNvPr id="5" name="TextBox 4"/>
          <p:cNvSpPr txBox="1"/>
          <p:nvPr/>
        </p:nvSpPr>
        <p:spPr>
          <a:xfrm>
            <a:off x="8000999" y="3940373"/>
            <a:ext cx="777649" cy="307777"/>
          </a:xfrm>
          <a:prstGeom prst="rect">
            <a:avLst/>
          </a:prstGeom>
          <a:noFill/>
        </p:spPr>
        <p:txBody>
          <a:bodyPr wrap="none" rtlCol="0">
            <a:spAutoFit/>
          </a:bodyPr>
          <a:lstStyle/>
          <a:p>
            <a:r>
              <a:rPr lang="en-US" sz="1400" dirty="0" smtClean="0"/>
              <a:t>(Or gap)</a:t>
            </a:r>
            <a:endParaRPr lang="en-US" sz="1400" dirty="0"/>
          </a:p>
        </p:txBody>
      </p:sp>
      <p:grpSp>
        <p:nvGrpSpPr>
          <p:cNvPr id="6" name="Group 5"/>
          <p:cNvGrpSpPr/>
          <p:nvPr/>
        </p:nvGrpSpPr>
        <p:grpSpPr>
          <a:xfrm>
            <a:off x="169588" y="1885950"/>
            <a:ext cx="2467222" cy="2633992"/>
            <a:chOff x="571500" y="1065612"/>
            <a:chExt cx="4191000" cy="4063930"/>
          </a:xfrm>
        </p:grpSpPr>
        <p:sp>
          <p:nvSpPr>
            <p:cNvPr id="7" name="TextBox 6"/>
            <p:cNvSpPr txBox="1"/>
            <p:nvPr/>
          </p:nvSpPr>
          <p:spPr>
            <a:xfrm rot="16200000">
              <a:off x="1377790" y="3906002"/>
              <a:ext cx="1813445" cy="307777"/>
            </a:xfrm>
            <a:prstGeom prst="rect">
              <a:avLst/>
            </a:prstGeom>
            <a:noFill/>
          </p:spPr>
          <p:txBody>
            <a:bodyPr wrap="none" rtlCol="0">
              <a:spAutoFit/>
            </a:bodyPr>
            <a:lstStyle/>
            <a:p>
              <a:pPr algn="r"/>
              <a:r>
                <a:rPr lang="en-US" sz="1400" b="1" dirty="0" smtClean="0"/>
                <a:t>Leadership wants ACE</a:t>
              </a:r>
              <a:endParaRPr lang="en-US" sz="1400" b="1" dirty="0"/>
            </a:p>
          </p:txBody>
        </p:sp>
        <p:sp>
          <p:nvSpPr>
            <p:cNvPr id="8" name="TextBox 7"/>
            <p:cNvSpPr txBox="1"/>
            <p:nvPr/>
          </p:nvSpPr>
          <p:spPr>
            <a:xfrm rot="16200000">
              <a:off x="2311059" y="3871121"/>
              <a:ext cx="1993623" cy="523220"/>
            </a:xfrm>
            <a:prstGeom prst="rect">
              <a:avLst/>
            </a:prstGeom>
            <a:noFill/>
          </p:spPr>
          <p:txBody>
            <a:bodyPr wrap="none" rtlCol="0">
              <a:spAutoFit/>
            </a:bodyPr>
            <a:lstStyle/>
            <a:p>
              <a:pPr algn="r"/>
              <a:r>
                <a:rPr lang="en-US" sz="1400" b="1" dirty="0" smtClean="0"/>
                <a:t>Ever successfully started</a:t>
              </a:r>
            </a:p>
            <a:p>
              <a:pPr algn="r"/>
              <a:r>
                <a:rPr lang="en-US" sz="1400" b="1" dirty="0" smtClean="0"/>
                <a:t> ACE</a:t>
              </a:r>
              <a:endParaRPr lang="en-US" sz="1400" b="1" dirty="0"/>
            </a:p>
          </p:txBody>
        </p:sp>
        <p:sp>
          <p:nvSpPr>
            <p:cNvPr id="9" name="TextBox 8"/>
            <p:cNvSpPr txBox="1"/>
            <p:nvPr/>
          </p:nvSpPr>
          <p:spPr>
            <a:xfrm rot="16200000">
              <a:off x="3642983" y="3595084"/>
              <a:ext cx="1093056" cy="307777"/>
            </a:xfrm>
            <a:prstGeom prst="rect">
              <a:avLst/>
            </a:prstGeom>
            <a:noFill/>
          </p:spPr>
          <p:txBody>
            <a:bodyPr wrap="none" rtlCol="0">
              <a:spAutoFit/>
            </a:bodyPr>
            <a:lstStyle/>
            <a:p>
              <a:pPr algn="r"/>
              <a:r>
                <a:rPr lang="en-US" sz="1400" b="1" dirty="0" smtClean="0"/>
                <a:t>Still has ACE</a:t>
              </a:r>
              <a:endParaRPr lang="en-US" sz="1400" b="1" dirty="0"/>
            </a:p>
          </p:txBody>
        </p:sp>
        <p:sp>
          <p:nvSpPr>
            <p:cNvPr id="10" name="TextBox 9"/>
            <p:cNvSpPr txBox="1"/>
            <p:nvPr/>
          </p:nvSpPr>
          <p:spPr>
            <a:xfrm rot="16200000">
              <a:off x="377175" y="3947176"/>
              <a:ext cx="1961050" cy="276999"/>
            </a:xfrm>
            <a:prstGeom prst="rect">
              <a:avLst/>
            </a:prstGeom>
            <a:noFill/>
          </p:spPr>
          <p:txBody>
            <a:bodyPr wrap="none" rtlCol="0">
              <a:spAutoFit/>
            </a:bodyPr>
            <a:lstStyle/>
            <a:p>
              <a:pPr algn="r"/>
              <a:r>
                <a:rPr lang="en-US" sz="1200" b="1" dirty="0" smtClean="0"/>
                <a:t>Hospital that serves elderly </a:t>
              </a:r>
            </a:p>
          </p:txBody>
        </p:sp>
        <p:graphicFrame>
          <p:nvGraphicFramePr>
            <p:cNvPr id="11" name="Chart 10"/>
            <p:cNvGraphicFramePr>
              <a:graphicFrameLocks/>
            </p:cNvGraphicFramePr>
            <p:nvPr>
              <p:extLst>
                <p:ext uri="{D42A27DB-BD31-4B8C-83A1-F6EECF244321}">
                  <p14:modId xmlns:p14="http://schemas.microsoft.com/office/powerpoint/2010/main" val="2965344670"/>
                </p:ext>
              </p:extLst>
            </p:nvPr>
          </p:nvGraphicFramePr>
          <p:xfrm>
            <a:off x="571500" y="1065612"/>
            <a:ext cx="4191000" cy="2201594"/>
          </p:xfrm>
          <a:graphic>
            <a:graphicData uri="http://schemas.openxmlformats.org/drawingml/2006/chart">
              <c:chart xmlns:c="http://schemas.openxmlformats.org/drawingml/2006/chart" xmlns:r="http://schemas.openxmlformats.org/officeDocument/2006/relationships" r:id="rId3"/>
            </a:graphicData>
          </a:graphic>
        </p:graphicFrame>
      </p:grpSp>
      <p:cxnSp>
        <p:nvCxnSpPr>
          <p:cNvPr id="17" name="Straight Connector 16"/>
          <p:cNvCxnSpPr/>
          <p:nvPr/>
        </p:nvCxnSpPr>
        <p:spPr>
          <a:xfrm>
            <a:off x="1403199" y="2343150"/>
            <a:ext cx="5302401" cy="190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403199" y="1200150"/>
            <a:ext cx="1644801"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ight Brace 28"/>
          <p:cNvSpPr/>
          <p:nvPr/>
        </p:nvSpPr>
        <p:spPr>
          <a:xfrm flipH="1">
            <a:off x="1357480" y="2038350"/>
            <a:ext cx="45719" cy="304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04435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04016329"/>
              </p:ext>
            </p:extLst>
          </p:nvPr>
        </p:nvGraphicFramePr>
        <p:xfrm>
          <a:off x="76200" y="267012"/>
          <a:ext cx="8869681" cy="4762830"/>
        </p:xfrm>
        <a:graphic>
          <a:graphicData uri="http://schemas.openxmlformats.org/drawingml/2006/table">
            <a:tbl>
              <a:tblPr firstRow="1" bandRow="1">
                <a:tableStyleId>{5C22544A-7EE6-4342-B048-85BDC9FD1C3A}</a:tableStyleId>
              </a:tblPr>
              <a:tblGrid>
                <a:gridCol w="902691"/>
                <a:gridCol w="2680719"/>
                <a:gridCol w="2680719"/>
                <a:gridCol w="2605552"/>
              </a:tblGrid>
              <a:tr h="636451">
                <a:tc>
                  <a:txBody>
                    <a:bodyPr/>
                    <a:lstStyle/>
                    <a:p>
                      <a:endParaRPr lang="en-US" sz="1100" b="1" dirty="0"/>
                    </a:p>
                  </a:txBody>
                  <a:tcPr/>
                </a:tc>
                <a:tc>
                  <a:txBody>
                    <a:bodyPr/>
                    <a:lstStyle/>
                    <a:p>
                      <a:pPr algn="ctr"/>
                      <a:r>
                        <a:rPr lang="en-US" sz="1200" b="1" dirty="0" smtClean="0"/>
                        <a:t>Socio-ecologic level</a:t>
                      </a:r>
                      <a:r>
                        <a:rPr lang="en-US" sz="1200" b="1" baseline="0" dirty="0" smtClean="0"/>
                        <a:t> g</a:t>
                      </a:r>
                      <a:r>
                        <a:rPr lang="en-US" sz="1200" b="1" dirty="0" smtClean="0"/>
                        <a:t>overnment:</a:t>
                      </a:r>
                      <a:r>
                        <a:rPr lang="en-US" sz="1200" b="1" baseline="0" dirty="0" smtClean="0"/>
                        <a:t> </a:t>
                      </a:r>
                    </a:p>
                    <a:p>
                      <a:pPr algn="ctr"/>
                      <a:r>
                        <a:rPr lang="en-US" sz="1200" b="1" dirty="0" smtClean="0"/>
                        <a:t>Leveraging contracting and financing mechanisms to enhance ART coverage</a:t>
                      </a:r>
                      <a:endParaRPr lang="en-US" sz="1200" b="1" dirty="0"/>
                    </a:p>
                  </a:txBody>
                  <a:tcPr anchor="ctr"/>
                </a:tc>
                <a:tc>
                  <a:txBody>
                    <a:bodyPr/>
                    <a:lstStyle/>
                    <a:p>
                      <a:pPr algn="ctr"/>
                      <a:r>
                        <a:rPr lang="en-US" sz="1200" b="1" dirty="0" smtClean="0"/>
                        <a:t>Socio-ecological level HCW:</a:t>
                      </a:r>
                    </a:p>
                    <a:p>
                      <a:pPr algn="ctr"/>
                      <a:r>
                        <a:rPr lang="en-US" sz="1200" b="1" dirty="0" smtClean="0"/>
                        <a:t>Enhance</a:t>
                      </a:r>
                      <a:r>
                        <a:rPr lang="en-US" sz="1200" b="1" baseline="0" dirty="0" smtClean="0"/>
                        <a:t> doctor offer and prescription of </a:t>
                      </a:r>
                      <a:r>
                        <a:rPr lang="en-US" sz="1200" b="1" baseline="0" dirty="0" err="1" smtClean="0"/>
                        <a:t>PrEP</a:t>
                      </a:r>
                      <a:endParaRPr lang="en-US" sz="1200" b="1" dirty="0"/>
                    </a:p>
                  </a:txBody>
                  <a:tcPr anchor="ctr"/>
                </a:tc>
                <a:tc>
                  <a:txBody>
                    <a:bodyPr/>
                    <a:lstStyle/>
                    <a:p>
                      <a:pPr algn="ctr"/>
                      <a:r>
                        <a:rPr lang="en-US" sz="1200" b="1" dirty="0" smtClean="0">
                          <a:solidFill>
                            <a:schemeClr val="bg1"/>
                          </a:solidFill>
                        </a:rPr>
                        <a:t>Socio-ecological</a:t>
                      </a:r>
                      <a:r>
                        <a:rPr lang="en-US" sz="1200" b="1" baseline="0" dirty="0" smtClean="0">
                          <a:solidFill>
                            <a:schemeClr val="bg1"/>
                          </a:solidFill>
                        </a:rPr>
                        <a:t> level: Patient</a:t>
                      </a:r>
                      <a:endParaRPr lang="en-US" sz="1200" b="1" dirty="0"/>
                    </a:p>
                  </a:txBody>
                  <a:tcPr anchor="ctr"/>
                </a:tc>
              </a:tr>
              <a:tr h="672150">
                <a:tc>
                  <a:txBody>
                    <a:bodyPr/>
                    <a:lstStyle/>
                    <a:p>
                      <a:pPr algn="ctr"/>
                      <a:r>
                        <a:rPr lang="en-US" sz="1100" b="1" dirty="0" smtClean="0"/>
                        <a:t>Actor</a:t>
                      </a:r>
                      <a:endParaRPr lang="en-US" sz="1100" b="1" dirty="0"/>
                    </a:p>
                  </a:txBody>
                  <a:tcPr anchor="ctr"/>
                </a:tc>
                <a:tc>
                  <a:txBody>
                    <a:bodyPr/>
                    <a:lstStyle/>
                    <a:p>
                      <a:pPr algn="ctr"/>
                      <a:r>
                        <a:rPr lang="en-US" sz="1100" b="1" dirty="0" smtClean="0"/>
                        <a:t>The Global Fund for HIV, TB and Malaria</a:t>
                      </a:r>
                      <a:r>
                        <a:rPr lang="en-US" sz="1100" b="1" baseline="0" dirty="0" smtClean="0"/>
                        <a:t> in Geneva (Government, civil society, private, community partnership)</a:t>
                      </a:r>
                      <a:endParaRPr lang="en-US" sz="1100" b="1" dirty="0"/>
                    </a:p>
                  </a:txBody>
                  <a:tcPr anchor="ctr"/>
                </a:tc>
                <a:tc>
                  <a:txBody>
                    <a:bodyPr/>
                    <a:lstStyle/>
                    <a:p>
                      <a:pPr algn="ctr"/>
                      <a:r>
                        <a:rPr lang="en-US" sz="1100" b="1" dirty="0" smtClean="0"/>
                        <a:t>Peer opinion leader</a:t>
                      </a:r>
                      <a:endParaRPr lang="en-US" sz="1100" b="1" dirty="0"/>
                    </a:p>
                  </a:txBody>
                  <a:tcPr anchor="ctr"/>
                </a:tc>
                <a:tc>
                  <a:txBody>
                    <a:bodyPr/>
                    <a:lstStyle/>
                    <a:p>
                      <a:pPr algn="ctr"/>
                      <a:r>
                        <a:rPr lang="en-US" sz="1100" b="1" dirty="0" smtClean="0"/>
                        <a:t>Counselor trained in motivational interviewing</a:t>
                      </a:r>
                      <a:endParaRPr lang="en-US" sz="1100" b="1" dirty="0"/>
                    </a:p>
                  </a:txBody>
                  <a:tcPr anchor="ctr"/>
                </a:tc>
              </a:tr>
              <a:tr h="672150">
                <a:tc>
                  <a:txBody>
                    <a:bodyPr/>
                    <a:lstStyle/>
                    <a:p>
                      <a:pPr algn="ctr"/>
                      <a:r>
                        <a:rPr lang="en-US" sz="1100" b="1" dirty="0" smtClean="0"/>
                        <a:t>Action</a:t>
                      </a:r>
                      <a:endParaRPr lang="en-US" sz="1100" b="1" dirty="0"/>
                    </a:p>
                  </a:txBody>
                  <a:tcPr anchor="ctr"/>
                </a:tc>
                <a:tc>
                  <a:txBody>
                    <a:bodyPr/>
                    <a:lstStyle/>
                    <a:p>
                      <a:pPr algn="ctr"/>
                      <a:r>
                        <a:rPr lang="en-US" sz="1100" b="1" dirty="0" smtClean="0"/>
                        <a:t>Offering governments in LMIC a choice between a lump sum for public health services rather</a:t>
                      </a:r>
                      <a:r>
                        <a:rPr lang="en-US" sz="1100" b="1" baseline="0" dirty="0" smtClean="0"/>
                        <a:t> than fee reimbursement</a:t>
                      </a:r>
                      <a:endParaRPr lang="en-US" sz="1100" b="1" dirty="0"/>
                    </a:p>
                  </a:txBody>
                  <a:tcPr anchor="ctr"/>
                </a:tc>
                <a:tc>
                  <a:txBody>
                    <a:bodyPr/>
                    <a:lstStyle/>
                    <a:p>
                      <a:pPr algn="ctr"/>
                      <a:r>
                        <a:rPr lang="en-US" sz="1100" b="1" dirty="0" smtClean="0"/>
                        <a:t>Training,</a:t>
                      </a:r>
                      <a:r>
                        <a:rPr lang="en-US" sz="1100" b="1" baseline="0" dirty="0" smtClean="0"/>
                        <a:t> engaging and motivating HCW</a:t>
                      </a:r>
                      <a:endParaRPr lang="en-US" sz="1100" b="1" dirty="0"/>
                    </a:p>
                  </a:txBody>
                  <a:tcPr anchor="ctr"/>
                </a:tc>
                <a:tc>
                  <a:txBody>
                    <a:bodyPr/>
                    <a:lstStyle/>
                    <a:p>
                      <a:pPr algn="ctr"/>
                      <a:r>
                        <a:rPr lang="en-US" sz="1100" b="1" i="0" u="none" strike="noStrike" kern="1200" baseline="0" dirty="0" smtClean="0">
                          <a:solidFill>
                            <a:schemeClr val="dk1"/>
                          </a:solidFill>
                          <a:latin typeface="+mn-lt"/>
                          <a:ea typeface="+mn-ea"/>
                          <a:cs typeface="+mn-cs"/>
                        </a:rPr>
                        <a:t>Explore though counseling patient experiences with </a:t>
                      </a:r>
                      <a:r>
                        <a:rPr lang="en-US" sz="1100" b="1" i="0" u="none" strike="noStrike" kern="1200" baseline="0" dirty="0" err="1" smtClean="0">
                          <a:solidFill>
                            <a:schemeClr val="dk1"/>
                          </a:solidFill>
                          <a:latin typeface="+mn-lt"/>
                          <a:ea typeface="+mn-ea"/>
                          <a:cs typeface="+mn-cs"/>
                        </a:rPr>
                        <a:t>PrEP</a:t>
                      </a:r>
                      <a:endParaRPr lang="en-US" sz="1100" b="1" dirty="0"/>
                    </a:p>
                  </a:txBody>
                  <a:tcPr anchor="ctr"/>
                </a:tc>
              </a:tr>
              <a:tr h="672150">
                <a:tc>
                  <a:txBody>
                    <a:bodyPr/>
                    <a:lstStyle/>
                    <a:p>
                      <a:pPr algn="ctr"/>
                      <a:r>
                        <a:rPr lang="en-US" sz="1100" b="1" dirty="0" smtClean="0"/>
                        <a:t>Dose </a:t>
                      </a:r>
                      <a:endParaRPr lang="en-US" sz="1100" b="1" dirty="0"/>
                    </a:p>
                  </a:txBody>
                  <a:tcPr anchor="ctr"/>
                </a:tc>
                <a:tc>
                  <a:txBody>
                    <a:bodyPr/>
                    <a:lstStyle/>
                    <a:p>
                      <a:pPr algn="ctr"/>
                      <a:r>
                        <a:rPr lang="en-US" sz="1100" b="1" dirty="0" smtClean="0"/>
                        <a:t>Once yearly</a:t>
                      </a:r>
                      <a:endParaRPr lang="en-US" sz="1100" b="1" dirty="0"/>
                    </a:p>
                  </a:txBody>
                  <a:tcPr anchor="ctr"/>
                </a:tc>
                <a:tc>
                  <a:txBody>
                    <a:bodyPr/>
                    <a:lstStyle/>
                    <a:p>
                      <a:pPr algn="ctr"/>
                      <a:r>
                        <a:rPr lang="en-US" sz="1100" b="1" dirty="0" smtClean="0"/>
                        <a:t>CME once and detailing quarterly</a:t>
                      </a:r>
                      <a:endParaRPr lang="en-US" sz="1100" b="1" dirty="0"/>
                    </a:p>
                  </a:txBody>
                  <a:tcPr anchor="ctr"/>
                </a:tc>
                <a:tc>
                  <a:txBody>
                    <a:bodyPr/>
                    <a:lstStyle/>
                    <a:p>
                      <a:pPr algn="ctr"/>
                      <a:r>
                        <a:rPr lang="en-US" sz="1100" b="1" dirty="0" smtClean="0"/>
                        <a:t>Monthly</a:t>
                      </a:r>
                      <a:endParaRPr lang="en-US" sz="1100" b="1" dirty="0"/>
                    </a:p>
                  </a:txBody>
                  <a:tcPr anchor="ctr"/>
                </a:tc>
              </a:tr>
              <a:tr h="757679">
                <a:tc>
                  <a:txBody>
                    <a:bodyPr/>
                    <a:lstStyle/>
                    <a:p>
                      <a:pPr algn="ctr"/>
                      <a:r>
                        <a:rPr lang="en-US" sz="1100" b="1" dirty="0" smtClean="0"/>
                        <a:t>Action Target</a:t>
                      </a:r>
                      <a:endParaRPr lang="en-US" sz="1100" b="1" dirty="0"/>
                    </a:p>
                  </a:txBody>
                  <a:tcPr anchor="ctr"/>
                </a:tc>
                <a:tc>
                  <a:txBody>
                    <a:bodyPr/>
                    <a:lstStyle/>
                    <a:p>
                      <a:pPr algn="ctr"/>
                      <a:r>
                        <a:rPr lang="en-US" sz="1100" b="1" dirty="0" smtClean="0"/>
                        <a:t>Motivate</a:t>
                      </a:r>
                      <a:r>
                        <a:rPr lang="en-US" sz="1100" b="1" baseline="0" dirty="0" smtClean="0"/>
                        <a:t> ministries of health </a:t>
                      </a:r>
                      <a:endParaRPr lang="en-US" sz="1100" b="1" dirty="0"/>
                    </a:p>
                  </a:txBody>
                  <a:tcPr anchor="ctr"/>
                </a:tc>
                <a:tc>
                  <a:txBody>
                    <a:bodyPr/>
                    <a:lstStyle/>
                    <a:p>
                      <a:pPr algn="ctr"/>
                      <a:r>
                        <a:rPr lang="en-US" sz="1100" b="1" dirty="0" smtClean="0"/>
                        <a:t>Provider capability, motivation</a:t>
                      </a:r>
                      <a:endParaRPr lang="en-US" sz="1100" b="1" dirty="0"/>
                    </a:p>
                  </a:txBody>
                  <a:tcPr anchor="ctr"/>
                </a:tc>
                <a:tc>
                  <a:txBody>
                    <a:bodyPr/>
                    <a:lstStyle/>
                    <a:p>
                      <a:pPr algn="ctr"/>
                      <a:r>
                        <a:rPr lang="en-US" sz="1100" b="1" i="0" u="none" strike="noStrike" kern="1200" baseline="0" dirty="0" smtClean="0">
                          <a:solidFill>
                            <a:schemeClr val="dk1"/>
                          </a:solidFill>
                          <a:latin typeface="+mn-lt"/>
                          <a:ea typeface="+mn-ea"/>
                          <a:cs typeface="+mn-cs"/>
                        </a:rPr>
                        <a:t>“We targeted participant identification of adherence-related needs…what would make it easier to integrate product use into daily life …”</a:t>
                      </a:r>
                      <a:endParaRPr lang="en-US" sz="1100" b="1" dirty="0"/>
                    </a:p>
                  </a:txBody>
                  <a:tcPr anchor="ctr"/>
                </a:tc>
              </a:tr>
              <a:tr h="672150">
                <a:tc>
                  <a:txBody>
                    <a:bodyPr/>
                    <a:lstStyle/>
                    <a:p>
                      <a:pPr algn="ctr"/>
                      <a:r>
                        <a:rPr lang="en-US" sz="1100" b="1" dirty="0" smtClean="0"/>
                        <a:t>Behavioral target</a:t>
                      </a:r>
                      <a:endParaRPr lang="en-US" sz="1100" b="1" dirty="0"/>
                    </a:p>
                  </a:txBody>
                  <a:tcPr anchor="ctr"/>
                </a:tc>
                <a:tc>
                  <a:txBody>
                    <a:bodyPr/>
                    <a:lstStyle/>
                    <a:p>
                      <a:pPr algn="ctr"/>
                      <a:r>
                        <a:rPr lang="en-US" sz="1100" b="1" dirty="0" smtClean="0"/>
                        <a:t>Find</a:t>
                      </a:r>
                      <a:r>
                        <a:rPr lang="en-US" sz="1100" b="1" baseline="0" dirty="0" smtClean="0"/>
                        <a:t> efficiencies in public health delivery</a:t>
                      </a:r>
                      <a:endParaRPr lang="en-US" sz="1100" b="1" dirty="0"/>
                    </a:p>
                  </a:txBody>
                  <a:tcPr anchor="ctr"/>
                </a:tc>
                <a:tc>
                  <a:txBody>
                    <a:bodyPr/>
                    <a:lstStyle/>
                    <a:p>
                      <a:pPr algn="ctr"/>
                      <a:r>
                        <a:rPr lang="en-US" sz="1100" b="1" dirty="0" smtClean="0"/>
                        <a:t>Identify and offer </a:t>
                      </a:r>
                      <a:r>
                        <a:rPr lang="en-US" sz="1100" b="1" dirty="0" err="1" smtClean="0"/>
                        <a:t>PrEP</a:t>
                      </a:r>
                      <a:endParaRPr lang="en-US" sz="1100" b="1" dirty="0"/>
                    </a:p>
                  </a:txBody>
                  <a:tcPr anchor="ctr"/>
                </a:tc>
                <a:tc>
                  <a:txBody>
                    <a:bodyPr/>
                    <a:lstStyle/>
                    <a:p>
                      <a:pPr algn="ctr"/>
                      <a:r>
                        <a:rPr lang="en-US" sz="1100" b="1" i="0" u="none" strike="noStrike" kern="1200" baseline="0" dirty="0" smtClean="0">
                          <a:solidFill>
                            <a:schemeClr val="dk1"/>
                          </a:solidFill>
                          <a:latin typeface="+mn-lt"/>
                          <a:ea typeface="+mn-ea"/>
                          <a:cs typeface="+mn-cs"/>
                        </a:rPr>
                        <a:t>Promote </a:t>
                      </a:r>
                      <a:r>
                        <a:rPr lang="en-US" sz="1100" b="1" i="1" u="none" strike="noStrike" kern="1200" baseline="0" dirty="0" smtClean="0">
                          <a:solidFill>
                            <a:schemeClr val="dk1"/>
                          </a:solidFill>
                          <a:latin typeface="+mn-lt"/>
                          <a:ea typeface="+mn-ea"/>
                          <a:cs typeface="+mn-cs"/>
                        </a:rPr>
                        <a:t>discourse</a:t>
                      </a:r>
                      <a:r>
                        <a:rPr lang="en-US" sz="1100" b="1" i="0" u="none" strike="noStrike" kern="1200" baseline="0" dirty="0" smtClean="0">
                          <a:solidFill>
                            <a:schemeClr val="dk1"/>
                          </a:solidFill>
                          <a:latin typeface="+mn-lt"/>
                          <a:ea typeface="+mn-ea"/>
                          <a:cs typeface="+mn-cs"/>
                        </a:rPr>
                        <a:t> that touches on desire, ability, reason, or need for product use</a:t>
                      </a:r>
                      <a:endParaRPr lang="en-US" sz="1100" b="1" dirty="0"/>
                    </a:p>
                  </a:txBody>
                  <a:tcPr anchor="ctr"/>
                </a:tc>
              </a:tr>
              <a:tr h="672150">
                <a:tc>
                  <a:txBody>
                    <a:bodyPr/>
                    <a:lstStyle/>
                    <a:p>
                      <a:pPr algn="ctr"/>
                      <a:r>
                        <a:rPr lang="en-US" sz="1100" b="1" dirty="0" smtClean="0"/>
                        <a:t>Cascade target</a:t>
                      </a:r>
                      <a:endParaRPr lang="en-US" sz="1100" b="1" dirty="0"/>
                    </a:p>
                  </a:txBody>
                  <a:tcPr anchor="ctr"/>
                </a:tc>
                <a:tc>
                  <a:txBody>
                    <a:bodyPr/>
                    <a:lstStyle/>
                    <a:p>
                      <a:pPr algn="ctr"/>
                      <a:r>
                        <a:rPr lang="en-US" sz="1100" b="1" dirty="0" smtClean="0"/>
                        <a:t>Identify</a:t>
                      </a:r>
                      <a:r>
                        <a:rPr lang="en-US" sz="1100" b="1" baseline="0" dirty="0" smtClean="0"/>
                        <a:t> more HIV infected individuals through HIV testing</a:t>
                      </a:r>
                      <a:endParaRPr lang="en-US" sz="1100" b="1" dirty="0"/>
                    </a:p>
                  </a:txBody>
                  <a:tcPr anchor="ctr"/>
                </a:tc>
                <a:tc>
                  <a:txBody>
                    <a:bodyPr/>
                    <a:lstStyle/>
                    <a:p>
                      <a:pPr algn="ctr"/>
                      <a:r>
                        <a:rPr lang="en-US" sz="1100" b="1" dirty="0" err="1" smtClean="0"/>
                        <a:t>PrEP</a:t>
                      </a:r>
                      <a:r>
                        <a:rPr lang="en-US" sz="1100" b="1" baseline="0" dirty="0" smtClean="0"/>
                        <a:t> initiation</a:t>
                      </a:r>
                      <a:endParaRPr lang="en-US" sz="1100" b="1" dirty="0"/>
                    </a:p>
                  </a:txBody>
                  <a:tcPr anchor="ctr"/>
                </a:tc>
                <a:tc>
                  <a:txBody>
                    <a:bodyPr/>
                    <a:lstStyle/>
                    <a:p>
                      <a:pPr algn="ctr"/>
                      <a:r>
                        <a:rPr lang="en-US" sz="1100" b="1" dirty="0" smtClean="0"/>
                        <a:t>Greater adherence to </a:t>
                      </a:r>
                      <a:r>
                        <a:rPr lang="en-US" sz="1100" b="1" dirty="0" err="1" smtClean="0"/>
                        <a:t>PrEP</a:t>
                      </a:r>
                      <a:endParaRPr lang="en-US" sz="1100" b="1" dirty="0"/>
                    </a:p>
                  </a:txBody>
                  <a:tcPr anchor="ctr"/>
                </a:tc>
              </a:tr>
            </a:tbl>
          </a:graphicData>
        </a:graphic>
      </p:graphicFrame>
    </p:spTree>
    <p:extLst>
      <p:ext uri="{BB962C8B-B14F-4D97-AF65-F5344CB8AC3E}">
        <p14:creationId xmlns:p14="http://schemas.microsoft.com/office/powerpoint/2010/main" val="300874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5594</TotalTime>
  <Words>3668</Words>
  <Application>Microsoft Office PowerPoint</Application>
  <PresentationFormat>On-screen Show (16:9)</PresentationFormat>
  <Paragraphs>845</Paragraphs>
  <Slides>36</Slides>
  <Notes>17</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Implementation Strategies</vt:lpstr>
      <vt:lpstr>Overview</vt:lpstr>
      <vt:lpstr>What are Implementation Interventions / Strategies?</vt:lpstr>
      <vt:lpstr>Implementation Strategies and Interventions: Examples…</vt:lpstr>
      <vt:lpstr>PowerPoint Presentation</vt:lpstr>
      <vt:lpstr>Distinctive Challenges for Implementation Interventions</vt:lpstr>
      <vt:lpstr>From Gap, to Gap Analysis, to Implementation Intervention</vt:lpstr>
      <vt:lpstr>Conceptualizing and specifying implementation interventions</vt:lpstr>
      <vt:lpstr>PowerPoint Presentation</vt:lpstr>
      <vt:lpstr>Actor</vt:lpstr>
      <vt:lpstr>PowerPoint Presentation</vt:lpstr>
      <vt:lpstr>Dose and Temporality</vt:lpstr>
      <vt:lpstr>Action Target</vt:lpstr>
      <vt:lpstr>Behavioral Target (Implementation Outcomes)</vt:lpstr>
      <vt:lpstr>Action Specification: Repeatability</vt:lpstr>
      <vt:lpstr>Actors and Actions: Accumulatability </vt:lpstr>
      <vt:lpstr>Generalizability: Transportability vs. Robustness</vt:lpstr>
      <vt:lpstr>PowerPoint Presentation</vt:lpstr>
      <vt:lpstr>Delays in ART Initiation among ART Eligible Patients</vt:lpstr>
      <vt:lpstr>PowerPoint Presentation</vt:lpstr>
      <vt:lpstr>PowerPoint Presentation</vt:lpstr>
      <vt:lpstr>PowerPoint Presentation</vt:lpstr>
      <vt:lpstr>PowerPoint Presentation</vt:lpstr>
      <vt:lpstr>Implementation Strategies Targeting HIV Treatment Cascade in LMIC:  a Systematic Review</vt:lpstr>
      <vt:lpstr>Intervention Types (N=491)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 Studies where “No Effect” is Observed</vt:lpstr>
      <vt:lpstr>The “Four P’s” of Implementation Research</vt:lpstr>
      <vt:lpstr>PowerPoint Presentation</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Geng, Elvin</dc:creator>
  <cp:lastModifiedBy>Geng, Elvin</cp:lastModifiedBy>
  <cp:revision>120</cp:revision>
  <dcterms:created xsi:type="dcterms:W3CDTF">2016-01-20T09:54:19Z</dcterms:created>
  <dcterms:modified xsi:type="dcterms:W3CDTF">2016-04-28T18:40:32Z</dcterms:modified>
</cp:coreProperties>
</file>