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4"/>
  </p:notesMasterIdLst>
  <p:sldIdLst>
    <p:sldId id="272" r:id="rId3"/>
    <p:sldId id="273" r:id="rId4"/>
    <p:sldId id="265" r:id="rId5"/>
    <p:sldId id="258" r:id="rId6"/>
    <p:sldId id="259" r:id="rId7"/>
    <p:sldId id="256" r:id="rId8"/>
    <p:sldId id="277" r:id="rId9"/>
    <p:sldId id="262" r:id="rId10"/>
    <p:sldId id="266" r:id="rId11"/>
    <p:sldId id="264" r:id="rId12"/>
    <p:sldId id="263"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3" autoAdjust="0"/>
    <p:restoredTop sz="82878" autoAdjust="0"/>
  </p:normalViewPr>
  <p:slideViewPr>
    <p:cSldViewPr>
      <p:cViewPr>
        <p:scale>
          <a:sx n="60" d="100"/>
          <a:sy n="60" d="100"/>
        </p:scale>
        <p:origin x="-900" y="-3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C72E97-B60F-423D-886D-816CC5A5731B}" type="slidenum">
              <a:rPr lang="en-US"/>
              <a:pPr>
                <a:defRPr/>
              </a:pPr>
              <a:t>‹#›</a:t>
            </a:fld>
            <a:endParaRPr lang="en-US"/>
          </a:p>
        </p:txBody>
      </p:sp>
    </p:spTree>
    <p:extLst>
      <p:ext uri="{BB962C8B-B14F-4D97-AF65-F5344CB8AC3E}">
        <p14:creationId xmlns:p14="http://schemas.microsoft.com/office/powerpoint/2010/main" val="219977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5684D73-47F7-4852-A1A3-EE6A9B29B412}" type="slidenum">
              <a:rPr lang="en-US" altLang="en-US" sz="1200" smtClean="0"/>
              <a:pPr eaLnBrk="1" hangingPunct="1"/>
              <a:t>1</a:t>
            </a:fld>
            <a:endParaRPr lang="en-US" altLang="en-US" sz="1200" smtClean="0"/>
          </a:p>
        </p:txBody>
      </p:sp>
      <p:sp>
        <p:nvSpPr>
          <p:cNvPr id="14339"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B24D7B6-56B9-41DF-8BD7-65619AA68F65}" type="slidenum">
              <a:rPr lang="en-US" altLang="en-US" sz="1200"/>
              <a:pPr algn="r"/>
              <a:t>1</a:t>
            </a:fld>
            <a:endParaRPr lang="en-US" altLang="en-US" sz="1200"/>
          </a:p>
        </p:txBody>
      </p:sp>
      <p:sp>
        <p:nvSpPr>
          <p:cNvPr id="14340" name="Rectangle 2"/>
          <p:cNvSpPr>
            <a:spLocks noGrp="1" noRot="1" noChangeAspect="1" noChangeArrowheads="1" noTextEdit="1"/>
          </p:cNvSpPr>
          <p:nvPr>
            <p:ph type="sldImg"/>
          </p:nvPr>
        </p:nvSpPr>
        <p:spPr>
          <a:xfrm>
            <a:off x="1141413" y="684213"/>
            <a:ext cx="4575175" cy="3430587"/>
          </a:xfrm>
          <a:ln/>
        </p:spPr>
      </p:sp>
      <p:sp>
        <p:nvSpPr>
          <p:cNvPr id="14341"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2ACA3F9-84C9-44AA-A9DE-16C13053083A}" type="slidenum">
              <a:rPr lang="en-US" altLang="en-US" sz="1200" smtClean="0"/>
              <a:pPr eaLnBrk="1" hangingPunct="1"/>
              <a:t>10</a:t>
            </a:fld>
            <a:endParaRPr lang="en-US" altLang="en-US" sz="1200" smtClean="0"/>
          </a:p>
        </p:txBody>
      </p:sp>
      <p:sp>
        <p:nvSpPr>
          <p:cNvPr id="23555" name="Rectangle 2"/>
          <p:cNvSpPr>
            <a:spLocks noGrp="1" noRot="1" noChangeAspect="1" noChangeArrowheads="1" noTextEdit="1"/>
          </p:cNvSpPr>
          <p:nvPr>
            <p:ph type="sldImg"/>
          </p:nvPr>
        </p:nvSpPr>
        <p:spPr>
          <a:xfrm>
            <a:off x="1143000" y="685800"/>
            <a:ext cx="4572000" cy="3429000"/>
          </a:xfrm>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 am sure that we have</a:t>
            </a:r>
            <a:r>
              <a:rPr lang="en-US" altLang="en-US" baseline="0" dirty="0" smtClean="0"/>
              <a:t> c</a:t>
            </a:r>
            <a:r>
              <a:rPr lang="en-US" altLang="en-US" dirty="0" smtClean="0"/>
              <a:t>onvinced you that observational research is not simple.  Getting  it right can be a challenge.  It is replete with uncertainty from unknown forces of differential selection, unknown degree of misclassification, unmeasured confounders, and unbeknownst colliders.  </a:t>
            </a:r>
          </a:p>
          <a:p>
            <a:pPr eaLnBrk="1" hangingPunct="1"/>
            <a:endParaRPr lang="en-US" altLang="en-US" dirty="0" smtClean="0"/>
          </a:p>
          <a:p>
            <a:pPr eaLnBrk="1" hangingPunct="1"/>
            <a:r>
              <a:rPr lang="en-US" altLang="en-US" dirty="0" smtClean="0"/>
              <a:t>Given this degree of difficulty and degree of uncertainty, we hope that we have convinced you that we need the most skillful and most knowledgeable people to be doing observational research.</a:t>
            </a:r>
          </a:p>
          <a:p>
            <a:pPr eaLnBrk="1" hangingPunct="1"/>
            <a:endParaRPr lang="en-US"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EDB972C-15AF-48C9-B4E7-FC2F4E1CC64F}" type="slidenum">
              <a:rPr lang="en-US" altLang="en-US" sz="1200" smtClean="0"/>
              <a:pPr eaLnBrk="1" hangingPunct="1"/>
              <a:t>11</a:t>
            </a:fld>
            <a:endParaRPr lang="en-US" altLang="en-US" sz="1200" smtClean="0"/>
          </a:p>
        </p:txBody>
      </p:sp>
      <p:sp>
        <p:nvSpPr>
          <p:cNvPr id="24579" name="Rectangle 2"/>
          <p:cNvSpPr>
            <a:spLocks noGrp="1" noRot="1" noChangeAspect="1" noChangeArrowheads="1" noTextEdit="1"/>
          </p:cNvSpPr>
          <p:nvPr>
            <p:ph type="sldImg"/>
          </p:nvPr>
        </p:nvSpPr>
        <p:spPr>
          <a:xfrm>
            <a:off x="1141413" y="685800"/>
            <a:ext cx="4573587" cy="3429000"/>
          </a:xfrm>
          <a:ln/>
        </p:spPr>
      </p:sp>
      <p:sp>
        <p:nvSpPr>
          <p:cNvPr id="2458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Here is the rest of the day’s schedule.</a:t>
            </a:r>
          </a:p>
          <a:p>
            <a:pPr eaLnBrk="1" hangingPunct="1"/>
            <a:endParaRPr lang="en-US" altLang="en-US" dirty="0" smtClean="0"/>
          </a:p>
          <a:p>
            <a:pPr eaLnBrk="1" hangingPunct="1"/>
            <a:r>
              <a:rPr lang="en-US" altLang="en-US" dirty="0" smtClean="0"/>
              <a:t>Unlike many courses where you relax</a:t>
            </a:r>
            <a:r>
              <a:rPr lang="en-US" altLang="en-US" baseline="0" dirty="0" smtClean="0"/>
              <a:t> all term and cram at the end to do a project or take an exam, for virtually all of you, the hard work for our course has already been done.   The active learning that all of you have done each week during the term means that you have already done the hard work for this exam.  So, again, congratulations to everyone for learning all of this important material. </a:t>
            </a:r>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DEF1A8F-B2D7-42F4-BC64-96D7F3206EA1}" type="slidenum">
              <a:rPr lang="en-US" altLang="en-US" sz="1200" smtClean="0"/>
              <a:pPr eaLnBrk="1" hangingPunct="1"/>
              <a:t>2</a:t>
            </a:fld>
            <a:endParaRPr lang="en-US" altLang="en-US" sz="1200" smtClean="0"/>
          </a:p>
        </p:txBody>
      </p:sp>
      <p:sp>
        <p:nvSpPr>
          <p:cNvPr id="15363" name="Rectangle 7"/>
          <p:cNvSpPr txBox="1">
            <a:spLocks noGrp="1" noChangeArrowheads="1"/>
          </p:cNvSpPr>
          <p:nvPr/>
        </p:nvSpPr>
        <p:spPr bwMode="auto">
          <a:xfrm>
            <a:off x="3884613" y="8685213"/>
            <a:ext cx="2973387"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7A0BA77-F07F-45EE-B9C0-84ECBAAC4E2E}" type="slidenum">
              <a:rPr lang="en-US" altLang="en-US" sz="1200"/>
              <a:pPr algn="r"/>
              <a:t>2</a:t>
            </a:fld>
            <a:endParaRPr lang="en-US" altLang="en-US" sz="1200"/>
          </a:p>
        </p:txBody>
      </p:sp>
      <p:sp>
        <p:nvSpPr>
          <p:cNvPr id="15364" name="Rectangle 2"/>
          <p:cNvSpPr>
            <a:spLocks noGrp="1" noRot="1" noChangeAspect="1" noChangeArrowheads="1" noTextEdit="1"/>
          </p:cNvSpPr>
          <p:nvPr>
            <p:ph type="sldImg"/>
          </p:nvPr>
        </p:nvSpPr>
        <p:spPr>
          <a:xfrm>
            <a:off x="1141413" y="684213"/>
            <a:ext cx="4575175" cy="3430587"/>
          </a:xfrm>
          <a:ln/>
        </p:spPr>
      </p:sp>
      <p:sp>
        <p:nvSpPr>
          <p:cNvPr id="15365"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2" tIns="45707" rIns="91412" bIns="45707"/>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AC2BD5-DC6F-429B-943E-0A139E5A1DA4}" type="slidenum">
              <a:rPr lang="en-US" altLang="en-US" sz="1200" smtClean="0"/>
              <a:pPr eaLnBrk="1" hangingPunct="1"/>
              <a:t>3</a:t>
            </a:fld>
            <a:endParaRPr lang="en-US" altLang="en-US" sz="1200" smtClean="0"/>
          </a:p>
        </p:txBody>
      </p:sp>
      <p:sp>
        <p:nvSpPr>
          <p:cNvPr id="16387" name="Rectangle 2"/>
          <p:cNvSpPr>
            <a:spLocks noGrp="1" noRot="1" noChangeAspect="1" noChangeArrowheads="1" noTextEdit="1"/>
          </p:cNvSpPr>
          <p:nvPr>
            <p:ph type="sldImg"/>
          </p:nvPr>
        </p:nvSpPr>
        <p:spPr>
          <a:xfrm>
            <a:off x="1143000" y="685800"/>
            <a:ext cx="4572000" cy="3429000"/>
          </a:xfrm>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year’s prize winners.  The first prize</a:t>
            </a:r>
            <a:r>
              <a:rPr lang="en-US" altLang="en-US" baseline="0" dirty="0" smtClean="0"/>
              <a:t> is for systematic performance to the course participant who had the highest % score on the Problem Sets.  </a:t>
            </a:r>
            <a:endParaRPr lang="en-US" altLang="en-US" dirty="0" smtClean="0"/>
          </a:p>
          <a:p>
            <a:pPr eaLnBrk="1" hangingPunct="1"/>
            <a:endParaRPr lang="en-US" altLang="en-US" dirty="0" smtClean="0"/>
          </a:p>
          <a:p>
            <a:pPr eaLnBrk="1" hangingPunct="1"/>
            <a:r>
              <a:rPr lang="en-US" altLang="en-US" dirty="0" smtClean="0"/>
              <a:t>Sometimes</a:t>
            </a:r>
            <a:r>
              <a:rPr lang="en-US" altLang="en-US" baseline="0" dirty="0" smtClean="0"/>
              <a:t> it is just as good to be lucky as it is to be good and to show you that we respect the role of chance, we also are awarding a prize on the basis of chance.  We picked a name out of hat and drew &lt;  &gt; who also happened to have a very high % on the Problem Sets.  </a:t>
            </a:r>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42E3046-3B9D-4329-A361-7B257F85C34E}" type="slidenum">
              <a:rPr lang="en-US" altLang="en-US" sz="1200" smtClean="0"/>
              <a:pPr eaLnBrk="1" hangingPunct="1"/>
              <a:t>4</a:t>
            </a:fld>
            <a:endParaRPr lang="en-US" altLang="en-US" sz="1200" smtClean="0"/>
          </a:p>
        </p:txBody>
      </p:sp>
      <p:sp>
        <p:nvSpPr>
          <p:cNvPr id="18435" name="Rectangle 2"/>
          <p:cNvSpPr>
            <a:spLocks noGrp="1" noRot="1" noChangeAspect="1" noChangeArrowheads="1" noTextEdit="1"/>
          </p:cNvSpPr>
          <p:nvPr>
            <p:ph type="sldImg"/>
          </p:nvPr>
        </p:nvSpPr>
        <p:spPr>
          <a:xfrm>
            <a:off x="1143000" y="685800"/>
            <a:ext cx="4572000" cy="3429000"/>
          </a:xfrm>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 the Optional Reading for this week, we have included recently published guidelines for reporting observational research.  Who has heard of the CONSORT statement for reporting randomized trials,</a:t>
            </a:r>
            <a:r>
              <a:rPr lang="en-US" altLang="en-US" baseline="0" dirty="0" smtClean="0"/>
              <a:t> shown here?</a:t>
            </a:r>
            <a:endParaRPr lang="en-US" altLang="en-US" dirty="0" smtClean="0"/>
          </a:p>
          <a:p>
            <a:pPr eaLnBrk="1" hangingPunct="1"/>
            <a:endParaRPr lang="en-US" altLang="en-US" dirty="0" smtClean="0"/>
          </a:p>
          <a:p>
            <a:pPr eaLnBrk="1" hangingPunct="1"/>
            <a:r>
              <a:rPr lang="en-US" altLang="en-US" dirty="0" smtClean="0"/>
              <a:t>Interestingly, it is not the trials researchers who really need these guidelines.  The beauty of the randomized study design is typically very robust to making mistakes.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E2FE0C-15F8-4A74-9441-50A10279F2D0}" type="slidenum">
              <a:rPr lang="en-US" altLang="en-US" sz="1200" smtClean="0"/>
              <a:pPr eaLnBrk="1" hangingPunct="1"/>
              <a:t>5</a:t>
            </a:fld>
            <a:endParaRPr lang="en-US" altLang="en-US" sz="1200" smtClean="0"/>
          </a:p>
        </p:txBody>
      </p:sp>
      <p:sp>
        <p:nvSpPr>
          <p:cNvPr id="19459" name="Rectangle 2"/>
          <p:cNvSpPr>
            <a:spLocks noGrp="1" noRot="1" noChangeAspect="1" noChangeArrowheads="1" noTextEdit="1"/>
          </p:cNvSpPr>
          <p:nvPr>
            <p:ph type="sldImg"/>
          </p:nvPr>
        </p:nvSpPr>
        <p:spPr>
          <a:xfrm>
            <a:off x="1143000" y="685800"/>
            <a:ext cx="4572000" cy="34290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Instead, where more help is needed is in the wild </a:t>
            </a:r>
            <a:r>
              <a:rPr lang="en-US" altLang="en-US" dirty="0" err="1" smtClean="0"/>
              <a:t>wild</a:t>
            </a:r>
            <a:r>
              <a:rPr lang="en-US" altLang="en-US" dirty="0" smtClean="0"/>
              <a:t> west of observational studies.  Who remembers our first Journal</a:t>
            </a:r>
            <a:r>
              <a:rPr lang="en-US" altLang="en-US" baseline="0" dirty="0" smtClean="0"/>
              <a:t> Club?</a:t>
            </a:r>
            <a:endParaRPr lang="en-US"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8F797E8-8B5B-49CB-AD62-080191B81F27}" type="slidenum">
              <a:rPr lang="en-US" altLang="en-US" sz="1200" smtClean="0"/>
              <a:pPr eaLnBrk="1" hangingPunct="1"/>
              <a:t>6</a:t>
            </a:fld>
            <a:endParaRPr lang="en-US" altLang="en-US" sz="1200" smtClean="0"/>
          </a:p>
        </p:txBody>
      </p:sp>
      <p:sp>
        <p:nvSpPr>
          <p:cNvPr id="20483" name="Rectangle 2"/>
          <p:cNvSpPr>
            <a:spLocks noGrp="1" noRot="1" noChangeAspect="1" noChangeArrowheads="1" noTextEdit="1"/>
          </p:cNvSpPr>
          <p:nvPr>
            <p:ph type="sldImg"/>
          </p:nvPr>
        </p:nvSpPr>
        <p:spPr>
          <a:xfrm>
            <a:off x="1143000" y="685800"/>
            <a:ext cx="4572000" cy="3429000"/>
          </a:xfrm>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To tame the massive heterogeneity that is currently the case in observational research, the new STROBE guidelines for reporting observational studies were published a few years ago.   These are slowly catching on and will likely become the standard within the next 5 to 10 years.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7</a:t>
            </a:fld>
            <a:endParaRPr lang="en-US">
              <a:solidFill>
                <a:prstClr val="black"/>
              </a:solidFill>
            </a:endParaRPr>
          </a:p>
        </p:txBody>
      </p:sp>
      <p:sp>
        <p:nvSpPr>
          <p:cNvPr id="20482" name="Rectangle 2"/>
          <p:cNvSpPr>
            <a:spLocks noGrp="1" noRot="1" noChangeAspect="1" noChangeArrowheads="1" noTextEdit="1"/>
          </p:cNvSpPr>
          <p:nvPr>
            <p:ph type="sldImg"/>
          </p:nvPr>
        </p:nvSpPr>
        <p:spPr>
          <a:xfrm>
            <a:off x="1143000" y="685800"/>
            <a:ext cx="4572000" cy="3429000"/>
          </a:xfrm>
          <a:ln/>
        </p:spPr>
      </p:sp>
      <p:sp>
        <p:nvSpPr>
          <p:cNvPr id="20483" name="Rectangle 3"/>
          <p:cNvSpPr>
            <a:spLocks noGrp="1" noChangeArrowheads="1"/>
          </p:cNvSpPr>
          <p:nvPr>
            <p:ph type="body" idx="1"/>
          </p:nvPr>
        </p:nvSpPr>
        <p:spPr/>
        <p:txBody>
          <a:bodyPr/>
          <a:lstStyle/>
          <a:p>
            <a:r>
              <a:rPr lang="en-US" baseline="0" dirty="0" smtClean="0"/>
              <a:t>As we draw to a close, we want to remind and congratulate everyone on what and how much you have learned.  Who remembers this slide from our Introductory Comments?  It lists the different types of questions that epidemiology answers.   In our course, we have covered description, causation, attribution, and interaction (and we are sure that interaction is fresh in everyone’s minds today).</a:t>
            </a:r>
          </a:p>
          <a:p>
            <a:endParaRPr lang="en-US" baseline="0" dirty="0" smtClean="0"/>
          </a:p>
          <a:p>
            <a:r>
              <a:rPr lang="en-US" baseline="0" dirty="0" smtClean="0"/>
              <a:t>We have mentioned mediation although we really did not cover it in any depth.  Finally, we did not cover prediction.</a:t>
            </a:r>
          </a:p>
          <a:p>
            <a:endParaRPr lang="en-US" baseline="0" dirty="0" smtClean="0"/>
          </a:p>
        </p:txBody>
      </p:sp>
    </p:spTree>
    <p:extLst>
      <p:ext uri="{BB962C8B-B14F-4D97-AF65-F5344CB8AC3E}">
        <p14:creationId xmlns:p14="http://schemas.microsoft.com/office/powerpoint/2010/main" val="2029460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ECA2A8-4C22-4F70-B098-2AE00E0C1711}" type="slidenum">
              <a:rPr lang="en-US" altLang="en-US" sz="1200" smtClean="0"/>
              <a:pPr eaLnBrk="1" hangingPunct="1"/>
              <a:t>8</a:t>
            </a:fld>
            <a:endParaRPr lang="en-US" altLang="en-US" sz="1200" smtClean="0"/>
          </a:p>
        </p:txBody>
      </p:sp>
      <p:sp>
        <p:nvSpPr>
          <p:cNvPr id="21507" name="Rectangle 2"/>
          <p:cNvSpPr>
            <a:spLocks noGrp="1" noRot="1" noChangeAspect="1" noChangeArrowheads="1" noTextEdit="1"/>
          </p:cNvSpPr>
          <p:nvPr>
            <p:ph type="sldImg"/>
          </p:nvPr>
        </p:nvSpPr>
        <p:spPr>
          <a:xfrm>
            <a:off x="1143000" y="685800"/>
            <a:ext cx="4572000" cy="34290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Where does this course leave</a:t>
            </a:r>
            <a:r>
              <a:rPr lang="en-US" altLang="en-US" baseline="0" dirty="0" smtClean="0"/>
              <a:t> you in your</a:t>
            </a:r>
            <a:r>
              <a:rPr lang="en-US" altLang="en-US" dirty="0" smtClean="0"/>
              <a:t> </a:t>
            </a:r>
            <a:r>
              <a:rPr lang="en-US" altLang="en-US" dirty="0" err="1" smtClean="0"/>
              <a:t>methodologic</a:t>
            </a:r>
            <a:r>
              <a:rPr lang="en-US" altLang="en-US" dirty="0" smtClean="0"/>
              <a:t> knowledge?   This is what we call the ladder of methodological sophistication.  It begins with introductory textbooks like the one by </a:t>
            </a:r>
            <a:r>
              <a:rPr lang="en-US" altLang="en-US" dirty="0" err="1" smtClean="0"/>
              <a:t>Gordis</a:t>
            </a:r>
            <a:r>
              <a:rPr lang="en-US" altLang="en-US" dirty="0" smtClean="0"/>
              <a:t>.  It then goes to intermediate level, and as a reminder, we do view this course as an intermediate level course in epidemiologic methods.  Our primary text, by </a:t>
            </a:r>
            <a:r>
              <a:rPr lang="en-US" altLang="en-US" dirty="0" err="1" smtClean="0"/>
              <a:t>Szklo</a:t>
            </a:r>
            <a:r>
              <a:rPr lang="en-US" altLang="en-US" dirty="0" smtClean="0"/>
              <a:t> and Nieto, is indeed pitched as such and distinguishes itself from other introductory texts, like that by </a:t>
            </a:r>
            <a:r>
              <a:rPr lang="en-US" altLang="en-US" dirty="0" err="1" smtClean="0"/>
              <a:t>Gordis</a:t>
            </a:r>
            <a:r>
              <a:rPr lang="en-US" altLang="en-US" dirty="0" smtClean="0"/>
              <a:t>, the prototype.  As an intermediate level course, we had a lot to cover and everyone should feel a great sense of accomplishment for getting this far.  We did want to mention to everyone, however, that there is a world beyond our text and course in the form of advanced specialized material.  Our discussion of DAG’s, interaction, and non-conditioning approaches for confounding adjustment,</a:t>
            </a:r>
            <a:r>
              <a:rPr lang="en-US" altLang="en-US" baseline="0" dirty="0" smtClean="0"/>
              <a:t> </a:t>
            </a:r>
            <a:r>
              <a:rPr lang="en-US" altLang="en-US" dirty="0" smtClean="0"/>
              <a:t>for example, began to take us a bit into this world. You can see what the world is like in the Rothman, Greenland, and Lash text (the blue text) as well as the soon-to-be-released text on causal inference by the Harvard faculty.   Finally, because there is always something at the top of the ladder, there is a very sophisticated text on causality by Judea Pearl.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D206A94-C0E2-4C5E-B99B-882E9B5829B6}" type="slidenum">
              <a:rPr lang="en-US" altLang="en-US" sz="1200" smtClean="0"/>
              <a:pPr eaLnBrk="1" hangingPunct="1"/>
              <a:t>9</a:t>
            </a:fld>
            <a:endParaRPr lang="en-US" altLang="en-US" sz="1200" smtClean="0"/>
          </a:p>
        </p:txBody>
      </p:sp>
      <p:sp>
        <p:nvSpPr>
          <p:cNvPr id="22531" name="Rectangle 2"/>
          <p:cNvSpPr>
            <a:spLocks noGrp="1" noRot="1" noChangeAspect="1" noChangeArrowheads="1" noTextEdit="1"/>
          </p:cNvSpPr>
          <p:nvPr>
            <p:ph type="sldImg"/>
          </p:nvPr>
        </p:nvSpPr>
        <p:spPr>
          <a:xfrm>
            <a:off x="1143000" y="685800"/>
            <a:ext cx="4572000" cy="3429000"/>
          </a:xfrm>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For those of you who want more formal instruction, we encourage you to take</a:t>
            </a:r>
            <a:r>
              <a:rPr lang="en-US" altLang="en-US" baseline="0" dirty="0" smtClean="0"/>
              <a:t> </a:t>
            </a:r>
            <a:r>
              <a:rPr lang="en-US" altLang="en-US" dirty="0" smtClean="0"/>
              <a:t>our Epi Methods II course in the Winter quarter.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9382A0-F297-418E-BB01-E6A0754466DC}" type="slidenum">
              <a:rPr lang="en-US"/>
              <a:pPr>
                <a:defRPr/>
              </a:pPr>
              <a:t>‹#›</a:t>
            </a:fld>
            <a:endParaRPr lang="en-US"/>
          </a:p>
        </p:txBody>
      </p:sp>
    </p:spTree>
    <p:extLst>
      <p:ext uri="{BB962C8B-B14F-4D97-AF65-F5344CB8AC3E}">
        <p14:creationId xmlns:p14="http://schemas.microsoft.com/office/powerpoint/2010/main" val="170376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4B2BA3-A8F1-4106-A019-0092EA1E957B}" type="slidenum">
              <a:rPr lang="en-US"/>
              <a:pPr>
                <a:defRPr/>
              </a:pPr>
              <a:t>‹#›</a:t>
            </a:fld>
            <a:endParaRPr lang="en-US"/>
          </a:p>
        </p:txBody>
      </p:sp>
    </p:spTree>
    <p:extLst>
      <p:ext uri="{BB962C8B-B14F-4D97-AF65-F5344CB8AC3E}">
        <p14:creationId xmlns:p14="http://schemas.microsoft.com/office/powerpoint/2010/main" val="1750793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E91CCD-4574-4896-BDC2-820F93D376E2}" type="slidenum">
              <a:rPr lang="en-US"/>
              <a:pPr>
                <a:defRPr/>
              </a:pPr>
              <a:t>‹#›</a:t>
            </a:fld>
            <a:endParaRPr lang="en-US"/>
          </a:p>
        </p:txBody>
      </p:sp>
    </p:spTree>
    <p:extLst>
      <p:ext uri="{BB962C8B-B14F-4D97-AF65-F5344CB8AC3E}">
        <p14:creationId xmlns:p14="http://schemas.microsoft.com/office/powerpoint/2010/main" val="257488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E0E550-EE7F-4ACC-B39B-EE8845E57471}" type="slidenum">
              <a:rPr lang="en-US"/>
              <a:pPr>
                <a:defRPr/>
              </a:pPr>
              <a:t>‹#›</a:t>
            </a:fld>
            <a:endParaRPr lang="en-US"/>
          </a:p>
        </p:txBody>
      </p:sp>
    </p:spTree>
    <p:extLst>
      <p:ext uri="{BB962C8B-B14F-4D97-AF65-F5344CB8AC3E}">
        <p14:creationId xmlns:p14="http://schemas.microsoft.com/office/powerpoint/2010/main" val="1473485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25262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5966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5"/>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59224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2"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6" y="1295400"/>
            <a:ext cx="3818467"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2870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33530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97675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492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2F7D9F-E3C9-4AD9-9EF5-B6B98D8A5492}" type="slidenum">
              <a:rPr lang="en-US"/>
              <a:pPr>
                <a:defRPr/>
              </a:pPr>
              <a:t>‹#›</a:t>
            </a:fld>
            <a:endParaRPr lang="en-US"/>
          </a:p>
        </p:txBody>
      </p:sp>
    </p:spTree>
    <p:extLst>
      <p:ext uri="{BB962C8B-B14F-4D97-AF65-F5344CB8AC3E}">
        <p14:creationId xmlns:p14="http://schemas.microsoft.com/office/powerpoint/2010/main" val="1151673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489"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80169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3689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43125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93834"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8513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295400"/>
            <a:ext cx="7772400" cy="5181600"/>
          </a:xfrm>
        </p:spPr>
        <p:txBody>
          <a:bodyPr/>
          <a:lstStyle/>
          <a:p>
            <a:endParaRPr lang="en-US"/>
          </a:p>
        </p:txBody>
      </p:sp>
    </p:spTree>
    <p:extLst>
      <p:ext uri="{BB962C8B-B14F-4D97-AF65-F5344CB8AC3E}">
        <p14:creationId xmlns:p14="http://schemas.microsoft.com/office/powerpoint/2010/main" val="82711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3F1430-DF12-492D-83CE-D9D58F79ED9B}" type="slidenum">
              <a:rPr lang="en-US"/>
              <a:pPr>
                <a:defRPr/>
              </a:pPr>
              <a:t>‹#›</a:t>
            </a:fld>
            <a:endParaRPr lang="en-US"/>
          </a:p>
        </p:txBody>
      </p:sp>
    </p:spTree>
    <p:extLst>
      <p:ext uri="{BB962C8B-B14F-4D97-AF65-F5344CB8AC3E}">
        <p14:creationId xmlns:p14="http://schemas.microsoft.com/office/powerpoint/2010/main" val="22820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204BD7-2660-45EC-97BF-99E40CDAEB6B}" type="slidenum">
              <a:rPr lang="en-US"/>
              <a:pPr>
                <a:defRPr/>
              </a:pPr>
              <a:t>‹#›</a:t>
            </a:fld>
            <a:endParaRPr lang="en-US"/>
          </a:p>
        </p:txBody>
      </p:sp>
    </p:spTree>
    <p:extLst>
      <p:ext uri="{BB962C8B-B14F-4D97-AF65-F5344CB8AC3E}">
        <p14:creationId xmlns:p14="http://schemas.microsoft.com/office/powerpoint/2010/main" val="391095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1773DE1-C841-4396-812F-5C5977DE5166}" type="slidenum">
              <a:rPr lang="en-US"/>
              <a:pPr>
                <a:defRPr/>
              </a:pPr>
              <a:t>‹#›</a:t>
            </a:fld>
            <a:endParaRPr lang="en-US"/>
          </a:p>
        </p:txBody>
      </p:sp>
    </p:spTree>
    <p:extLst>
      <p:ext uri="{BB962C8B-B14F-4D97-AF65-F5344CB8AC3E}">
        <p14:creationId xmlns:p14="http://schemas.microsoft.com/office/powerpoint/2010/main" val="232601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C7EBF25-DCB2-4A08-89AA-4DC1F41BCD6A}" type="slidenum">
              <a:rPr lang="en-US"/>
              <a:pPr>
                <a:defRPr/>
              </a:pPr>
              <a:t>‹#›</a:t>
            </a:fld>
            <a:endParaRPr lang="en-US"/>
          </a:p>
        </p:txBody>
      </p:sp>
    </p:spTree>
    <p:extLst>
      <p:ext uri="{BB962C8B-B14F-4D97-AF65-F5344CB8AC3E}">
        <p14:creationId xmlns:p14="http://schemas.microsoft.com/office/powerpoint/2010/main" val="350693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F5F56E0-EA0F-4641-BFEB-CA0B487B81AB}" type="slidenum">
              <a:rPr lang="en-US"/>
              <a:pPr>
                <a:defRPr/>
              </a:pPr>
              <a:t>‹#›</a:t>
            </a:fld>
            <a:endParaRPr lang="en-US"/>
          </a:p>
        </p:txBody>
      </p:sp>
    </p:spTree>
    <p:extLst>
      <p:ext uri="{BB962C8B-B14F-4D97-AF65-F5344CB8AC3E}">
        <p14:creationId xmlns:p14="http://schemas.microsoft.com/office/powerpoint/2010/main" val="237390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1133FE-0E61-40FE-9248-F477DAA59915}" type="slidenum">
              <a:rPr lang="en-US"/>
              <a:pPr>
                <a:defRPr/>
              </a:pPr>
              <a:t>‹#›</a:t>
            </a:fld>
            <a:endParaRPr lang="en-US"/>
          </a:p>
        </p:txBody>
      </p:sp>
    </p:spTree>
    <p:extLst>
      <p:ext uri="{BB962C8B-B14F-4D97-AF65-F5344CB8AC3E}">
        <p14:creationId xmlns:p14="http://schemas.microsoft.com/office/powerpoint/2010/main" val="582331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019B7-9952-4BEE-BECA-8D87941824CF}" type="slidenum">
              <a:rPr lang="en-US"/>
              <a:pPr>
                <a:defRPr/>
              </a:pPr>
              <a:t>‹#›</a:t>
            </a:fld>
            <a:endParaRPr lang="en-US"/>
          </a:p>
        </p:txBody>
      </p:sp>
    </p:spTree>
    <p:extLst>
      <p:ext uri="{BB962C8B-B14F-4D97-AF65-F5344CB8AC3E}">
        <p14:creationId xmlns:p14="http://schemas.microsoft.com/office/powerpoint/2010/main" val="37840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6E44906-17A5-4078-ADCC-E14EE778784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295400"/>
            <a:ext cx="7772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48219630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8.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jpeg"/><Relationship Id="rId11" Type="http://schemas.openxmlformats.org/officeDocument/2006/relationships/image" Target="../media/image11.jpeg"/><Relationship Id="rId5" Type="http://schemas.openxmlformats.org/officeDocument/2006/relationships/image" Target="../media/image7.jpeg"/><Relationship Id="rId10" Type="http://schemas.openxmlformats.org/officeDocument/2006/relationships/image" Target="../media/image10.jpeg"/><Relationship Id="rId4" Type="http://schemas.openxmlformats.org/officeDocument/2006/relationships/oleObject" Target="../embeddings/oleObject1.bin"/><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754065" y="838200"/>
            <a:ext cx="8466137" cy="533400"/>
          </a:xfrm>
        </p:spPr>
        <p:txBody>
          <a:bodyPr/>
          <a:lstStyle/>
          <a:p>
            <a:pPr algn="l" eaLnBrk="1" hangingPunct="1"/>
            <a:r>
              <a:rPr lang="en-US" altLang="en-US" sz="4100" smtClean="0">
                <a:latin typeface="Arial" charset="0"/>
                <a:cs typeface="Arial" charset="0"/>
              </a:rPr>
              <a:t>Lectures</a:t>
            </a:r>
            <a:endParaRPr lang="en-US" altLang="en-US" sz="4100" smtClean="0">
              <a:solidFill>
                <a:schemeClr val="tx1"/>
              </a:solidFill>
              <a:latin typeface="Arial" charset="0"/>
              <a:cs typeface="Arial" charset="0"/>
            </a:endParaRPr>
          </a:p>
        </p:txBody>
      </p:sp>
      <p:sp>
        <p:nvSpPr>
          <p:cNvPr id="3075" name="Text Box 5"/>
          <p:cNvSpPr txBox="1">
            <a:spLocks noChangeArrowheads="1"/>
          </p:cNvSpPr>
          <p:nvPr/>
        </p:nvSpPr>
        <p:spPr bwMode="auto">
          <a:xfrm rot="-2695870">
            <a:off x="1911351" y="5597529"/>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Attending Live Lectures - A</a:t>
            </a:r>
          </a:p>
        </p:txBody>
      </p:sp>
      <p:sp>
        <p:nvSpPr>
          <p:cNvPr id="3076" name="Text Box 10"/>
          <p:cNvSpPr txBox="1">
            <a:spLocks noChangeArrowheads="1"/>
          </p:cNvSpPr>
          <p:nvPr/>
        </p:nvSpPr>
        <p:spPr bwMode="auto">
          <a:xfrm rot="-2695870">
            <a:off x="2870720" y="5597529"/>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dirty="0">
                <a:latin typeface="Arial" charset="0"/>
              </a:rPr>
              <a:t>Watching Recorded Lectures - B</a:t>
            </a:r>
            <a:endParaRPr lang="en-US" altLang="en-US" sz="1800" b="1" dirty="0">
              <a:latin typeface="Arial" charset="0"/>
            </a:endParaRPr>
          </a:p>
        </p:txBody>
      </p:sp>
      <p:sp>
        <p:nvSpPr>
          <p:cNvPr id="3077" name="Text Box 3"/>
          <p:cNvSpPr txBox="1">
            <a:spLocks noChangeArrowheads="1"/>
          </p:cNvSpPr>
          <p:nvPr/>
        </p:nvSpPr>
        <p:spPr bwMode="auto">
          <a:xfrm>
            <a:off x="304800" y="1905004"/>
            <a:ext cx="40973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latin typeface="Arial" charset="0"/>
            </a:endParaRPr>
          </a:p>
          <a:p>
            <a:r>
              <a:rPr lang="en-US" altLang="en-US">
                <a:latin typeface="Arial" charset="0"/>
              </a:rPr>
              <a:t>Assuming that you are in town and physically able to attend, which do you prefer?</a:t>
            </a:r>
          </a:p>
          <a:p>
            <a:endParaRPr lang="en-US" altLang="en-US">
              <a:latin typeface="Arial" charset="0"/>
            </a:endParaRPr>
          </a:p>
          <a:p>
            <a:endParaRPr lang="en-US" alt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52400"/>
            <a:ext cx="7772400" cy="1143000"/>
          </a:xfrm>
        </p:spPr>
        <p:txBody>
          <a:bodyPr/>
          <a:lstStyle/>
          <a:p>
            <a:pPr eaLnBrk="1" hangingPunct="1"/>
            <a:r>
              <a:rPr lang="en-US" altLang="en-US" b="1" dirty="0" smtClean="0">
                <a:latin typeface="Arial" charset="0"/>
              </a:rPr>
              <a:t>Observational Research</a:t>
            </a:r>
          </a:p>
        </p:txBody>
      </p:sp>
      <p:sp>
        <p:nvSpPr>
          <p:cNvPr id="11267" name="Rectangle 3"/>
          <p:cNvSpPr>
            <a:spLocks noGrp="1" noChangeArrowheads="1"/>
          </p:cNvSpPr>
          <p:nvPr>
            <p:ph type="body" idx="1"/>
          </p:nvPr>
        </p:nvSpPr>
        <p:spPr>
          <a:xfrm>
            <a:off x="381000" y="1371600"/>
            <a:ext cx="8458200" cy="4572000"/>
          </a:xfrm>
        </p:spPr>
        <p:txBody>
          <a:bodyPr/>
          <a:lstStyle/>
          <a:p>
            <a:pPr eaLnBrk="1" hangingPunct="1">
              <a:lnSpc>
                <a:spcPct val="90000"/>
              </a:lnSpc>
            </a:pPr>
            <a:r>
              <a:rPr lang="en-US" altLang="en-US" sz="2800" dirty="0" smtClean="0">
                <a:latin typeface="Arial" charset="0"/>
              </a:rPr>
              <a:t>Getting it right can be a challenge</a:t>
            </a:r>
          </a:p>
          <a:p>
            <a:pPr eaLnBrk="1" hangingPunct="1">
              <a:lnSpc>
                <a:spcPct val="90000"/>
              </a:lnSpc>
              <a:buFontTx/>
              <a:buNone/>
            </a:pPr>
            <a:r>
              <a:rPr lang="en-US" altLang="en-US" sz="2800" dirty="0" smtClean="0">
                <a:latin typeface="Arial" charset="0"/>
              </a:rPr>
              <a:t> </a:t>
            </a:r>
          </a:p>
          <a:p>
            <a:pPr eaLnBrk="1" hangingPunct="1">
              <a:lnSpc>
                <a:spcPct val="90000"/>
              </a:lnSpc>
            </a:pPr>
            <a:r>
              <a:rPr lang="en-US" altLang="en-US" sz="2800" dirty="0" smtClean="0">
                <a:latin typeface="Arial" charset="0"/>
              </a:rPr>
              <a:t>Replete with uncertainty</a:t>
            </a:r>
          </a:p>
          <a:p>
            <a:pPr lvl="1" eaLnBrk="1" hangingPunct="1">
              <a:lnSpc>
                <a:spcPct val="90000"/>
              </a:lnSpc>
            </a:pPr>
            <a:r>
              <a:rPr lang="en-US" altLang="en-US" sz="2400" dirty="0" smtClean="0">
                <a:latin typeface="Arial" charset="0"/>
              </a:rPr>
              <a:t>Unknown selection forces</a:t>
            </a:r>
          </a:p>
          <a:p>
            <a:pPr lvl="1" eaLnBrk="1" hangingPunct="1">
              <a:lnSpc>
                <a:spcPct val="90000"/>
              </a:lnSpc>
            </a:pPr>
            <a:r>
              <a:rPr lang="en-US" altLang="en-US" sz="2400" dirty="0" smtClean="0">
                <a:latin typeface="Arial" charset="0"/>
              </a:rPr>
              <a:t>Unknown degree of misclassification</a:t>
            </a:r>
          </a:p>
          <a:p>
            <a:pPr lvl="1" eaLnBrk="1" hangingPunct="1">
              <a:lnSpc>
                <a:spcPct val="90000"/>
              </a:lnSpc>
            </a:pPr>
            <a:r>
              <a:rPr lang="en-US" altLang="en-US" sz="2400" dirty="0" smtClean="0">
                <a:latin typeface="Arial" charset="0"/>
              </a:rPr>
              <a:t>Unmeasured confounders</a:t>
            </a:r>
          </a:p>
          <a:p>
            <a:pPr lvl="1" eaLnBrk="1" hangingPunct="1">
              <a:lnSpc>
                <a:spcPct val="90000"/>
              </a:lnSpc>
            </a:pPr>
            <a:r>
              <a:rPr lang="en-US" altLang="en-US" sz="2400" dirty="0" smtClean="0">
                <a:latin typeface="Arial" charset="0"/>
              </a:rPr>
              <a:t>Unbeknownst colliders</a:t>
            </a:r>
          </a:p>
          <a:p>
            <a:pPr lvl="1" eaLnBrk="1" hangingPunct="1">
              <a:lnSpc>
                <a:spcPct val="90000"/>
              </a:lnSpc>
            </a:pPr>
            <a:endParaRPr lang="en-US" altLang="en-US" sz="2400" dirty="0" smtClean="0">
              <a:latin typeface="Arial" charset="0"/>
            </a:endParaRPr>
          </a:p>
          <a:p>
            <a:pPr eaLnBrk="1" hangingPunct="1">
              <a:lnSpc>
                <a:spcPct val="90000"/>
              </a:lnSpc>
            </a:pPr>
            <a:r>
              <a:rPr lang="en-US" altLang="en-US" sz="2800" i="1" dirty="0" smtClean="0">
                <a:latin typeface="Arial" charset="0"/>
              </a:rPr>
              <a:t>We need the most skillful researchers performing observational research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en-US" altLang="en-US" smtClean="0"/>
          </a:p>
        </p:txBody>
      </p:sp>
      <p:sp>
        <p:nvSpPr>
          <p:cNvPr id="12291" name="Rectangle 3"/>
          <p:cNvSpPr>
            <a:spLocks noGrp="1" noChangeArrowheads="1"/>
          </p:cNvSpPr>
          <p:nvPr>
            <p:ph type="body" idx="1"/>
          </p:nvPr>
        </p:nvSpPr>
        <p:spPr>
          <a:xfrm>
            <a:off x="0" y="-266700"/>
            <a:ext cx="9144000" cy="5372100"/>
          </a:xfrm>
        </p:spPr>
        <p:txBody>
          <a:bodyPr/>
          <a:lstStyle/>
          <a:p>
            <a:pPr lvl="4" eaLnBrk="1" hangingPunct="1"/>
            <a:endParaRPr lang="en-US" altLang="en-US" sz="2400" b="1" dirty="0" smtClean="0">
              <a:latin typeface="Arial" charset="0"/>
            </a:endParaRPr>
          </a:p>
          <a:p>
            <a:pPr lvl="1" eaLnBrk="1" hangingPunct="1"/>
            <a:r>
              <a:rPr lang="en-US" altLang="en-US" sz="3200" b="1" dirty="0" smtClean="0">
                <a:latin typeface="Arial" charset="0"/>
              </a:rPr>
              <a:t>1:30 to 3:00 pm:  Last Section</a:t>
            </a:r>
          </a:p>
          <a:p>
            <a:pPr lvl="2" eaLnBrk="1" hangingPunct="1"/>
            <a:r>
              <a:rPr lang="en-US" altLang="en-US" sz="2800" b="1" dirty="0" smtClean="0">
                <a:latin typeface="Arial" charset="0"/>
              </a:rPr>
              <a:t>Web-based course evaluation</a:t>
            </a:r>
          </a:p>
          <a:p>
            <a:pPr lvl="2" eaLnBrk="1" hangingPunct="1"/>
            <a:r>
              <a:rPr lang="en-US" altLang="en-US" sz="2800" b="1" dirty="0" smtClean="0">
                <a:latin typeface="Arial" charset="0"/>
              </a:rPr>
              <a:t>Bring laptop</a:t>
            </a:r>
          </a:p>
          <a:p>
            <a:pPr lvl="1" eaLnBrk="1" hangingPunct="1"/>
            <a:endParaRPr lang="en-US" altLang="en-US" sz="800" b="1" dirty="0" smtClean="0">
              <a:latin typeface="Arial" charset="0"/>
            </a:endParaRPr>
          </a:p>
          <a:p>
            <a:pPr lvl="1" eaLnBrk="1" hangingPunct="1"/>
            <a:r>
              <a:rPr lang="en-US" altLang="en-US" sz="3200" b="1" dirty="0" smtClean="0">
                <a:latin typeface="Arial" charset="0"/>
              </a:rPr>
              <a:t>Distribute Final Exam (on website)</a:t>
            </a:r>
          </a:p>
          <a:p>
            <a:pPr lvl="2"/>
            <a:r>
              <a:rPr lang="en-US" altLang="en-US" b="1" dirty="0">
                <a:latin typeface="Arial" panose="020B0604020202020204" pitchFamily="34" charset="0"/>
                <a:cs typeface="Arial" panose="020B0604020202020204" pitchFamily="34" charset="0"/>
              </a:rPr>
              <a:t>Exam due </a:t>
            </a:r>
            <a:r>
              <a:rPr lang="en-US" altLang="en-US" b="1" dirty="0" smtClean="0">
                <a:latin typeface="Arial" panose="020B0604020202020204" pitchFamily="34" charset="0"/>
                <a:cs typeface="Arial" panose="020B0604020202020204" pitchFamily="34" charset="0"/>
              </a:rPr>
              <a:t>next week </a:t>
            </a:r>
            <a:r>
              <a:rPr lang="en-US" altLang="en-US" b="1" dirty="0">
                <a:latin typeface="Arial" panose="020B0604020202020204" pitchFamily="34" charset="0"/>
                <a:cs typeface="Arial" panose="020B0604020202020204" pitchFamily="34" charset="0"/>
              </a:rPr>
              <a:t>by 4 pm Tuesday (Dec. </a:t>
            </a:r>
            <a:r>
              <a:rPr lang="en-US" altLang="en-US" b="1" dirty="0" smtClean="0">
                <a:latin typeface="Arial" panose="020B0604020202020204" pitchFamily="34" charset="0"/>
                <a:cs typeface="Arial" panose="020B0604020202020204" pitchFamily="34" charset="0"/>
              </a:rPr>
              <a:t>15)  </a:t>
            </a:r>
            <a:r>
              <a:rPr lang="en-US" altLang="en-US" b="1" dirty="0">
                <a:latin typeface="Arial" panose="020B0604020202020204" pitchFamily="34" charset="0"/>
                <a:cs typeface="Arial" panose="020B0604020202020204" pitchFamily="34" charset="0"/>
              </a:rPr>
              <a:t>(for </a:t>
            </a:r>
            <a:r>
              <a:rPr lang="en-US" altLang="en-US" b="1" dirty="0" smtClean="0">
                <a:latin typeface="Arial" panose="020B0604020202020204" pitchFamily="34" charset="0"/>
                <a:cs typeface="Arial" panose="020B0604020202020204" pitchFamily="34" charset="0"/>
              </a:rPr>
              <a:t>North/South American students</a:t>
            </a:r>
            <a:r>
              <a:rPr lang="en-US" altLang="en-US" b="1" dirty="0">
                <a:latin typeface="Arial" panose="020B0604020202020204" pitchFamily="34" charset="0"/>
                <a:cs typeface="Arial" panose="020B0604020202020204" pitchFamily="34" charset="0"/>
              </a:rPr>
              <a:t>) or 9 pm Wednesday (Dec. </a:t>
            </a:r>
            <a:r>
              <a:rPr lang="en-US" altLang="en-US" b="1" dirty="0" smtClean="0">
                <a:latin typeface="Arial" panose="020B0604020202020204" pitchFamily="34" charset="0"/>
                <a:cs typeface="Arial" panose="020B0604020202020204" pitchFamily="34" charset="0"/>
              </a:rPr>
              <a:t>16) </a:t>
            </a:r>
            <a:r>
              <a:rPr lang="en-US" altLang="en-US" b="1" dirty="0">
                <a:latin typeface="Arial" panose="020B0604020202020204" pitchFamily="34" charset="0"/>
                <a:cs typeface="Arial" panose="020B0604020202020204" pitchFamily="34" charset="0"/>
              </a:rPr>
              <a:t>(for </a:t>
            </a:r>
            <a:r>
              <a:rPr lang="en-US" altLang="en-US" b="1" dirty="0" smtClean="0">
                <a:latin typeface="Arial" panose="020B0604020202020204" pitchFamily="34" charset="0"/>
                <a:cs typeface="Arial" panose="020B0604020202020204" pitchFamily="34" charset="0"/>
              </a:rPr>
              <a:t>African students)</a:t>
            </a:r>
          </a:p>
          <a:p>
            <a:pPr lvl="2"/>
            <a:endParaRPr lang="en-US" altLang="en-US" sz="4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Upload your file on the CLE (Moodle) website (the syllabus site</a:t>
            </a:r>
            <a:r>
              <a:rPr lang="en-US" altLang="en-US" b="1" dirty="0" smtClean="0">
                <a:latin typeface="Arial" panose="020B0604020202020204" pitchFamily="34" charset="0"/>
                <a:cs typeface="Arial" panose="020B0604020202020204" pitchFamily="34" charset="0"/>
              </a:rPr>
              <a:t>).  Label file with your name.</a:t>
            </a:r>
          </a:p>
          <a:p>
            <a:pPr lvl="2"/>
            <a:endParaRPr lang="en-US" altLang="en-US" sz="8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Upload a .pdf to preserve all of your </a:t>
            </a:r>
            <a:r>
              <a:rPr lang="en-US" altLang="en-US" b="1" dirty="0" smtClean="0">
                <a:latin typeface="Arial" panose="020B0604020202020204" pitchFamily="34" charset="0"/>
                <a:cs typeface="Arial" panose="020B0604020202020204" pitchFamily="34" charset="0"/>
              </a:rPr>
              <a:t>formatting</a:t>
            </a:r>
          </a:p>
          <a:p>
            <a:pPr lvl="2"/>
            <a:endParaRPr lang="en-US" altLang="en-US" sz="400" b="1" dirty="0">
              <a:latin typeface="Arial" panose="020B0604020202020204" pitchFamily="34" charset="0"/>
              <a:cs typeface="Arial" panose="020B0604020202020204" pitchFamily="34" charset="0"/>
            </a:endParaRPr>
          </a:p>
          <a:p>
            <a:pPr lvl="2"/>
            <a:r>
              <a:rPr lang="en-US" altLang="en-US" b="1" dirty="0">
                <a:latin typeface="Arial" panose="020B0604020202020204" pitchFamily="34" charset="0"/>
                <a:cs typeface="Arial" panose="020B0604020202020204" pitchFamily="34" charset="0"/>
              </a:rPr>
              <a:t>Contact Olivia (olivia@epi.ucsf.edu) if problems </a:t>
            </a:r>
            <a:endParaRPr lang="en-US" altLang="en-US" b="1" dirty="0" smtClean="0">
              <a:latin typeface="Arial" panose="020B0604020202020204" pitchFamily="34" charset="0"/>
              <a:cs typeface="Arial" panose="020B0604020202020204" pitchFamily="34" charset="0"/>
            </a:endParaRPr>
          </a:p>
          <a:p>
            <a:pPr lvl="2"/>
            <a:endParaRPr lang="en-US" altLang="en-US" sz="400" b="1" dirty="0" smtClean="0">
              <a:latin typeface="Arial" panose="020B0604020202020204" pitchFamily="34" charset="0"/>
              <a:cs typeface="Arial" panose="020B0604020202020204" pitchFamily="34" charset="0"/>
            </a:endParaRPr>
          </a:p>
          <a:p>
            <a:pPr lvl="2"/>
            <a:r>
              <a:rPr lang="en-US" altLang="en-US" b="1" dirty="0" smtClean="0">
                <a:latin typeface="Arial" panose="020B0604020202020204" pitchFamily="34" charset="0"/>
                <a:cs typeface="Arial" panose="020B0604020202020204" pitchFamily="34" charset="0"/>
              </a:rPr>
              <a:t>Please work </a:t>
            </a:r>
            <a:r>
              <a:rPr lang="en-US" altLang="en-US" b="1" u="sng" dirty="0" smtClean="0">
                <a:latin typeface="Arial" panose="020B0604020202020204" pitchFamily="34" charset="0"/>
                <a:cs typeface="Arial" panose="020B0604020202020204" pitchFamily="34" charset="0"/>
              </a:rPr>
              <a:t>independently</a:t>
            </a:r>
          </a:p>
          <a:p>
            <a:pPr lvl="2"/>
            <a:r>
              <a:rPr lang="en-US" altLang="en-US" b="1" dirty="0" smtClean="0">
                <a:latin typeface="Arial" panose="020B0604020202020204" pitchFamily="34" charset="0"/>
                <a:cs typeface="Arial" panose="020B0604020202020204" pitchFamily="34" charset="0"/>
              </a:rPr>
              <a:t>The hard work for this has already been done!</a:t>
            </a:r>
            <a:endParaRPr lang="en-US" altLang="en-US" b="1"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754065" y="838200"/>
            <a:ext cx="8466137" cy="533400"/>
          </a:xfrm>
        </p:spPr>
        <p:txBody>
          <a:bodyPr/>
          <a:lstStyle/>
          <a:p>
            <a:pPr algn="l" eaLnBrk="1" hangingPunct="1"/>
            <a:r>
              <a:rPr lang="en-US" altLang="en-US" sz="4100" dirty="0" smtClean="0">
                <a:latin typeface="Arial" charset="0"/>
                <a:cs typeface="Arial" charset="0"/>
              </a:rPr>
              <a:t>Alternative activities</a:t>
            </a:r>
            <a:endParaRPr lang="en-US" altLang="en-US" sz="4100" dirty="0" smtClean="0">
              <a:solidFill>
                <a:schemeClr val="tx1"/>
              </a:solidFill>
              <a:latin typeface="Arial" charset="0"/>
              <a:cs typeface="Arial" charset="0"/>
            </a:endParaRPr>
          </a:p>
        </p:txBody>
      </p:sp>
      <p:sp>
        <p:nvSpPr>
          <p:cNvPr id="4099" name="Text Box 5"/>
          <p:cNvSpPr txBox="1">
            <a:spLocks noChangeArrowheads="1"/>
          </p:cNvSpPr>
          <p:nvPr/>
        </p:nvSpPr>
        <p:spPr bwMode="auto">
          <a:xfrm rot="-2695870">
            <a:off x="1911351" y="5597529"/>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Not interested - A</a:t>
            </a:r>
          </a:p>
        </p:txBody>
      </p:sp>
      <p:sp>
        <p:nvSpPr>
          <p:cNvPr id="4100" name="Text Box 9"/>
          <p:cNvSpPr txBox="1">
            <a:spLocks noChangeArrowheads="1"/>
          </p:cNvSpPr>
          <p:nvPr/>
        </p:nvSpPr>
        <p:spPr bwMode="auto">
          <a:xfrm rot="-2695870">
            <a:off x="3603627" y="5595942"/>
            <a:ext cx="4251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Very interested - C</a:t>
            </a:r>
          </a:p>
        </p:txBody>
      </p:sp>
      <p:sp>
        <p:nvSpPr>
          <p:cNvPr id="4101" name="Text Box 10"/>
          <p:cNvSpPr txBox="1">
            <a:spLocks noChangeArrowheads="1"/>
          </p:cNvSpPr>
          <p:nvPr/>
        </p:nvSpPr>
        <p:spPr bwMode="auto">
          <a:xfrm rot="-2695870">
            <a:off x="2724151" y="5597529"/>
            <a:ext cx="42497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spcBef>
                <a:spcPct val="50000"/>
              </a:spcBef>
            </a:pPr>
            <a:r>
              <a:rPr lang="en-US" altLang="en-US" sz="1800">
                <a:latin typeface="Arial" charset="0"/>
              </a:rPr>
              <a:t>Somewhat  interested- B</a:t>
            </a:r>
            <a:endParaRPr lang="en-US" altLang="en-US" sz="1800" b="1">
              <a:latin typeface="Arial" charset="0"/>
            </a:endParaRPr>
          </a:p>
        </p:txBody>
      </p:sp>
      <p:sp>
        <p:nvSpPr>
          <p:cNvPr id="4102" name="Text Box 3"/>
          <p:cNvSpPr txBox="1">
            <a:spLocks noChangeArrowheads="1"/>
          </p:cNvSpPr>
          <p:nvPr/>
        </p:nvSpPr>
        <p:spPr bwMode="auto">
          <a:xfrm>
            <a:off x="304800" y="1447800"/>
            <a:ext cx="45720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prstDash val="sysDot"/>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dirty="0">
              <a:latin typeface="Arial" charset="0"/>
            </a:endParaRPr>
          </a:p>
          <a:p>
            <a:r>
              <a:rPr lang="en-US" altLang="en-US" dirty="0">
                <a:latin typeface="Arial" charset="0"/>
              </a:rPr>
              <a:t>If all lectures were only recorded and we eliminated live lectures, how interested would you instead be in attending weekly </a:t>
            </a:r>
            <a:r>
              <a:rPr lang="en-US" altLang="en-US" dirty="0" smtClean="0">
                <a:latin typeface="Arial" charset="0"/>
              </a:rPr>
              <a:t>open format </a:t>
            </a:r>
            <a:r>
              <a:rPr lang="en-US" altLang="en-US" dirty="0">
                <a:latin typeface="Arial" charset="0"/>
              </a:rPr>
              <a:t>discussion (question-and-answer) sessions about the lecture topics?</a:t>
            </a:r>
          </a:p>
          <a:p>
            <a:endParaRPr lang="en-US" altLang="en-US" dirty="0">
              <a:latin typeface="Arial" charset="0"/>
            </a:endParaRPr>
          </a:p>
          <a:p>
            <a:endParaRPr lang="en-US" altLang="en-US"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76200"/>
            <a:ext cx="7772400" cy="1143000"/>
          </a:xfrm>
        </p:spPr>
        <p:txBody>
          <a:bodyPr/>
          <a:lstStyle/>
          <a:p>
            <a:pPr eaLnBrk="1" hangingPunct="1"/>
            <a:r>
              <a:rPr lang="en-US" altLang="en-US" sz="4000" b="1" dirty="0" smtClean="0">
                <a:latin typeface="Arial" charset="0"/>
                <a:cs typeface="Arial" charset="0"/>
              </a:rPr>
              <a:t>Prize Winners</a:t>
            </a:r>
          </a:p>
        </p:txBody>
      </p:sp>
      <p:sp>
        <p:nvSpPr>
          <p:cNvPr id="5123" name="Rectangle 3"/>
          <p:cNvSpPr>
            <a:spLocks noGrp="1" noChangeArrowheads="1"/>
          </p:cNvSpPr>
          <p:nvPr>
            <p:ph type="body" idx="1"/>
          </p:nvPr>
        </p:nvSpPr>
        <p:spPr>
          <a:xfrm>
            <a:off x="304800" y="1143000"/>
            <a:ext cx="7772400" cy="4114800"/>
          </a:xfrm>
        </p:spPr>
        <p:txBody>
          <a:bodyPr/>
          <a:lstStyle/>
          <a:p>
            <a:pPr eaLnBrk="1" hangingPunct="1"/>
            <a:r>
              <a:rPr lang="en-US" altLang="en-US" dirty="0" smtClean="0">
                <a:latin typeface="Arial" panose="020B0604020202020204" pitchFamily="34" charset="0"/>
                <a:cs typeface="Arial" panose="020B0604020202020204" pitchFamily="34" charset="0"/>
              </a:rPr>
              <a:t>Systematic Performance</a:t>
            </a:r>
          </a:p>
          <a:p>
            <a:pPr lvl="1" eaLnBrk="1" hangingPunct="1"/>
            <a:r>
              <a:rPr lang="en-US" altLang="en-US" dirty="0" smtClean="0">
                <a:latin typeface="Arial" panose="020B0604020202020204" pitchFamily="34" charset="0"/>
                <a:cs typeface="Arial" panose="020B0604020202020204" pitchFamily="34" charset="0"/>
              </a:rPr>
              <a:t>Highest % score on Problem Sets</a:t>
            </a:r>
          </a:p>
          <a:p>
            <a:pPr lvl="2" eaLnBrk="1" hangingPunct="1"/>
            <a:r>
              <a:rPr lang="en-US" altLang="en-US" dirty="0" smtClean="0">
                <a:latin typeface="Arial" panose="020B0604020202020204" pitchFamily="34" charset="0"/>
                <a:cs typeface="Arial" panose="020B0604020202020204" pitchFamily="34" charset="0"/>
              </a:rPr>
              <a:t>Xiao Wei</a:t>
            </a:r>
          </a:p>
          <a:p>
            <a:pPr lvl="2" eaLnBrk="1" hangingPunct="1"/>
            <a:r>
              <a:rPr lang="en-US" altLang="en-US" dirty="0" smtClean="0">
                <a:latin typeface="Arial" panose="020B0604020202020204" pitchFamily="34" charset="0"/>
                <a:cs typeface="Arial" panose="020B0604020202020204" pitchFamily="34" charset="0"/>
              </a:rPr>
              <a:t>Jonathan Lee</a:t>
            </a:r>
            <a:endParaRPr lang="en-US" altLang="en-US" dirty="0" smtClean="0">
              <a:latin typeface="Arial" panose="020B0604020202020204" pitchFamily="34" charset="0"/>
              <a:cs typeface="Arial" panose="020B0604020202020204" pitchFamily="34" charset="0"/>
            </a:endParaRP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Chance</a:t>
            </a:r>
          </a:p>
          <a:p>
            <a:pPr lvl="1" eaLnBrk="1" hangingPunct="1"/>
            <a:r>
              <a:rPr lang="en-US" altLang="en-US" dirty="0" smtClean="0">
                <a:latin typeface="Arial" panose="020B0604020202020204" pitchFamily="34" charset="0"/>
                <a:cs typeface="Arial" panose="020B0604020202020204" pitchFamily="34" charset="0"/>
              </a:rPr>
              <a:t>Pick name out of a hat</a:t>
            </a:r>
          </a:p>
          <a:p>
            <a:pPr lvl="2" eaLnBrk="1" hangingPunct="1"/>
            <a:r>
              <a:rPr lang="en-US" altLang="en-US" dirty="0" smtClean="0">
                <a:latin typeface="Arial" panose="020B0604020202020204" pitchFamily="34" charset="0"/>
                <a:cs typeface="Arial" panose="020B0604020202020204" pitchFamily="34" charset="0"/>
              </a:rPr>
              <a:t>Michelle Roh (who </a:t>
            </a:r>
            <a:r>
              <a:rPr lang="en-US" altLang="en-US" dirty="0" smtClean="0">
                <a:latin typeface="Arial" panose="020B0604020202020204" pitchFamily="34" charset="0"/>
                <a:cs typeface="Arial" panose="020B0604020202020204" pitchFamily="34" charset="0"/>
              </a:rPr>
              <a:t>also had a very high % !!)</a:t>
            </a:r>
          </a:p>
          <a:p>
            <a:pPr lvl="2"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smtClean="0">
                <a:latin typeface="Arial" panose="020B0604020202020204" pitchFamily="34" charset="0"/>
                <a:cs typeface="Arial" panose="020B0604020202020204" pitchFamily="34" charset="0"/>
              </a:rPr>
              <a:t>Runners up:  everyone else</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3400" y="5257800"/>
            <a:ext cx="1727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descr="C:\Users\JMartin\AppData\Local\Microsoft\Windows\Temporary Internet Files\Content.Outlook\ISJG2U56\Muestr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9400" y="1376084"/>
            <a:ext cx="2362200" cy="31959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12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2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1476375"/>
            <a:ext cx="8077200" cy="3752850"/>
          </a:xfrm>
          <a:noFill/>
        </p:spPr>
      </p:pic>
      <p:sp>
        <p:nvSpPr>
          <p:cNvPr id="3" name="Text Box 4"/>
          <p:cNvSpPr txBox="1">
            <a:spLocks noChangeArrowheads="1"/>
          </p:cNvSpPr>
          <p:nvPr/>
        </p:nvSpPr>
        <p:spPr bwMode="auto">
          <a:xfrm>
            <a:off x="381000" y="438090"/>
            <a:ext cx="9144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sz="2000" dirty="0" smtClean="0">
                <a:solidFill>
                  <a:srgbClr val="FF0000"/>
                </a:solidFill>
                <a:latin typeface="Arial" panose="020B0604020202020204" pitchFamily="34" charset="0"/>
                <a:cs typeface="Arial" panose="020B0604020202020204" pitchFamily="34" charset="0"/>
              </a:rPr>
              <a:t>Experimental design is actually NOT the place that needs the most help…</a:t>
            </a:r>
            <a:endParaRPr lang="en-US" altLang="en-US" sz="2000"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a:xfrm>
            <a:off x="685800" y="762000"/>
            <a:ext cx="7772400" cy="4933950"/>
          </a:xfrm>
          <a:noFill/>
        </p:spPr>
      </p:pic>
      <p:sp>
        <p:nvSpPr>
          <p:cNvPr id="8195" name="Text Box 4"/>
          <p:cNvSpPr txBox="1">
            <a:spLocks noChangeArrowheads="1"/>
          </p:cNvSpPr>
          <p:nvPr/>
        </p:nvSpPr>
        <p:spPr bwMode="auto">
          <a:xfrm>
            <a:off x="3505200" y="304804"/>
            <a:ext cx="5638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solidFill>
                  <a:srgbClr val="FF0000"/>
                </a:solidFill>
                <a:latin typeface="Arial" panose="020B0604020202020204" pitchFamily="34" charset="0"/>
                <a:cs typeface="Arial" panose="020B0604020202020204" pitchFamily="34" charset="0"/>
              </a:rPr>
              <a:t>Instead, where more help is needed is in the wild west of observational studies.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altLang="en-US" smtClean="0"/>
          </a:p>
        </p:txBody>
      </p:sp>
      <p:pic>
        <p:nvPicPr>
          <p:cNvPr id="9219" name="Picture 4"/>
          <p:cNvPicPr>
            <a:picLocks noGrp="1"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990600" y="996952"/>
            <a:ext cx="7467600" cy="4606925"/>
          </a:xfrm>
          <a:noFill/>
        </p:spPr>
      </p:pic>
      <p:sp>
        <p:nvSpPr>
          <p:cNvPr id="4" name="TextBox 3"/>
          <p:cNvSpPr txBox="1"/>
          <p:nvPr/>
        </p:nvSpPr>
        <p:spPr>
          <a:xfrm>
            <a:off x="457200" y="228601"/>
            <a:ext cx="4495800" cy="461665"/>
          </a:xfrm>
          <a:prstGeom prst="rect">
            <a:avLst/>
          </a:prstGeom>
          <a:noFill/>
        </p:spPr>
        <p:txBody>
          <a:bodyPr wrap="square" rtlCol="0">
            <a:spAutoFit/>
          </a:bodyPr>
          <a:lstStyle/>
          <a:p>
            <a:r>
              <a:rPr lang="en-US" dirty="0" smtClean="0">
                <a:solidFill>
                  <a:srgbClr val="FF0000"/>
                </a:solidFill>
                <a:latin typeface="Arial" panose="020B0604020202020204" pitchFamily="34" charset="0"/>
                <a:cs typeface="Arial" panose="020B0604020202020204" pitchFamily="34" charset="0"/>
              </a:rPr>
              <a:t>Optional Reading for this week</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3867" y="762000"/>
            <a:ext cx="8839200" cy="4953000"/>
          </a:xfrm>
        </p:spPr>
        <p:txBody>
          <a:bodyPr/>
          <a:lstStyle/>
          <a:p>
            <a:pPr lvl="1"/>
            <a:endParaRPr lang="en-US" sz="1000" dirty="0"/>
          </a:p>
          <a:p>
            <a:r>
              <a:rPr lang="en-US" sz="2200" b="1" dirty="0" smtClean="0"/>
              <a:t>Description</a:t>
            </a:r>
            <a:r>
              <a:rPr lang="en-US" sz="2600" dirty="0" smtClean="0"/>
              <a:t> </a:t>
            </a:r>
          </a:p>
          <a:p>
            <a:pPr lvl="1"/>
            <a:r>
              <a:rPr lang="en-US" sz="1800" dirty="0" smtClean="0"/>
              <a:t>What are the most frequent and serious conditions/diseases?</a:t>
            </a:r>
          </a:p>
          <a:p>
            <a:pPr lvl="1"/>
            <a:endParaRPr lang="en-US" sz="500" dirty="0" smtClean="0"/>
          </a:p>
          <a:p>
            <a:r>
              <a:rPr lang="en-US" sz="2200" b="1" dirty="0" smtClean="0"/>
              <a:t>Causation</a:t>
            </a:r>
          </a:p>
          <a:p>
            <a:pPr lvl="1"/>
            <a:r>
              <a:rPr lang="en-US" sz="1800" dirty="0" smtClean="0"/>
              <a:t>The </a:t>
            </a:r>
            <a:r>
              <a:rPr lang="en-US" sz="1800" dirty="0"/>
              <a:t>science of establishing causal relationships among biological, behavioral, environmental (etc.) factors among </a:t>
            </a:r>
            <a:r>
              <a:rPr lang="en-US" sz="1800" dirty="0" smtClean="0"/>
              <a:t>humans</a:t>
            </a:r>
          </a:p>
          <a:p>
            <a:pPr lvl="1"/>
            <a:r>
              <a:rPr lang="en-US" sz="1800" dirty="0" smtClean="0"/>
              <a:t>Does </a:t>
            </a:r>
            <a:r>
              <a:rPr lang="en-US" sz="1800" dirty="0"/>
              <a:t>X </a:t>
            </a:r>
            <a:r>
              <a:rPr lang="en-US" sz="1800" dirty="0" smtClean="0"/>
              <a:t>cause </a:t>
            </a:r>
            <a:r>
              <a:rPr lang="en-US" sz="1800" dirty="0"/>
              <a:t>Y</a:t>
            </a:r>
            <a:r>
              <a:rPr lang="en-US" sz="1800" dirty="0" smtClean="0"/>
              <a:t>?</a:t>
            </a:r>
          </a:p>
          <a:p>
            <a:pPr lvl="1"/>
            <a:endParaRPr lang="en-US" sz="400" dirty="0" smtClean="0"/>
          </a:p>
          <a:p>
            <a:r>
              <a:rPr lang="en-US" sz="2200" b="1" dirty="0" smtClean="0"/>
              <a:t>Attribution</a:t>
            </a:r>
          </a:p>
          <a:p>
            <a:pPr lvl="1"/>
            <a:r>
              <a:rPr lang="en-US" sz="1800" dirty="0" smtClean="0"/>
              <a:t>What fraction of disease can be eliminated if a causal exposure is eliminated?</a:t>
            </a:r>
          </a:p>
          <a:p>
            <a:pPr lvl="1"/>
            <a:endParaRPr lang="en-US" sz="500" dirty="0" smtClean="0"/>
          </a:p>
          <a:p>
            <a:r>
              <a:rPr lang="en-US" sz="2200" b="1" dirty="0" smtClean="0"/>
              <a:t>Mediation</a:t>
            </a:r>
            <a:endParaRPr lang="en-US" sz="2200" b="1" dirty="0"/>
          </a:p>
          <a:p>
            <a:pPr lvl="1"/>
            <a:r>
              <a:rPr lang="en-US" sz="1800" dirty="0" smtClean="0"/>
              <a:t>Understanding the mechanisms of causation</a:t>
            </a:r>
          </a:p>
          <a:p>
            <a:pPr lvl="1"/>
            <a:r>
              <a:rPr lang="en-US" sz="1800" dirty="0" smtClean="0"/>
              <a:t>How does X cause Y?</a:t>
            </a:r>
          </a:p>
          <a:p>
            <a:pPr lvl="1"/>
            <a:endParaRPr lang="en-US" sz="500" dirty="0" smtClean="0"/>
          </a:p>
          <a:p>
            <a:r>
              <a:rPr lang="en-US" sz="2200" b="1" dirty="0" smtClean="0"/>
              <a:t>Interaction</a:t>
            </a:r>
          </a:p>
          <a:p>
            <a:pPr lvl="1"/>
            <a:r>
              <a:rPr lang="en-US" sz="1800" dirty="0" smtClean="0"/>
              <a:t>When and for whom does X cause Y?</a:t>
            </a:r>
          </a:p>
          <a:p>
            <a:pPr lvl="1"/>
            <a:endParaRPr lang="en-US" sz="500" dirty="0" smtClean="0"/>
          </a:p>
          <a:p>
            <a:pPr>
              <a:spcBef>
                <a:spcPts val="0"/>
              </a:spcBef>
            </a:pPr>
            <a:r>
              <a:rPr lang="en-US" sz="2200" b="1" dirty="0" smtClean="0"/>
              <a:t>Prediction </a:t>
            </a:r>
          </a:p>
          <a:p>
            <a:pPr lvl="1"/>
            <a:r>
              <a:rPr lang="en-US" sz="1800" dirty="0" smtClean="0"/>
              <a:t>Do A, B, and C predict occurrence of Y? (e.g., </a:t>
            </a:r>
            <a:r>
              <a:rPr lang="en-US" sz="1800" dirty="0"/>
              <a:t>d</a:t>
            </a:r>
            <a:r>
              <a:rPr lang="en-US" sz="1800" dirty="0" smtClean="0"/>
              <a:t>iagnosis or prognosis)</a:t>
            </a:r>
          </a:p>
          <a:p>
            <a:pPr lvl="1"/>
            <a:endParaRPr lang="en-US" sz="2200" dirty="0"/>
          </a:p>
          <a:p>
            <a:pPr lvl="3"/>
            <a:endParaRPr lang="en-US" sz="1000" dirty="0"/>
          </a:p>
          <a:p>
            <a:pPr lvl="1"/>
            <a:endParaRPr lang="en-US" dirty="0"/>
          </a:p>
        </p:txBody>
      </p:sp>
      <p:sp>
        <p:nvSpPr>
          <p:cNvPr id="18434" name="Rectangle 2"/>
          <p:cNvSpPr>
            <a:spLocks noGrp="1" noChangeArrowheads="1"/>
          </p:cNvSpPr>
          <p:nvPr>
            <p:ph type="title"/>
          </p:nvPr>
        </p:nvSpPr>
        <p:spPr>
          <a:xfrm>
            <a:off x="169333" y="533400"/>
            <a:ext cx="8940800" cy="533400"/>
          </a:xfrm>
        </p:spPr>
        <p:txBody>
          <a:bodyPr/>
          <a:lstStyle/>
          <a:p>
            <a:r>
              <a:rPr lang="en-US" sz="2400" dirty="0" smtClean="0"/>
              <a:t>What Kinds of Questions Does Epidemiology Answer?</a:t>
            </a:r>
            <a:endParaRPr lang="en-US" sz="2400" dirty="0"/>
          </a:p>
        </p:txBody>
      </p:sp>
      <p:sp>
        <p:nvSpPr>
          <p:cNvPr id="2" name="TextBox 1"/>
          <p:cNvSpPr txBox="1"/>
          <p:nvPr/>
        </p:nvSpPr>
        <p:spPr>
          <a:xfrm>
            <a:off x="5856641" y="1688068"/>
            <a:ext cx="2753959" cy="369332"/>
          </a:xfrm>
          <a:prstGeom prst="rect">
            <a:avLst/>
          </a:prstGeom>
          <a:noFill/>
        </p:spPr>
        <p:txBody>
          <a:bodyPr wrap="none" rtlCol="0">
            <a:spAutoFit/>
          </a:bodyPr>
          <a:lstStyle/>
          <a:p>
            <a:pPr eaLnBrk="0" hangingPunct="0"/>
            <a:r>
              <a:rPr lang="en-US" sz="1800" dirty="0" smtClean="0">
                <a:solidFill>
                  <a:srgbClr val="000000"/>
                </a:solidFill>
                <a:latin typeface="Arial"/>
              </a:rPr>
              <a:t>How often does Y occur?</a:t>
            </a:r>
            <a:endParaRPr lang="en-US" sz="1800" dirty="0">
              <a:solidFill>
                <a:srgbClr val="000000"/>
              </a:solidFill>
              <a:latin typeface="Arial"/>
            </a:endParaRPr>
          </a:p>
        </p:txBody>
      </p:sp>
      <p:sp>
        <p:nvSpPr>
          <p:cNvPr id="5" name="Rectangle 2"/>
          <p:cNvSpPr txBox="1">
            <a:spLocks noChangeArrowheads="1"/>
          </p:cNvSpPr>
          <p:nvPr/>
        </p:nvSpPr>
        <p:spPr bwMode="auto">
          <a:xfrm>
            <a:off x="-1752600" y="76200"/>
            <a:ext cx="77724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sz="2800" kern="0" dirty="0" smtClean="0">
                <a:solidFill>
                  <a:srgbClr val="FF0000"/>
                </a:solidFill>
              </a:rPr>
              <a:t>What have we learned?</a:t>
            </a:r>
            <a:endParaRPr lang="en-US" sz="2800" kern="0" dirty="0">
              <a:solidFill>
                <a:srgbClr val="FF0000"/>
              </a:solidFill>
            </a:endParaRPr>
          </a:p>
        </p:txBody>
      </p:sp>
      <p:sp>
        <p:nvSpPr>
          <p:cNvPr id="3" name="Oval 2"/>
          <p:cNvSpPr/>
          <p:nvPr/>
        </p:nvSpPr>
        <p:spPr bwMode="auto">
          <a:xfrm>
            <a:off x="228600" y="870466"/>
            <a:ext cx="2209800" cy="805934"/>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7" name="Oval 6"/>
          <p:cNvSpPr/>
          <p:nvPr/>
        </p:nvSpPr>
        <p:spPr bwMode="auto">
          <a:xfrm>
            <a:off x="210207" y="1740620"/>
            <a:ext cx="2209800" cy="805934"/>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8" name="Oval 7"/>
          <p:cNvSpPr/>
          <p:nvPr/>
        </p:nvSpPr>
        <p:spPr bwMode="auto">
          <a:xfrm>
            <a:off x="210207" y="3124200"/>
            <a:ext cx="2209800" cy="805934"/>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9" name="Oval 8"/>
          <p:cNvSpPr/>
          <p:nvPr/>
        </p:nvSpPr>
        <p:spPr bwMode="auto">
          <a:xfrm>
            <a:off x="197069" y="5105400"/>
            <a:ext cx="2209800" cy="805934"/>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0" name="Oval 9"/>
          <p:cNvSpPr/>
          <p:nvPr/>
        </p:nvSpPr>
        <p:spPr bwMode="auto">
          <a:xfrm>
            <a:off x="197069" y="4038600"/>
            <a:ext cx="2209800" cy="805934"/>
          </a:xfrm>
          <a:prstGeom prst="ellipse">
            <a:avLst/>
          </a:prstGeom>
          <a:noFill/>
          <a:ln w="1270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824511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endParaRPr lang="en-US" altLang="en-US" smtClean="0"/>
          </a:p>
        </p:txBody>
      </p:sp>
      <p:graphicFrame>
        <p:nvGraphicFramePr>
          <p:cNvPr id="1026" name="Rectangle 6"/>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091" name="Acrobat Document" r:id="rId4" imgW="0" imgH="0" progId="AcroExch.Document.7">
                  <p:embed/>
                </p:oleObj>
              </mc:Choice>
              <mc:Fallback>
                <p:oleObj name="Acrobat Document" r:id="rId4" imgW="0" imgH="0" progId="AcroExch.Document.7">
                  <p:embed/>
                  <p:pic>
                    <p:nvPicPr>
                      <p:cNvPr id="0" name="Rectangle 6"/>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29" name="Picture 8" descr="man_looking_at_ladder_against_wall_outdoors_pe0019036.jpg"/>
          <p:cNvPicPr>
            <a:picLocks noChangeAspect="1"/>
          </p:cNvPicPr>
          <p:nvPr/>
        </p:nvPicPr>
        <p:blipFill>
          <a:blip r:embed="rId5">
            <a:extLst>
              <a:ext uri="{28A0092B-C50C-407E-A947-70E740481C1C}">
                <a14:useLocalDpi xmlns:a14="http://schemas.microsoft.com/office/drawing/2010/main" val="0"/>
              </a:ext>
            </a:extLst>
          </a:blip>
          <a:srcRect l="16571" t="9343" r="9276" b="14272"/>
          <a:stretch>
            <a:fillRect/>
          </a:stretch>
        </p:blipFill>
        <p:spPr bwMode="auto">
          <a:xfrm>
            <a:off x="0" y="152400"/>
            <a:ext cx="91440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0" descr="Gordi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86400" y="4495800"/>
            <a:ext cx="1143000"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7" name="Object 7"/>
          <p:cNvGraphicFramePr>
            <a:graphicFrameLocks noChangeAspect="1"/>
          </p:cNvGraphicFramePr>
          <p:nvPr>
            <p:extLst>
              <p:ext uri="{D42A27DB-BD31-4B8C-83A1-F6EECF244321}">
                <p14:modId xmlns:p14="http://schemas.microsoft.com/office/powerpoint/2010/main" val="1943682506"/>
              </p:ext>
            </p:extLst>
          </p:nvPr>
        </p:nvGraphicFramePr>
        <p:xfrm>
          <a:off x="5334002" y="2120900"/>
          <a:ext cx="1206500" cy="1536700"/>
        </p:xfrm>
        <a:graphic>
          <a:graphicData uri="http://schemas.openxmlformats.org/presentationml/2006/ole">
            <mc:AlternateContent xmlns:mc="http://schemas.openxmlformats.org/markup-compatibility/2006">
              <mc:Choice xmlns:v="urn:schemas-microsoft-com:vml" Requires="v">
                <p:oleObj spid="_x0000_s1092" name="Acrobat Document" r:id="rId7" imgW="5830114" imgH="7542857" progId="AcroExch.Document.7">
                  <p:embed/>
                </p:oleObj>
              </mc:Choice>
              <mc:Fallback>
                <p:oleObj name="Acrobat Document" r:id="rId7" imgW="5830114" imgH="7542857" progId="AcroExch.Document.7">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l="28232" r="7841"/>
                      <a:stretch>
                        <a:fillRect/>
                      </a:stretch>
                    </p:blipFill>
                    <p:spPr bwMode="auto">
                      <a:xfrm>
                        <a:off x="5334002" y="2120900"/>
                        <a:ext cx="1206500" cy="15367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31" name="Picture 7" descr="Causality.jp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434977"/>
            <a:ext cx="1066800"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4" descr="0763729272"/>
          <p:cNvPicPr>
            <a:picLocks noGrp="1" noChangeAspect="1" noChangeArrowheads="1"/>
          </p:cNvPicPr>
          <p:nvPr>
            <p:ph type="body" idx="1"/>
          </p:nvPr>
        </p:nvPicPr>
        <p:blipFill>
          <a:blip r:embed="rId10" cstate="print">
            <a:extLst>
              <a:ext uri="{28A0092B-C50C-407E-A947-70E740481C1C}">
                <a14:useLocalDpi xmlns:a14="http://schemas.microsoft.com/office/drawing/2010/main" val="0"/>
              </a:ext>
            </a:extLst>
          </a:blip>
          <a:srcRect/>
          <a:stretch>
            <a:fillRect/>
          </a:stretch>
        </p:blipFill>
        <p:spPr>
          <a:xfrm>
            <a:off x="4800600" y="3059116"/>
            <a:ext cx="1219200" cy="1741487"/>
          </a:xfrm>
          <a:noFill/>
        </p:spPr>
      </p:pic>
      <p:pic>
        <p:nvPicPr>
          <p:cNvPr id="1033" name="Picture 9" descr="rothman greenlan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37027" y="2089150"/>
            <a:ext cx="1044575"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Arrow Connector 10"/>
          <p:cNvCxnSpPr/>
          <p:nvPr/>
        </p:nvCxnSpPr>
        <p:spPr>
          <a:xfrm>
            <a:off x="457200" y="5486400"/>
            <a:ext cx="48006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cxnSp>
        <p:nvCxnSpPr>
          <p:cNvPr id="12" name="Straight Arrow Connector 11"/>
          <p:cNvCxnSpPr/>
          <p:nvPr/>
        </p:nvCxnSpPr>
        <p:spPr>
          <a:xfrm>
            <a:off x="381000" y="3505200"/>
            <a:ext cx="3810000" cy="0"/>
          </a:xfrm>
          <a:prstGeom prst="straightConnector1">
            <a:avLst/>
          </a:prstGeom>
          <a:ln>
            <a:solidFill>
              <a:srgbClr val="FF0000"/>
            </a:solidFill>
            <a:tailEnd type="arrow"/>
          </a:ln>
        </p:spPr>
        <p:style>
          <a:lnRef idx="3">
            <a:schemeClr val="accent4"/>
          </a:lnRef>
          <a:fillRef idx="0">
            <a:schemeClr val="accent4"/>
          </a:fillRef>
          <a:effectRef idx="2">
            <a:schemeClr val="accent4"/>
          </a:effectRef>
          <a:fontRef idx="minor">
            <a:schemeClr val="tx1"/>
          </a:fontRef>
        </p:style>
      </p:cxnSp>
      <p:sp>
        <p:nvSpPr>
          <p:cNvPr id="1037" name="Text Box 13"/>
          <p:cNvSpPr txBox="1">
            <a:spLocks noChangeArrowheads="1"/>
          </p:cNvSpPr>
          <p:nvPr/>
        </p:nvSpPr>
        <p:spPr bwMode="auto">
          <a:xfrm>
            <a:off x="5334000" y="12192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1038" name="Text Box 14"/>
          <p:cNvSpPr txBox="1">
            <a:spLocks noChangeArrowheads="1"/>
          </p:cNvSpPr>
          <p:nvPr/>
        </p:nvSpPr>
        <p:spPr bwMode="auto">
          <a:xfrm>
            <a:off x="5410200" y="2247900"/>
            <a:ext cx="1066800" cy="12573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700" dirty="0">
                <a:latin typeface="Sylfaen" pitchFamily="18" charset="0"/>
              </a:rPr>
              <a:t>Causal Inference</a:t>
            </a:r>
          </a:p>
          <a:p>
            <a:pPr algn="ctr">
              <a:spcBef>
                <a:spcPct val="50000"/>
              </a:spcBef>
            </a:pPr>
            <a:r>
              <a:rPr lang="en-US" altLang="en-US" sz="1700" dirty="0">
                <a:latin typeface="Sylfaen" pitchFamily="18" charset="0"/>
              </a:rPr>
              <a:t>Hernan &amp; Robins</a:t>
            </a:r>
          </a:p>
        </p:txBody>
      </p:sp>
      <p:sp>
        <p:nvSpPr>
          <p:cNvPr id="2" name="TextBox 1"/>
          <p:cNvSpPr txBox="1"/>
          <p:nvPr/>
        </p:nvSpPr>
        <p:spPr>
          <a:xfrm>
            <a:off x="6781800" y="152400"/>
            <a:ext cx="2286000" cy="1938992"/>
          </a:xfrm>
          <a:prstGeom prst="rect">
            <a:avLst/>
          </a:prstGeom>
          <a:noFill/>
        </p:spPr>
        <p:txBody>
          <a:bodyPr wrap="square" rtlCol="0">
            <a:spAutoFit/>
          </a:bodyPr>
          <a:lstStyle/>
          <a:p>
            <a:pPr algn="ctr"/>
            <a:r>
              <a:rPr lang="en-US" dirty="0" smtClean="0">
                <a:solidFill>
                  <a:schemeClr val="bg1"/>
                </a:solidFill>
                <a:latin typeface="Arial" panose="020B0604020202020204" pitchFamily="34" charset="0"/>
                <a:cs typeface="Arial" panose="020B0604020202020204" pitchFamily="34" charset="0"/>
              </a:rPr>
              <a:t>Where We Stand on the Ladder of </a:t>
            </a:r>
            <a:r>
              <a:rPr lang="en-US" dirty="0" err="1" smtClean="0">
                <a:solidFill>
                  <a:schemeClr val="bg1"/>
                </a:solidFill>
                <a:latin typeface="Arial" panose="020B0604020202020204" pitchFamily="34" charset="0"/>
                <a:cs typeface="Arial" panose="020B0604020202020204" pitchFamily="34" charset="0"/>
              </a:rPr>
              <a:t>Methodologic</a:t>
            </a:r>
            <a:r>
              <a:rPr lang="en-US" dirty="0" smtClean="0">
                <a:solidFill>
                  <a:schemeClr val="bg1"/>
                </a:solidFill>
                <a:latin typeface="Arial" panose="020B0604020202020204" pitchFamily="34" charset="0"/>
                <a:cs typeface="Arial" panose="020B0604020202020204" pitchFamily="34" charset="0"/>
              </a:rPr>
              <a:t> Sophistication</a:t>
            </a:r>
            <a:endParaRPr lang="en-US" dirty="0">
              <a:solidFill>
                <a:schemeClr val="bg1"/>
              </a:solidFill>
              <a:latin typeface="Arial" panose="020B0604020202020204" pitchFamily="34" charset="0"/>
              <a:cs typeface="Arial" panose="020B0604020202020204" pitchFamily="34" charset="0"/>
            </a:endParaRPr>
          </a:p>
        </p:txBody>
      </p:sp>
      <p:sp>
        <p:nvSpPr>
          <p:cNvPr id="15" name="TextBox 14"/>
          <p:cNvSpPr txBox="1"/>
          <p:nvPr/>
        </p:nvSpPr>
        <p:spPr>
          <a:xfrm>
            <a:off x="228600" y="5481939"/>
            <a:ext cx="31242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Beginning of EPI 203</a:t>
            </a:r>
            <a:endParaRPr lang="en-US" dirty="0">
              <a:solidFill>
                <a:srgbClr val="FF0000"/>
              </a:solidFill>
              <a:latin typeface="Arial" panose="020B0604020202020204" pitchFamily="34" charset="0"/>
              <a:cs typeface="Arial" panose="020B0604020202020204" pitchFamily="34" charset="0"/>
            </a:endParaRPr>
          </a:p>
        </p:txBody>
      </p:sp>
      <p:sp>
        <p:nvSpPr>
          <p:cNvPr id="16" name="TextBox 15"/>
          <p:cNvSpPr txBox="1"/>
          <p:nvPr/>
        </p:nvSpPr>
        <p:spPr>
          <a:xfrm>
            <a:off x="228600" y="3500735"/>
            <a:ext cx="2286000" cy="461665"/>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End of EPI 203</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i="1" dirty="0" smtClean="0">
                <a:latin typeface="Arial" charset="0"/>
                <a:cs typeface="Arial" charset="0"/>
              </a:rPr>
              <a:t>Epidemiologic Methods II </a:t>
            </a:r>
          </a:p>
        </p:txBody>
      </p:sp>
      <p:sp>
        <p:nvSpPr>
          <p:cNvPr id="10243" name="Rectangle 3"/>
          <p:cNvSpPr>
            <a:spLocks noGrp="1" noChangeArrowheads="1"/>
          </p:cNvSpPr>
          <p:nvPr>
            <p:ph type="body" idx="1"/>
          </p:nvPr>
        </p:nvSpPr>
        <p:spPr/>
        <p:txBody>
          <a:bodyPr/>
          <a:lstStyle/>
          <a:p>
            <a:pPr eaLnBrk="1" hangingPunct="1"/>
            <a:r>
              <a:rPr lang="en-US" altLang="en-US" dirty="0" smtClean="0">
                <a:latin typeface="Arial" charset="0"/>
                <a:cs typeface="Arial" charset="0"/>
              </a:rPr>
              <a:t>Winter Quarter</a:t>
            </a:r>
          </a:p>
          <a:p>
            <a:pPr eaLnBrk="1" hangingPunct="1"/>
            <a:r>
              <a:rPr lang="en-US" altLang="en-US" dirty="0" smtClean="0">
                <a:latin typeface="Arial" charset="0"/>
                <a:cs typeface="Arial" charset="0"/>
              </a:rPr>
              <a:t>Course Director:  Lydia </a:t>
            </a:r>
            <a:r>
              <a:rPr lang="en-US" altLang="en-US" dirty="0" err="1" smtClean="0">
                <a:latin typeface="Arial" charset="0"/>
                <a:cs typeface="Arial" charset="0"/>
              </a:rPr>
              <a:t>Zablotska</a:t>
            </a:r>
            <a:endParaRPr lang="en-US" altLang="en-US" dirty="0" smtClean="0">
              <a:latin typeface="Arial"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15972</TotalTime>
  <Words>1184</Words>
  <Application>Microsoft Office PowerPoint</Application>
  <PresentationFormat>On-screen Show (4:3)</PresentationFormat>
  <Paragraphs>115</Paragraphs>
  <Slides>11</Slides>
  <Notes>11</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4" baseType="lpstr">
      <vt:lpstr>Default Design</vt:lpstr>
      <vt:lpstr>1_Default Design</vt:lpstr>
      <vt:lpstr>Acrobat Document</vt:lpstr>
      <vt:lpstr>Lectures</vt:lpstr>
      <vt:lpstr>Alternative activities</vt:lpstr>
      <vt:lpstr>Prize Winners</vt:lpstr>
      <vt:lpstr>PowerPoint Presentation</vt:lpstr>
      <vt:lpstr>PowerPoint Presentation</vt:lpstr>
      <vt:lpstr>PowerPoint Presentation</vt:lpstr>
      <vt:lpstr>What Kinds of Questions Does Epidemiology Answer?</vt:lpstr>
      <vt:lpstr>PowerPoint Presentation</vt:lpstr>
      <vt:lpstr>Epidemiologic Methods II </vt:lpstr>
      <vt:lpstr>Observational Research</vt:lpstr>
      <vt:lpstr>PowerPoint Presentation</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Jeff Martin</cp:lastModifiedBy>
  <cp:revision>51</cp:revision>
  <dcterms:created xsi:type="dcterms:W3CDTF">2007-12-01T23:29:24Z</dcterms:created>
  <dcterms:modified xsi:type="dcterms:W3CDTF">2015-12-08T03:59:15Z</dcterms:modified>
</cp:coreProperties>
</file>