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xml" ContentType="application/vnd.openxmlformats-officedocument.themeOverride+xml"/>
  <Override PartName="/ppt/notesSlides/notesSlide42.xml" ContentType="application/vnd.openxmlformats-officedocument.presentationml.notesSlide+xml"/>
  <Override PartName="/ppt/theme/themeOverride2.xml" ContentType="application/vnd.openxmlformats-officedocument.themeOverride+xml"/>
  <Override PartName="/ppt/notesSlides/notesSlide43.xml" ContentType="application/vnd.openxmlformats-officedocument.presentationml.notesSlide+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373" r:id="rId2"/>
    <p:sldId id="374" r:id="rId3"/>
    <p:sldId id="375" r:id="rId4"/>
    <p:sldId id="376" r:id="rId5"/>
    <p:sldId id="377" r:id="rId6"/>
    <p:sldId id="378" r:id="rId7"/>
    <p:sldId id="379" r:id="rId8"/>
    <p:sldId id="380" r:id="rId9"/>
    <p:sldId id="381" r:id="rId10"/>
    <p:sldId id="382" r:id="rId11"/>
    <p:sldId id="383" r:id="rId12"/>
    <p:sldId id="385" r:id="rId13"/>
    <p:sldId id="419" r:id="rId14"/>
    <p:sldId id="420"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339" r:id="rId49"/>
    <p:sldId id="340" r:id="rId50"/>
    <p:sldId id="364" r:id="rId51"/>
    <p:sldId id="278" r:id="rId52"/>
    <p:sldId id="341" r:id="rId53"/>
    <p:sldId id="268" r:id="rId54"/>
    <p:sldId id="343" r:id="rId55"/>
    <p:sldId id="372" r:id="rId56"/>
    <p:sldId id="344" r:id="rId57"/>
    <p:sldId id="346" r:id="rId58"/>
    <p:sldId id="347" r:id="rId59"/>
    <p:sldId id="348" r:id="rId60"/>
    <p:sldId id="349" r:id="rId61"/>
    <p:sldId id="266" r:id="rId62"/>
    <p:sldId id="290" r:id="rId63"/>
    <p:sldId id="332" r:id="rId64"/>
    <p:sldId id="352" r:id="rId65"/>
    <p:sldId id="353" r:id="rId66"/>
    <p:sldId id="297" r:id="rId67"/>
    <p:sldId id="271" r:id="rId68"/>
    <p:sldId id="354" r:id="rId69"/>
    <p:sldId id="355" r:id="rId70"/>
    <p:sldId id="287" r:id="rId71"/>
    <p:sldId id="298" r:id="rId72"/>
    <p:sldId id="299" r:id="rId73"/>
    <p:sldId id="300" r:id="rId74"/>
    <p:sldId id="301" r:id="rId75"/>
    <p:sldId id="303" r:id="rId76"/>
    <p:sldId id="304" r:id="rId77"/>
    <p:sldId id="371" r:id="rId78"/>
    <p:sldId id="305" r:id="rId79"/>
    <p:sldId id="356" r:id="rId80"/>
    <p:sldId id="306" r:id="rId81"/>
    <p:sldId id="307" r:id="rId82"/>
    <p:sldId id="308" r:id="rId83"/>
    <p:sldId id="309" r:id="rId84"/>
    <p:sldId id="357" r:id="rId85"/>
    <p:sldId id="311" r:id="rId86"/>
    <p:sldId id="358" r:id="rId87"/>
    <p:sldId id="310" r:id="rId88"/>
    <p:sldId id="312" r:id="rId89"/>
    <p:sldId id="313" r:id="rId90"/>
    <p:sldId id="314" r:id="rId91"/>
    <p:sldId id="315" r:id="rId92"/>
    <p:sldId id="316" r:id="rId93"/>
    <p:sldId id="317" r:id="rId94"/>
    <p:sldId id="359" r:id="rId95"/>
    <p:sldId id="360" r:id="rId96"/>
    <p:sldId id="361" r:id="rId97"/>
    <p:sldId id="363" r:id="rId98"/>
    <p:sldId id="318" r:id="rId99"/>
    <p:sldId id="362" r:id="rId100"/>
    <p:sldId id="321" r:id="rId101"/>
    <p:sldId id="325" r:id="rId102"/>
    <p:sldId id="326" r:id="rId103"/>
    <p:sldId id="328" r:id="rId104"/>
    <p:sldId id="320" r:id="rId105"/>
    <p:sldId id="365" r:id="rId106"/>
    <p:sldId id="367" r:id="rId107"/>
    <p:sldId id="368" r:id="rId108"/>
    <p:sldId id="276" r:id="rId109"/>
    <p:sldId id="370" r:id="rId110"/>
    <p:sldId id="366" r:id="rId111"/>
    <p:sldId id="369" r:id="rId11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68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6666FF"/>
    <a:srgbClr val="1F5DDC"/>
    <a:srgbClr val="0080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9" autoAdjust="0"/>
    <p:restoredTop sz="77710" autoAdjust="0"/>
  </p:normalViewPr>
  <p:slideViewPr>
    <p:cSldViewPr>
      <p:cViewPr varScale="1">
        <p:scale>
          <a:sx n="85" d="100"/>
          <a:sy n="85" d="100"/>
        </p:scale>
        <p:origin x="1800" y="90"/>
      </p:cViewPr>
      <p:guideLst>
        <p:guide orient="horz" pos="268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688"/>
    </p:cViewPr>
  </p:sorterViewPr>
  <p:notesViewPr>
    <p:cSldViewPr>
      <p:cViewPr varScale="1">
        <p:scale>
          <a:sx n="55" d="100"/>
          <a:sy n="55" d="100"/>
        </p:scale>
        <p:origin x="-13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6BBD49F-1BA8-4D1C-9BF4-EA3CAEC3B7C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39" name="Rectangle 3">
            <a:extLst>
              <a:ext uri="{FF2B5EF4-FFF2-40B4-BE49-F238E27FC236}">
                <a16:creationId xmlns:a16="http://schemas.microsoft.com/office/drawing/2014/main" id="{76934A2D-FE0B-414A-81E2-FC1F7C1A815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39940" name="Rectangle 4">
            <a:extLst>
              <a:ext uri="{FF2B5EF4-FFF2-40B4-BE49-F238E27FC236}">
                <a16:creationId xmlns:a16="http://schemas.microsoft.com/office/drawing/2014/main" id="{52F8A5FA-04BF-460F-A35A-D3BA9E099EB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39941" name="Rectangle 5">
            <a:extLst>
              <a:ext uri="{FF2B5EF4-FFF2-40B4-BE49-F238E27FC236}">
                <a16:creationId xmlns:a16="http://schemas.microsoft.com/office/drawing/2014/main" id="{70513BCA-3AE2-4A19-A734-8E39637FF38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8C2BEF6-6C2B-47A7-9BF0-85EE41B981F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D6C8DE3-44DD-4C75-BCBB-2C9E67723EB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1" name="Rectangle 3">
            <a:extLst>
              <a:ext uri="{FF2B5EF4-FFF2-40B4-BE49-F238E27FC236}">
                <a16:creationId xmlns:a16="http://schemas.microsoft.com/office/drawing/2014/main" id="{3E789CDD-3711-4C3C-9B9A-86D81D54406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badi MT Condensed Extra Bold" charset="0"/>
                <a:ea typeface="+mn-ea"/>
              </a:defRPr>
            </a:lvl1pPr>
          </a:lstStyle>
          <a:p>
            <a:pPr>
              <a:defRPr/>
            </a:pPr>
            <a:endParaRPr lang="en-US" altLang="en-US" dirty="0"/>
          </a:p>
        </p:txBody>
      </p:sp>
      <p:sp>
        <p:nvSpPr>
          <p:cNvPr id="117764" name="Rectangle 4">
            <a:extLst>
              <a:ext uri="{FF2B5EF4-FFF2-40B4-BE49-F238E27FC236}">
                <a16:creationId xmlns:a16="http://schemas.microsoft.com/office/drawing/2014/main" id="{163E8665-8398-46E0-A704-2C6E1F20D22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E5278F62-63C1-4137-A8F5-90460A49468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2534" name="Rectangle 6">
            <a:extLst>
              <a:ext uri="{FF2B5EF4-FFF2-40B4-BE49-F238E27FC236}">
                <a16:creationId xmlns:a16="http://schemas.microsoft.com/office/drawing/2014/main" id="{9F5BCF2F-A568-4C68-B015-E1794D06C0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badi MT Condensed Extra Bold" charset="0"/>
                <a:ea typeface="+mn-ea"/>
              </a:defRPr>
            </a:lvl1pPr>
          </a:lstStyle>
          <a:p>
            <a:pPr>
              <a:defRPr/>
            </a:pPr>
            <a:endParaRPr lang="en-US" altLang="en-US" dirty="0"/>
          </a:p>
        </p:txBody>
      </p:sp>
      <p:sp>
        <p:nvSpPr>
          <p:cNvPr id="22535" name="Rectangle 7">
            <a:extLst>
              <a:ext uri="{FF2B5EF4-FFF2-40B4-BE49-F238E27FC236}">
                <a16:creationId xmlns:a16="http://schemas.microsoft.com/office/drawing/2014/main" id="{AFCB2F24-91AC-4DEC-8ADC-491FD342810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badi MT Condensed Extra Bold" pitchFamily="-106" charset="0"/>
              </a:defRPr>
            </a:lvl1pPr>
          </a:lstStyle>
          <a:p>
            <a:fld id="{A134EAEE-6500-459D-B148-314E21F3C70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itchFamily="34"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Corbel" pitchFamily="34"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FA78C73-64B6-440C-AFBB-3CAA8B51949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89778B64-A9E1-4418-AD0B-2298891A1B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A679161D-080F-4071-A544-523D8D163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941873F-3CD4-4EBE-9D47-A4FBB8EAEDD7}" type="slidenum">
              <a:rPr lang="en-US" altLang="en-US" sz="1200"/>
              <a:pPr/>
              <a:t>1</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3BD7C9B-74C8-4DC1-BDC4-772DCAB43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4AEDE1E-85E2-4AF1-B941-728FADEE021F}" type="slidenum">
              <a:rPr lang="en-US" altLang="en-US" sz="1200"/>
              <a:pPr/>
              <a:t>10</a:t>
            </a:fld>
            <a:endParaRPr lang="en-US" altLang="en-US" sz="1200" dirty="0"/>
          </a:p>
        </p:txBody>
      </p:sp>
      <p:sp>
        <p:nvSpPr>
          <p:cNvPr id="128003" name="Rectangle 2">
            <a:extLst>
              <a:ext uri="{FF2B5EF4-FFF2-40B4-BE49-F238E27FC236}">
                <a16:creationId xmlns:a16="http://schemas.microsoft.com/office/drawing/2014/main" id="{2D16EB6E-310B-4825-A3AD-6D3360A4F75F}"/>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EC62AF1-4851-4C32-A7D5-D91E344DA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r>
              <a:rPr lang="en-US" altLang="en-US" sz="1000" dirty="0">
                <a:latin typeface="Times New Roman" panose="02020603050405020304" pitchFamily="18" charset="0"/>
                <a:ea typeface="ＭＳ Ｐゴシック" panose="020B0600070205080204" pitchFamily="34" charset="-128"/>
              </a:rPr>
              <a:t>Question to the audience:  w</a:t>
            </a:r>
            <a:r>
              <a:rPr lang="en-US" altLang="en-US" dirty="0">
                <a:latin typeface="Times New Roman" panose="02020603050405020304" pitchFamily="18" charset="0"/>
                <a:ea typeface="ＭＳ Ｐゴシック" panose="020B0600070205080204" pitchFamily="34" charset="-128"/>
              </a:rPr>
              <a:t>ith limited funds and many different programs, how do you think about resource allocation for HIV programs? Give examples of trade-offs.</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31003E4-1BA6-4768-AA04-5D0AEC43E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D4A12-B094-4A55-801D-AEB32CB09CD5}" type="slidenum">
              <a:rPr lang="en-US" altLang="en-US" sz="1200"/>
              <a:pPr/>
              <a:t>11</a:t>
            </a:fld>
            <a:endParaRPr lang="en-US" altLang="en-US" sz="1200" dirty="0"/>
          </a:p>
        </p:txBody>
      </p:sp>
      <p:sp>
        <p:nvSpPr>
          <p:cNvPr id="129027" name="Rectangle 2">
            <a:extLst>
              <a:ext uri="{FF2B5EF4-FFF2-40B4-BE49-F238E27FC236}">
                <a16:creationId xmlns:a16="http://schemas.microsoft.com/office/drawing/2014/main" id="{79D05C32-66B6-424D-8AC6-962BAB52C531}"/>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6B073FC-07A0-4473-8726-68C309E8B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6884A54-4B50-40BD-962D-80C15E050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B7AFDD6-F533-4ECE-BDFE-0747B0E7CD8D}" type="slidenum">
              <a:rPr lang="en-US" altLang="en-US" sz="1200"/>
              <a:pPr/>
              <a:t>12</a:t>
            </a:fld>
            <a:endParaRPr lang="en-US" altLang="en-US" sz="1200" dirty="0"/>
          </a:p>
        </p:txBody>
      </p:sp>
      <p:sp>
        <p:nvSpPr>
          <p:cNvPr id="130051" name="Rectangle 2">
            <a:extLst>
              <a:ext uri="{FF2B5EF4-FFF2-40B4-BE49-F238E27FC236}">
                <a16:creationId xmlns:a16="http://schemas.microsoft.com/office/drawing/2014/main" id="{435FDCBA-9371-420B-B7B7-57C6105E2792}"/>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9F638B9-92DB-4E0D-8234-6723AD863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Use CEA making comparing two or more interventions for HIV and a single outcome, HIV infection.  </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For example, one can compare an intervention vs no intervention or two interventions such as nevirapine vs other antiretroviral regimens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addition, one can compare the ce of nevirapine regimen for all pregnant women to giving it only to those who are HIV+</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F09772A-E350-47C7-AA80-8485799D52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22BCD40-07C2-4B95-A11F-7FC17C711974}" type="slidenum">
              <a:rPr lang="en-US" altLang="en-US" sz="1200"/>
              <a:pPr/>
              <a:t>16</a:t>
            </a:fld>
            <a:endParaRPr lang="en-US" altLang="en-US" sz="1200" dirty="0"/>
          </a:p>
        </p:txBody>
      </p:sp>
      <p:sp>
        <p:nvSpPr>
          <p:cNvPr id="131075" name="Rectangle 2">
            <a:extLst>
              <a:ext uri="{FF2B5EF4-FFF2-40B4-BE49-F238E27FC236}">
                <a16:creationId xmlns:a16="http://schemas.microsoft.com/office/drawing/2014/main" id="{76A6A5C6-E43F-4BAE-80EF-2A26EC59E834}"/>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E34C1A20-A763-45EC-823E-8D7213F7F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a:extLst>
              <a:ext uri="{FF2B5EF4-FFF2-40B4-BE49-F238E27FC236}">
                <a16:creationId xmlns:a16="http://schemas.microsoft.com/office/drawing/2014/main" id="{849553B6-D3E8-4D7F-8806-8097D27C4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FCEC803-4916-48F8-8AF5-CD7EA81803F9}" type="slidenum">
              <a:rPr lang="en-US" altLang="en-US" sz="1200"/>
              <a:pPr/>
              <a:t>19</a:t>
            </a:fld>
            <a:endParaRPr lang="en-US" altLang="en-US" sz="1200" dirty="0"/>
          </a:p>
        </p:txBody>
      </p:sp>
      <p:sp>
        <p:nvSpPr>
          <p:cNvPr id="132099" name="Rectangle 2">
            <a:extLst>
              <a:ext uri="{FF2B5EF4-FFF2-40B4-BE49-F238E27FC236}">
                <a16:creationId xmlns:a16="http://schemas.microsoft.com/office/drawing/2014/main" id="{764A477C-661C-48B5-94A3-C8A24948DB60}"/>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3C2458D-46B9-47F0-8DFF-7E4891A50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Results heavily dependent on perspective.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Define boundaries and make perspective explicit. Ideally would want to do analysis from societal perspective, but the decision maker often doesn’t have the luxury of taking the societal perspective into account. Has to work for her or his budget. This is OK if societal and payer perspective is the same. If CE from societal but not from payer, this s a very useful finding because argues for subsidies.</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Solution is to make the boundaries explicit. Who’s perspective are you taking into account? </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Some governments may be reluctant because they believe they are in “problematic”. Fairly rare, but there is a fear that orphans may be an 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4C4396F-DC3B-4857-9D97-9F7DB5CDA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400F361-E0C1-4703-9017-5C4EB165D4C1}" type="slidenum">
              <a:rPr lang="en-US" altLang="en-US" sz="1200"/>
              <a:pPr/>
              <a:t>21</a:t>
            </a:fld>
            <a:endParaRPr lang="en-US" altLang="en-US" sz="1200" dirty="0"/>
          </a:p>
        </p:txBody>
      </p:sp>
      <p:sp>
        <p:nvSpPr>
          <p:cNvPr id="133123" name="Rectangle 2">
            <a:extLst>
              <a:ext uri="{FF2B5EF4-FFF2-40B4-BE49-F238E27FC236}">
                <a16:creationId xmlns:a16="http://schemas.microsoft.com/office/drawing/2014/main" id="{44309BEC-8D8B-46B7-BE14-54218F0E4A43}"/>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D5BF20B9-E958-4B8F-8A93-4E398FA2F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Who will read the analysis?  How relevant will they deem it. How might it change policy, e.g., influencing resource allocation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266CDE2-EDDB-421C-BBED-A716D3B714B1}"/>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EFBCFAE1-CCCF-44A4-A8C0-A0FF4A0589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4148" name="Slide Number Placeholder 3">
            <a:extLst>
              <a:ext uri="{FF2B5EF4-FFF2-40B4-BE49-F238E27FC236}">
                <a16:creationId xmlns:a16="http://schemas.microsoft.com/office/drawing/2014/main" id="{647CE7D5-EBF4-4FCF-BCE8-989025373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291D6A1-2C21-4DDB-A56F-6BC826F79118}" type="slidenum">
              <a:rPr lang="en-US" altLang="en-US" sz="1200"/>
              <a:pPr/>
              <a:t>22</a:t>
            </a:fld>
            <a:endParaRPr lang="en-US"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F6712EE-52B8-4A4E-8464-98C6D6A79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70F3F88-ED76-493E-AF91-265FBC79CF4F}" type="slidenum">
              <a:rPr lang="en-US" altLang="en-US" sz="1200"/>
              <a:pPr/>
              <a:t>23</a:t>
            </a:fld>
            <a:endParaRPr lang="en-US" altLang="en-US" sz="1200" dirty="0"/>
          </a:p>
        </p:txBody>
      </p:sp>
      <p:sp>
        <p:nvSpPr>
          <p:cNvPr id="135171" name="Rectangle 2">
            <a:extLst>
              <a:ext uri="{FF2B5EF4-FFF2-40B4-BE49-F238E27FC236}">
                <a16:creationId xmlns:a16="http://schemas.microsoft.com/office/drawing/2014/main" id="{1F3C3EB5-B279-4882-A8FA-26BA85C1C273}"/>
              </a:ext>
            </a:extLst>
          </p:cNvPr>
          <p:cNvSpPr>
            <a:spLocks noGrp="1" noRot="1" noChangeAspect="1" noChangeArrowheads="1" noTextEdit="1"/>
          </p:cNvSpPr>
          <p:nvPr>
            <p:ph type="sldImg"/>
          </p:nvPr>
        </p:nvSpPr>
        <p:spPr>
          <a:solidFill>
            <a:srgbClr val="FFFFFF"/>
          </a:solidFill>
          <a:ln/>
        </p:spPr>
      </p:sp>
      <p:sp>
        <p:nvSpPr>
          <p:cNvPr id="135172" name="Rectangle 3">
            <a:extLst>
              <a:ext uri="{FF2B5EF4-FFF2-40B4-BE49-F238E27FC236}">
                <a16:creationId xmlns:a16="http://schemas.microsoft.com/office/drawing/2014/main" id="{182C236B-9C45-43B4-9D9C-7B6B5E5B36F2}"/>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New Roman" panose="02020603050405020304" pitchFamily="18" charset="0"/>
                <a:ea typeface="ＭＳ Ｐゴシック" panose="020B0600070205080204" pitchFamily="34" charset="-128"/>
              </a:rPr>
              <a:t>The ce ratio is the difference in costs between two coursed of action divided by the difference in health outcomes.  The smaller the cost-effectiveness ratio is, the more economically efficient the program.</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F186671-85CF-483A-AE59-39CA2A3C4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85794B4-737B-49A0-9B3D-F076584F2138}" type="slidenum">
              <a:rPr lang="en-US" altLang="en-US" sz="1200"/>
              <a:pPr/>
              <a:t>25</a:t>
            </a:fld>
            <a:endParaRPr lang="en-US" altLang="en-US" sz="1200" dirty="0"/>
          </a:p>
        </p:txBody>
      </p:sp>
      <p:sp>
        <p:nvSpPr>
          <p:cNvPr id="136195" name="Rectangle 2">
            <a:extLst>
              <a:ext uri="{FF2B5EF4-FFF2-40B4-BE49-F238E27FC236}">
                <a16:creationId xmlns:a16="http://schemas.microsoft.com/office/drawing/2014/main" id="{BBC6C4C9-25DF-4EDD-94D6-31933DBB73D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1ABA328-D134-4E69-B84D-E22B10046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0574BE7-C468-4033-9AAF-2149CA5C0A73}"/>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4A6622B4-F143-4737-93ED-F3BA895DD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7220" name="Slide Number Placeholder 3">
            <a:extLst>
              <a:ext uri="{FF2B5EF4-FFF2-40B4-BE49-F238E27FC236}">
                <a16:creationId xmlns:a16="http://schemas.microsoft.com/office/drawing/2014/main" id="{066CE2D2-8C98-47AE-BF5A-F7149F1E70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A477689-CD3A-4F5E-8A33-882641F856B1}" type="slidenum">
              <a:rPr lang="en-US" altLang="en-US" sz="1200"/>
              <a:pPr/>
              <a:t>26</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31B5A814-E3F6-4275-8392-EFA1357ACFC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20835522-58EA-47B9-87F9-2E30E84B3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472767E9-4E9D-49A5-8E79-CDB65FBFA6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9D0A94D-DF18-4FAF-BA9D-6ECEE516CEB6}" type="slidenum">
              <a:rPr lang="en-US" altLang="en-US" sz="1200"/>
              <a:pPr/>
              <a:t>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6E7DF320-3777-4AF3-88F0-03C329400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0FDA4CC-9916-496A-A450-950E44C5F59B}" type="slidenum">
              <a:rPr lang="en-US" altLang="en-US" sz="1200"/>
              <a:pPr/>
              <a:t>27</a:t>
            </a:fld>
            <a:endParaRPr lang="en-US" altLang="en-US" sz="1200" dirty="0"/>
          </a:p>
        </p:txBody>
      </p:sp>
      <p:sp>
        <p:nvSpPr>
          <p:cNvPr id="138243" name="Rectangle 2">
            <a:extLst>
              <a:ext uri="{FF2B5EF4-FFF2-40B4-BE49-F238E27FC236}">
                <a16:creationId xmlns:a16="http://schemas.microsoft.com/office/drawing/2014/main" id="{868FA10B-3BD6-4312-BCE7-E582301871C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0086745-6466-4E9F-8E96-428810ADB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Lancet study on nevirapine results at 30% prevalence: $138/case averted and $5.25 per DALY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E60B3FC-E176-45F8-B8CA-9CB64D04C332}"/>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CEA3A21-E192-43F1-9E21-3C9BBE80EA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917B6F8-4C33-49E5-833A-6254F3B5E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EE147A4-2BCA-4195-9EE6-745667F6CA5C}" type="slidenum">
              <a:rPr lang="en-US" altLang="en-US" sz="1200"/>
              <a:pPr/>
              <a:t>28</a:t>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F9DA856-A165-4AC8-BC1B-D1D6A4D1C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5CC7570-D101-4811-826B-6399F2A9CE6D}" type="slidenum">
              <a:rPr lang="en-US" altLang="en-US" sz="1200"/>
              <a:pPr/>
              <a:t>29</a:t>
            </a:fld>
            <a:endParaRPr lang="en-US" altLang="en-US" sz="1200" dirty="0"/>
          </a:p>
        </p:txBody>
      </p:sp>
      <p:sp>
        <p:nvSpPr>
          <p:cNvPr id="140291" name="Rectangle 2">
            <a:extLst>
              <a:ext uri="{FF2B5EF4-FFF2-40B4-BE49-F238E27FC236}">
                <a16:creationId xmlns:a16="http://schemas.microsoft.com/office/drawing/2014/main" id="{CFA994F7-29CF-413C-860B-BE3FCE0BB71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89A1294D-BFC4-4346-B75A-2F324700B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71C5EA9A-7D1D-492D-A1F7-FFE2B0F2B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F815B39-9028-45A8-813B-DA7F78BBF19A}" type="slidenum">
              <a:rPr lang="en-US" altLang="en-US" sz="1200"/>
              <a:pPr/>
              <a:t>30</a:t>
            </a:fld>
            <a:endParaRPr lang="en-US" altLang="en-US" sz="1200" dirty="0"/>
          </a:p>
        </p:txBody>
      </p:sp>
      <p:sp>
        <p:nvSpPr>
          <p:cNvPr id="141315" name="Rectangle 1026">
            <a:extLst>
              <a:ext uri="{FF2B5EF4-FFF2-40B4-BE49-F238E27FC236}">
                <a16:creationId xmlns:a16="http://schemas.microsoft.com/office/drawing/2014/main" id="{9F665351-9FDD-4AE2-863A-E01CDF2293B1}"/>
              </a:ext>
            </a:extLst>
          </p:cNvPr>
          <p:cNvSpPr>
            <a:spLocks noGrp="1" noRot="1" noChangeAspect="1" noChangeArrowheads="1" noTextEdit="1"/>
          </p:cNvSpPr>
          <p:nvPr>
            <p:ph type="sldImg"/>
          </p:nvPr>
        </p:nvSpPr>
        <p:spPr>
          <a:ln/>
        </p:spPr>
      </p:sp>
      <p:sp>
        <p:nvSpPr>
          <p:cNvPr id="141316" name="Rectangle 1027">
            <a:extLst>
              <a:ext uri="{FF2B5EF4-FFF2-40B4-BE49-F238E27FC236}">
                <a16:creationId xmlns:a16="http://schemas.microsoft.com/office/drawing/2014/main" id="{D7230708-7962-4584-A1A6-514051E21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There are multiple descriptions on how to do a CEA.  These four steps are an introduction to CEA.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E83AF39C-E05D-416A-BA93-0BF2ECEBA1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0033F1E-CF8F-4FE1-A3F4-C0699E20610C}" type="slidenum">
              <a:rPr lang="en-US" altLang="en-US" sz="1200"/>
              <a:pPr/>
              <a:t>31</a:t>
            </a:fld>
            <a:endParaRPr lang="en-US" altLang="en-US" sz="1200" dirty="0"/>
          </a:p>
        </p:txBody>
      </p:sp>
      <p:sp>
        <p:nvSpPr>
          <p:cNvPr id="142339" name="Rectangle 2">
            <a:extLst>
              <a:ext uri="{FF2B5EF4-FFF2-40B4-BE49-F238E27FC236}">
                <a16:creationId xmlns:a16="http://schemas.microsoft.com/office/drawing/2014/main" id="{300E7781-BEFE-4B69-8F54-0D734A86CCB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50C2B86-AF81-488F-8CA9-0390FC344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importance of problem definition. Beware of definitions that have a solution already implied. The limit the range of options that can be considered.</a:t>
            </a:r>
          </a:p>
          <a:p>
            <a:r>
              <a:rPr lang="en-US" altLang="en-US" dirty="0">
                <a:latin typeface="Times New Roman" panose="02020603050405020304" pitchFamily="18" charset="0"/>
                <a:ea typeface="ＭＳ Ｐゴシック" panose="020B0600070205080204" pitchFamily="34" charset="-128"/>
              </a:rPr>
              <a:t>Good definition: “People are dying of AIDS, a preventable disease”</a:t>
            </a:r>
          </a:p>
          <a:p>
            <a:r>
              <a:rPr lang="en-US" altLang="en-US" dirty="0">
                <a:latin typeface="Times New Roman" panose="02020603050405020304" pitchFamily="18" charset="0"/>
                <a:ea typeface="ＭＳ Ｐゴシック" panose="020B0600070205080204" pitchFamily="34" charset="-128"/>
              </a:rPr>
              <a:t>Bad definition: “People are engaging in unprotected sex”</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It is important to frame the analysis before undertaking an economic evaluation such as a CEA.  The first step in defining the analysis is o specify the policy situation.  In Indonesia, we are addressing a situation where the government and civil society are addressing HIV.</a:t>
            </a:r>
          </a:p>
          <a:p>
            <a:r>
              <a:rPr lang="en-US" altLang="en-US" dirty="0">
                <a:latin typeface="Times New Roman" panose="02020603050405020304" pitchFamily="18" charset="0"/>
                <a:ea typeface="ＭＳ Ｐゴシック" panose="020B0600070205080204" pitchFamily="34" charset="-128"/>
              </a:rPr>
              <a:t>We can start out by asking the question we want to analyze:  what are the most cost-effective prevention interventions for mitigating HIV in Indonesia?</a:t>
            </a:r>
          </a:p>
          <a:p>
            <a:r>
              <a:rPr lang="en-US" altLang="en-US" dirty="0">
                <a:latin typeface="Times New Roman" panose="02020603050405020304" pitchFamily="18" charset="0"/>
                <a:ea typeface="ＭＳ Ｐゴシック" panose="020B0600070205080204" pitchFamily="34" charset="-128"/>
              </a:rPr>
              <a:t>Specifying the study question also helps to define other parts of the analysis such as the options, perspective and outcome measures.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A09FD26-CC42-4A05-93BF-08C931226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1A2F5B6-97E7-45B6-9F6C-150EF779DCEF}" type="slidenum">
              <a:rPr lang="en-US" altLang="en-US" sz="1200"/>
              <a:pPr/>
              <a:t>32</a:t>
            </a:fld>
            <a:endParaRPr lang="en-US" altLang="en-US" sz="1200" dirty="0"/>
          </a:p>
        </p:txBody>
      </p:sp>
      <p:sp>
        <p:nvSpPr>
          <p:cNvPr id="143363" name="Rectangle 2">
            <a:extLst>
              <a:ext uri="{FF2B5EF4-FFF2-40B4-BE49-F238E27FC236}">
                <a16:creationId xmlns:a16="http://schemas.microsoft.com/office/drawing/2014/main" id="{806EA170-5A97-4752-A03E-868DEB94EAB3}"/>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9D8BD50B-964E-42B9-9EE4-62F1471E4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Once the study question has been determined, it is important that the comparisons for the analysis be defined.  In many cases, an HIV intervention will be compared to no intervention.  Alternatives include comparisons between two interventions or between two or more target populations.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9006598-F2F0-4545-9071-66748825D533}"/>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F712DC70-B478-4614-AFDC-34BED33AE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4388" name="Slide Number Placeholder 3">
            <a:extLst>
              <a:ext uri="{FF2B5EF4-FFF2-40B4-BE49-F238E27FC236}">
                <a16:creationId xmlns:a16="http://schemas.microsoft.com/office/drawing/2014/main" id="{233C336C-1754-4385-B553-09CAAF7C37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FF19D7C-613C-4105-BD08-831671FC51E8}" type="slidenum">
              <a:rPr lang="en-US" altLang="en-US" sz="1200"/>
              <a:pPr/>
              <a:t>33</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1CF4D752-0C2C-4E64-9584-CE13A1AEAD74}"/>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A05911D2-F075-479D-B629-10E70A4516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927DDF60-ED57-43C4-AAAE-89C190E9D3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C56871E5-7918-4AB3-855D-5B1B1195F1AE}" type="slidenum">
              <a:rPr lang="en-US" altLang="en-US" sz="1200"/>
              <a:pPr/>
              <a:t>34</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E22F7FF-B88B-4697-90C7-B0DCACF51959}"/>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C53B4395-3EC1-455F-BDC2-22E70C039F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6436" name="Slide Number Placeholder 3">
            <a:extLst>
              <a:ext uri="{FF2B5EF4-FFF2-40B4-BE49-F238E27FC236}">
                <a16:creationId xmlns:a16="http://schemas.microsoft.com/office/drawing/2014/main" id="{54B13717-BD54-484F-98DE-21549E029E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DD43B3-AA97-43D7-A211-B7E43C6620D6}" type="slidenum">
              <a:rPr lang="en-US" altLang="en-US" sz="1200"/>
              <a:pPr/>
              <a:t>35</a:t>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0FD9BFBC-757C-4D0B-AA0F-749D85D5C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89AC433-95AD-4758-8A08-7CCCF5D8E2E7}" type="slidenum">
              <a:rPr lang="en-US" altLang="en-US" sz="1200"/>
              <a:pPr/>
              <a:t>36</a:t>
            </a:fld>
            <a:endParaRPr lang="en-US" altLang="en-US" sz="1200" dirty="0"/>
          </a:p>
        </p:txBody>
      </p:sp>
      <p:sp>
        <p:nvSpPr>
          <p:cNvPr id="147459" name="Rectangle 2">
            <a:extLst>
              <a:ext uri="{FF2B5EF4-FFF2-40B4-BE49-F238E27FC236}">
                <a16:creationId xmlns:a16="http://schemas.microsoft.com/office/drawing/2014/main" id="{7B1629DE-4E6E-41AA-9185-D216B470C4F4}"/>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D1C3E2E4-39A8-4956-98A0-53A2E00E4F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perspective of the analysis relates to the question “who is responsible for the costs and consequences of the programs being evaluated”.  For example, analysts may be interested in examining the perspective of the donor(such as USAID or the national government) who pays for the intervention.  Other perspectives that might be examined include the entire society and the individual</a:t>
            </a:r>
          </a:p>
          <a:p>
            <a:r>
              <a:rPr lang="en-US" altLang="en-US" dirty="0">
                <a:latin typeface="Times New Roman" panose="02020603050405020304" pitchFamily="18" charset="0"/>
                <a:ea typeface="ＭＳ Ｐゴシック" panose="020B0600070205080204" pitchFamily="34" charset="-128"/>
              </a:rPr>
              <a:t>The choice of perspective helps determine the types of costs that are captured.  For example, a donor may incur the costs of the intervention, but not the costs of treating opportunistic infections resulting from HIV.</a:t>
            </a:r>
          </a:p>
          <a:p>
            <a:r>
              <a:rPr lang="en-US" altLang="en-US" dirty="0">
                <a:latin typeface="Times New Roman" panose="02020603050405020304" pitchFamily="18" charset="0"/>
                <a:ea typeface="ＭＳ Ｐゴシック" panose="020B0600070205080204" pitchFamily="34" charset="-128"/>
              </a:rPr>
              <a:t>Source: </a:t>
            </a:r>
            <a:r>
              <a:rPr lang="en-US" altLang="en-US" i="1" dirty="0">
                <a:latin typeface="Times New Roman" panose="02020603050405020304" pitchFamily="18" charset="0"/>
                <a:ea typeface="ＭＳ Ｐゴシック" panose="020B0600070205080204" pitchFamily="34" charset="-128"/>
              </a:rPr>
              <a:t>HIV/AIDS Prevention and Care in Resource Constrained Settings</a:t>
            </a:r>
            <a:r>
              <a:rPr lang="en-US" altLang="en-US" dirty="0">
                <a:latin typeface="Times New Roman" panose="02020603050405020304" pitchFamily="18" charset="0"/>
                <a:ea typeface="ＭＳ Ｐゴシック" panose="020B0600070205080204" pitchFamily="34" charset="-128"/>
              </a:rPr>
              <a:t>. Family Health International.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81B349E-10CA-438B-84D9-70A99A82DF04}"/>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2C4E2A41-B1EA-45E5-B075-6308222B9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0836" name="Slide Number Placeholder 3">
            <a:extLst>
              <a:ext uri="{FF2B5EF4-FFF2-40B4-BE49-F238E27FC236}">
                <a16:creationId xmlns:a16="http://schemas.microsoft.com/office/drawing/2014/main" id="{21F5B5EC-DE0F-4836-A519-E4960B0C7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8EA70139-A42B-4658-904E-7B4067823EF8}" type="slidenum">
              <a:rPr lang="en-US" altLang="en-US" sz="1200"/>
              <a:pPr/>
              <a:t>3</a:t>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902BCF5D-EFAF-452F-8009-20E359D46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53692DD6-611C-4E2E-99B6-63C0083C6A65}" type="slidenum">
              <a:rPr lang="en-US" altLang="en-US" sz="1200"/>
              <a:pPr/>
              <a:t>37</a:t>
            </a:fld>
            <a:endParaRPr lang="en-US" altLang="en-US" sz="1200" dirty="0"/>
          </a:p>
        </p:txBody>
      </p:sp>
      <p:sp>
        <p:nvSpPr>
          <p:cNvPr id="148483" name="Rectangle 2">
            <a:extLst>
              <a:ext uri="{FF2B5EF4-FFF2-40B4-BE49-F238E27FC236}">
                <a16:creationId xmlns:a16="http://schemas.microsoft.com/office/drawing/2014/main" id="{720C5A5E-4F23-450C-ADF2-59D90BAC64B4}"/>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D4805DB4-7495-4E36-B5DE-64478DD21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Defining the analysis includes defining the appropriate outcome measures.  This also helps determine which data are needed for each outcome.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A18488A-0553-4876-BC08-D39B3D4C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745CB12-FE60-46FF-8406-F23C9E7C7622}" type="slidenum">
              <a:rPr lang="en-US" altLang="en-US" sz="1200"/>
              <a:pPr/>
              <a:t>38</a:t>
            </a:fld>
            <a:endParaRPr lang="en-US" altLang="en-US" sz="1200" dirty="0"/>
          </a:p>
        </p:txBody>
      </p:sp>
      <p:sp>
        <p:nvSpPr>
          <p:cNvPr id="149507" name="Rectangle 2">
            <a:extLst>
              <a:ext uri="{FF2B5EF4-FFF2-40B4-BE49-F238E27FC236}">
                <a16:creationId xmlns:a16="http://schemas.microsoft.com/office/drawing/2014/main" id="{D61AE272-BA32-4AA4-AB57-A4A0D0FAE113}"/>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3C9847FA-E069-4F88-90DA-2F76E0CCC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decision tree involves translating the defined analysis into operational tools. The major task is creating the decision tree that portrays the consequences of each action option. The essential cost task is specifying the formulas to calculate the cost effectiveness outcome measures. This step is equivalent to the analytic plan for a research project</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33CA989-0395-4C2C-8A38-3E209832C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E4092AB8-A893-461E-80CB-5AE1F71187F6}" type="slidenum">
              <a:rPr lang="en-US" altLang="en-US" sz="1200"/>
              <a:pPr/>
              <a:t>39</a:t>
            </a:fld>
            <a:endParaRPr lang="en-US" altLang="en-US" sz="1200" dirty="0"/>
          </a:p>
        </p:txBody>
      </p:sp>
      <p:sp>
        <p:nvSpPr>
          <p:cNvPr id="150531" name="Rectangle 2">
            <a:extLst>
              <a:ext uri="{FF2B5EF4-FFF2-40B4-BE49-F238E27FC236}">
                <a16:creationId xmlns:a16="http://schemas.microsoft.com/office/drawing/2014/main" id="{B9EA655E-8BC7-41DB-95AD-082390D9BC13}"/>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1B9E319-F7DE-4946-9A79-FFD56D78B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Sophisticated input data make CEA meaningful. There are two kinds of inputs: health values (chance node probabilities, utilities), and costs (for programs and medical care). Obtaining them requires broad searches, systematic review and synthesis, and sometimes new data collection.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25F26977-A374-4B68-8DB3-3B07F20333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3A02AA2-E941-4D20-9571-662DFA7C4B61}" type="slidenum">
              <a:rPr lang="en-US" altLang="en-US" sz="1200"/>
              <a:pPr/>
              <a:t>40</a:t>
            </a:fld>
            <a:endParaRPr lang="en-US" altLang="en-US" sz="1200" dirty="0"/>
          </a:p>
        </p:txBody>
      </p:sp>
      <p:sp>
        <p:nvSpPr>
          <p:cNvPr id="151555" name="Rectangle 2">
            <a:extLst>
              <a:ext uri="{FF2B5EF4-FFF2-40B4-BE49-F238E27FC236}">
                <a16:creationId xmlns:a16="http://schemas.microsoft.com/office/drawing/2014/main" id="{A835D394-8B73-403B-B7D0-5E9914DB66B9}"/>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6BD6F04F-5C2A-49B2-9A35-5C36A4B83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using decision tree software and inputs to determine the health outcomes for each option, and also the cost outcomes: cost and cost effectiveness measures. Doing the base case analysis is the first step. Extensive sensitivity analyses help debug the software and show how uncertainty in inputs affects results.</a:t>
            </a:r>
          </a:p>
          <a:p>
            <a:r>
              <a:rPr lang="en-US" altLang="en-US" dirty="0">
                <a:latin typeface="Times New Roman" panose="02020603050405020304" pitchFamily="18" charset="0"/>
                <a:ea typeface="ＭＳ Ｐゴシック" panose="020B0600070205080204" pitchFamily="34" charset="-128"/>
              </a:rPr>
              <a:t>The more practical approach involves relying on one of two types of computer programs such as spreadsheets like Excel or which is very flexible or decision analysis packages such as SMLTREE or DATA which are designed to perform most common decision analytic tasks, but they are less flexible.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81139AF9-601E-40D3-976F-2A3E98D144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4682577E-A062-43D0-B798-A78982768227}" type="slidenum">
              <a:rPr lang="en-US" altLang="en-US" sz="1200"/>
              <a:pPr/>
              <a:t>41</a:t>
            </a:fld>
            <a:endParaRPr lang="en-US" altLang="en-US" sz="1200" dirty="0"/>
          </a:p>
        </p:txBody>
      </p:sp>
      <p:sp>
        <p:nvSpPr>
          <p:cNvPr id="152579" name="Rectangle 2">
            <a:extLst>
              <a:ext uri="{FF2B5EF4-FFF2-40B4-BE49-F238E27FC236}">
                <a16:creationId xmlns:a16="http://schemas.microsoft.com/office/drawing/2014/main" id="{2FBD66DD-0EFD-41C0-9771-D3D769D56582}"/>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8B1A5176-58A4-4893-884C-494C3A92D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b="1" dirty="0">
                <a:latin typeface="Times New Roman" panose="02020603050405020304" pitchFamily="18" charset="0"/>
                <a:ea typeface="ＭＳ Ｐゴシック" panose="020B0600070205080204" pitchFamily="34" charset="-128"/>
              </a:rPr>
              <a:t>TURN INTO SLIDES:</a:t>
            </a:r>
          </a:p>
          <a:p>
            <a:pPr>
              <a:lnSpc>
                <a:spcPct val="80000"/>
              </a:lnSpc>
            </a:pPr>
            <a:endParaRPr lang="en-US" altLang="en-US" sz="800" b="1" dirty="0">
              <a:latin typeface="Times New Roman" panose="02020603050405020304" pitchFamily="18" charset="0"/>
              <a:ea typeface="ＭＳ Ｐゴシック" panose="020B0600070205080204" pitchFamily="34" charset="-128"/>
            </a:endParaRPr>
          </a:p>
          <a:p>
            <a:pPr>
              <a:lnSpc>
                <a:spcPct val="80000"/>
              </a:lnSpc>
            </a:pPr>
            <a:r>
              <a:rPr lang="en-US" altLang="en-US" sz="800" b="1" dirty="0">
                <a:latin typeface="Times New Roman" panose="02020603050405020304" pitchFamily="18" charset="0"/>
                <a:ea typeface="ＭＳ Ｐゴシック" panose="020B0600070205080204" pitchFamily="34" charset="-128"/>
              </a:rPr>
              <a:t>Reading and Using Cost-Effectiveness Analyses</a:t>
            </a:r>
          </a:p>
          <a:p>
            <a:pPr>
              <a:lnSpc>
                <a:spcPct val="80000"/>
              </a:lnSpc>
            </a:pPr>
            <a:r>
              <a:rPr lang="en-US" altLang="en-US" sz="800" dirty="0">
                <a:latin typeface="Times New Roman" panose="02020603050405020304" pitchFamily="18" charset="0"/>
                <a:ea typeface="ＭＳ Ｐゴシック" panose="020B0600070205080204" pitchFamily="34" charset="-128"/>
              </a:rPr>
              <a:t>The results of CEAs are driven mainly by the assumptions that underlie them, such as intervention effectiveness or baseline HIV incidence. A jaundiced extension of this truism is that one can therefore use CEAs to argue anything. The best protection against the manipulation of CEAs is complete and clear presentation. </a:t>
            </a:r>
          </a:p>
          <a:p>
            <a:pPr>
              <a:lnSpc>
                <a:spcPct val="80000"/>
              </a:lnSpc>
            </a:pPr>
            <a:endParaRPr lang="en-US" altLang="en-US" sz="8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055E40F-8E5C-4DBC-A7DB-4235DAF9B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77B45A-DA04-4BC5-B1F0-1437301A3A51}" type="slidenum">
              <a:rPr lang="en-US" altLang="en-US" sz="1200"/>
              <a:pPr/>
              <a:t>42</a:t>
            </a:fld>
            <a:endParaRPr lang="en-US" altLang="en-US" sz="1200" dirty="0"/>
          </a:p>
        </p:txBody>
      </p:sp>
      <p:sp>
        <p:nvSpPr>
          <p:cNvPr id="153603" name="Rectangle 2">
            <a:extLst>
              <a:ext uri="{FF2B5EF4-FFF2-40B4-BE49-F238E27FC236}">
                <a16:creationId xmlns:a16="http://schemas.microsoft.com/office/drawing/2014/main" id="{0E10C924-3A15-4C41-9F23-D896EF0DEE96}"/>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59B47C20-65F8-4948-BD0B-E98D88D48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latin typeface="Times New Roman" panose="02020603050405020304" pitchFamily="18" charset="0"/>
                <a:ea typeface="ＭＳ Ｐゴシック" panose="020B0600070205080204" pitchFamily="34" charset="-128"/>
              </a:rPr>
              <a:t>Although this section cannot inventory all of the elements of a good cost-effectiveness analysis, nor all of the pitfalls that may snare the unwary reader, there are a few general principles that consumers of economic appraisals should bear in mind: </a:t>
            </a:r>
          </a:p>
          <a:p>
            <a:r>
              <a:rPr lang="en-US" altLang="en-US" sz="900" dirty="0">
                <a:latin typeface="Times New Roman" panose="02020603050405020304" pitchFamily="18" charset="0"/>
                <a:ea typeface="ＭＳ Ｐゴシック" panose="020B0600070205080204" pitchFamily="34" charset="-128"/>
              </a:rPr>
              <a:t>no black box</a:t>
            </a:r>
          </a:p>
          <a:p>
            <a:r>
              <a:rPr lang="en-US" altLang="en-US" sz="900" dirty="0">
                <a:latin typeface="Times New Roman" panose="02020603050405020304" pitchFamily="18" charset="0"/>
                <a:ea typeface="ＭＳ Ｐゴシック" panose="020B0600070205080204" pitchFamily="34" charset="-128"/>
              </a:rPr>
              <a:t>Note the perspective</a:t>
            </a:r>
          </a:p>
          <a:p>
            <a:r>
              <a:rPr lang="en-US" altLang="en-US" sz="900" dirty="0">
                <a:latin typeface="Times New Roman" panose="02020603050405020304" pitchFamily="18" charset="0"/>
                <a:ea typeface="ＭＳ Ｐゴシック" panose="020B0600070205080204" pitchFamily="34" charset="-128"/>
              </a:rPr>
              <a:t>Confront the uncertainties</a:t>
            </a:r>
          </a:p>
          <a:p>
            <a:r>
              <a:rPr lang="en-US" altLang="en-US" sz="900" dirty="0">
                <a:latin typeface="Times New Roman" panose="02020603050405020304" pitchFamily="18" charset="0"/>
                <a:ea typeface="ＭＳ Ｐゴシック" panose="020B0600070205080204" pitchFamily="34" charset="-128"/>
              </a:rPr>
              <a:t>Compared to what? What is your CE ratio comparing.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FBDF3B74-D2CF-4EF6-B221-E922A1024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DF0F0F9C-9C3E-4913-A972-E7F9314A78AB}" type="slidenum">
              <a:rPr lang="en-US" altLang="en-US" sz="1200"/>
              <a:pPr/>
              <a:t>43</a:t>
            </a:fld>
            <a:endParaRPr lang="en-US" altLang="en-US" sz="1200" dirty="0"/>
          </a:p>
        </p:txBody>
      </p:sp>
      <p:sp>
        <p:nvSpPr>
          <p:cNvPr id="154627" name="Rectangle 2">
            <a:extLst>
              <a:ext uri="{FF2B5EF4-FFF2-40B4-BE49-F238E27FC236}">
                <a16:creationId xmlns:a16="http://schemas.microsoft.com/office/drawing/2014/main" id="{497C925B-3D97-4F6A-8FC4-E383B0B0EDE0}"/>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5D878E96-949E-40A7-9467-FF3F90CA1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The first and most important is “No Black Boxes”. The analyst should clearly identify and justify all of the key assumptions that drive the analysis or, anticipating the reader, </a:t>
            </a:r>
            <a:r>
              <a:rPr lang="en-US" altLang="en-US" sz="900" i="1" dirty="0">
                <a:latin typeface="Times New Roman" panose="02020603050405020304" pitchFamily="18" charset="0"/>
                <a:ea typeface="ＭＳ Ｐゴシック" panose="020B0600070205080204" pitchFamily="34" charset="-128"/>
              </a:rPr>
              <a:t>that might be expected to do so</a:t>
            </a:r>
            <a:r>
              <a:rPr lang="en-US" altLang="en-US" sz="900" dirty="0">
                <a:latin typeface="Times New Roman" panose="02020603050405020304" pitchFamily="18" charset="0"/>
                <a:ea typeface="ＭＳ Ｐゴシック" panose="020B0600070205080204" pitchFamily="34" charset="-128"/>
              </a:rPr>
              <a:t>. These include both modeling assumptions that determine how inputs are related mathematically to produce the final cost-effectiveness ratio, and data assumptions concerning the estimated value of those inputs. A convincing rationale should be presented for each.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Readers should ask, “Are they appropriate for the setting? Are they thoroughly examined in the sensitivity analyses where the effect of changed assumptions on results is studied? Are the estimates derived from reliable sources?”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539C10D9-46FB-46F7-80BB-8A5E61E75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B1090DE-17C2-45BD-9CE4-79C526F09292}" type="slidenum">
              <a:rPr lang="en-US" altLang="en-US" sz="1200"/>
              <a:pPr/>
              <a:t>44</a:t>
            </a:fld>
            <a:endParaRPr lang="en-US" altLang="en-US" sz="1200" dirty="0"/>
          </a:p>
        </p:txBody>
      </p:sp>
      <p:sp>
        <p:nvSpPr>
          <p:cNvPr id="155651" name="Rectangle 2">
            <a:extLst>
              <a:ext uri="{FF2B5EF4-FFF2-40B4-BE49-F238E27FC236}">
                <a16:creationId xmlns:a16="http://schemas.microsoft.com/office/drawing/2014/main" id="{844F5189-F502-470B-A21D-63BBCD7F1B18}"/>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A3098A7D-B2C0-46EE-88D1-DFE435CC26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second rule is “Note the Perspective”. This means being aware of the level (e.g., individual clinic, agency, national government, society as a whole) at which costs and benefits are being accounted. This should be made explicit, but often is not.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 reader should ask, “Is the analytic perspective appropriate to the policy question being addressed? How might a different perspective change the results?” Cost-effective interventions, except those that are also cost-saving, still require a net increase in funds. An analysis that assesses only the financial effects on a health care agency or clinic may conclude that a given intervention is unaffordable. This could happen, for example, if averted future medical care costs do not accrue to the implementing agency. However, from the perspective of a higher level of government that does receive the savings in medical cost, the intervention could be cost-effective or even cost-saving.</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E8012E07-74D3-49B6-A290-8A52462E1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B227CF9-1D4B-4E16-A3A0-175E4131DA6E}" type="slidenum">
              <a:rPr lang="en-US" altLang="en-US" sz="1200"/>
              <a:pPr/>
              <a:t>45</a:t>
            </a:fld>
            <a:endParaRPr lang="en-US" altLang="en-US" sz="1200" dirty="0"/>
          </a:p>
        </p:txBody>
      </p:sp>
      <p:sp>
        <p:nvSpPr>
          <p:cNvPr id="156675" name="Rectangle 2">
            <a:extLst>
              <a:ext uri="{FF2B5EF4-FFF2-40B4-BE49-F238E27FC236}">
                <a16:creationId xmlns:a16="http://schemas.microsoft.com/office/drawing/2014/main" id="{C428FD36-4311-4D22-8B07-6C27E331E85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9633C4F5-AE02-4D5A-996F-2C08E4444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third rule is “Confront the Uncertainties.” A good cost-effectiveness analysis presents the results of a “base case” analysis that incorporates the best estimates for each input.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These findings are then supplemented by extensive use of sensitivity analyses,  which explore how variations in the value of key inputs affect the results. </a:t>
            </a:r>
          </a:p>
          <a:p>
            <a:pPr>
              <a:lnSpc>
                <a:spcPct val="80000"/>
              </a:lnSpc>
            </a:pPr>
            <a:r>
              <a:rPr lang="en-US" altLang="en-US" sz="900" dirty="0">
                <a:latin typeface="Times New Roman" panose="02020603050405020304" pitchFamily="18" charset="0"/>
                <a:ea typeface="ＭＳ Ｐゴシック" panose="020B0600070205080204" pitchFamily="34" charset="-128"/>
              </a:rPr>
              <a:t>The sensitivity analyses are very helpful in determining the range of circumstances in which a given intervention is likely to be cost-effective. These explorations can be instructive in their own right: Figure 1 shows how the number of HIV cases averted by a program of female condom distribution to sex workers (SWs) in South Africa varies according to the HIV prevalence in the client population.(Marseille, Kahn et al. 2001) Cases averted increase as prevalence rises to 60 percent. Thereafter, it falls as higher prevalence means fewer HIV-negatives susceptibles who can be protected through female condoms. This includes both fewer HIV-negative SWs susceptible from their clients, and fewer HIV-negative clients susceptible from HIV-positive SWs.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3FAC05A8-DA39-49FE-BABE-DA40EEEF9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6437143D-D08D-4929-B37E-F845B950AF15}" type="slidenum">
              <a:rPr lang="en-US" altLang="en-US" sz="1200"/>
              <a:pPr/>
              <a:t>46</a:t>
            </a:fld>
            <a:endParaRPr lang="en-US" altLang="en-US" sz="1200" dirty="0"/>
          </a:p>
        </p:txBody>
      </p:sp>
      <p:sp>
        <p:nvSpPr>
          <p:cNvPr id="157699" name="Rectangle 2">
            <a:extLst>
              <a:ext uri="{FF2B5EF4-FFF2-40B4-BE49-F238E27FC236}">
                <a16:creationId xmlns:a16="http://schemas.microsoft.com/office/drawing/2014/main" id="{1FDDB719-C181-4302-8E4E-308B396B31C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55FA5751-8F3F-4B49-8479-069679C85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a:latin typeface="Times New Roman" panose="02020603050405020304" pitchFamily="18" charset="0"/>
                <a:ea typeface="ＭＳ Ｐゴシック" panose="020B0600070205080204" pitchFamily="34" charset="-128"/>
              </a:rPr>
              <a:t>Bullet 1</a:t>
            </a:r>
            <a:r>
              <a:rPr lang="en-US" altLang="en-US" sz="900" dirty="0">
                <a:latin typeface="Times New Roman" panose="02020603050405020304" pitchFamily="18" charset="0"/>
                <a:ea typeface="ＭＳ Ｐゴシック" panose="020B0600070205080204" pitchFamily="34" charset="-128"/>
              </a:rPr>
              <a:t>: A final rule could be called “Compared to What?” A cost-effectiveness  ratio is strictly a relative measure. The finding that an intervention is cost-effective simply means that one can expect as much or more health benefit from spending a given amount of money on that intervention as on alternative uses of the same money in that setting. For example, $3,000 per case of HIV averted may be cost-effective in one setting but not in another of equal wealth where the portfolio of cheaper programs has not yet been exhausted. </a:t>
            </a:r>
          </a:p>
          <a:p>
            <a:pPr>
              <a:lnSpc>
                <a:spcPct val="80000"/>
              </a:lnSpc>
            </a:pPr>
            <a:r>
              <a:rPr lang="en-US" altLang="en-US" sz="900" b="1" dirty="0">
                <a:latin typeface="Times New Roman" panose="02020603050405020304" pitchFamily="18" charset="0"/>
                <a:ea typeface="ＭＳ Ｐゴシック" panose="020B0600070205080204" pitchFamily="34" charset="-128"/>
              </a:rPr>
              <a:t>Bullet 2</a:t>
            </a:r>
            <a:r>
              <a:rPr lang="en-US" altLang="en-US" sz="900" dirty="0">
                <a:latin typeface="Times New Roman" panose="02020603050405020304" pitchFamily="18" charset="0"/>
                <a:ea typeface="ＭＳ Ｐゴシック" panose="020B0600070205080204" pitchFamily="34" charset="-128"/>
              </a:rPr>
              <a:t>: The problem is that there is usually little relevant information on the cost-effectiveness of the other options. The analyst is then thrown back on a more general standard of what is viewed to be cost-effective in sub-Saharan Africa or in developing countries generally. As more cost-effectiveness information becomes available, it will become possible to tune these comparisons more closely to the specific setting under consideration. </a:t>
            </a:r>
          </a:p>
          <a:p>
            <a:pPr>
              <a:lnSpc>
                <a:spcPct val="80000"/>
              </a:lnSpc>
            </a:pPr>
            <a:endParaRPr lang="en-US" altLang="en-US" sz="900" dirty="0">
              <a:latin typeface="Times New Roman" panose="02020603050405020304" pitchFamily="18" charset="0"/>
              <a:ea typeface="ＭＳ Ｐゴシック" panose="020B0600070205080204" pitchFamily="34" charset="-128"/>
            </a:endParaRPr>
          </a:p>
          <a:p>
            <a:pPr>
              <a:lnSpc>
                <a:spcPct val="80000"/>
              </a:lnSpc>
            </a:pPr>
            <a:r>
              <a:rPr lang="en-US" altLang="en-US" sz="900" b="1" dirty="0">
                <a:latin typeface="Times New Roman" panose="02020603050405020304" pitchFamily="18" charset="0"/>
                <a:ea typeface="ＭＳ Ｐゴシック" panose="020B0600070205080204" pitchFamily="34" charset="-128"/>
              </a:rPr>
              <a:t>Bullet 3:</a:t>
            </a:r>
            <a:r>
              <a:rPr lang="en-US" altLang="en-US" sz="900" dirty="0">
                <a:latin typeface="Times New Roman" panose="02020603050405020304" pitchFamily="18" charset="0"/>
                <a:ea typeface="ＭＳ Ｐゴシック" panose="020B0600070205080204" pitchFamily="34" charset="-128"/>
              </a:rPr>
              <a:t> In the meantime, the analyst should explain the rationale for using a particular cost-effectiveness threshold.</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E9E6B32-9FC3-4F40-8901-C7DCA2D3F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D7B36AB-F187-4AD8-9EB6-43BFD1AF9AEC}" type="slidenum">
              <a:rPr lang="en-US" altLang="en-US" sz="1200"/>
              <a:pPr/>
              <a:t>4</a:t>
            </a:fld>
            <a:endParaRPr lang="en-US" altLang="en-US" sz="1200" dirty="0"/>
          </a:p>
        </p:txBody>
      </p:sp>
      <p:sp>
        <p:nvSpPr>
          <p:cNvPr id="121859" name="Rectangle 2">
            <a:extLst>
              <a:ext uri="{FF2B5EF4-FFF2-40B4-BE49-F238E27FC236}">
                <a16:creationId xmlns:a16="http://schemas.microsoft.com/office/drawing/2014/main" id="{5190EB97-0D8E-46EA-8825-A2690F7CD7C6}"/>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76401171-2F59-4C6B-AC42-96A1C9269D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A central concern of economics is how best to use available resources in a world where desires, if not needs, always exceed the capacity to fulfill them. The key concept informing consideration of this issue is “opportunity cost”. 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 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pPr>
              <a:lnSpc>
                <a:spcPct val="80000"/>
              </a:lnSpc>
            </a:pPr>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As with economics generally, cost- effectiveness analysis is value-neutral regarding goal selection. One must look elsewhere to decide what is worth having. Once a goal is determined (e.g., reduced HIV incidence), the role of cost- effectiveness analysis is to help reach it with as small an expenditure (opportunity cost) as possible.  It is concerned, in other words, with efficiency.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6E7D1F62-AA16-4318-A03C-987CE6CCC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995431F8-17E0-4CE3-8B5A-FA83D3352908}" type="slidenum">
              <a:rPr lang="en-US" altLang="en-US" sz="1200"/>
              <a:pPr/>
              <a:t>47</a:t>
            </a:fld>
            <a:endParaRPr lang="en-US" altLang="en-US" sz="1200" dirty="0"/>
          </a:p>
        </p:txBody>
      </p:sp>
      <p:sp>
        <p:nvSpPr>
          <p:cNvPr id="158723" name="Rectangle 2">
            <a:extLst>
              <a:ext uri="{FF2B5EF4-FFF2-40B4-BE49-F238E27FC236}">
                <a16:creationId xmlns:a16="http://schemas.microsoft.com/office/drawing/2014/main" id="{30C2F9B7-802F-4F08-A091-339FE82DA95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57A8CDE-1748-4F28-A6AC-293D89D10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Bullet 1: </a:t>
            </a:r>
          </a:p>
          <a:p>
            <a:r>
              <a:rPr lang="en-US" altLang="en-US" dirty="0">
                <a:latin typeface="Times New Roman" panose="02020603050405020304" pitchFamily="18" charset="0"/>
                <a:ea typeface="ＭＳ Ｐゴシック" panose="020B0600070205080204" pitchFamily="34" charset="-128"/>
              </a:rPr>
              <a:t>Bullet 2: Determine the health values and costs</a:t>
            </a:r>
          </a:p>
          <a:p>
            <a:r>
              <a:rPr lang="en-US" altLang="en-US" dirty="0">
                <a:latin typeface="Times New Roman" panose="02020603050405020304" pitchFamily="18" charset="0"/>
                <a:ea typeface="ＭＳ Ｐゴシック" panose="020B0600070205080204" pitchFamily="34" charset="-128"/>
              </a:rPr>
              <a:t>Bullet 3: Next it is necessary to perform the analysis using spreadsheets or a decision analysis package.</a:t>
            </a:r>
          </a:p>
          <a:p>
            <a:r>
              <a:rPr lang="en-US" altLang="en-US" dirty="0">
                <a:latin typeface="Times New Roman" panose="02020603050405020304" pitchFamily="18" charset="0"/>
                <a:ea typeface="ＭＳ Ｐゴシック" panose="020B0600070205080204" pitchFamily="34" charset="-128"/>
              </a:rPr>
              <a:t>Bullet 4: Lastly, you will publish the results in a journal and distribute the results to decision makers in country.</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182E6B6-2B7B-4410-A079-4BF14E9D0713}"/>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E2E7D69C-94A0-4DE3-A1A5-C77A4E28B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A22B29F-D911-4627-9E5E-9C0FE943D1DF}"/>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87340E24-388C-486C-A282-182858625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AD0D625-C0F8-4F3B-B5C8-ECCF8623ACD7}"/>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48233E04-F3B5-404B-9EA5-6A6F2677B4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43952F2-6E01-4196-921A-700AAD43358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5C1B084E-D312-45E8-AEC9-410CC30FB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3D410993-0B7C-4690-9C3E-857D41F10CF6}"/>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B8C3BA4-B4B4-41AC-9ADC-FC9A15B66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5C553AB4-D874-4E62-A37F-191D941C7A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7CEC2419-470F-4EB3-801C-7B1041029820}" type="slidenum">
              <a:rPr lang="en-US" altLang="en-US" sz="1200">
                <a:latin typeface="Abadi MT Condensed Extra Bold" pitchFamily="-106" charset="0"/>
              </a:rPr>
              <a:pPr/>
              <a:t>63</a:t>
            </a:fld>
            <a:endParaRPr lang="en-US" altLang="en-US" sz="1200" dirty="0">
              <a:latin typeface="Abadi MT Condensed Extra Bold" pitchFamily="-106" charset="0"/>
            </a:endParaRPr>
          </a:p>
        </p:txBody>
      </p:sp>
      <p:sp>
        <p:nvSpPr>
          <p:cNvPr id="165891" name="Rectangle 2">
            <a:extLst>
              <a:ext uri="{FF2B5EF4-FFF2-40B4-BE49-F238E27FC236}">
                <a16:creationId xmlns:a16="http://schemas.microsoft.com/office/drawing/2014/main" id="{41E15502-0D0C-4222-B7B7-D477F315A09D}"/>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5AABD92B-03DF-4332-9DD4-897B907ED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B1CA1655-FEC3-4908-98E6-82EF28AC6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3C695BD7-1786-4B0F-BCBC-8C3B20848D5C}" type="slidenum">
              <a:rPr lang="en-US" altLang="en-US" sz="1200">
                <a:latin typeface="Abadi MT Condensed Extra Bold" pitchFamily="-106" charset="0"/>
              </a:rPr>
              <a:pPr/>
              <a:t>64</a:t>
            </a:fld>
            <a:endParaRPr lang="en-US" altLang="en-US" sz="1200" dirty="0">
              <a:latin typeface="Abadi MT Condensed Extra Bold" pitchFamily="-106" charset="0"/>
            </a:endParaRPr>
          </a:p>
        </p:txBody>
      </p:sp>
      <p:sp>
        <p:nvSpPr>
          <p:cNvPr id="166915" name="Rectangle 2">
            <a:extLst>
              <a:ext uri="{FF2B5EF4-FFF2-40B4-BE49-F238E27FC236}">
                <a16:creationId xmlns:a16="http://schemas.microsoft.com/office/drawing/2014/main" id="{0C4AA2B2-026F-4FF7-B58A-C0EF1B5A6D3E}"/>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34F5A991-B176-4284-93D7-12B8EAB2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FA59BB75-739C-48E5-AC76-E8323C9416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68F01B6-8883-42C2-8570-9A40C9F39005}" type="slidenum">
              <a:rPr lang="en-US" altLang="en-US" sz="1200">
                <a:latin typeface="Abadi MT Condensed Extra Bold" pitchFamily="-106" charset="0"/>
              </a:rPr>
              <a:pPr/>
              <a:t>65</a:t>
            </a:fld>
            <a:endParaRPr lang="en-US" altLang="en-US" sz="1200" dirty="0">
              <a:latin typeface="Abadi MT Condensed Extra Bold" pitchFamily="-106" charset="0"/>
            </a:endParaRPr>
          </a:p>
        </p:txBody>
      </p:sp>
      <p:sp>
        <p:nvSpPr>
          <p:cNvPr id="167939" name="Rectangle 2">
            <a:extLst>
              <a:ext uri="{FF2B5EF4-FFF2-40B4-BE49-F238E27FC236}">
                <a16:creationId xmlns:a16="http://schemas.microsoft.com/office/drawing/2014/main" id="{F639CE71-6FB8-43C5-859D-82C0DB5C6B7B}"/>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6DF58C51-0A37-45C5-B253-2478205FB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Explain that the slope of the dashed line reflects a CER of $100k.  How to pick the threshold is a value judgement.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680293D-8BB9-46D2-8283-5FB07D5D3619}"/>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AAD84B87-15CA-48B3-861C-BAF751BC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7DB4777-B795-41B3-91C4-FC914F9D9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1838FC1A-34F4-4742-B908-479ABD36E30D}" type="slidenum">
              <a:rPr lang="en-US" altLang="en-US" sz="1200"/>
              <a:pPr/>
              <a:t>5</a:t>
            </a:fld>
            <a:endParaRPr lang="en-US" altLang="en-US" sz="1200" dirty="0"/>
          </a:p>
        </p:txBody>
      </p:sp>
      <p:sp>
        <p:nvSpPr>
          <p:cNvPr id="122883" name="Rectangle 2">
            <a:extLst>
              <a:ext uri="{FF2B5EF4-FFF2-40B4-BE49-F238E27FC236}">
                <a16:creationId xmlns:a16="http://schemas.microsoft.com/office/drawing/2014/main" id="{05E163F5-248A-4049-8EB9-FB202822411C}"/>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70A5B9B0-34A0-4703-B860-DDFC94FFC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Opportunity cost refers to the simple truth that use of resources one place precludes their use elsewhere. It is concerned with real resources consumption, rather than with mere financial effects. Thus, the real cost of a particular expenditure is the best alternative use of those funds, now foreclosed.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209A7CF2-02BA-4E66-941F-87015459A87F}"/>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7917DA46-427A-40F1-8390-161BE0D56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9C470E10-89B5-49A0-A440-B99987310E56}"/>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BA08FAE-A5DE-4906-ACD1-597E01B94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B99286C-3F1E-4CB9-8880-9898B77D53DF}"/>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D0BA0925-FA02-4DE7-9E0F-D01EBDA2C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C5D3817-7099-4748-8C18-C819FE262DEF}"/>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0410AA9A-0879-4840-857D-41493E40B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3616EAF-7347-4842-80E3-742ECD1B6E7E}"/>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EE990DFC-D114-422E-B7BE-588FE1FB7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B945787-F00F-4993-A804-7953853C00C3}"/>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C22150B0-FE4C-466C-8828-B52B80292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F5E9D4B-723C-48F4-BC9E-BEE6E023849C}"/>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B85E57C3-6AD9-4DE8-8B86-9BFE7B993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621669-B2DF-4A5C-AA3A-F90394EF1674}"/>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3413FEF-E5E1-4F1C-9C9D-97268707F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322C37B1-240E-4959-B06E-718E2DB8E36E}"/>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4D880C85-E86D-4C8D-9FB7-67A0C34C2F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3469B586-EED1-45CB-8898-5AB24DAF4D78}"/>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CEDC0281-7C7C-45E3-8418-B6ED4284E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984BF0B0-7F5C-480A-99AE-796F35A66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FD2E5CF5-2C8D-4E4E-BFEC-27ED690C17A3}" type="slidenum">
              <a:rPr lang="en-US" altLang="en-US" sz="1200"/>
              <a:pPr/>
              <a:t>6</a:t>
            </a:fld>
            <a:endParaRPr lang="en-US" altLang="en-US" sz="1200" dirty="0"/>
          </a:p>
        </p:txBody>
      </p:sp>
      <p:sp>
        <p:nvSpPr>
          <p:cNvPr id="123907" name="Rectangle 2">
            <a:extLst>
              <a:ext uri="{FF2B5EF4-FFF2-40B4-BE49-F238E27FC236}">
                <a16:creationId xmlns:a16="http://schemas.microsoft.com/office/drawing/2014/main" id="{6E5B95C2-3AF0-4B59-84A3-94A69029E2D7}"/>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5D26A9CA-06EC-4591-B16A-52A44B165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These statements may seem trivial because they devolve to the truism that money spent </a:t>
            </a:r>
            <a:r>
              <a:rPr lang="en-US" altLang="en-US" sz="1000" i="1" dirty="0">
                <a:latin typeface="Times New Roman" panose="02020603050405020304" pitchFamily="18" charset="0"/>
                <a:ea typeface="ＭＳ Ｐゴシック" panose="020B0600070205080204" pitchFamily="34" charset="-128"/>
              </a:rPr>
              <a:t>here</a:t>
            </a:r>
            <a:r>
              <a:rPr lang="en-US" altLang="en-US" sz="1000" dirty="0">
                <a:latin typeface="Times New Roman" panose="02020603050405020304" pitchFamily="18" charset="0"/>
                <a:ea typeface="ＭＳ Ｐゴシック" panose="020B0600070205080204" pitchFamily="34" charset="-128"/>
              </a:rPr>
              <a:t> can’t be spent </a:t>
            </a:r>
            <a:r>
              <a:rPr lang="en-US" altLang="en-US" sz="1000" i="1" dirty="0">
                <a:latin typeface="Times New Roman" panose="02020603050405020304" pitchFamily="18" charset="0"/>
                <a:ea typeface="ＭＳ Ｐゴシック" panose="020B0600070205080204" pitchFamily="34" charset="-128"/>
              </a:rPr>
              <a:t>there</a:t>
            </a:r>
            <a:r>
              <a:rPr lang="en-US" altLang="en-US" sz="1000" dirty="0">
                <a:latin typeface="Times New Roman" panose="02020603050405020304" pitchFamily="18" charset="0"/>
                <a:ea typeface="ＭＳ Ｐゴシック" panose="020B0600070205080204" pitchFamily="34" charset="-128"/>
              </a:rPr>
              <a:t>. But, like the prospect of being hanged in the morning ‘opportunity cost’ focuses the mind wonderfully, and therein lies its utility. It can counteract the bureaucratic tendency to unthinkingly continue this year what worked last year. Thinking about opportunity cost can thus stimulates creativity about the best use of resources given current needs and alternatives.</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6C391C9-0AF5-480A-810F-1EA7BF0F02AB}"/>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E26C7948-0C60-4B30-AFE5-C3E225A7C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F0AD37C-9646-433C-BE76-8A8EA1532193}"/>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57E396E4-5951-43FD-AB58-7C6030DCE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DBDB2731-9BD8-43FF-B39B-D1439763C4F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E3A157FA-694D-478D-AC6C-C4165C45B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0505DE06-8821-4918-8C4B-847CA22FB94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695E2CED-4DD5-4E23-84A2-CA457A8B1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9B5AA70-A688-4243-8B62-FB9DF6ED9C5A}"/>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9784D01-19ED-4C7C-8529-306D86F2E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9B1F678-2DEE-4164-B20F-80A28BE254E0}"/>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3CA69D54-4501-4D51-81B7-DA5920484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3E4050D-77EB-4189-8412-EC41089E5BFD}"/>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B9028557-2172-4E1B-AC87-2811AA95DD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2F51D975-D6BD-4118-95E3-CD6FBC52CFE1}"/>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429C0EB8-B461-4DDD-8142-7BF5460E9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1CE84127-6E66-4065-99FF-D7DAC8BFB4E0}"/>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80159C16-895C-402A-8CBD-94D1553A4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7E4B957-888F-4A24-BE08-94238BC60DBF}"/>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B76B4E00-2915-43D0-A7DA-4B615FAA2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BF06139-8A9D-44BE-A57B-4AF7BB5C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C07BC5E-4CF0-4597-96F2-59E122A9461E}" type="slidenum">
              <a:rPr lang="en-US" altLang="en-US" sz="1200"/>
              <a:pPr/>
              <a:t>7</a:t>
            </a:fld>
            <a:endParaRPr lang="en-US" altLang="en-US" sz="1200" dirty="0"/>
          </a:p>
        </p:txBody>
      </p:sp>
      <p:sp>
        <p:nvSpPr>
          <p:cNvPr id="124931" name="Rectangle 2">
            <a:extLst>
              <a:ext uri="{FF2B5EF4-FFF2-40B4-BE49-F238E27FC236}">
                <a16:creationId xmlns:a16="http://schemas.microsoft.com/office/drawing/2014/main" id="{DEA7F4EC-DE34-4775-A29D-1FD763802E53}"/>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579577F7-34E4-412D-801A-2A3ACCC84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opportunity cost concept suggests that it is not enough to do something useful with the resources available. Action with a net positive effect is still wasteful if the foregone alternative would have had higher value. It prompts the question,  “Because money is limited (budgets are constrained), what is its best use at the margin (the next available dollars)”? But budgets are always constrained and the margin is our permanent residence, so opportunity cost and the challenge to allocate resources rationally are always present. </a:t>
            </a:r>
          </a:p>
          <a:p>
            <a:endParaRPr lang="en-US" altLang="en-US" sz="1000"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9B5EACA8-3DDA-4C03-9F41-3281A3FD40E4}"/>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0D13E5FB-B9F2-48C5-A97C-EEA3421B1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D08A1E0D-3F1A-40D0-AC6A-AB64E573806A}"/>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64D23ED0-A20F-44B3-A76C-1726F65C1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A1CD2B4-1C69-4877-B22A-C87AEC6E7E0E}"/>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6F957F95-1EC9-450B-B395-B2B5C868F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DD4A268E-CAC2-44DB-BB55-40323F52BB37}"/>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660C9DAA-5184-4EDD-9F7D-70793A098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C9E3362-DE1F-4C20-AAC8-545ED58E4DD2}"/>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8EB4B6A8-9E0F-42FF-96D5-39726DF4C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0CFDEC5-C5FE-426C-96F5-49CC63BB5B8D}"/>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3A9924F2-BEC2-4A35-A09E-B13D0F8E3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43F6914E-217D-459C-A5C9-E39C089BD840}"/>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0C984E29-6558-4530-8A24-69E9A8250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ABE0672-92C5-4859-A086-4B3CEFF3731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35AE7FE2-ED86-45C6-80D2-EA69724EE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6B66EA7A-3948-4D82-99FF-3D808E1D8DFB}"/>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5C44AC15-6595-43F5-B0E5-72FE2F032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C2CC2FB5-48CF-450B-897D-6B43FF80486E}"/>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CAE043CE-4DB3-4F2F-9960-4010B7E48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D6DF822-C2F2-4830-8819-C178254B0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92E27B9-D793-4207-81DE-5C26C26210FA}" type="slidenum">
              <a:rPr lang="en-US" altLang="en-US" sz="1200"/>
              <a:pPr/>
              <a:t>8</a:t>
            </a:fld>
            <a:endParaRPr lang="en-US" altLang="en-US" sz="1200" dirty="0"/>
          </a:p>
        </p:txBody>
      </p:sp>
      <p:sp>
        <p:nvSpPr>
          <p:cNvPr id="125955" name="Rectangle 2">
            <a:extLst>
              <a:ext uri="{FF2B5EF4-FFF2-40B4-BE49-F238E27FC236}">
                <a16:creationId xmlns:a16="http://schemas.microsoft.com/office/drawing/2014/main" id="{1D5CA433-9DA7-4D58-BA25-87FE30728587}"/>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F88E1C73-35BD-45C3-A264-A1C917D16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Times New Roman" panose="02020603050405020304" pitchFamily="18" charset="0"/>
                <a:ea typeface="ＭＳ Ｐゴシック" panose="020B0600070205080204" pitchFamily="34" charset="-128"/>
              </a:rPr>
              <a:t>The problem of resource allocation then becomes, “Where can the greatest benefit be obtained for a given expenditure?” Cost-effectiveness analysis provides a conceptual framework and practical tools to assist with that determination. It is purely instrumental.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B4E7FEE-E443-4E72-A571-8657BAE9C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A1146E77-918B-4E5A-83D6-9D6EFFC4C8CA}" type="slidenum">
              <a:rPr lang="en-US" altLang="en-US" sz="1200"/>
              <a:pPr/>
              <a:t>9</a:t>
            </a:fld>
            <a:endParaRPr lang="en-US" altLang="en-US" sz="1200" dirty="0"/>
          </a:p>
        </p:txBody>
      </p:sp>
      <p:sp>
        <p:nvSpPr>
          <p:cNvPr id="126979" name="Rectangle 2">
            <a:extLst>
              <a:ext uri="{FF2B5EF4-FFF2-40B4-BE49-F238E27FC236}">
                <a16:creationId xmlns:a16="http://schemas.microsoft.com/office/drawing/2014/main" id="{8A06D419-0244-4578-AA90-527E0D6BB92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36F7517F-2F91-413D-BDD8-DD8220ECF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latin typeface="Times New Roman" panose="02020603050405020304" pitchFamily="18" charset="0"/>
                <a:ea typeface="ＭＳ Ｐゴシック" panose="020B0600070205080204" pitchFamily="34" charset="-128"/>
              </a:rPr>
              <a:t>Opportunity costs and rigorous thinking about resource allocation inoculate decision makers against the kind of thinking that prompts statements such as, “We are concerned with saving children’s lives.  Money cannot be a determining factor.” What such statements overlook is that “money” is not “mere money” to be subordinated to the saving of lives. Cost is another name for an unrealized benefit somewhere else. That benefit might result in the saving of more children’s lives than the use being defended. </a:t>
            </a:r>
          </a:p>
          <a:p>
            <a:pPr>
              <a:lnSpc>
                <a:spcPct val="80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FFFF"/>
                </a:solidFill>
                <a:latin typeface="Consolas" pitchFamily="49"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371BAE-CC3A-45F4-A3E2-F3C3CD8A7832}"/>
              </a:ext>
            </a:extLst>
          </p:cNvPr>
          <p:cNvSpPr>
            <a:spLocks noGrp="1" noChangeArrowheads="1"/>
          </p:cNvSpPr>
          <p:nvPr>
            <p:ph type="dt" sz="half" idx="10"/>
          </p:nvPr>
        </p:nvSpPr>
        <p:spPr>
          <a:ln/>
        </p:spPr>
        <p:txBody>
          <a:bodyPr/>
          <a:lstStyle>
            <a:lvl1pPr>
              <a:defRPr/>
            </a:lvl1pPr>
          </a:lstStyle>
          <a:p>
            <a:pPr>
              <a:defRPr/>
            </a:pPr>
            <a:fld id="{AB01CFC1-4459-4D2F-B8C0-428563669B2A}" type="datetime1">
              <a:rPr lang="en-US"/>
              <a:pPr>
                <a:defRPr/>
              </a:pPr>
              <a:t>2/6/2020</a:t>
            </a:fld>
            <a:r>
              <a:rPr lang="en-US" dirty="0"/>
              <a:t>IHPS/UCSF 9/24/00</a:t>
            </a:r>
          </a:p>
        </p:txBody>
      </p:sp>
      <p:sp>
        <p:nvSpPr>
          <p:cNvPr id="5" name="Rectangle 5">
            <a:extLst>
              <a:ext uri="{FF2B5EF4-FFF2-40B4-BE49-F238E27FC236}">
                <a16:creationId xmlns:a16="http://schemas.microsoft.com/office/drawing/2014/main" id="{8B1B56EE-2F18-4B14-98A8-309F065B907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689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81C472-F5B3-4615-8478-C48ED6F17742}"/>
              </a:ext>
            </a:extLst>
          </p:cNvPr>
          <p:cNvSpPr>
            <a:spLocks noGrp="1" noChangeArrowheads="1"/>
          </p:cNvSpPr>
          <p:nvPr>
            <p:ph type="dt" sz="half" idx="10"/>
          </p:nvPr>
        </p:nvSpPr>
        <p:spPr>
          <a:ln/>
        </p:spPr>
        <p:txBody>
          <a:bodyPr/>
          <a:lstStyle>
            <a:lvl1pPr>
              <a:defRPr/>
            </a:lvl1pPr>
          </a:lstStyle>
          <a:p>
            <a:pPr>
              <a:defRPr/>
            </a:pPr>
            <a:fld id="{C5C98870-C3CF-4502-98C2-063EEB9EB1EC}" type="datetime1">
              <a:rPr lang="en-US"/>
              <a:pPr>
                <a:defRPr/>
              </a:pPr>
              <a:t>2/6/2020</a:t>
            </a:fld>
            <a:r>
              <a:rPr lang="en-US" dirty="0"/>
              <a:t>IHPS/UCSF 9/24/00</a:t>
            </a:r>
          </a:p>
        </p:txBody>
      </p:sp>
      <p:sp>
        <p:nvSpPr>
          <p:cNvPr id="5" name="Rectangle 5">
            <a:extLst>
              <a:ext uri="{FF2B5EF4-FFF2-40B4-BE49-F238E27FC236}">
                <a16:creationId xmlns:a16="http://schemas.microsoft.com/office/drawing/2014/main" id="{20D55FBE-1839-4010-BFD0-D33649B3792E}"/>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135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242A66-128A-43E8-9F56-C1BC9EDF37FD}"/>
              </a:ext>
            </a:extLst>
          </p:cNvPr>
          <p:cNvSpPr>
            <a:spLocks noGrp="1" noChangeArrowheads="1"/>
          </p:cNvSpPr>
          <p:nvPr>
            <p:ph type="dt" sz="half" idx="10"/>
          </p:nvPr>
        </p:nvSpPr>
        <p:spPr>
          <a:ln/>
        </p:spPr>
        <p:txBody>
          <a:bodyPr/>
          <a:lstStyle>
            <a:lvl1pPr>
              <a:defRPr/>
            </a:lvl1pPr>
          </a:lstStyle>
          <a:p>
            <a:pPr>
              <a:defRPr/>
            </a:pPr>
            <a:fld id="{57483CA0-26CF-4ACA-A63D-32A3D15E582B}" type="datetime1">
              <a:rPr lang="en-US"/>
              <a:pPr>
                <a:defRPr/>
              </a:pPr>
              <a:t>2/6/2020</a:t>
            </a:fld>
            <a:r>
              <a:rPr lang="en-US" dirty="0"/>
              <a:t>IHPS/UCSF 9/24/00</a:t>
            </a:r>
          </a:p>
        </p:txBody>
      </p:sp>
      <p:sp>
        <p:nvSpPr>
          <p:cNvPr id="5" name="Rectangle 5">
            <a:extLst>
              <a:ext uri="{FF2B5EF4-FFF2-40B4-BE49-F238E27FC236}">
                <a16:creationId xmlns:a16="http://schemas.microsoft.com/office/drawing/2014/main" id="{198EF7DB-B8CE-4197-AC5E-4213B3C436F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03447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5B40DDD3-0305-46E0-BBFF-9AA3062D0772}"/>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B4F88DB-F2C7-419B-9D02-1AF5E5A1B33F}"/>
              </a:ext>
            </a:extLst>
          </p:cNvPr>
          <p:cNvSpPr>
            <a:spLocks noGrp="1" noChangeArrowheads="1"/>
          </p:cNvSpPr>
          <p:nvPr>
            <p:ph type="ftr" sz="quarter" idx="11"/>
          </p:nvPr>
        </p:nvSpPr>
        <p:spPr/>
        <p:txBody>
          <a:bodyPr/>
          <a:lstStyle>
            <a:lvl1pPr>
              <a:defRPr/>
            </a:lvl1pPr>
          </a:lstStyle>
          <a:p>
            <a:pPr>
              <a:defRPr/>
            </a:pPr>
            <a:r>
              <a:rPr lang="en-US" dirty="0"/>
              <a:t>Health Strategies International, Super Models for Global Health </a:t>
            </a:r>
          </a:p>
        </p:txBody>
      </p:sp>
      <p:sp>
        <p:nvSpPr>
          <p:cNvPr id="6" name="Rectangle 6">
            <a:extLst>
              <a:ext uri="{FF2B5EF4-FFF2-40B4-BE49-F238E27FC236}">
                <a16:creationId xmlns:a16="http://schemas.microsoft.com/office/drawing/2014/main" id="{6FE10FC8-9BDE-4ADA-8235-4D3587B7BFD8}"/>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9E06149-3496-40D4-BDBA-41668FC07473}" type="slidenum">
              <a:rPr lang="en-US" altLang="en-US"/>
              <a:pPr/>
              <a:t>‹#›</a:t>
            </a:fld>
            <a:endParaRPr lang="en-US" altLang="en-US" dirty="0"/>
          </a:p>
        </p:txBody>
      </p:sp>
    </p:spTree>
    <p:extLst>
      <p:ext uri="{BB962C8B-B14F-4D97-AF65-F5344CB8AC3E}">
        <p14:creationId xmlns:p14="http://schemas.microsoft.com/office/powerpoint/2010/main" val="19475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onsolas" pitchFamily="49"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0265D8B4-C479-4A12-AFE3-3564C7CD2259}"/>
              </a:ext>
            </a:extLst>
          </p:cNvPr>
          <p:cNvSpPr>
            <a:spLocks noGrp="1" noChangeArrowheads="1"/>
          </p:cNvSpPr>
          <p:nvPr>
            <p:ph type="dt" sz="half" idx="10"/>
          </p:nvPr>
        </p:nvSpPr>
        <p:spPr>
          <a:ln/>
        </p:spPr>
        <p:txBody>
          <a:bodyPr/>
          <a:lstStyle>
            <a:lvl1pPr>
              <a:defRPr/>
            </a:lvl1pPr>
          </a:lstStyle>
          <a:p>
            <a:pPr>
              <a:defRPr/>
            </a:pPr>
            <a:fld id="{C44C4735-5914-481A-A02B-5888DA85A705}" type="datetime1">
              <a:rPr lang="en-US"/>
              <a:pPr>
                <a:defRPr/>
              </a:pPr>
              <a:t>2/6/2020</a:t>
            </a:fld>
            <a:r>
              <a:rPr lang="en-US" dirty="0"/>
              <a:t>IHPS/UCSF 9/24/00</a:t>
            </a:r>
          </a:p>
        </p:txBody>
      </p:sp>
      <p:sp>
        <p:nvSpPr>
          <p:cNvPr id="5" name="Rectangle 5">
            <a:extLst>
              <a:ext uri="{FF2B5EF4-FFF2-40B4-BE49-F238E27FC236}">
                <a16:creationId xmlns:a16="http://schemas.microsoft.com/office/drawing/2014/main" id="{65B53159-5332-43DA-8CB0-585222DB26C4}"/>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780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A1F034-D9BD-4B30-90C4-25AB5FC311D7}"/>
              </a:ext>
            </a:extLst>
          </p:cNvPr>
          <p:cNvSpPr>
            <a:spLocks noGrp="1" noChangeArrowheads="1"/>
          </p:cNvSpPr>
          <p:nvPr>
            <p:ph type="dt" sz="half" idx="10"/>
          </p:nvPr>
        </p:nvSpPr>
        <p:spPr>
          <a:ln/>
        </p:spPr>
        <p:txBody>
          <a:bodyPr/>
          <a:lstStyle>
            <a:lvl1pPr>
              <a:defRPr/>
            </a:lvl1pPr>
          </a:lstStyle>
          <a:p>
            <a:pPr>
              <a:defRPr/>
            </a:pPr>
            <a:fld id="{64B2BD90-24F0-4410-A417-5E4B8ED0DCDB}" type="datetime1">
              <a:rPr lang="en-US"/>
              <a:pPr>
                <a:defRPr/>
              </a:pPr>
              <a:t>2/6/2020</a:t>
            </a:fld>
            <a:r>
              <a:rPr lang="en-US" dirty="0"/>
              <a:t>IHPS/UCSF 9/24/00</a:t>
            </a:r>
          </a:p>
        </p:txBody>
      </p:sp>
      <p:sp>
        <p:nvSpPr>
          <p:cNvPr id="5" name="Rectangle 5">
            <a:extLst>
              <a:ext uri="{FF2B5EF4-FFF2-40B4-BE49-F238E27FC236}">
                <a16:creationId xmlns:a16="http://schemas.microsoft.com/office/drawing/2014/main" id="{FFD39E7B-BE7A-4088-B6D2-AA080C837AA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58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7F1AA6-225F-4110-BFE2-13964A2F805F}"/>
              </a:ext>
            </a:extLst>
          </p:cNvPr>
          <p:cNvSpPr>
            <a:spLocks noGrp="1" noChangeArrowheads="1"/>
          </p:cNvSpPr>
          <p:nvPr>
            <p:ph type="dt" sz="half" idx="10"/>
          </p:nvPr>
        </p:nvSpPr>
        <p:spPr>
          <a:ln/>
        </p:spPr>
        <p:txBody>
          <a:bodyPr/>
          <a:lstStyle>
            <a:lvl1pPr>
              <a:defRPr/>
            </a:lvl1pPr>
          </a:lstStyle>
          <a:p>
            <a:pPr>
              <a:defRPr/>
            </a:pPr>
            <a:fld id="{93FFE6CB-50B3-4C97-BE9F-6B2E7C6E6209}" type="datetime1">
              <a:rPr lang="en-US"/>
              <a:pPr>
                <a:defRPr/>
              </a:pPr>
              <a:t>2/6/2020</a:t>
            </a:fld>
            <a:r>
              <a:rPr lang="en-US" dirty="0"/>
              <a:t>IHPS/UCSF 9/24/00</a:t>
            </a:r>
          </a:p>
        </p:txBody>
      </p:sp>
      <p:sp>
        <p:nvSpPr>
          <p:cNvPr id="6" name="Rectangle 5">
            <a:extLst>
              <a:ext uri="{FF2B5EF4-FFF2-40B4-BE49-F238E27FC236}">
                <a16:creationId xmlns:a16="http://schemas.microsoft.com/office/drawing/2014/main" id="{378062A0-9588-4993-A56D-957B72D1672F}"/>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6436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7860D-A96D-4B93-8C8B-D0495E4EB0B7}"/>
              </a:ext>
            </a:extLst>
          </p:cNvPr>
          <p:cNvSpPr>
            <a:spLocks noGrp="1" noChangeArrowheads="1"/>
          </p:cNvSpPr>
          <p:nvPr>
            <p:ph type="dt" sz="half" idx="10"/>
          </p:nvPr>
        </p:nvSpPr>
        <p:spPr>
          <a:ln/>
        </p:spPr>
        <p:txBody>
          <a:bodyPr/>
          <a:lstStyle>
            <a:lvl1pPr>
              <a:defRPr/>
            </a:lvl1pPr>
          </a:lstStyle>
          <a:p>
            <a:pPr>
              <a:defRPr/>
            </a:pPr>
            <a:fld id="{335C33DD-A895-4BEE-9619-488FABDB18C4}" type="datetime1">
              <a:rPr lang="en-US"/>
              <a:pPr>
                <a:defRPr/>
              </a:pPr>
              <a:t>2/6/2020</a:t>
            </a:fld>
            <a:r>
              <a:rPr lang="en-US" dirty="0"/>
              <a:t>IHPS/UCSF 9/24/00</a:t>
            </a:r>
          </a:p>
        </p:txBody>
      </p:sp>
      <p:sp>
        <p:nvSpPr>
          <p:cNvPr id="8" name="Rectangle 5">
            <a:extLst>
              <a:ext uri="{FF2B5EF4-FFF2-40B4-BE49-F238E27FC236}">
                <a16:creationId xmlns:a16="http://schemas.microsoft.com/office/drawing/2014/main" id="{CE7297E9-F7E9-4F5D-BFCA-06F42876057D}"/>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834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0C7D9FC-EB75-4118-95AF-C2A8A19A0867}"/>
              </a:ext>
            </a:extLst>
          </p:cNvPr>
          <p:cNvSpPr>
            <a:spLocks noGrp="1" noChangeArrowheads="1"/>
          </p:cNvSpPr>
          <p:nvPr>
            <p:ph type="dt" sz="half" idx="10"/>
          </p:nvPr>
        </p:nvSpPr>
        <p:spPr>
          <a:ln/>
        </p:spPr>
        <p:txBody>
          <a:bodyPr/>
          <a:lstStyle>
            <a:lvl1pPr>
              <a:defRPr/>
            </a:lvl1pPr>
          </a:lstStyle>
          <a:p>
            <a:pPr>
              <a:defRPr/>
            </a:pPr>
            <a:fld id="{D5E4E196-4A66-4888-B7D0-EB04B10BE929}" type="datetime1">
              <a:rPr lang="en-US"/>
              <a:pPr>
                <a:defRPr/>
              </a:pPr>
              <a:t>2/6/2020</a:t>
            </a:fld>
            <a:r>
              <a:rPr lang="en-US" dirty="0"/>
              <a:t>IHPS/UCSF 9/24/00</a:t>
            </a:r>
          </a:p>
        </p:txBody>
      </p:sp>
      <p:sp>
        <p:nvSpPr>
          <p:cNvPr id="4" name="Rectangle 5">
            <a:extLst>
              <a:ext uri="{FF2B5EF4-FFF2-40B4-BE49-F238E27FC236}">
                <a16:creationId xmlns:a16="http://schemas.microsoft.com/office/drawing/2014/main" id="{20E7D401-9461-450A-82FC-0B6C5D4BF527}"/>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01025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C1EFA8-62ED-4F70-A959-E393E52130F0}"/>
              </a:ext>
            </a:extLst>
          </p:cNvPr>
          <p:cNvSpPr>
            <a:spLocks noGrp="1" noChangeArrowheads="1"/>
          </p:cNvSpPr>
          <p:nvPr>
            <p:ph type="dt" sz="half" idx="10"/>
          </p:nvPr>
        </p:nvSpPr>
        <p:spPr>
          <a:ln/>
        </p:spPr>
        <p:txBody>
          <a:bodyPr/>
          <a:lstStyle>
            <a:lvl1pPr>
              <a:defRPr/>
            </a:lvl1pPr>
          </a:lstStyle>
          <a:p>
            <a:pPr>
              <a:defRPr/>
            </a:pPr>
            <a:fld id="{823858C5-57CC-4161-9C40-E72301D72DE9}" type="datetime1">
              <a:rPr lang="en-US"/>
              <a:pPr>
                <a:defRPr/>
              </a:pPr>
              <a:t>2/6/2020</a:t>
            </a:fld>
            <a:r>
              <a:rPr lang="en-US" dirty="0"/>
              <a:t>IHPS/UCSF 9/24/00</a:t>
            </a:r>
          </a:p>
        </p:txBody>
      </p:sp>
      <p:sp>
        <p:nvSpPr>
          <p:cNvPr id="3" name="Rectangle 5">
            <a:extLst>
              <a:ext uri="{FF2B5EF4-FFF2-40B4-BE49-F238E27FC236}">
                <a16:creationId xmlns:a16="http://schemas.microsoft.com/office/drawing/2014/main" id="{281A5A5E-AA7D-4D80-AA70-D9AD111A656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96520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ABFB48-5FBC-4009-9A5E-88DAACA4AD2C}"/>
              </a:ext>
            </a:extLst>
          </p:cNvPr>
          <p:cNvSpPr>
            <a:spLocks noGrp="1" noChangeArrowheads="1"/>
          </p:cNvSpPr>
          <p:nvPr>
            <p:ph type="dt" sz="half" idx="10"/>
          </p:nvPr>
        </p:nvSpPr>
        <p:spPr>
          <a:ln/>
        </p:spPr>
        <p:txBody>
          <a:bodyPr/>
          <a:lstStyle>
            <a:lvl1pPr>
              <a:defRPr/>
            </a:lvl1pPr>
          </a:lstStyle>
          <a:p>
            <a:pPr>
              <a:defRPr/>
            </a:pPr>
            <a:fld id="{5CA34590-9441-4C3B-99A5-56CF3F4E8D0C}" type="datetime1">
              <a:rPr lang="en-US"/>
              <a:pPr>
                <a:defRPr/>
              </a:pPr>
              <a:t>2/6/2020</a:t>
            </a:fld>
            <a:r>
              <a:rPr lang="en-US" dirty="0"/>
              <a:t>IHPS/UCSF 9/24/00</a:t>
            </a:r>
          </a:p>
        </p:txBody>
      </p:sp>
      <p:sp>
        <p:nvSpPr>
          <p:cNvPr id="6" name="Rectangle 5">
            <a:extLst>
              <a:ext uri="{FF2B5EF4-FFF2-40B4-BE49-F238E27FC236}">
                <a16:creationId xmlns:a16="http://schemas.microsoft.com/office/drawing/2014/main" id="{96C485AB-D1A6-4E06-BE80-29A3A6A8034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00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DC7C94-BC22-47B0-92A5-BB5C73C85ED0}"/>
              </a:ext>
            </a:extLst>
          </p:cNvPr>
          <p:cNvSpPr>
            <a:spLocks noGrp="1" noChangeArrowheads="1"/>
          </p:cNvSpPr>
          <p:nvPr>
            <p:ph type="dt" sz="half" idx="10"/>
          </p:nvPr>
        </p:nvSpPr>
        <p:spPr>
          <a:ln/>
        </p:spPr>
        <p:txBody>
          <a:bodyPr/>
          <a:lstStyle>
            <a:lvl1pPr>
              <a:defRPr/>
            </a:lvl1pPr>
          </a:lstStyle>
          <a:p>
            <a:pPr>
              <a:defRPr/>
            </a:pPr>
            <a:fld id="{1C053113-00BE-4410-9BAB-6FA889DDF3F3}" type="datetime1">
              <a:rPr lang="en-US"/>
              <a:pPr>
                <a:defRPr/>
              </a:pPr>
              <a:t>2/6/2020</a:t>
            </a:fld>
            <a:r>
              <a:rPr lang="en-US" dirty="0"/>
              <a:t>IHPS/UCSF 9/24/00</a:t>
            </a:r>
          </a:p>
        </p:txBody>
      </p:sp>
      <p:sp>
        <p:nvSpPr>
          <p:cNvPr id="6" name="Rectangle 5">
            <a:extLst>
              <a:ext uri="{FF2B5EF4-FFF2-40B4-BE49-F238E27FC236}">
                <a16:creationId xmlns:a16="http://schemas.microsoft.com/office/drawing/2014/main" id="{9E769659-B6A0-45DF-9833-A4D92E44812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54536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991FD6-6756-49CB-A634-D40442AC167F}"/>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F870F56B-85E3-4F7F-9988-CA567E113DC3}"/>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703DAE9-6606-4014-835D-DC53005CD2D8}"/>
              </a:ext>
            </a:extLst>
          </p:cNvPr>
          <p:cNvSpPr>
            <a:spLocks noGrp="1" noChangeArrowheads="1"/>
          </p:cNvSpPr>
          <p:nvPr>
            <p:ph type="dt" sz="half" idx="2"/>
          </p:nvPr>
        </p:nvSpPr>
        <p:spPr bwMode="auto">
          <a:xfrm>
            <a:off x="6477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FFFF"/>
                </a:solidFill>
                <a:latin typeface="Corbel" pitchFamily="34" charset="0"/>
                <a:ea typeface="ＭＳ Ｐゴシック" pitchFamily="-106" charset="-128"/>
              </a:defRPr>
            </a:lvl1pPr>
          </a:lstStyle>
          <a:p>
            <a:pPr>
              <a:defRPr/>
            </a:pPr>
            <a:fld id="{4EA03451-75D6-44FA-B0D4-F20F82A2F541}" type="datetime1">
              <a:rPr lang="en-US"/>
              <a:pPr>
                <a:defRPr/>
              </a:pPr>
              <a:t>2/6/2020</a:t>
            </a:fld>
            <a:r>
              <a:rPr lang="en-US" dirty="0"/>
              <a:t>IHPS/UCSF 9/24/00</a:t>
            </a:r>
          </a:p>
        </p:txBody>
      </p:sp>
      <p:sp>
        <p:nvSpPr>
          <p:cNvPr id="1029" name="Rectangle 5">
            <a:extLst>
              <a:ext uri="{FF2B5EF4-FFF2-40B4-BE49-F238E27FC236}">
                <a16:creationId xmlns:a16="http://schemas.microsoft.com/office/drawing/2014/main" id="{AB14F3F4-0590-45A5-93C7-1379500F92D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orbel" pitchFamily="34" charset="0"/>
                <a:ea typeface="+mn-ea"/>
              </a:defRPr>
            </a:lvl1pPr>
          </a:lstStyle>
          <a:p>
            <a:pPr>
              <a:defRPr/>
            </a:pPr>
            <a:endParaRPr lang="en-US" altLang="en-US"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cs typeface="+mj-cs"/>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Consolas" pitchFamily="49" charset="0"/>
          <a:ea typeface="ＭＳ Ｐゴシック" pitchFamily="-106" charset="-128"/>
        </a:defRPr>
      </a:lvl5pPr>
      <a:lvl6pPr marL="4572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6pPr>
      <a:lvl7pPr marL="9144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7pPr>
      <a:lvl8pPr marL="13716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8pPr>
      <a:lvl9pPr marL="1828800"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imes New Roman" pitchFamily="-106" charset="0"/>
        </a:defRPr>
      </a:lvl9pPr>
    </p:titleStyle>
    <p:bodyStyle>
      <a:lvl1pPr marL="342900" indent="-342900" algn="l" rtl="0" eaLnBrk="0" fontAlgn="base" hangingPunct="0">
        <a:spcBef>
          <a:spcPct val="10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06" charset="-128"/>
          <a:cs typeface="+mn-cs"/>
        </a:defRPr>
      </a:lvl1pPr>
      <a:lvl2pPr marL="742950" indent="-28575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2pPr>
      <a:lvl3pPr marL="11430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3pPr>
      <a:lvl4pPr marL="16002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4pPr>
      <a:lvl5pPr marL="2057400" indent="-228600" algn="l" rtl="0" eaLnBrk="0" fontAlgn="base" hangingPunct="0">
        <a:spcBef>
          <a:spcPct val="20000"/>
        </a:spcBef>
        <a:spcAft>
          <a:spcPct val="0"/>
        </a:spcAft>
        <a:buChar char="»"/>
        <a:defRPr sz="2400">
          <a:solidFill>
            <a:srgbClr val="FFFFFF"/>
          </a:solidFill>
          <a:effectLst>
            <a:outerShdw blurRad="38100" dist="38100" dir="2700000" algn="tl">
              <a:srgbClr val="000000"/>
            </a:outerShdw>
          </a:effectLst>
          <a:latin typeface="Corbel" pitchFamily="34" charset="0"/>
          <a:ea typeface="ＭＳ Ｐゴシック" pitchFamily="-110" charset="-128"/>
        </a:defRPr>
      </a:lvl5pPr>
      <a:lvl6pPr marL="25146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9.wmf"/><Relationship Id="rId4" Type="http://schemas.openxmlformats.org/officeDocument/2006/relationships/oleObject" Target="../embeddings/oleObject7.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png"/><Relationship Id="rId4" Type="http://schemas.openxmlformats.org/officeDocument/2006/relationships/oleObject" Target="../embeddings/oleObject8.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healthsystemtracker.org/dashboard/#spending" TargetMode="External"/><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FC514D-2ADE-4105-9A70-E8C4E6D27806}"/>
              </a:ext>
            </a:extLst>
          </p:cNvPr>
          <p:cNvSpPr>
            <a:spLocks noGrp="1" noChangeArrowheads="1"/>
          </p:cNvSpPr>
          <p:nvPr>
            <p:ph type="ctrTitle"/>
          </p:nvPr>
        </p:nvSpPr>
        <p:spPr>
          <a:xfrm>
            <a:off x="533400" y="533400"/>
            <a:ext cx="8229600" cy="2209800"/>
          </a:xfrm>
        </p:spPr>
        <p:txBody>
          <a:bodyPr/>
          <a:lstStyle/>
          <a:p>
            <a:r>
              <a:rPr lang="en-US" altLang="en-US" b="1" dirty="0">
                <a:effectLst/>
                <a:ea typeface="ＭＳ Ｐゴシック" panose="020B0600070205080204" pitchFamily="34" charset="-128"/>
              </a:rPr>
              <a:t>Introduction to Cost-Effectiveness</a:t>
            </a:r>
            <a:br>
              <a:rPr lang="en-US" altLang="en-US" b="1" dirty="0">
                <a:effectLst/>
                <a:ea typeface="ＭＳ Ｐゴシック" panose="020B0600070205080204" pitchFamily="34" charset="-128"/>
              </a:rPr>
            </a:br>
            <a:br>
              <a:rPr lang="en-US" altLang="en-US" b="1" dirty="0">
                <a:effectLst/>
                <a:ea typeface="ＭＳ Ｐゴシック" panose="020B0600070205080204" pitchFamily="34" charset="-128"/>
              </a:rPr>
            </a:br>
            <a:endParaRPr lang="en-US" altLang="en-US" dirty="0">
              <a:effectLst/>
              <a:ea typeface="ＭＳ Ｐゴシック" panose="020B0600070205080204" pitchFamily="34" charset="-128"/>
            </a:endParaRPr>
          </a:p>
        </p:txBody>
      </p:sp>
      <p:sp>
        <p:nvSpPr>
          <p:cNvPr id="11267" name="Rectangle 3">
            <a:extLst>
              <a:ext uri="{FF2B5EF4-FFF2-40B4-BE49-F238E27FC236}">
                <a16:creationId xmlns:a16="http://schemas.microsoft.com/office/drawing/2014/main" id="{98E48778-9B56-4E43-8331-D2905DE28FB5}"/>
              </a:ext>
            </a:extLst>
          </p:cNvPr>
          <p:cNvSpPr>
            <a:spLocks noGrp="1" noChangeArrowheads="1"/>
          </p:cNvSpPr>
          <p:nvPr>
            <p:ph type="subTitle" idx="1"/>
          </p:nvPr>
        </p:nvSpPr>
        <p:spPr>
          <a:xfrm>
            <a:off x="762000" y="2133600"/>
            <a:ext cx="7924800" cy="1752600"/>
          </a:xfrm>
        </p:spPr>
        <p:txBody>
          <a:bodyPr/>
          <a:lstStyle/>
          <a:p>
            <a:pPr>
              <a:defRPr/>
            </a:pPr>
            <a:r>
              <a:rPr lang="en-US" sz="2800" b="1" i="1" dirty="0"/>
              <a:t>Elliot Marseille - Health Strategies International </a:t>
            </a:r>
          </a:p>
          <a:p>
            <a:pPr>
              <a:defRPr/>
            </a:pPr>
            <a:r>
              <a:rPr lang="en-US" sz="2800" b="1" dirty="0">
                <a:effectLst/>
              </a:rPr>
              <a:t>DCEA – Epi 213 - 30 January 2020</a:t>
            </a:r>
            <a:endParaRPr lang="en-US" sz="2800" dirty="0">
              <a:effectLst/>
            </a:endParaRPr>
          </a:p>
        </p:txBody>
      </p:sp>
      <p:pic>
        <p:nvPicPr>
          <p:cNvPr id="3076" name="Picture 4" descr="C:\Users\Elliot\Documents\AAActive\Hanuman logo Feb3_2011.jpg">
            <a:extLst>
              <a:ext uri="{FF2B5EF4-FFF2-40B4-BE49-F238E27FC236}">
                <a16:creationId xmlns:a16="http://schemas.microsoft.com/office/drawing/2014/main" id="{341DFD93-E976-486D-A421-5CBE70684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5354638"/>
            <a:ext cx="12858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76CFDBD6-B929-456A-BA5F-96CC69089B0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050" name="Rectangle 2">
            <a:extLst>
              <a:ext uri="{FF2B5EF4-FFF2-40B4-BE49-F238E27FC236}">
                <a16:creationId xmlns:a16="http://schemas.microsoft.com/office/drawing/2014/main" id="{DB2BF813-D65E-4A45-AD54-989052B112C9}"/>
              </a:ext>
            </a:extLst>
          </p:cNvPr>
          <p:cNvSpPr>
            <a:spLocks noGrp="1" noChangeArrowheads="1"/>
          </p:cNvSpPr>
          <p:nvPr>
            <p:ph type="title"/>
          </p:nvPr>
        </p:nvSpPr>
        <p:spPr/>
        <p:txBody>
          <a:bodyPr/>
          <a:lstStyle/>
          <a:p>
            <a:pPr>
              <a:defRPr/>
            </a:pPr>
            <a:r>
              <a:rPr lang="en-US" b="1" dirty="0"/>
              <a:t>The role of CEA</a:t>
            </a:r>
          </a:p>
        </p:txBody>
      </p:sp>
      <p:sp>
        <p:nvSpPr>
          <p:cNvPr id="2051" name="Rectangle 3">
            <a:extLst>
              <a:ext uri="{FF2B5EF4-FFF2-40B4-BE49-F238E27FC236}">
                <a16:creationId xmlns:a16="http://schemas.microsoft.com/office/drawing/2014/main" id="{00C05DBD-EC43-4128-83AD-0F80EABCB968}"/>
              </a:ext>
            </a:extLst>
          </p:cNvPr>
          <p:cNvSpPr>
            <a:spLocks noGrp="1" noChangeArrowheads="1"/>
          </p:cNvSpPr>
          <p:nvPr>
            <p:ph type="body" idx="1"/>
          </p:nvPr>
        </p:nvSpPr>
        <p:spPr/>
        <p:txBody>
          <a:bodyPr/>
          <a:lstStyle/>
          <a:p>
            <a:pPr>
              <a:spcBef>
                <a:spcPct val="0"/>
              </a:spcBef>
              <a:defRPr/>
            </a:pPr>
            <a:r>
              <a:rPr lang="en-US" b="1" dirty="0"/>
              <a:t>It doesn’t decide the goals (value neutral)</a:t>
            </a:r>
          </a:p>
          <a:p>
            <a:pPr>
              <a:spcBef>
                <a:spcPct val="0"/>
              </a:spcBef>
              <a:defRPr/>
            </a:pPr>
            <a:endParaRPr lang="en-US" b="1" dirty="0"/>
          </a:p>
          <a:p>
            <a:pPr>
              <a:spcBef>
                <a:spcPct val="0"/>
              </a:spcBef>
              <a:defRPr/>
            </a:pPr>
            <a:r>
              <a:rPr lang="en-US" b="1" dirty="0"/>
              <a:t>CEA helps to reach goal with smallest expenditure possible (most efficient)</a:t>
            </a:r>
          </a:p>
          <a:p>
            <a:pPr>
              <a:spcBef>
                <a:spcPct val="0"/>
              </a:spcBef>
              <a:defRPr/>
            </a:pPr>
            <a:endParaRPr lang="en-US"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050">
            <a:extLst>
              <a:ext uri="{FF2B5EF4-FFF2-40B4-BE49-F238E27FC236}">
                <a16:creationId xmlns:a16="http://schemas.microsoft.com/office/drawing/2014/main" id="{B2E67940-8E13-4A12-9E9D-9505362D47E1}"/>
              </a:ext>
            </a:extLst>
          </p:cNvPr>
          <p:cNvSpPr>
            <a:spLocks noGrp="1" noChangeArrowheads="1"/>
          </p:cNvSpPr>
          <p:nvPr>
            <p:ph type="title"/>
          </p:nvPr>
        </p:nvSpPr>
        <p:spPr/>
        <p:txBody>
          <a:bodyPr/>
          <a:lstStyle/>
          <a:p>
            <a:pPr>
              <a:defRPr/>
            </a:pPr>
            <a:r>
              <a:rPr lang="en-US" u="sng" dirty="0">
                <a:ea typeface="+mj-ea"/>
              </a:rPr>
              <a:t>Incremental analysis:</a:t>
            </a:r>
            <a:r>
              <a:rPr lang="en-US" dirty="0">
                <a:ea typeface="+mj-ea"/>
              </a:rPr>
              <a:t> Targeting</a:t>
            </a:r>
          </a:p>
        </p:txBody>
      </p:sp>
      <p:sp>
        <p:nvSpPr>
          <p:cNvPr id="103427" name="Rectangle 2051">
            <a:extLst>
              <a:ext uri="{FF2B5EF4-FFF2-40B4-BE49-F238E27FC236}">
                <a16:creationId xmlns:a16="http://schemas.microsoft.com/office/drawing/2014/main" id="{E12A3298-26FA-4DC2-9135-BE95A7FB4A54}"/>
              </a:ext>
            </a:extLst>
          </p:cNvPr>
          <p:cNvSpPr>
            <a:spLocks noGrp="1" noChangeArrowheads="1"/>
          </p:cNvSpPr>
          <p:nvPr>
            <p:ph type="body" idx="1"/>
          </p:nvPr>
        </p:nvSpPr>
        <p:spPr/>
        <p:txBody>
          <a:bodyPr/>
          <a:lstStyle/>
          <a:p>
            <a:pPr>
              <a:buFontTx/>
              <a:buNone/>
              <a:defRPr/>
            </a:pPr>
            <a:r>
              <a:rPr lang="en-US" sz="2000" b="1" dirty="0">
                <a:effectLst>
                  <a:outerShdw blurRad="38100" dist="38100" dir="2700000" algn="tl">
                    <a:srgbClr val="808080"/>
                  </a:outerShdw>
                </a:effectLst>
              </a:rPr>
              <a:t>HIV Prevention, group of 1000 individuals</a:t>
            </a:r>
          </a:p>
          <a:p>
            <a:pPr>
              <a:buFontTx/>
              <a:buNone/>
              <a:defRPr/>
            </a:pPr>
            <a:r>
              <a:rPr lang="en-US" sz="2000" b="1" dirty="0">
                <a:effectLst>
                  <a:outerShdw blurRad="38100" dist="38100" dir="2700000" algn="tl">
                    <a:srgbClr val="808080"/>
                  </a:outerShdw>
                </a:effectLst>
              </a:rPr>
              <a:t>			QALYs		Program Costs		</a:t>
            </a:r>
            <a:br>
              <a:rPr lang="en-US" sz="2000" b="1" dirty="0">
                <a:effectLst>
                  <a:outerShdw blurRad="38100" dist="38100" dir="2700000" algn="tl">
                    <a:srgbClr val="808080"/>
                  </a:outerShdw>
                </a:effectLst>
              </a:rPr>
            </a:br>
            <a:r>
              <a:rPr lang="en-US" sz="2000" b="1" dirty="0">
                <a:effectLst>
                  <a:outerShdw blurRad="38100" dist="38100" dir="2700000" algn="tl">
                    <a:srgbClr val="808080"/>
                  </a:outerShdw>
                </a:effectLst>
              </a:rPr>
              <a:t>Scenario	Total	Added	Total	Added	$ / QALY	</a:t>
            </a:r>
            <a:endParaRPr lang="en-US" sz="2000" b="1" dirty="0">
              <a:effectLst/>
            </a:endParaRPr>
          </a:p>
          <a:p>
            <a:pPr>
              <a:buFontTx/>
              <a:buNone/>
              <a:defRPr/>
            </a:pPr>
            <a:r>
              <a:rPr lang="en-US" sz="2000" dirty="0">
                <a:effectLst>
                  <a:outerShdw blurRad="38100" dist="38100" dir="2700000" algn="tl">
                    <a:srgbClr val="808080"/>
                  </a:outerShdw>
                </a:effectLst>
              </a:rPr>
              <a:t>No prevention	20,000	--	$0	--	     	--	</a:t>
            </a:r>
            <a:endParaRPr lang="en-US" sz="2000" dirty="0">
              <a:effectLst/>
            </a:endParaRPr>
          </a:p>
          <a:p>
            <a:pPr>
              <a:buFontTx/>
              <a:buNone/>
              <a:defRPr/>
            </a:pPr>
            <a:r>
              <a:rPr lang="en-US" sz="2000" dirty="0">
                <a:effectLst>
                  <a:outerShdw blurRad="38100" dist="38100" dir="2700000" algn="tl">
                    <a:srgbClr val="808080"/>
                  </a:outerShdw>
                </a:effectLst>
              </a:rPr>
              <a:t>Targeted (100)	20,025	25	$20,000	$20,000		$800	</a:t>
            </a:r>
            <a:endParaRPr lang="en-US" sz="2000" dirty="0">
              <a:effectLst/>
            </a:endParaRPr>
          </a:p>
          <a:p>
            <a:pPr>
              <a:buFontTx/>
              <a:buNone/>
              <a:defRPr/>
            </a:pPr>
            <a:r>
              <a:rPr lang="en-US" sz="2000" dirty="0">
                <a:effectLst>
                  <a:outerShdw blurRad="38100" dist="38100" dir="2700000" algn="tl">
                    <a:srgbClr val="808080"/>
                  </a:outerShdw>
                </a:effectLst>
              </a:rPr>
              <a:t>Universal	20,027	2	$200,000 $180,000	$90,000	</a:t>
            </a:r>
            <a:endParaRPr lang="en-US" sz="2000" dirty="0">
              <a:effectLst/>
            </a:endParaRPr>
          </a:p>
          <a:p>
            <a:pPr>
              <a:buFontTx/>
              <a:buNone/>
              <a:defRPr/>
            </a:pPr>
            <a:endParaRPr lang="en-US" sz="2000" dirty="0">
              <a:effectLst>
                <a:outerShdw blurRad="38100" dist="38100" dir="2700000" algn="tl">
                  <a:srgbClr val="808080"/>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6498" name="Picture 4">
            <a:extLst>
              <a:ext uri="{FF2B5EF4-FFF2-40B4-BE49-F238E27FC236}">
                <a16:creationId xmlns:a16="http://schemas.microsoft.com/office/drawing/2014/main" id="{E17D1D7A-CC37-4BFD-AE91-87B5D681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458200" cy="53228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4">
            <a:extLst>
              <a:ext uri="{FF2B5EF4-FFF2-40B4-BE49-F238E27FC236}">
                <a16:creationId xmlns:a16="http://schemas.microsoft.com/office/drawing/2014/main" id="{9A861ED9-FDAF-45B8-8399-68D20F667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153400" cy="4791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8546" name="Picture 4">
            <a:extLst>
              <a:ext uri="{FF2B5EF4-FFF2-40B4-BE49-F238E27FC236}">
                <a16:creationId xmlns:a16="http://schemas.microsoft.com/office/drawing/2014/main" id="{F4FF55C6-2755-4957-B59E-3912E4A66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458200" cy="40703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14605CB-E898-40D0-A130-A6BFDA69ABF7}"/>
              </a:ext>
            </a:extLst>
          </p:cNvPr>
          <p:cNvSpPr>
            <a:spLocks noGrp="1" noChangeArrowheads="1"/>
          </p:cNvSpPr>
          <p:nvPr>
            <p:ph type="title"/>
          </p:nvPr>
        </p:nvSpPr>
        <p:spPr/>
        <p:txBody>
          <a:bodyPr/>
          <a:lstStyle/>
          <a:p>
            <a:pPr algn="l">
              <a:defRPr/>
            </a:pPr>
            <a:r>
              <a:rPr lang="en-US" sz="3200" dirty="0">
                <a:effectLst>
                  <a:outerShdw blurRad="38100" dist="38100" dir="2700000" algn="tl">
                    <a:srgbClr val="808080"/>
                  </a:outerShdw>
                </a:effectLst>
              </a:rPr>
              <a:t>Sensitivity analysis: How high does rupture risk need to be to recommend clipping?</a:t>
            </a:r>
            <a:endParaRPr lang="en-US" sz="3200" dirty="0">
              <a:effectLst/>
            </a:endParaRPr>
          </a:p>
        </p:txBody>
      </p:sp>
      <p:sp>
        <p:nvSpPr>
          <p:cNvPr id="109571" name="Text Box 3">
            <a:extLst>
              <a:ext uri="{FF2B5EF4-FFF2-40B4-BE49-F238E27FC236}">
                <a16:creationId xmlns:a16="http://schemas.microsoft.com/office/drawing/2014/main" id="{0B5D1740-0D8A-4F0E-9403-8F67BC80733E}"/>
              </a:ext>
            </a:extLst>
          </p:cNvPr>
          <p:cNvSpPr txBox="1">
            <a:spLocks noChangeArrowheads="1"/>
          </p:cNvSpPr>
          <p:nvPr/>
        </p:nvSpPr>
        <p:spPr bwMode="auto">
          <a:xfrm>
            <a:off x="304800" y="20574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dirty="0">
                <a:solidFill>
                  <a:srgbClr val="FFFFFF"/>
                </a:solidFill>
                <a:latin typeface="Consolas" panose="020B0609020204030204" pitchFamily="49" charset="0"/>
              </a:rPr>
              <a:t>	</a:t>
            </a:r>
            <a:endParaRPr lang="en-US" altLang="en-US" sz="3200" dirty="0">
              <a:solidFill>
                <a:srgbClr val="FFFFFF"/>
              </a:solidFill>
              <a:latin typeface="Consolas" panose="020B0609020204030204" pitchFamily="49" charset="0"/>
            </a:endParaRPr>
          </a:p>
        </p:txBody>
      </p:sp>
      <p:graphicFrame>
        <p:nvGraphicFramePr>
          <p:cNvPr id="109572" name="Object 5">
            <a:extLst>
              <a:ext uri="{FF2B5EF4-FFF2-40B4-BE49-F238E27FC236}">
                <a16:creationId xmlns:a16="http://schemas.microsoft.com/office/drawing/2014/main" id="{C355ECDB-F7FD-4863-B4B6-C5AC6CD9DDB0}"/>
              </a:ext>
            </a:extLst>
          </p:cNvPr>
          <p:cNvGraphicFramePr>
            <a:graphicFrameLocks noChangeAspect="1"/>
          </p:cNvGraphicFramePr>
          <p:nvPr/>
        </p:nvGraphicFramePr>
        <p:xfrm>
          <a:off x="1219200" y="2068513"/>
          <a:ext cx="7315200" cy="4408487"/>
        </p:xfrm>
        <a:graphic>
          <a:graphicData uri="http://schemas.openxmlformats.org/presentationml/2006/ole">
            <mc:AlternateContent xmlns:mc="http://schemas.openxmlformats.org/markup-compatibility/2006">
              <mc:Choice xmlns:v="urn:schemas-microsoft-com:vml" Requires="v">
                <p:oleObj spid="_x0000_s109595" name="Document" r:id="rId4" imgW="4852416" imgH="2932176" progId="Word.Document.8">
                  <p:embed/>
                </p:oleObj>
              </mc:Choice>
              <mc:Fallback>
                <p:oleObj name="Document" r:id="rId4" imgW="4852416" imgH="2932176"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68513"/>
                        <a:ext cx="73152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F4D8-7B5E-46F6-A165-02D793D1F08D}"/>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77BC657-8CC1-4344-88A0-5F316A152BA2}"/>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solidFill>
                  <a:schemeClr val="tx1"/>
                </a:solidFill>
                <a:effectLst>
                  <a:outerShdw blurRad="38100" dist="38100" dir="2700000" algn="tl">
                    <a:srgbClr val="FFFFFF"/>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98B-EC9A-4901-AF02-5D5611D1B802}"/>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61727DD3-47FA-4AD5-8C05-CED951F8DE46}"/>
              </a:ext>
            </a:extLst>
          </p:cNvPr>
          <p:cNvSpPr>
            <a:spLocks noGrp="1"/>
          </p:cNvSpPr>
          <p:nvPr>
            <p:ph idx="1"/>
          </p:nvPr>
        </p:nvSpPr>
        <p:spPr>
          <a:xfrm>
            <a:off x="685800" y="1905000"/>
            <a:ext cx="7772400" cy="3733800"/>
          </a:xfrm>
        </p:spPr>
        <p:txBody>
          <a:bodyPr/>
          <a:lstStyle/>
          <a:p>
            <a:pPr marL="0" indent="0">
              <a:defRPr/>
            </a:pPr>
            <a:r>
              <a:rPr lang="en-US" dirty="0">
                <a:effectLst>
                  <a:outerShdw blurRad="38100" dist="38100" dir="2700000" algn="tl">
                    <a:srgbClr val="808080"/>
                  </a:outerShdw>
                </a:effectLst>
              </a:rPr>
              <a:t>    EBM only tells you whether something works, not whether we should pay for it.</a:t>
            </a:r>
          </a:p>
          <a:p>
            <a:pPr marL="400050" lvl="1" indent="0">
              <a:defRPr/>
            </a:pPr>
            <a:r>
              <a:rPr lang="en-US" dirty="0">
                <a:effectLst>
                  <a:outerShdw blurRad="38100" dist="38100" dir="2700000" algn="tl">
                    <a:srgbClr val="808080"/>
                  </a:outerShdw>
                </a:effectLst>
                <a:ea typeface="ＭＳ Ｐゴシック" pitchFamily="-106" charset="-128"/>
              </a:rPr>
              <a:t> LVAD example</a:t>
            </a:r>
          </a:p>
          <a:p>
            <a:pPr marL="400050" lvl="1" indent="0">
              <a:defRPr/>
            </a:pPr>
            <a:r>
              <a:rPr lang="en-US" dirty="0">
                <a:effectLst>
                  <a:outerShdw blurRad="38100" dist="38100" dir="2700000" algn="tl">
                    <a:srgbClr val="808080"/>
                  </a:outerShdw>
                </a:effectLst>
                <a:ea typeface="ＭＳ Ｐゴシック" pitchFamily="-106" charset="-128"/>
              </a:rPr>
              <a:t>Many other similar examples</a:t>
            </a:r>
          </a:p>
          <a:p>
            <a:pPr marL="400050" lvl="1" indent="0">
              <a:defRPr/>
            </a:pPr>
            <a:endParaRPr lang="en-US" dirty="0">
              <a:effectLst>
                <a:outerShdw blurRad="38100" dist="38100" dir="2700000" algn="tl">
                  <a:srgbClr val="808080"/>
                </a:outerShdw>
              </a:effectLst>
              <a:ea typeface="ＭＳ Ｐゴシック" pitchFamily="-106" charset="-128"/>
            </a:endParaRPr>
          </a:p>
          <a:p>
            <a:pPr marL="0" indent="0">
              <a:defRPr/>
            </a:pPr>
            <a:r>
              <a:rPr lang="en-US" dirty="0">
                <a:effectLst>
                  <a:outerShdw blurRad="38100" dist="38100" dir="2700000" algn="tl">
                    <a:srgbClr val="808080"/>
                  </a:outerShdw>
                </a:effectLst>
              </a:rPr>
              <a:t>    Evidence of effectiveness </a:t>
            </a:r>
            <a:r>
              <a:rPr lang="en-US" dirty="0">
                <a:effectLst>
                  <a:outerShdw blurRad="38100" dist="38100" dir="2700000" algn="tl">
                    <a:srgbClr val="808080"/>
                  </a:outerShdw>
                </a:effectLst>
                <a:sym typeface="Symbol" pitchFamily="-106" charset="2"/>
              </a:rPr>
              <a:t> Evidence of value</a:t>
            </a:r>
            <a:endParaRPr lang="en-US" dirty="0">
              <a:effectLst>
                <a:outerShdw blurRad="38100" dist="38100" dir="2700000" algn="tl">
                  <a:srgbClr val="808080"/>
                </a:outerShdw>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004B-A180-4624-977F-CE12E0FD74C3}"/>
              </a:ext>
            </a:extLst>
          </p:cNvPr>
          <p:cNvSpPr>
            <a:spLocks noGrp="1"/>
          </p:cNvSpPr>
          <p:nvPr>
            <p:ph type="title"/>
          </p:nvPr>
        </p:nvSpPr>
        <p:spPr/>
        <p:txBody>
          <a:bodyPr/>
          <a:lstStyle/>
          <a:p>
            <a:pPr>
              <a:defRPr/>
            </a:pPr>
            <a:r>
              <a:rPr lang="en-US" dirty="0">
                <a:effectLst>
                  <a:outerShdw blurRad="38100" dist="38100" dir="2700000" algn="tl">
                    <a:srgbClr val="808080"/>
                  </a:outerShdw>
                </a:effectLst>
              </a:rPr>
              <a:t>What does CEA say about value of life?</a:t>
            </a:r>
          </a:p>
        </p:txBody>
      </p:sp>
      <p:sp>
        <p:nvSpPr>
          <p:cNvPr id="3" name="Content Placeholder 2">
            <a:extLst>
              <a:ext uri="{FF2B5EF4-FFF2-40B4-BE49-F238E27FC236}">
                <a16:creationId xmlns:a16="http://schemas.microsoft.com/office/drawing/2014/main" id="{A0C0FBFB-5AF7-47AB-A3BE-96C78C558285}"/>
              </a:ext>
            </a:extLst>
          </p:cNvPr>
          <p:cNvSpPr>
            <a:spLocks noGrp="1"/>
          </p:cNvSpPr>
          <p:nvPr>
            <p:ph idx="1"/>
          </p:nvPr>
        </p:nvSpPr>
        <p:spPr/>
        <p:txBody>
          <a:bodyPr/>
          <a:lstStyle/>
          <a:p>
            <a:pPr>
              <a:defRPr/>
            </a:pPr>
            <a:r>
              <a:rPr lang="en-US" dirty="0">
                <a:effectLst>
                  <a:outerShdw blurRad="38100" dist="38100" dir="2700000" algn="tl">
                    <a:srgbClr val="808080"/>
                  </a:outerShdw>
                </a:effectLst>
              </a:rPr>
              <a:t>A cost-effectiveness threshold is one way to use CEA to determine which interventions represent good value.</a:t>
            </a:r>
          </a:p>
          <a:p>
            <a:pPr>
              <a:defRPr/>
            </a:pPr>
            <a:r>
              <a:rPr lang="en-US" dirty="0">
                <a:effectLst>
                  <a:outerShdw blurRad="38100" dist="38100" dir="2700000" algn="tl">
                    <a:srgbClr val="808080"/>
                  </a:outerShdw>
                </a:effectLst>
              </a:rPr>
              <a:t>In the US and OECD countries, that threshold is probably around $150,000 per QALY gained.</a:t>
            </a:r>
          </a:p>
          <a:p>
            <a:pPr>
              <a:defRPr/>
            </a:pPr>
            <a:r>
              <a:rPr lang="en-US" dirty="0">
                <a:effectLst>
                  <a:outerShdw blurRad="38100" dist="38100" dir="2700000" algn="tl">
                    <a:srgbClr val="808080"/>
                  </a:outerShdw>
                </a:effectLst>
              </a:rPr>
              <a:t>What is the threshold in other countries?</a:t>
            </a:r>
          </a:p>
          <a:p>
            <a:pPr lvl="1">
              <a:defRPr/>
            </a:pPr>
            <a:r>
              <a:rPr lang="en-US" dirty="0">
                <a:effectLst>
                  <a:outerShdw blurRad="38100" dist="38100" dir="2700000" algn="tl">
                    <a:srgbClr val="808080"/>
                  </a:outerShdw>
                </a:effectLst>
                <a:ea typeface="ＭＳ Ｐゴシック" pitchFamily="-106" charset="-128"/>
              </a:rPr>
              <a:t>Related to per-capita GDP as a proxy for income</a:t>
            </a:r>
          </a:p>
          <a:p>
            <a:pPr lvl="1">
              <a:defRPr/>
            </a:pPr>
            <a:r>
              <a:rPr lang="en-US" dirty="0">
                <a:effectLst>
                  <a:outerShdw blurRad="38100" dist="38100" dir="2700000" algn="tl">
                    <a:srgbClr val="808080"/>
                  </a:outerShdw>
                </a:effectLst>
                <a:ea typeface="ＭＳ Ｐゴシック" pitchFamily="-106" charset="-128"/>
              </a:rPr>
              <a:t>Less that 1 x pcGDP: very good value</a:t>
            </a:r>
          </a:p>
          <a:p>
            <a:pPr lvl="1">
              <a:defRPr/>
            </a:pPr>
            <a:r>
              <a:rPr lang="en-US" dirty="0">
                <a:effectLst>
                  <a:outerShdw blurRad="38100" dist="38100" dir="2700000" algn="tl">
                    <a:srgbClr val="808080"/>
                  </a:outerShdw>
                </a:effectLst>
                <a:ea typeface="ＭＳ Ｐゴシック" pitchFamily="-106" charset="-128"/>
              </a:rPr>
              <a:t>1-3 x pcGDP: acceptable (WHO threshold – 3x)</a:t>
            </a:r>
          </a:p>
        </p:txBody>
      </p:sp>
      <p:sp>
        <p:nvSpPr>
          <p:cNvPr id="4" name="TextBox 3">
            <a:extLst>
              <a:ext uri="{FF2B5EF4-FFF2-40B4-BE49-F238E27FC236}">
                <a16:creationId xmlns:a16="http://schemas.microsoft.com/office/drawing/2014/main" id="{9D0B1029-95DE-4B20-A644-86C9E69778D6}"/>
              </a:ext>
            </a:extLst>
          </p:cNvPr>
          <p:cNvSpPr txBox="1"/>
          <p:nvPr/>
        </p:nvSpPr>
        <p:spPr>
          <a:xfrm>
            <a:off x="914400" y="4668673"/>
            <a:ext cx="7543800" cy="1384995"/>
          </a:xfrm>
          <a:prstGeom prst="rect">
            <a:avLst/>
          </a:prstGeom>
          <a:solidFill>
            <a:schemeClr val="bg1"/>
          </a:solidFill>
        </p:spPr>
        <p:txBody>
          <a:bodyPr wrap="square" rtlCol="0">
            <a:spAutoFit/>
          </a:bodyPr>
          <a:lstStyle/>
          <a:p>
            <a:pPr algn="ctr"/>
            <a:r>
              <a:rPr lang="en-US" b="1" dirty="0"/>
              <a:t>NO!  Instead, as first approximation, compare with the ICER of other interventions in use in relevant country. </a:t>
            </a:r>
            <a:r>
              <a:rPr lang="en-US" sz="2000" b="1" dirty="0"/>
              <a:t>(See Marseille, WHO Bulletin, 2015)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470A3428-05F5-4DC6-A56D-84736508CEF4}"/>
              </a:ext>
            </a:extLst>
          </p:cNvPr>
          <p:cNvSpPr>
            <a:spLocks noGrp="1" noChangeArrowheads="1"/>
          </p:cNvSpPr>
          <p:nvPr>
            <p:ph type="title"/>
          </p:nvPr>
        </p:nvSpPr>
        <p:spPr>
          <a:xfrm>
            <a:off x="685800" y="381000"/>
            <a:ext cx="7772400" cy="1143000"/>
          </a:xfrm>
        </p:spPr>
        <p:txBody>
          <a:bodyPr/>
          <a:lstStyle/>
          <a:p>
            <a:pPr>
              <a:defRPr/>
            </a:pPr>
            <a:r>
              <a:rPr lang="en-US" dirty="0">
                <a:effectLst>
                  <a:outerShdw blurRad="38100" dist="38100" dir="2700000" algn="tl">
                    <a:srgbClr val="808080"/>
                  </a:outerShdw>
                </a:effectLst>
              </a:rPr>
              <a:t>CEA can seem an odd input …</a:t>
            </a:r>
            <a:endParaRPr lang="en-US" dirty="0">
              <a:effectLst/>
            </a:endParaRPr>
          </a:p>
        </p:txBody>
      </p:sp>
      <p:graphicFrame>
        <p:nvGraphicFramePr>
          <p:cNvPr id="114691" name="Object 2">
            <a:extLst>
              <a:ext uri="{FF2B5EF4-FFF2-40B4-BE49-F238E27FC236}">
                <a16:creationId xmlns:a16="http://schemas.microsoft.com/office/drawing/2014/main" id="{B11F34BD-5F8E-428F-8176-6D985B08EDF5}"/>
              </a:ext>
            </a:extLst>
          </p:cNvPr>
          <p:cNvGraphicFramePr>
            <a:graphicFrameLocks noChangeAspect="1"/>
          </p:cNvGraphicFramePr>
          <p:nvPr/>
        </p:nvGraphicFramePr>
        <p:xfrm>
          <a:off x="2152650" y="1466850"/>
          <a:ext cx="4857750" cy="4857750"/>
        </p:xfrm>
        <a:graphic>
          <a:graphicData uri="http://schemas.openxmlformats.org/presentationml/2006/ole">
            <mc:AlternateContent xmlns:mc="http://schemas.openxmlformats.org/markup-compatibility/2006">
              <mc:Choice xmlns:v="urn:schemas-microsoft-com:vml" Requires="v">
                <p:oleObj spid="_x0000_s114714" name="Bitmap Image" r:id="rId4" imgW="2857899" imgH="2857899" progId="Paint.Picture">
                  <p:embed/>
                </p:oleObj>
              </mc:Choice>
              <mc:Fallback>
                <p:oleObj name="Bitmap Image" r:id="rId4" imgW="2857899" imgH="2857899"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0" y="146685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D6EB7F73-B398-46A4-8B45-8AC09BCBCCE2}"/>
              </a:ext>
            </a:extLst>
          </p:cNvPr>
          <p:cNvSpPr>
            <a:spLocks noGrp="1" noChangeArrowheads="1"/>
          </p:cNvSpPr>
          <p:nvPr>
            <p:ph type="title"/>
          </p:nvPr>
        </p:nvSpPr>
        <p:spPr>
          <a:xfrm>
            <a:off x="685800" y="685800"/>
            <a:ext cx="7772400" cy="1143000"/>
          </a:xfrm>
        </p:spPr>
        <p:txBody>
          <a:bodyPr/>
          <a:lstStyle/>
          <a:p>
            <a:pPr>
              <a:defRPr/>
            </a:pPr>
            <a:r>
              <a:rPr lang="en-US" dirty="0">
                <a:effectLst>
                  <a:outerShdw blurRad="38100" dist="38100" dir="2700000" algn="tl">
                    <a:srgbClr val="808080"/>
                  </a:outerShdw>
                </a:effectLst>
              </a:rPr>
              <a:t>CEA abuse …</a:t>
            </a:r>
            <a:endParaRPr lang="en-US" dirty="0">
              <a:effectLst/>
            </a:endParaRPr>
          </a:p>
        </p:txBody>
      </p:sp>
      <p:sp>
        <p:nvSpPr>
          <p:cNvPr id="37892" name="Rectangle 4">
            <a:extLst>
              <a:ext uri="{FF2B5EF4-FFF2-40B4-BE49-F238E27FC236}">
                <a16:creationId xmlns:a16="http://schemas.microsoft.com/office/drawing/2014/main" id="{123257DE-E9FD-49B0-8BB1-82D1F407D7AF}"/>
              </a:ext>
            </a:extLst>
          </p:cNvPr>
          <p:cNvSpPr>
            <a:spLocks noGrp="1" noChangeArrowheads="1"/>
          </p:cNvSpPr>
          <p:nvPr>
            <p:ph type="body" idx="1"/>
          </p:nvPr>
        </p:nvSpPr>
        <p:spPr>
          <a:xfrm>
            <a:off x="990600" y="2057400"/>
            <a:ext cx="7315200" cy="3505200"/>
          </a:xfrm>
        </p:spPr>
        <p:txBody>
          <a:bodyPr/>
          <a:lstStyle/>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Defend policies deemed unacceptable for other reasons (depriving of rights, unfair, cruel, etc)</a:t>
            </a:r>
          </a:p>
          <a:p>
            <a:pPr marL="179388" lvl="1" indent="-65088">
              <a:buFontTx/>
              <a:buNone/>
              <a:defRPr/>
            </a:pPr>
            <a:endParaRPr lang="en-US" dirty="0">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Methods correct but interpretation skewed</a:t>
            </a:r>
          </a:p>
          <a:p>
            <a:pPr marL="179388" lvl="1" indent="-65088">
              <a:buFont typeface="Symbol" pitchFamily="-110" charset="2"/>
              <a:buChar char="·"/>
              <a:defRPr/>
            </a:pPr>
            <a:endParaRPr lang="en-US" dirty="0">
              <a:effectLst>
                <a:outerShdw blurRad="38100" dist="38100" dir="2700000" algn="tl">
                  <a:srgbClr val="808080"/>
                </a:outerShdw>
              </a:effectLst>
              <a:latin typeface="Corbel" pitchFamily="-110" charset="0"/>
            </a:endParaRPr>
          </a:p>
          <a:p>
            <a:pPr marL="179388" lvl="1" indent="-65088">
              <a:buFont typeface="Symbol" pitchFamily="-110" charset="2"/>
              <a:buChar char="·"/>
              <a:defRPr/>
            </a:pPr>
            <a:r>
              <a:rPr lang="en-US" dirty="0">
                <a:effectLst>
                  <a:outerShdw blurRad="38100" dist="38100" dir="2700000" algn="tl">
                    <a:srgbClr val="808080"/>
                  </a:outerShdw>
                </a:effectLst>
                <a:latin typeface="Corbel" pitchFamily="-110" charset="0"/>
              </a:rPr>
              <a:t> Methods incorrect or strategies not considered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F44F3B-E4CE-417C-A715-FE508A07819A}"/>
              </a:ext>
            </a:extLst>
          </p:cNvPr>
          <p:cNvSpPr>
            <a:spLocks noGrp="1" noChangeArrowheads="1"/>
          </p:cNvSpPr>
          <p:nvPr>
            <p:ph type="title"/>
          </p:nvPr>
        </p:nvSpPr>
        <p:spPr/>
        <p:txBody>
          <a:bodyPr/>
          <a:lstStyle/>
          <a:p>
            <a:pPr>
              <a:defRPr/>
            </a:pPr>
            <a:r>
              <a:rPr lang="en-US" b="1" dirty="0"/>
              <a:t>Why is this question important? </a:t>
            </a:r>
            <a:br>
              <a:rPr lang="en-US" b="1" dirty="0"/>
            </a:br>
            <a:r>
              <a:rPr lang="en-US" sz="2800" b="1" dirty="0"/>
              <a:t>(What is the existential problem?)</a:t>
            </a:r>
          </a:p>
        </p:txBody>
      </p:sp>
      <p:sp>
        <p:nvSpPr>
          <p:cNvPr id="5123" name="Rectangle 3">
            <a:extLst>
              <a:ext uri="{FF2B5EF4-FFF2-40B4-BE49-F238E27FC236}">
                <a16:creationId xmlns:a16="http://schemas.microsoft.com/office/drawing/2014/main" id="{A751314F-8F84-43A5-80B9-6443BFD062AD}"/>
              </a:ext>
            </a:extLst>
          </p:cNvPr>
          <p:cNvSpPr>
            <a:spLocks noGrp="1" noChangeArrowheads="1"/>
          </p:cNvSpPr>
          <p:nvPr>
            <p:ph type="body" idx="1"/>
          </p:nvPr>
        </p:nvSpPr>
        <p:spPr>
          <a:xfrm>
            <a:off x="685800" y="2209800"/>
            <a:ext cx="7772400" cy="3886200"/>
          </a:xfrm>
        </p:spPr>
        <p:txBody>
          <a:bodyPr/>
          <a:lstStyle/>
          <a:p>
            <a:pPr marL="0" indent="0" algn="ctr">
              <a:buFontTx/>
              <a:buNone/>
              <a:defRPr/>
            </a:pPr>
            <a:r>
              <a:rPr lang="en-US" dirty="0">
                <a:solidFill>
                  <a:srgbClr val="FFFF00"/>
                </a:solidFill>
              </a:rPr>
              <a:t>Good definition: “People are dying of AIDS, a preventable disease”</a:t>
            </a:r>
          </a:p>
          <a:p>
            <a:pPr marL="0" indent="0" algn="ctr">
              <a:buFontTx/>
              <a:buNone/>
              <a:defRPr/>
            </a:pPr>
            <a:r>
              <a:rPr lang="en-US" dirty="0">
                <a:solidFill>
                  <a:srgbClr val="FFFF00"/>
                </a:solidFill>
              </a:rPr>
              <a:t>Bad definition: “People are engaging in unprotected sex”</a:t>
            </a:r>
          </a:p>
          <a:p>
            <a:pPr>
              <a:defRPr/>
            </a:pPr>
            <a:r>
              <a:rPr lang="en-US" b="1" dirty="0"/>
              <a:t>Significant public health question.</a:t>
            </a:r>
          </a:p>
          <a:p>
            <a:pPr>
              <a:defRPr/>
            </a:pPr>
            <a:r>
              <a:rPr lang="en-US" b="1" dirty="0"/>
              <a:t>Something is at stake  - A trade-off  is implied.  Otherwise, why bother?</a:t>
            </a:r>
          </a:p>
          <a:p>
            <a:pPr>
              <a:defRPr/>
            </a:pPr>
            <a:r>
              <a:rPr lang="en-US" b="1" dirty="0"/>
              <a:t>Alternatives  are feasible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A8C-9947-4CD0-BD20-A67EDBEABEBA}"/>
              </a:ext>
            </a:extLst>
          </p:cNvPr>
          <p:cNvSpPr>
            <a:spLocks noGrp="1"/>
          </p:cNvSpPr>
          <p:nvPr>
            <p:ph type="title"/>
          </p:nvPr>
        </p:nvSpPr>
        <p:spPr>
          <a:xfrm>
            <a:off x="685800" y="152400"/>
            <a:ext cx="7772400" cy="1143000"/>
          </a:xfrm>
        </p:spPr>
        <p:txBody>
          <a:bodyPr/>
          <a:lstStyle/>
          <a:p>
            <a:pPr>
              <a:defRPr/>
            </a:pPr>
            <a:r>
              <a:rPr lang="en-US" dirty="0">
                <a:effectLst>
                  <a:outerShdw blurRad="38100" dist="38100" dir="2700000" algn="tl">
                    <a:srgbClr val="808080"/>
                  </a:outerShdw>
                </a:effectLst>
              </a:rPr>
              <a:t>Cost-effective medicine vs evidence-based medicine</a:t>
            </a:r>
          </a:p>
        </p:txBody>
      </p:sp>
      <p:sp>
        <p:nvSpPr>
          <p:cNvPr id="3" name="Content Placeholder 2">
            <a:extLst>
              <a:ext uri="{FF2B5EF4-FFF2-40B4-BE49-F238E27FC236}">
                <a16:creationId xmlns:a16="http://schemas.microsoft.com/office/drawing/2014/main" id="{21C34656-5FBC-415B-8F2F-D578FF5A2274}"/>
              </a:ext>
            </a:extLst>
          </p:cNvPr>
          <p:cNvSpPr>
            <a:spLocks noGrp="1"/>
          </p:cNvSpPr>
          <p:nvPr>
            <p:ph idx="1"/>
          </p:nvPr>
        </p:nvSpPr>
        <p:spPr>
          <a:xfrm>
            <a:off x="685800" y="1524000"/>
            <a:ext cx="7772400" cy="4114800"/>
          </a:xfrm>
        </p:spPr>
        <p:txBody>
          <a:bodyPr/>
          <a:lstStyle/>
          <a:p>
            <a:pPr marL="0" indent="0">
              <a:buFontTx/>
              <a:buNone/>
              <a:defRPr/>
            </a:pPr>
            <a:r>
              <a:rPr lang="en-US" sz="2000" dirty="0">
                <a:effectLst>
                  <a:outerShdw blurRad="38100" dist="38100" dir="2700000" algn="tl">
                    <a:srgbClr val="808080"/>
                  </a:outerShdw>
                </a:effectLst>
                <a:latin typeface="Calibri" pitchFamily="34" charset="0"/>
              </a:rPr>
              <a:t>Evidence barrier in EBM can be unrealistically high.</a:t>
            </a: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endParaRPr lang="en-US" sz="1200" dirty="0">
              <a:effectLst>
                <a:outerShdw blurRad="38100" dist="38100" dir="2700000" algn="tl">
                  <a:srgbClr val="808080"/>
                </a:outerShdw>
              </a:effectLst>
              <a:latin typeface="Calibri" pitchFamily="34" charset="0"/>
            </a:endParaRPr>
          </a:p>
          <a:p>
            <a:pPr marL="0" indent="0">
              <a:buFontTx/>
              <a:buNone/>
              <a:defRPr/>
            </a:pPr>
            <a:r>
              <a:rPr lang="en-US" sz="1200" dirty="0">
                <a:effectLst>
                  <a:outerShdw blurRad="38100" dist="38100" dir="2700000" algn="tl">
                    <a:srgbClr val="808080"/>
                  </a:outerShdw>
                </a:effectLst>
                <a:latin typeface="Calibri" pitchFamily="34" charset="0"/>
              </a:rPr>
              <a:t>Objectives To determine whether parachutes are effective in preventing major trauma related to gravitational challenge.</a:t>
            </a:r>
          </a:p>
          <a:p>
            <a:pPr marL="0" indent="0">
              <a:buFontTx/>
              <a:buNone/>
              <a:defRPr/>
            </a:pPr>
            <a:r>
              <a:rPr lang="en-US" sz="1200" dirty="0">
                <a:effectLst>
                  <a:outerShdw blurRad="38100" dist="38100" dir="2700000" algn="tl">
                    <a:srgbClr val="808080"/>
                  </a:outerShdw>
                </a:effectLst>
                <a:latin typeface="Calibri" pitchFamily="34" charset="0"/>
              </a:rPr>
              <a:t>Design Systematic review of randomised controlled trials.</a:t>
            </a:r>
          </a:p>
          <a:p>
            <a:pPr marL="0" indent="0">
              <a:buFontTx/>
              <a:buNone/>
              <a:defRPr/>
            </a:pPr>
            <a:r>
              <a:rPr lang="en-US" sz="1200" dirty="0">
                <a:effectLst>
                  <a:outerShdw blurRad="38100" dist="38100" dir="2700000" algn="tl">
                    <a:srgbClr val="808080"/>
                  </a:outerShdw>
                </a:effectLst>
                <a:latin typeface="Calibri" pitchFamily="34" charset="0"/>
              </a:rPr>
              <a:t>Data sources: Medline,Web of Science, Embase, and the Cochrane Library databases; appropriate internet sites and citation lists.</a:t>
            </a:r>
          </a:p>
          <a:p>
            <a:pPr marL="0" indent="0">
              <a:buFontTx/>
              <a:buNone/>
              <a:defRPr/>
            </a:pPr>
            <a:r>
              <a:rPr lang="en-US" sz="1200" dirty="0">
                <a:effectLst>
                  <a:outerShdw blurRad="38100" dist="38100" dir="2700000" algn="tl">
                    <a:srgbClr val="808080"/>
                  </a:outerShdw>
                </a:effectLst>
                <a:latin typeface="Calibri" pitchFamily="34" charset="0"/>
              </a:rPr>
              <a:t>Study selection: Studies showing the effects of using a parachute during free fall.</a:t>
            </a:r>
          </a:p>
          <a:p>
            <a:pPr marL="0" indent="0">
              <a:buFontTx/>
              <a:buNone/>
              <a:defRPr/>
            </a:pPr>
            <a:r>
              <a:rPr lang="en-US" sz="1200" dirty="0">
                <a:effectLst>
                  <a:outerShdw blurRad="38100" dist="38100" dir="2700000" algn="tl">
                    <a:srgbClr val="808080"/>
                  </a:outerShdw>
                </a:effectLst>
                <a:latin typeface="Calibri" pitchFamily="34" charset="0"/>
              </a:rPr>
              <a:t>Main outcome measure Death or major trauma, defined as an injury severity score &gt; 15.</a:t>
            </a:r>
          </a:p>
          <a:p>
            <a:pPr marL="0" indent="0">
              <a:buFontTx/>
              <a:buNone/>
              <a:defRPr/>
            </a:pPr>
            <a:r>
              <a:rPr lang="en-US" sz="1200" dirty="0">
                <a:effectLst>
                  <a:outerShdw blurRad="38100" dist="38100" dir="2700000" algn="tl">
                    <a:srgbClr val="808080"/>
                  </a:outerShdw>
                </a:effectLst>
                <a:latin typeface="Calibri" pitchFamily="34" charset="0"/>
              </a:rPr>
              <a:t>Results We were unable to identify any randomised controlled trials of parachute intervention.</a:t>
            </a:r>
          </a:p>
          <a:p>
            <a:pPr marL="0" indent="0">
              <a:buFontTx/>
              <a:buNone/>
              <a:defRPr/>
            </a:pPr>
            <a:r>
              <a:rPr lang="en-US" sz="1200" dirty="0">
                <a:effectLst>
                  <a:outerShdw blurRad="38100" dist="38100" dir="2700000" algn="tl">
                    <a:srgbClr val="808080"/>
                  </a:outerShdw>
                </a:effectLst>
                <a:latin typeface="Calibri" pitchFamily="34" charset="0"/>
              </a:rPr>
              <a:t>Conclusions As with many interventions intended to prevent ill health, the effectiveness of parachutes has not been subjected to rigorous evaluation by using randomised controlled trials. Advocates of evidence based medicine have criticised the adoption of interventions evaluated by using only observational data. We think that everyone might benefit if the most radical protagonists of evidence based medicine organised and participated in a double blind, randomised, placebo controlled, crossover trial of the parachute.</a:t>
            </a:r>
          </a:p>
        </p:txBody>
      </p:sp>
      <p:pic>
        <p:nvPicPr>
          <p:cNvPr id="111620" name="Picture 2">
            <a:extLst>
              <a:ext uri="{FF2B5EF4-FFF2-40B4-BE49-F238E27FC236}">
                <a16:creationId xmlns:a16="http://schemas.microsoft.com/office/drawing/2014/main" id="{9E029E35-D305-4623-8CD9-906FDC340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52625"/>
            <a:ext cx="5791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3">
            <a:extLst>
              <a:ext uri="{FF2B5EF4-FFF2-40B4-BE49-F238E27FC236}">
                <a16:creationId xmlns:a16="http://schemas.microsoft.com/office/drawing/2014/main" id="{C75FE8E2-09E7-4E78-81F1-3F9D95BA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2253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a:extLst>
              <a:ext uri="{FF2B5EF4-FFF2-40B4-BE49-F238E27FC236}">
                <a16:creationId xmlns:a16="http://schemas.microsoft.com/office/drawing/2014/main" id="{E5F32B10-6557-4CD8-8D01-32616C9D7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57300"/>
            <a:ext cx="22955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6DC7-45E8-4D9A-BDDA-2F5F5D1EFF11}"/>
              </a:ext>
            </a:extLst>
          </p:cNvPr>
          <p:cNvSpPr>
            <a:spLocks noGrp="1"/>
          </p:cNvSpPr>
          <p:nvPr>
            <p:ph type="title"/>
          </p:nvPr>
        </p:nvSpPr>
        <p:spPr/>
        <p:txBody>
          <a:bodyPr/>
          <a:lstStyle/>
          <a:p>
            <a:pPr>
              <a:defRPr/>
            </a:pPr>
            <a:r>
              <a:rPr lang="en-US" dirty="0">
                <a:effectLst>
                  <a:outerShdw blurRad="38100" dist="38100" dir="2700000" algn="tl">
                    <a:srgbClr val="808080"/>
                  </a:outerShdw>
                </a:effectLst>
              </a:rPr>
              <a:t>What’s next?</a:t>
            </a:r>
          </a:p>
        </p:txBody>
      </p:sp>
      <p:sp>
        <p:nvSpPr>
          <p:cNvPr id="3" name="Content Placeholder 2">
            <a:extLst>
              <a:ext uri="{FF2B5EF4-FFF2-40B4-BE49-F238E27FC236}">
                <a16:creationId xmlns:a16="http://schemas.microsoft.com/office/drawing/2014/main" id="{EB7704E1-6ADF-46B3-840D-DE8C97AA7DD1}"/>
              </a:ext>
            </a:extLst>
          </p:cNvPr>
          <p:cNvSpPr>
            <a:spLocks noGrp="1"/>
          </p:cNvSpPr>
          <p:nvPr>
            <p:ph idx="1"/>
          </p:nvPr>
        </p:nvSpPr>
        <p:spPr/>
        <p:txBody>
          <a:bodyPr/>
          <a:lstStyle/>
          <a:p>
            <a:pPr>
              <a:defRPr/>
            </a:pPr>
            <a:r>
              <a:rPr lang="en-US" dirty="0">
                <a:effectLst>
                  <a:outerShdw blurRad="38100" dist="38100" dir="2700000" algn="tl">
                    <a:srgbClr val="808080"/>
                  </a:outerShdw>
                </a:effectLst>
              </a:rPr>
              <a:t>Data inputs</a:t>
            </a:r>
          </a:p>
          <a:p>
            <a:pPr>
              <a:defRPr/>
            </a:pPr>
            <a:r>
              <a:rPr lang="en-US" dirty="0">
                <a:effectLst>
                  <a:outerShdw blurRad="38100" dist="38100" dir="2700000" algn="tl">
                    <a:srgbClr val="808080"/>
                  </a:outerShdw>
                </a:effectLst>
              </a:rPr>
              <a:t>Sensitivity analyses</a:t>
            </a:r>
          </a:p>
          <a:p>
            <a:pPr>
              <a:defRPr/>
            </a:pPr>
            <a:r>
              <a:rPr lang="en-US" dirty="0">
                <a:effectLst>
                  <a:outerShdw blurRad="38100" dist="38100" dir="2700000" algn="tl">
                    <a:srgbClr val="808080"/>
                  </a:outerShdw>
                </a:effectLst>
              </a:rPr>
              <a:t>Markov simulations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0289B942-9EF8-4DAD-8DDB-4FC7BBDD39A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7410" name="Rectangle 2">
            <a:extLst>
              <a:ext uri="{FF2B5EF4-FFF2-40B4-BE49-F238E27FC236}">
                <a16:creationId xmlns:a16="http://schemas.microsoft.com/office/drawing/2014/main" id="{39775D25-BD7E-480E-B404-180D3EE289FE}"/>
              </a:ext>
            </a:extLst>
          </p:cNvPr>
          <p:cNvSpPr>
            <a:spLocks noGrp="1" noChangeArrowheads="1"/>
          </p:cNvSpPr>
          <p:nvPr>
            <p:ph type="title"/>
          </p:nvPr>
        </p:nvSpPr>
        <p:spPr/>
        <p:txBody>
          <a:bodyPr/>
          <a:lstStyle/>
          <a:p>
            <a:pPr>
              <a:defRPr/>
            </a:pPr>
            <a:r>
              <a:rPr lang="en-US" b="1" dirty="0"/>
              <a:t>Cost-Effectiveness Analysis: When to use it?</a:t>
            </a:r>
          </a:p>
        </p:txBody>
      </p:sp>
      <p:sp>
        <p:nvSpPr>
          <p:cNvPr id="17411" name="Rectangle 3">
            <a:extLst>
              <a:ext uri="{FF2B5EF4-FFF2-40B4-BE49-F238E27FC236}">
                <a16:creationId xmlns:a16="http://schemas.microsoft.com/office/drawing/2014/main" id="{CBF21888-51C8-4199-9806-A958894A7A47}"/>
              </a:ext>
            </a:extLst>
          </p:cNvPr>
          <p:cNvSpPr>
            <a:spLocks noGrp="1" noChangeArrowheads="1"/>
          </p:cNvSpPr>
          <p:nvPr>
            <p:ph type="body" idx="1"/>
          </p:nvPr>
        </p:nvSpPr>
        <p:spPr/>
        <p:txBody>
          <a:bodyPr/>
          <a:lstStyle/>
          <a:p>
            <a:pPr>
              <a:lnSpc>
                <a:spcPct val="90000"/>
              </a:lnSpc>
              <a:buFontTx/>
              <a:buNone/>
              <a:defRPr/>
            </a:pPr>
            <a:endParaRPr lang="en-US" b="1" dirty="0"/>
          </a:p>
          <a:p>
            <a:pPr algn="ctr">
              <a:lnSpc>
                <a:spcPct val="90000"/>
              </a:lnSpc>
              <a:buFontTx/>
              <a:buNone/>
              <a:defRPr/>
            </a:pPr>
            <a:r>
              <a:rPr lang="en-US" b="1" dirty="0"/>
              <a:t>When selecting among 2+ courses of action with different effects and costs.</a:t>
            </a:r>
          </a:p>
          <a:p>
            <a:pPr>
              <a:lnSpc>
                <a:spcPct val="90000"/>
              </a:lnSpc>
              <a:buFontTx/>
              <a:buNone/>
              <a:defRPr/>
            </a:pPr>
            <a:endParaRPr lang="en-US" b="1" dirty="0"/>
          </a:p>
          <a:p>
            <a:pPr lvl="1">
              <a:lnSpc>
                <a:spcPct val="90000"/>
              </a:lnSpc>
              <a:defRPr/>
            </a:pPr>
            <a:r>
              <a:rPr lang="en-US" b="1" i="1" dirty="0"/>
              <a:t>HIV Prevention</a:t>
            </a:r>
            <a:r>
              <a:rPr lang="en-US" b="1" dirty="0"/>
              <a:t>: </a:t>
            </a:r>
          </a:p>
          <a:p>
            <a:pPr lvl="2">
              <a:lnSpc>
                <a:spcPct val="90000"/>
              </a:lnSpc>
              <a:defRPr/>
            </a:pPr>
            <a:r>
              <a:rPr lang="en-US" b="1" dirty="0"/>
              <a:t>Intervention vs. no intervention?</a:t>
            </a:r>
          </a:p>
          <a:p>
            <a:pPr lvl="2">
              <a:lnSpc>
                <a:spcPct val="90000"/>
              </a:lnSpc>
              <a:defRPr/>
            </a:pPr>
            <a:r>
              <a:rPr lang="en-US" b="1" dirty="0"/>
              <a:t>One intervention vs. another?</a:t>
            </a:r>
          </a:p>
          <a:p>
            <a:pPr lvl="2">
              <a:lnSpc>
                <a:spcPct val="90000"/>
              </a:lnSpc>
              <a:defRPr/>
            </a:pPr>
            <a:r>
              <a:rPr lang="en-US" b="1" dirty="0"/>
              <a:t>Universal vs. targeted interventions?</a:t>
            </a:r>
          </a:p>
          <a:p>
            <a:pPr lvl="2">
              <a:lnSpc>
                <a:spcPct val="90000"/>
              </a:lnSpc>
              <a:defRPr/>
            </a:pPr>
            <a:r>
              <a:rPr lang="en-US" b="1" dirty="0"/>
              <a:t>Group counseling vs. individual counseling?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931A-F5AC-4983-9774-1086BDB9174D}"/>
              </a:ext>
            </a:extLst>
          </p:cNvPr>
          <p:cNvSpPr>
            <a:spLocks noGrp="1"/>
          </p:cNvSpPr>
          <p:nvPr>
            <p:ph type="title"/>
          </p:nvPr>
        </p:nvSpPr>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4" name="Straight Connector 3">
            <a:extLst>
              <a:ext uri="{FF2B5EF4-FFF2-40B4-BE49-F238E27FC236}">
                <a16:creationId xmlns:a16="http://schemas.microsoft.com/office/drawing/2014/main" id="{F874CB19-130C-413D-95F2-BE79EDEA022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79D64753-C09E-4F4A-841A-E91036E23693}"/>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C7552EBD-127C-4472-8323-01E52C7DCB3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Costs</a:t>
            </a:r>
          </a:p>
        </p:txBody>
      </p:sp>
      <p:sp>
        <p:nvSpPr>
          <p:cNvPr id="7" name="TextBox 6">
            <a:extLst>
              <a:ext uri="{FF2B5EF4-FFF2-40B4-BE49-F238E27FC236}">
                <a16:creationId xmlns:a16="http://schemas.microsoft.com/office/drawing/2014/main" id="{DCEC48CB-4A73-43D0-830F-D4BA02E03E16}"/>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C5B68E69-F351-436B-A921-032F8335A9FB}"/>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ECB439D5-ED18-4019-B197-9388804F3260}"/>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F7FDCFAA-D9B5-4700-AE08-B7F8993BCB5C}"/>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824C1C60-7CBB-48E8-B4F7-FBB8F22E979F}"/>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3.33333E-6 -3.33333E-6 L 0.15417 -0.18889 " pathEditMode="relative" rAng="0" ptsTypes="AA">
                                      <p:cBhvr>
                                        <p:cTn id="30" dur="500" fill="hold"/>
                                        <p:tgtEl>
                                          <p:spTgt spid="5"/>
                                        </p:tgtEl>
                                        <p:attrNameLst>
                                          <p:attrName>ppt_x</p:attrName>
                                          <p:attrName>ppt_y</p:attrName>
                                        </p:attrNameLst>
                                      </p:cBhvr>
                                      <p:rCtr x="7708" y="-9444"/>
                                    </p:animMotion>
                                  </p:childTnLst>
                                </p:cTn>
                              </p:par>
                              <p:par>
                                <p:cTn id="31" presetID="56" presetClass="path" presetSubtype="0" accel="50000" decel="50000" fill="hold" nodeType="withEffect">
                                  <p:stCondLst>
                                    <p:cond delay="0"/>
                                  </p:stCondLst>
                                  <p:childTnLst>
                                    <p:animMotion origin="layout" path="M -3.33333E-6 -3.33333E-6 L 0.1625 -0.18889 " pathEditMode="relative" rAng="0" ptsTypes="AA">
                                      <p:cBhvr>
                                        <p:cTn id="32" dur="500" fill="hold"/>
                                        <p:tgtEl>
                                          <p:spTgt spid="4"/>
                                        </p:tgtEl>
                                        <p:attrNameLst>
                                          <p:attrName>ppt_x</p:attrName>
                                          <p:attrName>ppt_y</p:attrName>
                                        </p:attrNameLst>
                                      </p:cBhvr>
                                      <p:rCtr x="8125" y="-9444"/>
                                    </p:animMotion>
                                  </p:childTnLst>
                                </p:cTn>
                              </p:par>
                              <p:par>
                                <p:cTn id="33" presetID="56" presetClass="path" presetSubtype="0" accel="50000" decel="50000" fill="hold" grpId="0" nodeType="withEffect">
                                  <p:stCondLst>
                                    <p:cond delay="0"/>
                                  </p:stCondLst>
                                  <p:childTnLst>
                                    <p:animMotion origin="layout" path="M -3.33333E-6 -3.87283E-6 L 0.14584 -0.18242 " pathEditMode="relative" rAng="0" ptsTypes="AA">
                                      <p:cBhvr>
                                        <p:cTn id="34" dur="500" fill="hold"/>
                                        <p:tgtEl>
                                          <p:spTgt spid="6"/>
                                        </p:tgtEl>
                                        <p:attrNameLst>
                                          <p:attrName>ppt_x</p:attrName>
                                          <p:attrName>ppt_y</p:attrName>
                                        </p:attrNameLst>
                                      </p:cBhvr>
                                      <p:rCtr x="7292" y="-9133"/>
                                    </p:animMotion>
                                  </p:childTnLst>
                                </p:cTn>
                              </p:par>
                              <p:par>
                                <p:cTn id="35" presetID="56" presetClass="path" presetSubtype="0" accel="50000" decel="50000" fill="hold" grpId="0" nodeType="withEffect">
                                  <p:stCondLst>
                                    <p:cond delay="0"/>
                                  </p:stCondLst>
                                  <p:childTnLst>
                                    <p:animMotion origin="layout" path="M 3.33333E-6 1.6185E-6 L 0.02916 -0.13804 " pathEditMode="relative" rAng="0" ptsTypes="AA">
                                      <p:cBhvr>
                                        <p:cTn id="36" dur="500" fill="hold"/>
                                        <p:tgtEl>
                                          <p:spTgt spid="7"/>
                                        </p:tgtEl>
                                        <p:attrNameLst>
                                          <p:attrName>ppt_x</p:attrName>
                                          <p:attrName>ppt_y</p:attrName>
                                        </p:attrNameLst>
                                      </p:cBhvr>
                                      <p:rCtr x="1458" y="-6913"/>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9" grpId="1" animBg="1"/>
      <p:bldP spid="10" grpId="0" animBg="1"/>
      <p:bldP spid="10"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F4E-1943-4ACA-B539-D104BD0BE9E9}"/>
              </a:ext>
            </a:extLst>
          </p:cNvPr>
          <p:cNvSpPr>
            <a:spLocks noGrp="1"/>
          </p:cNvSpPr>
          <p:nvPr>
            <p:ph type="title"/>
          </p:nvPr>
        </p:nvSpPr>
        <p:spPr>
          <a:xfrm>
            <a:off x="762000" y="304800"/>
            <a:ext cx="7772400" cy="1143000"/>
          </a:xfrm>
        </p:spPr>
        <p:txBody>
          <a:bodyPr/>
          <a:lstStyle/>
          <a:p>
            <a:pPr>
              <a:defRPr/>
            </a:pPr>
            <a:r>
              <a:rPr lang="en-US" b="1" dirty="0"/>
              <a:t>Trading off cost and effectiveness</a:t>
            </a:r>
            <a:endParaRPr lang="en-US" dirty="0">
              <a:effectLst>
                <a:outerShdw blurRad="38100" dist="38100" dir="2700000" algn="tl">
                  <a:srgbClr val="808080"/>
                </a:outerShdw>
              </a:effectLst>
            </a:endParaRPr>
          </a:p>
        </p:txBody>
      </p:sp>
      <p:cxnSp>
        <p:nvCxnSpPr>
          <p:cNvPr id="16387" name="Straight Connector 3">
            <a:extLst>
              <a:ext uri="{FF2B5EF4-FFF2-40B4-BE49-F238E27FC236}">
                <a16:creationId xmlns:a16="http://schemas.microsoft.com/office/drawing/2014/main" id="{ED830822-D589-4D48-A439-EE0C29CCF55D}"/>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6388" name="Straight Connector 4">
            <a:extLst>
              <a:ext uri="{FF2B5EF4-FFF2-40B4-BE49-F238E27FC236}">
                <a16:creationId xmlns:a16="http://schemas.microsoft.com/office/drawing/2014/main" id="{E2C90E27-6A71-4552-B183-AC55F300881B}"/>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6389" name="TextBox 5">
            <a:extLst>
              <a:ext uri="{FF2B5EF4-FFF2-40B4-BE49-F238E27FC236}">
                <a16:creationId xmlns:a16="http://schemas.microsoft.com/office/drawing/2014/main" id="{39A4E979-D39E-471D-8155-20E014D805F3}"/>
              </a:ext>
            </a:extLst>
          </p:cNvPr>
          <p:cNvSpPr txBox="1">
            <a:spLocks noChangeArrowheads="1"/>
          </p:cNvSpPr>
          <p:nvPr/>
        </p:nvSpPr>
        <p:spPr bwMode="auto">
          <a:xfrm>
            <a:off x="3505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Costs</a:t>
            </a:r>
          </a:p>
        </p:txBody>
      </p:sp>
      <p:sp>
        <p:nvSpPr>
          <p:cNvPr id="16390" name="TextBox 6">
            <a:extLst>
              <a:ext uri="{FF2B5EF4-FFF2-40B4-BE49-F238E27FC236}">
                <a16:creationId xmlns:a16="http://schemas.microsoft.com/office/drawing/2014/main" id="{CFC9C00E-0BF7-41DE-A09D-4A4F7A2AD222}"/>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Effectiveness</a:t>
            </a:r>
          </a:p>
        </p:txBody>
      </p:sp>
      <p:sp>
        <p:nvSpPr>
          <p:cNvPr id="8" name="Oval 7">
            <a:extLst>
              <a:ext uri="{FF2B5EF4-FFF2-40B4-BE49-F238E27FC236}">
                <a16:creationId xmlns:a16="http://schemas.microsoft.com/office/drawing/2014/main" id="{559CFED5-53F8-48BE-8EB2-AB5F6F3975AA}"/>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9" name="Oval 8">
            <a:extLst>
              <a:ext uri="{FF2B5EF4-FFF2-40B4-BE49-F238E27FC236}">
                <a16:creationId xmlns:a16="http://schemas.microsoft.com/office/drawing/2014/main" id="{DA432F87-E700-4CD5-A76A-286F7B4EDDB3}"/>
              </a:ext>
            </a:extLst>
          </p:cNvPr>
          <p:cNvSpPr/>
          <p:nvPr/>
        </p:nvSpPr>
        <p:spPr bwMode="auto">
          <a:xfrm>
            <a:off x="25146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001B6006-B868-4CD3-AFF8-F3662E15EA80}"/>
              </a:ext>
            </a:extLst>
          </p:cNvPr>
          <p:cNvSpPr/>
          <p:nvPr/>
        </p:nvSpPr>
        <p:spPr bwMode="auto">
          <a:xfrm>
            <a:off x="5410200" y="54864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1" name="Oval 10">
            <a:extLst>
              <a:ext uri="{FF2B5EF4-FFF2-40B4-BE49-F238E27FC236}">
                <a16:creationId xmlns:a16="http://schemas.microsoft.com/office/drawing/2014/main" id="{F2B51F35-B535-4F7F-8BBE-0E5D38C08440}"/>
              </a:ext>
            </a:extLst>
          </p:cNvPr>
          <p:cNvSpPr/>
          <p:nvPr/>
        </p:nvSpPr>
        <p:spPr bwMode="auto">
          <a:xfrm>
            <a:off x="5410200" y="28956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6395" name="TextBox 11">
            <a:extLst>
              <a:ext uri="{FF2B5EF4-FFF2-40B4-BE49-F238E27FC236}">
                <a16:creationId xmlns:a16="http://schemas.microsoft.com/office/drawing/2014/main" id="{1345166E-3E8A-4E1D-A31C-6EE8D89D2700}"/>
              </a:ext>
            </a:extLst>
          </p:cNvPr>
          <p:cNvSpPr txBox="1">
            <a:spLocks noChangeArrowheads="1"/>
          </p:cNvSpPr>
          <p:nvPr/>
        </p:nvSpPr>
        <p:spPr bwMode="auto">
          <a:xfrm>
            <a:off x="5257800" y="57912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irrelevant and interesting </a:t>
            </a:r>
          </a:p>
        </p:txBody>
      </p:sp>
      <p:sp>
        <p:nvSpPr>
          <p:cNvPr id="16396" name="TextBox 12">
            <a:extLst>
              <a:ext uri="{FF2B5EF4-FFF2-40B4-BE49-F238E27FC236}">
                <a16:creationId xmlns:a16="http://schemas.microsoft.com/office/drawing/2014/main" id="{3D5AD26D-B10C-45F0-BE63-5136F86C2935}"/>
              </a:ext>
            </a:extLst>
          </p:cNvPr>
          <p:cNvSpPr txBox="1">
            <a:spLocks noChangeArrowheads="1"/>
          </p:cNvSpPr>
          <p:nvPr/>
        </p:nvSpPr>
        <p:spPr bwMode="auto">
          <a:xfrm>
            <a:off x="304800" y="3200400"/>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irrelevant and not interesting </a:t>
            </a:r>
          </a:p>
        </p:txBody>
      </p:sp>
      <p:sp>
        <p:nvSpPr>
          <p:cNvPr id="16397" name="TextBox 13">
            <a:extLst>
              <a:ext uri="{FF2B5EF4-FFF2-40B4-BE49-F238E27FC236}">
                <a16:creationId xmlns:a16="http://schemas.microsoft.com/office/drawing/2014/main" id="{ED1DA5DF-3CB8-4584-A8AC-BB41CD946389}"/>
              </a:ext>
            </a:extLst>
          </p:cNvPr>
          <p:cNvSpPr txBox="1">
            <a:spLocks noChangeArrowheads="1"/>
          </p:cNvSpPr>
          <p:nvPr/>
        </p:nvSpPr>
        <p:spPr bwMode="auto">
          <a:xfrm>
            <a:off x="5334000" y="1828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CE ratio relevant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A283-C280-4D02-BABA-6E82F3E7751D}"/>
              </a:ext>
            </a:extLst>
          </p:cNvPr>
          <p:cNvSpPr>
            <a:spLocks noGrp="1"/>
          </p:cNvSpPr>
          <p:nvPr>
            <p:ph type="title"/>
          </p:nvPr>
        </p:nvSpPr>
        <p:spPr/>
        <p:txBody>
          <a:bodyPr/>
          <a:lstStyle/>
          <a:p>
            <a:pPr>
              <a:defRPr/>
            </a:pPr>
            <a:r>
              <a:rPr lang="en-US" dirty="0"/>
              <a:t>Anatomy of a CEA</a:t>
            </a:r>
          </a:p>
        </p:txBody>
      </p:sp>
      <p:sp>
        <p:nvSpPr>
          <p:cNvPr id="3" name="Content Placeholder 2">
            <a:extLst>
              <a:ext uri="{FF2B5EF4-FFF2-40B4-BE49-F238E27FC236}">
                <a16:creationId xmlns:a16="http://schemas.microsoft.com/office/drawing/2014/main" id="{FFA596B2-BEF9-4748-96C8-47F9EAC31B9D}"/>
              </a:ext>
            </a:extLst>
          </p:cNvPr>
          <p:cNvSpPr>
            <a:spLocks noGrp="1"/>
          </p:cNvSpPr>
          <p:nvPr>
            <p:ph idx="1"/>
          </p:nvPr>
        </p:nvSpPr>
        <p:spPr/>
        <p:txBody>
          <a:bodyPr/>
          <a:lstStyle/>
          <a:p>
            <a:pPr>
              <a:defRPr/>
            </a:pPr>
            <a:r>
              <a:rPr lang="en-US" sz="3600" dirty="0"/>
              <a:t>Inputs</a:t>
            </a:r>
          </a:p>
          <a:p>
            <a:pPr>
              <a:defRPr/>
            </a:pPr>
            <a:r>
              <a:rPr lang="en-US" sz="3600" dirty="0"/>
              <a:t>Outcomes</a:t>
            </a:r>
          </a:p>
          <a:p>
            <a:pPr>
              <a:defRPr/>
            </a:pPr>
            <a:r>
              <a:rPr lang="en-US" sz="3600" dirty="0"/>
              <a:t>Analytic Approach</a:t>
            </a:r>
          </a:p>
          <a:p>
            <a:pPr>
              <a:defRPr/>
            </a:pPr>
            <a:r>
              <a:rPr lang="en-US" sz="3600" dirty="0"/>
              <a:t>Potential Users</a:t>
            </a:r>
          </a:p>
          <a:p>
            <a:pPr>
              <a:defRPr/>
            </a:pPr>
            <a:endParaRPr lang="en-US" dirty="0"/>
          </a:p>
        </p:txBody>
      </p:sp>
      <p:sp>
        <p:nvSpPr>
          <p:cNvPr id="15364" name="Footer Placeholder 3">
            <a:extLst>
              <a:ext uri="{FF2B5EF4-FFF2-40B4-BE49-F238E27FC236}">
                <a16:creationId xmlns:a16="http://schemas.microsoft.com/office/drawing/2014/main" id="{2AC5CF0F-F5DA-442F-9ABB-2821B77B1E4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427B156A-8E99-433E-93C2-E26A906A303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1362" name="Rectangle 2">
            <a:extLst>
              <a:ext uri="{FF2B5EF4-FFF2-40B4-BE49-F238E27FC236}">
                <a16:creationId xmlns:a16="http://schemas.microsoft.com/office/drawing/2014/main" id="{7C99B2C9-A451-4CB2-B68A-70E088A9BDC4}"/>
              </a:ext>
            </a:extLst>
          </p:cNvPr>
          <p:cNvSpPr>
            <a:spLocks noGrp="1" noChangeArrowheads="1"/>
          </p:cNvSpPr>
          <p:nvPr>
            <p:ph type="title"/>
          </p:nvPr>
        </p:nvSpPr>
        <p:spPr/>
        <p:txBody>
          <a:bodyPr/>
          <a:lstStyle/>
          <a:p>
            <a:pPr>
              <a:defRPr/>
            </a:pPr>
            <a:r>
              <a:rPr lang="en-US" sz="4800" b="1" dirty="0"/>
              <a:t>Two Broad Types of Inputs into CEA</a:t>
            </a:r>
            <a:br>
              <a:rPr lang="en-US" sz="4800" b="1" dirty="0"/>
            </a:br>
            <a:endParaRPr lang="en-US" sz="3600" b="1" dirty="0"/>
          </a:p>
        </p:txBody>
      </p:sp>
      <p:sp>
        <p:nvSpPr>
          <p:cNvPr id="271363" name="Rectangle 3">
            <a:extLst>
              <a:ext uri="{FF2B5EF4-FFF2-40B4-BE49-F238E27FC236}">
                <a16:creationId xmlns:a16="http://schemas.microsoft.com/office/drawing/2014/main" id="{4990EB09-4B9E-4D6D-A911-EF4BBA9BED1C}"/>
              </a:ext>
            </a:extLst>
          </p:cNvPr>
          <p:cNvSpPr>
            <a:spLocks noGrp="1" noChangeArrowheads="1"/>
          </p:cNvSpPr>
          <p:nvPr>
            <p:ph type="body" idx="1"/>
          </p:nvPr>
        </p:nvSpPr>
        <p:spPr>
          <a:xfrm>
            <a:off x="685800" y="1981200"/>
            <a:ext cx="7772400" cy="2362200"/>
          </a:xfrm>
        </p:spPr>
        <p:txBody>
          <a:bodyPr/>
          <a:lstStyle/>
          <a:p>
            <a:pPr>
              <a:lnSpc>
                <a:spcPct val="90000"/>
              </a:lnSpc>
              <a:defRPr/>
            </a:pPr>
            <a:endParaRPr lang="en-US" b="1" dirty="0"/>
          </a:p>
          <a:p>
            <a:pPr>
              <a:lnSpc>
                <a:spcPct val="90000"/>
              </a:lnSpc>
              <a:defRPr/>
            </a:pPr>
            <a:r>
              <a:rPr lang="en-US" sz="3600" b="1" dirty="0"/>
              <a:t>Costs of intervention and of outcomes</a:t>
            </a:r>
          </a:p>
          <a:p>
            <a:pPr>
              <a:lnSpc>
                <a:spcPct val="90000"/>
              </a:lnSpc>
              <a:defRPr/>
            </a:pPr>
            <a:r>
              <a:rPr lang="en-US" sz="3600" b="1" dirty="0"/>
              <a:t>Health effects  </a:t>
            </a:r>
          </a:p>
          <a:p>
            <a:pPr>
              <a:lnSpc>
                <a:spcPct val="90000"/>
              </a:lnSpc>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BACD-2CAC-4C7E-A377-0E95497E9634}"/>
              </a:ext>
            </a:extLst>
          </p:cNvPr>
          <p:cNvSpPr>
            <a:spLocks noGrp="1"/>
          </p:cNvSpPr>
          <p:nvPr>
            <p:ph type="title"/>
          </p:nvPr>
        </p:nvSpPr>
        <p:spPr/>
        <p:txBody>
          <a:bodyPr/>
          <a:lstStyle/>
          <a:p>
            <a:pPr>
              <a:defRPr/>
            </a:pPr>
            <a:r>
              <a:rPr lang="en-US" dirty="0">
                <a:effectLst/>
              </a:rPr>
              <a:t>Outcome measures</a:t>
            </a:r>
            <a:endParaRPr lang="en-US" dirty="0"/>
          </a:p>
        </p:txBody>
      </p:sp>
      <p:sp>
        <p:nvSpPr>
          <p:cNvPr id="3" name="Content Placeholder 2">
            <a:extLst>
              <a:ext uri="{FF2B5EF4-FFF2-40B4-BE49-F238E27FC236}">
                <a16:creationId xmlns:a16="http://schemas.microsoft.com/office/drawing/2014/main" id="{D97F97EF-7819-4853-B8FC-0D6D1C03BB90}"/>
              </a:ext>
            </a:extLst>
          </p:cNvPr>
          <p:cNvSpPr>
            <a:spLocks noGrp="1"/>
          </p:cNvSpPr>
          <p:nvPr>
            <p:ph idx="1"/>
          </p:nvPr>
        </p:nvSpPr>
        <p:spPr>
          <a:xfrm>
            <a:off x="762000" y="1752600"/>
            <a:ext cx="7772400" cy="4114800"/>
          </a:xfrm>
        </p:spPr>
        <p:txBody>
          <a:bodyPr/>
          <a:lstStyle/>
          <a:p>
            <a:pPr>
              <a:defRPr/>
            </a:pPr>
            <a:r>
              <a:rPr lang="en-US" dirty="0">
                <a:effectLst/>
              </a:rPr>
              <a:t>Health: intermediate effects (eg physiological), morbidities, mortality</a:t>
            </a:r>
          </a:p>
          <a:p>
            <a:pPr>
              <a:defRPr/>
            </a:pPr>
            <a:r>
              <a:rPr lang="en-US" dirty="0">
                <a:effectLst/>
              </a:rPr>
              <a:t>DALYs -- determined mainly by which health outcomes?</a:t>
            </a:r>
          </a:p>
          <a:p>
            <a:pPr>
              <a:defRPr/>
            </a:pPr>
            <a:r>
              <a:rPr lang="en-US" dirty="0">
                <a:effectLst/>
              </a:rPr>
              <a:t>Net costs, i.e., intervention costs &amp; offsetting savings</a:t>
            </a:r>
          </a:p>
          <a:p>
            <a:pPr>
              <a:defRPr/>
            </a:pPr>
            <a:r>
              <a:rPr lang="en-US" dirty="0">
                <a:effectLst/>
              </a:rPr>
              <a:t>Incremental CE ratio</a:t>
            </a:r>
          </a:p>
          <a:p>
            <a:pPr>
              <a:defRPr/>
            </a:pPr>
            <a:endParaRPr lang="en-US" dirty="0"/>
          </a:p>
        </p:txBody>
      </p:sp>
      <p:sp>
        <p:nvSpPr>
          <p:cNvPr id="17412" name="Footer Placeholder 3">
            <a:extLst>
              <a:ext uri="{FF2B5EF4-FFF2-40B4-BE49-F238E27FC236}">
                <a16:creationId xmlns:a16="http://schemas.microsoft.com/office/drawing/2014/main" id="{491AAB65-6105-439D-B241-95A3B6483E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D1C7-073C-4AE3-9FFF-28FFD88AECB2}"/>
              </a:ext>
            </a:extLst>
          </p:cNvPr>
          <p:cNvSpPr>
            <a:spLocks noGrp="1"/>
          </p:cNvSpPr>
          <p:nvPr>
            <p:ph type="title"/>
          </p:nvPr>
        </p:nvSpPr>
        <p:spPr/>
        <p:txBody>
          <a:bodyPr/>
          <a:lstStyle/>
          <a:p>
            <a:pPr>
              <a:defRPr/>
            </a:pPr>
            <a:r>
              <a:rPr lang="en-US" dirty="0"/>
              <a:t>Analysis Approach</a:t>
            </a:r>
          </a:p>
        </p:txBody>
      </p:sp>
      <p:sp>
        <p:nvSpPr>
          <p:cNvPr id="3" name="Content Placeholder 2">
            <a:extLst>
              <a:ext uri="{FF2B5EF4-FFF2-40B4-BE49-F238E27FC236}">
                <a16:creationId xmlns:a16="http://schemas.microsoft.com/office/drawing/2014/main" id="{AC6EFC99-A4CD-4659-8FB9-20B94EE6DE35}"/>
              </a:ext>
            </a:extLst>
          </p:cNvPr>
          <p:cNvSpPr>
            <a:spLocks noGrp="1"/>
          </p:cNvSpPr>
          <p:nvPr>
            <p:ph idx="1"/>
          </p:nvPr>
        </p:nvSpPr>
        <p:spPr/>
        <p:txBody>
          <a:bodyPr/>
          <a:lstStyle/>
          <a:p>
            <a:pPr>
              <a:defRPr/>
            </a:pPr>
            <a:r>
              <a:rPr lang="en-US" dirty="0"/>
              <a:t>Time Frame – Over how many years are you measuring costs and outcomes?</a:t>
            </a:r>
          </a:p>
          <a:p>
            <a:pPr>
              <a:defRPr/>
            </a:pPr>
            <a:r>
              <a:rPr lang="en-US" dirty="0"/>
              <a:t>Economic perspective</a:t>
            </a:r>
          </a:p>
          <a:p>
            <a:pPr lvl="1">
              <a:defRPr/>
            </a:pPr>
            <a:r>
              <a:rPr lang="en-US" dirty="0"/>
              <a:t>Society’s?</a:t>
            </a:r>
          </a:p>
          <a:p>
            <a:pPr lvl="1">
              <a:defRPr/>
            </a:pPr>
            <a:r>
              <a:rPr lang="en-US" dirty="0"/>
              <a:t>Medical system’s?</a:t>
            </a:r>
          </a:p>
          <a:p>
            <a:pPr lvl="1">
              <a:defRPr/>
            </a:pPr>
            <a:r>
              <a:rPr lang="en-US" dirty="0"/>
              <a:t>Patient’s</a:t>
            </a:r>
          </a:p>
        </p:txBody>
      </p:sp>
      <p:sp>
        <p:nvSpPr>
          <p:cNvPr id="18436" name="Footer Placeholder 3">
            <a:extLst>
              <a:ext uri="{FF2B5EF4-FFF2-40B4-BE49-F238E27FC236}">
                <a16:creationId xmlns:a16="http://schemas.microsoft.com/office/drawing/2014/main" id="{30A0C92C-D52E-4E79-817E-127251BCFA98}"/>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78AE0B4E-E2C2-424C-B00C-A0DEFE0EED46}"/>
              </a:ext>
            </a:extLst>
          </p:cNvPr>
          <p:cNvSpPr>
            <a:spLocks noGrp="1" noChangeArrowheads="1"/>
          </p:cNvSpPr>
          <p:nvPr>
            <p:ph type="title"/>
          </p:nvPr>
        </p:nvSpPr>
        <p:spPr>
          <a:xfrm>
            <a:off x="1100138" y="0"/>
            <a:ext cx="7637462" cy="1143000"/>
          </a:xfrm>
        </p:spPr>
        <p:txBody>
          <a:bodyPr/>
          <a:lstStyle/>
          <a:p>
            <a:pPr>
              <a:defRPr/>
            </a:pPr>
            <a:r>
              <a:rPr lang="en-US" sz="3200" b="1" dirty="0"/>
              <a:t>Analytic Perspective, Cost-Effectiveness and Policy Implication</a:t>
            </a:r>
          </a:p>
        </p:txBody>
      </p:sp>
      <p:graphicFrame>
        <p:nvGraphicFramePr>
          <p:cNvPr id="217091" name="Group 3">
            <a:extLst>
              <a:ext uri="{FF2B5EF4-FFF2-40B4-BE49-F238E27FC236}">
                <a16:creationId xmlns:a16="http://schemas.microsoft.com/office/drawing/2014/main" id="{E57822AD-2EA6-4927-89A8-4F868F4C54D9}"/>
              </a:ext>
            </a:extLst>
          </p:cNvPr>
          <p:cNvGraphicFramePr>
            <a:graphicFrameLocks noGrp="1"/>
          </p:cNvGraphicFramePr>
          <p:nvPr>
            <p:ph type="tbl" idx="1"/>
          </p:nvPr>
        </p:nvGraphicFramePr>
        <p:xfrm>
          <a:off x="1295400" y="1371600"/>
          <a:ext cx="6773863" cy="5135856"/>
        </p:xfrm>
        <a:graphic>
          <a:graphicData uri="http://schemas.openxmlformats.org/drawingml/2006/table">
            <a:tbl>
              <a:tblPr/>
              <a:tblGrid>
                <a:gridCol w="528312">
                  <a:extLst>
                    <a:ext uri="{9D8B030D-6E8A-4147-A177-3AD203B41FA5}">
                      <a16:colId xmlns:a16="http://schemas.microsoft.com/office/drawing/2014/main" val="20000"/>
                    </a:ext>
                  </a:extLst>
                </a:gridCol>
                <a:gridCol w="1608479">
                  <a:extLst>
                    <a:ext uri="{9D8B030D-6E8A-4147-A177-3AD203B41FA5}">
                      <a16:colId xmlns:a16="http://schemas.microsoft.com/office/drawing/2014/main" val="20001"/>
                    </a:ext>
                  </a:extLst>
                </a:gridCol>
                <a:gridCol w="2254520">
                  <a:extLst>
                    <a:ext uri="{9D8B030D-6E8A-4147-A177-3AD203B41FA5}">
                      <a16:colId xmlns:a16="http://schemas.microsoft.com/office/drawing/2014/main" val="20002"/>
                    </a:ext>
                  </a:extLst>
                </a:gridCol>
                <a:gridCol w="2382552">
                  <a:extLst>
                    <a:ext uri="{9D8B030D-6E8A-4147-A177-3AD203B41FA5}">
                      <a16:colId xmlns:a16="http://schemas.microsoft.com/office/drawing/2014/main" val="20003"/>
                    </a:ext>
                  </a:extLst>
                </a:gridCol>
              </a:tblGrid>
              <a:tr h="613083">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cap="flat">
                      <a:noFill/>
                    </a:lnL>
                    <a:lnR>
                      <a:noFill/>
                    </a:lnR>
                    <a:lnT cap="flat">
                      <a:noFill/>
                    </a:lnT>
                    <a:lnB w="28575"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4" marB="45714" horzOverflow="overflow">
                    <a:lnL>
                      <a:noFill/>
                    </a:lnL>
                    <a:lnR w="28575" cap="flat" cmpd="sng" algn="ctr">
                      <a:solidFill>
                        <a:schemeClr val="tx1"/>
                      </a:solidFill>
                      <a:prstDash val="solid"/>
                      <a:round/>
                      <a:headEnd type="none" w="sm" len="sm"/>
                      <a:tailEnd type="none" w="sm" len="sm"/>
                    </a:lnR>
                    <a:lnT cap="flat">
                      <a:noFill/>
                    </a:lnT>
                    <a:lnB w="28575"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S O C I E T A L</a:t>
                      </a:r>
                    </a:p>
                  </a:txBody>
                  <a:tcPr marT="45714" marB="45714"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02255">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32469">
                <a:tc rowSpan="2">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P</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A</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Y</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E</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n-US" sz="2500" b="1" i="0" u="none" strike="noStrike" cap="none" normalizeH="0" baseline="0" dirty="0">
                          <a:ln>
                            <a:noFill/>
                          </a:ln>
                          <a:solidFill>
                            <a:schemeClr val="hlink"/>
                          </a:solidFill>
                          <a:effectLst>
                            <a:outerShdw blurRad="38100" dist="38100" dir="2700000" algn="tl">
                              <a:srgbClr val="000000"/>
                            </a:outerShdw>
                          </a:effectLst>
                          <a:latin typeface="Times New Roman" charset="0"/>
                        </a:rPr>
                        <a:t> R</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 brainer”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    </a:t>
                      </a: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Problematic</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087756">
                <a:tc vMerge="1">
                  <a:txBody>
                    <a:bodyPr/>
                    <a:lstStyle/>
                    <a:p>
                      <a:endParaRPr lang="en-US"/>
                    </a:p>
                  </a:txBody>
                  <a:tcPr/>
                </a:tc>
                <a:tc>
                  <a:txBody>
                    <a:bodyPr/>
                    <a:lstStyle/>
                    <a:p>
                      <a:pPr marL="0" marR="0" lvl="0" indent="0" algn="ctr" defTabSz="914400" rtl="0" eaLnBrk="0" fontAlgn="base" latinLnBrk="0" hangingPunct="0">
                        <a:lnSpc>
                          <a:spcPct val="0"/>
                        </a:lnSpc>
                        <a:spcBef>
                          <a:spcPct val="100000"/>
                        </a:spcBef>
                        <a:spcAft>
                          <a:spcPct val="0"/>
                        </a:spcAft>
                        <a:buClrTx/>
                        <a:buSzTx/>
                        <a:buFontTx/>
                        <a:buNone/>
                        <a:tabLst/>
                      </a:pPr>
                      <a:endPar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400" b="0" i="0" u="none" strike="noStrike" cap="none" normalizeH="0" baseline="0" dirty="0">
                          <a:ln>
                            <a:noFill/>
                          </a:ln>
                          <a:solidFill>
                            <a:srgbClr val="FFFF00"/>
                          </a:solidFill>
                          <a:effectLst>
                            <a:outerShdw blurRad="38100" dist="38100" dir="2700000" algn="tl">
                              <a:srgbClr val="000000"/>
                            </a:outerShdw>
                          </a:effectLst>
                          <a:latin typeface="Times New Roman" charset="0"/>
                        </a:rPr>
                        <a:t>Not cost-effective</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Subsidy</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(Should be “Yes”)</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charset="0"/>
                        </a:rPr>
                        <a:t>“Non-starter”</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n-US" sz="1900" b="0" i="0" u="none" strike="noStrike" cap="none" normalizeH="0" baseline="0" dirty="0">
                          <a:ln>
                            <a:noFill/>
                          </a:ln>
                          <a:solidFill>
                            <a:schemeClr val="tx1"/>
                          </a:solidFill>
                          <a:effectLst>
                            <a:outerShdw blurRad="38100" dist="38100" dir="2700000" algn="tl">
                              <a:srgbClr val="000000"/>
                            </a:outerShdw>
                          </a:effectLst>
                          <a:latin typeface="Times New Roman" charset="0"/>
                        </a:rPr>
                        <a:t>(No)</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advTm="62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CFAF6250-3958-48D6-9C56-4BA6D7BDBE1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61442" name="Rectangle 1026">
            <a:extLst>
              <a:ext uri="{FF2B5EF4-FFF2-40B4-BE49-F238E27FC236}">
                <a16:creationId xmlns:a16="http://schemas.microsoft.com/office/drawing/2014/main" id="{48240AB2-78F1-4A77-ADA9-EC98363CAEBA}"/>
              </a:ext>
            </a:extLst>
          </p:cNvPr>
          <p:cNvSpPr>
            <a:spLocks noGrp="1" noChangeArrowheads="1"/>
          </p:cNvSpPr>
          <p:nvPr>
            <p:ph type="title"/>
          </p:nvPr>
        </p:nvSpPr>
        <p:spPr/>
        <p:txBody>
          <a:bodyPr/>
          <a:lstStyle/>
          <a:p>
            <a:pPr>
              <a:defRPr/>
            </a:pPr>
            <a:r>
              <a:rPr lang="en-US" sz="6000" b="1" dirty="0">
                <a:solidFill>
                  <a:srgbClr val="00CC00"/>
                </a:solidFill>
              </a:rPr>
              <a:t>Goals</a:t>
            </a:r>
          </a:p>
        </p:txBody>
      </p:sp>
      <p:sp>
        <p:nvSpPr>
          <p:cNvPr id="61443" name="Rectangle 1027">
            <a:extLst>
              <a:ext uri="{FF2B5EF4-FFF2-40B4-BE49-F238E27FC236}">
                <a16:creationId xmlns:a16="http://schemas.microsoft.com/office/drawing/2014/main" id="{FC3C8CA8-A75F-4551-9D1F-C75A72FD5DCD}"/>
              </a:ext>
            </a:extLst>
          </p:cNvPr>
          <p:cNvSpPr>
            <a:spLocks noGrp="1" noChangeArrowheads="1"/>
          </p:cNvSpPr>
          <p:nvPr>
            <p:ph type="body" idx="1"/>
          </p:nvPr>
        </p:nvSpPr>
        <p:spPr/>
        <p:txBody>
          <a:bodyPr/>
          <a:lstStyle/>
          <a:p>
            <a:pPr>
              <a:defRPr/>
            </a:pPr>
            <a:r>
              <a:rPr lang="en-US" b="1" dirty="0"/>
              <a:t>Understand the essential components of CEA.</a:t>
            </a:r>
          </a:p>
          <a:p>
            <a:pPr>
              <a:defRPr/>
            </a:pPr>
            <a:r>
              <a:rPr lang="en-US" b="1" dirty="0"/>
              <a:t>Learn the basic steps in conducting CEA.</a:t>
            </a:r>
          </a:p>
          <a:p>
            <a:pPr>
              <a:defRPr/>
            </a:pPr>
            <a:r>
              <a:rPr lang="en-US" b="1" dirty="0"/>
              <a:t>Able to design  own CEA analyses on diabetes prevention or treatment interventions.</a:t>
            </a:r>
          </a:p>
          <a:p>
            <a:pPr marL="0" indent="0">
              <a:buFontTx/>
              <a:buNone/>
              <a:defRPr/>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C6BA-FFE1-4B8C-9D51-BA7ACCE3E76F}"/>
              </a:ext>
            </a:extLst>
          </p:cNvPr>
          <p:cNvSpPr>
            <a:spLocks noGrp="1"/>
          </p:cNvSpPr>
          <p:nvPr>
            <p:ph type="title"/>
          </p:nvPr>
        </p:nvSpPr>
        <p:spPr/>
        <p:txBody>
          <a:bodyPr/>
          <a:lstStyle/>
          <a:p>
            <a:pPr>
              <a:defRPr/>
            </a:pPr>
            <a:r>
              <a:rPr lang="en-US" dirty="0"/>
              <a:t>Potential uses</a:t>
            </a:r>
          </a:p>
        </p:txBody>
      </p:sp>
      <p:sp>
        <p:nvSpPr>
          <p:cNvPr id="3" name="Content Placeholder 2">
            <a:extLst>
              <a:ext uri="{FF2B5EF4-FFF2-40B4-BE49-F238E27FC236}">
                <a16:creationId xmlns:a16="http://schemas.microsoft.com/office/drawing/2014/main" id="{72E151DE-3F17-4F52-A702-29FEC32BBCEA}"/>
              </a:ext>
            </a:extLst>
          </p:cNvPr>
          <p:cNvSpPr>
            <a:spLocks noGrp="1"/>
          </p:cNvSpPr>
          <p:nvPr>
            <p:ph idx="1"/>
          </p:nvPr>
        </p:nvSpPr>
        <p:spPr/>
        <p:txBody>
          <a:bodyPr/>
          <a:lstStyle/>
          <a:p>
            <a:pPr>
              <a:defRPr/>
            </a:pPr>
            <a:r>
              <a:rPr lang="en-US" b="1" dirty="0">
                <a:solidFill>
                  <a:srgbClr val="00B050"/>
                </a:solidFill>
                <a:effectLst/>
              </a:rPr>
              <a:t>Policy</a:t>
            </a:r>
            <a:r>
              <a:rPr lang="en-US" dirty="0">
                <a:effectLst/>
              </a:rPr>
              <a:t> – More $$ on screening for diabetes prevention?</a:t>
            </a:r>
          </a:p>
          <a:p>
            <a:pPr>
              <a:defRPr/>
            </a:pPr>
            <a:r>
              <a:rPr lang="en-US" b="1" dirty="0">
                <a:solidFill>
                  <a:srgbClr val="00B050"/>
                </a:solidFill>
                <a:effectLst/>
              </a:rPr>
              <a:t>Programs</a:t>
            </a:r>
            <a:r>
              <a:rPr lang="en-US" dirty="0">
                <a:effectLst/>
              </a:rPr>
              <a:t> – Does screening for gestational diabetes make sense?</a:t>
            </a:r>
          </a:p>
          <a:p>
            <a:pPr>
              <a:defRPr/>
            </a:pPr>
            <a:r>
              <a:rPr lang="en-US" b="1" dirty="0">
                <a:solidFill>
                  <a:srgbClr val="00B050"/>
                </a:solidFill>
                <a:effectLst/>
              </a:rPr>
              <a:t>Clinical</a:t>
            </a:r>
            <a:r>
              <a:rPr lang="en-US" dirty="0">
                <a:effectLst/>
              </a:rPr>
              <a:t> – Which screening test is best?</a:t>
            </a:r>
            <a:endParaRPr lang="en-US" dirty="0"/>
          </a:p>
        </p:txBody>
      </p:sp>
      <p:sp>
        <p:nvSpPr>
          <p:cNvPr id="20484" name="Footer Placeholder 3">
            <a:extLst>
              <a:ext uri="{FF2B5EF4-FFF2-40B4-BE49-F238E27FC236}">
                <a16:creationId xmlns:a16="http://schemas.microsoft.com/office/drawing/2014/main" id="{25E3A134-6847-4388-A4B0-FCA80C5FFF9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C8C6DE6-EC34-40D8-87DA-FD7F58800D1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4018" name="Rectangle 2">
            <a:extLst>
              <a:ext uri="{FF2B5EF4-FFF2-40B4-BE49-F238E27FC236}">
                <a16:creationId xmlns:a16="http://schemas.microsoft.com/office/drawing/2014/main" id="{1F0F3BE1-9EB2-4587-A368-D987F35CEB28}"/>
              </a:ext>
            </a:extLst>
          </p:cNvPr>
          <p:cNvSpPr>
            <a:spLocks noGrp="1" noChangeArrowheads="1"/>
          </p:cNvSpPr>
          <p:nvPr>
            <p:ph type="title"/>
          </p:nvPr>
        </p:nvSpPr>
        <p:spPr/>
        <p:txBody>
          <a:bodyPr/>
          <a:lstStyle/>
          <a:p>
            <a:pPr>
              <a:defRPr/>
            </a:pPr>
            <a:r>
              <a:rPr lang="en-US" b="1" dirty="0"/>
              <a:t>Consider Possible Implications</a:t>
            </a:r>
          </a:p>
        </p:txBody>
      </p:sp>
      <p:sp>
        <p:nvSpPr>
          <p:cNvPr id="214019" name="Rectangle 3">
            <a:extLst>
              <a:ext uri="{FF2B5EF4-FFF2-40B4-BE49-F238E27FC236}">
                <a16:creationId xmlns:a16="http://schemas.microsoft.com/office/drawing/2014/main" id="{F3D59DCD-E2D7-479A-8785-461BE3A3B88E}"/>
              </a:ext>
            </a:extLst>
          </p:cNvPr>
          <p:cNvSpPr>
            <a:spLocks noGrp="1" noChangeArrowheads="1"/>
          </p:cNvSpPr>
          <p:nvPr>
            <p:ph type="body" idx="1"/>
          </p:nvPr>
        </p:nvSpPr>
        <p:spPr/>
        <p:txBody>
          <a:bodyPr/>
          <a:lstStyle/>
          <a:p>
            <a:pPr>
              <a:defRPr/>
            </a:pPr>
            <a:endParaRPr lang="en-US" b="1" dirty="0"/>
          </a:p>
          <a:p>
            <a:pPr>
              <a:defRPr/>
            </a:pPr>
            <a:r>
              <a:rPr lang="en-US" b="1" dirty="0"/>
              <a:t>Who will read the analysis?</a:t>
            </a:r>
          </a:p>
          <a:p>
            <a:pPr>
              <a:buFontTx/>
              <a:buNone/>
              <a:defRPr/>
            </a:pPr>
            <a:endParaRPr lang="en-US" b="1" dirty="0"/>
          </a:p>
          <a:p>
            <a:pPr>
              <a:defRPr/>
            </a:pPr>
            <a:r>
              <a:rPr lang="en-US" b="1" dirty="0"/>
              <a:t>How might the CEA change policy?</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C2FFFC8-8BAA-45DE-8E88-DD3D2AD11148}"/>
              </a:ext>
            </a:extLst>
          </p:cNvPr>
          <p:cNvSpPr txBox="1">
            <a:spLocks noChangeArrowheads="1"/>
          </p:cNvSpPr>
          <p:nvPr/>
        </p:nvSpPr>
        <p:spPr bwMode="auto">
          <a:xfrm>
            <a:off x="1600200" y="6858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4000" b="1" dirty="0">
                <a:solidFill>
                  <a:schemeClr val="tx2"/>
                </a:solidFill>
              </a:rPr>
              <a:t>The CE Ratio</a:t>
            </a:r>
          </a:p>
        </p:txBody>
      </p:sp>
      <p:sp>
        <p:nvSpPr>
          <p:cNvPr id="24579" name="Text Box 3">
            <a:extLst>
              <a:ext uri="{FF2B5EF4-FFF2-40B4-BE49-F238E27FC236}">
                <a16:creationId xmlns:a16="http://schemas.microsoft.com/office/drawing/2014/main" id="{29631F53-BB9E-4C08-9F54-160C9BECD0D0}"/>
              </a:ext>
            </a:extLst>
          </p:cNvPr>
          <p:cNvSpPr txBox="1">
            <a:spLocks noChangeArrowheads="1"/>
          </p:cNvSpPr>
          <p:nvPr/>
        </p:nvSpPr>
        <p:spPr bwMode="auto">
          <a:xfrm>
            <a:off x="762000" y="1828800"/>
            <a:ext cx="79248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800">
                <a:solidFill>
                  <a:schemeClr val="tx1"/>
                </a:solidFill>
                <a:latin typeface="Times New Roman" panose="02020603050405020304" pitchFamily="18" charset="0"/>
                <a:ea typeface="ＭＳ Ｐゴシック" panose="020B0600070205080204" pitchFamily="34" charset="-128"/>
              </a:defRPr>
            </a:lvl1pPr>
            <a:lvl2pPr marL="11430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lvl="1" algn="ctr"/>
            <a:r>
              <a:rPr lang="en-US" altLang="en-US" b="1" dirty="0">
                <a:latin typeface="Times" panose="02020603050405020304" pitchFamily="18" charset="0"/>
              </a:rPr>
              <a:t>Increment in costs between two courses of action</a:t>
            </a:r>
          </a:p>
          <a:p>
            <a:pPr lvl="1" algn="ctr"/>
            <a:endParaRPr lang="en-US" altLang="en-US" b="1" dirty="0">
              <a:latin typeface="Times" panose="02020603050405020304" pitchFamily="18" charset="0"/>
            </a:endParaRPr>
          </a:p>
          <a:p>
            <a:pPr lvl="1" algn="ctr"/>
            <a:r>
              <a:rPr lang="en-US" altLang="en-US" b="1" i="1" dirty="0"/>
              <a:t>divided by</a:t>
            </a:r>
          </a:p>
          <a:p>
            <a:pPr lvl="1" algn="ctr"/>
            <a:endParaRPr lang="en-US" altLang="en-US" b="1" dirty="0"/>
          </a:p>
          <a:p>
            <a:pPr lvl="1" algn="ctr"/>
            <a:r>
              <a:rPr lang="en-US" altLang="en-US" b="1" dirty="0">
                <a:latin typeface="Times" panose="02020603050405020304" pitchFamily="18" charset="0"/>
              </a:rPr>
              <a:t>Increment in health outcomes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D6496526-9FBD-4037-BAE8-56CBBD55893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47810" name="Rectangle 1026">
            <a:extLst>
              <a:ext uri="{FF2B5EF4-FFF2-40B4-BE49-F238E27FC236}">
                <a16:creationId xmlns:a16="http://schemas.microsoft.com/office/drawing/2014/main" id="{47ECF6CD-C37C-47E3-9CEC-B2E95E340D68}"/>
              </a:ext>
            </a:extLst>
          </p:cNvPr>
          <p:cNvSpPr>
            <a:spLocks noGrp="1" noChangeArrowheads="1"/>
          </p:cNvSpPr>
          <p:nvPr>
            <p:ph type="title"/>
          </p:nvPr>
        </p:nvSpPr>
        <p:spPr/>
        <p:txBody>
          <a:bodyPr/>
          <a:lstStyle/>
          <a:p>
            <a:pPr>
              <a:defRPr/>
            </a:pPr>
            <a:r>
              <a:rPr lang="en-US" b="1" dirty="0"/>
              <a:t>Example: The CE Ratio for Diabetes Prevention</a:t>
            </a:r>
          </a:p>
        </p:txBody>
      </p:sp>
      <p:sp>
        <p:nvSpPr>
          <p:cNvPr id="247811" name="Rectangle 1027">
            <a:extLst>
              <a:ext uri="{FF2B5EF4-FFF2-40B4-BE49-F238E27FC236}">
                <a16:creationId xmlns:a16="http://schemas.microsoft.com/office/drawing/2014/main" id="{2F33B821-A1D3-4D9B-AED1-CF40E3034D85}"/>
              </a:ext>
            </a:extLst>
          </p:cNvPr>
          <p:cNvSpPr>
            <a:spLocks noGrp="1" noChangeArrowheads="1"/>
          </p:cNvSpPr>
          <p:nvPr>
            <p:ph type="body" idx="1"/>
          </p:nvPr>
        </p:nvSpPr>
        <p:spPr>
          <a:xfrm>
            <a:off x="685800" y="1752600"/>
            <a:ext cx="7772400" cy="4191000"/>
          </a:xfrm>
        </p:spPr>
        <p:txBody>
          <a:bodyPr/>
          <a:lstStyle/>
          <a:p>
            <a:pPr marL="0" indent="0" algn="ctr">
              <a:buFontTx/>
              <a:buNone/>
              <a:defRPr/>
            </a:pPr>
            <a:r>
              <a:rPr lang="en-US" b="1" u="sng" dirty="0"/>
              <a:t> </a:t>
            </a:r>
          </a:p>
          <a:p>
            <a:pPr marL="0" indent="0" algn="ctr">
              <a:buFontTx/>
              <a:buNone/>
              <a:defRPr/>
            </a:pPr>
            <a:r>
              <a:rPr lang="en-US" b="1" dirty="0"/>
              <a:t>Prevention intervention cost – 0 cost</a:t>
            </a:r>
          </a:p>
          <a:p>
            <a:pPr marL="0" indent="0" algn="ctr">
              <a:buFontTx/>
              <a:buNone/>
              <a:defRPr/>
            </a:pPr>
            <a:r>
              <a:rPr lang="en-US" sz="3600" b="1" dirty="0"/>
              <a:t>________________________________</a:t>
            </a:r>
          </a:p>
          <a:p>
            <a:pPr marL="0" indent="0" algn="ctr">
              <a:buFontTx/>
              <a:buNone/>
              <a:defRPr/>
            </a:pPr>
            <a:endParaRPr lang="en-US" sz="2800" b="1" dirty="0"/>
          </a:p>
          <a:p>
            <a:pPr marL="0" indent="0" algn="ctr">
              <a:buFontTx/>
              <a:buNone/>
              <a:defRPr/>
            </a:pPr>
            <a:r>
              <a:rPr lang="en-US" b="1" dirty="0"/>
              <a:t>Cases without program - with 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85552527-F7D6-4F65-BD2F-E078D87396C8}"/>
              </a:ext>
            </a:extLst>
          </p:cNvPr>
          <p:cNvSpPr>
            <a:spLocks noGrp="1" noChangeArrowheads="1"/>
          </p:cNvSpPr>
          <p:nvPr>
            <p:ph type="title"/>
          </p:nvPr>
        </p:nvSpPr>
        <p:spPr/>
        <p:txBody>
          <a:bodyPr/>
          <a:lstStyle/>
          <a:p>
            <a:pPr algn="l">
              <a:defRPr/>
            </a:pPr>
            <a:r>
              <a:rPr lang="en-US" altLang="en-US" dirty="0">
                <a:solidFill>
                  <a:schemeClr val="tx1"/>
                </a:solidFill>
              </a:rPr>
              <a:t>The cost per QALY gained is defined as:</a:t>
            </a:r>
            <a:endParaRPr lang="en-US" dirty="0">
              <a:solidFill>
                <a:schemeClr val="tx1"/>
              </a:solidFill>
            </a:endParaRPr>
          </a:p>
        </p:txBody>
      </p:sp>
      <p:sp>
        <p:nvSpPr>
          <p:cNvPr id="8197" name="Text Box 5">
            <a:extLst>
              <a:ext uri="{FF2B5EF4-FFF2-40B4-BE49-F238E27FC236}">
                <a16:creationId xmlns:a16="http://schemas.microsoft.com/office/drawing/2014/main" id="{A8E1898E-07A3-447E-BBDF-2F46E0D42BEC}"/>
              </a:ext>
            </a:extLst>
          </p:cNvPr>
          <p:cNvSpPr txBox="1">
            <a:spLocks noChangeArrowheads="1"/>
          </p:cNvSpPr>
          <p:nvPr/>
        </p:nvSpPr>
        <p:spPr bwMode="auto">
          <a:xfrm>
            <a:off x="152400" y="2133600"/>
            <a:ext cx="8991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defRPr/>
            </a:pPr>
            <a:r>
              <a:rPr lang="en-US" altLang="en-US" u="sng" dirty="0">
                <a:latin typeface="Times New Roman" charset="0"/>
                <a:ea typeface="ＭＳ Ｐゴシック" pitchFamily="-106" charset="-128"/>
              </a:rPr>
              <a:t>	</a:t>
            </a:r>
            <a:r>
              <a:rPr lang="en-US" altLang="en-US" u="sng" dirty="0">
                <a:effectLst>
                  <a:outerShdw blurRad="38100" dist="38100" dir="2700000" algn="tl">
                    <a:srgbClr val="C0C0C0"/>
                  </a:outerShdw>
                </a:effectLst>
                <a:latin typeface="Times New Roman" charset="0"/>
                <a:ea typeface="ＭＳ Ｐゴシック" pitchFamily="-106" charset="-128"/>
              </a:rPr>
              <a:t>Cost with intervention - cost with no intervention</a:t>
            </a:r>
          </a:p>
          <a:p>
            <a:pPr lvl="1" algn="ctr">
              <a:defRPr/>
            </a:pPr>
            <a:r>
              <a:rPr lang="en-US" altLang="en-US" dirty="0">
                <a:effectLst>
                  <a:outerShdw blurRad="38100" dist="38100" dir="2700000" algn="tl">
                    <a:srgbClr val="C0C0C0"/>
                  </a:outerShdw>
                </a:effectLst>
                <a:latin typeface="Times New Roman" charset="0"/>
                <a:ea typeface="ＭＳ Ｐゴシック" pitchFamily="-106" charset="-128"/>
              </a:rPr>
              <a:t>QALYs with intervention - QALYs with no intervention</a:t>
            </a:r>
            <a:endParaRPr lang="en-US" dirty="0">
              <a:effectLst>
                <a:outerShdw blurRad="38100" dist="38100" dir="2700000" algn="tl">
                  <a:srgbClr val="C0C0C0"/>
                </a:outerShdw>
              </a:effectLst>
              <a:latin typeface="Times New Roman" charset="0"/>
              <a:ea typeface="ＭＳ Ｐゴシック" pitchFamily="-106" charset="-128"/>
            </a:endParaRPr>
          </a:p>
        </p:txBody>
      </p:sp>
      <p:sp>
        <p:nvSpPr>
          <p:cNvPr id="8198" name="Text Box 6">
            <a:extLst>
              <a:ext uri="{FF2B5EF4-FFF2-40B4-BE49-F238E27FC236}">
                <a16:creationId xmlns:a16="http://schemas.microsoft.com/office/drawing/2014/main" id="{1A8F98C9-A923-4146-949B-764C86725085}"/>
              </a:ext>
            </a:extLst>
          </p:cNvPr>
          <p:cNvSpPr txBox="1">
            <a:spLocks noChangeArrowheads="1"/>
          </p:cNvSpPr>
          <p:nvPr/>
        </p:nvSpPr>
        <p:spPr bwMode="auto">
          <a:xfrm>
            <a:off x="3352800" y="3733800"/>
            <a:ext cx="2514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u="sng" dirty="0">
                <a:latin typeface="Times New Roman" charset="0"/>
                <a:ea typeface="ＭＳ Ｐゴシック" pitchFamily="-106" charset="-128"/>
              </a:rPr>
              <a:t>Δ </a:t>
            </a:r>
            <a:r>
              <a:rPr lang="en-US" altLang="en-US" b="1" u="sng" dirty="0">
                <a:effectLst>
                  <a:outerShdw blurRad="38100" dist="38100" dir="2700000" algn="tl">
                    <a:srgbClr val="C0C0C0"/>
                  </a:outerShdw>
                </a:effectLst>
                <a:latin typeface="Times New Roman" charset="0"/>
                <a:ea typeface="ＭＳ Ｐゴシック" pitchFamily="-106" charset="-128"/>
              </a:rPr>
              <a:t>Cost</a:t>
            </a:r>
            <a:endParaRPr lang="en-US" altLang="en-US" u="sng" dirty="0">
              <a:effectLst>
                <a:outerShdw blurRad="38100" dist="38100" dir="2700000" algn="tl">
                  <a:srgbClr val="C0C0C0"/>
                </a:outerShdw>
              </a:effectLst>
              <a:latin typeface="Times New Roman" charset="0"/>
              <a:ea typeface="ＭＳ Ｐゴシック" pitchFamily="-106" charset="-128"/>
            </a:endParaRPr>
          </a:p>
          <a:p>
            <a:pPr algn="ctr">
              <a:defRPr/>
            </a:pPr>
            <a:r>
              <a:rPr lang="en-US" b="1" dirty="0">
                <a:latin typeface="Times New Roman" charset="0"/>
                <a:ea typeface="ＭＳ Ｐゴシック" pitchFamily="-106" charset="-128"/>
              </a:rPr>
              <a:t>Δ </a:t>
            </a:r>
            <a:r>
              <a:rPr lang="en-US" altLang="en-US" b="1" dirty="0">
                <a:effectLst>
                  <a:outerShdw blurRad="38100" dist="38100" dir="2700000" algn="tl">
                    <a:srgbClr val="C0C0C0"/>
                  </a:outerShdw>
                </a:effectLst>
                <a:latin typeface="Times New Roman" charset="0"/>
                <a:ea typeface="ＭＳ Ｐゴシック" pitchFamily="-106" charset="-128"/>
              </a:rPr>
              <a:t>QALYs</a:t>
            </a:r>
            <a:endParaRPr lang="en-US" b="1" dirty="0">
              <a:effectLst>
                <a:outerShdw blurRad="38100" dist="38100" dir="2700000" algn="tl">
                  <a:srgbClr val="C0C0C0"/>
                </a:outerShdw>
              </a:effectLst>
              <a:latin typeface="Times New Roman" charset="0"/>
              <a:ea typeface="ＭＳ Ｐゴシック" pitchFamily="-106" charset="-128"/>
            </a:endParaRPr>
          </a:p>
          <a:p>
            <a:pPr>
              <a:spcBef>
                <a:spcPct val="50000"/>
              </a:spcBef>
              <a:defRPr/>
            </a:pPr>
            <a:endParaRPr lang="en-US" dirty="0">
              <a:latin typeface="Times New Roman" charset="0"/>
              <a:ea typeface="ＭＳ Ｐゴシック" pitchFamily="-106" charset="-128"/>
            </a:endParaRPr>
          </a:p>
        </p:txBody>
      </p:sp>
      <p:sp>
        <p:nvSpPr>
          <p:cNvPr id="8199" name="Text Box 7">
            <a:extLst>
              <a:ext uri="{FF2B5EF4-FFF2-40B4-BE49-F238E27FC236}">
                <a16:creationId xmlns:a16="http://schemas.microsoft.com/office/drawing/2014/main" id="{17EE96F9-627C-47E8-A685-85CDAD5F9E1B}"/>
              </a:ext>
            </a:extLst>
          </p:cNvPr>
          <p:cNvSpPr txBox="1">
            <a:spLocks noChangeArrowheads="1"/>
          </p:cNvSpPr>
          <p:nvPr/>
        </p:nvSpPr>
        <p:spPr bwMode="auto">
          <a:xfrm>
            <a:off x="609600" y="4876800"/>
            <a:ext cx="7772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a:effectLst>
                  <a:outerShdw blurRad="38100" dist="38100" dir="2700000" algn="tl">
                    <a:srgbClr val="C0C0C0"/>
                  </a:outerShdw>
                </a:effectLst>
                <a:latin typeface="Times New Roman" charset="0"/>
                <a:ea typeface="ＭＳ Ｐゴシック" pitchFamily="-106" charset="-128"/>
              </a:rPr>
              <a:t>Formulation must be </a:t>
            </a:r>
            <a:r>
              <a:rPr lang="en-US" altLang="en-US" b="1" i="1" dirty="0">
                <a:effectLst>
                  <a:outerShdw blurRad="38100" dist="38100" dir="2700000" algn="tl">
                    <a:srgbClr val="C0C0C0"/>
                  </a:outerShdw>
                </a:effectLst>
                <a:latin typeface="Times New Roman" charset="0"/>
                <a:ea typeface="ＭＳ Ｐゴシック" pitchFamily="-106" charset="-128"/>
              </a:rPr>
              <a:t>incremental</a:t>
            </a:r>
            <a:r>
              <a:rPr lang="en-US" altLang="en-US" i="1" dirty="0">
                <a:effectLst>
                  <a:outerShdw blurRad="38100" dist="38100" dir="2700000" algn="tl">
                    <a:srgbClr val="C0C0C0"/>
                  </a:outerShdw>
                </a:effectLst>
                <a:latin typeface="Times New Roman" charset="0"/>
                <a:ea typeface="ＭＳ Ｐゴシック" pitchFamily="-106" charset="-128"/>
              </a:rPr>
              <a:t>:</a:t>
            </a:r>
            <a:r>
              <a:rPr lang="en-US" altLang="en-US" dirty="0">
                <a:effectLst>
                  <a:outerShdw blurRad="38100" dist="38100" dir="2700000" algn="tl">
                    <a:srgbClr val="C0C0C0"/>
                  </a:outerShdw>
                </a:effectLst>
                <a:latin typeface="Times New Roman" charset="0"/>
                <a:ea typeface="ＭＳ Ｐゴシック" pitchFamily="-106" charset="-128"/>
              </a:rPr>
              <a:t> from no intervention to intervention, or from lower cost to higher cost intervention.</a:t>
            </a:r>
            <a:endParaRPr lang="en-US" altLang="en-US" dirty="0">
              <a:effectLst>
                <a:outerShdw blurRad="38100" dist="38100" dir="2700000" algn="tl">
                  <a:srgbClr val="C0C0C0"/>
                </a:outerShdw>
              </a:effectLst>
              <a:latin typeface="Times" pitchFamily="18" charset="0"/>
              <a:ea typeface="ＭＳ Ｐゴシック" pitchFamily="-106" charset="-128"/>
            </a:endParaRPr>
          </a:p>
          <a:p>
            <a:pPr>
              <a:spcBef>
                <a:spcPct val="50000"/>
              </a:spcBef>
              <a:defRPr/>
            </a:pPr>
            <a:endParaRPr lang="en-US" dirty="0">
              <a:latin typeface="Times New Roman" charset="0"/>
              <a:ea typeface="ＭＳ Ｐゴシック" pitchFamily="-106"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588585A9-2867-4B7E-8AC0-A6F0C584B8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1362" name="Rectangle 2">
            <a:extLst>
              <a:ext uri="{FF2B5EF4-FFF2-40B4-BE49-F238E27FC236}">
                <a16:creationId xmlns:a16="http://schemas.microsoft.com/office/drawing/2014/main" id="{57EEFBFA-4AA3-404B-8B7F-B250EA4007BE}"/>
              </a:ext>
            </a:extLst>
          </p:cNvPr>
          <p:cNvSpPr>
            <a:spLocks noGrp="1" noChangeArrowheads="1"/>
          </p:cNvSpPr>
          <p:nvPr>
            <p:ph type="title"/>
          </p:nvPr>
        </p:nvSpPr>
        <p:spPr/>
        <p:txBody>
          <a:bodyPr/>
          <a:lstStyle/>
          <a:p>
            <a:pPr>
              <a:defRPr/>
            </a:pPr>
            <a:r>
              <a:rPr lang="en-US" sz="5400" b="1" dirty="0"/>
              <a:t>Cost</a:t>
            </a:r>
            <a:br>
              <a:rPr lang="en-US" sz="5400" b="1" dirty="0">
                <a:solidFill>
                  <a:srgbClr val="00CC00"/>
                </a:solidFill>
              </a:rPr>
            </a:br>
            <a:r>
              <a:rPr lang="en-US" b="1" dirty="0"/>
              <a:t>Numerator of the CE Ratio</a:t>
            </a:r>
          </a:p>
        </p:txBody>
      </p:sp>
      <p:sp>
        <p:nvSpPr>
          <p:cNvPr id="271363" name="Rectangle 3">
            <a:extLst>
              <a:ext uri="{FF2B5EF4-FFF2-40B4-BE49-F238E27FC236}">
                <a16:creationId xmlns:a16="http://schemas.microsoft.com/office/drawing/2014/main" id="{FE2AFD68-53D7-4B81-BC4B-C4255984463A}"/>
              </a:ext>
            </a:extLst>
          </p:cNvPr>
          <p:cNvSpPr>
            <a:spLocks noGrp="1" noChangeArrowheads="1"/>
          </p:cNvSpPr>
          <p:nvPr>
            <p:ph type="body" idx="1"/>
          </p:nvPr>
        </p:nvSpPr>
        <p:spPr/>
        <p:txBody>
          <a:bodyPr/>
          <a:lstStyle/>
          <a:p>
            <a:pPr>
              <a:lnSpc>
                <a:spcPct val="90000"/>
              </a:lnSpc>
              <a:defRPr/>
            </a:pPr>
            <a:endParaRPr lang="en-US" b="1" dirty="0"/>
          </a:p>
          <a:p>
            <a:pPr>
              <a:lnSpc>
                <a:spcPct val="90000"/>
              </a:lnSpc>
              <a:defRPr/>
            </a:pPr>
            <a:r>
              <a:rPr lang="en-US" b="1" dirty="0"/>
              <a:t>Computed as an inventory of all resources and unit costs necessary to run the intervention.</a:t>
            </a:r>
          </a:p>
          <a:p>
            <a:pPr>
              <a:lnSpc>
                <a:spcPct val="90000"/>
              </a:lnSpc>
              <a:defRPr/>
            </a:pPr>
            <a:endParaRPr lang="en-US" b="1" dirty="0"/>
          </a:p>
          <a:p>
            <a:pPr>
              <a:lnSpc>
                <a:spcPct val="90000"/>
              </a:lnSpc>
              <a:defRPr/>
            </a:pPr>
            <a:r>
              <a:rPr lang="en-US" b="1" dirty="0"/>
              <a:t>Costs = Net costs: Adjusted for diabetes medical costs averted because of the prevention intervention. </a:t>
            </a:r>
            <a:endParaRPr lang="en-US" b="1" dirty="0">
              <a:solidFill>
                <a:srgbClr val="00CC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B2873941-B986-4FCB-A078-82FD7605F0C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72386" name="Rectangle 2050">
            <a:extLst>
              <a:ext uri="{FF2B5EF4-FFF2-40B4-BE49-F238E27FC236}">
                <a16:creationId xmlns:a16="http://schemas.microsoft.com/office/drawing/2014/main" id="{2BA44059-B357-4410-949E-9A33FE222127}"/>
              </a:ext>
            </a:extLst>
          </p:cNvPr>
          <p:cNvSpPr>
            <a:spLocks noGrp="1" noChangeArrowheads="1"/>
          </p:cNvSpPr>
          <p:nvPr>
            <p:ph type="title"/>
          </p:nvPr>
        </p:nvSpPr>
        <p:spPr/>
        <p:txBody>
          <a:bodyPr/>
          <a:lstStyle/>
          <a:p>
            <a:pPr>
              <a:defRPr/>
            </a:pPr>
            <a:r>
              <a:rPr lang="en-US" sz="5400" b="1" dirty="0"/>
              <a:t>Effectiveness</a:t>
            </a:r>
            <a:br>
              <a:rPr lang="en-US" b="1" dirty="0"/>
            </a:br>
            <a:r>
              <a:rPr lang="en-US" b="1" dirty="0"/>
              <a:t>Denominator of the CE Ratio</a:t>
            </a:r>
          </a:p>
        </p:txBody>
      </p:sp>
      <p:sp>
        <p:nvSpPr>
          <p:cNvPr id="272387" name="Rectangle 2051">
            <a:extLst>
              <a:ext uri="{FF2B5EF4-FFF2-40B4-BE49-F238E27FC236}">
                <a16:creationId xmlns:a16="http://schemas.microsoft.com/office/drawing/2014/main" id="{51CEC09E-774B-481C-B83D-EA9B48BA7C6E}"/>
              </a:ext>
            </a:extLst>
          </p:cNvPr>
          <p:cNvSpPr>
            <a:spLocks noGrp="1" noChangeArrowheads="1"/>
          </p:cNvSpPr>
          <p:nvPr>
            <p:ph type="body" idx="1"/>
          </p:nvPr>
        </p:nvSpPr>
        <p:spPr>
          <a:xfrm>
            <a:off x="685800" y="1981200"/>
            <a:ext cx="7772400" cy="3048000"/>
          </a:xfrm>
        </p:spPr>
        <p:txBody>
          <a:bodyPr/>
          <a:lstStyle/>
          <a:p>
            <a:pPr>
              <a:defRPr/>
            </a:pPr>
            <a:endParaRPr lang="en-US" sz="2000" b="1" dirty="0"/>
          </a:p>
          <a:p>
            <a:pPr>
              <a:defRPr/>
            </a:pPr>
            <a:r>
              <a:rPr lang="en-US" b="1" dirty="0"/>
              <a:t>Cases of diabetes delayed or averted </a:t>
            </a:r>
          </a:p>
          <a:p>
            <a:pPr>
              <a:defRPr/>
            </a:pPr>
            <a:r>
              <a:rPr lang="en-US" b="1" dirty="0"/>
              <a:t>Standardized metrics—Quality Adjusted Life Years (QALYs) &amp; Disability Adjusted Life Years (DALYs).</a:t>
            </a:r>
          </a:p>
        </p:txBody>
      </p:sp>
      <p:sp>
        <p:nvSpPr>
          <p:cNvPr id="28677" name="TextBox 1">
            <a:extLst>
              <a:ext uri="{FF2B5EF4-FFF2-40B4-BE49-F238E27FC236}">
                <a16:creationId xmlns:a16="http://schemas.microsoft.com/office/drawing/2014/main" id="{DB72877F-30C5-40FF-BE6C-2012F803AF6B}"/>
              </a:ext>
            </a:extLst>
          </p:cNvPr>
          <p:cNvSpPr txBox="1">
            <a:spLocks noChangeArrowheads="1"/>
          </p:cNvSpPr>
          <p:nvPr/>
        </p:nvSpPr>
        <p:spPr bwMode="auto">
          <a:xfrm>
            <a:off x="609600" y="48006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dirty="0"/>
              <a:t>Based on empirical data</a:t>
            </a:r>
          </a:p>
          <a:p>
            <a:pPr algn="ctr"/>
            <a:r>
              <a:rPr lang="en-US" altLang="en-US" sz="3200" b="1" dirty="0"/>
              <a:t>Based on models of risk reduction</a:t>
            </a:r>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C9FE6BED-9666-417C-AC67-90958E218FD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45410" name="Rectangle 2">
            <a:extLst>
              <a:ext uri="{FF2B5EF4-FFF2-40B4-BE49-F238E27FC236}">
                <a16:creationId xmlns:a16="http://schemas.microsoft.com/office/drawing/2014/main" id="{47AC4661-A447-4986-8051-E396ADCF3299}"/>
              </a:ext>
            </a:extLst>
          </p:cNvPr>
          <p:cNvSpPr>
            <a:spLocks noGrp="1" noChangeArrowheads="1"/>
          </p:cNvSpPr>
          <p:nvPr>
            <p:ph type="title"/>
          </p:nvPr>
        </p:nvSpPr>
        <p:spPr>
          <a:xfrm>
            <a:off x="228600" y="152400"/>
            <a:ext cx="8763000" cy="1752600"/>
          </a:xfrm>
        </p:spPr>
        <p:txBody>
          <a:bodyPr/>
          <a:lstStyle/>
          <a:p>
            <a:pPr>
              <a:defRPr/>
            </a:pPr>
            <a:r>
              <a:rPr lang="en-US" b="1" dirty="0"/>
              <a:t>Outcomes</a:t>
            </a:r>
            <a:br>
              <a:rPr lang="en-US" b="1" dirty="0"/>
            </a:br>
            <a:r>
              <a:rPr lang="en-US" sz="2200" b="1" dirty="0"/>
              <a:t>Finally, the incremental cost-effectiveness ratio (ICER): Cost per Unit of Health Benefit</a:t>
            </a:r>
          </a:p>
        </p:txBody>
      </p:sp>
      <p:sp>
        <p:nvSpPr>
          <p:cNvPr id="145411" name="Rectangle 3">
            <a:extLst>
              <a:ext uri="{FF2B5EF4-FFF2-40B4-BE49-F238E27FC236}">
                <a16:creationId xmlns:a16="http://schemas.microsoft.com/office/drawing/2014/main" id="{BD4FAEDD-2324-4035-ACA6-2D786BCD4413}"/>
              </a:ext>
            </a:extLst>
          </p:cNvPr>
          <p:cNvSpPr>
            <a:spLocks noGrp="1" noChangeArrowheads="1"/>
          </p:cNvSpPr>
          <p:nvPr>
            <p:ph type="body" idx="1"/>
          </p:nvPr>
        </p:nvSpPr>
        <p:spPr>
          <a:xfrm>
            <a:off x="15875" y="1828800"/>
            <a:ext cx="8991600" cy="4408488"/>
          </a:xfrm>
        </p:spPr>
        <p:txBody>
          <a:bodyPr/>
          <a:lstStyle/>
          <a:p>
            <a:pPr algn="ctr">
              <a:buFontTx/>
              <a:buNone/>
              <a:defRPr/>
            </a:pPr>
            <a:r>
              <a:rPr lang="en-US" b="1" dirty="0">
                <a:solidFill>
                  <a:srgbClr val="92D050"/>
                </a:solidFill>
              </a:rPr>
              <a:t>Example 1: Adult Male Circumcision in S. Africa</a:t>
            </a:r>
          </a:p>
          <a:p>
            <a:pPr algn="ctr">
              <a:buFontTx/>
              <a:buNone/>
              <a:defRPr/>
            </a:pPr>
            <a:r>
              <a:rPr lang="en-US" sz="2000" b="1" dirty="0">
                <a:solidFill>
                  <a:srgbClr val="92D050"/>
                </a:solidFill>
              </a:rPr>
              <a:t>(Kahn, Marseille, Auvert PLoS Medicine 2006)</a:t>
            </a:r>
            <a:endParaRPr lang="en-US" sz="2800" b="1" dirty="0">
              <a:solidFill>
                <a:srgbClr val="92D050"/>
              </a:solidFill>
            </a:endParaRPr>
          </a:p>
          <a:p>
            <a:pPr algn="ctr">
              <a:buFontTx/>
              <a:buNone/>
              <a:defRPr/>
            </a:pPr>
            <a:r>
              <a:rPr lang="en-US" b="1" dirty="0"/>
              <a:t>$181 per HIV infection averted (unadjusted)</a:t>
            </a:r>
          </a:p>
          <a:p>
            <a:pPr algn="ctr">
              <a:buFontTx/>
              <a:buNone/>
              <a:defRPr/>
            </a:pPr>
            <a:r>
              <a:rPr lang="en-US" b="1" dirty="0"/>
              <a:t>$2.4 million saved for 1,000 MCs (adjusted)</a:t>
            </a:r>
          </a:p>
          <a:p>
            <a:pPr algn="ctr">
              <a:buFontTx/>
              <a:buNone/>
              <a:defRPr/>
            </a:pPr>
            <a:r>
              <a:rPr lang="en-US" b="1" dirty="0">
                <a:solidFill>
                  <a:srgbClr val="92D050"/>
                </a:solidFill>
              </a:rPr>
              <a:t>Example  2: pMTCT –HIVNET-012 in Uganda</a:t>
            </a:r>
          </a:p>
          <a:p>
            <a:pPr algn="ctr">
              <a:buFontTx/>
              <a:buNone/>
              <a:defRPr/>
            </a:pPr>
            <a:r>
              <a:rPr lang="en-US" sz="2000" b="1" dirty="0">
                <a:solidFill>
                  <a:srgbClr val="92D050"/>
                </a:solidFill>
              </a:rPr>
              <a:t>(Marseille et al Lancet, 1999</a:t>
            </a:r>
          </a:p>
          <a:p>
            <a:pPr lvl="1" algn="ctr">
              <a:buFontTx/>
              <a:buNone/>
              <a:defRPr/>
            </a:pPr>
            <a:r>
              <a:rPr lang="en-US" b="1" dirty="0"/>
              <a:t>$5.25 per DALY averted</a:t>
            </a:r>
          </a:p>
          <a:p>
            <a:pPr>
              <a:defRPr/>
            </a:pP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EC65F514-261C-4C30-8E83-849FDA6396E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52930" name="Rectangle 2">
            <a:extLst>
              <a:ext uri="{FF2B5EF4-FFF2-40B4-BE49-F238E27FC236}">
                <a16:creationId xmlns:a16="http://schemas.microsoft.com/office/drawing/2014/main" id="{17598F9C-495B-45AA-A829-955D189E9300}"/>
              </a:ext>
            </a:extLst>
          </p:cNvPr>
          <p:cNvSpPr>
            <a:spLocks noGrp="1" noChangeArrowheads="1"/>
          </p:cNvSpPr>
          <p:nvPr>
            <p:ph type="title"/>
          </p:nvPr>
        </p:nvSpPr>
        <p:spPr>
          <a:xfrm>
            <a:off x="685800" y="685800"/>
            <a:ext cx="7772400" cy="1143000"/>
          </a:xfrm>
        </p:spPr>
        <p:txBody>
          <a:bodyPr/>
          <a:lstStyle/>
          <a:p>
            <a:pPr>
              <a:defRPr/>
            </a:pPr>
            <a:r>
              <a:rPr lang="en-US" sz="5400" b="1" dirty="0"/>
              <a:t>Potential Uses of CEAs</a:t>
            </a:r>
          </a:p>
        </p:txBody>
      </p:sp>
      <p:sp>
        <p:nvSpPr>
          <p:cNvPr id="252931" name="Rectangle 3">
            <a:extLst>
              <a:ext uri="{FF2B5EF4-FFF2-40B4-BE49-F238E27FC236}">
                <a16:creationId xmlns:a16="http://schemas.microsoft.com/office/drawing/2014/main" id="{A26195D6-0690-4136-99E1-161FAB59DE69}"/>
              </a:ext>
            </a:extLst>
          </p:cNvPr>
          <p:cNvSpPr>
            <a:spLocks noGrp="1" noChangeArrowheads="1"/>
          </p:cNvSpPr>
          <p:nvPr>
            <p:ph type="body" idx="1"/>
          </p:nvPr>
        </p:nvSpPr>
        <p:spPr/>
        <p:txBody>
          <a:bodyPr/>
          <a:lstStyle/>
          <a:p>
            <a:pPr>
              <a:defRPr/>
            </a:pPr>
            <a:r>
              <a:rPr lang="en-US" sz="4000" b="1" dirty="0"/>
              <a:t>Improve resource allocation</a:t>
            </a:r>
          </a:p>
          <a:p>
            <a:pPr>
              <a:defRPr/>
            </a:pPr>
            <a:r>
              <a:rPr lang="en-US" sz="4000" b="1" dirty="0"/>
              <a:t>Improve resource allocation</a:t>
            </a:r>
          </a:p>
          <a:p>
            <a:pPr>
              <a:defRPr/>
            </a:pPr>
            <a:r>
              <a:rPr lang="en-US" sz="4000" b="1" dirty="0"/>
              <a:t>Improve resource allocation</a:t>
            </a:r>
          </a:p>
          <a:p>
            <a:pPr>
              <a:defRPr/>
            </a:pPr>
            <a:r>
              <a:rPr lang="en-US" sz="4000" b="1" dirty="0"/>
              <a:t>Mobilize resources</a:t>
            </a:r>
          </a:p>
          <a:p>
            <a:pPr>
              <a:buFontTx/>
              <a:buNone/>
              <a:defRPr/>
            </a:pPr>
            <a:endParaRPr lang="en-US"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F8E42A5F-97D0-4D56-8F6B-B060D0C03BCD}"/>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4578" name="Rectangle 2">
            <a:extLst>
              <a:ext uri="{FF2B5EF4-FFF2-40B4-BE49-F238E27FC236}">
                <a16:creationId xmlns:a16="http://schemas.microsoft.com/office/drawing/2014/main" id="{7022F5A1-B731-4D67-BCD2-5666C18EE684}"/>
              </a:ext>
            </a:extLst>
          </p:cNvPr>
          <p:cNvSpPr>
            <a:spLocks noGrp="1" noChangeArrowheads="1"/>
          </p:cNvSpPr>
          <p:nvPr>
            <p:ph type="ctrTitle"/>
          </p:nvPr>
        </p:nvSpPr>
        <p:spPr>
          <a:xfrm>
            <a:off x="685800" y="2286000"/>
            <a:ext cx="7772400" cy="1143000"/>
          </a:xfrm>
        </p:spPr>
        <p:txBody>
          <a:bodyPr/>
          <a:lstStyle/>
          <a:p>
            <a:pPr>
              <a:defRPr/>
            </a:pPr>
            <a:br>
              <a:rPr lang="en-US" dirty="0"/>
            </a:br>
            <a:br>
              <a:rPr lang="en-US" dirty="0"/>
            </a:br>
            <a:r>
              <a:rPr lang="en-US" sz="5400" dirty="0"/>
              <a:t>Overview of Specific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D2EC6BF-B2C4-4B58-9831-83D736C4FFAF}"/>
              </a:ext>
            </a:extLst>
          </p:cNvPr>
          <p:cNvSpPr>
            <a:spLocks noGrp="1" noChangeArrowheads="1"/>
          </p:cNvSpPr>
          <p:nvPr>
            <p:ph type="ctrTitle"/>
          </p:nvPr>
        </p:nvSpPr>
        <p:spPr>
          <a:xfrm>
            <a:off x="762000" y="1447800"/>
            <a:ext cx="7772400" cy="1143000"/>
          </a:xfrm>
        </p:spPr>
        <p:txBody>
          <a:bodyPr/>
          <a:lstStyle/>
          <a:p>
            <a:pPr>
              <a:defRPr/>
            </a:pPr>
            <a:r>
              <a:rPr lang="en-US" b="1" dirty="0"/>
              <a:t> </a:t>
            </a:r>
            <a:br>
              <a:rPr lang="en-US" b="1" dirty="0"/>
            </a:br>
            <a:r>
              <a:rPr lang="en-US" b="1" dirty="0"/>
              <a:t>Underlying Theory</a:t>
            </a:r>
          </a:p>
        </p:txBody>
      </p:sp>
      <p:sp>
        <p:nvSpPr>
          <p:cNvPr id="70659" name="Rectangle 3">
            <a:extLst>
              <a:ext uri="{FF2B5EF4-FFF2-40B4-BE49-F238E27FC236}">
                <a16:creationId xmlns:a16="http://schemas.microsoft.com/office/drawing/2014/main" id="{B9394040-16A8-4050-9574-4FCD089F85CD}"/>
              </a:ext>
            </a:extLst>
          </p:cNvPr>
          <p:cNvSpPr>
            <a:spLocks noGrp="1" noChangeArrowheads="1"/>
          </p:cNvSpPr>
          <p:nvPr>
            <p:ph type="subTitle" idx="1"/>
          </p:nvPr>
        </p:nvSpPr>
        <p:spPr/>
        <p:txBody>
          <a:bodyPr/>
          <a:lstStyle/>
          <a:p>
            <a:pPr>
              <a:defRPr/>
            </a:pPr>
            <a:r>
              <a:rPr lang="en-US" b="1" dirty="0"/>
              <a:t>Opportunity Costs and Resource Allocation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7A48009-7256-42C9-AF2C-A2437DB36DEA}"/>
              </a:ext>
            </a:extLst>
          </p:cNvPr>
          <p:cNvSpPr>
            <a:spLocks noGrp="1" noChangeArrowheads="1"/>
          </p:cNvSpPr>
          <p:nvPr>
            <p:ph type="title"/>
          </p:nvPr>
        </p:nvSpPr>
        <p:spPr/>
        <p:txBody>
          <a:bodyPr/>
          <a:lstStyle/>
          <a:p>
            <a:pPr>
              <a:defRPr/>
            </a:pPr>
            <a:r>
              <a:rPr lang="en-US" dirty="0"/>
              <a:t>Steps in Conducting a CEA</a:t>
            </a:r>
          </a:p>
        </p:txBody>
      </p:sp>
      <p:sp>
        <p:nvSpPr>
          <p:cNvPr id="23555" name="Rectangle 3">
            <a:extLst>
              <a:ext uri="{FF2B5EF4-FFF2-40B4-BE49-F238E27FC236}">
                <a16:creationId xmlns:a16="http://schemas.microsoft.com/office/drawing/2014/main" id="{EF2736B4-5DC2-4A25-8079-1071EC7071E6}"/>
              </a:ext>
            </a:extLst>
          </p:cNvPr>
          <p:cNvSpPr>
            <a:spLocks noGrp="1" noChangeArrowheads="1"/>
          </p:cNvSpPr>
          <p:nvPr>
            <p:ph type="body" idx="1"/>
          </p:nvPr>
        </p:nvSpPr>
        <p:spPr/>
        <p:txBody>
          <a:bodyPr/>
          <a:lstStyle/>
          <a:p>
            <a:pPr>
              <a:buFontTx/>
              <a:buNone/>
              <a:defRPr/>
            </a:pPr>
            <a:r>
              <a:rPr lang="en-US" dirty="0"/>
              <a:t>1. Define the analysis.</a:t>
            </a:r>
          </a:p>
          <a:p>
            <a:pPr>
              <a:buFontTx/>
              <a:buNone/>
              <a:defRPr/>
            </a:pPr>
            <a:r>
              <a:rPr lang="en-US" dirty="0"/>
              <a:t>2. Determine input values.</a:t>
            </a:r>
          </a:p>
          <a:p>
            <a:pPr>
              <a:buFontTx/>
              <a:buNone/>
              <a:defRPr/>
            </a:pPr>
            <a:r>
              <a:rPr lang="en-US" dirty="0"/>
              <a:t>3. Conduct the analysis.</a:t>
            </a:r>
          </a:p>
          <a:p>
            <a:pPr>
              <a:buFontTx/>
              <a:buNone/>
              <a:defRPr/>
            </a:pPr>
            <a:r>
              <a:rPr lang="en-US" dirty="0"/>
              <a:t>4. Publish the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660754B5-85A9-4D7D-9B90-50FDD8F3B7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5042" name="Rectangle 2">
            <a:extLst>
              <a:ext uri="{FF2B5EF4-FFF2-40B4-BE49-F238E27FC236}">
                <a16:creationId xmlns:a16="http://schemas.microsoft.com/office/drawing/2014/main" id="{9B0AFDCD-D46E-49C6-917C-39D5C7F093A4}"/>
              </a:ext>
            </a:extLst>
          </p:cNvPr>
          <p:cNvSpPr>
            <a:spLocks noGrp="1" noChangeArrowheads="1"/>
          </p:cNvSpPr>
          <p:nvPr>
            <p:ph type="title"/>
          </p:nvPr>
        </p:nvSpPr>
        <p:spPr>
          <a:xfrm>
            <a:off x="685800" y="152400"/>
            <a:ext cx="7772400" cy="1143000"/>
          </a:xfrm>
        </p:spPr>
        <p:txBody>
          <a:bodyPr/>
          <a:lstStyle/>
          <a:p>
            <a:pPr>
              <a:defRPr/>
            </a:pPr>
            <a:r>
              <a:rPr lang="en-US" dirty="0"/>
              <a:t>Step 1: Define the Analysis</a:t>
            </a:r>
          </a:p>
        </p:txBody>
      </p:sp>
      <p:sp>
        <p:nvSpPr>
          <p:cNvPr id="215043" name="Rectangle 3">
            <a:extLst>
              <a:ext uri="{FF2B5EF4-FFF2-40B4-BE49-F238E27FC236}">
                <a16:creationId xmlns:a16="http://schemas.microsoft.com/office/drawing/2014/main" id="{95D7A23F-B353-433F-9416-DB9939C3780F}"/>
              </a:ext>
            </a:extLst>
          </p:cNvPr>
          <p:cNvSpPr>
            <a:spLocks noGrp="1" noChangeArrowheads="1"/>
          </p:cNvSpPr>
          <p:nvPr>
            <p:ph type="body" idx="1"/>
          </p:nvPr>
        </p:nvSpPr>
        <p:spPr>
          <a:xfrm>
            <a:off x="685800" y="1219200"/>
            <a:ext cx="7772400" cy="4114800"/>
          </a:xfrm>
        </p:spPr>
        <p:txBody>
          <a:bodyPr/>
          <a:lstStyle/>
          <a:p>
            <a:pPr>
              <a:defRPr/>
            </a:pPr>
            <a:r>
              <a:rPr lang="en-US" dirty="0"/>
              <a:t>What is the intervention?</a:t>
            </a:r>
          </a:p>
          <a:p>
            <a:pPr lvl="1">
              <a:defRPr/>
            </a:pPr>
            <a:r>
              <a:rPr lang="en-US" dirty="0"/>
              <a:t>Activity</a:t>
            </a:r>
          </a:p>
          <a:p>
            <a:pPr lvl="1">
              <a:defRPr/>
            </a:pPr>
            <a:r>
              <a:rPr lang="en-US" dirty="0"/>
              <a:t>Target population</a:t>
            </a:r>
          </a:p>
          <a:p>
            <a:pPr>
              <a:buFontTx/>
              <a:buNone/>
              <a:defRPr/>
            </a:pPr>
            <a:endParaRPr lang="en-US" sz="1600" dirty="0"/>
          </a:p>
          <a:p>
            <a:pPr>
              <a:defRPr/>
            </a:pPr>
            <a:r>
              <a:rPr lang="en-US" dirty="0"/>
              <a:t>What is the comparator?</a:t>
            </a:r>
          </a:p>
          <a:p>
            <a:pPr lvl="1">
              <a:defRPr/>
            </a:pPr>
            <a:r>
              <a:rPr lang="en-US" dirty="0"/>
              <a:t>Status quo (no intervention)</a:t>
            </a:r>
          </a:p>
          <a:p>
            <a:pPr lvl="1">
              <a:defRPr/>
            </a:pPr>
            <a:r>
              <a:rPr lang="en-US" dirty="0"/>
              <a:t>Same intervention but different target group? </a:t>
            </a:r>
          </a:p>
          <a:p>
            <a:pPr lvl="1">
              <a:spcBef>
                <a:spcPct val="0"/>
              </a:spcBef>
              <a:defRPr/>
            </a:pPr>
            <a:r>
              <a:rPr lang="en-US" dirty="0"/>
              <a:t>Same intervention but more (less) intensive?</a:t>
            </a:r>
            <a:r>
              <a:rPr lang="en-US" altLang="en-US" dirty="0"/>
              <a:t> </a:t>
            </a:r>
          </a:p>
          <a:p>
            <a:pPr lvl="1">
              <a:spcBef>
                <a:spcPct val="0"/>
              </a:spcBef>
              <a:defRPr/>
            </a:pPr>
            <a:r>
              <a:rPr lang="en-US" altLang="en-US" dirty="0"/>
              <a:t>From targeted to universal</a:t>
            </a:r>
          </a:p>
          <a:p>
            <a:pPr>
              <a:buFontTx/>
              <a:buNone/>
              <a:defRPr/>
            </a:pPr>
            <a:endParaRPr lang="en-US" dirty="0"/>
          </a:p>
          <a:p>
            <a:pPr lvl="1">
              <a:defRPr/>
            </a:pPr>
            <a:endParaRPr lang="en-US" dirty="0"/>
          </a:p>
          <a:p>
            <a:pPr>
              <a:defRPr/>
            </a:pPr>
            <a:endParaRPr lang="en-US" sz="2800" dirty="0"/>
          </a:p>
        </p:txBody>
      </p:sp>
      <p:sp>
        <p:nvSpPr>
          <p:cNvPr id="5" name="TextBox 4">
            <a:extLst>
              <a:ext uri="{FF2B5EF4-FFF2-40B4-BE49-F238E27FC236}">
                <a16:creationId xmlns:a16="http://schemas.microsoft.com/office/drawing/2014/main" id="{F157DF22-D93D-4BED-84EB-7C17D1BB886F}"/>
              </a:ext>
            </a:extLst>
          </p:cNvPr>
          <p:cNvSpPr txBox="1"/>
          <p:nvPr/>
        </p:nvSpPr>
        <p:spPr>
          <a:xfrm>
            <a:off x="0" y="5780088"/>
            <a:ext cx="9144000" cy="10779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altLang="en-US" sz="2000" dirty="0">
                <a:solidFill>
                  <a:schemeClr val="bg2"/>
                </a:solidFill>
                <a:ea typeface="ＭＳ Ｐゴシック" pitchFamily="-106" charset="-128"/>
              </a:rPr>
              <a:t>Formulation must be </a:t>
            </a:r>
            <a:r>
              <a:rPr lang="en-US" altLang="en-US" sz="2000" i="1" dirty="0">
                <a:solidFill>
                  <a:schemeClr val="bg2"/>
                </a:solidFill>
                <a:ea typeface="ＭＳ Ｐゴシック" pitchFamily="-106" charset="-128"/>
              </a:rPr>
              <a:t>incremental: </a:t>
            </a:r>
          </a:p>
          <a:p>
            <a:pPr algn="ctr">
              <a:defRPr/>
            </a:pPr>
            <a:r>
              <a:rPr lang="en-US" altLang="en-US" sz="2000" dirty="0">
                <a:solidFill>
                  <a:schemeClr val="bg2"/>
                </a:solidFill>
                <a:ea typeface="ＭＳ Ｐゴシック" pitchFamily="-106" charset="-128"/>
              </a:rPr>
              <a:t>Isolate the additional activity, its costs and consequences </a:t>
            </a:r>
          </a:p>
          <a:p>
            <a:pPr>
              <a:defRPr/>
            </a:pPr>
            <a:endParaRPr lang="en-US" dirty="0">
              <a:ea typeface="ＭＳ Ｐゴシック" pitchFamily="-106"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ECC65836-A39E-46BE-9956-86673C46043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6066" name="Rectangle 2">
            <a:extLst>
              <a:ext uri="{FF2B5EF4-FFF2-40B4-BE49-F238E27FC236}">
                <a16:creationId xmlns:a16="http://schemas.microsoft.com/office/drawing/2014/main" id="{BCBA8EAD-9719-4EAD-ABE6-9B3A90FC9DE4}"/>
              </a:ext>
            </a:extLst>
          </p:cNvPr>
          <p:cNvSpPr>
            <a:spLocks noGrp="1" noChangeArrowheads="1"/>
          </p:cNvSpPr>
          <p:nvPr>
            <p:ph type="title"/>
          </p:nvPr>
        </p:nvSpPr>
        <p:spPr>
          <a:xfrm>
            <a:off x="685800" y="609600"/>
            <a:ext cx="7924800" cy="1524000"/>
          </a:xfrm>
        </p:spPr>
        <p:txBody>
          <a:bodyPr/>
          <a:lstStyle/>
          <a:p>
            <a:pPr>
              <a:defRPr/>
            </a:pPr>
            <a:r>
              <a:rPr lang="en-US" dirty="0"/>
              <a:t>Define the Analytic Comparisons </a:t>
            </a:r>
          </a:p>
        </p:txBody>
      </p:sp>
      <p:sp>
        <p:nvSpPr>
          <p:cNvPr id="216067" name="Rectangle 3">
            <a:extLst>
              <a:ext uri="{FF2B5EF4-FFF2-40B4-BE49-F238E27FC236}">
                <a16:creationId xmlns:a16="http://schemas.microsoft.com/office/drawing/2014/main" id="{06BD0977-19EC-48DE-9427-4EBFEC7931C2}"/>
              </a:ext>
            </a:extLst>
          </p:cNvPr>
          <p:cNvSpPr>
            <a:spLocks noGrp="1" noChangeArrowheads="1"/>
          </p:cNvSpPr>
          <p:nvPr>
            <p:ph type="body" idx="1"/>
          </p:nvPr>
        </p:nvSpPr>
        <p:spPr>
          <a:xfrm>
            <a:off x="609600" y="2438400"/>
            <a:ext cx="7772400" cy="4114800"/>
          </a:xfrm>
        </p:spPr>
        <p:txBody>
          <a:bodyPr/>
          <a:lstStyle/>
          <a:p>
            <a:pPr>
              <a:defRPr/>
            </a:pPr>
            <a:r>
              <a:rPr lang="en-US" dirty="0"/>
              <a:t>Possible CEA Comparisons:</a:t>
            </a:r>
          </a:p>
          <a:p>
            <a:pPr lvl="1">
              <a:defRPr/>
            </a:pPr>
            <a:r>
              <a:rPr lang="en-US" dirty="0"/>
              <a:t>SW peer education vs. no intervention.</a:t>
            </a:r>
          </a:p>
          <a:p>
            <a:pPr lvl="1">
              <a:defRPr/>
            </a:pPr>
            <a:r>
              <a:rPr lang="en-US" dirty="0"/>
              <a:t>Annual screening versus biannual screening</a:t>
            </a:r>
          </a:p>
          <a:p>
            <a:pPr lvl="1">
              <a:defRPr/>
            </a:pPr>
            <a:r>
              <a:rPr lang="en-US" dirty="0"/>
              <a:t>STD treatment vs. VCT.</a:t>
            </a:r>
          </a:p>
          <a:p>
            <a:pPr lvl="1">
              <a:defRPr/>
            </a:pPr>
            <a:r>
              <a:rPr lang="en-US" dirty="0"/>
              <a:t>Itinerant market women vs. college students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9EF8-7EE0-4D91-BD6D-31EF1AA411F9}"/>
              </a:ext>
            </a:extLst>
          </p:cNvPr>
          <p:cNvSpPr>
            <a:spLocks noGrp="1"/>
          </p:cNvSpPr>
          <p:nvPr>
            <p:ph type="title"/>
          </p:nvPr>
        </p:nvSpPr>
        <p:spPr>
          <a:xfrm>
            <a:off x="762000" y="533400"/>
            <a:ext cx="7772400" cy="1143000"/>
          </a:xfrm>
        </p:spPr>
        <p:txBody>
          <a:bodyPr/>
          <a:lstStyle/>
          <a:p>
            <a:pPr>
              <a:defRPr/>
            </a:pPr>
            <a:r>
              <a:rPr lang="en-US" dirty="0"/>
              <a:t>What is an “Incremental CEA”?</a:t>
            </a:r>
          </a:p>
        </p:txBody>
      </p:sp>
      <p:sp>
        <p:nvSpPr>
          <p:cNvPr id="3" name="Content Placeholder 2">
            <a:extLst>
              <a:ext uri="{FF2B5EF4-FFF2-40B4-BE49-F238E27FC236}">
                <a16:creationId xmlns:a16="http://schemas.microsoft.com/office/drawing/2014/main" id="{99E882DB-59C6-470A-8416-68C1EEA64848}"/>
              </a:ext>
            </a:extLst>
          </p:cNvPr>
          <p:cNvSpPr>
            <a:spLocks noGrp="1"/>
          </p:cNvSpPr>
          <p:nvPr>
            <p:ph idx="1"/>
          </p:nvPr>
        </p:nvSpPr>
        <p:spPr>
          <a:xfrm>
            <a:off x="685800" y="1828800"/>
            <a:ext cx="7772400" cy="4114800"/>
          </a:xfrm>
        </p:spPr>
        <p:txBody>
          <a:bodyPr/>
          <a:lstStyle/>
          <a:p>
            <a:pPr>
              <a:defRPr/>
            </a:pPr>
            <a:r>
              <a:rPr lang="en-US" dirty="0"/>
              <a:t>In one sense all CEAs are “incremental” </a:t>
            </a:r>
          </a:p>
          <a:p>
            <a:pPr lvl="1">
              <a:defRPr/>
            </a:pPr>
            <a:r>
              <a:rPr lang="en-US" dirty="0"/>
              <a:t>Incremental = Additional costs vs additional benefits</a:t>
            </a:r>
          </a:p>
          <a:p>
            <a:pPr lvl="1">
              <a:defRPr/>
            </a:pPr>
            <a:r>
              <a:rPr lang="en-US" dirty="0"/>
              <a:t>True even if comparison is a program or activity versus </a:t>
            </a:r>
            <a:r>
              <a:rPr lang="en-US" i="1" dirty="0"/>
              <a:t>status quo</a:t>
            </a:r>
            <a:endParaRPr lang="en-US" dirty="0"/>
          </a:p>
          <a:p>
            <a:pPr lvl="1">
              <a:buFontTx/>
              <a:buNone/>
              <a:defRPr/>
            </a:pPr>
            <a:r>
              <a:rPr lang="en-US" u="sng" dirty="0"/>
              <a:t>However</a:t>
            </a:r>
            <a:r>
              <a:rPr lang="en-US" dirty="0"/>
              <a:t> “Incremental CEA” usually means:</a:t>
            </a:r>
          </a:p>
          <a:p>
            <a:pPr lvl="1" algn="ctr">
              <a:buFontTx/>
              <a:buNone/>
              <a:defRPr/>
            </a:pPr>
            <a:r>
              <a:rPr lang="en-US" sz="3000" dirty="0">
                <a:solidFill>
                  <a:schemeClr val="bg2"/>
                </a:solidFill>
                <a:effectLst/>
              </a:rPr>
              <a:t>Comparison of one feasible, non-</a:t>
            </a:r>
            <a:r>
              <a:rPr lang="en-US" sz="3000" i="1" dirty="0">
                <a:solidFill>
                  <a:schemeClr val="bg2"/>
                </a:solidFill>
                <a:effectLst/>
              </a:rPr>
              <a:t>status quo </a:t>
            </a:r>
            <a:r>
              <a:rPr lang="en-US" sz="3000" dirty="0">
                <a:solidFill>
                  <a:schemeClr val="bg2"/>
                </a:solidFill>
                <a:effectLst/>
              </a:rPr>
              <a:t> option with another feasible option</a:t>
            </a:r>
          </a:p>
        </p:txBody>
      </p:sp>
      <p:sp>
        <p:nvSpPr>
          <p:cNvPr id="33796" name="Footer Placeholder 3">
            <a:extLst>
              <a:ext uri="{FF2B5EF4-FFF2-40B4-BE49-F238E27FC236}">
                <a16:creationId xmlns:a16="http://schemas.microsoft.com/office/drawing/2014/main" id="{9C137606-CB05-48AD-93F0-013E27E308BE}"/>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E6AB-5C0D-4B3B-BA31-2CDB190CD5DC}"/>
              </a:ext>
            </a:extLst>
          </p:cNvPr>
          <p:cNvSpPr>
            <a:spLocks noGrp="1"/>
          </p:cNvSpPr>
          <p:nvPr>
            <p:ph type="title"/>
          </p:nvPr>
        </p:nvSpPr>
        <p:spPr>
          <a:xfrm>
            <a:off x="609600" y="152400"/>
            <a:ext cx="7772400" cy="1143000"/>
          </a:xfrm>
        </p:spPr>
        <p:txBody>
          <a:bodyPr/>
          <a:lstStyle/>
          <a:p>
            <a:pPr>
              <a:defRPr/>
            </a:pPr>
            <a:r>
              <a:rPr lang="en-US" dirty="0"/>
              <a:t>Calculating Incremental CEA</a:t>
            </a:r>
          </a:p>
        </p:txBody>
      </p:sp>
      <p:sp>
        <p:nvSpPr>
          <p:cNvPr id="34819" name="Footer Placeholder 3">
            <a:extLst>
              <a:ext uri="{FF2B5EF4-FFF2-40B4-BE49-F238E27FC236}">
                <a16:creationId xmlns:a16="http://schemas.microsoft.com/office/drawing/2014/main" id="{C2FAF524-507D-4F84-9309-085F4368DA5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36868" name="Picture 2">
            <a:extLst>
              <a:ext uri="{FF2B5EF4-FFF2-40B4-BE49-F238E27FC236}">
                <a16:creationId xmlns:a16="http://schemas.microsoft.com/office/drawing/2014/main" id="{00879C78-7F32-4C9D-BA6D-38F24ED0CE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093200" cy="2895600"/>
          </a:xfrm>
          <a:noFill/>
          <a:extLst>
            <a:ext uri="{909E8E84-426E-40DD-AFC4-6F175D3DCCD1}">
              <a14:hiddenFill xmlns:a14="http://schemas.microsoft.com/office/drawing/2010/main">
                <a:solidFill>
                  <a:srgbClr val="FFFFFF"/>
                </a:solidFill>
              </a14:hiddenFill>
            </a:ext>
          </a:extLst>
        </p:spPr>
      </p:pic>
      <p:sp>
        <p:nvSpPr>
          <p:cNvPr id="36869" name="TextBox 5">
            <a:extLst>
              <a:ext uri="{FF2B5EF4-FFF2-40B4-BE49-F238E27FC236}">
                <a16:creationId xmlns:a16="http://schemas.microsoft.com/office/drawing/2014/main" id="{AA861B48-4FB2-4C1E-BB09-7D77BC763A92}"/>
              </a:ext>
            </a:extLst>
          </p:cNvPr>
          <p:cNvSpPr txBox="1">
            <a:spLocks noChangeArrowheads="1"/>
          </p:cNvSpPr>
          <p:nvPr/>
        </p:nvSpPr>
        <p:spPr bwMode="auto">
          <a:xfrm>
            <a:off x="685800" y="4724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400" dirty="0"/>
              <a:t>Incremental CE ratio = Additional cost  / additional QALYs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843B-4C8B-4856-82AB-F726537D7F0B}"/>
              </a:ext>
            </a:extLst>
          </p:cNvPr>
          <p:cNvSpPr>
            <a:spLocks noGrp="1"/>
          </p:cNvSpPr>
          <p:nvPr>
            <p:ph type="title"/>
          </p:nvPr>
        </p:nvSpPr>
        <p:spPr>
          <a:xfrm>
            <a:off x="685800" y="304800"/>
            <a:ext cx="7772400" cy="1143000"/>
          </a:xfrm>
        </p:spPr>
        <p:txBody>
          <a:bodyPr/>
          <a:lstStyle/>
          <a:p>
            <a:pPr>
              <a:defRPr/>
            </a:pPr>
            <a:r>
              <a:rPr lang="en-US" sz="3600" dirty="0"/>
              <a:t>Why does the distinction between incremental and average CE matter?</a:t>
            </a:r>
          </a:p>
        </p:txBody>
      </p:sp>
      <p:sp>
        <p:nvSpPr>
          <p:cNvPr id="3" name="Content Placeholder 2">
            <a:extLst>
              <a:ext uri="{FF2B5EF4-FFF2-40B4-BE49-F238E27FC236}">
                <a16:creationId xmlns:a16="http://schemas.microsoft.com/office/drawing/2014/main" id="{076215F9-FA44-4E75-8738-6A82B16D9ADF}"/>
              </a:ext>
            </a:extLst>
          </p:cNvPr>
          <p:cNvSpPr>
            <a:spLocks noGrp="1"/>
          </p:cNvSpPr>
          <p:nvPr>
            <p:ph idx="1"/>
          </p:nvPr>
        </p:nvSpPr>
        <p:spPr>
          <a:xfrm>
            <a:off x="685800" y="1524000"/>
            <a:ext cx="7772400" cy="3657600"/>
          </a:xfrm>
        </p:spPr>
        <p:txBody>
          <a:bodyPr/>
          <a:lstStyle/>
          <a:p>
            <a:pPr>
              <a:defRPr/>
            </a:pPr>
            <a:r>
              <a:rPr lang="en-US" sz="2800" dirty="0"/>
              <a:t>$400 is not merely another way to express CE – it’s </a:t>
            </a:r>
            <a:r>
              <a:rPr lang="en-US" sz="2800" i="1" dirty="0"/>
              <a:t>wrong </a:t>
            </a:r>
            <a:r>
              <a:rPr lang="en-US" sz="2800" dirty="0"/>
              <a:t>(because it ignores existence of Program A) </a:t>
            </a:r>
          </a:p>
          <a:p>
            <a:pPr>
              <a:defRPr/>
            </a:pPr>
            <a:r>
              <a:rPr lang="en-US" sz="2800" dirty="0"/>
              <a:t> Big difference between $400 and $250 </a:t>
            </a:r>
          </a:p>
          <a:p>
            <a:pPr>
              <a:defRPr/>
            </a:pPr>
            <a:r>
              <a:rPr lang="en-US" sz="2800" dirty="0"/>
              <a:t>If CE threshold were $300, using average CE would lead to incorrect choice</a:t>
            </a:r>
          </a:p>
        </p:txBody>
      </p:sp>
      <p:sp>
        <p:nvSpPr>
          <p:cNvPr id="35844" name="Footer Placeholder 3">
            <a:extLst>
              <a:ext uri="{FF2B5EF4-FFF2-40B4-BE49-F238E27FC236}">
                <a16:creationId xmlns:a16="http://schemas.microsoft.com/office/drawing/2014/main" id="{C0686D47-8C77-45E1-ADFF-0A150254A22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37893" name="Picture 2">
            <a:extLst>
              <a:ext uri="{FF2B5EF4-FFF2-40B4-BE49-F238E27FC236}">
                <a16:creationId xmlns:a16="http://schemas.microsoft.com/office/drawing/2014/main" id="{5703CF36-9438-405A-8355-1B3DEABE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59375"/>
            <a:ext cx="5334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10B22289-3297-4F49-AA16-299040C2DD3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7090" name="Rectangle 2">
            <a:extLst>
              <a:ext uri="{FF2B5EF4-FFF2-40B4-BE49-F238E27FC236}">
                <a16:creationId xmlns:a16="http://schemas.microsoft.com/office/drawing/2014/main" id="{6D203893-8D68-42EF-A63D-116592FB0B6C}"/>
              </a:ext>
            </a:extLst>
          </p:cNvPr>
          <p:cNvSpPr>
            <a:spLocks noGrp="1" noChangeArrowheads="1"/>
          </p:cNvSpPr>
          <p:nvPr>
            <p:ph type="title"/>
          </p:nvPr>
        </p:nvSpPr>
        <p:spPr/>
        <p:txBody>
          <a:bodyPr/>
          <a:lstStyle/>
          <a:p>
            <a:pPr>
              <a:defRPr/>
            </a:pPr>
            <a:r>
              <a:rPr lang="en-US" dirty="0"/>
              <a:t>Define the Analysis—Perspective </a:t>
            </a:r>
          </a:p>
        </p:txBody>
      </p:sp>
      <p:sp>
        <p:nvSpPr>
          <p:cNvPr id="217091" name="Rectangle 3">
            <a:extLst>
              <a:ext uri="{FF2B5EF4-FFF2-40B4-BE49-F238E27FC236}">
                <a16:creationId xmlns:a16="http://schemas.microsoft.com/office/drawing/2014/main" id="{10D611ED-7461-4AA9-996A-A2ACD573F4C4}"/>
              </a:ext>
            </a:extLst>
          </p:cNvPr>
          <p:cNvSpPr>
            <a:spLocks noGrp="1" noChangeArrowheads="1"/>
          </p:cNvSpPr>
          <p:nvPr>
            <p:ph type="body" idx="1"/>
          </p:nvPr>
        </p:nvSpPr>
        <p:spPr/>
        <p:txBody>
          <a:bodyPr/>
          <a:lstStyle/>
          <a:p>
            <a:pPr algn="ctr">
              <a:buFontTx/>
              <a:buNone/>
              <a:defRPr/>
            </a:pPr>
            <a:r>
              <a:rPr lang="en-US" dirty="0"/>
              <a:t>Possible CEA Perspectives:</a:t>
            </a:r>
          </a:p>
          <a:p>
            <a:pPr lvl="1">
              <a:defRPr/>
            </a:pPr>
            <a:r>
              <a:rPr lang="en-US" dirty="0"/>
              <a:t>Society</a:t>
            </a:r>
          </a:p>
          <a:p>
            <a:pPr lvl="1">
              <a:defRPr/>
            </a:pPr>
            <a:r>
              <a:rPr lang="en-US" dirty="0"/>
              <a:t>Public sector health care payer</a:t>
            </a:r>
          </a:p>
          <a:p>
            <a:pPr lvl="1">
              <a:defRPr/>
            </a:pPr>
            <a:r>
              <a:rPr lang="en-US" dirty="0"/>
              <a:t>Provider</a:t>
            </a:r>
          </a:p>
          <a:p>
            <a:pPr lvl="1">
              <a:defRPr/>
            </a:pPr>
            <a:r>
              <a:rPr lang="en-US" dirty="0"/>
              <a:t>Individual</a:t>
            </a:r>
          </a:p>
        </p:txBody>
      </p:sp>
      <p:sp>
        <p:nvSpPr>
          <p:cNvPr id="5" name="TextBox 4">
            <a:extLst>
              <a:ext uri="{FF2B5EF4-FFF2-40B4-BE49-F238E27FC236}">
                <a16:creationId xmlns:a16="http://schemas.microsoft.com/office/drawing/2014/main" id="{88A084C2-79C1-46D2-AF6C-E6247FDE23A7}"/>
              </a:ext>
            </a:extLst>
          </p:cNvPr>
          <p:cNvSpPr txBox="1"/>
          <p:nvPr/>
        </p:nvSpPr>
        <p:spPr>
          <a:xfrm>
            <a:off x="1143000" y="4724400"/>
            <a:ext cx="7772400" cy="830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a:spAutoFit/>
          </a:bodyPr>
          <a:lstStyle/>
          <a:p>
            <a:pPr algn="ctr">
              <a:defRPr/>
            </a:pPr>
            <a:r>
              <a:rPr lang="en-US" dirty="0">
                <a:ea typeface="ＭＳ Ｐゴシック" pitchFamily="-106" charset="-128"/>
              </a:rPr>
              <a:t> </a:t>
            </a:r>
            <a:r>
              <a:rPr lang="en-US" dirty="0">
                <a:solidFill>
                  <a:schemeClr val="bg2"/>
                </a:solidFill>
                <a:ea typeface="ＭＳ Ｐゴシック" pitchFamily="-106" charset="-128"/>
              </a:rPr>
              <a:t>In general broader analysis is better, but sometimes useful to look at effect on narrower groups too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A62F5207-B74D-4EC8-A617-7704E49D8E05}"/>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18114" name="Rectangle 2">
            <a:extLst>
              <a:ext uri="{FF2B5EF4-FFF2-40B4-BE49-F238E27FC236}">
                <a16:creationId xmlns:a16="http://schemas.microsoft.com/office/drawing/2014/main" id="{8C352696-CF57-46D8-BDA0-CB57A7EF7902}"/>
              </a:ext>
            </a:extLst>
          </p:cNvPr>
          <p:cNvSpPr>
            <a:spLocks noGrp="1" noChangeArrowheads="1"/>
          </p:cNvSpPr>
          <p:nvPr>
            <p:ph type="title"/>
          </p:nvPr>
        </p:nvSpPr>
        <p:spPr>
          <a:xfrm>
            <a:off x="685800" y="609600"/>
            <a:ext cx="7848600" cy="1371600"/>
          </a:xfrm>
        </p:spPr>
        <p:txBody>
          <a:bodyPr/>
          <a:lstStyle/>
          <a:p>
            <a:pPr>
              <a:defRPr/>
            </a:pPr>
            <a:r>
              <a:rPr lang="en-US" dirty="0"/>
              <a:t>Define the Analysis: Outcome Measures</a:t>
            </a:r>
          </a:p>
        </p:txBody>
      </p:sp>
      <p:sp>
        <p:nvSpPr>
          <p:cNvPr id="218115" name="Rectangle 3">
            <a:extLst>
              <a:ext uri="{FF2B5EF4-FFF2-40B4-BE49-F238E27FC236}">
                <a16:creationId xmlns:a16="http://schemas.microsoft.com/office/drawing/2014/main" id="{422D4D31-ACBE-4369-A51D-C6276ADBE800}"/>
              </a:ext>
            </a:extLst>
          </p:cNvPr>
          <p:cNvSpPr>
            <a:spLocks noGrp="1" noChangeArrowheads="1"/>
          </p:cNvSpPr>
          <p:nvPr>
            <p:ph type="body" idx="1"/>
          </p:nvPr>
        </p:nvSpPr>
        <p:spPr>
          <a:xfrm>
            <a:off x="685800" y="2362200"/>
            <a:ext cx="7772400" cy="4114800"/>
          </a:xfrm>
        </p:spPr>
        <p:txBody>
          <a:bodyPr/>
          <a:lstStyle/>
          <a:p>
            <a:pPr>
              <a:defRPr/>
            </a:pPr>
            <a:r>
              <a:rPr lang="en-US" dirty="0"/>
              <a:t>Possible CEA Outcome Measures:</a:t>
            </a:r>
          </a:p>
          <a:p>
            <a:pPr>
              <a:buFontTx/>
              <a:buNone/>
              <a:defRPr/>
            </a:pPr>
            <a:endParaRPr lang="en-US" dirty="0"/>
          </a:p>
          <a:p>
            <a:pPr lvl="1">
              <a:defRPr/>
            </a:pPr>
            <a:r>
              <a:rPr lang="en-US" dirty="0"/>
              <a:t>Cost per QALY gained</a:t>
            </a:r>
          </a:p>
          <a:p>
            <a:pPr lvl="1">
              <a:defRPr/>
            </a:pPr>
            <a:r>
              <a:rPr lang="en-US" dirty="0"/>
              <a:t>Cost per DALY averted.</a:t>
            </a:r>
          </a:p>
          <a:p>
            <a:pPr lvl="1">
              <a:defRPr/>
            </a:pPr>
            <a:r>
              <a:rPr lang="en-US" dirty="0"/>
              <a:t>Cost per infection averted.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CDC6F065-C040-4975-926C-750E9CA7DD5A}"/>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pic>
        <p:nvPicPr>
          <p:cNvPr id="40963" name="Picture 1028">
            <a:extLst>
              <a:ext uri="{FF2B5EF4-FFF2-40B4-BE49-F238E27FC236}">
                <a16:creationId xmlns:a16="http://schemas.microsoft.com/office/drawing/2014/main" id="{95442035-EFCE-4E21-89F7-C4386FFE3BD9}"/>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47800" y="228600"/>
            <a:ext cx="606568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6001C8D-EB9A-4E66-BCBB-DADE8D67E44F}"/>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6626" name="Rectangle 2">
            <a:extLst>
              <a:ext uri="{FF2B5EF4-FFF2-40B4-BE49-F238E27FC236}">
                <a16:creationId xmlns:a16="http://schemas.microsoft.com/office/drawing/2014/main" id="{4CF6FDF5-FAE1-4B4C-BA4A-DE77105B2300}"/>
              </a:ext>
            </a:extLst>
          </p:cNvPr>
          <p:cNvSpPr>
            <a:spLocks noGrp="1" noChangeArrowheads="1"/>
          </p:cNvSpPr>
          <p:nvPr>
            <p:ph type="title"/>
          </p:nvPr>
        </p:nvSpPr>
        <p:spPr/>
        <p:txBody>
          <a:bodyPr/>
          <a:lstStyle/>
          <a:p>
            <a:pPr>
              <a:defRPr/>
            </a:pPr>
            <a:r>
              <a:rPr lang="en-US" dirty="0"/>
              <a:t>Step 2: Determine Input Values</a:t>
            </a:r>
          </a:p>
        </p:txBody>
      </p:sp>
      <p:sp>
        <p:nvSpPr>
          <p:cNvPr id="26627" name="Rectangle 3">
            <a:extLst>
              <a:ext uri="{FF2B5EF4-FFF2-40B4-BE49-F238E27FC236}">
                <a16:creationId xmlns:a16="http://schemas.microsoft.com/office/drawing/2014/main" id="{17EAB6DA-B627-4235-8767-E6741AB47BA1}"/>
              </a:ext>
            </a:extLst>
          </p:cNvPr>
          <p:cNvSpPr>
            <a:spLocks noGrp="1" noChangeArrowheads="1"/>
          </p:cNvSpPr>
          <p:nvPr>
            <p:ph type="body" idx="1"/>
          </p:nvPr>
        </p:nvSpPr>
        <p:spPr>
          <a:xfrm>
            <a:off x="914400" y="1600200"/>
            <a:ext cx="7772400" cy="4114800"/>
          </a:xfrm>
        </p:spPr>
        <p:txBody>
          <a:bodyPr/>
          <a:lstStyle/>
          <a:p>
            <a:pPr>
              <a:lnSpc>
                <a:spcPct val="90000"/>
              </a:lnSpc>
              <a:defRPr/>
            </a:pPr>
            <a:endParaRPr lang="en-US" dirty="0"/>
          </a:p>
          <a:p>
            <a:pPr>
              <a:lnSpc>
                <a:spcPct val="90000"/>
              </a:lnSpc>
              <a:defRPr/>
            </a:pPr>
            <a:r>
              <a:rPr lang="en-US" dirty="0"/>
              <a:t>Health values:</a:t>
            </a:r>
          </a:p>
          <a:p>
            <a:pPr lvl="1">
              <a:lnSpc>
                <a:spcPct val="90000"/>
              </a:lnSpc>
              <a:defRPr/>
            </a:pPr>
            <a:r>
              <a:rPr lang="en-US" dirty="0"/>
              <a:t>Chance node probabilities</a:t>
            </a:r>
          </a:p>
          <a:p>
            <a:pPr lvl="1">
              <a:lnSpc>
                <a:spcPct val="90000"/>
              </a:lnSpc>
              <a:defRPr/>
            </a:pPr>
            <a:r>
              <a:rPr lang="en-US" dirty="0"/>
              <a:t>Utilities</a:t>
            </a:r>
          </a:p>
          <a:p>
            <a:pPr>
              <a:lnSpc>
                <a:spcPct val="90000"/>
              </a:lnSpc>
              <a:defRPr/>
            </a:pPr>
            <a:endParaRPr lang="en-US" dirty="0"/>
          </a:p>
          <a:p>
            <a:pPr>
              <a:lnSpc>
                <a:spcPct val="90000"/>
              </a:lnSpc>
              <a:defRPr/>
            </a:pPr>
            <a:r>
              <a:rPr lang="en-US" dirty="0"/>
              <a:t>Costs:</a:t>
            </a:r>
          </a:p>
          <a:p>
            <a:pPr lvl="1">
              <a:lnSpc>
                <a:spcPct val="90000"/>
              </a:lnSpc>
              <a:defRPr/>
            </a:pPr>
            <a:r>
              <a:rPr lang="en-US" dirty="0"/>
              <a:t>For programs</a:t>
            </a:r>
          </a:p>
          <a:p>
            <a:pPr lvl="1">
              <a:lnSpc>
                <a:spcPct val="90000"/>
              </a:lnSpc>
              <a:defRPr/>
            </a:pPr>
            <a:r>
              <a:rPr lang="en-US" dirty="0"/>
              <a:t>For medical care</a:t>
            </a:r>
          </a:p>
          <a:p>
            <a:pPr>
              <a:lnSpc>
                <a:spcPct val="90000"/>
              </a:lnSpc>
              <a:buFontTx/>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658E46A0-C3A0-4BA9-BA5D-CFB1CC535C9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64514" name="Rectangle 2">
            <a:extLst>
              <a:ext uri="{FF2B5EF4-FFF2-40B4-BE49-F238E27FC236}">
                <a16:creationId xmlns:a16="http://schemas.microsoft.com/office/drawing/2014/main" id="{5870E13A-9B61-4CBA-9C21-6D9168196B0A}"/>
              </a:ext>
            </a:extLst>
          </p:cNvPr>
          <p:cNvSpPr>
            <a:spLocks noGrp="1" noChangeArrowheads="1"/>
          </p:cNvSpPr>
          <p:nvPr>
            <p:ph type="title"/>
          </p:nvPr>
        </p:nvSpPr>
        <p:spPr/>
        <p:txBody>
          <a:bodyPr/>
          <a:lstStyle/>
          <a:p>
            <a:pPr>
              <a:defRPr/>
            </a:pPr>
            <a:r>
              <a:rPr lang="en-US" b="1" dirty="0"/>
              <a:t>Opportunity Costs</a:t>
            </a:r>
          </a:p>
        </p:txBody>
      </p:sp>
      <p:sp>
        <p:nvSpPr>
          <p:cNvPr id="64515" name="Rectangle 3">
            <a:extLst>
              <a:ext uri="{FF2B5EF4-FFF2-40B4-BE49-F238E27FC236}">
                <a16:creationId xmlns:a16="http://schemas.microsoft.com/office/drawing/2014/main" id="{5319EC2E-3126-43B9-A99F-3C64FB1F2F46}"/>
              </a:ext>
            </a:extLst>
          </p:cNvPr>
          <p:cNvSpPr>
            <a:spLocks noGrp="1" noChangeArrowheads="1"/>
          </p:cNvSpPr>
          <p:nvPr>
            <p:ph type="body" idx="1"/>
          </p:nvPr>
        </p:nvSpPr>
        <p:spPr/>
        <p:txBody>
          <a:bodyPr/>
          <a:lstStyle/>
          <a:p>
            <a:pPr algn="ctr">
              <a:buFontTx/>
              <a:buNone/>
              <a:defRPr/>
            </a:pPr>
            <a:r>
              <a:rPr lang="en-US" b="1" dirty="0"/>
              <a:t>KEY theoretical concept underlying CEA.  </a:t>
            </a:r>
          </a:p>
          <a:p>
            <a:pPr algn="ctr">
              <a:buFontTx/>
              <a:buNone/>
              <a:defRPr/>
            </a:pPr>
            <a:endParaRPr lang="en-US" b="1" dirty="0"/>
          </a:p>
          <a:p>
            <a:pPr algn="ctr">
              <a:buFontTx/>
              <a:buNone/>
              <a:defRPr/>
            </a:pPr>
            <a:r>
              <a:rPr lang="en-US" b="1" dirty="0"/>
              <a:t>Profound and trivial at the same time.</a:t>
            </a:r>
          </a:p>
          <a:p>
            <a:pPr>
              <a:defRPr/>
            </a:pP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3095D367-7F2D-4768-B508-1E7BA32BB697}"/>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33794" name="Rectangle 2">
            <a:extLst>
              <a:ext uri="{FF2B5EF4-FFF2-40B4-BE49-F238E27FC236}">
                <a16:creationId xmlns:a16="http://schemas.microsoft.com/office/drawing/2014/main" id="{FDBB83EB-D510-4308-B6FC-66230A9CE848}"/>
              </a:ext>
            </a:extLst>
          </p:cNvPr>
          <p:cNvSpPr>
            <a:spLocks noGrp="1" noChangeArrowheads="1"/>
          </p:cNvSpPr>
          <p:nvPr>
            <p:ph type="title"/>
          </p:nvPr>
        </p:nvSpPr>
        <p:spPr/>
        <p:txBody>
          <a:bodyPr/>
          <a:lstStyle/>
          <a:p>
            <a:pPr>
              <a:defRPr/>
            </a:pPr>
            <a:r>
              <a:rPr lang="en-US" dirty="0"/>
              <a:t>Step 3: Conduct the Analysis</a:t>
            </a:r>
          </a:p>
        </p:txBody>
      </p:sp>
      <p:sp>
        <p:nvSpPr>
          <p:cNvPr id="33795" name="Rectangle 3">
            <a:extLst>
              <a:ext uri="{FF2B5EF4-FFF2-40B4-BE49-F238E27FC236}">
                <a16:creationId xmlns:a16="http://schemas.microsoft.com/office/drawing/2014/main" id="{5ABB62BA-E54A-44E9-B3FA-77C04230681A}"/>
              </a:ext>
            </a:extLst>
          </p:cNvPr>
          <p:cNvSpPr>
            <a:spLocks noGrp="1" noChangeArrowheads="1"/>
          </p:cNvSpPr>
          <p:nvPr>
            <p:ph type="body" idx="1"/>
          </p:nvPr>
        </p:nvSpPr>
        <p:spPr/>
        <p:txBody>
          <a:bodyPr/>
          <a:lstStyle/>
          <a:p>
            <a:pPr>
              <a:defRPr/>
            </a:pPr>
            <a:r>
              <a:rPr lang="en-US" dirty="0"/>
              <a:t>How are calculations done?</a:t>
            </a:r>
          </a:p>
          <a:p>
            <a:pPr lvl="1">
              <a:defRPr/>
            </a:pPr>
            <a:r>
              <a:rPr lang="en-US" dirty="0"/>
              <a:t>By hand</a:t>
            </a:r>
          </a:p>
          <a:p>
            <a:pPr lvl="1">
              <a:defRPr/>
            </a:pPr>
            <a:r>
              <a:rPr lang="en-US" dirty="0"/>
              <a:t>Spreadsheets</a:t>
            </a:r>
          </a:p>
          <a:p>
            <a:pPr lvl="1">
              <a:defRPr/>
            </a:pPr>
            <a:r>
              <a:rPr lang="en-US" dirty="0"/>
              <a:t>Decision analysis packages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8821990-9065-4E5F-A032-E9EE68E399C6}"/>
              </a:ext>
            </a:extLst>
          </p:cNvPr>
          <p:cNvSpPr>
            <a:spLocks noGrp="1" noChangeArrowheads="1"/>
          </p:cNvSpPr>
          <p:nvPr>
            <p:ph type="title"/>
          </p:nvPr>
        </p:nvSpPr>
        <p:spPr/>
        <p:txBody>
          <a:bodyPr/>
          <a:lstStyle/>
          <a:p>
            <a:pPr>
              <a:defRPr/>
            </a:pPr>
            <a:r>
              <a:rPr lang="en-US" dirty="0"/>
              <a:t>Step 4: Publish the Results</a:t>
            </a:r>
          </a:p>
        </p:txBody>
      </p:sp>
      <p:sp>
        <p:nvSpPr>
          <p:cNvPr id="34819" name="Rectangle 3">
            <a:extLst>
              <a:ext uri="{FF2B5EF4-FFF2-40B4-BE49-F238E27FC236}">
                <a16:creationId xmlns:a16="http://schemas.microsoft.com/office/drawing/2014/main" id="{ED292C48-EE95-4883-B398-7E074F7E403F}"/>
              </a:ext>
            </a:extLst>
          </p:cNvPr>
          <p:cNvSpPr>
            <a:spLocks noGrp="1" noChangeArrowheads="1"/>
          </p:cNvSpPr>
          <p:nvPr>
            <p:ph type="body" idx="1"/>
          </p:nvPr>
        </p:nvSpPr>
        <p:spPr/>
        <p:txBody>
          <a:bodyPr/>
          <a:lstStyle/>
          <a:p>
            <a:pPr>
              <a:defRPr/>
            </a:pPr>
            <a:r>
              <a:rPr lang="en-US" dirty="0"/>
              <a:t>Problem:</a:t>
            </a:r>
          </a:p>
          <a:p>
            <a:pPr lvl="1">
              <a:defRPr/>
            </a:pPr>
            <a:r>
              <a:rPr lang="en-US" dirty="0"/>
              <a:t>People can use CEAs to argue anything.</a:t>
            </a:r>
          </a:p>
          <a:p>
            <a:pPr>
              <a:buFontTx/>
              <a:buNone/>
              <a:defRPr/>
            </a:pPr>
            <a:endParaRPr lang="en-US" dirty="0"/>
          </a:p>
          <a:p>
            <a:pPr>
              <a:defRPr/>
            </a:pPr>
            <a:r>
              <a:rPr lang="en-US" dirty="0"/>
              <a:t>Solution:</a:t>
            </a:r>
          </a:p>
          <a:p>
            <a:pPr lvl="1">
              <a:defRPr/>
            </a:pPr>
            <a:r>
              <a:rPr lang="en-US" dirty="0"/>
              <a:t>Make methods and underlying inputs and parameters explicit.</a:t>
            </a:r>
          </a:p>
          <a:p>
            <a:pPr>
              <a:buFontTx/>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26">
            <a:extLst>
              <a:ext uri="{FF2B5EF4-FFF2-40B4-BE49-F238E27FC236}">
                <a16:creationId xmlns:a16="http://schemas.microsoft.com/office/drawing/2014/main" id="{47EFA27D-2BA5-4835-A6C2-F513F7EBF558}"/>
              </a:ext>
            </a:extLst>
          </p:cNvPr>
          <p:cNvSpPr>
            <a:spLocks noGrp="1" noChangeArrowheads="1"/>
          </p:cNvSpPr>
          <p:nvPr>
            <p:ph type="title"/>
          </p:nvPr>
        </p:nvSpPr>
        <p:spPr/>
        <p:txBody>
          <a:bodyPr/>
          <a:lstStyle/>
          <a:p>
            <a:pPr>
              <a:defRPr/>
            </a:pPr>
            <a:r>
              <a:rPr lang="en-US" dirty="0"/>
              <a:t>Critiquing Published CEAs</a:t>
            </a:r>
          </a:p>
        </p:txBody>
      </p:sp>
      <p:sp>
        <p:nvSpPr>
          <p:cNvPr id="234499" name="Rectangle 1027">
            <a:extLst>
              <a:ext uri="{FF2B5EF4-FFF2-40B4-BE49-F238E27FC236}">
                <a16:creationId xmlns:a16="http://schemas.microsoft.com/office/drawing/2014/main" id="{1808E4E8-58EA-4624-8460-8DC6A65E912C}"/>
              </a:ext>
            </a:extLst>
          </p:cNvPr>
          <p:cNvSpPr>
            <a:spLocks noGrp="1" noChangeArrowheads="1"/>
          </p:cNvSpPr>
          <p:nvPr>
            <p:ph type="body" idx="1"/>
          </p:nvPr>
        </p:nvSpPr>
        <p:spPr/>
        <p:txBody>
          <a:bodyPr/>
          <a:lstStyle/>
          <a:p>
            <a:pPr>
              <a:defRPr/>
            </a:pPr>
            <a:r>
              <a:rPr lang="en-US" dirty="0"/>
              <a:t>Four “tires to kick” before buying:</a:t>
            </a:r>
          </a:p>
          <a:p>
            <a:pPr>
              <a:buFontTx/>
              <a:buNone/>
              <a:defRPr/>
            </a:pPr>
            <a:endParaRPr lang="en-US" dirty="0"/>
          </a:p>
          <a:p>
            <a:pPr lvl="1">
              <a:defRPr/>
            </a:pPr>
            <a:r>
              <a:rPr lang="en-US" sz="3200" dirty="0"/>
              <a:t>The black box.</a:t>
            </a:r>
          </a:p>
          <a:p>
            <a:pPr lvl="1">
              <a:defRPr/>
            </a:pPr>
            <a:r>
              <a:rPr lang="en-US" sz="3200" dirty="0"/>
              <a:t>The perspective.</a:t>
            </a:r>
          </a:p>
          <a:p>
            <a:pPr lvl="1">
              <a:defRPr/>
            </a:pPr>
            <a:r>
              <a:rPr lang="en-US" sz="3200" dirty="0"/>
              <a:t>Uncertainties.</a:t>
            </a:r>
          </a:p>
          <a:p>
            <a:pPr lvl="1">
              <a:defRPr/>
            </a:pPr>
            <a:r>
              <a:rPr lang="en-US" sz="3200" dirty="0"/>
              <a:t>Comparisons.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a:extLst>
              <a:ext uri="{FF2B5EF4-FFF2-40B4-BE49-F238E27FC236}">
                <a16:creationId xmlns:a16="http://schemas.microsoft.com/office/drawing/2014/main" id="{3BFDB57C-A743-4A46-B083-12FDC6D5350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8594" name="Rectangle 1026">
            <a:extLst>
              <a:ext uri="{FF2B5EF4-FFF2-40B4-BE49-F238E27FC236}">
                <a16:creationId xmlns:a16="http://schemas.microsoft.com/office/drawing/2014/main" id="{F85A4883-09B6-4D28-BCC5-6240563236A9}"/>
              </a:ext>
            </a:extLst>
          </p:cNvPr>
          <p:cNvSpPr>
            <a:spLocks noGrp="1" noChangeArrowheads="1"/>
          </p:cNvSpPr>
          <p:nvPr>
            <p:ph type="title"/>
          </p:nvPr>
        </p:nvSpPr>
        <p:spPr/>
        <p:txBody>
          <a:bodyPr/>
          <a:lstStyle/>
          <a:p>
            <a:pPr>
              <a:defRPr/>
            </a:pPr>
            <a:r>
              <a:rPr lang="en-US" dirty="0"/>
              <a:t>The Crystal-Clear Black Box</a:t>
            </a:r>
          </a:p>
        </p:txBody>
      </p:sp>
      <p:sp>
        <p:nvSpPr>
          <p:cNvPr id="238595" name="Rectangle 1027">
            <a:extLst>
              <a:ext uri="{FF2B5EF4-FFF2-40B4-BE49-F238E27FC236}">
                <a16:creationId xmlns:a16="http://schemas.microsoft.com/office/drawing/2014/main" id="{B00B2A3B-8500-4636-8E43-DB2AD45C1DC3}"/>
              </a:ext>
            </a:extLst>
          </p:cNvPr>
          <p:cNvSpPr>
            <a:spLocks noGrp="1" noChangeArrowheads="1"/>
          </p:cNvSpPr>
          <p:nvPr>
            <p:ph type="body" idx="1"/>
          </p:nvPr>
        </p:nvSpPr>
        <p:spPr/>
        <p:txBody>
          <a:bodyPr/>
          <a:lstStyle/>
          <a:p>
            <a:pPr>
              <a:lnSpc>
                <a:spcPct val="90000"/>
              </a:lnSpc>
              <a:defRPr/>
            </a:pPr>
            <a:r>
              <a:rPr lang="en-US" dirty="0"/>
              <a:t>Are key inputs and parameters clearly identified and justified?</a:t>
            </a:r>
          </a:p>
          <a:p>
            <a:pPr lvl="1">
              <a:lnSpc>
                <a:spcPct val="90000"/>
              </a:lnSpc>
              <a:defRPr/>
            </a:pPr>
            <a:r>
              <a:rPr lang="en-US" dirty="0"/>
              <a:t>The data.</a:t>
            </a:r>
          </a:p>
          <a:p>
            <a:pPr lvl="1">
              <a:lnSpc>
                <a:spcPct val="90000"/>
              </a:lnSpc>
              <a:defRPr/>
            </a:pPr>
            <a:r>
              <a:rPr lang="en-US" dirty="0"/>
              <a:t>The model.</a:t>
            </a:r>
          </a:p>
          <a:p>
            <a:pPr>
              <a:lnSpc>
                <a:spcPct val="90000"/>
              </a:lnSpc>
              <a:buFontTx/>
              <a:buNone/>
              <a:defRPr/>
            </a:pPr>
            <a:endParaRPr lang="en-US" dirty="0"/>
          </a:p>
          <a:p>
            <a:pPr>
              <a:lnSpc>
                <a:spcPct val="90000"/>
              </a:lnSpc>
              <a:defRPr/>
            </a:pPr>
            <a:r>
              <a:rPr lang="en-US" dirty="0"/>
              <a:t>Are the inputs and parameters appropriate for the setting?</a:t>
            </a:r>
          </a:p>
          <a:p>
            <a:pPr lvl="1">
              <a:lnSpc>
                <a:spcPct val="90000"/>
              </a:lnSpc>
              <a:defRPr/>
            </a:pPr>
            <a:r>
              <a:rPr lang="en-US" dirty="0"/>
              <a:t>Sources.</a:t>
            </a:r>
          </a:p>
          <a:p>
            <a:pPr lvl="1">
              <a:lnSpc>
                <a:spcPct val="90000"/>
              </a:lnSpc>
              <a:defRPr/>
            </a:pPr>
            <a:r>
              <a:rPr lang="en-US" dirty="0"/>
              <a:t>Sensitivity analyses.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FA59AAF5-FF0F-4275-A90C-548625265472}"/>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5522" name="Rectangle 1026">
            <a:extLst>
              <a:ext uri="{FF2B5EF4-FFF2-40B4-BE49-F238E27FC236}">
                <a16:creationId xmlns:a16="http://schemas.microsoft.com/office/drawing/2014/main" id="{81C9C0F3-6875-42E4-8F3C-264B7262EDCD}"/>
              </a:ext>
            </a:extLst>
          </p:cNvPr>
          <p:cNvSpPr>
            <a:spLocks noGrp="1" noChangeArrowheads="1"/>
          </p:cNvSpPr>
          <p:nvPr>
            <p:ph type="title"/>
          </p:nvPr>
        </p:nvSpPr>
        <p:spPr/>
        <p:txBody>
          <a:bodyPr/>
          <a:lstStyle/>
          <a:p>
            <a:pPr>
              <a:defRPr/>
            </a:pPr>
            <a:r>
              <a:rPr lang="en-US" dirty="0"/>
              <a:t>The Perspective</a:t>
            </a:r>
          </a:p>
        </p:txBody>
      </p:sp>
      <p:sp>
        <p:nvSpPr>
          <p:cNvPr id="235523" name="Rectangle 1027">
            <a:extLst>
              <a:ext uri="{FF2B5EF4-FFF2-40B4-BE49-F238E27FC236}">
                <a16:creationId xmlns:a16="http://schemas.microsoft.com/office/drawing/2014/main" id="{60219A59-400D-4970-B6DD-C8A2ED29F923}"/>
              </a:ext>
            </a:extLst>
          </p:cNvPr>
          <p:cNvSpPr>
            <a:spLocks noGrp="1" noChangeArrowheads="1"/>
          </p:cNvSpPr>
          <p:nvPr>
            <p:ph type="body" idx="1"/>
          </p:nvPr>
        </p:nvSpPr>
        <p:spPr/>
        <p:txBody>
          <a:bodyPr/>
          <a:lstStyle/>
          <a:p>
            <a:pPr>
              <a:lnSpc>
                <a:spcPct val="90000"/>
              </a:lnSpc>
              <a:defRPr/>
            </a:pPr>
            <a:r>
              <a:rPr lang="en-US" dirty="0"/>
              <a:t>Is the level at which costs and benefits are counted explicit?</a:t>
            </a:r>
          </a:p>
          <a:p>
            <a:pPr>
              <a:lnSpc>
                <a:spcPct val="90000"/>
              </a:lnSpc>
              <a:defRPr/>
            </a:pPr>
            <a:endParaRPr lang="en-US" dirty="0"/>
          </a:p>
          <a:p>
            <a:pPr>
              <a:lnSpc>
                <a:spcPct val="90000"/>
              </a:lnSpc>
              <a:defRPr/>
            </a:pPr>
            <a:r>
              <a:rPr lang="en-US" dirty="0"/>
              <a:t>Is the perspective appropriate to the policy question being addressed?</a:t>
            </a:r>
          </a:p>
          <a:p>
            <a:pPr>
              <a:lnSpc>
                <a:spcPct val="90000"/>
              </a:lnSpc>
              <a:defRPr/>
            </a:pPr>
            <a:endParaRPr lang="en-US" dirty="0"/>
          </a:p>
          <a:p>
            <a:pPr>
              <a:lnSpc>
                <a:spcPct val="90000"/>
              </a:lnSpc>
              <a:defRPr/>
            </a:pPr>
            <a:r>
              <a:rPr lang="en-US" dirty="0"/>
              <a:t>How might a different perspective change the results?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997D9742-B8B7-4D12-94D1-85FDFF0825A6}"/>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6546" name="Rectangle 1026">
            <a:extLst>
              <a:ext uri="{FF2B5EF4-FFF2-40B4-BE49-F238E27FC236}">
                <a16:creationId xmlns:a16="http://schemas.microsoft.com/office/drawing/2014/main" id="{4B7CBE7A-ED9A-4C66-B327-24981B2AB7BC}"/>
              </a:ext>
            </a:extLst>
          </p:cNvPr>
          <p:cNvSpPr>
            <a:spLocks noGrp="1" noChangeArrowheads="1"/>
          </p:cNvSpPr>
          <p:nvPr>
            <p:ph type="title"/>
          </p:nvPr>
        </p:nvSpPr>
        <p:spPr/>
        <p:txBody>
          <a:bodyPr/>
          <a:lstStyle/>
          <a:p>
            <a:pPr>
              <a:defRPr/>
            </a:pPr>
            <a:r>
              <a:rPr lang="en-US" dirty="0"/>
              <a:t>Uncertainties</a:t>
            </a:r>
          </a:p>
        </p:txBody>
      </p:sp>
      <p:sp>
        <p:nvSpPr>
          <p:cNvPr id="236547" name="Rectangle 1027">
            <a:extLst>
              <a:ext uri="{FF2B5EF4-FFF2-40B4-BE49-F238E27FC236}">
                <a16:creationId xmlns:a16="http://schemas.microsoft.com/office/drawing/2014/main" id="{844C67C3-9CC9-40B3-8F98-FF070E358DFF}"/>
              </a:ext>
            </a:extLst>
          </p:cNvPr>
          <p:cNvSpPr>
            <a:spLocks noGrp="1" noChangeArrowheads="1"/>
          </p:cNvSpPr>
          <p:nvPr>
            <p:ph type="body" idx="1"/>
          </p:nvPr>
        </p:nvSpPr>
        <p:spPr/>
        <p:txBody>
          <a:bodyPr/>
          <a:lstStyle/>
          <a:p>
            <a:pPr>
              <a:defRPr/>
            </a:pPr>
            <a:r>
              <a:rPr lang="en-US" dirty="0"/>
              <a:t>Is there a “base case” analysis that incorporates best estimates?</a:t>
            </a:r>
          </a:p>
          <a:p>
            <a:pPr>
              <a:buFontTx/>
              <a:buNone/>
              <a:defRPr/>
            </a:pPr>
            <a:endParaRPr lang="en-US" dirty="0"/>
          </a:p>
          <a:p>
            <a:pPr>
              <a:defRPr/>
            </a:pPr>
            <a:r>
              <a:rPr lang="en-US" dirty="0"/>
              <a:t>Are there sensitivity analyses that explore a range of circumstances?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E7FC37A6-9283-4F1F-8D06-733198786673}"/>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37570" name="Rectangle 1026">
            <a:extLst>
              <a:ext uri="{FF2B5EF4-FFF2-40B4-BE49-F238E27FC236}">
                <a16:creationId xmlns:a16="http://schemas.microsoft.com/office/drawing/2014/main" id="{7C7F71C7-AC3A-478E-95BC-6C6821356595}"/>
              </a:ext>
            </a:extLst>
          </p:cNvPr>
          <p:cNvSpPr>
            <a:spLocks noGrp="1" noChangeArrowheads="1"/>
          </p:cNvSpPr>
          <p:nvPr>
            <p:ph type="title"/>
          </p:nvPr>
        </p:nvSpPr>
        <p:spPr/>
        <p:txBody>
          <a:bodyPr/>
          <a:lstStyle/>
          <a:p>
            <a:pPr>
              <a:defRPr/>
            </a:pPr>
            <a:r>
              <a:rPr lang="en-US" dirty="0"/>
              <a:t>Compared to What?</a:t>
            </a:r>
          </a:p>
        </p:txBody>
      </p:sp>
      <p:sp>
        <p:nvSpPr>
          <p:cNvPr id="237571" name="Rectangle 1027">
            <a:extLst>
              <a:ext uri="{FF2B5EF4-FFF2-40B4-BE49-F238E27FC236}">
                <a16:creationId xmlns:a16="http://schemas.microsoft.com/office/drawing/2014/main" id="{E471DD82-1993-4595-AAAB-1F4B9265C6F4}"/>
              </a:ext>
            </a:extLst>
          </p:cNvPr>
          <p:cNvSpPr>
            <a:spLocks noGrp="1" noChangeArrowheads="1"/>
          </p:cNvSpPr>
          <p:nvPr>
            <p:ph type="body" idx="1"/>
          </p:nvPr>
        </p:nvSpPr>
        <p:spPr/>
        <p:txBody>
          <a:bodyPr/>
          <a:lstStyle/>
          <a:p>
            <a:pPr>
              <a:defRPr/>
            </a:pPr>
            <a:r>
              <a:rPr lang="en-US" dirty="0"/>
              <a:t>Everything (including CEA) is relative . . </a:t>
            </a:r>
          </a:p>
          <a:p>
            <a:pPr lvl="1">
              <a:defRPr/>
            </a:pPr>
            <a:endParaRPr lang="en-US" dirty="0"/>
          </a:p>
          <a:p>
            <a:pPr lvl="1">
              <a:defRPr/>
            </a:pPr>
            <a:r>
              <a:rPr lang="en-US" dirty="0"/>
              <a:t>What is cost-effective to a particular community?</a:t>
            </a:r>
          </a:p>
          <a:p>
            <a:pPr lvl="1">
              <a:defRPr/>
            </a:pPr>
            <a:r>
              <a:rPr lang="en-US" dirty="0"/>
              <a:t>Is there an explanation of the cost-effectiveness threshold?</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BFBEC30B-AA55-4784-8146-0E1B8C29BA5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283650" name="Rectangle 2">
            <a:extLst>
              <a:ext uri="{FF2B5EF4-FFF2-40B4-BE49-F238E27FC236}">
                <a16:creationId xmlns:a16="http://schemas.microsoft.com/office/drawing/2014/main" id="{B7CE60FC-E7C7-447D-952F-AB19BA2A1E8A}"/>
              </a:ext>
            </a:extLst>
          </p:cNvPr>
          <p:cNvSpPr>
            <a:spLocks noGrp="1" noChangeArrowheads="1"/>
          </p:cNvSpPr>
          <p:nvPr>
            <p:ph type="title"/>
          </p:nvPr>
        </p:nvSpPr>
        <p:spPr>
          <a:xfrm>
            <a:off x="685800" y="152400"/>
            <a:ext cx="7772400" cy="1143000"/>
          </a:xfrm>
        </p:spPr>
        <p:txBody>
          <a:bodyPr/>
          <a:lstStyle/>
          <a:p>
            <a:pPr>
              <a:defRPr/>
            </a:pPr>
            <a:r>
              <a:rPr lang="en-US" dirty="0"/>
              <a:t>Summary of Specific Steps</a:t>
            </a:r>
          </a:p>
        </p:txBody>
      </p:sp>
      <p:sp>
        <p:nvSpPr>
          <p:cNvPr id="283651" name="Rectangle 3">
            <a:extLst>
              <a:ext uri="{FF2B5EF4-FFF2-40B4-BE49-F238E27FC236}">
                <a16:creationId xmlns:a16="http://schemas.microsoft.com/office/drawing/2014/main" id="{D9C3B7CA-8171-4540-BA40-30E90AD5B9E6}"/>
              </a:ext>
            </a:extLst>
          </p:cNvPr>
          <p:cNvSpPr>
            <a:spLocks noGrp="1" noChangeArrowheads="1"/>
          </p:cNvSpPr>
          <p:nvPr>
            <p:ph type="body" idx="1"/>
          </p:nvPr>
        </p:nvSpPr>
        <p:spPr>
          <a:xfrm>
            <a:off x="685800" y="1143000"/>
            <a:ext cx="7772400" cy="3276600"/>
          </a:xfrm>
        </p:spPr>
        <p:txBody>
          <a:bodyPr/>
          <a:lstStyle/>
          <a:p>
            <a:pPr>
              <a:defRPr/>
            </a:pPr>
            <a:r>
              <a:rPr lang="en-US" dirty="0"/>
              <a:t>Determine input values.</a:t>
            </a:r>
          </a:p>
          <a:p>
            <a:pPr lvl="2">
              <a:defRPr/>
            </a:pPr>
            <a:r>
              <a:rPr lang="en-US" dirty="0"/>
              <a:t>Costs</a:t>
            </a:r>
          </a:p>
          <a:p>
            <a:pPr lvl="2">
              <a:defRPr/>
            </a:pPr>
            <a:r>
              <a:rPr lang="en-US" dirty="0"/>
              <a:t>Health outcomes</a:t>
            </a:r>
          </a:p>
          <a:p>
            <a:pPr lvl="2">
              <a:defRPr/>
            </a:pPr>
            <a:r>
              <a:rPr lang="en-US" dirty="0"/>
              <a:t>Probabilities</a:t>
            </a:r>
          </a:p>
          <a:p>
            <a:pPr>
              <a:defRPr/>
            </a:pPr>
            <a:r>
              <a:rPr lang="en-US" dirty="0"/>
              <a:t>Conduct the analysis.</a:t>
            </a:r>
          </a:p>
          <a:p>
            <a:pPr lvl="2">
              <a:defRPr/>
            </a:pPr>
            <a:r>
              <a:rPr lang="en-US" dirty="0"/>
              <a:t>Decision tree/analytic structure.</a:t>
            </a:r>
          </a:p>
          <a:p>
            <a:pPr lvl="2">
              <a:defRPr/>
            </a:pPr>
            <a:r>
              <a:rPr lang="en-US" dirty="0"/>
              <a:t>Economic outcome measures.</a:t>
            </a:r>
          </a:p>
          <a:p>
            <a:pPr lvl="2">
              <a:defRPr/>
            </a:pPr>
            <a:r>
              <a:rPr lang="en-US" dirty="0"/>
              <a:t>Health outcomes.</a:t>
            </a:r>
          </a:p>
          <a:p>
            <a:pPr lvl="2">
              <a:defRPr/>
            </a:pPr>
            <a:r>
              <a:rPr lang="en-US" dirty="0"/>
              <a:t>Cost/savings.</a:t>
            </a:r>
          </a:p>
          <a:p>
            <a:pPr>
              <a:defRPr/>
            </a:pPr>
            <a:r>
              <a:rPr lang="en-US" dirty="0"/>
              <a:t>Publish results.</a:t>
            </a:r>
          </a:p>
          <a:p>
            <a:pPr>
              <a:defRPr/>
            </a:pPr>
            <a:endParaRPr lang="en-US" dirty="0"/>
          </a:p>
          <a:p>
            <a:pPr>
              <a:defRPr/>
            </a:pP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3AD9-8D79-4975-81EF-BB222165E711}"/>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109FA4EB-BCD3-4028-95EE-CF6742F811C3}"/>
              </a:ext>
            </a:extLst>
          </p:cNvPr>
          <p:cNvSpPr>
            <a:spLocks noGrp="1"/>
          </p:cNvSpPr>
          <p:nvPr>
            <p:ph idx="1"/>
          </p:nvPr>
        </p:nvSpPr>
        <p:spPr/>
        <p:txBody>
          <a:bodyPr/>
          <a:lstStyle/>
          <a:p>
            <a:pPr>
              <a:buFontTx/>
              <a:buNone/>
              <a:defRPr/>
            </a:pPr>
            <a:r>
              <a:rPr lang="en-US" dirty="0">
                <a:solidFill>
                  <a:schemeClr val="tx1"/>
                </a:solidFill>
                <a:effectLst>
                  <a:outerShdw blurRad="38100" dist="38100" dir="2700000" algn="tl">
                    <a:srgbClr val="FFFFFF"/>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67F0-2CB6-4D4D-B276-D86E22FE48A7}"/>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Why do cost-effectiveness analysis?</a:t>
            </a:r>
          </a:p>
        </p:txBody>
      </p:sp>
      <p:pic>
        <p:nvPicPr>
          <p:cNvPr id="52227" name="Picture 2">
            <a:extLst>
              <a:ext uri="{FF2B5EF4-FFF2-40B4-BE49-F238E27FC236}">
                <a16:creationId xmlns:a16="http://schemas.microsoft.com/office/drawing/2014/main" id="{7737B56A-6BBA-4750-8D60-928DB52B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145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3">
            <a:extLst>
              <a:ext uri="{FF2B5EF4-FFF2-40B4-BE49-F238E27FC236}">
                <a16:creationId xmlns:a16="http://schemas.microsoft.com/office/drawing/2014/main" id="{FA688892-260A-4C69-BC26-E0F726A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28800"/>
            <a:ext cx="6191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a:extLst>
              <a:ext uri="{FF2B5EF4-FFF2-40B4-BE49-F238E27FC236}">
                <a16:creationId xmlns:a16="http://schemas.microsoft.com/office/drawing/2014/main" id="{6FB82631-35F2-44C7-832B-FEB45E52C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7010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fade">
                                      <p:cBhvr>
                                        <p:cTn id="7" dur="500"/>
                                        <p:tgtEl>
                                          <p:spTgt spid="140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0293"/>
                                        </p:tgtEl>
                                        <p:attrNameLst>
                                          <p:attrName>style.visibility</p:attrName>
                                        </p:attrNameLst>
                                      </p:cBhvr>
                                      <p:to>
                                        <p:strVal val="visible"/>
                                      </p:to>
                                    </p:set>
                                    <p:animEffect transition="in" filter="fade">
                                      <p:cBhvr>
                                        <p:cTn id="12"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399EE9E2-B084-4782-AA43-F6B5A7E1300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1250" name="Rectangle 2050">
            <a:extLst>
              <a:ext uri="{FF2B5EF4-FFF2-40B4-BE49-F238E27FC236}">
                <a16:creationId xmlns:a16="http://schemas.microsoft.com/office/drawing/2014/main" id="{6DF6413F-D238-4907-B394-D48EE9644311}"/>
              </a:ext>
            </a:extLst>
          </p:cNvPr>
          <p:cNvSpPr>
            <a:spLocks noGrp="1" noChangeArrowheads="1"/>
          </p:cNvSpPr>
          <p:nvPr>
            <p:ph type="title"/>
          </p:nvPr>
        </p:nvSpPr>
        <p:spPr/>
        <p:txBody>
          <a:bodyPr/>
          <a:lstStyle/>
          <a:p>
            <a:pPr>
              <a:defRPr/>
            </a:pPr>
            <a:r>
              <a:rPr lang="en-US" b="1" dirty="0"/>
              <a:t>Opportunity Costs: Definitions</a:t>
            </a:r>
          </a:p>
        </p:txBody>
      </p:sp>
      <p:sp>
        <p:nvSpPr>
          <p:cNvPr id="181251" name="Rectangle 2051">
            <a:extLst>
              <a:ext uri="{FF2B5EF4-FFF2-40B4-BE49-F238E27FC236}">
                <a16:creationId xmlns:a16="http://schemas.microsoft.com/office/drawing/2014/main" id="{1F335326-90C7-41AC-AAFC-6170EB4AE3C2}"/>
              </a:ext>
            </a:extLst>
          </p:cNvPr>
          <p:cNvSpPr>
            <a:spLocks noGrp="1" noChangeArrowheads="1"/>
          </p:cNvSpPr>
          <p:nvPr>
            <p:ph type="body" idx="1"/>
          </p:nvPr>
        </p:nvSpPr>
        <p:spPr/>
        <p:txBody>
          <a:bodyPr/>
          <a:lstStyle/>
          <a:p>
            <a:pPr>
              <a:lnSpc>
                <a:spcPct val="90000"/>
              </a:lnSpc>
              <a:defRPr/>
            </a:pPr>
            <a:r>
              <a:rPr lang="en-US" b="1" dirty="0"/>
              <a:t>Use of resources for one purpose precludes their use for another purpose.</a:t>
            </a:r>
          </a:p>
          <a:p>
            <a:pPr>
              <a:lnSpc>
                <a:spcPct val="90000"/>
              </a:lnSpc>
              <a:buFontTx/>
              <a:buNone/>
              <a:defRPr/>
            </a:pPr>
            <a:endParaRPr lang="en-US" b="1" dirty="0"/>
          </a:p>
          <a:p>
            <a:pPr>
              <a:lnSpc>
                <a:spcPct val="90000"/>
              </a:lnSpc>
              <a:defRPr/>
            </a:pPr>
            <a:r>
              <a:rPr lang="en-US" b="1" dirty="0"/>
              <a:t>Concerned with real resource consumption.</a:t>
            </a:r>
          </a:p>
          <a:p>
            <a:pPr>
              <a:lnSpc>
                <a:spcPct val="90000"/>
              </a:lnSpc>
              <a:buFontTx/>
              <a:buNone/>
              <a:defRPr/>
            </a:pPr>
            <a:endParaRPr lang="en-US" b="1" dirty="0"/>
          </a:p>
          <a:p>
            <a:pPr>
              <a:lnSpc>
                <a:spcPct val="90000"/>
              </a:lnSpc>
              <a:defRPr/>
            </a:pPr>
            <a:r>
              <a:rPr lang="en-US" b="1" dirty="0"/>
              <a:t>Resources are usually reflected in dollars (but not always).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EDDA-24A3-45CC-B001-0589EF6F352D}"/>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Why do cost-effectiveness analysis?</a:t>
            </a:r>
          </a:p>
        </p:txBody>
      </p:sp>
      <p:sp>
        <p:nvSpPr>
          <p:cNvPr id="3" name="Content Placeholder 2">
            <a:extLst>
              <a:ext uri="{FF2B5EF4-FFF2-40B4-BE49-F238E27FC236}">
                <a16:creationId xmlns:a16="http://schemas.microsoft.com/office/drawing/2014/main" id="{8FECEF82-170C-4FB8-ADDB-3592B712220D}"/>
              </a:ext>
            </a:extLst>
          </p:cNvPr>
          <p:cNvSpPr>
            <a:spLocks noGrp="1"/>
          </p:cNvSpPr>
          <p:nvPr>
            <p:ph idx="1"/>
          </p:nvPr>
        </p:nvSpPr>
        <p:spPr/>
        <p:txBody>
          <a:bodyPr/>
          <a:lstStyle/>
          <a:p>
            <a:pPr>
              <a:defRPr/>
            </a:pPr>
            <a:r>
              <a:rPr lang="en-US" dirty="0">
                <a:effectLst>
                  <a:outerShdw blurRad="38100" dist="38100" dir="2700000" algn="tl">
                    <a:srgbClr val="808080"/>
                  </a:outerShdw>
                </a:effectLst>
              </a:rPr>
              <a:t>Choice of Subaru Impreza vs Ferrari vs Infinity XM</a:t>
            </a:r>
          </a:p>
          <a:p>
            <a:pPr>
              <a:defRPr/>
            </a:pPr>
            <a:r>
              <a:rPr lang="en-US" dirty="0">
                <a:effectLst>
                  <a:outerShdw blurRad="38100" dist="38100" dir="2700000" algn="tl">
                    <a:srgbClr val="808080"/>
                  </a:outerShdw>
                </a:effectLst>
              </a:rPr>
              <a:t>Points:</a:t>
            </a:r>
          </a:p>
          <a:p>
            <a:pPr lvl="1">
              <a:defRPr/>
            </a:pPr>
            <a:r>
              <a:rPr lang="en-US" dirty="0">
                <a:effectLst>
                  <a:outerShdw blurRad="38100" dist="38100" dir="2700000" algn="tl">
                    <a:srgbClr val="808080"/>
                  </a:outerShdw>
                </a:effectLst>
                <a:ea typeface="ＭＳ Ｐゴシック" pitchFamily="-106" charset="-128"/>
              </a:rPr>
              <a:t>Why not get a Ferrari?  Maybe its not right for us: need to transport children, friends, etc. </a:t>
            </a:r>
          </a:p>
          <a:p>
            <a:pPr lvl="1">
              <a:defRPr/>
            </a:pPr>
            <a:r>
              <a:rPr lang="en-US" dirty="0">
                <a:effectLst>
                  <a:outerShdw blurRad="38100" dist="38100" dir="2700000" algn="tl">
                    <a:srgbClr val="808080"/>
                  </a:outerShdw>
                </a:effectLst>
                <a:ea typeface="ＭＳ Ｐゴシック" pitchFamily="-106" charset="-128"/>
              </a:rPr>
              <a:t>Then maybe a brand new Infinity SUV?  It costs a lot.  Could probably get extra money – loans from parents, friends, banks – but that money would then be taken out of other priorities in our budget.</a:t>
            </a:r>
          </a:p>
          <a:p>
            <a:pPr lvl="1">
              <a:defRPr/>
            </a:pPr>
            <a:r>
              <a:rPr lang="en-US" dirty="0">
                <a:effectLst>
                  <a:outerShdw blurRad="38100" dist="38100" dir="2700000" algn="tl">
                    <a:srgbClr val="808080"/>
                  </a:outerShdw>
                </a:effectLst>
                <a:ea typeface="ＭＳ Ｐゴシック" pitchFamily="-106" charset="-128"/>
              </a:rPr>
              <a:t>So the question is about the value of the new car.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358C27-5843-4D29-9DC4-7A90CC373A3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Why do cost-effectiveness analysis?</a:t>
            </a:r>
            <a:endParaRPr lang="en-US" dirty="0">
              <a:effectLst/>
            </a:endParaRPr>
          </a:p>
        </p:txBody>
      </p:sp>
      <p:sp>
        <p:nvSpPr>
          <p:cNvPr id="43016" name="Rectangle 8">
            <a:extLst>
              <a:ext uri="{FF2B5EF4-FFF2-40B4-BE49-F238E27FC236}">
                <a16:creationId xmlns:a16="http://schemas.microsoft.com/office/drawing/2014/main" id="{F7B22426-759D-4675-8727-474C312612AA}"/>
              </a:ext>
            </a:extLst>
          </p:cNvPr>
          <p:cNvSpPr>
            <a:spLocks noGrp="1" noChangeArrowheads="1"/>
          </p:cNvSpPr>
          <p:nvPr>
            <p:ph type="body" idx="1"/>
          </p:nvPr>
        </p:nvSpPr>
        <p:spPr>
          <a:xfrm>
            <a:off x="457200" y="2133600"/>
            <a:ext cx="8229600" cy="4114800"/>
          </a:xfrm>
        </p:spPr>
        <p:txBody>
          <a:bodyPr/>
          <a:lstStyle/>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Resource allocation is a reality:</a:t>
            </a:r>
          </a:p>
          <a:p>
            <a:pPr marL="463550" lvl="1" indent="-458788">
              <a:buFontTx/>
              <a:buNone/>
              <a:defRPr/>
            </a:pPr>
            <a:r>
              <a:rPr lang="en-US" dirty="0">
                <a:effectLst>
                  <a:outerShdw blurRad="38100" dist="38100" dir="2700000" algn="tl">
                    <a:srgbClr val="808080"/>
                  </a:outerShdw>
                </a:effectLst>
                <a:ea typeface="ＭＳ Ｐゴシック" pitchFamily="-106" charset="-128"/>
              </a:rPr>
              <a:t>		among social goods, within health care</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 for one intervention decreases $ for another – via budgets</a:t>
            </a: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We don’t like to spend huge $ on health care that hardly works</a:t>
            </a:r>
          </a:p>
          <a:p>
            <a:pPr marL="463550" lvl="1" indent="-458788">
              <a:buFont typeface="Arial" charset="0"/>
              <a:buChar char="•"/>
              <a:defRPr/>
            </a:pPr>
            <a:endParaRPr lang="en-US" dirty="0">
              <a:effectLst>
                <a:outerShdw blurRad="38100" dist="38100" dir="2700000" algn="tl">
                  <a:srgbClr val="808080"/>
                </a:outerShdw>
              </a:effectLst>
              <a:ea typeface="ＭＳ Ｐゴシック" pitchFamily="-106" charset="-128"/>
            </a:endParaRPr>
          </a:p>
          <a:p>
            <a:pPr marL="463550" lvl="1" indent="-458788">
              <a:buFont typeface="Arial" charset="0"/>
              <a:buChar char="•"/>
              <a:defRPr/>
            </a:pPr>
            <a:r>
              <a:rPr lang="en-US" dirty="0">
                <a:effectLst>
                  <a:outerShdw blurRad="38100" dist="38100" dir="2700000" algn="tl">
                    <a:srgbClr val="808080"/>
                  </a:outerShdw>
                </a:effectLst>
                <a:ea typeface="ＭＳ Ｐゴシック" pitchFamily="-106" charset="-128"/>
              </a:rPr>
              <a:t>Use health care $ to do most good: CEA is a measure of efficiency</a:t>
            </a:r>
          </a:p>
          <a:p>
            <a:pPr marL="463550" lvl="1" indent="-458788">
              <a:buFontTx/>
              <a:buNone/>
              <a:defRPr/>
            </a:pPr>
            <a:r>
              <a:rPr lang="en-US" dirty="0">
                <a:effectLst>
                  <a:outerShdw blurRad="38100" dist="38100" dir="2700000" algn="tl">
                    <a:srgbClr val="808080"/>
                  </a:outerShdw>
                </a:effectLst>
                <a:ea typeface="ＭＳ Ｐゴシック" pitchFamily="-106" charset="-128"/>
              </a:rPr>
              <a:t>	</a:t>
            </a:r>
            <a:r>
              <a:rPr lang="en-US" b="1" i="1" dirty="0">
                <a:effectLst>
                  <a:outerShdw blurRad="38100" dist="38100" dir="2700000" algn="tl">
                    <a:srgbClr val="808080"/>
                  </a:outerShdw>
                </a:effectLst>
                <a:ea typeface="ＭＳ Ｐゴシック" pitchFamily="-106" charset="-128"/>
              </a:rPr>
              <a:t>efficient allocation saves lives, improves health</a:t>
            </a:r>
            <a:endParaRPr lang="en-US" i="1" dirty="0">
              <a:effectLst>
                <a:outerShdw blurRad="38100" dist="38100" dir="2700000" algn="tl">
                  <a:srgbClr val="808080"/>
                </a:outerShdw>
              </a:effectLst>
              <a:ea typeface="ＭＳ Ｐゴシック" pitchFamily="-106"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6A4CE325-C4AC-4A91-9758-883A551DBC86}"/>
              </a:ext>
            </a:extLst>
          </p:cNvPr>
          <p:cNvSpPr>
            <a:spLocks noGrp="1" noChangeArrowheads="1"/>
          </p:cNvSpPr>
          <p:nvPr>
            <p:ph type="title"/>
          </p:nvPr>
        </p:nvSpPr>
        <p:spPr>
          <a:xfrm>
            <a:off x="685800" y="762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F13B5E83-B30F-461D-8A1E-4CA5F14D0481}"/>
              </a:ext>
            </a:extLst>
          </p:cNvPr>
          <p:cNvSpPr>
            <a:spLocks noGrp="1" noChangeArrowheads="1"/>
          </p:cNvSpPr>
          <p:nvPr>
            <p:ph type="body" idx="1"/>
          </p:nvPr>
        </p:nvSpPr>
        <p:spPr>
          <a:xfrm>
            <a:off x="685800" y="2057400"/>
            <a:ext cx="7772400" cy="4114800"/>
          </a:xfrm>
        </p:spPr>
        <p:txBody>
          <a:bodyPr/>
          <a:lstStyle/>
          <a:p>
            <a:pPr lvl="1">
              <a:buFont typeface="Symbol" pitchFamily="-110" charset="2"/>
              <a:buChar char="·"/>
              <a:defRPr/>
            </a:pPr>
            <a:r>
              <a:rPr lang="en-US" dirty="0">
                <a:effectLst>
                  <a:outerShdw blurRad="38100" dist="38100" dir="2700000" algn="tl">
                    <a:srgbClr val="808080"/>
                  </a:outerShdw>
                </a:effectLst>
                <a:latin typeface="Corbel" pitchFamily="-110" charset="0"/>
              </a:rPr>
              <a:t>Huge concerns with rising health care costs in U.S.</a:t>
            </a:r>
          </a:p>
          <a:p>
            <a:pPr lvl="1">
              <a:buFont typeface="Symbol" pitchFamily="-110" charset="2"/>
              <a:buNone/>
              <a:defRPr/>
            </a:pPr>
            <a:endParaRPr lang="en-US" dirty="0">
              <a:effectLst>
                <a:outerShdw blurRad="38100" dist="38100" dir="2700000" algn="tl">
                  <a:srgbClr val="808080"/>
                </a:outerShdw>
              </a:effectLst>
              <a:latin typeface="Corbel" pitchFamily="-110" charset="0"/>
            </a:endParaRPr>
          </a:p>
          <a:p>
            <a:pPr lvl="1">
              <a:buFont typeface="Symbol" pitchFamily="-110" charset="2"/>
              <a:buChar char="·"/>
              <a:defRPr/>
            </a:pPr>
            <a:r>
              <a:rPr lang="en-US" dirty="0">
                <a:effectLst>
                  <a:outerShdw blurRad="38100" dist="38100" dir="2700000" algn="tl">
                    <a:srgbClr val="808080"/>
                  </a:outerShdw>
                </a:effectLst>
                <a:latin typeface="Corbel" pitchFamily="-110" charset="0"/>
              </a:rPr>
              <a:t>Renewed attention to international health, e.g., AIDS</a:t>
            </a:r>
          </a:p>
          <a:p>
            <a:pPr lvl="1">
              <a:buFont typeface="Symbol" pitchFamily="-110" charset="2"/>
              <a:buChar char="·"/>
              <a:defRPr/>
            </a:pPr>
            <a:endParaRPr lang="en-US" dirty="0">
              <a:effectLst>
                <a:outerShdw blurRad="38100" dist="38100" dir="2700000" algn="tl">
                  <a:srgbClr val="808080"/>
                </a:outerShdw>
              </a:effectLst>
              <a:latin typeface="Corbel" pitchFamily="-110" charset="0"/>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Funding decisions: which programs should get funded?</a:t>
            </a:r>
            <a:br>
              <a:rPr lang="en-US" dirty="0">
                <a:effectLst>
                  <a:outerShdw blurRad="38100" dist="38100" dir="2700000" algn="tl">
                    <a:srgbClr val="808080"/>
                  </a:outerShdw>
                </a:effectLst>
                <a:ea typeface="ＭＳ Ｐゴシック" pitchFamily="-106" charset="-128"/>
              </a:rPr>
            </a:br>
            <a:endParaRPr lang="en-US" dirty="0">
              <a:effectLst>
                <a:outerShdw blurRad="38100" dist="38100" dir="2700000" algn="tl">
                  <a:srgbClr val="808080"/>
                </a:outerShdw>
              </a:effectLst>
              <a:ea typeface="ＭＳ Ｐゴシック" pitchFamily="-106" charset="-128"/>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Cost-effectiveness = one consideration</a:t>
            </a:r>
            <a:endParaRPr lang="en-US" dirty="0">
              <a:effectLst/>
              <a:ea typeface="ＭＳ Ｐゴシック" pitchFamily="-106" charset="-128"/>
            </a:endParaRPr>
          </a:p>
          <a:p>
            <a:pPr lvl="1">
              <a:buFont typeface="Symbol" pitchFamily="-110" charset="2"/>
              <a:buChar char="·"/>
              <a:defRPr/>
            </a:pPr>
            <a:endParaRPr lang="en-US" dirty="0">
              <a:effectLst>
                <a:outerShdw blurRad="38100" dist="38100" dir="2700000" algn="tl">
                  <a:srgbClr val="808080"/>
                </a:outerShdw>
              </a:effectLst>
              <a:latin typeface="Corbel" pitchFamily="-110" charset="0"/>
            </a:endParaRPr>
          </a:p>
        </p:txBody>
      </p:sp>
    </p:spTree>
  </p:cSld>
  <p:clrMapOvr>
    <a:overrideClrMapping bg1="dk2" tx1="lt1" bg2="dk1"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CE62EC2F-92D1-4EC1-8A10-89A3CE62BBC0}"/>
              </a:ext>
            </a:extLst>
          </p:cNvPr>
          <p:cNvSpPr>
            <a:spLocks noGrp="1" noChangeArrowheads="1"/>
          </p:cNvSpPr>
          <p:nvPr>
            <p:ph type="title"/>
          </p:nvPr>
        </p:nvSpPr>
        <p:spPr>
          <a:xfrm>
            <a:off x="660633" y="381000"/>
            <a:ext cx="7772400" cy="1143000"/>
          </a:xfrm>
        </p:spPr>
        <p:txBody>
          <a:bodyPr/>
          <a:lstStyle/>
          <a:p>
            <a:pPr>
              <a:defRPr/>
            </a:pPr>
            <a:r>
              <a:rPr lang="en-US" dirty="0">
                <a:effectLst>
                  <a:outerShdw blurRad="38100" dist="38100" dir="2700000" algn="tl">
                    <a:srgbClr val="808080"/>
                  </a:outerShdw>
                </a:effectLst>
              </a:rPr>
              <a:t>How can CEAs make a positive difference?</a:t>
            </a:r>
            <a:endParaRPr lang="en-US" dirty="0">
              <a:effectLst/>
            </a:endParaRPr>
          </a:p>
        </p:txBody>
      </p:sp>
      <p:sp>
        <p:nvSpPr>
          <p:cNvPr id="27660" name="Rectangle 12">
            <a:extLst>
              <a:ext uri="{FF2B5EF4-FFF2-40B4-BE49-F238E27FC236}">
                <a16:creationId xmlns:a16="http://schemas.microsoft.com/office/drawing/2014/main" id="{01FABD72-EC41-4F4D-8222-DB32CAEAB05E}"/>
              </a:ext>
            </a:extLst>
          </p:cNvPr>
          <p:cNvSpPr>
            <a:spLocks noGrp="1" noChangeArrowheads="1"/>
          </p:cNvSpPr>
          <p:nvPr>
            <p:ph type="body" idx="1"/>
          </p:nvPr>
        </p:nvSpPr>
        <p:spPr>
          <a:xfrm>
            <a:off x="685800" y="2057400"/>
            <a:ext cx="7772400" cy="4114800"/>
          </a:xfrm>
        </p:spPr>
        <p:txBody>
          <a:bodyPr/>
          <a:lstStyle/>
          <a:p>
            <a:pPr lvl="1">
              <a:buFont typeface="Symbol" pitchFamily="18" charset="2"/>
              <a:buChar char="·"/>
              <a:defRPr/>
            </a:pPr>
            <a:endParaRPr lang="en-US" altLang="en-US" dirty="0"/>
          </a:p>
        </p:txBody>
      </p:sp>
      <p:pic>
        <p:nvPicPr>
          <p:cNvPr id="5" name="Picture 4">
            <a:extLst>
              <a:ext uri="{FF2B5EF4-FFF2-40B4-BE49-F238E27FC236}">
                <a16:creationId xmlns:a16="http://schemas.microsoft.com/office/drawing/2014/main" id="{30412CAA-73A8-4F84-B683-890B64BE723E}"/>
              </a:ext>
            </a:extLst>
          </p:cNvPr>
          <p:cNvPicPr>
            <a:picLocks noChangeAspect="1"/>
          </p:cNvPicPr>
          <p:nvPr/>
        </p:nvPicPr>
        <p:blipFill>
          <a:blip r:embed="rId4"/>
          <a:stretch>
            <a:fillRect/>
          </a:stretch>
        </p:blipFill>
        <p:spPr>
          <a:xfrm>
            <a:off x="432033" y="1622144"/>
            <a:ext cx="8229599" cy="4909112"/>
          </a:xfrm>
          <a:prstGeom prst="rect">
            <a:avLst/>
          </a:prstGeom>
        </p:spPr>
      </p:pic>
      <p:sp>
        <p:nvSpPr>
          <p:cNvPr id="6" name="TextBox 5">
            <a:extLst>
              <a:ext uri="{FF2B5EF4-FFF2-40B4-BE49-F238E27FC236}">
                <a16:creationId xmlns:a16="http://schemas.microsoft.com/office/drawing/2014/main" id="{CA786736-631D-47F4-AEC1-960DA4E3EBC6}"/>
              </a:ext>
            </a:extLst>
          </p:cNvPr>
          <p:cNvSpPr txBox="1"/>
          <p:nvPr/>
        </p:nvSpPr>
        <p:spPr>
          <a:xfrm>
            <a:off x="704675" y="6569356"/>
            <a:ext cx="7010400" cy="261610"/>
          </a:xfrm>
          <a:prstGeom prst="rect">
            <a:avLst/>
          </a:prstGeom>
          <a:noFill/>
        </p:spPr>
        <p:txBody>
          <a:bodyPr wrap="square" rtlCol="0">
            <a:spAutoFit/>
          </a:bodyPr>
          <a:lstStyle/>
          <a:p>
            <a:r>
              <a:rPr lang="en-US" sz="1100" dirty="0">
                <a:solidFill>
                  <a:srgbClr val="FFFF00"/>
                </a:solidFill>
              </a:rPr>
              <a:t>2017 data:  Petersen KFF </a:t>
            </a:r>
            <a:r>
              <a:rPr lang="en-US" sz="1100" dirty="0">
                <a:solidFill>
                  <a:srgbClr val="FFFF00"/>
                </a:solidFill>
                <a:hlinkClick r:id="rId5">
                  <a:extLst>
                    <a:ext uri="{A12FA001-AC4F-418D-AE19-62706E023703}">
                      <ahyp:hlinkClr xmlns:ahyp="http://schemas.microsoft.com/office/drawing/2018/hyperlinkcolor" val="tx"/>
                    </a:ext>
                  </a:extLst>
                </a:hlinkClick>
              </a:rPr>
              <a:t>https://www.healthsystemtracker.org/dashboard/#spending</a:t>
            </a:r>
            <a:endParaRPr lang="en-US" sz="1100" dirty="0">
              <a:solidFill>
                <a:srgbClr val="FFFF00"/>
              </a:solidFill>
            </a:endParaRPr>
          </a:p>
        </p:txBody>
      </p:sp>
      <p:sp>
        <p:nvSpPr>
          <p:cNvPr id="7" name="Speech Bubble: Rectangle 6">
            <a:extLst>
              <a:ext uri="{FF2B5EF4-FFF2-40B4-BE49-F238E27FC236}">
                <a16:creationId xmlns:a16="http://schemas.microsoft.com/office/drawing/2014/main" id="{A35B2E7A-46ED-4D01-9196-7BED69E46A62}"/>
              </a:ext>
            </a:extLst>
          </p:cNvPr>
          <p:cNvSpPr/>
          <p:nvPr/>
        </p:nvSpPr>
        <p:spPr bwMode="auto">
          <a:xfrm>
            <a:off x="3429000" y="1674693"/>
            <a:ext cx="2794234" cy="1294234"/>
          </a:xfrm>
          <a:prstGeom prst="wedgeRectCallout">
            <a:avLst>
              <a:gd name="adj1" fmla="val -59597"/>
              <a:gd name="adj2" fmla="val 11953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a:latin typeface="Times New Roman" pitchFamily="-106"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New Roman" pitchFamily="-106" charset="0"/>
              </a:rPr>
              <a:t>~ $3.5 Trillion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06"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5">
            <a:extLst>
              <a:ext uri="{FF2B5EF4-FFF2-40B4-BE49-F238E27FC236}">
                <a16:creationId xmlns:a16="http://schemas.microsoft.com/office/drawing/2014/main" id="{8C94C8FB-79CE-4BC6-9AEB-563647D6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4008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3FD58E71-27E8-4002-8699-903D23557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33400"/>
            <a:ext cx="51800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C60A1B-63DE-40CF-96DB-6F2DAB0B5EA9}"/>
              </a:ext>
            </a:extLst>
          </p:cNvPr>
          <p:cNvSpPr>
            <a:spLocks noGrp="1"/>
          </p:cNvSpPr>
          <p:nvPr>
            <p:ph type="title"/>
          </p:nvPr>
        </p:nvSpPr>
        <p:spPr/>
        <p:txBody>
          <a:bodyPr/>
          <a:lstStyle/>
          <a:p>
            <a:pPr>
              <a:defRPr/>
            </a:pPr>
            <a:r>
              <a:rPr lang="en-US" dirty="0">
                <a:effectLst>
                  <a:outerShdw blurRad="38100" dist="38100" dir="2700000" algn="tl">
                    <a:srgbClr val="808080"/>
                  </a:outerShdw>
                </a:effectLst>
              </a:rPr>
              <a:t>Financing HIV care in developing countries</a:t>
            </a:r>
          </a:p>
        </p:txBody>
      </p:sp>
      <p:pic>
        <p:nvPicPr>
          <p:cNvPr id="59395" name="Picture 2">
            <a:extLst>
              <a:ext uri="{FF2B5EF4-FFF2-40B4-BE49-F238E27FC236}">
                <a16:creationId xmlns:a16="http://schemas.microsoft.com/office/drawing/2014/main" id="{4DA00FFC-CE8E-47A6-A935-99C22A39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866900"/>
            <a:ext cx="69437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0B8240A2-EC8A-4A1C-81EF-4E151CF41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6172200"/>
            <a:ext cx="2676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6B6E-560F-4F3A-B116-33CA1B3DF159}"/>
              </a:ext>
            </a:extLst>
          </p:cNvPr>
          <p:cNvSpPr>
            <a:spLocks noGrp="1"/>
          </p:cNvSpPr>
          <p:nvPr>
            <p:ph type="title"/>
          </p:nvPr>
        </p:nvSpPr>
        <p:spPr/>
        <p:txBody>
          <a:bodyPr/>
          <a:lstStyle/>
          <a:p>
            <a:pPr>
              <a:defRPr/>
            </a:pPr>
            <a:r>
              <a:rPr lang="en-US" dirty="0">
                <a:effectLst>
                  <a:outerShdw blurRad="38100" dist="38100" dir="2700000" algn="tl">
                    <a:srgbClr val="808080"/>
                  </a:outerShdw>
                </a:effectLst>
                <a:latin typeface="Consolas" pitchFamily="-110" charset="0"/>
                <a:ea typeface="+mj-ea"/>
              </a:rPr>
              <a:t>Medical interventions need to be judged by the value they provide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heartmate2_pic_3d">
            <a:extLst>
              <a:ext uri="{FF2B5EF4-FFF2-40B4-BE49-F238E27FC236}">
                <a16:creationId xmlns:a16="http://schemas.microsoft.com/office/drawing/2014/main" id="{E1BD1ED9-AA5C-4A42-8402-673706395A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295400"/>
            <a:ext cx="3100388" cy="5105400"/>
          </a:xfrm>
        </p:spPr>
      </p:pic>
      <p:pic>
        <p:nvPicPr>
          <p:cNvPr id="62467" name="Picture 4" descr="debakey_battery_pack">
            <a:extLst>
              <a:ext uri="{FF2B5EF4-FFF2-40B4-BE49-F238E27FC236}">
                <a16:creationId xmlns:a16="http://schemas.microsoft.com/office/drawing/2014/main" id="{8E5E18CC-76AC-47FA-A1C5-5F6D40CFA2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914400"/>
            <a:ext cx="3600450" cy="4876800"/>
          </a:xfr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9AB00F2-C427-43A8-867C-35D29681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906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C39CEF60-765E-4D36-8D21-1E0E705B2434}"/>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2274" name="Rectangle 2050">
            <a:extLst>
              <a:ext uri="{FF2B5EF4-FFF2-40B4-BE49-F238E27FC236}">
                <a16:creationId xmlns:a16="http://schemas.microsoft.com/office/drawing/2014/main" id="{0FC7A938-B71D-4DB9-9249-D88630AFCFD0}"/>
              </a:ext>
            </a:extLst>
          </p:cNvPr>
          <p:cNvSpPr>
            <a:spLocks noGrp="1" noChangeArrowheads="1"/>
          </p:cNvSpPr>
          <p:nvPr>
            <p:ph type="title"/>
          </p:nvPr>
        </p:nvSpPr>
        <p:spPr/>
        <p:txBody>
          <a:bodyPr/>
          <a:lstStyle/>
          <a:p>
            <a:pPr>
              <a:defRPr/>
            </a:pPr>
            <a:r>
              <a:rPr lang="en-US" b="1" dirty="0"/>
              <a:t>The Utility of Considering Opportunity Costs</a:t>
            </a:r>
          </a:p>
        </p:txBody>
      </p:sp>
      <p:sp>
        <p:nvSpPr>
          <p:cNvPr id="182275" name="Rectangle 2051">
            <a:extLst>
              <a:ext uri="{FF2B5EF4-FFF2-40B4-BE49-F238E27FC236}">
                <a16:creationId xmlns:a16="http://schemas.microsoft.com/office/drawing/2014/main" id="{5B4DBDA0-4B7C-4D79-9EBD-6D357640111F}"/>
              </a:ext>
            </a:extLst>
          </p:cNvPr>
          <p:cNvSpPr>
            <a:spLocks noGrp="1" noChangeArrowheads="1"/>
          </p:cNvSpPr>
          <p:nvPr>
            <p:ph type="body" idx="1"/>
          </p:nvPr>
        </p:nvSpPr>
        <p:spPr/>
        <p:txBody>
          <a:bodyPr/>
          <a:lstStyle/>
          <a:p>
            <a:pPr>
              <a:defRPr/>
            </a:pPr>
            <a:r>
              <a:rPr lang="en-US" b="1" dirty="0"/>
              <a:t>Counteracts the tendency to unthinkingly continue this year what worked last year.</a:t>
            </a:r>
          </a:p>
          <a:p>
            <a:pPr>
              <a:defRPr/>
            </a:pPr>
            <a:endParaRPr lang="en-US" b="1" dirty="0"/>
          </a:p>
          <a:p>
            <a:pPr>
              <a:defRPr/>
            </a:pPr>
            <a:r>
              <a:rPr lang="en-US" b="1" dirty="0"/>
              <a:t>Stimulates creativity about the best use of resources given current needs and alternatives.</a:t>
            </a:r>
          </a:p>
          <a:p>
            <a:pPr>
              <a:defRPr/>
            </a:pP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F23E674-E8A0-450B-9B8B-7D6F2D678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534400"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AutoShape 3">
            <a:extLst>
              <a:ext uri="{FF2B5EF4-FFF2-40B4-BE49-F238E27FC236}">
                <a16:creationId xmlns:a16="http://schemas.microsoft.com/office/drawing/2014/main" id="{EF02A308-CF03-42BB-A173-8D02AA1634E1}"/>
              </a:ext>
            </a:extLst>
          </p:cNvPr>
          <p:cNvSpPr>
            <a:spLocks noChangeArrowheads="1"/>
          </p:cNvSpPr>
          <p:nvPr/>
        </p:nvSpPr>
        <p:spPr bwMode="auto">
          <a:xfrm>
            <a:off x="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
        <p:nvSpPr>
          <p:cNvPr id="64516" name="AutoShape 4">
            <a:extLst>
              <a:ext uri="{FF2B5EF4-FFF2-40B4-BE49-F238E27FC236}">
                <a16:creationId xmlns:a16="http://schemas.microsoft.com/office/drawing/2014/main" id="{CE5236EF-8E82-42E9-8D89-5B8C73FFE417}"/>
              </a:ext>
            </a:extLst>
          </p:cNvPr>
          <p:cNvSpPr>
            <a:spLocks noChangeArrowheads="1"/>
          </p:cNvSpPr>
          <p:nvPr/>
        </p:nvSpPr>
        <p:spPr bwMode="auto">
          <a:xfrm>
            <a:off x="8458200" y="3781425"/>
            <a:ext cx="290513" cy="180975"/>
          </a:xfrm>
          <a:prstGeom prst="leftArrow">
            <a:avLst>
              <a:gd name="adj1" fmla="val 50000"/>
              <a:gd name="adj2" fmla="val 40132"/>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12" name="Rectangle 12">
            <a:extLst>
              <a:ext uri="{FF2B5EF4-FFF2-40B4-BE49-F238E27FC236}">
                <a16:creationId xmlns:a16="http://schemas.microsoft.com/office/drawing/2014/main" id="{A20CCD67-F6CB-4DE5-9F2E-CF294C1C206D}"/>
              </a:ext>
            </a:extLst>
          </p:cNvPr>
          <p:cNvSpPr>
            <a:spLocks noGrp="1" noChangeArrowheads="1"/>
          </p:cNvSpPr>
          <p:nvPr>
            <p:ph type="title"/>
          </p:nvPr>
        </p:nvSpPr>
        <p:spPr>
          <a:xfrm>
            <a:off x="609600" y="990600"/>
            <a:ext cx="7772400" cy="1143000"/>
          </a:xfrm>
        </p:spPr>
        <p:txBody>
          <a:bodyPr/>
          <a:lstStyle/>
          <a:p>
            <a:pPr>
              <a:defRPr/>
            </a:pPr>
            <a:r>
              <a:rPr lang="en-US" dirty="0">
                <a:effectLst>
                  <a:outerShdw blurRad="38100" dist="38100" dir="2700000" algn="tl">
                    <a:srgbClr val="808080"/>
                  </a:outerShdw>
                </a:effectLst>
              </a:rPr>
              <a:t>The Basic Question</a:t>
            </a:r>
            <a:endParaRPr lang="en-US" dirty="0">
              <a:effectLst/>
            </a:endParaRPr>
          </a:p>
        </p:txBody>
      </p:sp>
      <p:sp>
        <p:nvSpPr>
          <p:cNvPr id="25617" name="Text Box 17">
            <a:extLst>
              <a:ext uri="{FF2B5EF4-FFF2-40B4-BE49-F238E27FC236}">
                <a16:creationId xmlns:a16="http://schemas.microsoft.com/office/drawing/2014/main" id="{4B748417-291E-4C05-9D27-169BF537B053}"/>
              </a:ext>
            </a:extLst>
          </p:cNvPr>
          <p:cNvSpPr txBox="1">
            <a:spLocks noChangeArrowheads="1"/>
          </p:cNvSpPr>
          <p:nvPr/>
        </p:nvSpPr>
        <p:spPr bwMode="auto">
          <a:xfrm>
            <a:off x="762000" y="2743200"/>
            <a:ext cx="7467600" cy="946150"/>
          </a:xfrm>
          <a:prstGeom prst="rect">
            <a:avLst/>
          </a:prstGeom>
          <a:noFill/>
          <a:ln w="9525">
            <a:noFill/>
            <a:miter lim="800000"/>
            <a:headEnd/>
            <a:tailEnd/>
          </a:ln>
          <a:effectLst/>
        </p:spPr>
        <p:txBody>
          <a:bodyPr>
            <a:spAutoFit/>
          </a:bodyPr>
          <a:lstStyle>
            <a:lvl1pPr marL="625475" indent="-285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ts val="800"/>
              </a:spcBef>
              <a:spcAft>
                <a:spcPts val="800"/>
              </a:spcAft>
              <a:defRPr/>
            </a:pPr>
            <a:r>
              <a:rPr lang="en-US" i="1" dirty="0">
                <a:solidFill>
                  <a:srgbClr val="FFFFFF"/>
                </a:solidFill>
                <a:effectLst>
                  <a:outerShdw blurRad="38100" dist="38100" dir="2700000" algn="tl">
                    <a:srgbClr val="808080"/>
                  </a:outerShdw>
                </a:effectLst>
                <a:latin typeface="Corbel" pitchFamily="34" charset="0"/>
              </a:rPr>
              <a:t>What health benefits do we get</a:t>
            </a:r>
            <a:br>
              <a:rPr lang="en-US" i="1" dirty="0">
                <a:solidFill>
                  <a:srgbClr val="FFFFFF"/>
                </a:solidFill>
                <a:effectLst>
                  <a:outerShdw blurRad="38100" dist="38100" dir="2700000" algn="tl">
                    <a:srgbClr val="808080"/>
                  </a:outerShdw>
                </a:effectLst>
                <a:latin typeface="Corbel" pitchFamily="34" charset="0"/>
              </a:rPr>
            </a:br>
            <a:r>
              <a:rPr lang="en-US" i="1" dirty="0">
                <a:solidFill>
                  <a:srgbClr val="FFFFFF"/>
                </a:solidFill>
                <a:effectLst>
                  <a:outerShdw blurRad="38100" dist="38100" dir="2700000" algn="tl">
                    <a:srgbClr val="808080"/>
                  </a:outerShdw>
                </a:effectLst>
                <a:latin typeface="Corbel" pitchFamily="34" charset="0"/>
              </a:rPr>
              <a:t>for money we spend on health care?</a:t>
            </a:r>
          </a:p>
        </p:txBody>
      </p:sp>
    </p:spTree>
  </p:cSld>
  <p:clrMapOvr>
    <a:overrideClrMapping bg1="dk2" tx1="lt1" bg2="dk1"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62BA184-26EC-4A88-B2DD-CDF23B78A6AE}"/>
              </a:ext>
            </a:extLst>
          </p:cNvPr>
          <p:cNvSpPr>
            <a:spLocks noGrp="1" noChangeArrowheads="1"/>
          </p:cNvSpPr>
          <p:nvPr>
            <p:ph type="title"/>
          </p:nvPr>
        </p:nvSpPr>
        <p:spPr>
          <a:xfrm>
            <a:off x="1600200" y="762000"/>
            <a:ext cx="6324600" cy="1143000"/>
          </a:xfrm>
        </p:spPr>
        <p:txBody>
          <a:bodyPr/>
          <a:lstStyle/>
          <a:p>
            <a:pPr>
              <a:defRPr/>
            </a:pPr>
            <a:r>
              <a:rPr lang="en-US" dirty="0">
                <a:effectLst>
                  <a:outerShdw blurRad="38100" dist="38100" dir="2700000" algn="tl">
                    <a:srgbClr val="808080"/>
                  </a:outerShdw>
                </a:effectLst>
              </a:rPr>
              <a:t>Choices and CEA</a:t>
            </a:r>
            <a:endParaRPr lang="en-US" i="1" dirty="0">
              <a:effectLst/>
            </a:endParaRPr>
          </a:p>
        </p:txBody>
      </p:sp>
      <p:sp>
        <p:nvSpPr>
          <p:cNvPr id="69635" name="Text Box 3">
            <a:extLst>
              <a:ext uri="{FF2B5EF4-FFF2-40B4-BE49-F238E27FC236}">
                <a16:creationId xmlns:a16="http://schemas.microsoft.com/office/drawing/2014/main" id="{F94410D3-922E-4B59-B1D1-BEECDB119548}"/>
              </a:ext>
            </a:extLst>
          </p:cNvPr>
          <p:cNvSpPr txBox="1">
            <a:spLocks noChangeArrowheads="1"/>
          </p:cNvSpPr>
          <p:nvPr/>
        </p:nvSpPr>
        <p:spPr bwMode="auto">
          <a:xfrm>
            <a:off x="457200" y="3048000"/>
            <a:ext cx="8229600" cy="31496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buFont typeface="Symbol" pitchFamily="-106" charset="2"/>
              <a:buChar char="·"/>
              <a:defRPr/>
            </a:pPr>
            <a:r>
              <a:rPr lang="en-US" sz="2400" i="1" dirty="0">
                <a:solidFill>
                  <a:srgbClr val="FFFFFF"/>
                </a:solidFill>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Clinical management:</a:t>
            </a:r>
            <a:r>
              <a:rPr lang="en-US" sz="2400" dirty="0">
                <a:solidFill>
                  <a:srgbClr val="FFFFFF"/>
                </a:solidFill>
                <a:effectLst>
                  <a:outerShdw blurRad="38100" dist="38100" dir="2700000" algn="tl">
                    <a:srgbClr val="808080"/>
                  </a:outerShdw>
                </a:effectLst>
                <a:latin typeface="Corbel" pitchFamily="34" charset="0"/>
              </a:rPr>
              <a:t> medication vs. surgery, medication A vs. B (e.g., streptokinase vs. t-PA).</a:t>
            </a:r>
          </a:p>
          <a:p>
            <a:pPr>
              <a:buFont typeface="Symbol" pitchFamily="-106" charset="2"/>
              <a:buChar char="·"/>
              <a:defRPr/>
            </a:pPr>
            <a:endParaRPr lang="en-US" sz="24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Prevention:</a:t>
            </a:r>
            <a:r>
              <a:rPr lang="en-US" sz="2400" dirty="0">
                <a:solidFill>
                  <a:srgbClr val="FFFFFF"/>
                </a:solidFill>
                <a:effectLst>
                  <a:outerShdw blurRad="38100" dist="38100" dir="2700000" algn="tl">
                    <a:srgbClr val="808080"/>
                  </a:outerShdw>
                </a:effectLst>
                <a:latin typeface="Corbel" pitchFamily="34" charset="0"/>
              </a:rPr>
              <a:t> program vs. no program, or universal vs. targeted to high risk individuals, or vs. treatment</a:t>
            </a:r>
          </a:p>
          <a:p>
            <a:pPr>
              <a:buFont typeface="Symbol" pitchFamily="-106" charset="2"/>
              <a:buChar char="·"/>
              <a:defRPr/>
            </a:pPr>
            <a:endParaRPr lang="en-US" sz="2400" dirty="0">
              <a:solidFill>
                <a:srgbClr val="FFFFFF"/>
              </a:solidFill>
              <a:effectLst>
                <a:outerShdw blurRad="38100" dist="38100" dir="2700000" algn="tl">
                  <a:srgbClr val="808080"/>
                </a:outerShdw>
              </a:effectLst>
              <a:latin typeface="Corbel" pitchFamily="34" charset="0"/>
            </a:endParaRPr>
          </a:p>
          <a:p>
            <a:pPr>
              <a:spcBef>
                <a:spcPts val="800"/>
              </a:spcBef>
              <a:spcAft>
                <a:spcPts val="800"/>
              </a:spcAft>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Health service delivery:</a:t>
            </a:r>
            <a:r>
              <a:rPr lang="en-US" sz="2400" dirty="0">
                <a:solidFill>
                  <a:srgbClr val="FFFFFF"/>
                </a:solidFill>
                <a:effectLst>
                  <a:outerShdw blurRad="38100" dist="38100" dir="2700000" algn="tl">
                    <a:srgbClr val="808080"/>
                  </a:outerShdw>
                </a:effectLst>
                <a:latin typeface="Corbel" pitchFamily="34" charset="0"/>
              </a:rPr>
              <a:t> incentive payments vs none, innovative programs such as home care vs none.</a:t>
            </a:r>
            <a:endParaRPr lang="en-US" sz="2400" dirty="0">
              <a:solidFill>
                <a:srgbClr val="FFFFFF"/>
              </a:solidFill>
              <a:latin typeface="Corbel" pitchFamily="34" charset="0"/>
            </a:endParaRPr>
          </a:p>
        </p:txBody>
      </p:sp>
      <p:sp>
        <p:nvSpPr>
          <p:cNvPr id="69636" name="Text Box 4">
            <a:extLst>
              <a:ext uri="{FF2B5EF4-FFF2-40B4-BE49-F238E27FC236}">
                <a16:creationId xmlns:a16="http://schemas.microsoft.com/office/drawing/2014/main" id="{A44DCEC5-FCA1-4BFF-BC98-264A4E7BFE7E}"/>
              </a:ext>
            </a:extLst>
          </p:cNvPr>
          <p:cNvSpPr txBox="1">
            <a:spLocks noChangeArrowheads="1"/>
          </p:cNvSpPr>
          <p:nvPr/>
        </p:nvSpPr>
        <p:spPr bwMode="auto">
          <a:xfrm>
            <a:off x="533400" y="1752600"/>
            <a:ext cx="7639050" cy="1196975"/>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2254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Assessing a choice: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comparing 2 or more courses of action with different effects and/or costs</a:t>
            </a:r>
            <a:r>
              <a:rPr lang="en-US" sz="2400" dirty="0">
                <a:solidFill>
                  <a:srgbClr val="FFFFFF"/>
                </a:solidFill>
                <a:latin typeface="Corbel" pitchFamily="34" charset="0"/>
              </a:rPr>
              <a:t>. </a:t>
            </a:r>
            <a:endParaRPr lang="en-US" dirty="0">
              <a:solidFill>
                <a:srgbClr val="FFFFFF"/>
              </a:solidFill>
              <a:latin typeface="Corbel" pitchFamily="34"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FEF569-69FC-4677-94D8-C8E463F868ED}"/>
              </a:ext>
            </a:extLst>
          </p:cNvPr>
          <p:cNvSpPr>
            <a:spLocks noGrp="1" noChangeArrowheads="1"/>
          </p:cNvSpPr>
          <p:nvPr>
            <p:ph type="title"/>
          </p:nvPr>
        </p:nvSpPr>
        <p:spPr>
          <a:xfrm>
            <a:off x="914400" y="512763"/>
            <a:ext cx="7772400" cy="914400"/>
          </a:xfrm>
        </p:spPr>
        <p:txBody>
          <a:bodyPr/>
          <a:lstStyle/>
          <a:p>
            <a:pPr eaLnBrk="1" hangingPunct="1">
              <a:defRPr/>
            </a:pPr>
            <a:r>
              <a:rPr lang="en-US" dirty="0">
                <a:effectLst>
                  <a:outerShdw blurRad="38100" dist="38100" dir="2700000" algn="tl">
                    <a:srgbClr val="808080"/>
                  </a:outerShdw>
                </a:effectLst>
              </a:rPr>
              <a:t>COX-2 Inhibitors vs NSAIDS</a:t>
            </a:r>
            <a:endParaRPr lang="en-US" dirty="0">
              <a:effectLst>
                <a:outerShdw blurRad="38100" dist="38100" dir="2700000" algn="tl">
                  <a:srgbClr val="808080"/>
                </a:outerShdw>
              </a:effectLst>
              <a:latin typeface="Corbel" pitchFamily="34" charset="0"/>
            </a:endParaRPr>
          </a:p>
        </p:txBody>
      </p:sp>
      <p:sp>
        <p:nvSpPr>
          <p:cNvPr id="67587" name="Rectangle 3">
            <a:extLst>
              <a:ext uri="{FF2B5EF4-FFF2-40B4-BE49-F238E27FC236}">
                <a16:creationId xmlns:a16="http://schemas.microsoft.com/office/drawing/2014/main" id="{1E2EEAA2-AB24-46EC-8163-F67F2F3A054E}"/>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7588" name="Text Box 4">
            <a:extLst>
              <a:ext uri="{FF2B5EF4-FFF2-40B4-BE49-F238E27FC236}">
                <a16:creationId xmlns:a16="http://schemas.microsoft.com/office/drawing/2014/main" id="{6D4DBD9E-C63B-47B2-9DF8-2AD477655730}"/>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7589" name="Text Box 5">
            <a:extLst>
              <a:ext uri="{FF2B5EF4-FFF2-40B4-BE49-F238E27FC236}">
                <a16:creationId xmlns:a16="http://schemas.microsoft.com/office/drawing/2014/main" id="{F6786E6C-10D1-43DB-A899-04BEAD6E42B1}"/>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7590" name="Group 6">
            <a:extLst>
              <a:ext uri="{FF2B5EF4-FFF2-40B4-BE49-F238E27FC236}">
                <a16:creationId xmlns:a16="http://schemas.microsoft.com/office/drawing/2014/main" id="{B91784D2-FA67-49F2-BC7D-D6FB7CE4C08C}"/>
              </a:ext>
            </a:extLst>
          </p:cNvPr>
          <p:cNvGrpSpPr>
            <a:grpSpLocks/>
          </p:cNvGrpSpPr>
          <p:nvPr/>
        </p:nvGrpSpPr>
        <p:grpSpPr bwMode="auto">
          <a:xfrm>
            <a:off x="4191000" y="5500688"/>
            <a:ext cx="4114800" cy="366712"/>
            <a:chOff x="1872" y="3879"/>
            <a:chExt cx="2592" cy="231"/>
          </a:xfrm>
        </p:grpSpPr>
        <p:sp>
          <p:nvSpPr>
            <p:cNvPr id="67611" name="Text Box 7">
              <a:extLst>
                <a:ext uri="{FF2B5EF4-FFF2-40B4-BE49-F238E27FC236}">
                  <a16:creationId xmlns:a16="http://schemas.microsoft.com/office/drawing/2014/main" id="{AE9B7521-9354-44C4-BEE6-15DC8114CF7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7612" name="Text Box 8">
              <a:extLst>
                <a:ext uri="{FF2B5EF4-FFF2-40B4-BE49-F238E27FC236}">
                  <a16:creationId xmlns:a16="http://schemas.microsoft.com/office/drawing/2014/main" id="{BB81838B-97A1-4A65-A804-E6831387C9C8}"/>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7613" name="Text Box 9">
              <a:extLst>
                <a:ext uri="{FF2B5EF4-FFF2-40B4-BE49-F238E27FC236}">
                  <a16:creationId xmlns:a16="http://schemas.microsoft.com/office/drawing/2014/main" id="{75F4D952-2FB5-4340-BC07-EA776EAB9477}"/>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7591" name="Group 10">
            <a:extLst>
              <a:ext uri="{FF2B5EF4-FFF2-40B4-BE49-F238E27FC236}">
                <a16:creationId xmlns:a16="http://schemas.microsoft.com/office/drawing/2014/main" id="{3B0CBC14-2FF9-488B-A42E-83D6DAF918FD}"/>
              </a:ext>
            </a:extLst>
          </p:cNvPr>
          <p:cNvGrpSpPr>
            <a:grpSpLocks/>
          </p:cNvGrpSpPr>
          <p:nvPr/>
        </p:nvGrpSpPr>
        <p:grpSpPr bwMode="auto">
          <a:xfrm rot="-5400000">
            <a:off x="2277269" y="2904332"/>
            <a:ext cx="3435350" cy="366712"/>
            <a:chOff x="2301" y="3880"/>
            <a:chExt cx="2164" cy="231"/>
          </a:xfrm>
        </p:grpSpPr>
        <p:sp>
          <p:nvSpPr>
            <p:cNvPr id="67608" name="Text Box 11">
              <a:extLst>
                <a:ext uri="{FF2B5EF4-FFF2-40B4-BE49-F238E27FC236}">
                  <a16:creationId xmlns:a16="http://schemas.microsoft.com/office/drawing/2014/main" id="{DEA411AA-AC40-4DBA-ACBA-825D479EEDB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7609" name="Text Box 12">
              <a:extLst>
                <a:ext uri="{FF2B5EF4-FFF2-40B4-BE49-F238E27FC236}">
                  <a16:creationId xmlns:a16="http://schemas.microsoft.com/office/drawing/2014/main" id="{EDEB8D90-456E-4D0D-A96E-2EE2EAD99D84}"/>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7610" name="Text Box 13">
              <a:extLst>
                <a:ext uri="{FF2B5EF4-FFF2-40B4-BE49-F238E27FC236}">
                  <a16:creationId xmlns:a16="http://schemas.microsoft.com/office/drawing/2014/main" id="{979C7CFB-E079-4995-BE06-8754F06994E5}"/>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7592" name="Text Box 17">
            <a:extLst>
              <a:ext uri="{FF2B5EF4-FFF2-40B4-BE49-F238E27FC236}">
                <a16:creationId xmlns:a16="http://schemas.microsoft.com/office/drawing/2014/main" id="{F46D30C4-3617-4146-9ED2-8D7E0DC7D6E1}"/>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7593" name="Group 20">
            <a:extLst>
              <a:ext uri="{FF2B5EF4-FFF2-40B4-BE49-F238E27FC236}">
                <a16:creationId xmlns:a16="http://schemas.microsoft.com/office/drawing/2014/main" id="{86AAA54A-33D3-4B28-BF3D-7D3F221BE0B5}"/>
              </a:ext>
            </a:extLst>
          </p:cNvPr>
          <p:cNvGrpSpPr>
            <a:grpSpLocks/>
          </p:cNvGrpSpPr>
          <p:nvPr/>
        </p:nvGrpSpPr>
        <p:grpSpPr bwMode="auto">
          <a:xfrm>
            <a:off x="4191000" y="5500688"/>
            <a:ext cx="4114800" cy="366712"/>
            <a:chOff x="1872" y="3879"/>
            <a:chExt cx="2592" cy="231"/>
          </a:xfrm>
        </p:grpSpPr>
        <p:sp>
          <p:nvSpPr>
            <p:cNvPr id="67605" name="Text Box 21">
              <a:extLst>
                <a:ext uri="{FF2B5EF4-FFF2-40B4-BE49-F238E27FC236}">
                  <a16:creationId xmlns:a16="http://schemas.microsoft.com/office/drawing/2014/main" id="{B404B7D1-6F5E-44F8-A819-DE619D905E61}"/>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7606" name="Text Box 22">
              <a:extLst>
                <a:ext uri="{FF2B5EF4-FFF2-40B4-BE49-F238E27FC236}">
                  <a16:creationId xmlns:a16="http://schemas.microsoft.com/office/drawing/2014/main" id="{427CD606-F318-4691-ABDD-FA85AEE67F1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7607" name="Text Box 23">
              <a:extLst>
                <a:ext uri="{FF2B5EF4-FFF2-40B4-BE49-F238E27FC236}">
                  <a16:creationId xmlns:a16="http://schemas.microsoft.com/office/drawing/2014/main" id="{583B12E5-601E-4635-AADE-EDB3B8B966D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7594" name="Text Box 26">
            <a:extLst>
              <a:ext uri="{FF2B5EF4-FFF2-40B4-BE49-F238E27FC236}">
                <a16:creationId xmlns:a16="http://schemas.microsoft.com/office/drawing/2014/main" id="{375FB705-38E3-49A2-B409-FFF796B3A2AB}"/>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7595" name="Text Box 28">
            <a:extLst>
              <a:ext uri="{FF2B5EF4-FFF2-40B4-BE49-F238E27FC236}">
                <a16:creationId xmlns:a16="http://schemas.microsoft.com/office/drawing/2014/main" id="{E6BF519E-132E-43A9-9FEF-E0FAEA62BB74}"/>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7596" name="Text Box 29">
            <a:extLst>
              <a:ext uri="{FF2B5EF4-FFF2-40B4-BE49-F238E27FC236}">
                <a16:creationId xmlns:a16="http://schemas.microsoft.com/office/drawing/2014/main" id="{1F0F906E-AFE5-4185-8693-382E061A53A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7597" name="Text Box 34">
            <a:extLst>
              <a:ext uri="{FF2B5EF4-FFF2-40B4-BE49-F238E27FC236}">
                <a16:creationId xmlns:a16="http://schemas.microsoft.com/office/drawing/2014/main" id="{88007E42-09B2-41F9-AFE0-675147CD4764}"/>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5" name="Group 38">
            <a:extLst>
              <a:ext uri="{FF2B5EF4-FFF2-40B4-BE49-F238E27FC236}">
                <a16:creationId xmlns:a16="http://schemas.microsoft.com/office/drawing/2014/main" id="{72076CBE-B592-478D-869B-CA3D64C79A3E}"/>
              </a:ext>
            </a:extLst>
          </p:cNvPr>
          <p:cNvGrpSpPr>
            <a:grpSpLocks/>
          </p:cNvGrpSpPr>
          <p:nvPr/>
        </p:nvGrpSpPr>
        <p:grpSpPr bwMode="auto">
          <a:xfrm>
            <a:off x="4267200" y="1752600"/>
            <a:ext cx="4724400" cy="3657600"/>
            <a:chOff x="2688" y="1104"/>
            <a:chExt cx="2976" cy="2304"/>
          </a:xfrm>
        </p:grpSpPr>
        <p:sp>
          <p:nvSpPr>
            <p:cNvPr id="67603" name="Line 35">
              <a:extLst>
                <a:ext uri="{FF2B5EF4-FFF2-40B4-BE49-F238E27FC236}">
                  <a16:creationId xmlns:a16="http://schemas.microsoft.com/office/drawing/2014/main" id="{6F224A67-AB70-4AC5-887F-CF6AC929E452}"/>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7604" name="Text Box 36">
              <a:extLst>
                <a:ext uri="{FF2B5EF4-FFF2-40B4-BE49-F238E27FC236}">
                  <a16:creationId xmlns:a16="http://schemas.microsoft.com/office/drawing/2014/main" id="{E9EA0B96-CD1D-4E37-A9AB-30BF35D00060}"/>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26" name="Line 35">
            <a:extLst>
              <a:ext uri="{FF2B5EF4-FFF2-40B4-BE49-F238E27FC236}">
                <a16:creationId xmlns:a16="http://schemas.microsoft.com/office/drawing/2014/main" id="{A4814E97-7055-4E21-9C92-7A90A2F1E4C5}"/>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27" name="Text Box 36">
            <a:extLst>
              <a:ext uri="{FF2B5EF4-FFF2-40B4-BE49-F238E27FC236}">
                <a16:creationId xmlns:a16="http://schemas.microsoft.com/office/drawing/2014/main" id="{C1B2CCC6-2F89-4EBF-B1D8-49ADD7625790}"/>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28" name="Line 35">
            <a:extLst>
              <a:ext uri="{FF2B5EF4-FFF2-40B4-BE49-F238E27FC236}">
                <a16:creationId xmlns:a16="http://schemas.microsoft.com/office/drawing/2014/main" id="{ABC75D09-1EAD-4A0A-8BFE-15313B879A97}"/>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29" name="Text Box 36">
            <a:extLst>
              <a:ext uri="{FF2B5EF4-FFF2-40B4-BE49-F238E27FC236}">
                <a16:creationId xmlns:a16="http://schemas.microsoft.com/office/drawing/2014/main" id="{706F5202-4F38-4FC3-8B30-9F8C510D0BEC}"/>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A44BC0-8C41-48FF-9A10-BD89999C6948}"/>
              </a:ext>
            </a:extLst>
          </p:cNvPr>
          <p:cNvSpPr>
            <a:spLocks noGrp="1" noChangeArrowheads="1"/>
          </p:cNvSpPr>
          <p:nvPr>
            <p:ph type="title"/>
          </p:nvPr>
        </p:nvSpPr>
        <p:spPr>
          <a:xfrm>
            <a:off x="914400" y="512763"/>
            <a:ext cx="7772400" cy="914400"/>
          </a:xfrm>
        </p:spPr>
        <p:txBody>
          <a:bodyPr/>
          <a:lstStyle/>
          <a:p>
            <a:pPr eaLnBrk="1" hangingPunct="1">
              <a:defRPr/>
            </a:pPr>
            <a:r>
              <a:rPr lang="en-US" dirty="0">
                <a:effectLst>
                  <a:outerShdw blurRad="38100" dist="38100" dir="2700000" algn="tl">
                    <a:srgbClr val="808080"/>
                  </a:outerShdw>
                </a:effectLst>
              </a:rPr>
              <a:t>COX-2 Inhibitors vs NSAIDS</a:t>
            </a:r>
            <a:endParaRPr lang="en-US" dirty="0">
              <a:effectLst>
                <a:outerShdw blurRad="38100" dist="38100" dir="2700000" algn="tl">
                  <a:srgbClr val="808080"/>
                </a:outerShdw>
              </a:effectLst>
              <a:latin typeface="Corbel" pitchFamily="34" charset="0"/>
            </a:endParaRPr>
          </a:p>
        </p:txBody>
      </p:sp>
      <p:sp>
        <p:nvSpPr>
          <p:cNvPr id="68611" name="Rectangle 3">
            <a:extLst>
              <a:ext uri="{FF2B5EF4-FFF2-40B4-BE49-F238E27FC236}">
                <a16:creationId xmlns:a16="http://schemas.microsoft.com/office/drawing/2014/main" id="{9F3E0DCD-52BC-4175-A2C1-A1ABBFD16E91}"/>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8612" name="Text Box 4">
            <a:extLst>
              <a:ext uri="{FF2B5EF4-FFF2-40B4-BE49-F238E27FC236}">
                <a16:creationId xmlns:a16="http://schemas.microsoft.com/office/drawing/2014/main" id="{8E53F136-889E-4F6B-8A70-4CD233F84B5F}"/>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8613" name="Text Box 5">
            <a:extLst>
              <a:ext uri="{FF2B5EF4-FFF2-40B4-BE49-F238E27FC236}">
                <a16:creationId xmlns:a16="http://schemas.microsoft.com/office/drawing/2014/main" id="{1A7CB3B4-B931-4896-9939-0C0CD7A20208}"/>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8614" name="Group 6">
            <a:extLst>
              <a:ext uri="{FF2B5EF4-FFF2-40B4-BE49-F238E27FC236}">
                <a16:creationId xmlns:a16="http://schemas.microsoft.com/office/drawing/2014/main" id="{CA244553-6584-4C0F-A4F2-13F3EF547F97}"/>
              </a:ext>
            </a:extLst>
          </p:cNvPr>
          <p:cNvGrpSpPr>
            <a:grpSpLocks/>
          </p:cNvGrpSpPr>
          <p:nvPr/>
        </p:nvGrpSpPr>
        <p:grpSpPr bwMode="auto">
          <a:xfrm>
            <a:off x="4191000" y="5500688"/>
            <a:ext cx="4114800" cy="366712"/>
            <a:chOff x="1872" y="3879"/>
            <a:chExt cx="2592" cy="231"/>
          </a:xfrm>
        </p:grpSpPr>
        <p:sp>
          <p:nvSpPr>
            <p:cNvPr id="68639" name="Text Box 7">
              <a:extLst>
                <a:ext uri="{FF2B5EF4-FFF2-40B4-BE49-F238E27FC236}">
                  <a16:creationId xmlns:a16="http://schemas.microsoft.com/office/drawing/2014/main" id="{356FAA3C-C7C4-4C0B-9F41-4B0DF662524E}"/>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8640" name="Text Box 8">
              <a:extLst>
                <a:ext uri="{FF2B5EF4-FFF2-40B4-BE49-F238E27FC236}">
                  <a16:creationId xmlns:a16="http://schemas.microsoft.com/office/drawing/2014/main" id="{9A177CFD-7980-474A-9B37-410927B1B37F}"/>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8641" name="Text Box 9">
              <a:extLst>
                <a:ext uri="{FF2B5EF4-FFF2-40B4-BE49-F238E27FC236}">
                  <a16:creationId xmlns:a16="http://schemas.microsoft.com/office/drawing/2014/main" id="{175D39D4-0979-45FD-BA9F-789B331E39EB}"/>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8615" name="Group 10">
            <a:extLst>
              <a:ext uri="{FF2B5EF4-FFF2-40B4-BE49-F238E27FC236}">
                <a16:creationId xmlns:a16="http://schemas.microsoft.com/office/drawing/2014/main" id="{0419D838-99C5-42AE-A829-DB56BC5D2552}"/>
              </a:ext>
            </a:extLst>
          </p:cNvPr>
          <p:cNvGrpSpPr>
            <a:grpSpLocks/>
          </p:cNvGrpSpPr>
          <p:nvPr/>
        </p:nvGrpSpPr>
        <p:grpSpPr bwMode="auto">
          <a:xfrm rot="-5400000">
            <a:off x="2277269" y="2904332"/>
            <a:ext cx="3435350" cy="366712"/>
            <a:chOff x="2301" y="3880"/>
            <a:chExt cx="2164" cy="231"/>
          </a:xfrm>
        </p:grpSpPr>
        <p:sp>
          <p:nvSpPr>
            <p:cNvPr id="68636" name="Text Box 11">
              <a:extLst>
                <a:ext uri="{FF2B5EF4-FFF2-40B4-BE49-F238E27FC236}">
                  <a16:creationId xmlns:a16="http://schemas.microsoft.com/office/drawing/2014/main" id="{9423F88B-3144-411E-B0BC-F185C2ED4103}"/>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8637" name="Text Box 12">
              <a:extLst>
                <a:ext uri="{FF2B5EF4-FFF2-40B4-BE49-F238E27FC236}">
                  <a16:creationId xmlns:a16="http://schemas.microsoft.com/office/drawing/2014/main" id="{93A10F5B-04EC-4BE5-B713-22CAE34E2122}"/>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8638" name="Text Box 13">
              <a:extLst>
                <a:ext uri="{FF2B5EF4-FFF2-40B4-BE49-F238E27FC236}">
                  <a16:creationId xmlns:a16="http://schemas.microsoft.com/office/drawing/2014/main" id="{FA3A41D3-48CC-4C19-90E7-A5249A90EA5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8616" name="Text Box 17">
            <a:extLst>
              <a:ext uri="{FF2B5EF4-FFF2-40B4-BE49-F238E27FC236}">
                <a16:creationId xmlns:a16="http://schemas.microsoft.com/office/drawing/2014/main" id="{20E7C3BE-D324-4006-84D4-634777635F9F}"/>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8617" name="Group 20">
            <a:extLst>
              <a:ext uri="{FF2B5EF4-FFF2-40B4-BE49-F238E27FC236}">
                <a16:creationId xmlns:a16="http://schemas.microsoft.com/office/drawing/2014/main" id="{EFA14163-23D0-414E-895B-4B815D5E17E0}"/>
              </a:ext>
            </a:extLst>
          </p:cNvPr>
          <p:cNvGrpSpPr>
            <a:grpSpLocks/>
          </p:cNvGrpSpPr>
          <p:nvPr/>
        </p:nvGrpSpPr>
        <p:grpSpPr bwMode="auto">
          <a:xfrm>
            <a:off x="4191000" y="5500688"/>
            <a:ext cx="4114800" cy="366712"/>
            <a:chOff x="1872" y="3879"/>
            <a:chExt cx="2592" cy="231"/>
          </a:xfrm>
        </p:grpSpPr>
        <p:sp>
          <p:nvSpPr>
            <p:cNvPr id="68633" name="Text Box 21">
              <a:extLst>
                <a:ext uri="{FF2B5EF4-FFF2-40B4-BE49-F238E27FC236}">
                  <a16:creationId xmlns:a16="http://schemas.microsoft.com/office/drawing/2014/main" id="{29AF6BE1-3F08-4E63-A2A3-E32EF826651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8634" name="Text Box 22">
              <a:extLst>
                <a:ext uri="{FF2B5EF4-FFF2-40B4-BE49-F238E27FC236}">
                  <a16:creationId xmlns:a16="http://schemas.microsoft.com/office/drawing/2014/main" id="{584A54C7-BD1E-4729-BC72-99CD2BBD9EA3}"/>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8635" name="Text Box 23">
              <a:extLst>
                <a:ext uri="{FF2B5EF4-FFF2-40B4-BE49-F238E27FC236}">
                  <a16:creationId xmlns:a16="http://schemas.microsoft.com/office/drawing/2014/main" id="{FD807470-5EE5-4E45-97B0-FDBCDDCB7823}"/>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8618" name="Text Box 26">
            <a:extLst>
              <a:ext uri="{FF2B5EF4-FFF2-40B4-BE49-F238E27FC236}">
                <a16:creationId xmlns:a16="http://schemas.microsoft.com/office/drawing/2014/main" id="{0EE1BE4A-5A6E-4C29-9CD3-0F953D489EE5}"/>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8619" name="Text Box 28">
            <a:extLst>
              <a:ext uri="{FF2B5EF4-FFF2-40B4-BE49-F238E27FC236}">
                <a16:creationId xmlns:a16="http://schemas.microsoft.com/office/drawing/2014/main" id="{DDAB0DAD-D9D5-4349-A6A8-F05AC5E99A38}"/>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8620" name="Text Box 29">
            <a:extLst>
              <a:ext uri="{FF2B5EF4-FFF2-40B4-BE49-F238E27FC236}">
                <a16:creationId xmlns:a16="http://schemas.microsoft.com/office/drawing/2014/main" id="{604766EB-E704-4C4A-A4EF-4CDA9084FC34}"/>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8621" name="Text Box 34">
            <a:extLst>
              <a:ext uri="{FF2B5EF4-FFF2-40B4-BE49-F238E27FC236}">
                <a16:creationId xmlns:a16="http://schemas.microsoft.com/office/drawing/2014/main" id="{B4499EE6-1055-44AD-9CC9-392DA1F19B39}"/>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68622" name="Group 38">
            <a:extLst>
              <a:ext uri="{FF2B5EF4-FFF2-40B4-BE49-F238E27FC236}">
                <a16:creationId xmlns:a16="http://schemas.microsoft.com/office/drawing/2014/main" id="{BEA2CB56-966C-4F1D-AF8D-92682F44DF1B}"/>
              </a:ext>
            </a:extLst>
          </p:cNvPr>
          <p:cNvGrpSpPr>
            <a:grpSpLocks/>
          </p:cNvGrpSpPr>
          <p:nvPr/>
        </p:nvGrpSpPr>
        <p:grpSpPr bwMode="auto">
          <a:xfrm>
            <a:off x="4267200" y="1752600"/>
            <a:ext cx="4724400" cy="3657600"/>
            <a:chOff x="2688" y="1104"/>
            <a:chExt cx="2976" cy="2304"/>
          </a:xfrm>
        </p:grpSpPr>
        <p:sp>
          <p:nvSpPr>
            <p:cNvPr id="68631" name="Line 35">
              <a:extLst>
                <a:ext uri="{FF2B5EF4-FFF2-40B4-BE49-F238E27FC236}">
                  <a16:creationId xmlns:a16="http://schemas.microsoft.com/office/drawing/2014/main" id="{BC809987-A4CE-4F51-8BD8-8B5B529ACD23}"/>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32" name="Text Box 36">
              <a:extLst>
                <a:ext uri="{FF2B5EF4-FFF2-40B4-BE49-F238E27FC236}">
                  <a16:creationId xmlns:a16="http://schemas.microsoft.com/office/drawing/2014/main" id="{FEC6A123-2847-4215-B4AE-A5F73D70E0B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68623" name="Line 35">
            <a:extLst>
              <a:ext uri="{FF2B5EF4-FFF2-40B4-BE49-F238E27FC236}">
                <a16:creationId xmlns:a16="http://schemas.microsoft.com/office/drawing/2014/main" id="{D433BCEF-B051-4C12-AC8D-5A4F002558A9}"/>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24" name="Text Box 36">
            <a:extLst>
              <a:ext uri="{FF2B5EF4-FFF2-40B4-BE49-F238E27FC236}">
                <a16:creationId xmlns:a16="http://schemas.microsoft.com/office/drawing/2014/main" id="{36D2D3A4-C830-4399-9EC2-80D175367C75}"/>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68625" name="Line 35">
            <a:extLst>
              <a:ext uri="{FF2B5EF4-FFF2-40B4-BE49-F238E27FC236}">
                <a16:creationId xmlns:a16="http://schemas.microsoft.com/office/drawing/2014/main" id="{B8C97E83-D304-4322-A7DE-BC9561FCB601}"/>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8626" name="Text Box 36">
            <a:extLst>
              <a:ext uri="{FF2B5EF4-FFF2-40B4-BE49-F238E27FC236}">
                <a16:creationId xmlns:a16="http://schemas.microsoft.com/office/drawing/2014/main" id="{A537F56C-12F4-49CC-A6BA-77A1716FD286}"/>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
        <p:nvSpPr>
          <p:cNvPr id="68627" name="Text Box 15">
            <a:extLst>
              <a:ext uri="{FF2B5EF4-FFF2-40B4-BE49-F238E27FC236}">
                <a16:creationId xmlns:a16="http://schemas.microsoft.com/office/drawing/2014/main" id="{E69FD4B4-55CC-4626-9360-101582A3D875}"/>
              </a:ext>
            </a:extLst>
          </p:cNvPr>
          <p:cNvSpPr txBox="1">
            <a:spLocks noChangeArrowheads="1"/>
          </p:cNvSpPr>
          <p:nvPr/>
        </p:nvSpPr>
        <p:spPr bwMode="auto">
          <a:xfrm>
            <a:off x="381000" y="2422525"/>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Assumption: Excludes effects on heart</a:t>
            </a:r>
          </a:p>
        </p:txBody>
      </p:sp>
      <p:sp>
        <p:nvSpPr>
          <p:cNvPr id="68628" name="Text Box 16">
            <a:extLst>
              <a:ext uri="{FF2B5EF4-FFF2-40B4-BE49-F238E27FC236}">
                <a16:creationId xmlns:a16="http://schemas.microsoft.com/office/drawing/2014/main" id="{4F9972E9-749E-4AAC-A630-8BF2AE231606}"/>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Change in cost: $11,600</a:t>
            </a:r>
          </a:p>
          <a:p>
            <a:pPr>
              <a:spcBef>
                <a:spcPct val="50000"/>
              </a:spcBef>
            </a:pPr>
            <a:r>
              <a:rPr lang="en-US" altLang="en-US" sz="2000" dirty="0">
                <a:solidFill>
                  <a:srgbClr val="FFFFFF"/>
                </a:solidFill>
                <a:latin typeface="Corbel" panose="020B0503020204020204" pitchFamily="34" charset="0"/>
              </a:rPr>
              <a:t>Change in benefit: 0.04 QALYs</a:t>
            </a:r>
          </a:p>
          <a:p>
            <a:pPr>
              <a:spcBef>
                <a:spcPct val="50000"/>
              </a:spcBef>
            </a:pPr>
            <a:r>
              <a:rPr lang="en-US" altLang="en-US" sz="2000" dirty="0">
                <a:solidFill>
                  <a:srgbClr val="FFFFFF"/>
                </a:solidFill>
                <a:latin typeface="Corbel" panose="020B0503020204020204" pitchFamily="34" charset="0"/>
              </a:rPr>
              <a:t>Incremental CER:   $290,000/QALY</a:t>
            </a:r>
          </a:p>
        </p:txBody>
      </p:sp>
      <p:sp>
        <p:nvSpPr>
          <p:cNvPr id="68629" name="Oval 24">
            <a:extLst>
              <a:ext uri="{FF2B5EF4-FFF2-40B4-BE49-F238E27FC236}">
                <a16:creationId xmlns:a16="http://schemas.microsoft.com/office/drawing/2014/main" id="{6AEB3B8E-F50A-46F7-AC4A-1057C0C1076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8630" name="Text Box 29">
            <a:extLst>
              <a:ext uri="{FF2B5EF4-FFF2-40B4-BE49-F238E27FC236}">
                <a16:creationId xmlns:a16="http://schemas.microsoft.com/office/drawing/2014/main" id="{CBADFAF1-2D9A-409C-A939-C1E1D4BF3573}"/>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Base case</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9DC675-5366-440C-956C-5FCB5D853260}"/>
              </a:ext>
            </a:extLst>
          </p:cNvPr>
          <p:cNvSpPr>
            <a:spLocks noGrp="1" noChangeArrowheads="1"/>
          </p:cNvSpPr>
          <p:nvPr>
            <p:ph type="title"/>
          </p:nvPr>
        </p:nvSpPr>
        <p:spPr>
          <a:xfrm>
            <a:off x="914400" y="512763"/>
            <a:ext cx="7772400" cy="914400"/>
          </a:xfrm>
        </p:spPr>
        <p:txBody>
          <a:bodyPr/>
          <a:lstStyle/>
          <a:p>
            <a:pPr eaLnBrk="1" hangingPunct="1">
              <a:defRPr/>
            </a:pPr>
            <a:r>
              <a:rPr lang="en-US" dirty="0">
                <a:ea typeface="+mj-ea"/>
              </a:rPr>
              <a:t>COX-2 Inhibitors vs NSAIDS</a:t>
            </a:r>
          </a:p>
        </p:txBody>
      </p:sp>
      <p:sp>
        <p:nvSpPr>
          <p:cNvPr id="69635" name="Rectangle 3">
            <a:extLst>
              <a:ext uri="{FF2B5EF4-FFF2-40B4-BE49-F238E27FC236}">
                <a16:creationId xmlns:a16="http://schemas.microsoft.com/office/drawing/2014/main" id="{548E65C2-E17F-4370-BDF8-E8D5975BBA93}"/>
              </a:ext>
            </a:extLst>
          </p:cNvPr>
          <p:cNvSpPr>
            <a:spLocks noChangeArrowheads="1"/>
          </p:cNvSpPr>
          <p:nvPr/>
        </p:nvSpPr>
        <p:spPr bwMode="auto">
          <a:xfrm>
            <a:off x="42672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36" name="Text Box 4">
            <a:extLst>
              <a:ext uri="{FF2B5EF4-FFF2-40B4-BE49-F238E27FC236}">
                <a16:creationId xmlns:a16="http://schemas.microsoft.com/office/drawing/2014/main" id="{4BEC410C-96B2-493D-AB28-EBA45F121A78}"/>
              </a:ext>
            </a:extLst>
          </p:cNvPr>
          <p:cNvSpPr txBox="1">
            <a:spLocks noChangeArrowheads="1"/>
          </p:cNvSpPr>
          <p:nvPr/>
        </p:nvSpPr>
        <p:spPr bwMode="auto">
          <a:xfrm rot="-5400000">
            <a:off x="1821657" y="3283743"/>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Change in costs</a:t>
            </a:r>
          </a:p>
        </p:txBody>
      </p:sp>
      <p:sp>
        <p:nvSpPr>
          <p:cNvPr id="69637" name="Text Box 5">
            <a:extLst>
              <a:ext uri="{FF2B5EF4-FFF2-40B4-BE49-F238E27FC236}">
                <a16:creationId xmlns:a16="http://schemas.microsoft.com/office/drawing/2014/main" id="{FEE31682-048A-4C1A-8700-52355D12D393}"/>
              </a:ext>
            </a:extLst>
          </p:cNvPr>
          <p:cNvSpPr txBox="1">
            <a:spLocks noChangeArrowheads="1"/>
          </p:cNvSpPr>
          <p:nvPr/>
        </p:nvSpPr>
        <p:spPr bwMode="auto">
          <a:xfrm>
            <a:off x="37338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69638" name="Group 6">
            <a:extLst>
              <a:ext uri="{FF2B5EF4-FFF2-40B4-BE49-F238E27FC236}">
                <a16:creationId xmlns:a16="http://schemas.microsoft.com/office/drawing/2014/main" id="{E6EA1E1F-3B40-45CE-87E1-6D27B9DF283A}"/>
              </a:ext>
            </a:extLst>
          </p:cNvPr>
          <p:cNvGrpSpPr>
            <a:grpSpLocks/>
          </p:cNvGrpSpPr>
          <p:nvPr/>
        </p:nvGrpSpPr>
        <p:grpSpPr bwMode="auto">
          <a:xfrm>
            <a:off x="4191000" y="5500688"/>
            <a:ext cx="4114800" cy="366712"/>
            <a:chOff x="1872" y="3879"/>
            <a:chExt cx="2592" cy="231"/>
          </a:xfrm>
        </p:grpSpPr>
        <p:sp>
          <p:nvSpPr>
            <p:cNvPr id="69665" name="Text Box 7">
              <a:extLst>
                <a:ext uri="{FF2B5EF4-FFF2-40B4-BE49-F238E27FC236}">
                  <a16:creationId xmlns:a16="http://schemas.microsoft.com/office/drawing/2014/main" id="{48E83378-9FB3-4543-949D-FBD42361DFA8}"/>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9666" name="Text Box 8">
              <a:extLst>
                <a:ext uri="{FF2B5EF4-FFF2-40B4-BE49-F238E27FC236}">
                  <a16:creationId xmlns:a16="http://schemas.microsoft.com/office/drawing/2014/main" id="{8CC03307-1C40-4DD9-92B4-AE64CDEE2DB2}"/>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9667" name="Text Box 9">
              <a:extLst>
                <a:ext uri="{FF2B5EF4-FFF2-40B4-BE49-F238E27FC236}">
                  <a16:creationId xmlns:a16="http://schemas.microsoft.com/office/drawing/2014/main" id="{97C17BDE-FCC7-496E-84C4-74A0EA58B7A0}"/>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69639" name="Group 10">
            <a:extLst>
              <a:ext uri="{FF2B5EF4-FFF2-40B4-BE49-F238E27FC236}">
                <a16:creationId xmlns:a16="http://schemas.microsoft.com/office/drawing/2014/main" id="{AF360285-BA88-49EF-BDBE-AC7EE75FDBB7}"/>
              </a:ext>
            </a:extLst>
          </p:cNvPr>
          <p:cNvGrpSpPr>
            <a:grpSpLocks/>
          </p:cNvGrpSpPr>
          <p:nvPr/>
        </p:nvGrpSpPr>
        <p:grpSpPr bwMode="auto">
          <a:xfrm rot="-5400000">
            <a:off x="2277269" y="2904332"/>
            <a:ext cx="3435350" cy="366712"/>
            <a:chOff x="2301" y="3880"/>
            <a:chExt cx="2164" cy="231"/>
          </a:xfrm>
        </p:grpSpPr>
        <p:sp>
          <p:nvSpPr>
            <p:cNvPr id="69662" name="Text Box 11">
              <a:extLst>
                <a:ext uri="{FF2B5EF4-FFF2-40B4-BE49-F238E27FC236}">
                  <a16:creationId xmlns:a16="http://schemas.microsoft.com/office/drawing/2014/main" id="{480357A4-79CD-43D2-97A2-8FB2639D41D1}"/>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69663" name="Text Box 12">
              <a:extLst>
                <a:ext uri="{FF2B5EF4-FFF2-40B4-BE49-F238E27FC236}">
                  <a16:creationId xmlns:a16="http://schemas.microsoft.com/office/drawing/2014/main" id="{A12DB145-DA91-49D3-A705-D25A9EF319A1}"/>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69664" name="Text Box 13">
              <a:extLst>
                <a:ext uri="{FF2B5EF4-FFF2-40B4-BE49-F238E27FC236}">
                  <a16:creationId xmlns:a16="http://schemas.microsoft.com/office/drawing/2014/main" id="{8F5425B9-C51A-4DA1-AEBE-29ECF1B50B7D}"/>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sp>
        <p:nvSpPr>
          <p:cNvPr id="69640" name="Text Box 17">
            <a:extLst>
              <a:ext uri="{FF2B5EF4-FFF2-40B4-BE49-F238E27FC236}">
                <a16:creationId xmlns:a16="http://schemas.microsoft.com/office/drawing/2014/main" id="{C40B19A8-88E6-4F41-9832-55CF1A36F672}"/>
              </a:ext>
            </a:extLst>
          </p:cNvPr>
          <p:cNvSpPr txBox="1">
            <a:spLocks noChangeArrowheads="1"/>
          </p:cNvSpPr>
          <p:nvPr/>
        </p:nvSpPr>
        <p:spPr bwMode="auto">
          <a:xfrm>
            <a:off x="381000" y="15240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Naproxen</a:t>
            </a:r>
          </a:p>
        </p:txBody>
      </p:sp>
      <p:grpSp>
        <p:nvGrpSpPr>
          <p:cNvPr id="69641" name="Group 20">
            <a:extLst>
              <a:ext uri="{FF2B5EF4-FFF2-40B4-BE49-F238E27FC236}">
                <a16:creationId xmlns:a16="http://schemas.microsoft.com/office/drawing/2014/main" id="{397BE1D3-BA4C-416B-933A-E446B5A4032A}"/>
              </a:ext>
            </a:extLst>
          </p:cNvPr>
          <p:cNvGrpSpPr>
            <a:grpSpLocks/>
          </p:cNvGrpSpPr>
          <p:nvPr/>
        </p:nvGrpSpPr>
        <p:grpSpPr bwMode="auto">
          <a:xfrm>
            <a:off x="4191000" y="5500688"/>
            <a:ext cx="4114800" cy="366712"/>
            <a:chOff x="1872" y="3879"/>
            <a:chExt cx="2592" cy="231"/>
          </a:xfrm>
        </p:grpSpPr>
        <p:sp>
          <p:nvSpPr>
            <p:cNvPr id="69659" name="Text Box 21">
              <a:extLst>
                <a:ext uri="{FF2B5EF4-FFF2-40B4-BE49-F238E27FC236}">
                  <a16:creationId xmlns:a16="http://schemas.microsoft.com/office/drawing/2014/main" id="{3D3ECD47-B366-495A-838F-901DE7CBFBD9}"/>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69660" name="Text Box 22">
              <a:extLst>
                <a:ext uri="{FF2B5EF4-FFF2-40B4-BE49-F238E27FC236}">
                  <a16:creationId xmlns:a16="http://schemas.microsoft.com/office/drawing/2014/main" id="{15B8247B-6139-4454-A9D0-8D78F8C4460C}"/>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0.10</a:t>
              </a:r>
            </a:p>
          </p:txBody>
        </p:sp>
        <p:sp>
          <p:nvSpPr>
            <p:cNvPr id="69661" name="Text Box 23">
              <a:extLst>
                <a:ext uri="{FF2B5EF4-FFF2-40B4-BE49-F238E27FC236}">
                  <a16:creationId xmlns:a16="http://schemas.microsoft.com/office/drawing/2014/main" id="{C00E0E7A-CA24-44A5-9415-8E414E30C2B5}"/>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0.05</a:t>
              </a:r>
            </a:p>
          </p:txBody>
        </p:sp>
      </p:grpSp>
      <p:sp>
        <p:nvSpPr>
          <p:cNvPr id="69642" name="Text Box 26">
            <a:extLst>
              <a:ext uri="{FF2B5EF4-FFF2-40B4-BE49-F238E27FC236}">
                <a16:creationId xmlns:a16="http://schemas.microsoft.com/office/drawing/2014/main" id="{1CD4C8FE-12CB-4721-8E84-0B37D8D619E0}"/>
              </a:ext>
            </a:extLst>
          </p:cNvPr>
          <p:cNvSpPr txBox="1">
            <a:spLocks noChangeArrowheads="1"/>
          </p:cNvSpPr>
          <p:nvPr/>
        </p:nvSpPr>
        <p:spPr bwMode="auto">
          <a:xfrm>
            <a:off x="30480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$12k</a:t>
            </a:r>
          </a:p>
        </p:txBody>
      </p:sp>
      <p:sp>
        <p:nvSpPr>
          <p:cNvPr id="69643" name="Text Box 28">
            <a:extLst>
              <a:ext uri="{FF2B5EF4-FFF2-40B4-BE49-F238E27FC236}">
                <a16:creationId xmlns:a16="http://schemas.microsoft.com/office/drawing/2014/main" id="{52EFDE34-DD52-465E-A731-7684F43852C0}"/>
              </a:ext>
            </a:extLst>
          </p:cNvPr>
          <p:cNvSpPr txBox="1">
            <a:spLocks noChangeArrowheads="1"/>
          </p:cNvSpPr>
          <p:nvPr/>
        </p:nvSpPr>
        <p:spPr bwMode="auto">
          <a:xfrm>
            <a:off x="30480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$6k</a:t>
            </a:r>
          </a:p>
        </p:txBody>
      </p:sp>
      <p:sp>
        <p:nvSpPr>
          <p:cNvPr id="69644" name="Text Box 29">
            <a:extLst>
              <a:ext uri="{FF2B5EF4-FFF2-40B4-BE49-F238E27FC236}">
                <a16:creationId xmlns:a16="http://schemas.microsoft.com/office/drawing/2014/main" id="{AD275EA6-6006-4212-9093-1DFA3DF01ABE}"/>
              </a:ext>
            </a:extLst>
          </p:cNvPr>
          <p:cNvSpPr txBox="1">
            <a:spLocks noChangeArrowheads="1"/>
          </p:cNvSpPr>
          <p:nvPr/>
        </p:nvSpPr>
        <p:spPr bwMode="auto">
          <a:xfrm>
            <a:off x="30480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69645" name="Text Box 34">
            <a:extLst>
              <a:ext uri="{FF2B5EF4-FFF2-40B4-BE49-F238E27FC236}">
                <a16:creationId xmlns:a16="http://schemas.microsoft.com/office/drawing/2014/main" id="{E7A7ECB7-B357-44D4-90C0-23DD2E712210}"/>
              </a:ext>
            </a:extLst>
          </p:cNvPr>
          <p:cNvSpPr txBox="1">
            <a:spLocks noChangeArrowheads="1"/>
          </p:cNvSpPr>
          <p:nvPr/>
        </p:nvSpPr>
        <p:spPr bwMode="auto">
          <a:xfrm>
            <a:off x="381000" y="6521450"/>
            <a:ext cx="838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800" dirty="0">
                <a:solidFill>
                  <a:srgbClr val="FFFFFF"/>
                </a:solidFill>
                <a:latin typeface="Corbel" panose="020B0503020204020204" pitchFamily="34" charset="0"/>
              </a:rPr>
              <a:t>Source: Spiegel et al., The Cost-Effectiveness of Cyclooxygenase-2 Selective Inhibitors in the Management of Chronic Arthritis, Ann Intern Med. 2003;138:795-806.</a:t>
            </a:r>
          </a:p>
          <a:p>
            <a:endParaRPr lang="en-US" altLang="en-US" sz="800" dirty="0">
              <a:solidFill>
                <a:srgbClr val="FFFFFF"/>
              </a:solidFill>
              <a:latin typeface="Corbel" panose="020B0503020204020204" pitchFamily="34" charset="0"/>
            </a:endParaRPr>
          </a:p>
        </p:txBody>
      </p:sp>
      <p:grpSp>
        <p:nvGrpSpPr>
          <p:cNvPr id="69646" name="Group 38">
            <a:extLst>
              <a:ext uri="{FF2B5EF4-FFF2-40B4-BE49-F238E27FC236}">
                <a16:creationId xmlns:a16="http://schemas.microsoft.com/office/drawing/2014/main" id="{BB8F726C-28E3-4328-8B78-9D3A520E830F}"/>
              </a:ext>
            </a:extLst>
          </p:cNvPr>
          <p:cNvGrpSpPr>
            <a:grpSpLocks/>
          </p:cNvGrpSpPr>
          <p:nvPr/>
        </p:nvGrpSpPr>
        <p:grpSpPr bwMode="auto">
          <a:xfrm>
            <a:off x="4267200" y="1752600"/>
            <a:ext cx="4724400" cy="3657600"/>
            <a:chOff x="2688" y="1104"/>
            <a:chExt cx="2976" cy="2304"/>
          </a:xfrm>
        </p:grpSpPr>
        <p:sp>
          <p:nvSpPr>
            <p:cNvPr id="69657" name="Line 35">
              <a:extLst>
                <a:ext uri="{FF2B5EF4-FFF2-40B4-BE49-F238E27FC236}">
                  <a16:creationId xmlns:a16="http://schemas.microsoft.com/office/drawing/2014/main" id="{26E17C94-EDFF-452D-A2AD-D32F5DA688EA}"/>
                </a:ext>
              </a:extLst>
            </p:cNvPr>
            <p:cNvSpPr>
              <a:spLocks noChangeShapeType="1"/>
            </p:cNvSpPr>
            <p:nvPr/>
          </p:nvSpPr>
          <p:spPr bwMode="auto">
            <a:xfrm flipV="1">
              <a:off x="2688" y="1296"/>
              <a:ext cx="2496" cy="2112"/>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58" name="Text Box 36">
              <a:extLst>
                <a:ext uri="{FF2B5EF4-FFF2-40B4-BE49-F238E27FC236}">
                  <a16:creationId xmlns:a16="http://schemas.microsoft.com/office/drawing/2014/main" id="{421D1809-1B5B-47C9-9124-A8235C6C8F96}"/>
                </a:ext>
              </a:extLst>
            </p:cNvPr>
            <p:cNvSpPr txBox="1">
              <a:spLocks noChangeArrowheads="1"/>
            </p:cNvSpPr>
            <p:nvPr/>
          </p:nvSpPr>
          <p:spPr bwMode="auto">
            <a:xfrm>
              <a:off x="5184" y="1104"/>
              <a:ext cx="4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$100k per QALY</a:t>
              </a:r>
            </a:p>
          </p:txBody>
        </p:sp>
      </p:grpSp>
      <p:sp>
        <p:nvSpPr>
          <p:cNvPr id="69647" name="Line 35">
            <a:extLst>
              <a:ext uri="{FF2B5EF4-FFF2-40B4-BE49-F238E27FC236}">
                <a16:creationId xmlns:a16="http://schemas.microsoft.com/office/drawing/2014/main" id="{207DB36D-9D46-4F42-BBE4-26322A10BB2B}"/>
              </a:ext>
            </a:extLst>
          </p:cNvPr>
          <p:cNvSpPr>
            <a:spLocks noChangeShapeType="1"/>
          </p:cNvSpPr>
          <p:nvPr/>
        </p:nvSpPr>
        <p:spPr bwMode="auto">
          <a:xfrm flipV="1">
            <a:off x="4267200" y="4953000"/>
            <a:ext cx="3962400" cy="4572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48" name="Text Box 36">
            <a:extLst>
              <a:ext uri="{FF2B5EF4-FFF2-40B4-BE49-F238E27FC236}">
                <a16:creationId xmlns:a16="http://schemas.microsoft.com/office/drawing/2014/main" id="{8B6553AD-25DC-4453-ACAF-6A256085B664}"/>
              </a:ext>
            </a:extLst>
          </p:cNvPr>
          <p:cNvSpPr txBox="1">
            <a:spLocks noChangeArrowheads="1"/>
          </p:cNvSpPr>
          <p:nvPr/>
        </p:nvSpPr>
        <p:spPr bwMode="auto">
          <a:xfrm>
            <a:off x="8305800" y="4595813"/>
            <a:ext cx="76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$10k per QALY</a:t>
            </a:r>
          </a:p>
        </p:txBody>
      </p:sp>
      <p:sp>
        <p:nvSpPr>
          <p:cNvPr id="69649" name="Line 35">
            <a:extLst>
              <a:ext uri="{FF2B5EF4-FFF2-40B4-BE49-F238E27FC236}">
                <a16:creationId xmlns:a16="http://schemas.microsoft.com/office/drawing/2014/main" id="{287E096F-15BE-42F0-8E22-9B1C1F3C2DD3}"/>
              </a:ext>
            </a:extLst>
          </p:cNvPr>
          <p:cNvSpPr>
            <a:spLocks noChangeShapeType="1"/>
          </p:cNvSpPr>
          <p:nvPr/>
        </p:nvSpPr>
        <p:spPr bwMode="auto">
          <a:xfrm flipV="1">
            <a:off x="4267200" y="3505200"/>
            <a:ext cx="3962400" cy="1905000"/>
          </a:xfrm>
          <a:prstGeom prst="line">
            <a:avLst/>
          </a:prstGeom>
          <a:noFill/>
          <a:ln w="19050">
            <a:solidFill>
              <a:srgbClr val="FFFF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69650" name="Text Box 36">
            <a:extLst>
              <a:ext uri="{FF2B5EF4-FFF2-40B4-BE49-F238E27FC236}">
                <a16:creationId xmlns:a16="http://schemas.microsoft.com/office/drawing/2014/main" id="{6C2DEBA2-A67F-4B79-BD07-6B8A685A90ED}"/>
              </a:ext>
            </a:extLst>
          </p:cNvPr>
          <p:cNvSpPr txBox="1">
            <a:spLocks noChangeArrowheads="1"/>
          </p:cNvSpPr>
          <p:nvPr/>
        </p:nvSpPr>
        <p:spPr bwMode="auto">
          <a:xfrm>
            <a:off x="8305800" y="31242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400" dirty="0">
                <a:solidFill>
                  <a:srgbClr val="FFFFFF"/>
                </a:solidFill>
                <a:latin typeface="Corbel" panose="020B0503020204020204" pitchFamily="34" charset="0"/>
              </a:rPr>
              <a:t>$50k per QALY</a:t>
            </a:r>
          </a:p>
        </p:txBody>
      </p:sp>
      <p:sp>
        <p:nvSpPr>
          <p:cNvPr id="69651" name="Oval 24">
            <a:extLst>
              <a:ext uri="{FF2B5EF4-FFF2-40B4-BE49-F238E27FC236}">
                <a16:creationId xmlns:a16="http://schemas.microsoft.com/office/drawing/2014/main" id="{207BD82F-AC3F-43C1-B62F-660FE9FEF9B5}"/>
              </a:ext>
            </a:extLst>
          </p:cNvPr>
          <p:cNvSpPr>
            <a:spLocks noChangeArrowheads="1"/>
          </p:cNvSpPr>
          <p:nvPr/>
        </p:nvSpPr>
        <p:spPr bwMode="auto">
          <a:xfrm>
            <a:off x="5867400" y="1752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52" name="Text Box 29">
            <a:extLst>
              <a:ext uri="{FF2B5EF4-FFF2-40B4-BE49-F238E27FC236}">
                <a16:creationId xmlns:a16="http://schemas.microsoft.com/office/drawing/2014/main" id="{A0CD93B7-0EA1-4E93-8C38-21DFDDE8D9A0}"/>
              </a:ext>
            </a:extLst>
          </p:cNvPr>
          <p:cNvSpPr txBox="1">
            <a:spLocks noChangeArrowheads="1"/>
          </p:cNvSpPr>
          <p:nvPr/>
        </p:nvSpPr>
        <p:spPr bwMode="auto">
          <a:xfrm>
            <a:off x="6096000" y="1676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Base case</a:t>
            </a:r>
          </a:p>
        </p:txBody>
      </p:sp>
      <p:sp>
        <p:nvSpPr>
          <p:cNvPr id="69653" name="Text Box 15">
            <a:extLst>
              <a:ext uri="{FF2B5EF4-FFF2-40B4-BE49-F238E27FC236}">
                <a16:creationId xmlns:a16="http://schemas.microsoft.com/office/drawing/2014/main" id="{E2C7335B-42C8-43A0-8DFF-479E87D3783F}"/>
              </a:ext>
            </a:extLst>
          </p:cNvPr>
          <p:cNvSpPr txBox="1">
            <a:spLocks noChangeArrowheads="1"/>
          </p:cNvSpPr>
          <p:nvPr/>
        </p:nvSpPr>
        <p:spPr bwMode="auto">
          <a:xfrm>
            <a:off x="381000" y="242252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Assumption:    High-risk patients</a:t>
            </a:r>
          </a:p>
        </p:txBody>
      </p:sp>
      <p:sp>
        <p:nvSpPr>
          <p:cNvPr id="69654" name="Text Box 16">
            <a:extLst>
              <a:ext uri="{FF2B5EF4-FFF2-40B4-BE49-F238E27FC236}">
                <a16:creationId xmlns:a16="http://schemas.microsoft.com/office/drawing/2014/main" id="{BC3B509C-2FCD-43C6-BEC4-22560157B938}"/>
              </a:ext>
            </a:extLst>
          </p:cNvPr>
          <p:cNvSpPr txBox="1">
            <a:spLocks noChangeArrowheads="1"/>
          </p:cNvSpPr>
          <p:nvPr/>
        </p:nvSpPr>
        <p:spPr bwMode="auto">
          <a:xfrm>
            <a:off x="381000" y="3565525"/>
            <a:ext cx="2438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Change in cost: $4,720</a:t>
            </a:r>
          </a:p>
          <a:p>
            <a:pPr>
              <a:spcBef>
                <a:spcPct val="50000"/>
              </a:spcBef>
            </a:pPr>
            <a:r>
              <a:rPr lang="en-US" altLang="en-US" sz="2000" dirty="0">
                <a:solidFill>
                  <a:srgbClr val="FFFFFF"/>
                </a:solidFill>
                <a:latin typeface="Corbel" panose="020B0503020204020204" pitchFamily="34" charset="0"/>
              </a:rPr>
              <a:t>Change in benefit: 0.08 QALYs</a:t>
            </a:r>
          </a:p>
          <a:p>
            <a:pPr>
              <a:spcBef>
                <a:spcPct val="50000"/>
              </a:spcBef>
            </a:pPr>
            <a:r>
              <a:rPr lang="en-US" altLang="en-US" sz="2000" dirty="0">
                <a:solidFill>
                  <a:srgbClr val="FFFFFF"/>
                </a:solidFill>
                <a:latin typeface="Corbel" panose="020B0503020204020204" pitchFamily="34" charset="0"/>
              </a:rPr>
              <a:t>Incremental CER:   $56,000/QALY</a:t>
            </a:r>
          </a:p>
        </p:txBody>
      </p:sp>
      <p:sp>
        <p:nvSpPr>
          <p:cNvPr id="69655" name="Oval 27">
            <a:extLst>
              <a:ext uri="{FF2B5EF4-FFF2-40B4-BE49-F238E27FC236}">
                <a16:creationId xmlns:a16="http://schemas.microsoft.com/office/drawing/2014/main" id="{A0A0965A-F782-4415-8C93-58CE8D8C93E7}"/>
              </a:ext>
            </a:extLst>
          </p:cNvPr>
          <p:cNvSpPr>
            <a:spLocks noChangeArrowheads="1"/>
          </p:cNvSpPr>
          <p:nvPr/>
        </p:nvSpPr>
        <p:spPr bwMode="auto">
          <a:xfrm>
            <a:off x="7391400" y="36576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69656" name="Text Box 34">
            <a:extLst>
              <a:ext uri="{FF2B5EF4-FFF2-40B4-BE49-F238E27FC236}">
                <a16:creationId xmlns:a16="http://schemas.microsoft.com/office/drawing/2014/main" id="{B72856B6-E8E2-43BD-986B-9D7E593D6594}"/>
              </a:ext>
            </a:extLst>
          </p:cNvPr>
          <p:cNvSpPr txBox="1">
            <a:spLocks noChangeArrowheads="1"/>
          </p:cNvSpPr>
          <p:nvPr/>
        </p:nvSpPr>
        <p:spPr bwMode="auto">
          <a:xfrm>
            <a:off x="6934200" y="3276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High risk</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A377AF6D-2247-4FE1-B99F-44C8EA5955D5}"/>
              </a:ext>
            </a:extLst>
          </p:cNvPr>
          <p:cNvSpPr>
            <a:spLocks noGrp="1" noChangeArrowheads="1"/>
          </p:cNvSpPr>
          <p:nvPr>
            <p:ph type="body" idx="1"/>
          </p:nvPr>
        </p:nvSpPr>
        <p:spPr>
          <a:xfrm>
            <a:off x="457200" y="2590800"/>
            <a:ext cx="8229600" cy="3657600"/>
          </a:xfrm>
        </p:spPr>
        <p:txBody>
          <a:bodyPr/>
          <a:lstStyle/>
          <a:p>
            <a:pPr>
              <a:spcBef>
                <a:spcPts val="200"/>
              </a:spcBef>
              <a:spcAft>
                <a:spcPts val="200"/>
              </a:spcAft>
              <a:buFont typeface="Symbol" pitchFamily="-106" charset="2"/>
              <a:buNone/>
              <a:defRPr/>
            </a:pPr>
            <a:r>
              <a:rPr lang="en-US" sz="2000" dirty="0">
                <a:effectLst>
                  <a:outerShdw blurRad="38100" dist="38100" dir="2700000" algn="tl">
                    <a:srgbClr val="808080"/>
                  </a:outerShdw>
                </a:effectLst>
              </a:rPr>
              <a:t>Lovastatin for high cholesterol, </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men with CHD 50 y.o.	 		(savings)*</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(societal perspective)	 	(savings)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Needle exchange, IDUs		 		$ 300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HIV counseling and testing, IDUs,</a:t>
            </a:r>
            <a:br>
              <a:rPr lang="en-US" sz="2000" dirty="0">
                <a:effectLst>
                  <a:outerShdw blurRad="38100" dist="38100" dir="2700000" algn="tl">
                    <a:srgbClr val="808080"/>
                  </a:outerShdw>
                </a:effectLst>
              </a:rPr>
            </a:br>
            <a:r>
              <a:rPr lang="en-US" sz="2000" dirty="0">
                <a:effectLst>
                  <a:outerShdw blurRad="38100" dist="38100" dir="2700000" algn="tl">
                    <a:srgbClr val="808080"/>
                  </a:outerShdw>
                </a:effectLst>
              </a:rPr>
              <a:t>	 U.S. northeast				$ 1,000</a:t>
            </a:r>
          </a:p>
          <a:p>
            <a:pPr>
              <a:spcBef>
                <a:spcPts val="200"/>
              </a:spcBef>
              <a:spcAft>
                <a:spcPts val="200"/>
              </a:spcAft>
              <a:buFontTx/>
              <a:buNone/>
              <a:defRPr/>
            </a:pPr>
            <a:r>
              <a:rPr lang="en-US" sz="2000" dirty="0">
                <a:effectLst>
                  <a:outerShdw blurRad="38100" dist="38100" dir="2700000" algn="tl">
                    <a:srgbClr val="808080"/>
                  </a:outerShdw>
                </a:effectLst>
              </a:rPr>
              <a:t>Brief quit smoking counseling	 		$  2,000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Varicella vaccination (payer perspective)	 	$  2,500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Beta blockers for MI				$  2,700	</a:t>
            </a:r>
            <a:endParaRPr lang="en-US" sz="2000" dirty="0">
              <a:effectLst/>
              <a:latin typeface="Times" pitchFamily="-106" charset="0"/>
            </a:endParaRPr>
          </a:p>
          <a:p>
            <a:pPr>
              <a:spcBef>
                <a:spcPts val="200"/>
              </a:spcBef>
              <a:spcAft>
                <a:spcPts val="200"/>
              </a:spcAft>
              <a:buFontTx/>
              <a:buNone/>
              <a:defRPr/>
            </a:pPr>
            <a:r>
              <a:rPr lang="en-US" sz="2000" dirty="0">
                <a:effectLst>
                  <a:outerShdw blurRad="38100" dist="38100" dir="2700000" algn="tl">
                    <a:srgbClr val="808080"/>
                  </a:outerShdw>
                </a:effectLst>
              </a:rPr>
              <a:t>F/u visit for quit smoking				$  5,000	</a:t>
            </a:r>
          </a:p>
        </p:txBody>
      </p:sp>
      <p:sp>
        <p:nvSpPr>
          <p:cNvPr id="76804" name="Rectangle 4">
            <a:extLst>
              <a:ext uri="{FF2B5EF4-FFF2-40B4-BE49-F238E27FC236}">
                <a16:creationId xmlns:a16="http://schemas.microsoft.com/office/drawing/2014/main" id="{C6482BF8-D327-4F2B-90B0-6C250383A703}"/>
              </a:ext>
            </a:extLst>
          </p:cNvPr>
          <p:cNvSpPr>
            <a:spLocks noChangeArrowheads="1"/>
          </p:cNvSpPr>
          <p:nvPr/>
        </p:nvSpPr>
        <p:spPr bwMode="auto">
          <a:xfrm>
            <a:off x="685800" y="1828800"/>
            <a:ext cx="8591550" cy="523875"/>
          </a:xfrm>
          <a:prstGeom prst="rect">
            <a:avLst/>
          </a:prstGeom>
          <a:noFill/>
          <a:ln w="9525">
            <a:noFill/>
            <a:miter lim="800000"/>
            <a:headEnd/>
            <a:tailEnd/>
          </a:ln>
          <a:effectLst/>
        </p:spPr>
        <p:txBody>
          <a:bodyPr wrap="none">
            <a:spAutoFit/>
          </a:bodyPr>
          <a:lstStyle/>
          <a:p>
            <a:pPr>
              <a:defRPr/>
            </a:pPr>
            <a:r>
              <a:rPr lang="en-US" dirty="0">
                <a:solidFill>
                  <a:srgbClr val="FFFFFF"/>
                </a:solidFill>
                <a:effectLst>
                  <a:outerShdw blurRad="38100" dist="38100" dir="2700000" algn="tl">
                    <a:srgbClr val="808080"/>
                  </a:outerShdw>
                </a:effectLst>
                <a:latin typeface="Times" pitchFamily="-106" charset="0"/>
                <a:ea typeface="ＭＳ Ｐゴシック" pitchFamily="-106" charset="-128"/>
              </a:rPr>
              <a:t>Intervention			</a:t>
            </a:r>
            <a:r>
              <a:rPr lang="en-US" dirty="0">
                <a:solidFill>
                  <a:srgbClr val="FFFFFF"/>
                </a:solidFill>
                <a:effectLst>
                  <a:outerShdw blurRad="38100" dist="38100" dir="2700000" algn="tl">
                    <a:srgbClr val="808080"/>
                  </a:outerShdw>
                </a:effectLst>
                <a:latin typeface="Corbel" pitchFamily="34" charset="0"/>
                <a:ea typeface="ＭＳ Ｐゴシック" pitchFamily="-106" charset="-128"/>
              </a:rPr>
              <a:t>Cost per year of life saved</a:t>
            </a:r>
            <a:endParaRPr lang="en-US" dirty="0">
              <a:solidFill>
                <a:srgbClr val="FFFFFF"/>
              </a:solidFill>
              <a:latin typeface="Corbel" pitchFamily="34" charset="0"/>
              <a:ea typeface="ＭＳ Ｐゴシック" pitchFamily="-106" charset="-128"/>
            </a:endParaRPr>
          </a:p>
        </p:txBody>
      </p:sp>
      <p:sp>
        <p:nvSpPr>
          <p:cNvPr id="7" name="Text Box 1033">
            <a:extLst>
              <a:ext uri="{FF2B5EF4-FFF2-40B4-BE49-F238E27FC236}">
                <a16:creationId xmlns:a16="http://schemas.microsoft.com/office/drawing/2014/main" id="{C7E754DB-DC30-43E2-A765-960F603B1087}"/>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Consolas" pitchFamily="49" charset="0"/>
              </a:rPr>
              <a:t>Selected CEA results from the literature</a:t>
            </a:r>
            <a:endParaRPr lang="en-US" sz="4000" dirty="0">
              <a:solidFill>
                <a:srgbClr val="FFFFFF"/>
              </a:solidFill>
              <a:latin typeface="Consolas" pitchFamily="49"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1033">
            <a:extLst>
              <a:ext uri="{FF2B5EF4-FFF2-40B4-BE49-F238E27FC236}">
                <a16:creationId xmlns:a16="http://schemas.microsoft.com/office/drawing/2014/main" id="{6D7F91E9-0FC9-49B5-B052-9A11CCD226C3}"/>
              </a:ext>
            </a:extLst>
          </p:cNvPr>
          <p:cNvSpPr txBox="1">
            <a:spLocks noChangeArrowheads="1"/>
          </p:cNvSpPr>
          <p:nvPr/>
        </p:nvSpPr>
        <p:spPr bwMode="auto">
          <a:xfrm>
            <a:off x="838200" y="381000"/>
            <a:ext cx="7315200" cy="132397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sz="4000" dirty="0">
                <a:solidFill>
                  <a:srgbClr val="FFFFFF"/>
                </a:solidFill>
                <a:effectLst>
                  <a:outerShdw blurRad="38100" dist="38100" dir="2700000" algn="tl">
                    <a:srgbClr val="808080"/>
                  </a:outerShdw>
                </a:effectLst>
                <a:latin typeface="Consolas" pitchFamily="49" charset="0"/>
              </a:rPr>
              <a:t>Selected CEA results from the literature (cont’d)</a:t>
            </a:r>
            <a:endParaRPr lang="en-US" sz="4000" dirty="0">
              <a:solidFill>
                <a:srgbClr val="FFFFFF"/>
              </a:solidFill>
              <a:latin typeface="Consolas" pitchFamily="49" charset="0"/>
            </a:endParaRPr>
          </a:p>
        </p:txBody>
      </p:sp>
      <p:sp>
        <p:nvSpPr>
          <p:cNvPr id="30730" name="Rectangle 1034">
            <a:extLst>
              <a:ext uri="{FF2B5EF4-FFF2-40B4-BE49-F238E27FC236}">
                <a16:creationId xmlns:a16="http://schemas.microsoft.com/office/drawing/2014/main" id="{0FBE96AE-10A6-4502-A830-6799931D27F7}"/>
              </a:ext>
            </a:extLst>
          </p:cNvPr>
          <p:cNvSpPr>
            <a:spLocks noChangeArrowheads="1"/>
          </p:cNvSpPr>
          <p:nvPr/>
        </p:nvSpPr>
        <p:spPr bwMode="auto">
          <a:xfrm>
            <a:off x="381000" y="2133600"/>
            <a:ext cx="8229600" cy="3886200"/>
          </a:xfrm>
          <a:prstGeom prst="rect">
            <a:avLst/>
          </a:prstGeom>
          <a:noFill/>
          <a:ln w="9525">
            <a:noFill/>
            <a:miter lim="800000"/>
            <a:headEnd/>
            <a:tailEnd/>
          </a:ln>
          <a:effectLst/>
        </p:spPr>
        <p:txBody>
          <a:bodyPr>
            <a:spAutoFit/>
          </a:bodyPr>
          <a:lstStyle/>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(1,000 – 1,499 gm)		$  5,500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Nicotine gum					$  4,100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(moderate disease)		$  6,250	</a:t>
            </a:r>
          </a:p>
          <a:p>
            <a:pPr>
              <a:spcBef>
                <a:spcPts val="200"/>
              </a:spcBef>
              <a:spcAft>
                <a:spcPts val="200"/>
              </a:spcAft>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Drug treatment of HTN (mild disease)		$ 13,500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Neonatal intensive care (500 – 999 gm)		$ 38,800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AMI, overall	$ 32,700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Cholestyramine for cholesterol &gt;265, men 48 y.o.	$160,000</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t-PA (versus Streptokinase) for inferior</a:t>
            </a:r>
            <a:b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wall AMI, ≤40 y.o.			$ 203,100	</a:t>
            </a:r>
          </a:p>
          <a:p>
            <a:pPr>
              <a:spcBef>
                <a:spcPts val="200"/>
              </a:spcBef>
              <a:spcAft>
                <a:spcPts val="200"/>
              </a:spcAft>
              <a:buFont typeface="Symbol" pitchFamily="-106" charset="2"/>
              <a:buNone/>
              <a:defRPr/>
            </a:pP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Lovastatin for high cholesterol,</a:t>
            </a:r>
            <a:b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br>
            <a:r>
              <a:rPr lang="en-US" sz="2000" dirty="0">
                <a:solidFill>
                  <a:srgbClr val="FFFFFF"/>
                </a:solidFill>
                <a:effectLst>
                  <a:outerShdw blurRad="38100" dist="38100" dir="2700000" algn="tl">
                    <a:srgbClr val="808080"/>
                  </a:outerShdw>
                </a:effectLst>
                <a:latin typeface="Corbel" pitchFamily="34" charset="0"/>
                <a:ea typeface="ＭＳ Ｐゴシック" pitchFamily="-106" charset="-128"/>
              </a:rPr>
              <a:t>	 low-risk men 30 y.o.			$ 1 million</a:t>
            </a:r>
          </a:p>
        </p:txBody>
      </p:sp>
      <p:sp>
        <p:nvSpPr>
          <p:cNvPr id="30731" name="Rectangle 1035">
            <a:extLst>
              <a:ext uri="{FF2B5EF4-FFF2-40B4-BE49-F238E27FC236}">
                <a16:creationId xmlns:a16="http://schemas.microsoft.com/office/drawing/2014/main" id="{A2BD8161-ABA9-410E-999F-834A693E3FD9}"/>
              </a:ext>
            </a:extLst>
          </p:cNvPr>
          <p:cNvSpPr>
            <a:spLocks noChangeArrowheads="1"/>
          </p:cNvSpPr>
          <p:nvPr/>
        </p:nvSpPr>
        <p:spPr bwMode="auto">
          <a:xfrm>
            <a:off x="609600" y="1600200"/>
            <a:ext cx="7667625" cy="523875"/>
          </a:xfrm>
          <a:prstGeom prst="rect">
            <a:avLst/>
          </a:prstGeom>
          <a:noFill/>
          <a:ln w="9525">
            <a:noFill/>
            <a:miter lim="800000"/>
            <a:headEnd/>
            <a:tailEnd/>
          </a:ln>
          <a:effectLst/>
        </p:spPr>
        <p:txBody>
          <a:bodyPr wrap="none">
            <a:spAutoFit/>
          </a:bodyPr>
          <a:lstStyle/>
          <a:p>
            <a:pPr>
              <a:defRPr/>
            </a:pPr>
            <a:r>
              <a:rPr lang="en-US" dirty="0">
                <a:solidFill>
                  <a:srgbClr val="FFFFFF"/>
                </a:solidFill>
                <a:effectLst>
                  <a:outerShdw blurRad="38100" dist="38100" dir="2700000" algn="tl">
                    <a:srgbClr val="808080"/>
                  </a:outerShdw>
                </a:effectLst>
                <a:latin typeface="Corbel" pitchFamily="34" charset="0"/>
                <a:ea typeface="ＭＳ Ｐゴシック" pitchFamily="-106" charset="-128"/>
              </a:rPr>
              <a:t>Intervention			Cost per year of life saved</a:t>
            </a:r>
            <a:endParaRPr lang="en-US" dirty="0">
              <a:solidFill>
                <a:srgbClr val="FFFFFF"/>
              </a:solidFill>
              <a:latin typeface="Corbel" pitchFamily="34" charset="0"/>
              <a:ea typeface="ＭＳ Ｐゴシック" pitchFamily="-106"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F6E6-7C70-4AA5-8C0A-33D0AA13C5D3}"/>
              </a:ext>
            </a:extLst>
          </p:cNvPr>
          <p:cNvSpPr>
            <a:spLocks noGrp="1"/>
          </p:cNvSpPr>
          <p:nvPr>
            <p:ph type="title"/>
          </p:nvPr>
        </p:nvSpPr>
        <p:spPr/>
        <p:txBody>
          <a:bodyPr/>
          <a:lstStyle/>
          <a:p>
            <a:pPr>
              <a:defRPr/>
            </a:pPr>
            <a:r>
              <a:rPr lang="en-US" dirty="0">
                <a:effectLst>
                  <a:outerShdw blurRad="38100" dist="38100" dir="2700000" algn="tl">
                    <a:srgbClr val="808080"/>
                  </a:outerShdw>
                </a:effectLst>
              </a:rPr>
              <a:t>Cost-effectiveness literature: pubmed articles</a:t>
            </a:r>
          </a:p>
        </p:txBody>
      </p:sp>
      <p:graphicFrame>
        <p:nvGraphicFramePr>
          <p:cNvPr id="72707" name="Chart 2">
            <a:extLst>
              <a:ext uri="{FF2B5EF4-FFF2-40B4-BE49-F238E27FC236}">
                <a16:creationId xmlns:a16="http://schemas.microsoft.com/office/drawing/2014/main" id="{813101C4-7D32-431B-B2B3-4B028B6A2BCF}"/>
              </a:ext>
            </a:extLst>
          </p:cNvPr>
          <p:cNvGraphicFramePr>
            <a:graphicFrameLocks/>
          </p:cNvGraphicFramePr>
          <p:nvPr/>
        </p:nvGraphicFramePr>
        <p:xfrm>
          <a:off x="1524000" y="2057400"/>
          <a:ext cx="6096000" cy="4064000"/>
        </p:xfrm>
        <a:graphic>
          <a:graphicData uri="http://schemas.openxmlformats.org/presentationml/2006/ole">
            <mc:AlternateContent xmlns:mc="http://schemas.openxmlformats.org/markup-compatibility/2006">
              <mc:Choice xmlns:v="urn:schemas-microsoft-com:vml" Requires="v">
                <p:oleObj spid="_x0000_s72730" r:id="rId3" imgW="6096528" imgH="4060288" progId="Excel.Chart.8">
                  <p:embed/>
                </p:oleObj>
              </mc:Choice>
              <mc:Fallback>
                <p:oleObj r:id="rId3" imgW="6096528" imgH="4060288"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4CBB-FE73-4B5A-A8A4-14BA41306A59}"/>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2C91F40D-3835-4540-B2E8-CAF62DEB3FD2}"/>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solidFill>
                  <a:schemeClr val="tx1"/>
                </a:solidFill>
                <a:effectLst>
                  <a:outerShdw blurRad="38100" dist="38100" dir="2700000" algn="tl">
                    <a:srgbClr val="FFFFFF"/>
                  </a:outerShdw>
                </a:effectLst>
              </a:rPr>
              <a:t>Components of cost-effectiveness analysis</a:t>
            </a:r>
          </a:p>
          <a:p>
            <a:pPr>
              <a:buFontTx/>
              <a:buNone/>
              <a:defRPr/>
            </a:pPr>
            <a:r>
              <a:rPr lang="en-US" dirty="0">
                <a:effectLst>
                  <a:outerShdw blurRad="38100" dist="38100" dir="2700000" algn="tl">
                    <a:srgbClr val="808080"/>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9410DC4-1CAC-4F8B-9D05-CC2D7AAFEDD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3298" name="Rectangle 1026">
            <a:extLst>
              <a:ext uri="{FF2B5EF4-FFF2-40B4-BE49-F238E27FC236}">
                <a16:creationId xmlns:a16="http://schemas.microsoft.com/office/drawing/2014/main" id="{43835713-0395-4937-8818-6B6BB441E788}"/>
              </a:ext>
            </a:extLst>
          </p:cNvPr>
          <p:cNvSpPr>
            <a:spLocks noGrp="1" noChangeArrowheads="1"/>
          </p:cNvSpPr>
          <p:nvPr>
            <p:ph type="title"/>
          </p:nvPr>
        </p:nvSpPr>
        <p:spPr/>
        <p:txBody>
          <a:bodyPr/>
          <a:lstStyle/>
          <a:p>
            <a:pPr>
              <a:defRPr/>
            </a:pPr>
            <a:r>
              <a:rPr lang="en-US" b="1" dirty="0"/>
              <a:t>The Reality of Resource Allocation</a:t>
            </a:r>
          </a:p>
        </p:txBody>
      </p:sp>
      <p:sp>
        <p:nvSpPr>
          <p:cNvPr id="183299" name="Rectangle 1027">
            <a:extLst>
              <a:ext uri="{FF2B5EF4-FFF2-40B4-BE49-F238E27FC236}">
                <a16:creationId xmlns:a16="http://schemas.microsoft.com/office/drawing/2014/main" id="{A049D914-2836-4939-9E25-466B347CD730}"/>
              </a:ext>
            </a:extLst>
          </p:cNvPr>
          <p:cNvSpPr>
            <a:spLocks noGrp="1" noChangeArrowheads="1"/>
          </p:cNvSpPr>
          <p:nvPr>
            <p:ph type="body" idx="1"/>
          </p:nvPr>
        </p:nvSpPr>
        <p:spPr/>
        <p:txBody>
          <a:bodyPr/>
          <a:lstStyle/>
          <a:p>
            <a:pPr>
              <a:defRPr/>
            </a:pPr>
            <a:r>
              <a:rPr lang="en-US" b="1" dirty="0"/>
              <a:t>The problem: Resources are always limited.</a:t>
            </a:r>
          </a:p>
          <a:p>
            <a:pPr>
              <a:buFontTx/>
              <a:buNone/>
              <a:defRPr/>
            </a:pPr>
            <a:endParaRPr lang="en-US" b="1" dirty="0"/>
          </a:p>
          <a:p>
            <a:pPr>
              <a:defRPr/>
            </a:pPr>
            <a:r>
              <a:rPr lang="en-US" b="1" dirty="0"/>
              <a:t>The challenge: To allocate resources to achieve a maximum benefit.</a:t>
            </a:r>
          </a:p>
          <a:p>
            <a:pPr>
              <a:buFontTx/>
              <a:buNone/>
              <a:defRPr/>
            </a:pPr>
            <a:endParaRPr lang="en-US" b="1" dirty="0"/>
          </a:p>
          <a:p>
            <a:pPr>
              <a:defRPr/>
            </a:pPr>
            <a:r>
              <a:rPr lang="en-US" b="1" dirty="0"/>
              <a:t>The focus: The best use of the </a:t>
            </a:r>
            <a:r>
              <a:rPr lang="en-US" b="1" u="sng" dirty="0"/>
              <a:t>next</a:t>
            </a:r>
            <a:r>
              <a:rPr lang="en-US" b="1" dirty="0"/>
              <a:t> dollar.</a:t>
            </a:r>
          </a:p>
          <a:p>
            <a:pPr>
              <a:buFontTx/>
              <a:buNone/>
              <a:defRPr/>
            </a:pPr>
            <a:endParaRPr lang="en-US" sz="28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44B80499-763C-4E27-B1FD-CCA7D4FE92B1}"/>
              </a:ext>
            </a:extLst>
          </p:cNvPr>
          <p:cNvSpPr txBox="1">
            <a:spLocks noChangeArrowheads="1"/>
          </p:cNvSpPr>
          <p:nvPr/>
        </p:nvSpPr>
        <p:spPr bwMode="auto">
          <a:xfrm>
            <a:off x="609600" y="914400"/>
            <a:ext cx="8315325" cy="708025"/>
          </a:xfrm>
          <a:prstGeom prst="rect">
            <a:avLst/>
          </a:prstGeom>
          <a:noFill/>
          <a:ln w="9525">
            <a:noFill/>
            <a:miter lim="800000"/>
            <a:headEnd/>
            <a:tailEnd/>
          </a:ln>
          <a:effectLst/>
        </p:spPr>
        <p:txBody>
          <a:bodyPr wrap="none">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573088" indent="-344488">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Symbol" pitchFamily="-106" charset="2"/>
              <a:buNone/>
              <a:defRPr/>
            </a:pPr>
            <a:r>
              <a:rPr lang="en-US" sz="4000" dirty="0">
                <a:solidFill>
                  <a:srgbClr val="FFFFFF"/>
                </a:solidFill>
                <a:effectLst>
                  <a:outerShdw blurRad="38100" dist="38100" dir="2700000" algn="tl">
                    <a:srgbClr val="808080"/>
                  </a:outerShdw>
                </a:effectLst>
                <a:latin typeface="Consolas" pitchFamily="49" charset="0"/>
              </a:rPr>
              <a:t>Two major components of CEA:</a:t>
            </a:r>
            <a:endParaRPr lang="en-US" sz="4000" dirty="0">
              <a:solidFill>
                <a:srgbClr val="FFFFFF"/>
              </a:solidFill>
              <a:latin typeface="Consolas" pitchFamily="49" charset="0"/>
            </a:endParaRPr>
          </a:p>
        </p:txBody>
      </p:sp>
      <p:sp>
        <p:nvSpPr>
          <p:cNvPr id="66569" name="Text Box 9">
            <a:extLst>
              <a:ext uri="{FF2B5EF4-FFF2-40B4-BE49-F238E27FC236}">
                <a16:creationId xmlns:a16="http://schemas.microsoft.com/office/drawing/2014/main" id="{DA3D382E-5B2F-488B-A452-58E4D37F1861}"/>
              </a:ext>
            </a:extLst>
          </p:cNvPr>
          <p:cNvSpPr txBox="1">
            <a:spLocks noChangeArrowheads="1"/>
          </p:cNvSpPr>
          <p:nvPr/>
        </p:nvSpPr>
        <p:spPr bwMode="auto">
          <a:xfrm>
            <a:off x="990600" y="1981200"/>
            <a:ext cx="6248400" cy="2278063"/>
          </a:xfrm>
          <a:prstGeom prst="rect">
            <a:avLst/>
          </a:prstGeom>
          <a:noFill/>
          <a:ln w="9525">
            <a:noFill/>
            <a:miter lim="800000"/>
            <a:headEnd/>
            <a:tailEnd/>
          </a:ln>
          <a:effectLst/>
        </p:spPr>
        <p:txBody>
          <a:bodyPr>
            <a:spAutoFit/>
          </a:bodyPr>
          <a:lstStyle>
            <a:lvl1pPr marL="514350" indent="-5143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742950" indent="-51435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buFont typeface="Times New Roman" pitchFamily="-106" charset="0"/>
              <a:buAutoNum type="arabicPeriod"/>
              <a:defRPr/>
            </a:pPr>
            <a:endParaRPr lang="en-US" dirty="0">
              <a:solidFill>
                <a:srgbClr val="FFFFFF"/>
              </a:solidFill>
              <a:latin typeface="Corbel" pitchFamily="34" charset="0"/>
            </a:endParaRPr>
          </a:p>
          <a:p>
            <a:pPr lvl="2">
              <a:buFont typeface="Times New Roman" pitchFamily="-106" charset="0"/>
              <a:buAutoNum type="arabicPeriod"/>
              <a:defRPr/>
            </a:pPr>
            <a:r>
              <a:rPr lang="en-US" sz="2400" dirty="0">
                <a:solidFill>
                  <a:srgbClr val="FFFFFF"/>
                </a:solidFill>
                <a:latin typeface="Corbel" pitchFamily="34" charset="0"/>
              </a:rPr>
              <a:t> </a:t>
            </a:r>
            <a:r>
              <a:rPr lang="en-US" sz="2400" dirty="0">
                <a:solidFill>
                  <a:srgbClr val="FFFFFF"/>
                </a:solidFill>
                <a:effectLst>
                  <a:outerShdw blurRad="38100" dist="38100" dir="2700000" algn="tl">
                    <a:srgbClr val="808080"/>
                  </a:outerShdw>
                </a:effectLst>
                <a:latin typeface="Corbel" pitchFamily="34" charset="0"/>
              </a:rPr>
              <a:t>Outcome measures</a:t>
            </a:r>
          </a:p>
          <a:p>
            <a:pPr lvl="2">
              <a:buFont typeface="Times New Roman" pitchFamily="-106" charset="0"/>
              <a:buAutoNum type="arabicPeriod"/>
              <a:defRPr/>
            </a:pPr>
            <a:endParaRPr lang="en-US" sz="2400" dirty="0">
              <a:solidFill>
                <a:srgbClr val="FFFFFF"/>
              </a:solidFill>
              <a:effectLst>
                <a:outerShdw blurRad="38100" dist="38100" dir="2700000" algn="tl">
                  <a:srgbClr val="808080"/>
                </a:outerShdw>
              </a:effectLst>
              <a:latin typeface="Corbel" pitchFamily="34" charset="0"/>
            </a:endParaRPr>
          </a:p>
          <a:p>
            <a:pPr lvl="2">
              <a:buFont typeface="Times New Roman" pitchFamily="-106" charset="0"/>
              <a:buAutoNum type="arabicPeriod"/>
              <a:defRPr/>
            </a:pPr>
            <a:r>
              <a:rPr lang="en-US" sz="2400" dirty="0">
                <a:solidFill>
                  <a:srgbClr val="FFFFFF"/>
                </a:solidFill>
                <a:effectLst>
                  <a:outerShdw blurRad="38100" dist="38100" dir="2700000" algn="tl">
                    <a:srgbClr val="808080"/>
                  </a:outerShdw>
                </a:effectLst>
                <a:latin typeface="Corbel" pitchFamily="34" charset="0"/>
              </a:rPr>
              <a:t> Input data</a:t>
            </a:r>
          </a:p>
          <a:p>
            <a:pPr>
              <a:spcBef>
                <a:spcPct val="50000"/>
              </a:spcBef>
              <a:buFont typeface="Times New Roman" pitchFamily="-106" charset="0"/>
              <a:buAutoNum type="arabicPeriod"/>
              <a:defRPr/>
            </a:pPr>
            <a:endParaRPr lang="en-US" dirty="0">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874E60E-6E64-4175-BD86-2DFCBECB4232}"/>
              </a:ext>
            </a:extLst>
          </p:cNvPr>
          <p:cNvSpPr>
            <a:spLocks noGrp="1" noChangeArrowheads="1"/>
          </p:cNvSpPr>
          <p:nvPr>
            <p:ph type="title"/>
          </p:nvPr>
        </p:nvSpPr>
        <p:spPr>
          <a:xfrm>
            <a:off x="990600" y="1295400"/>
            <a:ext cx="7010400" cy="1143000"/>
          </a:xfrm>
        </p:spPr>
        <p:txBody>
          <a:bodyPr/>
          <a:lstStyle/>
          <a:p>
            <a:pPr>
              <a:defRPr/>
            </a:pPr>
            <a:r>
              <a:rPr lang="en-US" dirty="0">
                <a:effectLst>
                  <a:outerShdw blurRad="38100" dist="38100" dir="2700000" algn="tl">
                    <a:srgbClr val="808080"/>
                  </a:outerShdw>
                </a:effectLst>
                <a:latin typeface="Corbel" pitchFamily="34" charset="0"/>
              </a:rPr>
              <a:t>1. Outcomes</a:t>
            </a:r>
            <a:endParaRPr lang="en-US" i="1" dirty="0">
              <a:effectLst/>
              <a:latin typeface="Corbel" pitchFamily="34" charset="0"/>
            </a:endParaRPr>
          </a:p>
        </p:txBody>
      </p:sp>
      <p:sp>
        <p:nvSpPr>
          <p:cNvPr id="77827" name="Rectangle 3">
            <a:extLst>
              <a:ext uri="{FF2B5EF4-FFF2-40B4-BE49-F238E27FC236}">
                <a16:creationId xmlns:a16="http://schemas.microsoft.com/office/drawing/2014/main" id="{B24C96E6-EB49-4C6E-BDF6-43EAD9AB2F65}"/>
              </a:ext>
            </a:extLst>
          </p:cNvPr>
          <p:cNvSpPr>
            <a:spLocks noGrp="1" noChangeArrowheads="1"/>
          </p:cNvSpPr>
          <p:nvPr>
            <p:ph type="body" idx="1"/>
          </p:nvPr>
        </p:nvSpPr>
        <p:spPr>
          <a:xfrm>
            <a:off x="762000" y="2667000"/>
            <a:ext cx="7239000" cy="2209800"/>
          </a:xfrm>
        </p:spPr>
        <p:txBody>
          <a:bodyPr/>
          <a:lstStyle/>
          <a:p>
            <a:pPr lvl="1">
              <a:buFontTx/>
              <a:buNone/>
              <a:defRPr/>
            </a:pPr>
            <a:r>
              <a:rPr lang="en-US" dirty="0">
                <a:effectLst>
                  <a:outerShdw blurRad="38100" dist="38100" dir="2700000" algn="tl">
                    <a:srgbClr val="808080"/>
                  </a:outerShdw>
                </a:effectLst>
                <a:ea typeface="ＭＳ Ｐゴシック" pitchFamily="-106" charset="-128"/>
              </a:rPr>
              <a:t>Cost-effectiveness analysis in health care assesses the incremental </a:t>
            </a:r>
            <a:r>
              <a:rPr lang="en-US" i="1" dirty="0">
                <a:effectLst>
                  <a:outerShdw blurRad="38100" dist="38100" dir="2700000" algn="tl">
                    <a:srgbClr val="808080"/>
                  </a:outerShdw>
                </a:effectLst>
                <a:ea typeface="ＭＳ Ｐゴシック" pitchFamily="-106" charset="-128"/>
              </a:rPr>
              <a:t>gain in health status </a:t>
            </a:r>
            <a:r>
              <a:rPr lang="en-US" dirty="0">
                <a:effectLst>
                  <a:outerShdw blurRad="38100" dist="38100" dir="2700000" algn="tl">
                    <a:srgbClr val="808080"/>
                  </a:outerShdw>
                </a:effectLst>
                <a:ea typeface="ＭＳ Ｐゴシック" pitchFamily="-106" charset="-128"/>
              </a:rPr>
              <a:t>achievable with incremental </a:t>
            </a:r>
            <a:r>
              <a:rPr lang="en-US" i="1" dirty="0">
                <a:effectLst>
                  <a:outerShdw blurRad="38100" dist="38100" dir="2700000" algn="tl">
                    <a:srgbClr val="808080"/>
                  </a:outerShdw>
                </a:effectLst>
                <a:ea typeface="ＭＳ Ｐゴシック" pitchFamily="-106" charset="-128"/>
              </a:rPr>
              <a:t>increase in health care resources</a:t>
            </a:r>
            <a:endParaRPr lang="en-US" i="1" dirty="0">
              <a:effectLst/>
              <a:ea typeface="ＭＳ Ｐゴシック" pitchFamily="-106"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00DB9D1-F9BC-4627-A607-FE06B67B2576}"/>
              </a:ext>
            </a:extLst>
          </p:cNvPr>
          <p:cNvSpPr>
            <a:spLocks noGrp="1" noChangeArrowheads="1"/>
          </p:cNvSpPr>
          <p:nvPr>
            <p:ph type="title"/>
          </p:nvPr>
        </p:nvSpPr>
        <p:spPr>
          <a:xfrm>
            <a:off x="685800" y="533400"/>
            <a:ext cx="7772400" cy="838200"/>
          </a:xfrm>
        </p:spPr>
        <p:txBody>
          <a:bodyPr/>
          <a:lstStyle/>
          <a:p>
            <a:pPr>
              <a:defRPr/>
            </a:pPr>
            <a:r>
              <a:rPr lang="en-US" dirty="0">
                <a:effectLst>
                  <a:outerShdw blurRad="38100" dist="38100" dir="2700000" algn="tl">
                    <a:srgbClr val="808080"/>
                  </a:outerShdw>
                </a:effectLst>
              </a:rPr>
              <a:t>Gain in Health Status</a:t>
            </a:r>
            <a:r>
              <a:rPr lang="en-US" i="1" dirty="0">
                <a:effectLst>
                  <a:outerShdw blurRad="38100" dist="38100" dir="2700000" algn="tl">
                    <a:srgbClr val="808080"/>
                  </a:outerShdw>
                </a:effectLst>
              </a:rPr>
              <a:t> </a:t>
            </a:r>
            <a:endParaRPr lang="en-US" dirty="0">
              <a:effectLst>
                <a:outerShdw blurRad="38100" dist="38100" dir="2700000" algn="tl">
                  <a:srgbClr val="808080"/>
                </a:outerShdw>
              </a:effectLst>
            </a:endParaRPr>
          </a:p>
        </p:txBody>
      </p:sp>
      <p:sp>
        <p:nvSpPr>
          <p:cNvPr id="78853" name="Text Box 5">
            <a:extLst>
              <a:ext uri="{FF2B5EF4-FFF2-40B4-BE49-F238E27FC236}">
                <a16:creationId xmlns:a16="http://schemas.microsoft.com/office/drawing/2014/main" id="{DDFD9396-35EE-4BE2-AF10-89ED91475B18}"/>
              </a:ext>
            </a:extLst>
          </p:cNvPr>
          <p:cNvSpPr txBox="1">
            <a:spLocks noChangeArrowheads="1"/>
          </p:cNvSpPr>
          <p:nvPr/>
        </p:nvSpPr>
        <p:spPr bwMode="auto">
          <a:xfrm>
            <a:off x="533400" y="1676400"/>
            <a:ext cx="8382000" cy="4894263"/>
          </a:xfrm>
          <a:prstGeom prst="rect">
            <a:avLst/>
          </a:prstGeom>
          <a:noFill/>
          <a:ln w="9525">
            <a:no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Measured in "health outcomes”</a:t>
            </a:r>
            <a:endParaRPr lang="en-US" sz="2400" dirty="0">
              <a:solidFill>
                <a:srgbClr val="FFFFFF"/>
              </a:solidFill>
              <a:latin typeface="Corbel" pitchFamily="34" charset="0"/>
            </a:endParaRPr>
          </a:p>
          <a:p>
            <a:pPr lvl="1">
              <a:buFontTx/>
              <a:buChar char="•"/>
              <a:defRPr/>
            </a:pPr>
            <a:endParaRPr lang="en-US" sz="2400" dirty="0">
              <a:solidFill>
                <a:srgbClr val="FFFFFF"/>
              </a:solidFill>
              <a:latin typeface="Corbel" pitchFamily="34" charset="0"/>
            </a:endParaRPr>
          </a:p>
          <a:p>
            <a:pPr lvl="1">
              <a:buFontTx/>
              <a:buChar char="•"/>
              <a:defRPr/>
            </a:pPr>
            <a:r>
              <a:rPr lang="en-US" sz="2400" dirty="0">
                <a:solidFill>
                  <a:srgbClr val="FFFFFF"/>
                </a:solidFill>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Mortality</a:t>
            </a:r>
            <a:br>
              <a:rPr lang="en-US" sz="2400" i="1"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Morbidity:</a:t>
            </a:r>
            <a:r>
              <a:rPr lang="en-US" sz="2400" dirty="0">
                <a:solidFill>
                  <a:srgbClr val="FFFFFF"/>
                </a:solidFill>
                <a:effectLst>
                  <a:outerShdw blurRad="38100" dist="38100" dir="2700000" algn="tl">
                    <a:srgbClr val="808080"/>
                  </a:outerShdw>
                </a:effectLst>
                <a:latin typeface="Corbel" pitchFamily="34" charset="0"/>
              </a:rPr>
              <a:t> e.g., episodes of illness, infections, duration of 		disability (e.g., years of sight)</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i="1" dirty="0">
                <a:solidFill>
                  <a:srgbClr val="FFFFFF"/>
                </a:solidFill>
                <a:effectLst>
                  <a:outerShdw blurRad="38100" dist="38100" dir="2700000" algn="tl">
                    <a:srgbClr val="808080"/>
                  </a:outerShdw>
                </a:effectLst>
                <a:latin typeface="Corbel" pitchFamily="34" charset="0"/>
              </a:rPr>
              <a:t> Life years:</a:t>
            </a:r>
            <a:r>
              <a:rPr lang="en-US" sz="2400" dirty="0">
                <a:solidFill>
                  <a:srgbClr val="FFFFFF"/>
                </a:solidFill>
                <a:effectLst>
                  <a:outerShdw blurRad="38100" dist="38100" dir="2700000" algn="tl">
                    <a:srgbClr val="808080"/>
                  </a:outerShdw>
                </a:effectLst>
                <a:latin typeface="Corbel" pitchFamily="34" charset="0"/>
              </a:rPr>
              <a:t> expected duration of life</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Quality-adjusted life years (QALYs):</a:t>
            </a:r>
            <a:r>
              <a:rPr lang="en-US" sz="2400" dirty="0">
                <a:solidFill>
                  <a:srgbClr val="FFFFFF"/>
                </a:solidFill>
                <a:effectLst>
                  <a:outerShdw blurRad="38100" dist="38100" dir="2700000" algn="tl">
                    <a:srgbClr val="808080"/>
                  </a:outerShdw>
                </a:effectLst>
                <a:latin typeface="Corbel" pitchFamily="34" charset="0"/>
              </a:rPr>
              <a:t> life years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	 x utility scores</a:t>
            </a:r>
            <a:br>
              <a:rPr lang="en-US" sz="2400" dirty="0">
                <a:solidFill>
                  <a:srgbClr val="FFFFFF"/>
                </a:solidFill>
                <a:effectLst>
                  <a:outerShdw blurRad="38100" dist="38100" dir="2700000" algn="tl">
                    <a:srgbClr val="808080"/>
                  </a:outerShdw>
                </a:effectLst>
                <a:latin typeface="Corbel" pitchFamily="34" charset="0"/>
              </a:rPr>
            </a:br>
            <a:endParaRPr lang="en-US" sz="2400" dirty="0">
              <a:solidFill>
                <a:srgbClr val="FFFFFF"/>
              </a:solidFill>
              <a:effectLst>
                <a:outerShdw blurRad="38100" dist="38100" dir="2700000" algn="tl">
                  <a:srgbClr val="808080"/>
                </a:outerShdw>
              </a:effectLst>
              <a:latin typeface="Corbel" pitchFamily="34" charset="0"/>
            </a:endParaRPr>
          </a:p>
          <a:p>
            <a:pPr lvl="1">
              <a:buFont typeface="Symbol" pitchFamily="-106" charset="2"/>
              <a:buChar char="·"/>
              <a:defRPr/>
            </a:pPr>
            <a:r>
              <a:rPr lang="en-US" sz="2400" dirty="0">
                <a:solidFill>
                  <a:srgbClr val="FFFFFF"/>
                </a:solidFill>
                <a:effectLst>
                  <a:outerShdw blurRad="38100" dist="38100" dir="2700000" algn="tl">
                    <a:srgbClr val="808080"/>
                  </a:outerShdw>
                </a:effectLst>
                <a:latin typeface="Corbel" pitchFamily="34" charset="0"/>
              </a:rPr>
              <a:t> </a:t>
            </a:r>
            <a:r>
              <a:rPr lang="en-US" sz="2400" i="1" dirty="0">
                <a:solidFill>
                  <a:srgbClr val="FFFFFF"/>
                </a:solidFill>
                <a:effectLst>
                  <a:outerShdw blurRad="38100" dist="38100" dir="2700000" algn="tl">
                    <a:srgbClr val="808080"/>
                  </a:outerShdw>
                </a:effectLst>
                <a:latin typeface="Corbel" pitchFamily="34" charset="0"/>
              </a:rPr>
              <a:t>Disability-adjusted life years (DALYs):</a:t>
            </a:r>
            <a:r>
              <a:rPr lang="en-US" sz="2400" dirty="0">
                <a:solidFill>
                  <a:srgbClr val="FFFFFF"/>
                </a:solidFill>
                <a:effectLst>
                  <a:outerShdw blurRad="38100" dist="38100" dir="2700000" algn="tl">
                    <a:srgbClr val="808080"/>
                  </a:outerShdw>
                </a:effectLst>
                <a:latin typeface="Corbel" pitchFamily="34" charset="0"/>
              </a:rPr>
              <a:t> life years * weight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61683BB-D5C6-4F35-AFCE-FEF2EA42B8B2}"/>
              </a:ext>
            </a:extLst>
          </p:cNvPr>
          <p:cNvSpPr>
            <a:spLocks noGrp="1" noChangeArrowheads="1"/>
          </p:cNvSpPr>
          <p:nvPr>
            <p:ph type="title"/>
          </p:nvPr>
        </p:nvSpPr>
        <p:spPr>
          <a:xfrm>
            <a:off x="685800" y="1066800"/>
            <a:ext cx="7772400" cy="1371600"/>
          </a:xfrm>
        </p:spPr>
        <p:txBody>
          <a:bodyPr/>
          <a:lstStyle/>
          <a:p>
            <a:pPr>
              <a:defRPr/>
            </a:pPr>
            <a:br>
              <a:rPr lang="en-US" dirty="0">
                <a:effectLst>
                  <a:outerShdw blurRad="38100" dist="38100" dir="2700000" algn="tl">
                    <a:srgbClr val="808080"/>
                  </a:outerShdw>
                </a:effectLst>
                <a:latin typeface="Corbel" pitchFamily="34" charset="0"/>
              </a:rPr>
            </a:br>
            <a:r>
              <a:rPr lang="en-US" dirty="0">
                <a:effectLst>
                  <a:outerShdw blurRad="38100" dist="38100" dir="2700000" algn="tl">
                    <a:srgbClr val="808080"/>
                  </a:outerShdw>
                </a:effectLst>
                <a:latin typeface="Corbel" pitchFamily="34" charset="0"/>
              </a:rPr>
              <a:t>Increase in health care resources </a:t>
            </a:r>
            <a:br>
              <a:rPr lang="en-US" dirty="0">
                <a:effectLst>
                  <a:outerShdw blurRad="38100" dist="38100" dir="2700000" algn="tl">
                    <a:srgbClr val="808080"/>
                  </a:outerShdw>
                </a:effectLst>
                <a:latin typeface="Corbel" pitchFamily="34" charset="0"/>
              </a:rPr>
            </a:br>
            <a:endParaRPr lang="en-US" dirty="0">
              <a:effectLst>
                <a:outerShdw blurRad="38100" dist="38100" dir="2700000" algn="tl">
                  <a:srgbClr val="808080"/>
                </a:outerShdw>
              </a:effectLst>
              <a:latin typeface="Corbel" pitchFamily="34" charset="0"/>
            </a:endParaRPr>
          </a:p>
        </p:txBody>
      </p:sp>
      <p:sp>
        <p:nvSpPr>
          <p:cNvPr id="79875" name="Rectangle 3">
            <a:extLst>
              <a:ext uri="{FF2B5EF4-FFF2-40B4-BE49-F238E27FC236}">
                <a16:creationId xmlns:a16="http://schemas.microsoft.com/office/drawing/2014/main" id="{41002D42-742C-4626-8F27-2017D5B8E92A}"/>
              </a:ext>
            </a:extLst>
          </p:cNvPr>
          <p:cNvSpPr>
            <a:spLocks noGrp="1" noChangeArrowheads="1"/>
          </p:cNvSpPr>
          <p:nvPr>
            <p:ph type="body" idx="1"/>
          </p:nvPr>
        </p:nvSpPr>
        <p:spPr>
          <a:xfrm>
            <a:off x="1143000" y="2438400"/>
            <a:ext cx="6934200" cy="2514600"/>
          </a:xfrm>
        </p:spPr>
        <p:txBody>
          <a:bodyPr/>
          <a:lstStyle/>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Difference in resources between less and more expensive course of action.</a:t>
            </a:r>
          </a:p>
          <a:p>
            <a:pPr lvl="1">
              <a:buFont typeface="Symbol" pitchFamily="-106" charset="2"/>
              <a:buChar char="·"/>
              <a:defRPr/>
            </a:pPr>
            <a:endParaRPr lang="en-US" dirty="0">
              <a:effectLst/>
              <a:ea typeface="ＭＳ Ｐゴシック" pitchFamily="-106" charset="-128"/>
            </a:endParaRPr>
          </a:p>
          <a:p>
            <a:pPr lvl="1">
              <a:buFont typeface="Symbol" pitchFamily="-106" charset="2"/>
              <a:buChar char="·"/>
              <a:defRPr/>
            </a:pPr>
            <a:r>
              <a:rPr lang="en-US" dirty="0">
                <a:effectLst>
                  <a:outerShdw blurRad="38100" dist="38100" dir="2700000" algn="tl">
                    <a:srgbClr val="808080"/>
                  </a:outerShdw>
                </a:effectLst>
                <a:ea typeface="ＭＳ Ｐゴシック" pitchFamily="-106" charset="-128"/>
              </a:rPr>
              <a:t>Unit = dollars, to allow resources of all types to be summed and compared</a:t>
            </a:r>
            <a:endParaRPr lang="en-US" dirty="0">
              <a:effectLst/>
              <a:ea typeface="ＭＳ Ｐゴシック" pitchFamily="-106"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9" name="Text Box 3">
            <a:extLst>
              <a:ext uri="{FF2B5EF4-FFF2-40B4-BE49-F238E27FC236}">
                <a16:creationId xmlns:a16="http://schemas.microsoft.com/office/drawing/2014/main" id="{761F9330-FE36-4414-B6CE-0A9398B8ED01}"/>
              </a:ext>
            </a:extLst>
          </p:cNvPr>
          <p:cNvSpPr txBox="1">
            <a:spLocks noChangeArrowheads="1"/>
          </p:cNvSpPr>
          <p:nvPr/>
        </p:nvSpPr>
        <p:spPr bwMode="auto">
          <a:xfrm>
            <a:off x="533400" y="685800"/>
            <a:ext cx="7924800" cy="584200"/>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spcBef>
                <a:spcPct val="50000"/>
              </a:spcBef>
              <a:defRPr/>
            </a:pPr>
            <a:r>
              <a:rPr lang="en-US" sz="3200" dirty="0">
                <a:solidFill>
                  <a:srgbClr val="FFFFFF"/>
                </a:solidFill>
                <a:effectLst>
                  <a:outerShdw blurRad="38100" dist="38100" dir="2700000" algn="tl">
                    <a:srgbClr val="808080"/>
                  </a:outerShdw>
                </a:effectLst>
                <a:latin typeface="Consolas" pitchFamily="49" charset="0"/>
              </a:rPr>
              <a:t>The Incremental CE Ratio (ICER):</a:t>
            </a:r>
            <a:endParaRPr lang="en-US" sz="3200" dirty="0">
              <a:solidFill>
                <a:srgbClr val="FFFFFF"/>
              </a:solidFill>
              <a:latin typeface="Consolas" pitchFamily="49" charset="0"/>
            </a:endParaRPr>
          </a:p>
        </p:txBody>
      </p:sp>
      <p:sp>
        <p:nvSpPr>
          <p:cNvPr id="80900" name="Text Box 4">
            <a:extLst>
              <a:ext uri="{FF2B5EF4-FFF2-40B4-BE49-F238E27FC236}">
                <a16:creationId xmlns:a16="http://schemas.microsoft.com/office/drawing/2014/main" id="{B644F260-C6A3-4CED-B9B0-71A0EACD1595}"/>
              </a:ext>
            </a:extLst>
          </p:cNvPr>
          <p:cNvSpPr txBox="1">
            <a:spLocks noChangeArrowheads="1"/>
          </p:cNvSpPr>
          <p:nvPr/>
        </p:nvSpPr>
        <p:spPr bwMode="auto">
          <a:xfrm>
            <a:off x="762000" y="1828800"/>
            <a:ext cx="7924800" cy="1927225"/>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114300">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dirty="0">
                <a:solidFill>
                  <a:srgbClr val="FFFFFF"/>
                </a:solidFill>
                <a:effectLst>
                  <a:outerShdw blurRad="38100" dist="38100" dir="2700000" algn="tl">
                    <a:srgbClr val="808080"/>
                  </a:outerShdw>
                </a:effectLst>
                <a:latin typeface="Corbel" pitchFamily="34" charset="0"/>
              </a:rPr>
              <a:t>increment in costs between two courses of action</a:t>
            </a:r>
          </a:p>
          <a:p>
            <a:pPr lvl="1" algn="ctr">
              <a:defRPr/>
            </a:pPr>
            <a:endParaRPr lang="en-US" sz="2400" dirty="0">
              <a:solidFill>
                <a:srgbClr val="FFFFFF"/>
              </a:solidFill>
              <a:effectLst>
                <a:outerShdw blurRad="38100" dist="38100" dir="2700000" algn="tl">
                  <a:srgbClr val="808080"/>
                </a:outerShdw>
              </a:effectLst>
              <a:latin typeface="Corbel" pitchFamily="34" charset="0"/>
            </a:endParaRPr>
          </a:p>
          <a:p>
            <a:pPr lvl="1" algn="ctr">
              <a:defRPr/>
            </a:pPr>
            <a:r>
              <a:rPr lang="en-US" sz="2400" i="1" dirty="0">
                <a:solidFill>
                  <a:srgbClr val="FFFFFF"/>
                </a:solidFill>
                <a:effectLst>
                  <a:outerShdw blurRad="38100" dist="38100" dir="2700000" algn="tl">
                    <a:srgbClr val="808080"/>
                  </a:outerShdw>
                </a:effectLst>
                <a:latin typeface="Corbel" pitchFamily="34" charset="0"/>
              </a:rPr>
              <a:t>divided by</a:t>
            </a:r>
            <a:endParaRPr lang="en-US" sz="2400" i="1" u="sng" dirty="0">
              <a:solidFill>
                <a:srgbClr val="FFFFFF"/>
              </a:solidFill>
              <a:effectLst>
                <a:outerShdw blurRad="38100" dist="38100" dir="2700000" algn="tl">
                  <a:srgbClr val="808080"/>
                </a:outerShdw>
              </a:effectLst>
              <a:latin typeface="Corbel" pitchFamily="34" charset="0"/>
            </a:endParaRPr>
          </a:p>
          <a:p>
            <a:pPr lvl="1" algn="ctr">
              <a:defRPr/>
            </a:pPr>
            <a:endParaRPr lang="en-US" sz="2400" dirty="0">
              <a:solidFill>
                <a:srgbClr val="FFFFFF"/>
              </a:solidFill>
              <a:effectLst>
                <a:outerShdw blurRad="38100" dist="38100" dir="2700000" algn="tl">
                  <a:srgbClr val="808080"/>
                </a:outerShdw>
              </a:effectLst>
              <a:latin typeface="Corbel" pitchFamily="34" charset="0"/>
            </a:endParaRPr>
          </a:p>
          <a:p>
            <a:pPr lvl="1" algn="ctr">
              <a:defRPr/>
            </a:pPr>
            <a:r>
              <a:rPr lang="en-US" sz="2400" dirty="0">
                <a:solidFill>
                  <a:srgbClr val="FFFFFF"/>
                </a:solidFill>
                <a:effectLst>
                  <a:outerShdw blurRad="38100" dist="38100" dir="2700000" algn="tl">
                    <a:srgbClr val="808080"/>
                  </a:outerShdw>
                </a:effectLst>
                <a:latin typeface="Corbel" pitchFamily="34" charset="0"/>
              </a:rPr>
              <a:t>the increment in health outcomes</a:t>
            </a:r>
            <a:endParaRPr lang="en-US" sz="2400" dirty="0">
              <a:solidFill>
                <a:srgbClr val="FFFFFF"/>
              </a:solidFill>
              <a:latin typeface="Corbel" pitchFamily="34" charset="0"/>
            </a:endParaRPr>
          </a:p>
        </p:txBody>
      </p:sp>
      <p:sp>
        <p:nvSpPr>
          <p:cNvPr id="80901" name="Text Box 5">
            <a:extLst>
              <a:ext uri="{FF2B5EF4-FFF2-40B4-BE49-F238E27FC236}">
                <a16:creationId xmlns:a16="http://schemas.microsoft.com/office/drawing/2014/main" id="{F36C126F-444C-426C-AF7A-3854BB8E5559}"/>
              </a:ext>
            </a:extLst>
          </p:cNvPr>
          <p:cNvSpPr txBox="1">
            <a:spLocks noChangeArrowheads="1"/>
          </p:cNvSpPr>
          <p:nvPr/>
        </p:nvSpPr>
        <p:spPr bwMode="auto">
          <a:xfrm>
            <a:off x="1752600" y="4191000"/>
            <a:ext cx="6477000" cy="1570038"/>
          </a:xfrm>
          <a:prstGeom prst="rect">
            <a:avLst/>
          </a:prstGeom>
          <a:noFill/>
          <a:ln w="9525">
            <a:noFill/>
            <a:miter lim="800000"/>
            <a:headEnd/>
            <a:tailEnd/>
          </a:ln>
          <a:effectLst/>
        </p:spPr>
        <p:txBody>
          <a:bodyPr>
            <a:spAutoFit/>
          </a:bodyPr>
          <a:lstStyle/>
          <a:p>
            <a:pPr>
              <a:spcBef>
                <a:spcPct val="50000"/>
              </a:spcBef>
              <a:defRPr/>
            </a:pPr>
            <a:r>
              <a:rPr lang="en-US" altLang="en-US" sz="2400" dirty="0">
                <a:solidFill>
                  <a:srgbClr val="FFFFFF"/>
                </a:solidFill>
                <a:effectLst>
                  <a:outerShdw blurRad="38100" dist="38100" dir="2700000" algn="tl">
                    <a:srgbClr val="000000"/>
                  </a:outerShdw>
                </a:effectLst>
                <a:latin typeface="Corbel" pitchFamily="34" charset="0"/>
                <a:ea typeface="+mn-ea"/>
              </a:rPr>
              <a:t>E.g., cost of universal HIV prevention minus cost of targeted HIV prevention, divided by the difference in HIV infections prevented. Thus, dollars per HIV infection prevented</a:t>
            </a:r>
            <a:r>
              <a:rPr lang="en-US" altLang="en-US" sz="2400" dirty="0">
                <a:solidFill>
                  <a:srgbClr val="FFFFFF"/>
                </a:solidFill>
                <a:latin typeface="Corbel" pitchFamily="34" charset="0"/>
                <a:ea typeface="+mn-ea"/>
              </a:rPr>
              <a:t>.</a:t>
            </a:r>
          </a:p>
        </p:txBody>
      </p:sp>
      <p:sp>
        <p:nvSpPr>
          <p:cNvPr id="78853" name="Rectangle 4">
            <a:extLst>
              <a:ext uri="{FF2B5EF4-FFF2-40B4-BE49-F238E27FC236}">
                <a16:creationId xmlns:a16="http://schemas.microsoft.com/office/drawing/2014/main" id="{00E79A53-4648-48BA-8CD4-F028A854C27F}"/>
              </a:ext>
            </a:extLst>
          </p:cNvPr>
          <p:cNvSpPr>
            <a:spLocks noChangeArrowheads="1"/>
          </p:cNvSpPr>
          <p:nvPr/>
        </p:nvSpPr>
        <p:spPr bwMode="auto">
          <a:xfrm>
            <a:off x="1752600" y="609600"/>
            <a:ext cx="2514600" cy="762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FC3006-39B8-4FF5-B6A0-C4D82BD5A158}"/>
              </a:ext>
            </a:extLst>
          </p:cNvPr>
          <p:cNvSpPr>
            <a:spLocks noGrp="1" noChangeArrowheads="1"/>
          </p:cNvSpPr>
          <p:nvPr>
            <p:ph type="title"/>
          </p:nvPr>
        </p:nvSpPr>
        <p:spPr/>
        <p:txBody>
          <a:bodyPr/>
          <a:lstStyle/>
          <a:p>
            <a:pPr>
              <a:defRPr/>
            </a:pPr>
            <a:r>
              <a:rPr lang="en-US" dirty="0">
                <a:effectLst>
                  <a:outerShdw blurRad="38100" dist="38100" dir="2700000" algn="tl">
                    <a:srgbClr val="808080"/>
                  </a:outerShdw>
                </a:effectLst>
              </a:rPr>
              <a:t>Other CE outcomes</a:t>
            </a:r>
            <a:endParaRPr lang="en-US" dirty="0">
              <a:effectLst/>
            </a:endParaRPr>
          </a:p>
        </p:txBody>
      </p:sp>
      <p:sp>
        <p:nvSpPr>
          <p:cNvPr id="83971" name="Rectangle 3">
            <a:extLst>
              <a:ext uri="{FF2B5EF4-FFF2-40B4-BE49-F238E27FC236}">
                <a16:creationId xmlns:a16="http://schemas.microsoft.com/office/drawing/2014/main" id="{E3B5FA05-02AB-4FB2-A4EB-FAA46320DF87}"/>
              </a:ext>
            </a:extLst>
          </p:cNvPr>
          <p:cNvSpPr>
            <a:spLocks noGrp="1" noChangeArrowheads="1"/>
          </p:cNvSpPr>
          <p:nvPr>
            <p:ph type="body" idx="1"/>
          </p:nvPr>
        </p:nvSpPr>
        <p:spPr/>
        <p:txBody>
          <a:bodyPr/>
          <a:lstStyle/>
          <a:p>
            <a:pPr>
              <a:defRPr/>
            </a:pPr>
            <a:r>
              <a:rPr lang="en-US" dirty="0">
                <a:solidFill>
                  <a:schemeClr val="tx1"/>
                </a:solidFill>
                <a:effectLst>
                  <a:outerShdw blurRad="38100" dist="38100" dir="2700000" algn="tl">
                    <a:srgbClr val="FFFFFF"/>
                  </a:outerShdw>
                </a:effectLst>
              </a:rPr>
              <a:t>Cost-utility analysis (CUA)</a:t>
            </a:r>
            <a:r>
              <a:rPr lang="en-US" dirty="0">
                <a:effectLst>
                  <a:outerShdw blurRad="38100" dist="38100" dir="2700000" algn="tl">
                    <a:srgbClr val="808080"/>
                  </a:outerShdw>
                </a:effectLst>
              </a:rPr>
              <a:t>: dollars per QALY gained.  Often used interchangeably with “CEA”. </a:t>
            </a:r>
          </a:p>
          <a:p>
            <a:pPr>
              <a:defRPr/>
            </a:pPr>
            <a:r>
              <a:rPr lang="en-US" dirty="0">
                <a:solidFill>
                  <a:schemeClr val="tx1"/>
                </a:solidFill>
                <a:effectLst>
                  <a:outerShdw blurRad="38100" dist="38100" dir="2700000" algn="tl">
                    <a:srgbClr val="FFFFFF"/>
                  </a:outerShdw>
                </a:effectLst>
              </a:rPr>
              <a:t>Cost per DALY averted</a:t>
            </a:r>
            <a:r>
              <a:rPr lang="en-US" dirty="0">
                <a:effectLst>
                  <a:outerShdw blurRad="38100" dist="38100" dir="2700000" algn="tl">
                    <a:srgbClr val="808080"/>
                  </a:outerShdw>
                </a:effectLst>
              </a:rPr>
              <a:t> – adopted in global health. Approx. the negative version of cost per QALY gained.</a:t>
            </a:r>
            <a:br>
              <a:rPr lang="en-US" dirty="0">
                <a:effectLst>
                  <a:outerShdw blurRad="38100" dist="38100" dir="2700000" algn="tl">
                    <a:srgbClr val="808080"/>
                  </a:outerShdw>
                </a:effectLst>
              </a:rPr>
            </a:br>
            <a:endParaRPr lang="en-US" dirty="0">
              <a:effectLst>
                <a:outerShdw blurRad="38100" dist="38100" dir="2700000" algn="tl">
                  <a:srgbClr val="808080"/>
                </a:outerShdw>
              </a:effectLst>
            </a:endParaRPr>
          </a:p>
          <a:p>
            <a:pPr>
              <a:spcBef>
                <a:spcPts val="800"/>
              </a:spcBef>
              <a:spcAft>
                <a:spcPts val="800"/>
              </a:spcAft>
              <a:defRPr/>
            </a:pPr>
            <a:r>
              <a:rPr lang="en-US" dirty="0">
                <a:solidFill>
                  <a:schemeClr val="tx1"/>
                </a:solidFill>
                <a:effectLst>
                  <a:outerShdw blurRad="38100" dist="38100" dir="2700000" algn="tl">
                    <a:srgbClr val="FFFFFF"/>
                  </a:outerShdw>
                </a:effectLst>
              </a:rPr>
              <a:t>Cost-benefit analysis (CBA)</a:t>
            </a:r>
            <a:r>
              <a:rPr lang="en-US" dirty="0">
                <a:effectLst>
                  <a:outerShdw blurRad="38100" dist="38100" dir="2700000" algn="tl">
                    <a:srgbClr val="808080"/>
                  </a:outerShdw>
                </a:effectLst>
              </a:rPr>
              <a:t>: Health outcomes translated into financial values (e.g., willingness to pay). Difference (rather than ratio) used: dollars spent on the intervention </a:t>
            </a:r>
            <a:r>
              <a:rPr lang="en-US" i="1" u="sng" dirty="0">
                <a:effectLst>
                  <a:outerShdw blurRad="38100" dist="38100" dir="2700000" algn="tl">
                    <a:srgbClr val="808080"/>
                  </a:outerShdw>
                </a:effectLst>
              </a:rPr>
              <a:t>minus</a:t>
            </a:r>
            <a:r>
              <a:rPr lang="en-US" dirty="0">
                <a:effectLst>
                  <a:outerShdw blurRad="38100" dist="38100" dir="2700000" algn="tl">
                    <a:srgbClr val="808080"/>
                  </a:outerShdw>
                </a:effectLst>
              </a:rPr>
              <a:t> dollars saved in benefits</a:t>
            </a:r>
            <a:r>
              <a:rPr lang="en-US" dirty="0">
                <a:effectLst/>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584B9639-15F0-4C50-9862-98B8C2EC7257}"/>
              </a:ext>
            </a:extLst>
          </p:cNvPr>
          <p:cNvSpPr>
            <a:spLocks noGrp="1" noChangeArrowheads="1"/>
          </p:cNvSpPr>
          <p:nvPr>
            <p:ph type="title"/>
          </p:nvPr>
        </p:nvSpPr>
        <p:spPr/>
        <p:txBody>
          <a:bodyPr/>
          <a:lstStyle/>
          <a:p>
            <a:pPr>
              <a:defRPr/>
            </a:pPr>
            <a:r>
              <a:rPr lang="en-US" altLang="en-US" dirty="0">
                <a:ea typeface="+mj-ea"/>
              </a:rPr>
              <a:t>2. Input data</a:t>
            </a:r>
            <a:br>
              <a:rPr lang="en-US" altLang="en-US" i="1" dirty="0">
                <a:ea typeface="+mj-ea"/>
              </a:rPr>
            </a:br>
            <a:endParaRPr lang="en-US" altLang="en-US" i="1" dirty="0">
              <a:ea typeface="+mj-ea"/>
            </a:endParaRPr>
          </a:p>
        </p:txBody>
      </p:sp>
      <p:sp>
        <p:nvSpPr>
          <p:cNvPr id="84995" name="Rectangle 1027">
            <a:extLst>
              <a:ext uri="{FF2B5EF4-FFF2-40B4-BE49-F238E27FC236}">
                <a16:creationId xmlns:a16="http://schemas.microsoft.com/office/drawing/2014/main" id="{BD257410-BCD0-41AC-BE57-586993C99712}"/>
              </a:ext>
            </a:extLst>
          </p:cNvPr>
          <p:cNvSpPr>
            <a:spLocks noGrp="1" noChangeArrowheads="1"/>
          </p:cNvSpPr>
          <p:nvPr>
            <p:ph type="body" idx="1"/>
          </p:nvPr>
        </p:nvSpPr>
        <p:spPr/>
        <p:txBody>
          <a:bodyPr/>
          <a:lstStyle/>
          <a:p>
            <a:pPr lvl="1">
              <a:buFont typeface="Symbol" pitchFamily="18" charset="2"/>
              <a:buChar char="·"/>
              <a:defRPr/>
            </a:pPr>
            <a:r>
              <a:rPr lang="en-US" altLang="en-US" dirty="0"/>
              <a:t>Broad set of input data on health outcomes and costs. </a:t>
            </a:r>
          </a:p>
          <a:p>
            <a:pPr lvl="1">
              <a:buFont typeface="Symbol" pitchFamily="18" charset="2"/>
              <a:buChar char="·"/>
              <a:defRPr/>
            </a:pPr>
            <a:endParaRPr lang="en-US" altLang="en-US" dirty="0"/>
          </a:p>
          <a:p>
            <a:pPr lvl="1">
              <a:buFont typeface="Symbol" pitchFamily="18" charset="2"/>
              <a:buChar char="·"/>
              <a:defRPr/>
            </a:pPr>
            <a:r>
              <a:rPr lang="en-US" altLang="en-US" dirty="0"/>
              <a:t>Data collected using various techniques.</a:t>
            </a:r>
          </a:p>
          <a:p>
            <a:pPr lvl="1">
              <a:buFont typeface="Symbol" pitchFamily="18" charset="2"/>
              <a:buChar char="·"/>
              <a:defRPr/>
            </a:pPr>
            <a:endParaRPr lang="en-US" altLang="en-US" dirty="0"/>
          </a:p>
          <a:p>
            <a:pPr lvl="1">
              <a:buFont typeface="Symbol" pitchFamily="18" charset="2"/>
              <a:buChar char="·"/>
              <a:defRPr/>
            </a:pPr>
            <a:r>
              <a:rPr lang="en-US" altLang="en-US" dirty="0"/>
              <a:t>How does it all fit together?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1922" name="Object 2">
            <a:extLst>
              <a:ext uri="{FF2B5EF4-FFF2-40B4-BE49-F238E27FC236}">
                <a16:creationId xmlns:a16="http://schemas.microsoft.com/office/drawing/2014/main" id="{441EE1A1-715F-477B-995D-155675A82A62}"/>
              </a:ext>
            </a:extLst>
          </p:cNvPr>
          <p:cNvGraphicFramePr>
            <a:graphicFrameLocks noChangeAspect="1"/>
          </p:cNvGraphicFramePr>
          <p:nvPr/>
        </p:nvGraphicFramePr>
        <p:xfrm>
          <a:off x="2076450" y="914400"/>
          <a:ext cx="4857750" cy="4857750"/>
        </p:xfrm>
        <a:graphic>
          <a:graphicData uri="http://schemas.openxmlformats.org/presentationml/2006/ole">
            <mc:AlternateContent xmlns:mc="http://schemas.openxmlformats.org/markup-compatibility/2006">
              <mc:Choice xmlns:v="urn:schemas-microsoft-com:vml" Requires="v">
                <p:oleObj spid="_x0000_s81945" name="Bitmap Image" r:id="rId3" imgW="2857899" imgH="2857899" progId="Paint.Picture">
                  <p:embed/>
                </p:oleObj>
              </mc:Choice>
              <mc:Fallback>
                <p:oleObj name="Bitmap Image" r:id="rId3" imgW="2857899" imgH="285789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91440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a:extLst>
              <a:ext uri="{FF2B5EF4-FFF2-40B4-BE49-F238E27FC236}">
                <a16:creationId xmlns:a16="http://schemas.microsoft.com/office/drawing/2014/main" id="{7EA474FE-AFDB-4D13-844C-40F34CE7C59C}"/>
              </a:ext>
            </a:extLst>
          </p:cNvPr>
          <p:cNvGraphicFramePr>
            <a:graphicFrameLocks noChangeAspect="1"/>
          </p:cNvGraphicFramePr>
          <p:nvPr/>
        </p:nvGraphicFramePr>
        <p:xfrm>
          <a:off x="152400" y="936625"/>
          <a:ext cx="8839200" cy="4899025"/>
        </p:xfrm>
        <a:graphic>
          <a:graphicData uri="http://schemas.openxmlformats.org/presentationml/2006/ole">
            <mc:AlternateContent xmlns:mc="http://schemas.openxmlformats.org/markup-compatibility/2006">
              <mc:Choice xmlns:v="urn:schemas-microsoft-com:vml" Requires="v">
                <p:oleObj spid="_x0000_s82969" name="Picture" r:id="rId4" imgW="5791200" imgH="3209544" progId="Word.Picture.8">
                  <p:embed/>
                </p:oleObj>
              </mc:Choice>
              <mc:Fallback>
                <p:oleObj name="Picture" r:id="rId4" imgW="5791200" imgH="3209544"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36625"/>
                        <a:ext cx="8839200" cy="48990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9FB1-2595-4B2C-99D0-EBA6355C6804}"/>
              </a:ext>
            </a:extLst>
          </p:cNvPr>
          <p:cNvSpPr>
            <a:spLocks noGrp="1"/>
          </p:cNvSpPr>
          <p:nvPr>
            <p:ph type="title"/>
          </p:nvPr>
        </p:nvSpPr>
        <p:spPr/>
        <p:txBody>
          <a:bodyPr/>
          <a:lstStyle/>
          <a:p>
            <a:pPr>
              <a:defRPr/>
            </a:pPr>
            <a:r>
              <a:rPr lang="en-US" dirty="0">
                <a:ea typeface="+mj-ea"/>
              </a:rPr>
              <a:t>Outline</a:t>
            </a:r>
          </a:p>
        </p:txBody>
      </p:sp>
      <p:sp>
        <p:nvSpPr>
          <p:cNvPr id="3" name="Content Placeholder 2">
            <a:extLst>
              <a:ext uri="{FF2B5EF4-FFF2-40B4-BE49-F238E27FC236}">
                <a16:creationId xmlns:a16="http://schemas.microsoft.com/office/drawing/2014/main" id="{34344D24-F9F8-4418-BCCD-508D7D923049}"/>
              </a:ext>
            </a:extLst>
          </p:cNvPr>
          <p:cNvSpPr>
            <a:spLocks noGrp="1"/>
          </p:cNvSpPr>
          <p:nvPr>
            <p:ph idx="1"/>
          </p:nvPr>
        </p:nvSpPr>
        <p:spPr/>
        <p:txBody>
          <a:bodyPr/>
          <a:lstStyle/>
          <a:p>
            <a:pPr>
              <a:buFontTx/>
              <a:buNone/>
              <a:defRPr/>
            </a:pPr>
            <a:r>
              <a:rPr lang="en-US" dirty="0">
                <a:effectLst>
                  <a:outerShdw blurRad="38100" dist="38100" dir="2700000" algn="tl">
                    <a:srgbClr val="808080"/>
                  </a:outerShdw>
                </a:effectLst>
              </a:rPr>
              <a:t>Overview</a:t>
            </a:r>
          </a:p>
          <a:p>
            <a:pPr>
              <a:buFontTx/>
              <a:buNone/>
              <a:defRPr/>
            </a:pPr>
            <a:r>
              <a:rPr lang="en-US" dirty="0">
                <a:effectLst>
                  <a:outerShdw blurRad="38100" dist="38100" dir="2700000" algn="tl">
                    <a:srgbClr val="808080"/>
                  </a:outerShdw>
                </a:effectLst>
              </a:rPr>
              <a:t>Components of cost-effectiveness analysis</a:t>
            </a:r>
          </a:p>
          <a:p>
            <a:pPr>
              <a:buFontTx/>
              <a:buNone/>
              <a:defRPr/>
            </a:pPr>
            <a:r>
              <a:rPr lang="en-US" dirty="0">
                <a:solidFill>
                  <a:schemeClr val="tx1"/>
                </a:solidFill>
                <a:effectLst>
                  <a:outerShdw blurRad="38100" dist="38100" dir="2700000" algn="tl">
                    <a:srgbClr val="FFFFFF"/>
                  </a:outerShdw>
                </a:effectLst>
              </a:rPr>
              <a:t>Steps in cost-effectiveness analysis</a:t>
            </a:r>
          </a:p>
          <a:p>
            <a:pPr>
              <a:buFontTx/>
              <a:buNone/>
              <a:defRPr/>
            </a:pPr>
            <a:r>
              <a:rPr lang="en-US" dirty="0">
                <a:effectLst>
                  <a:outerShdw blurRad="38100" dist="38100" dir="2700000" algn="tl">
                    <a:srgbClr val="808080"/>
                  </a:outerShdw>
                </a:effectLst>
              </a:rPr>
              <a:t>Implications of CEA</a:t>
            </a:r>
          </a:p>
          <a:p>
            <a:pPr>
              <a:buFontTx/>
              <a:buNone/>
              <a:defRPr/>
            </a:pPr>
            <a:endParaRPr lang="en-US" dirty="0">
              <a:effectLst>
                <a:outerShdw blurRad="38100" dist="38100" dir="2700000" algn="tl">
                  <a:srgbClr val="80808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8703A77E-4CAB-4904-B157-1BA3183688A0}"/>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Super Models for Global Health </a:t>
            </a:r>
          </a:p>
        </p:txBody>
      </p:sp>
      <p:sp>
        <p:nvSpPr>
          <p:cNvPr id="184322" name="Rectangle 2">
            <a:extLst>
              <a:ext uri="{FF2B5EF4-FFF2-40B4-BE49-F238E27FC236}">
                <a16:creationId xmlns:a16="http://schemas.microsoft.com/office/drawing/2014/main" id="{CF524B15-6A4A-45B0-9E3B-C398B7D1316B}"/>
              </a:ext>
            </a:extLst>
          </p:cNvPr>
          <p:cNvSpPr>
            <a:spLocks noGrp="1" noChangeArrowheads="1"/>
          </p:cNvSpPr>
          <p:nvPr>
            <p:ph type="title"/>
          </p:nvPr>
        </p:nvSpPr>
        <p:spPr/>
        <p:txBody>
          <a:bodyPr/>
          <a:lstStyle/>
          <a:p>
            <a:pPr>
              <a:defRPr/>
            </a:pPr>
            <a:r>
              <a:rPr lang="en-US" b="1" dirty="0"/>
              <a:t>Methods of Resource Allocation</a:t>
            </a:r>
          </a:p>
        </p:txBody>
      </p:sp>
      <p:sp>
        <p:nvSpPr>
          <p:cNvPr id="184323" name="Rectangle 3">
            <a:extLst>
              <a:ext uri="{FF2B5EF4-FFF2-40B4-BE49-F238E27FC236}">
                <a16:creationId xmlns:a16="http://schemas.microsoft.com/office/drawing/2014/main" id="{F6BAFC51-1161-434D-BFC5-160AD27B14F3}"/>
              </a:ext>
            </a:extLst>
          </p:cNvPr>
          <p:cNvSpPr>
            <a:spLocks noGrp="1" noChangeArrowheads="1"/>
          </p:cNvSpPr>
          <p:nvPr>
            <p:ph type="body" idx="1"/>
          </p:nvPr>
        </p:nvSpPr>
        <p:spPr/>
        <p:txBody>
          <a:bodyPr/>
          <a:lstStyle/>
          <a:p>
            <a:pPr algn="ctr">
              <a:buFontTx/>
              <a:buNone/>
              <a:defRPr/>
            </a:pPr>
            <a:endParaRPr lang="en-US" b="1" dirty="0"/>
          </a:p>
          <a:p>
            <a:pPr algn="ctr">
              <a:buFontTx/>
              <a:buNone/>
              <a:defRPr/>
            </a:pPr>
            <a:r>
              <a:rPr lang="en-US" b="1" dirty="0"/>
              <a:t>Where can the greatest benefit be obtained for a given expenditure?</a:t>
            </a:r>
          </a:p>
          <a:p>
            <a:pPr>
              <a:buFontTx/>
              <a:buNone/>
              <a:defRPr/>
            </a:pPr>
            <a:endParaRPr lang="en-US" b="1" dirty="0"/>
          </a:p>
          <a:p>
            <a:pPr lvl="1" algn="ctr">
              <a:buFontTx/>
              <a:buNone/>
              <a:defRPr/>
            </a:pPr>
            <a:r>
              <a:rPr lang="en-US" b="1" dirty="0"/>
              <a:t>Cost-Effectiveness Analysis (CEA) can help answer this question.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4FD3107-AADE-4EFE-A4BD-B87470AF1C89}"/>
              </a:ext>
            </a:extLst>
          </p:cNvPr>
          <p:cNvSpPr>
            <a:spLocks noGrp="1" noChangeArrowheads="1"/>
          </p:cNvSpPr>
          <p:nvPr>
            <p:ph type="title"/>
          </p:nvPr>
        </p:nvSpPr>
        <p:spPr>
          <a:xfrm>
            <a:off x="228600" y="609600"/>
            <a:ext cx="7772400" cy="1143000"/>
          </a:xfrm>
        </p:spPr>
        <p:txBody>
          <a:bodyPr/>
          <a:lstStyle/>
          <a:p>
            <a:pPr>
              <a:defRPr/>
            </a:pPr>
            <a:r>
              <a:rPr lang="en-US" dirty="0">
                <a:effectLst>
                  <a:outerShdw blurRad="38100" dist="38100" dir="2700000" algn="tl">
                    <a:srgbClr val="808080"/>
                  </a:outerShdw>
                </a:effectLst>
              </a:rPr>
              <a:t>Steps in conducting a cost-effectiveness analysis</a:t>
            </a:r>
            <a:endParaRPr lang="en-US" dirty="0">
              <a:effectLst/>
              <a:latin typeface="Corbel" pitchFamily="34" charset="0"/>
            </a:endParaRPr>
          </a:p>
        </p:txBody>
      </p:sp>
      <p:sp>
        <p:nvSpPr>
          <p:cNvPr id="87043" name="Rectangle 3">
            <a:extLst>
              <a:ext uri="{FF2B5EF4-FFF2-40B4-BE49-F238E27FC236}">
                <a16:creationId xmlns:a16="http://schemas.microsoft.com/office/drawing/2014/main" id="{0FF683BF-BA82-4371-B3D7-B6576473C0A9}"/>
              </a:ext>
            </a:extLst>
          </p:cNvPr>
          <p:cNvSpPr>
            <a:spLocks noGrp="1" noChangeArrowheads="1"/>
          </p:cNvSpPr>
          <p:nvPr>
            <p:ph type="body" idx="1"/>
          </p:nvPr>
        </p:nvSpPr>
        <p:spPr>
          <a:xfrm>
            <a:off x="685800" y="1981200"/>
            <a:ext cx="7924800" cy="4114800"/>
          </a:xfrm>
        </p:spPr>
        <p:txBody>
          <a:bodyPr/>
          <a:lstStyle/>
          <a:p>
            <a:pPr lvl="1">
              <a:buFontTx/>
              <a:buNone/>
              <a:defRPr/>
            </a:pPr>
            <a:r>
              <a:rPr lang="en-US" altLang="en-US" dirty="0"/>
              <a:t>(1) Define analysis.</a:t>
            </a:r>
          </a:p>
          <a:p>
            <a:pPr lvl="1">
              <a:buFontTx/>
              <a:buNone/>
              <a:defRPr/>
            </a:pPr>
            <a:r>
              <a:rPr lang="en-US" altLang="en-US" dirty="0"/>
              <a:t>	DA: Clinical or policy situation, alternative strategies. </a:t>
            </a:r>
          </a:p>
          <a:p>
            <a:pPr lvl="1">
              <a:buFontTx/>
              <a:buNone/>
              <a:defRPr/>
            </a:pPr>
            <a:r>
              <a:rPr lang="en-US" altLang="en-US" dirty="0"/>
              <a:t>	CEA: Economic perspective, CE outcome measures.</a:t>
            </a:r>
          </a:p>
          <a:p>
            <a:pPr lvl="1">
              <a:buFontTx/>
              <a:buNone/>
              <a:defRPr/>
            </a:pPr>
            <a:endParaRPr lang="en-US" altLang="en-US" dirty="0"/>
          </a:p>
          <a:p>
            <a:pPr lvl="1">
              <a:buFontTx/>
              <a:buNone/>
              <a:defRPr/>
            </a:pPr>
            <a:r>
              <a:rPr lang="en-US" altLang="en-US" dirty="0"/>
              <a:t>(2) Specify technical approach.</a:t>
            </a:r>
          </a:p>
          <a:p>
            <a:pPr lvl="1">
              <a:buFontTx/>
              <a:buNone/>
              <a:defRPr/>
            </a:pPr>
            <a:r>
              <a:rPr lang="en-US" altLang="en-US" dirty="0"/>
              <a:t>	DA: decision tree, with chance nodes and utilities.</a:t>
            </a:r>
          </a:p>
          <a:p>
            <a:pPr lvl="1">
              <a:buFontTx/>
              <a:buNone/>
              <a:defRPr/>
            </a:pPr>
            <a:r>
              <a:rPr lang="en-US" altLang="en-US" dirty="0"/>
              <a:t>	CEA: Cost outcomes, formulas for outcome measures.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4" end="4"/>
                                            </p:txEl>
                                          </p:spTgt>
                                        </p:tgtEl>
                                        <p:attrNameLst>
                                          <p:attrName>style.visibility</p:attrName>
                                        </p:attrNameLst>
                                      </p:cBhvr>
                                      <p:to>
                                        <p:strVal val="visible"/>
                                      </p:to>
                                    </p:set>
                                    <p:animEffect transition="in" filter="fade">
                                      <p:cBhvr>
                                        <p:cTn id="7" dur="500"/>
                                        <p:tgtEl>
                                          <p:spTgt spid="870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5" end="5"/>
                                            </p:txEl>
                                          </p:spTgt>
                                        </p:tgtEl>
                                        <p:attrNameLst>
                                          <p:attrName>style.visibility</p:attrName>
                                        </p:attrNameLst>
                                      </p:cBhvr>
                                      <p:to>
                                        <p:strVal val="visible"/>
                                      </p:to>
                                    </p:set>
                                    <p:animEffect transition="in" filter="fade">
                                      <p:cBhvr>
                                        <p:cTn id="10" dur="500"/>
                                        <p:tgtEl>
                                          <p:spTgt spid="870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6" end="6"/>
                                            </p:txEl>
                                          </p:spTgt>
                                        </p:tgtEl>
                                        <p:attrNameLst>
                                          <p:attrName>style.visibility</p:attrName>
                                        </p:attrNameLst>
                                      </p:cBhvr>
                                      <p:to>
                                        <p:strVal val="visible"/>
                                      </p:to>
                                    </p:set>
                                    <p:animEffect transition="in" filter="fade">
                                      <p:cBhvr>
                                        <p:cTn id="13"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3FD3A38-D96D-46F5-9793-D6987FD52FD5}"/>
              </a:ext>
            </a:extLst>
          </p:cNvPr>
          <p:cNvSpPr>
            <a:spLocks noGrp="1" noChangeArrowheads="1"/>
          </p:cNvSpPr>
          <p:nvPr>
            <p:ph type="title"/>
          </p:nvPr>
        </p:nvSpPr>
        <p:spPr>
          <a:xfrm>
            <a:off x="304800" y="685800"/>
            <a:ext cx="7772400" cy="1143000"/>
          </a:xfrm>
        </p:spPr>
        <p:txBody>
          <a:bodyPr/>
          <a:lstStyle/>
          <a:p>
            <a:pPr>
              <a:defRPr/>
            </a:pPr>
            <a:r>
              <a:rPr lang="en-US" sz="3200" dirty="0">
                <a:effectLst>
                  <a:outerShdw blurRad="38100" dist="38100" dir="2700000" algn="tl">
                    <a:srgbClr val="808080"/>
                  </a:outerShdw>
                </a:effectLst>
              </a:rPr>
              <a:t>Steps in conducting a cost-effectiveness analysis (cont’d)</a:t>
            </a:r>
            <a:endParaRPr lang="en-US" sz="3200" dirty="0">
              <a:effectLst/>
            </a:endParaRPr>
          </a:p>
        </p:txBody>
      </p:sp>
      <p:sp>
        <p:nvSpPr>
          <p:cNvPr id="88067" name="Text Box 3">
            <a:extLst>
              <a:ext uri="{FF2B5EF4-FFF2-40B4-BE49-F238E27FC236}">
                <a16:creationId xmlns:a16="http://schemas.microsoft.com/office/drawing/2014/main" id="{AB7EE204-4632-4206-8375-E75A0B48DF79}"/>
              </a:ext>
            </a:extLst>
          </p:cNvPr>
          <p:cNvSpPr txBox="1">
            <a:spLocks noChangeArrowheads="1"/>
          </p:cNvSpPr>
          <p:nvPr/>
        </p:nvSpPr>
        <p:spPr bwMode="auto">
          <a:xfrm>
            <a:off x="914400" y="2133600"/>
            <a:ext cx="8229600" cy="33242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defRPr/>
            </a:pPr>
            <a:r>
              <a:rPr lang="en-US" sz="2400" dirty="0">
                <a:solidFill>
                  <a:srgbClr val="FFFFFF"/>
                </a:solidFill>
                <a:effectLst>
                  <a:outerShdw blurRad="38100" dist="38100" dir="2700000" algn="tl">
                    <a:srgbClr val="808080"/>
                  </a:outerShdw>
                </a:effectLst>
                <a:latin typeface="Corbel" pitchFamily="34" charset="0"/>
              </a:rPr>
              <a:t>(3) Determine input values. </a:t>
            </a:r>
          </a:p>
          <a:p>
            <a:pPr lvl="1">
              <a:defRPr/>
            </a:pPr>
            <a:r>
              <a:rPr lang="en-US" sz="2400" dirty="0">
                <a:solidFill>
                  <a:srgbClr val="FFFFFF"/>
                </a:solidFill>
                <a:effectLst>
                  <a:outerShdw blurRad="38100" dist="38100" dir="2700000" algn="tl">
                    <a:srgbClr val="808080"/>
                  </a:outerShdw>
                </a:effectLst>
                <a:latin typeface="Corbel" pitchFamily="34" charset="0"/>
              </a:rPr>
              <a:t>	DA: health values (chance node probabilities, utilities)</a:t>
            </a:r>
          </a:p>
          <a:p>
            <a:pPr lvl="1">
              <a:defRPr/>
            </a:pPr>
            <a:r>
              <a:rPr lang="en-US" sz="2400" dirty="0">
                <a:solidFill>
                  <a:srgbClr val="FFFFFF"/>
                </a:solidFill>
                <a:effectLst>
                  <a:outerShdw blurRad="38100" dist="38100" dir="2700000" algn="tl">
                    <a:srgbClr val="808080"/>
                  </a:outerShdw>
                </a:effectLst>
                <a:latin typeface="Corbel" pitchFamily="34" charset="0"/>
              </a:rPr>
              <a:t>	CEA: costs (for programs and medical care). </a:t>
            </a:r>
          </a:p>
          <a:p>
            <a:pPr lvl="1">
              <a:defRPr/>
            </a:pPr>
            <a:endParaRPr lang="en-US" sz="2400" dirty="0">
              <a:solidFill>
                <a:srgbClr val="FFFFFF"/>
              </a:solidFill>
              <a:effectLst>
                <a:outerShdw blurRad="38100" dist="38100" dir="2700000" algn="tl">
                  <a:srgbClr val="808080"/>
                </a:outerShdw>
              </a:effectLst>
              <a:latin typeface="Corbel" pitchFamily="34" charset="0"/>
            </a:endParaRPr>
          </a:p>
          <a:p>
            <a:pPr lvl="1">
              <a:defRPr/>
            </a:pPr>
            <a:r>
              <a:rPr lang="en-US" sz="2400" dirty="0">
                <a:solidFill>
                  <a:srgbClr val="FFFFFF"/>
                </a:solidFill>
                <a:effectLst>
                  <a:outerShdw blurRad="38100" dist="38100" dir="2700000" algn="tl">
                    <a:srgbClr val="808080"/>
                  </a:outerShdw>
                </a:effectLst>
                <a:latin typeface="Corbel" pitchFamily="34" charset="0"/>
              </a:rPr>
              <a:t>(4) Conduct analyses. </a:t>
            </a:r>
          </a:p>
          <a:p>
            <a:pPr lvl="1">
              <a:defRPr/>
            </a:pPr>
            <a:endParaRPr lang="en-US" sz="2400" dirty="0">
              <a:solidFill>
                <a:srgbClr val="FFFFFF"/>
              </a:solidFill>
              <a:effectLst>
                <a:outerShdw blurRad="38100" dist="38100" dir="2700000" algn="tl">
                  <a:srgbClr val="808080"/>
                </a:outerShdw>
              </a:effectLst>
              <a:latin typeface="Corbel" pitchFamily="34" charset="0"/>
            </a:endParaRPr>
          </a:p>
          <a:p>
            <a:pPr lvl="1">
              <a:defRPr/>
            </a:pPr>
            <a:r>
              <a:rPr lang="en-US" sz="2400" dirty="0">
                <a:solidFill>
                  <a:srgbClr val="FFFFFF"/>
                </a:solidFill>
                <a:effectLst>
                  <a:outerShdw blurRad="38100" dist="38100" dir="2700000" algn="tl">
                    <a:srgbClr val="808080"/>
                  </a:outerShdw>
                </a:effectLst>
                <a:latin typeface="Corbel" pitchFamily="34" charset="0"/>
              </a:rPr>
              <a:t>(5) Prepare manuscripts</a:t>
            </a:r>
            <a:endParaRPr lang="en-US" sz="2400" dirty="0">
              <a:solidFill>
                <a:srgbClr val="FFFFFF"/>
              </a:solidFill>
              <a:latin typeface="Corbel" pitchFamily="34" charset="0"/>
            </a:endParaRPr>
          </a:p>
          <a:p>
            <a:pPr>
              <a:spcBef>
                <a:spcPct val="50000"/>
              </a:spcBef>
              <a:defRPr/>
            </a:pPr>
            <a:endParaRPr lang="en-US" dirty="0">
              <a:solidFill>
                <a:srgbClr val="FFFFFF"/>
              </a:solidFill>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6" end="6"/>
                                            </p:txEl>
                                          </p:spTgt>
                                        </p:tgtEl>
                                        <p:attrNameLst>
                                          <p:attrName>style.visibility</p:attrName>
                                        </p:attrNameLst>
                                      </p:cBhvr>
                                      <p:to>
                                        <p:strVal val="visible"/>
                                      </p:to>
                                    </p:set>
                                    <p:animEffect transition="in" filter="fade">
                                      <p:cBhvr>
                                        <p:cTn id="7"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DBC22F9-433D-4980-BC03-DF23231497AA}"/>
              </a:ext>
            </a:extLst>
          </p:cNvPr>
          <p:cNvSpPr>
            <a:spLocks noGrp="1" noChangeArrowheads="1"/>
          </p:cNvSpPr>
          <p:nvPr>
            <p:ph type="title"/>
          </p:nvPr>
        </p:nvSpPr>
        <p:spPr/>
        <p:txBody>
          <a:bodyPr/>
          <a:lstStyle/>
          <a:p>
            <a:pPr>
              <a:defRPr/>
            </a:pPr>
            <a:r>
              <a:rPr lang="en-US" dirty="0">
                <a:effectLst>
                  <a:outerShdw blurRad="38100" dist="38100" dir="2700000" algn="tl">
                    <a:srgbClr val="808080"/>
                  </a:outerShdw>
                </a:effectLst>
              </a:rPr>
              <a:t>CEA is iterative</a:t>
            </a:r>
            <a:endParaRPr lang="en-US" dirty="0">
              <a:effectLst/>
            </a:endParaRPr>
          </a:p>
        </p:txBody>
      </p:sp>
      <p:sp>
        <p:nvSpPr>
          <p:cNvPr id="89091" name="Rectangle 3">
            <a:extLst>
              <a:ext uri="{FF2B5EF4-FFF2-40B4-BE49-F238E27FC236}">
                <a16:creationId xmlns:a16="http://schemas.microsoft.com/office/drawing/2014/main" id="{62D5A825-8AA3-43FF-9F5E-623BE3DE2F1E}"/>
              </a:ext>
            </a:extLst>
          </p:cNvPr>
          <p:cNvSpPr>
            <a:spLocks noGrp="1" noChangeArrowheads="1"/>
          </p:cNvSpPr>
          <p:nvPr>
            <p:ph type="body" idx="1"/>
          </p:nvPr>
        </p:nvSpPr>
        <p:spPr>
          <a:xfrm>
            <a:off x="762000" y="1828800"/>
            <a:ext cx="7772400" cy="4114800"/>
          </a:xfrm>
        </p:spPr>
        <p:txBody>
          <a:bodyPr/>
          <a:lstStyle/>
          <a:p>
            <a:pPr lvl="1">
              <a:spcBef>
                <a:spcPct val="50000"/>
              </a:spcBef>
              <a:buFont typeface="Symbol" pitchFamily="18" charset="2"/>
              <a:buChar char="·"/>
              <a:defRPr/>
            </a:pPr>
            <a:r>
              <a:rPr lang="en-US" altLang="en-US" dirty="0"/>
              <a:t>Steps usually </a:t>
            </a:r>
            <a:r>
              <a:rPr lang="en-US" altLang="en-US" u="sng" dirty="0"/>
              <a:t>in order, more or less</a:t>
            </a:r>
            <a:r>
              <a:rPr lang="en-US" altLang="en-US" dirty="0"/>
              <a:t>. </a:t>
            </a:r>
          </a:p>
          <a:p>
            <a:pPr lvl="1">
              <a:spcBef>
                <a:spcPct val="50000"/>
              </a:spcBef>
              <a:buFont typeface="Symbol" pitchFamily="18" charset="2"/>
              <a:buChar char="·"/>
              <a:defRPr/>
            </a:pPr>
            <a:r>
              <a:rPr lang="en-US" altLang="en-US" dirty="0"/>
              <a:t>Often desirable to </a:t>
            </a:r>
            <a:r>
              <a:rPr lang="en-US" altLang="en-US" u="sng" dirty="0"/>
              <a:t>refine or redefine the analysis</a:t>
            </a:r>
            <a:r>
              <a:rPr lang="en-US" altLang="en-US" dirty="0"/>
              <a:t> as it progresses</a:t>
            </a:r>
          </a:p>
          <a:p>
            <a:pPr lvl="1">
              <a:spcBef>
                <a:spcPct val="50000"/>
              </a:spcBef>
              <a:buFont typeface="Symbol" pitchFamily="18" charset="2"/>
              <a:buChar char="·"/>
              <a:defRPr/>
            </a:pPr>
            <a:r>
              <a:rPr lang="en-US" altLang="en-US" i="1" u="sng" dirty="0"/>
              <a:t>Good news:</a:t>
            </a:r>
            <a:r>
              <a:rPr lang="en-US" altLang="en-US" dirty="0"/>
              <a:t> Until published, can revise. Feedback and reflection makes better analysis.</a:t>
            </a:r>
          </a:p>
          <a:p>
            <a:pPr lvl="1">
              <a:spcBef>
                <a:spcPct val="50000"/>
              </a:spcBef>
              <a:buFont typeface="Symbol" pitchFamily="18" charset="2"/>
              <a:buChar char="·"/>
              <a:defRPr/>
            </a:pPr>
            <a:r>
              <a:rPr lang="en-US" altLang="en-US" i="1" u="sng" dirty="0"/>
              <a:t>Bad news:</a:t>
            </a:r>
            <a:r>
              <a:rPr lang="en-US" altLang="en-US" dirty="0"/>
              <a:t> Until published, can revise. </a:t>
            </a:r>
            <a:br>
              <a:rPr lang="en-US" altLang="en-US" dirty="0"/>
            </a:br>
            <a:r>
              <a:rPr lang="en-US" altLang="en-US" dirty="0"/>
              <a:t>When will this end?</a:t>
            </a:r>
          </a:p>
          <a:p>
            <a:pPr lvl="1">
              <a:spcBef>
                <a:spcPct val="50000"/>
              </a:spcBef>
              <a:buFont typeface="Symbol" pitchFamily="18" charset="2"/>
              <a:buChar char="·"/>
              <a:defRPr/>
            </a:pPr>
            <a:r>
              <a:rPr lang="en-US" altLang="en-US" dirty="0"/>
              <a:t>Perfection vs. good enough: experience </a:t>
            </a:r>
            <a:r>
              <a:rPr lang="en-US" altLang="en-US" dirty="0">
                <a:sym typeface="Wingdings" pitchFamily="-106" charset="2"/>
              </a:rPr>
              <a:t></a:t>
            </a:r>
            <a:r>
              <a:rPr lang="en-US" altLang="en-US" dirty="0"/>
              <a:t> </a:t>
            </a:r>
            <a:r>
              <a:rPr lang="en-US" altLang="en-US" u="sng" dirty="0"/>
              <a:t>balance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64BEADA-926E-4CD7-9877-FCDD0D5E3EB0}"/>
              </a:ext>
            </a:extLst>
          </p:cNvPr>
          <p:cNvSpPr>
            <a:spLocks noGrp="1" noChangeArrowheads="1"/>
          </p:cNvSpPr>
          <p:nvPr>
            <p:ph type="title"/>
          </p:nvPr>
        </p:nvSpPr>
        <p:spPr>
          <a:xfrm>
            <a:off x="685800" y="381000"/>
            <a:ext cx="7772400" cy="1143000"/>
          </a:xfrm>
        </p:spPr>
        <p:txBody>
          <a:bodyPr/>
          <a:lstStyle/>
          <a:p>
            <a:pPr algn="l">
              <a:defRPr/>
            </a:pPr>
            <a:r>
              <a:rPr lang="en-US" altLang="en-US" dirty="0">
                <a:ea typeface="+mj-ea"/>
              </a:rPr>
              <a:t>(1) Define the analysis</a:t>
            </a:r>
          </a:p>
        </p:txBody>
      </p:sp>
      <p:sp>
        <p:nvSpPr>
          <p:cNvPr id="90115" name="Rectangle 3">
            <a:extLst>
              <a:ext uri="{FF2B5EF4-FFF2-40B4-BE49-F238E27FC236}">
                <a16:creationId xmlns:a16="http://schemas.microsoft.com/office/drawing/2014/main" id="{8C442C94-BDA6-47F8-9ED5-4A940E5B6EB1}"/>
              </a:ext>
            </a:extLst>
          </p:cNvPr>
          <p:cNvSpPr>
            <a:spLocks noGrp="1" noChangeArrowheads="1"/>
          </p:cNvSpPr>
          <p:nvPr>
            <p:ph type="body" idx="1"/>
          </p:nvPr>
        </p:nvSpPr>
        <p:spPr>
          <a:xfrm>
            <a:off x="762000" y="1371600"/>
            <a:ext cx="7772400" cy="2895600"/>
          </a:xfrm>
        </p:spPr>
        <p:txBody>
          <a:bodyPr/>
          <a:lstStyle/>
          <a:p>
            <a:pPr lvl="1">
              <a:buFont typeface="Symbol" pitchFamily="-110" charset="2"/>
              <a:buChar char="·"/>
              <a:defRPr/>
            </a:pPr>
            <a:r>
              <a:rPr lang="en-US" dirty="0">
                <a:effectLst>
                  <a:outerShdw blurRad="38100" dist="38100" dir="2700000" algn="tl">
                    <a:srgbClr val="808080"/>
                  </a:outerShdw>
                </a:effectLst>
                <a:latin typeface="Corbel" pitchFamily="-110" charset="0"/>
              </a:rPr>
              <a:t>Aneurysm: </a:t>
            </a:r>
            <a:r>
              <a:rPr lang="en-US" u="sng" dirty="0">
                <a:effectLst>
                  <a:outerShdw blurRad="38100" dist="38100" dir="2700000" algn="tl">
                    <a:srgbClr val="808080"/>
                  </a:outerShdw>
                </a:effectLst>
                <a:latin typeface="Corbel" pitchFamily="-110" charset="0"/>
              </a:rPr>
              <a:t>clinical situation</a:t>
            </a:r>
            <a:r>
              <a:rPr lang="en-US" dirty="0">
                <a:effectLst>
                  <a:outerShdw blurRad="38100" dist="38100" dir="2700000" algn="tl">
                    <a:srgbClr val="808080"/>
                  </a:outerShdw>
                </a:effectLst>
                <a:latin typeface="Corbel" pitchFamily="-110" charset="0"/>
              </a:rPr>
              <a:t> = woman, aged 50, with unruptured cerebral aneurysm found incidentally. </a:t>
            </a:r>
            <a:br>
              <a:rPr lang="en-US" dirty="0">
                <a:effectLst>
                  <a:outerShdw blurRad="38100" dist="38100" dir="2700000" algn="tl">
                    <a:srgbClr val="808080"/>
                  </a:outerShdw>
                </a:effectLst>
                <a:latin typeface="Corbel" pitchFamily="-110" charset="0"/>
              </a:rPr>
            </a:br>
            <a:r>
              <a:rPr lang="en-US" dirty="0">
                <a:effectLst>
                  <a:outerShdw blurRad="38100" dist="38100" dir="2700000" algn="tl">
                    <a:srgbClr val="808080"/>
                  </a:outerShdw>
                </a:effectLst>
                <a:latin typeface="Corbel" pitchFamily="-110" charset="0"/>
              </a:rPr>
              <a:t>Options = no treatment or surgery (clipping).</a:t>
            </a:r>
          </a:p>
          <a:p>
            <a:pPr lvl="1">
              <a:buFont typeface="Symbol" pitchFamily="-110" charset="2"/>
              <a:buChar char="·"/>
              <a:defRPr/>
            </a:pPr>
            <a:r>
              <a:rPr lang="en-US" u="sng" dirty="0">
                <a:effectLst>
                  <a:outerShdw blurRad="38100" dist="38100" dir="2700000" algn="tl">
                    <a:srgbClr val="808080"/>
                  </a:outerShdw>
                </a:effectLst>
                <a:latin typeface="Corbel" pitchFamily="-110" charset="0"/>
              </a:rPr>
              <a:t>Perspective</a:t>
            </a:r>
            <a:r>
              <a:rPr lang="en-US" dirty="0">
                <a:effectLst>
                  <a:outerShdw blurRad="38100" dist="38100" dir="2700000" algn="tl">
                    <a:srgbClr val="808080"/>
                  </a:outerShdw>
                </a:effectLst>
                <a:latin typeface="Corbel" pitchFamily="-110" charset="0"/>
              </a:rPr>
              <a:t> = societal. i.e., economic effects on patients, providers, insurers, etc not separated. </a:t>
            </a:r>
            <a:br>
              <a:rPr lang="en-US" dirty="0">
                <a:effectLst>
                  <a:outerShdw blurRad="38100" dist="38100" dir="2700000" algn="tl">
                    <a:srgbClr val="808080"/>
                  </a:outerShdw>
                </a:effectLst>
                <a:latin typeface="Corbel" pitchFamily="-110" charset="0"/>
              </a:rPr>
            </a:br>
            <a:r>
              <a:rPr lang="en-US" dirty="0">
                <a:effectLst>
                  <a:outerShdw blurRad="38100" dist="38100" dir="2700000" algn="tl">
                    <a:srgbClr val="808080"/>
                  </a:outerShdw>
                </a:effectLst>
                <a:latin typeface="Corbel" pitchFamily="-110" charset="0"/>
              </a:rPr>
              <a:t>Costs counted regardless of who pays.</a:t>
            </a:r>
          </a:p>
          <a:p>
            <a:pPr lvl="1">
              <a:buFont typeface="Symbol" pitchFamily="-110" charset="2"/>
              <a:buChar char="·"/>
              <a:defRPr/>
            </a:pPr>
            <a:r>
              <a:rPr lang="en-US" u="sng" dirty="0">
                <a:effectLst>
                  <a:outerShdw blurRad="38100" dist="38100" dir="2700000" algn="tl">
                    <a:srgbClr val="808080"/>
                  </a:outerShdw>
                </a:effectLst>
                <a:latin typeface="Corbel" pitchFamily="-110" charset="0"/>
              </a:rPr>
              <a:t>Outcome measure</a:t>
            </a:r>
            <a:r>
              <a:rPr lang="en-US" dirty="0">
                <a:effectLst>
                  <a:outerShdw blurRad="38100" dist="38100" dir="2700000" algn="tl">
                    <a:srgbClr val="808080"/>
                  </a:outerShdw>
                </a:effectLst>
                <a:latin typeface="Corbel" pitchFamily="-110" charset="0"/>
              </a:rPr>
              <a:t> is cost per QALY gained</a:t>
            </a:r>
            <a:r>
              <a:rPr lang="en-US" dirty="0">
                <a:effectLst/>
                <a:latin typeface="Corbel" pitchFamily="-110" charset="0"/>
              </a:rPr>
              <a:t>. </a:t>
            </a:r>
          </a:p>
        </p:txBody>
      </p:sp>
      <p:sp>
        <p:nvSpPr>
          <p:cNvPr id="90116" name="Text Box 4">
            <a:extLst>
              <a:ext uri="{FF2B5EF4-FFF2-40B4-BE49-F238E27FC236}">
                <a16:creationId xmlns:a16="http://schemas.microsoft.com/office/drawing/2014/main" id="{80DBF8F2-0901-4FA8-9E70-5EC0866A676D}"/>
              </a:ext>
            </a:extLst>
          </p:cNvPr>
          <p:cNvSpPr txBox="1">
            <a:spLocks noChangeArrowheads="1"/>
          </p:cNvSpPr>
          <p:nvPr/>
        </p:nvSpPr>
        <p:spPr bwMode="auto">
          <a:xfrm>
            <a:off x="838200" y="4525963"/>
            <a:ext cx="7924800" cy="1570037"/>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dirty="0">
                <a:solidFill>
                  <a:srgbClr val="FFFFFF"/>
                </a:solidFill>
                <a:effectLst>
                  <a:outerShdw blurRad="38100" dist="38100" dir="2700000" algn="tl">
                    <a:srgbClr val="808080"/>
                  </a:outerShdw>
                </a:effectLst>
                <a:latin typeface="Corbel" pitchFamily="34" charset="0"/>
              </a:rPr>
              <a:t>“This CEA compares surgical clipping to no treatment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for the management of an asymptomatic small cerebral </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aneurysm, for a 50 year old woman, estimating the societal</a:t>
            </a:r>
            <a:br>
              <a:rPr lang="en-US" sz="2400" dirty="0">
                <a:solidFill>
                  <a:srgbClr val="FFFFFF"/>
                </a:solidFill>
                <a:effectLst>
                  <a:outerShdw blurRad="38100" dist="38100" dir="2700000" algn="tl">
                    <a:srgbClr val="808080"/>
                  </a:outerShdw>
                </a:effectLst>
                <a:latin typeface="Corbel" pitchFamily="34" charset="0"/>
              </a:rPr>
            </a:br>
            <a:r>
              <a:rPr lang="en-US" sz="2400" dirty="0">
                <a:solidFill>
                  <a:srgbClr val="FFFFFF"/>
                </a:solidFill>
                <a:effectLst>
                  <a:outerShdw blurRad="38100" dist="38100" dir="2700000" algn="tl">
                    <a:srgbClr val="808080"/>
                  </a:outerShdw>
                </a:effectLst>
                <a:latin typeface="Corbel" pitchFamily="34" charset="0"/>
              </a:rPr>
              <a:t>cost per QALY gained.”</a:t>
            </a:r>
            <a:endParaRPr lang="en-US" dirty="0">
              <a:solidFill>
                <a:srgbClr val="FFFFFF"/>
              </a:solidFill>
              <a:latin typeface="Corbe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43628262-57A5-4E8D-AACC-57A3E85D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772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A961CF6F-D69E-48DF-8886-A192C3E20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39583" r="57031" b="53125"/>
          <a:stretch>
            <a:fillRect/>
          </a:stretch>
        </p:blipFill>
        <p:spPr bwMode="auto">
          <a:xfrm>
            <a:off x="1295400" y="738188"/>
            <a:ext cx="297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B18FB5F7-5780-4C22-AAB3-05C2B8019368}"/>
              </a:ext>
            </a:extLst>
          </p:cNvPr>
          <p:cNvSpPr txBox="1">
            <a:spLocks noChangeArrowheads="1"/>
          </p:cNvSpPr>
          <p:nvPr/>
        </p:nvSpPr>
        <p:spPr bwMode="auto">
          <a:xfrm>
            <a:off x="609600" y="4038600"/>
            <a:ext cx="7924800" cy="1570038"/>
          </a:xfrm>
          <a:prstGeom prst="rect">
            <a:avLst/>
          </a:prstGeom>
          <a:noFill/>
          <a:ln w="9525">
            <a:solidFill>
              <a:srgbClr val="FFFFFF"/>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marL="228600">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2">
              <a:defRPr/>
            </a:pPr>
            <a:r>
              <a:rPr lang="en-US" sz="2400" dirty="0">
                <a:solidFill>
                  <a:srgbClr val="FFFFFF"/>
                </a:solidFill>
                <a:effectLst>
                  <a:outerShdw blurRad="38100" dist="38100" dir="2700000" algn="tl">
                    <a:srgbClr val="808080"/>
                  </a:outerShdw>
                </a:effectLst>
                <a:latin typeface="Corbel" pitchFamily="34" charset="0"/>
              </a:rPr>
              <a:t>Our analysis compares the cost-effectiveness of a step-up approach with a step-down approach in a population of patients with new onset dyspepsia  from a societal perspective.</a:t>
            </a:r>
            <a:endParaRPr lang="en-US" dirty="0">
              <a:solidFill>
                <a:srgbClr val="FFFFFF"/>
              </a:solidFill>
              <a:latin typeface="Corbe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06DDF26-E9CF-40CA-A901-C969576B34FF}"/>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sp>
        <p:nvSpPr>
          <p:cNvPr id="4" name="Content Placeholder 3">
            <a:extLst>
              <a:ext uri="{FF2B5EF4-FFF2-40B4-BE49-F238E27FC236}">
                <a16:creationId xmlns:a16="http://schemas.microsoft.com/office/drawing/2014/main" id="{F087E01E-2EF2-4513-885E-A9ED14068E3C}"/>
              </a:ext>
            </a:extLst>
          </p:cNvPr>
          <p:cNvSpPr>
            <a:spLocks noGrp="1"/>
          </p:cNvSpPr>
          <p:nvPr>
            <p:ph idx="1"/>
          </p:nvPr>
        </p:nvSpPr>
        <p:spPr/>
        <p:txBody>
          <a:bodyPr/>
          <a:lstStyle/>
          <a:p>
            <a:pPr>
              <a:defRPr/>
            </a:pPr>
            <a:r>
              <a:rPr lang="en-US" dirty="0">
                <a:effectLst>
                  <a:outerShdw blurRad="38100" dist="38100" dir="2700000" algn="tl">
                    <a:srgbClr val="808080"/>
                  </a:outerShdw>
                </a:effectLst>
              </a:rPr>
              <a:t>Spreadsheet / decision tree analysis</a:t>
            </a:r>
          </a:p>
          <a:p>
            <a:pPr>
              <a:defRPr/>
            </a:pPr>
            <a:r>
              <a:rPr lang="en-US" dirty="0">
                <a:effectLst>
                  <a:outerShdw blurRad="38100" dist="38100" dir="2700000" algn="tl">
                    <a:srgbClr val="808080"/>
                  </a:outerShdw>
                </a:effectLst>
              </a:rPr>
              <a:t>Markov model</a:t>
            </a:r>
          </a:p>
          <a:p>
            <a:pPr>
              <a:defRPr/>
            </a:pPr>
            <a:r>
              <a:rPr lang="en-US" dirty="0">
                <a:effectLst>
                  <a:outerShdw blurRad="38100" dist="38100" dir="2700000" algn="tl">
                    <a:srgbClr val="808080"/>
                  </a:outerShdw>
                </a:effectLst>
              </a:rPr>
              <a:t>Simulation</a:t>
            </a:r>
          </a:p>
          <a:p>
            <a:pPr>
              <a:defRPr/>
            </a:pPr>
            <a:r>
              <a:rPr lang="en-US" dirty="0">
                <a:effectLst>
                  <a:outerShdw blurRad="38100" dist="38100" dir="2700000" algn="tl">
                    <a:srgbClr val="808080"/>
                  </a:outerShdw>
                </a:effectLst>
              </a:rPr>
              <a:t>Dynamic models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102B8C7-45DD-4334-B352-CBF80625F7BC}"/>
              </a:ext>
            </a:extLst>
          </p:cNvPr>
          <p:cNvSpPr>
            <a:spLocks noGrp="1" noChangeArrowheads="1"/>
          </p:cNvSpPr>
          <p:nvPr>
            <p:ph type="title"/>
          </p:nvPr>
        </p:nvSpPr>
        <p:spPr/>
        <p:txBody>
          <a:bodyPr/>
          <a:lstStyle/>
          <a:p>
            <a:pPr algn="l">
              <a:defRPr/>
            </a:pPr>
            <a:r>
              <a:rPr lang="en-US" altLang="en-US" sz="3600" dirty="0">
                <a:ea typeface="+mj-ea"/>
              </a:rPr>
              <a:t>Specify the technical approach</a:t>
            </a:r>
            <a:r>
              <a:rPr lang="en-US" altLang="en-US" sz="3600" dirty="0">
                <a:effectLst/>
                <a:ea typeface="+mj-ea"/>
              </a:rPr>
              <a:t> </a:t>
            </a:r>
            <a:br>
              <a:rPr lang="en-US" altLang="en-US" sz="3600" dirty="0">
                <a:ea typeface="+mj-ea"/>
              </a:rPr>
            </a:br>
            <a:endParaRPr lang="en-US" altLang="en-US" sz="3600" dirty="0">
              <a:ea typeface="+mj-ea"/>
            </a:endParaRPr>
          </a:p>
        </p:txBody>
      </p:sp>
      <p:graphicFrame>
        <p:nvGraphicFramePr>
          <p:cNvPr id="91139" name="Object 5">
            <a:extLst>
              <a:ext uri="{FF2B5EF4-FFF2-40B4-BE49-F238E27FC236}">
                <a16:creationId xmlns:a16="http://schemas.microsoft.com/office/drawing/2014/main" id="{034A7843-8A96-4B97-948F-DE1C9B8451F4}"/>
              </a:ext>
            </a:extLst>
          </p:cNvPr>
          <p:cNvGraphicFramePr>
            <a:graphicFrameLocks noChangeAspect="1"/>
          </p:cNvGraphicFramePr>
          <p:nvPr/>
        </p:nvGraphicFramePr>
        <p:xfrm>
          <a:off x="762000" y="1447800"/>
          <a:ext cx="7772400" cy="4152900"/>
        </p:xfrm>
        <a:graphic>
          <a:graphicData uri="http://schemas.openxmlformats.org/presentationml/2006/ole">
            <mc:AlternateContent xmlns:mc="http://schemas.openxmlformats.org/markup-compatibility/2006">
              <mc:Choice xmlns:v="urn:schemas-microsoft-com:vml" Requires="v">
                <p:oleObj spid="_x0000_s91162" name="Document" r:id="rId4" imgW="5498592" imgH="2938272" progId="Word.Document.8">
                  <p:embed/>
                </p:oleObj>
              </mc:Choice>
              <mc:Fallback>
                <p:oleObj name="Document" r:id="rId4" imgW="5498592" imgH="293827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7772400" cy="4152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B0D04DC-D788-4C08-B19F-1659590D8B63}"/>
              </a:ext>
            </a:extLst>
          </p:cNvPr>
          <p:cNvSpPr>
            <a:spLocks noGrp="1" noChangeArrowheads="1"/>
          </p:cNvSpPr>
          <p:nvPr>
            <p:ph type="title"/>
          </p:nvPr>
        </p:nvSpPr>
        <p:spPr/>
        <p:txBody>
          <a:bodyPr/>
          <a:lstStyle/>
          <a:p>
            <a:pPr algn="l">
              <a:defRPr/>
            </a:pPr>
            <a:r>
              <a:rPr lang="en-US" dirty="0">
                <a:effectLst>
                  <a:outerShdw blurRad="38100" dist="38100" dir="2700000" algn="tl">
                    <a:srgbClr val="808080"/>
                  </a:outerShdw>
                </a:effectLst>
              </a:rPr>
              <a:t>The cost per QALY gained is defined as:</a:t>
            </a:r>
            <a:endParaRPr lang="en-US" dirty="0">
              <a:effectLst/>
            </a:endParaRPr>
          </a:p>
        </p:txBody>
      </p:sp>
      <p:sp>
        <p:nvSpPr>
          <p:cNvPr id="91140" name="Text Box 4">
            <a:extLst>
              <a:ext uri="{FF2B5EF4-FFF2-40B4-BE49-F238E27FC236}">
                <a16:creationId xmlns:a16="http://schemas.microsoft.com/office/drawing/2014/main" id="{3B9B4991-0CB4-4140-A99D-DF7F6D6B6E20}"/>
              </a:ext>
            </a:extLst>
          </p:cNvPr>
          <p:cNvSpPr txBox="1">
            <a:spLocks noChangeArrowheads="1"/>
          </p:cNvSpPr>
          <p:nvPr/>
        </p:nvSpPr>
        <p:spPr bwMode="auto">
          <a:xfrm>
            <a:off x="838200" y="1835150"/>
            <a:ext cx="8077200" cy="831850"/>
          </a:xfrm>
          <a:prstGeom prst="rect">
            <a:avLst/>
          </a:prstGeom>
          <a:noFill/>
          <a:ln w="9525">
            <a:solidFill>
              <a:schemeClr val="tx1"/>
            </a:solidFill>
            <a:miter lim="800000"/>
            <a:headEnd/>
            <a:tailEnd/>
          </a:ln>
          <a:effectLst/>
        </p:spPr>
        <p:txBody>
          <a:bodyPr>
            <a:spAutoFit/>
          </a:bodyPr>
          <a:lstStyle>
            <a:lvl1pPr marL="24161750" indent="-24161750">
              <a:defRPr sz="2800">
                <a:solidFill>
                  <a:schemeClr val="tx1"/>
                </a:solidFill>
                <a:latin typeface="Times New Roman" pitchFamily="-106" charset="0"/>
                <a:ea typeface="ＭＳ Ｐゴシック" pitchFamily="-106" charset="-128"/>
              </a:defRPr>
            </a:lvl1pPr>
            <a:lvl2pPr>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lvl="1" algn="ctr">
              <a:defRPr/>
            </a:pPr>
            <a:r>
              <a:rPr lang="en-US" sz="2400" u="sng" dirty="0">
                <a:solidFill>
                  <a:srgbClr val="FFFFFF"/>
                </a:solidFill>
                <a:latin typeface="Corbel" pitchFamily="34" charset="0"/>
              </a:rPr>
              <a:t>	</a:t>
            </a:r>
            <a:r>
              <a:rPr lang="en-US" sz="2400" u="sng" dirty="0">
                <a:solidFill>
                  <a:srgbClr val="FFFFFF"/>
                </a:solidFill>
                <a:effectLst>
                  <a:outerShdw blurRad="38100" dist="38100" dir="2700000" algn="tl">
                    <a:srgbClr val="808080"/>
                  </a:outerShdw>
                </a:effectLst>
                <a:latin typeface="Corbel" pitchFamily="34" charset="0"/>
              </a:rPr>
              <a:t>Cost with surgery - cost with no surgery	</a:t>
            </a:r>
          </a:p>
          <a:p>
            <a:pPr lvl="1" algn="ctr">
              <a:defRPr/>
            </a:pPr>
            <a:r>
              <a:rPr lang="en-US" sz="2400" dirty="0">
                <a:solidFill>
                  <a:srgbClr val="FFFFFF"/>
                </a:solidFill>
                <a:effectLst>
                  <a:outerShdw blurRad="38100" dist="38100" dir="2700000" algn="tl">
                    <a:srgbClr val="808080"/>
                  </a:outerShdw>
                </a:effectLst>
                <a:latin typeface="Corbel" pitchFamily="34" charset="0"/>
              </a:rPr>
              <a:t>QALYs with surgery - QALYs with no surgery</a:t>
            </a:r>
            <a:endParaRPr lang="en-US" dirty="0">
              <a:solidFill>
                <a:srgbClr val="FFFFFF"/>
              </a:solidFill>
              <a:latin typeface="Times" pitchFamily="-106" charset="0"/>
            </a:endParaRPr>
          </a:p>
        </p:txBody>
      </p:sp>
      <p:sp>
        <p:nvSpPr>
          <p:cNvPr id="91141" name="Text Box 5">
            <a:extLst>
              <a:ext uri="{FF2B5EF4-FFF2-40B4-BE49-F238E27FC236}">
                <a16:creationId xmlns:a16="http://schemas.microsoft.com/office/drawing/2014/main" id="{37E96FEF-9A9B-453E-ABA0-31C2B77036A0}"/>
              </a:ext>
            </a:extLst>
          </p:cNvPr>
          <p:cNvSpPr txBox="1">
            <a:spLocks noChangeArrowheads="1"/>
          </p:cNvSpPr>
          <p:nvPr/>
        </p:nvSpPr>
        <p:spPr bwMode="auto">
          <a:xfrm>
            <a:off x="1447800" y="3429000"/>
            <a:ext cx="6324600" cy="83185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lgn="ctr">
              <a:defRPr/>
            </a:pPr>
            <a:r>
              <a:rPr lang="en-US" sz="2400" u="sng" dirty="0">
                <a:solidFill>
                  <a:srgbClr val="FFFFFF"/>
                </a:solidFill>
                <a:latin typeface="Corbel" pitchFamily="34" charset="0"/>
              </a:rPr>
              <a:t>Δ </a:t>
            </a:r>
            <a:r>
              <a:rPr lang="en-US" sz="2400" u="sng" dirty="0">
                <a:solidFill>
                  <a:srgbClr val="FFFFFF"/>
                </a:solidFill>
                <a:effectLst>
                  <a:outerShdw blurRad="38100" dist="38100" dir="2700000" algn="tl">
                    <a:srgbClr val="808080"/>
                  </a:outerShdw>
                </a:effectLst>
                <a:latin typeface="Corbel" pitchFamily="34" charset="0"/>
              </a:rPr>
              <a:t>Cost</a:t>
            </a:r>
          </a:p>
          <a:p>
            <a:pPr algn="ctr">
              <a:defRPr/>
            </a:pPr>
            <a:r>
              <a:rPr lang="en-US" sz="2400" dirty="0">
                <a:solidFill>
                  <a:srgbClr val="FFFFFF"/>
                </a:solidFill>
                <a:latin typeface="Corbel" pitchFamily="34" charset="0"/>
              </a:rPr>
              <a:t>Δ </a:t>
            </a:r>
            <a:r>
              <a:rPr lang="en-US" sz="2400" dirty="0">
                <a:solidFill>
                  <a:srgbClr val="FFFFFF"/>
                </a:solidFill>
                <a:effectLst>
                  <a:outerShdw blurRad="38100" dist="38100" dir="2700000" algn="tl">
                    <a:srgbClr val="808080"/>
                  </a:outerShdw>
                </a:effectLst>
                <a:latin typeface="Corbel" pitchFamily="34" charset="0"/>
              </a:rPr>
              <a:t>QALYs</a:t>
            </a:r>
          </a:p>
        </p:txBody>
      </p:sp>
      <p:sp>
        <p:nvSpPr>
          <p:cNvPr id="91142" name="Text Box 6">
            <a:extLst>
              <a:ext uri="{FF2B5EF4-FFF2-40B4-BE49-F238E27FC236}">
                <a16:creationId xmlns:a16="http://schemas.microsoft.com/office/drawing/2014/main" id="{A9A850A8-E184-41F0-B98B-781779DEA52F}"/>
              </a:ext>
            </a:extLst>
          </p:cNvPr>
          <p:cNvSpPr txBox="1">
            <a:spLocks noChangeArrowheads="1"/>
          </p:cNvSpPr>
          <p:nvPr/>
        </p:nvSpPr>
        <p:spPr bwMode="auto">
          <a:xfrm>
            <a:off x="990600" y="4800600"/>
            <a:ext cx="7848600" cy="822325"/>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dirty="0">
                <a:solidFill>
                  <a:srgbClr val="FFFFFF"/>
                </a:solidFill>
                <a:effectLst>
                  <a:outerShdw blurRad="38100" dist="38100" dir="2700000" algn="tl">
                    <a:srgbClr val="808080"/>
                  </a:outerShdw>
                </a:effectLst>
                <a:latin typeface="Corbel" pitchFamily="34" charset="0"/>
              </a:rPr>
              <a:t>Formulation must be </a:t>
            </a:r>
            <a:r>
              <a:rPr lang="en-US" sz="2400" i="1" u="sng" dirty="0">
                <a:effectLst>
                  <a:outerShdw blurRad="38100" dist="38100" dir="2700000" algn="tl">
                    <a:srgbClr val="FFFFFF"/>
                  </a:outerShdw>
                </a:effectLst>
                <a:latin typeface="Corbel" pitchFamily="34" charset="0"/>
              </a:rPr>
              <a:t>incremental</a:t>
            </a:r>
            <a:r>
              <a:rPr lang="en-US" sz="2400" i="1" dirty="0">
                <a:solidFill>
                  <a:srgbClr val="FFFFFF"/>
                </a:solidFill>
                <a:effectLst>
                  <a:outerShdw blurRad="38100" dist="38100" dir="2700000" algn="tl">
                    <a:srgbClr val="808080"/>
                  </a:outerShdw>
                </a:effectLst>
                <a:latin typeface="Corbel" pitchFamily="34" charset="0"/>
              </a:rPr>
              <a:t>:</a:t>
            </a:r>
            <a:r>
              <a:rPr lang="en-US" sz="2400" dirty="0">
                <a:solidFill>
                  <a:srgbClr val="FFFFFF"/>
                </a:solidFill>
                <a:effectLst>
                  <a:outerShdw blurRad="38100" dist="38100" dir="2700000" algn="tl">
                    <a:srgbClr val="808080"/>
                  </a:outerShdw>
                </a:effectLst>
                <a:latin typeface="Corbel" pitchFamily="34" charset="0"/>
              </a:rPr>
              <a:t> from no intervention to intervention, or from lower cost to higher cost intervention.</a:t>
            </a:r>
            <a:endParaRPr lang="en-US" dirty="0">
              <a:solidFill>
                <a:srgbClr val="FFFFFF"/>
              </a:solidFill>
              <a:effectLst>
                <a:outerShdw blurRad="38100" dist="38100" dir="2700000" algn="tl">
                  <a:srgbClr val="808080"/>
                </a:outerShdw>
              </a:effectLst>
              <a:latin typeface="Times" pitchFamily="-106" charset="0"/>
            </a:endParaRPr>
          </a:p>
        </p:txBody>
      </p:sp>
      <p:sp>
        <p:nvSpPr>
          <p:cNvPr id="91143" name="Text Box 7">
            <a:extLst>
              <a:ext uri="{FF2B5EF4-FFF2-40B4-BE49-F238E27FC236}">
                <a16:creationId xmlns:a16="http://schemas.microsoft.com/office/drawing/2014/main" id="{F8C47DED-7F5C-46A9-8E26-C7985598BD28}"/>
              </a:ext>
            </a:extLst>
          </p:cNvPr>
          <p:cNvSpPr txBox="1">
            <a:spLocks noChangeArrowheads="1"/>
          </p:cNvSpPr>
          <p:nvPr/>
        </p:nvSpPr>
        <p:spPr bwMode="auto">
          <a:xfrm>
            <a:off x="4495800" y="2743200"/>
            <a:ext cx="990600" cy="519113"/>
          </a:xfrm>
          <a:prstGeom prst="rect">
            <a:avLst/>
          </a:prstGeom>
          <a:noFill/>
          <a:ln w="9525">
            <a:no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spcBef>
                <a:spcPct val="50000"/>
              </a:spcBef>
              <a:defRPr/>
            </a:pPr>
            <a:r>
              <a:rPr lang="en-US" dirty="0">
                <a:solidFill>
                  <a:srgbClr val="FFFFFF"/>
                </a:solidFill>
                <a:effectLst>
                  <a:outerShdw blurRad="38100" dist="38100" dir="2700000" algn="tl">
                    <a:srgbClr val="808080"/>
                  </a:outerShdw>
                </a:effectLst>
                <a:latin typeface="Times" pitchFamily="-106" charset="0"/>
              </a:rPr>
              <a:t>I.e.,</a:t>
            </a:r>
            <a:endParaRPr lang="en-US" dirty="0">
              <a:solidFill>
                <a:srgbClr val="FFFFFF"/>
              </a:solidFill>
              <a:latin typeface="Times" pitchFamily="-106"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3FEDB92-86E9-4B72-A1E5-D6E1B3F8038D}"/>
              </a:ext>
            </a:extLst>
          </p:cNvPr>
          <p:cNvSpPr>
            <a:spLocks noGrp="1" noChangeArrowheads="1"/>
          </p:cNvSpPr>
          <p:nvPr>
            <p:ph type="title"/>
          </p:nvPr>
        </p:nvSpPr>
        <p:spPr>
          <a:xfrm>
            <a:off x="609600" y="838200"/>
            <a:ext cx="7772400" cy="762000"/>
          </a:xfrm>
        </p:spPr>
        <p:txBody>
          <a:bodyPr/>
          <a:lstStyle/>
          <a:p>
            <a:pPr algn="l">
              <a:defRPr/>
            </a:pPr>
            <a:r>
              <a:rPr lang="en-US" sz="3200" dirty="0">
                <a:effectLst>
                  <a:outerShdw blurRad="38100" dist="38100" dir="2700000" algn="tl">
                    <a:srgbClr val="808080"/>
                  </a:outerShdw>
                </a:effectLst>
              </a:rPr>
              <a:t>(3) Determine input values</a:t>
            </a:r>
            <a:endParaRPr lang="en-US" sz="3200" dirty="0">
              <a:effectLst/>
            </a:endParaRPr>
          </a:p>
        </p:txBody>
      </p:sp>
      <p:sp>
        <p:nvSpPr>
          <p:cNvPr id="93189" name="Text Box 5">
            <a:extLst>
              <a:ext uri="{FF2B5EF4-FFF2-40B4-BE49-F238E27FC236}">
                <a16:creationId xmlns:a16="http://schemas.microsoft.com/office/drawing/2014/main" id="{4DD8A91C-649A-4CEE-8FB3-82A94F17C2F1}"/>
              </a:ext>
            </a:extLst>
          </p:cNvPr>
          <p:cNvSpPr txBox="1">
            <a:spLocks noChangeArrowheads="1"/>
          </p:cNvSpPr>
          <p:nvPr/>
        </p:nvSpPr>
        <p:spPr bwMode="auto">
          <a:xfrm>
            <a:off x="457200" y="1625600"/>
            <a:ext cx="3295650" cy="461963"/>
          </a:xfrm>
          <a:prstGeom prst="rect">
            <a:avLst/>
          </a:prstGeom>
          <a:noFill/>
          <a:ln w="9525">
            <a:noFill/>
            <a:miter lim="800000"/>
            <a:headEnd/>
            <a:tailEnd/>
          </a:ln>
          <a:effectLst/>
        </p:spPr>
        <p:txBody>
          <a:bodyPr wrap="none">
            <a:spAutoFit/>
          </a:bodyPr>
          <a:lstStyle/>
          <a:p>
            <a:pPr>
              <a:defRPr/>
            </a:pPr>
            <a:r>
              <a:rPr lang="en-US" altLang="en-US" sz="2400" dirty="0">
                <a:solidFill>
                  <a:srgbClr val="FFFFFF"/>
                </a:solidFill>
                <a:effectLst>
                  <a:outerShdw blurRad="38100" dist="38100" dir="2700000" algn="tl">
                    <a:srgbClr val="000000"/>
                  </a:outerShdw>
                </a:effectLst>
                <a:latin typeface="Corbel" pitchFamily="34" charset="0"/>
                <a:ea typeface="+mn-ea"/>
              </a:rPr>
              <a:t>Here are key cost inputs</a:t>
            </a:r>
            <a:r>
              <a:rPr lang="en-US" altLang="en-US" sz="2400" dirty="0">
                <a:solidFill>
                  <a:srgbClr val="FFFFFF"/>
                </a:solidFill>
                <a:latin typeface="Corbel" pitchFamily="34" charset="0"/>
                <a:ea typeface="+mn-ea"/>
              </a:rPr>
              <a:t>:</a:t>
            </a:r>
          </a:p>
        </p:txBody>
      </p:sp>
      <p:sp>
        <p:nvSpPr>
          <p:cNvPr id="93190" name="Text Box 6">
            <a:extLst>
              <a:ext uri="{FF2B5EF4-FFF2-40B4-BE49-F238E27FC236}">
                <a16:creationId xmlns:a16="http://schemas.microsoft.com/office/drawing/2014/main" id="{80955B9A-5B30-483B-B227-A5612F7FD488}"/>
              </a:ext>
            </a:extLst>
          </p:cNvPr>
          <p:cNvSpPr txBox="1">
            <a:spLocks noChangeArrowheads="1"/>
          </p:cNvSpPr>
          <p:nvPr/>
        </p:nvSpPr>
        <p:spPr bwMode="auto">
          <a:xfrm>
            <a:off x="381000" y="2209800"/>
            <a:ext cx="8458200" cy="3759200"/>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000" dirty="0">
                <a:solidFill>
                  <a:srgbClr val="FFFFFF"/>
                </a:solidFill>
                <a:effectLst>
                  <a:outerShdw blurRad="38100" dist="38100" dir="2700000" algn="tl">
                    <a:srgbClr val="808080"/>
                  </a:outerShdw>
                </a:effectLst>
                <a:latin typeface="Corbel" pitchFamily="34" charset="0"/>
              </a:rPr>
              <a:t>Cost input		Value (range)			Source</a:t>
            </a:r>
            <a:endParaRPr lang="en-US" sz="2000" dirty="0">
              <a:solidFill>
                <a:srgbClr val="FFFFFF"/>
              </a:solidFill>
              <a:latin typeface="Corbel" pitchFamily="34" charset="0"/>
            </a:endParaRPr>
          </a:p>
          <a:p>
            <a:pPr>
              <a:defRPr/>
            </a:pPr>
            <a:r>
              <a:rPr lang="en-US" sz="2000" dirty="0">
                <a:solidFill>
                  <a:srgbClr val="FFFFFF"/>
                </a:solidFill>
                <a:latin typeface="Corbel" pitchFamily="34" charset="0"/>
              </a:rPr>
              <a:t>	</a:t>
            </a:r>
            <a:endParaRPr lang="en-US" sz="2000" dirty="0">
              <a:solidFill>
                <a:srgbClr val="FFFFFF"/>
              </a:solidFill>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Clipping			$25,150 (18,000-35,000)		Cohort study – 								cost accounting 								system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Moderate/severe </a:t>
            </a:r>
            <a:br>
              <a:rPr lang="en-US" sz="2000" dirty="0">
                <a:solidFill>
                  <a:srgbClr val="FFFFFF"/>
                </a:solidFill>
                <a:effectLst>
                  <a:outerShdw blurRad="38100" dist="38100" dir="2700000" algn="tl">
                    <a:srgbClr val="808080"/>
                  </a:outerShdw>
                </a:effectLst>
                <a:latin typeface="Corbel" pitchFamily="34" charset="0"/>
              </a:rPr>
            </a:br>
            <a:r>
              <a:rPr lang="en-US" sz="2000" dirty="0">
                <a:solidFill>
                  <a:srgbClr val="FFFFFF"/>
                </a:solidFill>
                <a:effectLst>
                  <a:outerShdw blurRad="38100" dist="38100" dir="2700000" algn="tl">
                    <a:srgbClr val="808080"/>
                  </a:outerShdw>
                </a:effectLst>
                <a:latin typeface="Corbel" pitchFamily="34" charset="0"/>
              </a:rPr>
              <a:t>disability		$20,000/yr (13,000-30,000)	Published 								estimate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SAH hospitalization	$47,000 ($33,000-$67,000)	Cohort study – 								cost accounting 								system	</a:t>
            </a:r>
            <a:endParaRPr lang="en-US" sz="2000" dirty="0">
              <a:solidFill>
                <a:srgbClr val="FFFFFF"/>
              </a:solidFill>
              <a:effectLst>
                <a:outerShdw blurRad="38100" dist="38100" dir="2700000" algn="tl">
                  <a:srgbClr val="808080"/>
                </a:outerShdw>
              </a:effectLst>
              <a:latin typeface="Times" pitchFamily="-106" charset="0"/>
            </a:endParaRPr>
          </a:p>
          <a:p>
            <a:pPr>
              <a:defRPr/>
            </a:pPr>
            <a:r>
              <a:rPr lang="en-US" sz="2000" dirty="0">
                <a:solidFill>
                  <a:srgbClr val="FFFFFF"/>
                </a:solidFill>
                <a:effectLst>
                  <a:outerShdw blurRad="38100" dist="38100" dir="2700000" algn="tl">
                    <a:srgbClr val="808080"/>
                  </a:outerShdw>
                </a:effectLst>
                <a:latin typeface="Corbel" pitchFamily="34" charset="0"/>
              </a:rPr>
              <a:t>Discount rate		3% (0-5)				CEA guidelines</a:t>
            </a:r>
            <a:endParaRPr lang="en-US" dirty="0">
              <a:solidFill>
                <a:srgbClr val="FFFFFF"/>
              </a:solidFill>
              <a:latin typeface="Times" pitchFamily="-106"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A8F134D-3F7D-453E-B4CB-50906A9A62A6}"/>
              </a:ext>
            </a:extLst>
          </p:cNvPr>
          <p:cNvSpPr>
            <a:spLocks noGrp="1" noChangeArrowheads="1"/>
          </p:cNvSpPr>
          <p:nvPr>
            <p:ph type="title"/>
          </p:nvPr>
        </p:nvSpPr>
        <p:spPr>
          <a:xfrm>
            <a:off x="685800" y="838200"/>
            <a:ext cx="7772400" cy="1143000"/>
          </a:xfrm>
        </p:spPr>
        <p:txBody>
          <a:bodyPr/>
          <a:lstStyle/>
          <a:p>
            <a:pPr algn="l">
              <a:defRPr/>
            </a:pPr>
            <a:r>
              <a:rPr lang="en-US" sz="3200" dirty="0">
                <a:effectLst>
                  <a:outerShdw blurRad="38100" dist="38100" dir="2700000" algn="tl">
                    <a:srgbClr val="808080"/>
                  </a:outerShdw>
                </a:effectLst>
              </a:rPr>
              <a:t>(3) Determine input values (cont’d)</a:t>
            </a:r>
            <a:endParaRPr lang="en-US" sz="3200" dirty="0">
              <a:effectLst/>
            </a:endParaRPr>
          </a:p>
        </p:txBody>
      </p:sp>
      <p:sp>
        <p:nvSpPr>
          <p:cNvPr id="94211" name="Rectangle 3">
            <a:extLst>
              <a:ext uri="{FF2B5EF4-FFF2-40B4-BE49-F238E27FC236}">
                <a16:creationId xmlns:a16="http://schemas.microsoft.com/office/drawing/2014/main" id="{E0524D50-8C8A-462C-B642-4856B704DD26}"/>
              </a:ext>
            </a:extLst>
          </p:cNvPr>
          <p:cNvSpPr>
            <a:spLocks noGrp="1" noChangeArrowheads="1"/>
          </p:cNvSpPr>
          <p:nvPr>
            <p:ph type="body" idx="1"/>
          </p:nvPr>
        </p:nvSpPr>
        <p:spPr>
          <a:xfrm>
            <a:off x="914400" y="2286000"/>
            <a:ext cx="7772400" cy="3657600"/>
          </a:xfrm>
        </p:spPr>
        <p:txBody>
          <a:bodyPr/>
          <a:lstStyle/>
          <a:p>
            <a:pPr>
              <a:buFont typeface="Symbol" pitchFamily="18" charset="2"/>
              <a:buNone/>
              <a:defRPr/>
            </a:pPr>
            <a:r>
              <a:rPr lang="en-US" altLang="en-US" dirty="0">
                <a:ea typeface="+mn-ea"/>
              </a:rPr>
              <a:t>Both effectiveness and cost must be discounted </a:t>
            </a:r>
          </a:p>
          <a:p>
            <a:pPr>
              <a:buFont typeface="Symbol" pitchFamily="18" charset="2"/>
              <a:buNone/>
              <a:defRPr/>
            </a:pPr>
            <a:r>
              <a:rPr lang="en-US" altLang="en-US" dirty="0">
                <a:ea typeface="+mn-ea"/>
              </a:rPr>
              <a:t>e.g., $47,000 for SAH hospitalization, average 17 years into the future, NPV = $35,912</a:t>
            </a:r>
            <a:r>
              <a:rPr lang="en-US" altLang="en-US" dirty="0">
                <a:effectLst/>
                <a:ea typeface="+mn-ea"/>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BE5C3C2C-BB4C-499B-B5FE-C82A508849C1}"/>
              </a:ext>
            </a:extLst>
          </p:cNvPr>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06" charset="0"/>
              </a:defRPr>
            </a:lvl1pPr>
            <a:lvl2pPr marL="742950" indent="-285750">
              <a:defRPr sz="2400">
                <a:solidFill>
                  <a:schemeClr val="tx1"/>
                </a:solidFill>
                <a:latin typeface="Times New Roman" pitchFamily="-106" charset="0"/>
              </a:defRPr>
            </a:lvl2pPr>
            <a:lvl3pPr marL="1143000" indent="-228600">
              <a:defRPr sz="2400">
                <a:solidFill>
                  <a:schemeClr val="tx1"/>
                </a:solidFill>
                <a:latin typeface="Times New Roman" pitchFamily="-106" charset="0"/>
              </a:defRPr>
            </a:lvl3pPr>
            <a:lvl4pPr marL="1600200" indent="-228600">
              <a:defRPr sz="2400">
                <a:solidFill>
                  <a:schemeClr val="tx1"/>
                </a:solidFill>
                <a:latin typeface="Times New Roman" pitchFamily="-106" charset="0"/>
              </a:defRPr>
            </a:lvl4pPr>
            <a:lvl5pPr marL="2057400" indent="-228600">
              <a:defRPr sz="2400">
                <a:solidFill>
                  <a:schemeClr val="tx1"/>
                </a:solidFill>
                <a:latin typeface="Times New Roman" pitchFamily="-106" charset="0"/>
              </a:defRPr>
            </a:lvl5pPr>
            <a:lvl6pPr marL="2514600" indent="-228600" eaLnBrk="0" fontAlgn="base" hangingPunct="0">
              <a:spcBef>
                <a:spcPct val="0"/>
              </a:spcBef>
              <a:spcAft>
                <a:spcPct val="0"/>
              </a:spcAft>
              <a:defRPr sz="2400">
                <a:solidFill>
                  <a:schemeClr val="tx1"/>
                </a:solidFill>
                <a:latin typeface="Times New Roman" pitchFamily="-106" charset="0"/>
              </a:defRPr>
            </a:lvl6pPr>
            <a:lvl7pPr marL="2971800" indent="-228600" eaLnBrk="0" fontAlgn="base" hangingPunct="0">
              <a:spcBef>
                <a:spcPct val="0"/>
              </a:spcBef>
              <a:spcAft>
                <a:spcPct val="0"/>
              </a:spcAft>
              <a:defRPr sz="2400">
                <a:solidFill>
                  <a:schemeClr val="tx1"/>
                </a:solidFill>
                <a:latin typeface="Times New Roman" pitchFamily="-106" charset="0"/>
              </a:defRPr>
            </a:lvl7pPr>
            <a:lvl8pPr marL="3429000" indent="-228600" eaLnBrk="0" fontAlgn="base" hangingPunct="0">
              <a:spcBef>
                <a:spcPct val="0"/>
              </a:spcBef>
              <a:spcAft>
                <a:spcPct val="0"/>
              </a:spcAft>
              <a:defRPr sz="2400">
                <a:solidFill>
                  <a:schemeClr val="tx1"/>
                </a:solidFill>
                <a:latin typeface="Times New Roman" pitchFamily="-106" charset="0"/>
              </a:defRPr>
            </a:lvl8pPr>
            <a:lvl9pPr marL="3886200" indent="-228600" eaLnBrk="0" fontAlgn="base" hangingPunct="0">
              <a:spcBef>
                <a:spcPct val="0"/>
              </a:spcBef>
              <a:spcAft>
                <a:spcPct val="0"/>
              </a:spcAft>
              <a:defRPr sz="2400">
                <a:solidFill>
                  <a:schemeClr val="tx1"/>
                </a:solidFill>
                <a:latin typeface="Times New Roman" pitchFamily="-106" charset="0"/>
              </a:defRPr>
            </a:lvl9pPr>
          </a:lstStyle>
          <a:p>
            <a:pPr>
              <a:defRPr/>
            </a:pPr>
            <a:r>
              <a:rPr lang="en-US" sz="1400" dirty="0"/>
              <a:t>Health Strategies International, </a:t>
            </a:r>
          </a:p>
          <a:p>
            <a:pPr>
              <a:defRPr/>
            </a:pPr>
            <a:r>
              <a:rPr lang="en-US" sz="1400" dirty="0"/>
              <a:t>Super Models for Global Health </a:t>
            </a:r>
          </a:p>
        </p:txBody>
      </p:sp>
      <p:sp>
        <p:nvSpPr>
          <p:cNvPr id="144386" name="Rectangle 2">
            <a:extLst>
              <a:ext uri="{FF2B5EF4-FFF2-40B4-BE49-F238E27FC236}">
                <a16:creationId xmlns:a16="http://schemas.microsoft.com/office/drawing/2014/main" id="{A5FB223A-0927-4CB6-AF56-882FA2005C00}"/>
              </a:ext>
            </a:extLst>
          </p:cNvPr>
          <p:cNvSpPr>
            <a:spLocks noGrp="1" noChangeArrowheads="1"/>
          </p:cNvSpPr>
          <p:nvPr>
            <p:ph type="title"/>
          </p:nvPr>
        </p:nvSpPr>
        <p:spPr>
          <a:xfrm>
            <a:off x="381000" y="609600"/>
            <a:ext cx="8382000" cy="1143000"/>
          </a:xfrm>
        </p:spPr>
        <p:txBody>
          <a:bodyPr/>
          <a:lstStyle/>
          <a:p>
            <a:pPr>
              <a:defRPr/>
            </a:pPr>
            <a:r>
              <a:rPr lang="en-US" b="1" dirty="0"/>
              <a:t>“Speaking Truth to Power”</a:t>
            </a:r>
            <a:br>
              <a:rPr lang="en-US" b="1" dirty="0"/>
            </a:br>
            <a:r>
              <a:rPr lang="en-US" b="1" dirty="0"/>
              <a:t>CEA can Support Clear Decision-Making</a:t>
            </a:r>
          </a:p>
        </p:txBody>
      </p:sp>
      <p:sp>
        <p:nvSpPr>
          <p:cNvPr id="144387" name="Rectangle 3">
            <a:extLst>
              <a:ext uri="{FF2B5EF4-FFF2-40B4-BE49-F238E27FC236}">
                <a16:creationId xmlns:a16="http://schemas.microsoft.com/office/drawing/2014/main" id="{A375899D-B7D4-4E40-863A-38B3EE658666}"/>
              </a:ext>
            </a:extLst>
          </p:cNvPr>
          <p:cNvSpPr>
            <a:spLocks noGrp="1" noChangeArrowheads="1"/>
          </p:cNvSpPr>
          <p:nvPr>
            <p:ph type="body" idx="1"/>
          </p:nvPr>
        </p:nvSpPr>
        <p:spPr/>
        <p:txBody>
          <a:bodyPr/>
          <a:lstStyle/>
          <a:p>
            <a:pPr>
              <a:buFontTx/>
              <a:buNone/>
              <a:defRPr/>
            </a:pPr>
            <a:endParaRPr lang="en-US" b="1" dirty="0"/>
          </a:p>
          <a:p>
            <a:pPr algn="ctr">
              <a:buFontTx/>
              <a:buNone/>
              <a:defRPr/>
            </a:pPr>
            <a:r>
              <a:rPr lang="en-US" b="1" dirty="0"/>
              <a:t>Our priority is saving children’s lives. Money is a subordinate issue.</a:t>
            </a:r>
          </a:p>
          <a:p>
            <a:pPr algn="ctr">
              <a:buFontTx/>
              <a:buNone/>
              <a:defRPr/>
            </a:pPr>
            <a:r>
              <a:rPr lang="en-US" b="1" dirty="0"/>
              <a:t>-vs.-</a:t>
            </a:r>
          </a:p>
          <a:p>
            <a:pPr algn="ctr">
              <a:buFontTx/>
              <a:buNone/>
              <a:defRPr/>
            </a:pPr>
            <a:r>
              <a:rPr lang="en-US" b="1" dirty="0"/>
              <a:t>Cost is another name for an unrealized benefit somewhere else.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a:extLst>
              <a:ext uri="{FF2B5EF4-FFF2-40B4-BE49-F238E27FC236}">
                <a16:creationId xmlns:a16="http://schemas.microsoft.com/office/drawing/2014/main" id="{31B2A9E1-E66D-4FB4-A914-578A30338448}"/>
              </a:ext>
            </a:extLst>
          </p:cNvPr>
          <p:cNvGraphicFramePr>
            <a:graphicFrameLocks noChangeAspect="1"/>
          </p:cNvGraphicFramePr>
          <p:nvPr/>
        </p:nvGraphicFramePr>
        <p:xfrm>
          <a:off x="609600" y="1371600"/>
          <a:ext cx="7899400" cy="4400550"/>
        </p:xfrm>
        <a:graphic>
          <a:graphicData uri="http://schemas.openxmlformats.org/presentationml/2006/ole">
            <mc:AlternateContent xmlns:mc="http://schemas.openxmlformats.org/markup-compatibility/2006">
              <mc:Choice xmlns:v="urn:schemas-microsoft-com:vml" Requires="v">
                <p:oleObj spid="_x0000_s95257" name="Document" r:id="rId4" imgW="5891784" imgH="3282696" progId="Word.Document.8">
                  <p:embed/>
                </p:oleObj>
              </mc:Choice>
              <mc:Fallback>
                <p:oleObj name="Document" r:id="rId4" imgW="5891784" imgH="328269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899400" cy="4400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186CBED-6C2E-4A62-A05F-B6C4F07A25F7}"/>
              </a:ext>
            </a:extLst>
          </p:cNvPr>
          <p:cNvSpPr>
            <a:spLocks noGrp="1" noChangeArrowheads="1"/>
          </p:cNvSpPr>
          <p:nvPr>
            <p:ph type="title"/>
          </p:nvPr>
        </p:nvSpPr>
        <p:spPr>
          <a:xfrm>
            <a:off x="685800" y="457200"/>
            <a:ext cx="7772400" cy="1143000"/>
          </a:xfrm>
        </p:spPr>
        <p:txBody>
          <a:bodyPr/>
          <a:lstStyle/>
          <a:p>
            <a:pPr algn="l">
              <a:defRPr/>
            </a:pPr>
            <a:r>
              <a:rPr lang="en-US" altLang="en-US" sz="3200" dirty="0">
                <a:ea typeface="+mj-ea"/>
              </a:rPr>
              <a:t>(4) Conduct analyses</a:t>
            </a:r>
          </a:p>
        </p:txBody>
      </p:sp>
      <p:sp>
        <p:nvSpPr>
          <p:cNvPr id="96259" name="Rectangle 3">
            <a:extLst>
              <a:ext uri="{FF2B5EF4-FFF2-40B4-BE49-F238E27FC236}">
                <a16:creationId xmlns:a16="http://schemas.microsoft.com/office/drawing/2014/main" id="{CEFD2C09-56F0-44BD-8A56-19B669719919}"/>
              </a:ext>
            </a:extLst>
          </p:cNvPr>
          <p:cNvSpPr>
            <a:spLocks noGrp="1" noChangeArrowheads="1"/>
          </p:cNvSpPr>
          <p:nvPr>
            <p:ph type="body" idx="1"/>
          </p:nvPr>
        </p:nvSpPr>
        <p:spPr>
          <a:xfrm>
            <a:off x="457200" y="1600200"/>
            <a:ext cx="8458200" cy="4724400"/>
          </a:xfrm>
        </p:spPr>
        <p:txBody>
          <a:bodyPr/>
          <a:lstStyle/>
          <a:p>
            <a:pPr marL="519113" indent="-519113">
              <a:buFont typeface="Symbol" pitchFamily="-106" charset="2"/>
              <a:buChar char="·"/>
              <a:defRPr/>
            </a:pPr>
            <a:r>
              <a:rPr lang="en-US" dirty="0">
                <a:effectLst>
                  <a:outerShdw blurRad="38100" dist="38100" dir="2700000" algn="tl">
                    <a:srgbClr val="808080"/>
                  </a:outerShdw>
                </a:effectLst>
              </a:rPr>
              <a:t> How are calculations done?</a:t>
            </a:r>
          </a:p>
          <a:p>
            <a:pPr marL="519113" indent="-519113">
              <a:defRPr/>
            </a:pPr>
            <a:r>
              <a:rPr lang="en-US" u="sng" dirty="0">
                <a:effectLst>
                  <a:outerShdw blurRad="38100" dist="38100" dir="2700000" algn="tl">
                    <a:srgbClr val="808080"/>
                  </a:outerShdw>
                </a:effectLst>
              </a:rPr>
              <a:t>By hand</a:t>
            </a:r>
            <a:br>
              <a:rPr lang="en-US" dirty="0">
                <a:effectLst>
                  <a:outerShdw blurRad="38100" dist="38100" dir="2700000" algn="tl">
                    <a:srgbClr val="808080"/>
                  </a:outerShdw>
                </a:effectLst>
              </a:rPr>
            </a:br>
            <a:r>
              <a:rPr lang="en-US" dirty="0">
                <a:effectLst>
                  <a:outerShdw blurRad="38100" dist="38100" dir="2700000" algn="tl">
                    <a:srgbClr val="808080"/>
                  </a:outerShdw>
                </a:effectLst>
              </a:rPr>
              <a:t>Instructive once, inefficient and error-prone with multiple calculations.  Does anyone know how to do long division anymore?</a:t>
            </a:r>
          </a:p>
          <a:p>
            <a:pPr marL="519113" indent="-519113">
              <a:defRPr/>
            </a:pPr>
            <a:r>
              <a:rPr lang="en-US" u="sng" dirty="0">
                <a:effectLst>
                  <a:outerShdw blurRad="38100" dist="38100" dir="2700000" algn="tl">
                    <a:srgbClr val="808080"/>
                  </a:outerShdw>
                </a:effectLst>
              </a:rPr>
              <a:t>Spreadsheets</a:t>
            </a:r>
            <a:r>
              <a:rPr lang="en-US" dirty="0">
                <a:effectLst>
                  <a:outerShdw blurRad="38100" dist="38100" dir="2700000" algn="tl">
                    <a:srgbClr val="808080"/>
                  </a:outerShdw>
                </a:effectLst>
              </a:rPr>
              <a:t>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Flexible –any structure, input, calculation, outcome,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	or format E.g., infectious disease epidemic modeling,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	or interacting Markov models </a:t>
            </a:r>
            <a:br>
              <a:rPr lang="en-US" dirty="0">
                <a:effectLst>
                  <a:outerShdw blurRad="38100" dist="38100" dir="2700000" algn="tl">
                    <a:srgbClr val="808080"/>
                  </a:outerShdw>
                </a:effectLst>
              </a:rPr>
            </a:br>
            <a:r>
              <a:rPr lang="en-US" dirty="0">
                <a:effectLst>
                  <a:outerShdw blurRad="38100" dist="38100" dir="2700000" algn="tl">
                    <a:srgbClr val="808080"/>
                  </a:outerShdw>
                </a:effectLst>
              </a:rPr>
              <a:t>Must program some standard CEA tasks.</a:t>
            </a:r>
            <a:br>
              <a:rPr lang="en-US" dirty="0">
                <a:effectLst>
                  <a:outerShdw blurRad="38100" dist="38100" dir="2700000" algn="tl">
                    <a:srgbClr val="808080"/>
                  </a:outerShdw>
                </a:effectLst>
              </a:rPr>
            </a:br>
            <a:r>
              <a:rPr lang="en-US" dirty="0">
                <a:effectLst>
                  <a:outerShdw blurRad="38100" dist="38100" dir="2700000" algn="tl">
                    <a:srgbClr val="808080"/>
                  </a:outerShdw>
                </a:effectLst>
              </a:rPr>
              <a:t>For Monte Carlo and other sensitivity analyses, Crystal Ball.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3463673-080E-40C9-9E75-2CB3DA275E24}"/>
              </a:ext>
            </a:extLst>
          </p:cNvPr>
          <p:cNvSpPr>
            <a:spLocks noGrp="1" noChangeArrowheads="1"/>
          </p:cNvSpPr>
          <p:nvPr>
            <p:ph type="title"/>
          </p:nvPr>
        </p:nvSpPr>
        <p:spPr/>
        <p:txBody>
          <a:bodyPr/>
          <a:lstStyle/>
          <a:p>
            <a:pPr algn="l">
              <a:defRPr/>
            </a:pPr>
            <a:r>
              <a:rPr lang="en-US" sz="3200" dirty="0">
                <a:effectLst>
                  <a:outerShdw blurRad="38100" dist="38100" dir="2700000" algn="tl">
                    <a:srgbClr val="808080"/>
                  </a:outerShdw>
                </a:effectLst>
              </a:rPr>
              <a:t>(4) Conduct analyses (cont’d)</a:t>
            </a:r>
          </a:p>
        </p:txBody>
      </p:sp>
      <p:sp>
        <p:nvSpPr>
          <p:cNvPr id="97283" name="Rectangle 3">
            <a:extLst>
              <a:ext uri="{FF2B5EF4-FFF2-40B4-BE49-F238E27FC236}">
                <a16:creationId xmlns:a16="http://schemas.microsoft.com/office/drawing/2014/main" id="{941DC621-50FD-43A5-8A60-93E2CF1FD711}"/>
              </a:ext>
            </a:extLst>
          </p:cNvPr>
          <p:cNvSpPr>
            <a:spLocks noGrp="1" noChangeArrowheads="1"/>
          </p:cNvSpPr>
          <p:nvPr>
            <p:ph type="body" idx="1"/>
          </p:nvPr>
        </p:nvSpPr>
        <p:spPr/>
        <p:txBody>
          <a:bodyPr/>
          <a:lstStyle/>
          <a:p>
            <a:pPr marL="393700" indent="-393700">
              <a:defRPr/>
            </a:pPr>
            <a:r>
              <a:rPr lang="en-US" u="sng" dirty="0">
                <a:effectLst>
                  <a:outerShdw blurRad="38100" dist="38100" dir="2700000" algn="tl">
                    <a:srgbClr val="808080"/>
                  </a:outerShdw>
                </a:effectLst>
              </a:rPr>
              <a:t>Decision analysis packages </a:t>
            </a:r>
            <a:br>
              <a:rPr lang="en-US" dirty="0">
                <a:effectLst>
                  <a:outerShdw blurRad="38100" dist="38100" dir="2700000" algn="tl">
                    <a:srgbClr val="808080"/>
                  </a:outerShdw>
                </a:effectLst>
              </a:rPr>
            </a:br>
            <a:br>
              <a:rPr lang="en-US" dirty="0">
                <a:effectLst>
                  <a:outerShdw blurRad="38100" dist="38100" dir="2700000" algn="tl">
                    <a:srgbClr val="808080"/>
                  </a:outerShdw>
                </a:effectLst>
              </a:rPr>
            </a:br>
            <a:r>
              <a:rPr lang="en-US" dirty="0">
                <a:effectLst>
                  <a:outerShdw blurRad="38100" dist="38100" dir="2700000" algn="tl">
                    <a:srgbClr val="808080"/>
                  </a:outerShdw>
                </a:effectLst>
              </a:rPr>
              <a:t>SMLTREE, DATA, TreeAge, etc</a:t>
            </a:r>
            <a:br>
              <a:rPr lang="en-US" dirty="0">
                <a:effectLst>
                  <a:outerShdw blurRad="38100" dist="38100" dir="2700000" algn="tl">
                    <a:srgbClr val="808080"/>
                  </a:outerShdw>
                </a:effectLst>
              </a:rPr>
            </a:br>
            <a:br>
              <a:rPr lang="en-US" dirty="0">
                <a:effectLst>
                  <a:outerShdw blurRad="38100" dist="38100" dir="2700000" algn="tl">
                    <a:srgbClr val="808080"/>
                  </a:outerShdw>
                </a:effectLst>
              </a:rPr>
            </a:br>
            <a:r>
              <a:rPr lang="en-US" dirty="0">
                <a:effectLst>
                  <a:outerShdw blurRad="38100" dist="38100" dir="2700000" algn="tl">
                    <a:srgbClr val="808080"/>
                  </a:outerShdw>
                </a:effectLst>
              </a:rPr>
              <a:t>Designed to do CEA tasks, eg trees, inputs, outputs, simple Markov, SA.</a:t>
            </a:r>
            <a:br>
              <a:rPr lang="en-US" dirty="0">
                <a:effectLst>
                  <a:outerShdw blurRad="38100" dist="38100" dir="2700000" algn="tl">
                    <a:srgbClr val="808080"/>
                  </a:outerShdw>
                </a:effectLst>
              </a:rPr>
            </a:br>
            <a:endParaRPr lang="en-US" dirty="0">
              <a:effectLst>
                <a:outerShdw blurRad="38100" dist="38100" dir="2700000" algn="tl">
                  <a:srgbClr val="808080"/>
                </a:outerShdw>
              </a:effectLst>
              <a:latin typeface="Times" pitchFamily="-106"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0">
            <a:extLst>
              <a:ext uri="{FF2B5EF4-FFF2-40B4-BE49-F238E27FC236}">
                <a16:creationId xmlns:a16="http://schemas.microsoft.com/office/drawing/2014/main" id="{8CAD0F41-A897-489E-A04F-F63067AFA7E3}"/>
              </a:ext>
            </a:extLst>
          </p:cNvPr>
          <p:cNvSpPr>
            <a:spLocks noGrp="1" noChangeArrowheads="1"/>
          </p:cNvSpPr>
          <p:nvPr>
            <p:ph type="title"/>
          </p:nvPr>
        </p:nvSpPr>
        <p:spPr>
          <a:xfrm>
            <a:off x="685800" y="381000"/>
            <a:ext cx="7696200" cy="1143000"/>
          </a:xfrm>
        </p:spPr>
        <p:txBody>
          <a:bodyPr/>
          <a:lstStyle/>
          <a:p>
            <a:pPr algn="l">
              <a:defRPr/>
            </a:pPr>
            <a:r>
              <a:rPr lang="en-US" sz="3200" dirty="0">
                <a:effectLst>
                  <a:outerShdw blurRad="38100" dist="38100" dir="2700000" algn="tl">
                    <a:srgbClr val="808080"/>
                  </a:outerShdw>
                </a:effectLst>
              </a:rPr>
              <a:t>“Base case” for aneurysm analysis</a:t>
            </a:r>
          </a:p>
        </p:txBody>
      </p:sp>
      <p:sp>
        <p:nvSpPr>
          <p:cNvPr id="100355" name="Text Box 2051">
            <a:extLst>
              <a:ext uri="{FF2B5EF4-FFF2-40B4-BE49-F238E27FC236}">
                <a16:creationId xmlns:a16="http://schemas.microsoft.com/office/drawing/2014/main" id="{E068B618-D8FA-4F9E-9D55-D8618B4C3DC0}"/>
              </a:ext>
            </a:extLst>
          </p:cNvPr>
          <p:cNvSpPr txBox="1">
            <a:spLocks noChangeArrowheads="1"/>
          </p:cNvSpPr>
          <p:nvPr/>
        </p:nvSpPr>
        <p:spPr bwMode="auto">
          <a:xfrm>
            <a:off x="1371600" y="21336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dirty="0">
              <a:latin typeface="Times" panose="02020603050405020304" pitchFamily="18" charset="0"/>
            </a:endParaRPr>
          </a:p>
        </p:txBody>
      </p:sp>
      <p:graphicFrame>
        <p:nvGraphicFramePr>
          <p:cNvPr id="100356" name="Object 2052">
            <a:extLst>
              <a:ext uri="{FF2B5EF4-FFF2-40B4-BE49-F238E27FC236}">
                <a16:creationId xmlns:a16="http://schemas.microsoft.com/office/drawing/2014/main" id="{02E22658-C496-4292-AF7C-EC1736126281}"/>
              </a:ext>
            </a:extLst>
          </p:cNvPr>
          <p:cNvGraphicFramePr>
            <a:graphicFrameLocks noChangeAspect="1"/>
          </p:cNvGraphicFramePr>
          <p:nvPr/>
        </p:nvGraphicFramePr>
        <p:xfrm>
          <a:off x="457200" y="1447800"/>
          <a:ext cx="8382000" cy="4424363"/>
        </p:xfrm>
        <a:graphic>
          <a:graphicData uri="http://schemas.openxmlformats.org/presentationml/2006/ole">
            <mc:AlternateContent xmlns:mc="http://schemas.openxmlformats.org/markup-compatibility/2006">
              <mc:Choice xmlns:v="urn:schemas-microsoft-com:vml" Requires="v">
                <p:oleObj spid="_x0000_s100379" name="Document" r:id="rId4" imgW="5931408" imgH="3130296" progId="Word.Document.8">
                  <p:embed/>
                </p:oleObj>
              </mc:Choice>
              <mc:Fallback>
                <p:oleObj name="Document" r:id="rId4" imgW="5931408" imgH="3130296" progId="Word.Document.8">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82000" cy="4424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C74B53A2-B278-47BD-81BD-76B67C99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313" b="6250"/>
          <a:stretch>
            <a:fillRect/>
          </a:stretch>
        </p:blipFill>
        <p:spPr bwMode="auto">
          <a:xfrm>
            <a:off x="68580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A279A014-8B2A-45EE-AD8F-8EE53316E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531" b="6250"/>
          <a:stretch>
            <a:fillRect/>
          </a:stretch>
        </p:blipFill>
        <p:spPr bwMode="auto">
          <a:xfrm>
            <a:off x="18669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45ECF5-7648-482B-B7DB-2C12031429E7}"/>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dirty="0">
                <a:solidFill>
                  <a:srgbClr val="FFFFFF"/>
                </a:solidFill>
                <a:effectLst>
                  <a:outerShdw blurRad="38100" dist="38100" dir="2700000" algn="tl">
                    <a:srgbClr val="808080"/>
                  </a:outerShdw>
                </a:effectLst>
                <a:latin typeface="Consolas" pitchFamily="-110" charset="0"/>
                <a:ea typeface="+mn-ea"/>
              </a:rPr>
              <a:t>Base case graphically, referent case at origin</a:t>
            </a:r>
          </a:p>
        </p:txBody>
      </p:sp>
      <p:cxnSp>
        <p:nvCxnSpPr>
          <p:cNvPr id="101379" name="Straight Connector 3">
            <a:extLst>
              <a:ext uri="{FF2B5EF4-FFF2-40B4-BE49-F238E27FC236}">
                <a16:creationId xmlns:a16="http://schemas.microsoft.com/office/drawing/2014/main" id="{64B68783-49B1-422A-9A42-D4B39619E5EC}"/>
              </a:ext>
            </a:extLst>
          </p:cNvPr>
          <p:cNvCxnSpPr>
            <a:cxnSpLocks noChangeShapeType="1"/>
          </p:cNvCxnSpPr>
          <p:nvPr/>
        </p:nvCxnSpPr>
        <p:spPr bwMode="auto">
          <a:xfrm rot="5400000">
            <a:off x="1789907" y="4344194"/>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1380" name="Straight Connector 4">
            <a:extLst>
              <a:ext uri="{FF2B5EF4-FFF2-40B4-BE49-F238E27FC236}">
                <a16:creationId xmlns:a16="http://schemas.microsoft.com/office/drawing/2014/main" id="{CA4EA756-ECB4-40E3-8DFD-42953A440517}"/>
              </a:ext>
            </a:extLst>
          </p:cNvPr>
          <p:cNvCxnSpPr>
            <a:cxnSpLocks noChangeShapeType="1"/>
          </p:cNvCxnSpPr>
          <p:nvPr/>
        </p:nvCxnSpPr>
        <p:spPr bwMode="auto">
          <a:xfrm rot="10800000">
            <a:off x="1790700" y="4343400"/>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1381" name="TextBox 5">
            <a:extLst>
              <a:ext uri="{FF2B5EF4-FFF2-40B4-BE49-F238E27FC236}">
                <a16:creationId xmlns:a16="http://schemas.microsoft.com/office/drawing/2014/main" id="{EDFC3C7E-46EC-49A0-8E22-A71250A45509}"/>
              </a:ext>
            </a:extLst>
          </p:cNvPr>
          <p:cNvSpPr txBox="1">
            <a:spLocks noChangeArrowheads="1"/>
          </p:cNvSpPr>
          <p:nvPr/>
        </p:nvSpPr>
        <p:spPr bwMode="auto">
          <a:xfrm>
            <a:off x="3886200" y="1600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a:t>
            </a:r>
          </a:p>
        </p:txBody>
      </p:sp>
      <p:sp>
        <p:nvSpPr>
          <p:cNvPr id="101382" name="TextBox 6">
            <a:extLst>
              <a:ext uri="{FF2B5EF4-FFF2-40B4-BE49-F238E27FC236}">
                <a16:creationId xmlns:a16="http://schemas.microsoft.com/office/drawing/2014/main" id="{0F96BDB2-077C-41B9-9AC3-ABD3E8113A4A}"/>
              </a:ext>
            </a:extLst>
          </p:cNvPr>
          <p:cNvSpPr txBox="1">
            <a:spLocks noChangeArrowheads="1"/>
          </p:cNvSpPr>
          <p:nvPr/>
        </p:nvSpPr>
        <p:spPr bwMode="auto">
          <a:xfrm>
            <a:off x="6400800" y="4038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97DC1F72-6F6E-48EA-A77C-0B91B4B43708}"/>
              </a:ext>
            </a:extLst>
          </p:cNvPr>
          <p:cNvSpPr/>
          <p:nvPr/>
        </p:nvSpPr>
        <p:spPr bwMode="auto">
          <a:xfrm>
            <a:off x="3962400" y="41910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31D34AFA-A0C1-40DC-8A0B-DFC6877606BC}"/>
              </a:ext>
            </a:extLst>
          </p:cNvPr>
          <p:cNvSpPr/>
          <p:nvPr/>
        </p:nvSpPr>
        <p:spPr bwMode="auto">
          <a:xfrm>
            <a:off x="2819400" y="29718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1385" name="Rectangle 11">
            <a:extLst>
              <a:ext uri="{FF2B5EF4-FFF2-40B4-BE49-F238E27FC236}">
                <a16:creationId xmlns:a16="http://schemas.microsoft.com/office/drawing/2014/main" id="{460D23AC-A975-4FC0-A7F0-ABDDE1BE78E5}"/>
              </a:ext>
            </a:extLst>
          </p:cNvPr>
          <p:cNvSpPr>
            <a:spLocks noChangeArrowheads="1"/>
          </p:cNvSpPr>
          <p:nvPr/>
        </p:nvSpPr>
        <p:spPr bwMode="auto">
          <a:xfrm>
            <a:off x="3581400" y="4419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21.37</a:t>
            </a:r>
          </a:p>
        </p:txBody>
      </p:sp>
      <p:sp>
        <p:nvSpPr>
          <p:cNvPr id="101386" name="Rectangle 12">
            <a:extLst>
              <a:ext uri="{FF2B5EF4-FFF2-40B4-BE49-F238E27FC236}">
                <a16:creationId xmlns:a16="http://schemas.microsoft.com/office/drawing/2014/main" id="{D1B6647F-12AC-498E-AC5F-28B032A57A20}"/>
              </a:ext>
            </a:extLst>
          </p:cNvPr>
          <p:cNvSpPr>
            <a:spLocks noChangeArrowheads="1"/>
          </p:cNvSpPr>
          <p:nvPr/>
        </p:nvSpPr>
        <p:spPr bwMode="auto">
          <a:xfrm>
            <a:off x="4267200" y="3886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$534</a:t>
            </a:r>
          </a:p>
        </p:txBody>
      </p:sp>
      <p:sp>
        <p:nvSpPr>
          <p:cNvPr id="101387" name="Rectangle 13">
            <a:extLst>
              <a:ext uri="{FF2B5EF4-FFF2-40B4-BE49-F238E27FC236}">
                <a16:creationId xmlns:a16="http://schemas.microsoft.com/office/drawing/2014/main" id="{EDCE03F3-3B3A-4DAF-B076-29713AD6BC3D}"/>
              </a:ext>
            </a:extLst>
          </p:cNvPr>
          <p:cNvSpPr>
            <a:spLocks noChangeArrowheads="1"/>
          </p:cNvSpPr>
          <p:nvPr/>
        </p:nvSpPr>
        <p:spPr bwMode="auto">
          <a:xfrm>
            <a:off x="4114800" y="29718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$39,666</a:t>
            </a:r>
          </a:p>
        </p:txBody>
      </p:sp>
      <p:cxnSp>
        <p:nvCxnSpPr>
          <p:cNvPr id="101388" name="Straight Connector 15">
            <a:extLst>
              <a:ext uri="{FF2B5EF4-FFF2-40B4-BE49-F238E27FC236}">
                <a16:creationId xmlns:a16="http://schemas.microsoft.com/office/drawing/2014/main" id="{1D02E7D3-6FB2-4E66-B1C4-EF488B60F81F}"/>
              </a:ext>
            </a:extLst>
          </p:cNvPr>
          <p:cNvCxnSpPr>
            <a:cxnSpLocks noChangeShapeType="1"/>
          </p:cNvCxnSpPr>
          <p:nvPr/>
        </p:nvCxnSpPr>
        <p:spPr bwMode="auto">
          <a:xfrm>
            <a:off x="2941638" y="3124200"/>
            <a:ext cx="1096962" cy="1588"/>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cxnSp>
        <p:nvCxnSpPr>
          <p:cNvPr id="101389" name="Straight Connector 18">
            <a:extLst>
              <a:ext uri="{FF2B5EF4-FFF2-40B4-BE49-F238E27FC236}">
                <a16:creationId xmlns:a16="http://schemas.microsoft.com/office/drawing/2014/main" id="{4073AEB2-2CA8-469C-97C7-926B9816858E}"/>
              </a:ext>
            </a:extLst>
          </p:cNvPr>
          <p:cNvCxnSpPr>
            <a:cxnSpLocks noChangeShapeType="1"/>
          </p:cNvCxnSpPr>
          <p:nvPr/>
        </p:nvCxnSpPr>
        <p:spPr bwMode="auto">
          <a:xfrm rot="-5400000">
            <a:off x="2378075" y="3748088"/>
            <a:ext cx="1096963" cy="1587"/>
          </a:xfrm>
          <a:prstGeom prst="line">
            <a:avLst/>
          </a:prstGeom>
          <a:noFill/>
          <a:ln w="9525">
            <a:solidFill>
              <a:srgbClr val="FFFFFF"/>
            </a:solidFill>
            <a:prstDash val="sysDash"/>
            <a:round/>
            <a:headEnd/>
            <a:tailEnd/>
          </a:ln>
          <a:extLst>
            <a:ext uri="{909E8E84-426E-40DD-AFC4-6F175D3DCCD1}">
              <a14:hiddenFill xmlns:a14="http://schemas.microsoft.com/office/drawing/2010/main">
                <a:noFill/>
              </a14:hiddenFill>
            </a:ext>
          </a:extLst>
        </p:spPr>
      </p:cxnSp>
      <p:sp>
        <p:nvSpPr>
          <p:cNvPr id="101390" name="Rectangle 19">
            <a:extLst>
              <a:ext uri="{FF2B5EF4-FFF2-40B4-BE49-F238E27FC236}">
                <a16:creationId xmlns:a16="http://schemas.microsoft.com/office/drawing/2014/main" id="{A27BF141-A6A9-4CFC-B6B4-F89AF9B9FE04}"/>
              </a:ext>
            </a:extLst>
          </p:cNvPr>
          <p:cNvSpPr>
            <a:spLocks noChangeArrowheads="1"/>
          </p:cNvSpPr>
          <p:nvPr/>
        </p:nvSpPr>
        <p:spPr bwMode="auto">
          <a:xfrm>
            <a:off x="2667000" y="4343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19.74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34F9F8-E36B-4B6B-B042-D420EA5607AD}"/>
              </a:ext>
            </a:extLst>
          </p:cNvPr>
          <p:cNvSpPr txBox="1">
            <a:spLocks/>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r>
              <a:rPr lang="en-US" sz="4000" dirty="0">
                <a:solidFill>
                  <a:srgbClr val="FFFFFF"/>
                </a:solidFill>
                <a:effectLst>
                  <a:outerShdw blurRad="38100" dist="38100" dir="2700000" algn="tl">
                    <a:srgbClr val="808080"/>
                  </a:outerShdw>
                </a:effectLst>
                <a:latin typeface="Consolas" pitchFamily="-110" charset="0"/>
                <a:ea typeface="+mn-ea"/>
              </a:rPr>
              <a:t>Base case graphically,</a:t>
            </a:r>
            <a:br>
              <a:rPr lang="en-US" sz="4000" dirty="0">
                <a:solidFill>
                  <a:srgbClr val="FFFFFF"/>
                </a:solidFill>
                <a:effectLst>
                  <a:outerShdw blurRad="38100" dist="38100" dir="2700000" algn="tl">
                    <a:srgbClr val="808080"/>
                  </a:outerShdw>
                </a:effectLst>
                <a:latin typeface="Consolas" pitchFamily="-110" charset="0"/>
                <a:ea typeface="+mn-ea"/>
              </a:rPr>
            </a:br>
            <a:r>
              <a:rPr lang="en-US" sz="4000" dirty="0">
                <a:solidFill>
                  <a:srgbClr val="FFFFFF"/>
                </a:solidFill>
                <a:effectLst>
                  <a:outerShdw blurRad="38100" dist="38100" dir="2700000" algn="tl">
                    <a:srgbClr val="808080"/>
                  </a:outerShdw>
                </a:effectLst>
                <a:latin typeface="Consolas" pitchFamily="-110" charset="0"/>
                <a:ea typeface="+mn-ea"/>
              </a:rPr>
              <a:t>zero cost/QALYs at origin</a:t>
            </a:r>
          </a:p>
        </p:txBody>
      </p:sp>
      <p:cxnSp>
        <p:nvCxnSpPr>
          <p:cNvPr id="102403" name="Straight Connector 3">
            <a:extLst>
              <a:ext uri="{FF2B5EF4-FFF2-40B4-BE49-F238E27FC236}">
                <a16:creationId xmlns:a16="http://schemas.microsoft.com/office/drawing/2014/main" id="{369BC053-40D0-4C8A-961A-4C9A8DACAE9C}"/>
              </a:ext>
            </a:extLst>
          </p:cNvPr>
          <p:cNvCxnSpPr>
            <a:cxnSpLocks noChangeShapeType="1"/>
          </p:cNvCxnSpPr>
          <p:nvPr/>
        </p:nvCxnSpPr>
        <p:spPr bwMode="auto">
          <a:xfrm rot="5400000">
            <a:off x="-532606" y="4037806"/>
            <a:ext cx="4572000"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cxnSp>
        <p:nvCxnSpPr>
          <p:cNvPr id="102404" name="Straight Connector 4">
            <a:extLst>
              <a:ext uri="{FF2B5EF4-FFF2-40B4-BE49-F238E27FC236}">
                <a16:creationId xmlns:a16="http://schemas.microsoft.com/office/drawing/2014/main" id="{ED166C10-DCAF-4169-9FBB-256A1D471D22}"/>
              </a:ext>
            </a:extLst>
          </p:cNvPr>
          <p:cNvCxnSpPr>
            <a:cxnSpLocks noChangeShapeType="1"/>
          </p:cNvCxnSpPr>
          <p:nvPr/>
        </p:nvCxnSpPr>
        <p:spPr bwMode="auto">
          <a:xfrm rot="10800000">
            <a:off x="1752600" y="6323013"/>
            <a:ext cx="4572000"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cxnSp>
      <p:sp>
        <p:nvSpPr>
          <p:cNvPr id="102405" name="TextBox 5">
            <a:extLst>
              <a:ext uri="{FF2B5EF4-FFF2-40B4-BE49-F238E27FC236}">
                <a16:creationId xmlns:a16="http://schemas.microsoft.com/office/drawing/2014/main" id="{AADEE613-F319-404B-8A66-97AAE69E786F}"/>
              </a:ext>
            </a:extLst>
          </p:cNvPr>
          <p:cNvSpPr txBox="1">
            <a:spLocks noChangeArrowheads="1"/>
          </p:cNvSpPr>
          <p:nvPr/>
        </p:nvSpPr>
        <p:spPr bwMode="auto">
          <a:xfrm>
            <a:off x="1295400" y="3209925"/>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a:t>
            </a:r>
          </a:p>
        </p:txBody>
      </p:sp>
      <p:sp>
        <p:nvSpPr>
          <p:cNvPr id="102406" name="TextBox 6">
            <a:extLst>
              <a:ext uri="{FF2B5EF4-FFF2-40B4-BE49-F238E27FC236}">
                <a16:creationId xmlns:a16="http://schemas.microsoft.com/office/drawing/2014/main" id="{61074EEF-6CA9-43B9-9AC1-FD832AD63425}"/>
              </a:ext>
            </a:extLst>
          </p:cNvPr>
          <p:cNvSpPr txBox="1">
            <a:spLocks noChangeArrowheads="1"/>
          </p:cNvSpPr>
          <p:nvPr/>
        </p:nvSpPr>
        <p:spPr bwMode="auto">
          <a:xfrm>
            <a:off x="6400800" y="59436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rgbClr val="FFFFFF"/>
                </a:solidFill>
                <a:latin typeface="Corbel" panose="020B0503020204020204" pitchFamily="34" charset="0"/>
              </a:rPr>
              <a:t>QALYs</a:t>
            </a:r>
          </a:p>
        </p:txBody>
      </p:sp>
      <p:sp>
        <p:nvSpPr>
          <p:cNvPr id="8" name="Oval 7">
            <a:extLst>
              <a:ext uri="{FF2B5EF4-FFF2-40B4-BE49-F238E27FC236}">
                <a16:creationId xmlns:a16="http://schemas.microsoft.com/office/drawing/2014/main" id="{1781990B-6736-4484-B2B9-62B3E512F041}"/>
              </a:ext>
            </a:extLst>
          </p:cNvPr>
          <p:cNvSpPr/>
          <p:nvPr/>
        </p:nvSpPr>
        <p:spPr bwMode="auto">
          <a:xfrm>
            <a:off x="4419600" y="579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 name="Oval 9">
            <a:extLst>
              <a:ext uri="{FF2B5EF4-FFF2-40B4-BE49-F238E27FC236}">
                <a16:creationId xmlns:a16="http://schemas.microsoft.com/office/drawing/2014/main" id="{2975FAC3-0EB9-482E-9D9F-C3C910119555}"/>
              </a:ext>
            </a:extLst>
          </p:cNvPr>
          <p:cNvSpPr/>
          <p:nvPr/>
        </p:nvSpPr>
        <p:spPr bwMode="auto">
          <a:xfrm>
            <a:off x="2819400" y="1981200"/>
            <a:ext cx="228600" cy="228600"/>
          </a:xfrm>
          <a:prstGeom prst="ellipse">
            <a:avLst/>
          </a:prstGeom>
          <a:solidFill>
            <a:schemeClr val="accent4">
              <a:lumMod val="40000"/>
              <a:lumOff val="60000"/>
            </a:schemeClr>
          </a:solid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pitchFamily="-106" charset="0"/>
              <a:ea typeface="+mn-ea"/>
            </a:endParaRPr>
          </a:p>
        </p:txBody>
      </p:sp>
      <p:sp>
        <p:nvSpPr>
          <p:cNvPr id="102409" name="Rectangle 11">
            <a:extLst>
              <a:ext uri="{FF2B5EF4-FFF2-40B4-BE49-F238E27FC236}">
                <a16:creationId xmlns:a16="http://schemas.microsoft.com/office/drawing/2014/main" id="{F800F8F2-8474-4CED-881E-A771182FBBA7}"/>
              </a:ext>
            </a:extLst>
          </p:cNvPr>
          <p:cNvSpPr>
            <a:spLocks noChangeArrowheads="1"/>
          </p:cNvSpPr>
          <p:nvPr/>
        </p:nvSpPr>
        <p:spPr bwMode="auto">
          <a:xfrm>
            <a:off x="4267200" y="63246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21.37</a:t>
            </a:r>
          </a:p>
        </p:txBody>
      </p:sp>
      <p:sp>
        <p:nvSpPr>
          <p:cNvPr id="102410" name="Rectangle 12">
            <a:extLst>
              <a:ext uri="{FF2B5EF4-FFF2-40B4-BE49-F238E27FC236}">
                <a16:creationId xmlns:a16="http://schemas.microsoft.com/office/drawing/2014/main" id="{4718F628-A7AD-4612-8632-6A5758D5FB8E}"/>
              </a:ext>
            </a:extLst>
          </p:cNvPr>
          <p:cNvSpPr>
            <a:spLocks noChangeArrowheads="1"/>
          </p:cNvSpPr>
          <p:nvPr/>
        </p:nvSpPr>
        <p:spPr bwMode="auto">
          <a:xfrm>
            <a:off x="4724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$534</a:t>
            </a:r>
          </a:p>
        </p:txBody>
      </p:sp>
      <p:sp>
        <p:nvSpPr>
          <p:cNvPr id="102411" name="Rectangle 13">
            <a:extLst>
              <a:ext uri="{FF2B5EF4-FFF2-40B4-BE49-F238E27FC236}">
                <a16:creationId xmlns:a16="http://schemas.microsoft.com/office/drawing/2014/main" id="{32872FED-976A-4BD8-BEFE-2B5F1DB7CAD4}"/>
              </a:ext>
            </a:extLst>
          </p:cNvPr>
          <p:cNvSpPr>
            <a:spLocks noChangeArrowheads="1"/>
          </p:cNvSpPr>
          <p:nvPr/>
        </p:nvSpPr>
        <p:spPr bwMode="auto">
          <a:xfrm>
            <a:off x="914400" y="19812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$39,666</a:t>
            </a:r>
          </a:p>
        </p:txBody>
      </p:sp>
      <p:sp>
        <p:nvSpPr>
          <p:cNvPr id="102412" name="Rectangle 19">
            <a:extLst>
              <a:ext uri="{FF2B5EF4-FFF2-40B4-BE49-F238E27FC236}">
                <a16:creationId xmlns:a16="http://schemas.microsoft.com/office/drawing/2014/main" id="{B55CF7D8-72D7-41BE-B70D-C223AD0E8011}"/>
              </a:ext>
            </a:extLst>
          </p:cNvPr>
          <p:cNvSpPr>
            <a:spLocks noChangeArrowheads="1"/>
          </p:cNvSpPr>
          <p:nvPr/>
        </p:nvSpPr>
        <p:spPr bwMode="auto">
          <a:xfrm>
            <a:off x="2667000" y="63246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19.74</a:t>
            </a:r>
          </a:p>
        </p:txBody>
      </p:sp>
      <p:sp>
        <p:nvSpPr>
          <p:cNvPr id="102413" name="Rectangle 14">
            <a:extLst>
              <a:ext uri="{FF2B5EF4-FFF2-40B4-BE49-F238E27FC236}">
                <a16:creationId xmlns:a16="http://schemas.microsoft.com/office/drawing/2014/main" id="{B76D4233-8D9E-4B90-8924-F6B3A67CF0DB}"/>
              </a:ext>
            </a:extLst>
          </p:cNvPr>
          <p:cNvSpPr>
            <a:spLocks noChangeArrowheads="1"/>
          </p:cNvSpPr>
          <p:nvPr/>
        </p:nvSpPr>
        <p:spPr bwMode="auto">
          <a:xfrm>
            <a:off x="1371600" y="624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solidFill>
                  <a:srgbClr val="FFFFFF"/>
                </a:solidFill>
                <a:latin typeface="Corbel" panose="020B0503020204020204" pitchFamily="34" charset="0"/>
              </a:rPr>
              <a:t>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2621293-906D-4F90-9277-9518E4C736C1}"/>
              </a:ext>
            </a:extLst>
          </p:cNvPr>
          <p:cNvSpPr>
            <a:spLocks noGrp="1" noChangeArrowheads="1"/>
          </p:cNvSpPr>
          <p:nvPr>
            <p:ph type="title"/>
          </p:nvPr>
        </p:nvSpPr>
        <p:spPr/>
        <p:txBody>
          <a:bodyPr/>
          <a:lstStyle/>
          <a:p>
            <a:pPr algn="l">
              <a:defRPr/>
            </a:pPr>
            <a:r>
              <a:rPr lang="en-US" altLang="en-US" sz="2800" dirty="0">
                <a:ea typeface="+mj-ea"/>
              </a:rPr>
              <a:t>In manuscript, the results might be presented as follows</a:t>
            </a:r>
            <a:r>
              <a:rPr lang="en-US" altLang="en-US" sz="2800" dirty="0">
                <a:effectLst/>
                <a:ea typeface="+mj-ea"/>
              </a:rPr>
              <a:t>. </a:t>
            </a:r>
          </a:p>
        </p:txBody>
      </p:sp>
      <p:sp>
        <p:nvSpPr>
          <p:cNvPr id="99331" name="Text Box 3">
            <a:extLst>
              <a:ext uri="{FF2B5EF4-FFF2-40B4-BE49-F238E27FC236}">
                <a16:creationId xmlns:a16="http://schemas.microsoft.com/office/drawing/2014/main" id="{1FF50B67-749D-4A14-9E02-4BAAB874EC61}"/>
              </a:ext>
            </a:extLst>
          </p:cNvPr>
          <p:cNvSpPr txBox="1">
            <a:spLocks noChangeArrowheads="1"/>
          </p:cNvSpPr>
          <p:nvPr/>
        </p:nvSpPr>
        <p:spPr bwMode="auto">
          <a:xfrm>
            <a:off x="304800" y="2057400"/>
            <a:ext cx="8610600" cy="3262313"/>
          </a:xfrm>
          <a:prstGeom prst="rect">
            <a:avLst/>
          </a:prstGeom>
          <a:noFill/>
          <a:ln w="9525">
            <a:solidFill>
              <a:schemeClr val="tx1"/>
            </a:solidFill>
            <a:miter lim="800000"/>
            <a:headEnd/>
            <a:tailEnd/>
          </a:ln>
          <a:effectLst/>
        </p:spPr>
        <p:txBody>
          <a:bodyPr>
            <a:spAutoFit/>
          </a:bodyPr>
          <a:lstStyle>
            <a:lvl1pPr>
              <a:defRPr sz="2800">
                <a:solidFill>
                  <a:schemeClr val="tx1"/>
                </a:solidFill>
                <a:latin typeface="Times New Roman" pitchFamily="-106" charset="0"/>
                <a:ea typeface="ＭＳ Ｐゴシック" pitchFamily="-106" charset="-128"/>
              </a:defRPr>
            </a:lvl1pPr>
            <a:lvl2pPr marL="37931725" indent="-37474525">
              <a:defRPr sz="2800">
                <a:solidFill>
                  <a:schemeClr val="tx1"/>
                </a:solidFill>
                <a:latin typeface="Times New Roman" pitchFamily="-106" charset="0"/>
                <a:ea typeface="ＭＳ Ｐゴシック" pitchFamily="-106" charset="-128"/>
              </a:defRPr>
            </a:lvl2pPr>
            <a:lvl3pPr>
              <a:defRPr sz="2800">
                <a:solidFill>
                  <a:schemeClr val="tx1"/>
                </a:solidFill>
                <a:latin typeface="Times New Roman" pitchFamily="-106" charset="0"/>
                <a:ea typeface="ＭＳ Ｐゴシック" pitchFamily="-106" charset="-128"/>
              </a:defRPr>
            </a:lvl3pPr>
            <a:lvl4pPr>
              <a:defRPr sz="2800">
                <a:solidFill>
                  <a:schemeClr val="tx1"/>
                </a:solidFill>
                <a:latin typeface="Times New Roman" pitchFamily="-106" charset="0"/>
                <a:ea typeface="ＭＳ Ｐゴシック" pitchFamily="-106" charset="-128"/>
              </a:defRPr>
            </a:lvl4pPr>
            <a:lvl5pPr>
              <a:defRPr sz="2800">
                <a:solidFill>
                  <a:schemeClr val="tx1"/>
                </a:solidFill>
                <a:latin typeface="Times New Roman" pitchFamily="-106" charset="0"/>
                <a:ea typeface="ＭＳ Ｐゴシック" pitchFamily="-106" charset="-128"/>
              </a:defRPr>
            </a:lvl5pPr>
            <a:lvl6pPr marL="4572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6pPr>
            <a:lvl7pPr marL="9144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7pPr>
            <a:lvl8pPr marL="13716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8pPr>
            <a:lvl9pPr marL="1828800" eaLnBrk="0" fontAlgn="base" hangingPunct="0">
              <a:spcBef>
                <a:spcPct val="0"/>
              </a:spcBef>
              <a:spcAft>
                <a:spcPct val="0"/>
              </a:spcAft>
              <a:defRPr sz="2800">
                <a:solidFill>
                  <a:schemeClr val="tx1"/>
                </a:solidFill>
                <a:latin typeface="Times New Roman" pitchFamily="-106" charset="0"/>
                <a:ea typeface="ＭＳ Ｐゴシック" pitchFamily="-106" charset="-128"/>
              </a:defRPr>
            </a:lvl9pPr>
          </a:lstStyle>
          <a:p>
            <a:pPr>
              <a:defRPr/>
            </a:pPr>
            <a:r>
              <a:rPr lang="en-US" sz="2400" dirty="0">
                <a:solidFill>
                  <a:srgbClr val="FFFFFF"/>
                </a:solidFill>
                <a:latin typeface="Corbel" pitchFamily="34" charset="0"/>
              </a:rPr>
              <a:t>	</a:t>
            </a:r>
            <a:r>
              <a:rPr lang="en-US" sz="2000" dirty="0">
                <a:solidFill>
                  <a:srgbClr val="FFFFFF"/>
                </a:solidFill>
                <a:latin typeface="Corbel" pitchFamily="34" charset="0"/>
              </a:rPr>
              <a:t>	    </a:t>
            </a:r>
            <a:r>
              <a:rPr lang="en-US" sz="2000" dirty="0">
                <a:solidFill>
                  <a:srgbClr val="FFFFFF"/>
                </a:solidFill>
                <a:effectLst>
                  <a:outerShdw blurRad="38100" dist="38100" dir="2700000" algn="tl">
                    <a:srgbClr val="808080"/>
                  </a:outerShdw>
                </a:effectLst>
                <a:latin typeface="Corbel" pitchFamily="34" charset="0"/>
              </a:rPr>
              <a:t>QALYs		     	Costs		</a:t>
            </a:r>
          </a:p>
          <a:p>
            <a:pPr>
              <a:defRPr/>
            </a:pPr>
            <a:r>
              <a:rPr lang="en-US" sz="2000" dirty="0">
                <a:solidFill>
                  <a:srgbClr val="FFFFFF"/>
                </a:solidFill>
                <a:effectLst>
                  <a:outerShdw blurRad="38100" dist="38100" dir="2700000" algn="tl">
                    <a:srgbClr val="808080"/>
                  </a:outerShdw>
                </a:effectLst>
                <a:latin typeface="Corbel" pitchFamily="34" charset="0"/>
              </a:rPr>
              <a:t>Scenario	Total	Incremental	Total	 Incremental       $ / QALY	</a:t>
            </a:r>
          </a:p>
          <a:p>
            <a:pPr>
              <a:buFont typeface="Symbol" pitchFamily="-106" charset="2"/>
              <a:buNone/>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None/>
              <a:defRPr/>
            </a:pPr>
            <a:r>
              <a:rPr lang="en-US" sz="2000" i="1" dirty="0">
                <a:solidFill>
                  <a:srgbClr val="FFFFFF"/>
                </a:solidFill>
                <a:effectLst>
                  <a:outerShdw blurRad="38100" dist="38100" dir="2700000" algn="tl">
                    <a:srgbClr val="808080"/>
                  </a:outerShdw>
                </a:effectLst>
                <a:latin typeface="Corbel" pitchFamily="34" charset="0"/>
              </a:rPr>
              <a:t>No symptoms, &lt;10 mm, no past SAH	</a:t>
            </a:r>
            <a:r>
              <a:rPr lang="en-US" sz="2000" dirty="0">
                <a:solidFill>
                  <a:srgbClr val="FFFFFF"/>
                </a:solidFill>
                <a:effectLst>
                  <a:outerShdw blurRad="38100" dist="38100" dir="2700000" algn="tl">
                    <a:srgbClr val="808080"/>
                  </a:outerShdw>
                </a:effectLst>
                <a:latin typeface="Corbel" pitchFamily="34" charset="0"/>
              </a:rPr>
              <a:t>				</a:t>
            </a:r>
          </a:p>
          <a:p>
            <a:pPr>
              <a:buFont typeface="Symbol" pitchFamily="-106" charset="2"/>
              <a:buChar char="·"/>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dirty="0">
                <a:solidFill>
                  <a:srgbClr val="FFFFFF"/>
                </a:solidFill>
                <a:effectLst>
                  <a:outerShdw blurRad="38100" dist="38100" dir="2700000" algn="tl">
                    <a:srgbClr val="808080"/>
                  </a:outerShdw>
                </a:effectLst>
                <a:latin typeface="Corbel" pitchFamily="34" charset="0"/>
              </a:rPr>
              <a:t> No treatment	21.37	--		$534	     --	           --	</a:t>
            </a:r>
          </a:p>
          <a:p>
            <a:pPr>
              <a:buFont typeface="Symbol" pitchFamily="-106" charset="2"/>
              <a:buChar char="·"/>
              <a:defRPr/>
            </a:pPr>
            <a:endParaRPr lang="en-US" sz="2000" dirty="0">
              <a:solidFill>
                <a:srgbClr val="FFFFFF"/>
              </a:solidFill>
              <a:effectLst>
                <a:outerShdw blurRad="38100" dist="38100" dir="2700000" algn="tl">
                  <a:srgbClr val="808080"/>
                </a:outerShdw>
              </a:effectLst>
              <a:latin typeface="Corbel" pitchFamily="34" charset="0"/>
            </a:endParaRPr>
          </a:p>
          <a:p>
            <a:pPr>
              <a:buFont typeface="Symbol" pitchFamily="-106" charset="2"/>
              <a:buChar char="·"/>
              <a:defRPr/>
            </a:pPr>
            <a:r>
              <a:rPr lang="en-US" sz="2000" dirty="0">
                <a:solidFill>
                  <a:srgbClr val="FFFFFF"/>
                </a:solidFill>
                <a:effectLst>
                  <a:outerShdw blurRad="38100" dist="38100" dir="2700000" algn="tl">
                    <a:srgbClr val="808080"/>
                  </a:outerShdw>
                </a:effectLst>
                <a:latin typeface="Corbel" pitchFamily="34" charset="0"/>
              </a:rPr>
              <a:t> Clipping	19.74	-1.63		$39,666	$39,132      Dominated	</a:t>
            </a:r>
          </a:p>
          <a:p>
            <a:pPr>
              <a:spcBef>
                <a:spcPct val="50000"/>
              </a:spcBef>
              <a:defRPr/>
            </a:pPr>
            <a:endParaRPr lang="en-US" dirty="0">
              <a:solidFill>
                <a:srgbClr val="FFFFFF"/>
              </a:solidFill>
              <a:effectLst>
                <a:outerShdw blurRad="38100" dist="38100" dir="2700000" algn="tl">
                  <a:srgbClr val="808080"/>
                </a:outerShdw>
              </a:effectLst>
              <a:latin typeface="Corbe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4DC83EB-ED12-4696-A80E-56C37F28CC8C}"/>
              </a:ext>
            </a:extLst>
          </p:cNvPr>
          <p:cNvSpPr txBox="1">
            <a:spLocks noChangeArrowheads="1"/>
          </p:cNvSpPr>
          <p:nvPr/>
        </p:nvSpPr>
        <p:spPr bwMode="auto">
          <a:xfrm>
            <a:off x="685800" y="304800"/>
            <a:ext cx="7772400" cy="914400"/>
          </a:xfrm>
          <a:prstGeom prst="rect">
            <a:avLst/>
          </a:prstGeom>
          <a:noFill/>
          <a:ln w="9525">
            <a:noFill/>
            <a:miter lim="800000"/>
            <a:headEnd/>
            <a:tailEnd/>
          </a:ln>
          <a:effectLst/>
        </p:spPr>
        <p:txBody>
          <a:bodyPr anchor="ctr"/>
          <a:lstStyle/>
          <a:p>
            <a:pPr algn="ctr" eaLnBrk="1" hangingPunct="1">
              <a:defRPr/>
            </a:pPr>
            <a:r>
              <a:rPr lang="en-US" sz="4000" kern="0" dirty="0">
                <a:solidFill>
                  <a:srgbClr val="FFFFFF"/>
                </a:solidFill>
                <a:effectLst>
                  <a:outerShdw blurRad="38100" dist="38100" dir="2700000" algn="tl">
                    <a:srgbClr val="000000"/>
                  </a:outerShdw>
                </a:effectLst>
                <a:latin typeface="Consolas" pitchFamily="49" charset="0"/>
                <a:ea typeface="+mj-ea"/>
                <a:cs typeface="+mj-cs"/>
              </a:rPr>
              <a:t>Dominance</a:t>
            </a:r>
          </a:p>
        </p:txBody>
      </p:sp>
      <p:sp>
        <p:nvSpPr>
          <p:cNvPr id="104451" name="Rectangle 3">
            <a:extLst>
              <a:ext uri="{FF2B5EF4-FFF2-40B4-BE49-F238E27FC236}">
                <a16:creationId xmlns:a16="http://schemas.microsoft.com/office/drawing/2014/main" id="{B2C69F8F-588A-48B6-B92D-21352FEC4B48}"/>
              </a:ext>
            </a:extLst>
          </p:cNvPr>
          <p:cNvSpPr>
            <a:spLocks noChangeArrowheads="1"/>
          </p:cNvSpPr>
          <p:nvPr/>
        </p:nvSpPr>
        <p:spPr bwMode="auto">
          <a:xfrm>
            <a:off x="4572000" y="1447800"/>
            <a:ext cx="3962400" cy="3962400"/>
          </a:xfrm>
          <a:prstGeom prst="rect">
            <a:avLst/>
          </a:prstGeom>
          <a:solidFill>
            <a:srgbClr val="336699"/>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104452" name="Text Box 4">
            <a:extLst>
              <a:ext uri="{FF2B5EF4-FFF2-40B4-BE49-F238E27FC236}">
                <a16:creationId xmlns:a16="http://schemas.microsoft.com/office/drawing/2014/main" id="{D8A25858-77ED-42BE-84BB-A0C07D94ED44}"/>
              </a:ext>
            </a:extLst>
          </p:cNvPr>
          <p:cNvSpPr txBox="1">
            <a:spLocks noChangeArrowheads="1"/>
          </p:cNvSpPr>
          <p:nvPr/>
        </p:nvSpPr>
        <p:spPr bwMode="auto">
          <a:xfrm rot="-5400000">
            <a:off x="2369344" y="3283744"/>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588" indent="-1588">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Costs</a:t>
            </a:r>
          </a:p>
        </p:txBody>
      </p:sp>
      <p:sp>
        <p:nvSpPr>
          <p:cNvPr id="104453" name="Text Box 5">
            <a:extLst>
              <a:ext uri="{FF2B5EF4-FFF2-40B4-BE49-F238E27FC236}">
                <a16:creationId xmlns:a16="http://schemas.microsoft.com/office/drawing/2014/main" id="{500C1E4C-9314-44A7-8D71-246CE78EB2B2}"/>
              </a:ext>
            </a:extLst>
          </p:cNvPr>
          <p:cNvSpPr txBox="1">
            <a:spLocks noChangeArrowheads="1"/>
          </p:cNvSpPr>
          <p:nvPr/>
        </p:nvSpPr>
        <p:spPr bwMode="auto">
          <a:xfrm>
            <a:off x="3810000" y="5867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dirty="0">
                <a:solidFill>
                  <a:srgbClr val="FFFFFF"/>
                </a:solidFill>
                <a:latin typeface="Corbel" panose="020B0503020204020204" pitchFamily="34" charset="0"/>
              </a:rPr>
              <a:t>Gain in health benefit (QALYs)</a:t>
            </a:r>
          </a:p>
        </p:txBody>
      </p:sp>
      <p:grpSp>
        <p:nvGrpSpPr>
          <p:cNvPr id="104454" name="Group 6">
            <a:extLst>
              <a:ext uri="{FF2B5EF4-FFF2-40B4-BE49-F238E27FC236}">
                <a16:creationId xmlns:a16="http://schemas.microsoft.com/office/drawing/2014/main" id="{F8B7012B-104B-443E-9866-4C0A2D6A95DE}"/>
              </a:ext>
            </a:extLst>
          </p:cNvPr>
          <p:cNvGrpSpPr>
            <a:grpSpLocks/>
          </p:cNvGrpSpPr>
          <p:nvPr/>
        </p:nvGrpSpPr>
        <p:grpSpPr bwMode="auto">
          <a:xfrm>
            <a:off x="4495800" y="5500688"/>
            <a:ext cx="4114800" cy="366712"/>
            <a:chOff x="1872" y="3879"/>
            <a:chExt cx="2592" cy="231"/>
          </a:xfrm>
        </p:grpSpPr>
        <p:sp>
          <p:nvSpPr>
            <p:cNvPr id="104482" name="Text Box 7">
              <a:extLst>
                <a:ext uri="{FF2B5EF4-FFF2-40B4-BE49-F238E27FC236}">
                  <a16:creationId xmlns:a16="http://schemas.microsoft.com/office/drawing/2014/main" id="{7128812B-7C3C-4D08-9DE6-3B7103AC2EDD}"/>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104483" name="Text Box 8">
              <a:extLst>
                <a:ext uri="{FF2B5EF4-FFF2-40B4-BE49-F238E27FC236}">
                  <a16:creationId xmlns:a16="http://schemas.microsoft.com/office/drawing/2014/main" id="{2AD02F09-BADC-4BD2-86DA-B5EA94E67EA5}"/>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104484" name="Text Box 9">
              <a:extLst>
                <a:ext uri="{FF2B5EF4-FFF2-40B4-BE49-F238E27FC236}">
                  <a16:creationId xmlns:a16="http://schemas.microsoft.com/office/drawing/2014/main" id="{3C1EDADA-2890-4785-80E2-E66224F2DDAC}"/>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104455" name="Group 10">
            <a:extLst>
              <a:ext uri="{FF2B5EF4-FFF2-40B4-BE49-F238E27FC236}">
                <a16:creationId xmlns:a16="http://schemas.microsoft.com/office/drawing/2014/main" id="{E9DC50B9-B60D-460B-8B8B-8E35AEA0307D}"/>
              </a:ext>
            </a:extLst>
          </p:cNvPr>
          <p:cNvGrpSpPr>
            <a:grpSpLocks/>
          </p:cNvGrpSpPr>
          <p:nvPr/>
        </p:nvGrpSpPr>
        <p:grpSpPr bwMode="auto">
          <a:xfrm rot="-5400000">
            <a:off x="2582069" y="2904332"/>
            <a:ext cx="3435350" cy="366712"/>
            <a:chOff x="2301" y="3880"/>
            <a:chExt cx="2164" cy="231"/>
          </a:xfrm>
        </p:grpSpPr>
        <p:sp>
          <p:nvSpPr>
            <p:cNvPr id="104479" name="Text Box 11">
              <a:extLst>
                <a:ext uri="{FF2B5EF4-FFF2-40B4-BE49-F238E27FC236}">
                  <a16:creationId xmlns:a16="http://schemas.microsoft.com/office/drawing/2014/main" id="{4BBA5240-2E4D-4B9B-BFE0-8328DAF47E30}"/>
                </a:ext>
              </a:extLst>
            </p:cNvPr>
            <p:cNvSpPr txBox="1">
              <a:spLocks noChangeArrowheads="1"/>
            </p:cNvSpPr>
            <p:nvPr/>
          </p:nvSpPr>
          <p:spPr bwMode="auto">
            <a:xfrm>
              <a:off x="230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endParaRPr lang="en-US" altLang="en-US" sz="1800" dirty="0">
                <a:solidFill>
                  <a:srgbClr val="FFFFFF"/>
                </a:solidFill>
                <a:latin typeface="Corbel" panose="020B0503020204020204" pitchFamily="34" charset="0"/>
              </a:endParaRPr>
            </a:p>
          </p:txBody>
        </p:sp>
        <p:sp>
          <p:nvSpPr>
            <p:cNvPr id="104480" name="Text Box 12">
              <a:extLst>
                <a:ext uri="{FF2B5EF4-FFF2-40B4-BE49-F238E27FC236}">
                  <a16:creationId xmlns:a16="http://schemas.microsoft.com/office/drawing/2014/main" id="{1D51230C-16C2-4B30-8A9B-F9F79A8325C5}"/>
                </a:ext>
              </a:extLst>
            </p:cNvPr>
            <p:cNvSpPr txBox="1">
              <a:spLocks noChangeArrowheads="1"/>
            </p:cNvSpPr>
            <p:nvPr/>
          </p:nvSpPr>
          <p:spPr bwMode="auto">
            <a:xfrm>
              <a:off x="4174" y="3880"/>
              <a:ext cx="29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endParaRPr lang="en-US" altLang="en-US" sz="1800" dirty="0">
                <a:solidFill>
                  <a:srgbClr val="FFFFFF"/>
                </a:solidFill>
                <a:latin typeface="Corbel" panose="020B0503020204020204" pitchFamily="34" charset="0"/>
              </a:endParaRPr>
            </a:p>
          </p:txBody>
        </p:sp>
        <p:sp>
          <p:nvSpPr>
            <p:cNvPr id="104481" name="Text Box 13">
              <a:extLst>
                <a:ext uri="{FF2B5EF4-FFF2-40B4-BE49-F238E27FC236}">
                  <a16:creationId xmlns:a16="http://schemas.microsoft.com/office/drawing/2014/main" id="{9905BC0C-D924-4D8C-A78D-E8D23174CAD9}"/>
                </a:ext>
              </a:extLst>
            </p:cNvPr>
            <p:cNvSpPr txBox="1">
              <a:spLocks noChangeArrowheads="1"/>
            </p:cNvSpPr>
            <p:nvPr/>
          </p:nvSpPr>
          <p:spPr bwMode="auto">
            <a:xfrm>
              <a:off x="3261" y="3880"/>
              <a:ext cx="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eaVert">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endParaRPr lang="en-US" altLang="en-US" sz="1800" dirty="0">
                <a:solidFill>
                  <a:srgbClr val="FFFFFF"/>
                </a:solidFill>
                <a:latin typeface="Corbel" panose="020B0503020204020204" pitchFamily="34" charset="0"/>
              </a:endParaRPr>
            </a:p>
          </p:txBody>
        </p:sp>
      </p:grpSp>
      <p:grpSp>
        <p:nvGrpSpPr>
          <p:cNvPr id="104456" name="Group 20">
            <a:extLst>
              <a:ext uri="{FF2B5EF4-FFF2-40B4-BE49-F238E27FC236}">
                <a16:creationId xmlns:a16="http://schemas.microsoft.com/office/drawing/2014/main" id="{6A8075DA-8B32-449C-A50A-3BD388345AE2}"/>
              </a:ext>
            </a:extLst>
          </p:cNvPr>
          <p:cNvGrpSpPr>
            <a:grpSpLocks/>
          </p:cNvGrpSpPr>
          <p:nvPr/>
        </p:nvGrpSpPr>
        <p:grpSpPr bwMode="auto">
          <a:xfrm>
            <a:off x="4495800" y="5500688"/>
            <a:ext cx="4114800" cy="366712"/>
            <a:chOff x="1872" y="3879"/>
            <a:chExt cx="2592" cy="231"/>
          </a:xfrm>
        </p:grpSpPr>
        <p:sp>
          <p:nvSpPr>
            <p:cNvPr id="104476" name="Text Box 21">
              <a:extLst>
                <a:ext uri="{FF2B5EF4-FFF2-40B4-BE49-F238E27FC236}">
                  <a16:creationId xmlns:a16="http://schemas.microsoft.com/office/drawing/2014/main" id="{4426C6D0-97B2-4792-BF3B-D97B6FEB539B}"/>
                </a:ext>
              </a:extLst>
            </p:cNvPr>
            <p:cNvSpPr txBox="1">
              <a:spLocks noChangeArrowheads="1"/>
            </p:cNvSpPr>
            <p:nvPr/>
          </p:nvSpPr>
          <p:spPr bwMode="auto">
            <a:xfrm>
              <a:off x="187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0</a:t>
              </a:r>
            </a:p>
          </p:txBody>
        </p:sp>
        <p:sp>
          <p:nvSpPr>
            <p:cNvPr id="104477" name="Text Box 22">
              <a:extLst>
                <a:ext uri="{FF2B5EF4-FFF2-40B4-BE49-F238E27FC236}">
                  <a16:creationId xmlns:a16="http://schemas.microsoft.com/office/drawing/2014/main" id="{BC76A765-0B58-49FC-B009-06C0CFF4236E}"/>
                </a:ext>
              </a:extLst>
            </p:cNvPr>
            <p:cNvSpPr txBox="1">
              <a:spLocks noChangeArrowheads="1"/>
            </p:cNvSpPr>
            <p:nvPr/>
          </p:nvSpPr>
          <p:spPr bwMode="auto">
            <a:xfrm>
              <a:off x="3744"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10</a:t>
              </a:r>
            </a:p>
          </p:txBody>
        </p:sp>
        <p:sp>
          <p:nvSpPr>
            <p:cNvPr id="104478" name="Text Box 23">
              <a:extLst>
                <a:ext uri="{FF2B5EF4-FFF2-40B4-BE49-F238E27FC236}">
                  <a16:creationId xmlns:a16="http://schemas.microsoft.com/office/drawing/2014/main" id="{97A27F5A-3022-4571-B15E-4515C2AF5E3A}"/>
                </a:ext>
              </a:extLst>
            </p:cNvPr>
            <p:cNvSpPr txBox="1">
              <a:spLocks noChangeArrowheads="1"/>
            </p:cNvSpPr>
            <p:nvPr/>
          </p:nvSpPr>
          <p:spPr bwMode="auto">
            <a:xfrm>
              <a:off x="2832" y="3879"/>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dirty="0">
                  <a:solidFill>
                    <a:srgbClr val="FFFFFF"/>
                  </a:solidFill>
                  <a:latin typeface="Corbel" panose="020B0503020204020204" pitchFamily="34" charset="0"/>
                </a:rPr>
                <a:t>5</a:t>
              </a:r>
            </a:p>
          </p:txBody>
        </p:sp>
      </p:grpSp>
      <p:sp>
        <p:nvSpPr>
          <p:cNvPr id="104457" name="Text Box 26">
            <a:extLst>
              <a:ext uri="{FF2B5EF4-FFF2-40B4-BE49-F238E27FC236}">
                <a16:creationId xmlns:a16="http://schemas.microsoft.com/office/drawing/2014/main" id="{4E11D82E-D48A-4C62-BDBD-05A53383496E}"/>
              </a:ext>
            </a:extLst>
          </p:cNvPr>
          <p:cNvSpPr txBox="1">
            <a:spLocks noChangeArrowheads="1"/>
          </p:cNvSpPr>
          <p:nvPr/>
        </p:nvSpPr>
        <p:spPr bwMode="auto">
          <a:xfrm>
            <a:off x="3352800" y="129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$10k</a:t>
            </a:r>
          </a:p>
        </p:txBody>
      </p:sp>
      <p:sp>
        <p:nvSpPr>
          <p:cNvPr id="104458" name="Text Box 28">
            <a:extLst>
              <a:ext uri="{FF2B5EF4-FFF2-40B4-BE49-F238E27FC236}">
                <a16:creationId xmlns:a16="http://schemas.microsoft.com/office/drawing/2014/main" id="{028A87CD-89EE-45DF-9E84-ECE784583A0B}"/>
              </a:ext>
            </a:extLst>
          </p:cNvPr>
          <p:cNvSpPr txBox="1">
            <a:spLocks noChangeArrowheads="1"/>
          </p:cNvSpPr>
          <p:nvPr/>
        </p:nvSpPr>
        <p:spPr bwMode="auto">
          <a:xfrm>
            <a:off x="3352800" y="32146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$5k</a:t>
            </a:r>
          </a:p>
        </p:txBody>
      </p:sp>
      <p:sp>
        <p:nvSpPr>
          <p:cNvPr id="104459" name="Text Box 29">
            <a:extLst>
              <a:ext uri="{FF2B5EF4-FFF2-40B4-BE49-F238E27FC236}">
                <a16:creationId xmlns:a16="http://schemas.microsoft.com/office/drawing/2014/main" id="{A2336CFD-D15A-461C-B44C-3701EB187A07}"/>
              </a:ext>
            </a:extLst>
          </p:cNvPr>
          <p:cNvSpPr txBox="1">
            <a:spLocks noChangeArrowheads="1"/>
          </p:cNvSpPr>
          <p:nvPr/>
        </p:nvSpPr>
        <p:spPr bwMode="auto">
          <a:xfrm>
            <a:off x="3352800" y="5195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88925" indent="-288925">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800" dirty="0">
                <a:solidFill>
                  <a:srgbClr val="FFFFFF"/>
                </a:solidFill>
                <a:latin typeface="Corbel" panose="020B0503020204020204" pitchFamily="34" charset="0"/>
              </a:rPr>
              <a:t>$0</a:t>
            </a:r>
          </a:p>
        </p:txBody>
      </p:sp>
      <p:sp>
        <p:nvSpPr>
          <p:cNvPr id="104460" name="Oval 24">
            <a:extLst>
              <a:ext uri="{FF2B5EF4-FFF2-40B4-BE49-F238E27FC236}">
                <a16:creationId xmlns:a16="http://schemas.microsoft.com/office/drawing/2014/main" id="{64219F00-9267-420F-86B2-FD80C0B7AF37}"/>
              </a:ext>
            </a:extLst>
          </p:cNvPr>
          <p:cNvSpPr>
            <a:spLocks noChangeArrowheads="1"/>
          </p:cNvSpPr>
          <p:nvPr/>
        </p:nvSpPr>
        <p:spPr bwMode="auto">
          <a:xfrm>
            <a:off x="4724400" y="4343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104461" name="Text Box 29">
            <a:extLst>
              <a:ext uri="{FF2B5EF4-FFF2-40B4-BE49-F238E27FC236}">
                <a16:creationId xmlns:a16="http://schemas.microsoft.com/office/drawing/2014/main" id="{03C24926-F04D-4235-9690-38C150F287A2}"/>
              </a:ext>
            </a:extLst>
          </p:cNvPr>
          <p:cNvSpPr txBox="1">
            <a:spLocks noChangeArrowheads="1"/>
          </p:cNvSpPr>
          <p:nvPr/>
        </p:nvSpPr>
        <p:spPr bwMode="auto">
          <a:xfrm>
            <a:off x="4953000" y="4267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Comparator</a:t>
            </a:r>
          </a:p>
        </p:txBody>
      </p:sp>
      <p:sp>
        <p:nvSpPr>
          <p:cNvPr id="48" name="Oval 24">
            <a:extLst>
              <a:ext uri="{FF2B5EF4-FFF2-40B4-BE49-F238E27FC236}">
                <a16:creationId xmlns:a16="http://schemas.microsoft.com/office/drawing/2014/main" id="{11374516-65D0-4E7A-9AB8-4FAAF6D10EF5}"/>
              </a:ext>
            </a:extLst>
          </p:cNvPr>
          <p:cNvSpPr>
            <a:spLocks noChangeArrowheads="1"/>
          </p:cNvSpPr>
          <p:nvPr/>
        </p:nvSpPr>
        <p:spPr bwMode="auto">
          <a:xfrm>
            <a:off x="5105400" y="47355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49" name="Text Box 29">
            <a:extLst>
              <a:ext uri="{FF2B5EF4-FFF2-40B4-BE49-F238E27FC236}">
                <a16:creationId xmlns:a16="http://schemas.microsoft.com/office/drawing/2014/main" id="{851B83EA-D71D-4B53-93C1-91B878B70614}"/>
              </a:ext>
            </a:extLst>
          </p:cNvPr>
          <p:cNvSpPr txBox="1">
            <a:spLocks noChangeArrowheads="1"/>
          </p:cNvSpPr>
          <p:nvPr/>
        </p:nvSpPr>
        <p:spPr bwMode="auto">
          <a:xfrm>
            <a:off x="5334000" y="46593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A</a:t>
            </a:r>
          </a:p>
        </p:txBody>
      </p:sp>
      <p:sp>
        <p:nvSpPr>
          <p:cNvPr id="50" name="Oval 24">
            <a:extLst>
              <a:ext uri="{FF2B5EF4-FFF2-40B4-BE49-F238E27FC236}">
                <a16:creationId xmlns:a16="http://schemas.microsoft.com/office/drawing/2014/main" id="{8665C3CE-FA4D-410D-B89A-E1F1274CC9D4}"/>
              </a:ext>
            </a:extLst>
          </p:cNvPr>
          <p:cNvSpPr>
            <a:spLocks noChangeArrowheads="1"/>
          </p:cNvSpPr>
          <p:nvPr/>
        </p:nvSpPr>
        <p:spPr bwMode="auto">
          <a:xfrm>
            <a:off x="6477000" y="4202113"/>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1" name="Text Box 29">
            <a:extLst>
              <a:ext uri="{FF2B5EF4-FFF2-40B4-BE49-F238E27FC236}">
                <a16:creationId xmlns:a16="http://schemas.microsoft.com/office/drawing/2014/main" id="{547B4066-1AB6-45F0-A36A-06E65B692CDB}"/>
              </a:ext>
            </a:extLst>
          </p:cNvPr>
          <p:cNvSpPr txBox="1">
            <a:spLocks noChangeArrowheads="1"/>
          </p:cNvSpPr>
          <p:nvPr/>
        </p:nvSpPr>
        <p:spPr bwMode="auto">
          <a:xfrm>
            <a:off x="6705600" y="41259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B</a:t>
            </a:r>
          </a:p>
        </p:txBody>
      </p:sp>
      <p:sp>
        <p:nvSpPr>
          <p:cNvPr id="52" name="Oval 24">
            <a:extLst>
              <a:ext uri="{FF2B5EF4-FFF2-40B4-BE49-F238E27FC236}">
                <a16:creationId xmlns:a16="http://schemas.microsoft.com/office/drawing/2014/main" id="{151DB21A-53EE-40A5-98D7-C4A75E59AC25}"/>
              </a:ext>
            </a:extLst>
          </p:cNvPr>
          <p:cNvSpPr>
            <a:spLocks noChangeArrowheads="1"/>
          </p:cNvSpPr>
          <p:nvPr/>
        </p:nvSpPr>
        <p:spPr bwMode="auto">
          <a:xfrm>
            <a:off x="7086600" y="19050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3" name="Text Box 29">
            <a:extLst>
              <a:ext uri="{FF2B5EF4-FFF2-40B4-BE49-F238E27FC236}">
                <a16:creationId xmlns:a16="http://schemas.microsoft.com/office/drawing/2014/main" id="{68F1A141-7A08-4A9D-9CA7-D23667133E43}"/>
              </a:ext>
            </a:extLst>
          </p:cNvPr>
          <p:cNvSpPr txBox="1">
            <a:spLocks noChangeArrowheads="1"/>
          </p:cNvSpPr>
          <p:nvPr/>
        </p:nvSpPr>
        <p:spPr bwMode="auto">
          <a:xfrm>
            <a:off x="7315200" y="1828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C</a:t>
            </a:r>
          </a:p>
        </p:txBody>
      </p:sp>
      <p:sp>
        <p:nvSpPr>
          <p:cNvPr id="54" name="Oval 24">
            <a:extLst>
              <a:ext uri="{FF2B5EF4-FFF2-40B4-BE49-F238E27FC236}">
                <a16:creationId xmlns:a16="http://schemas.microsoft.com/office/drawing/2014/main" id="{2D0D9370-661B-43A5-A416-4C0B031A9BF5}"/>
              </a:ext>
            </a:extLst>
          </p:cNvPr>
          <p:cNvSpPr>
            <a:spLocks noChangeArrowheads="1"/>
          </p:cNvSpPr>
          <p:nvPr/>
        </p:nvSpPr>
        <p:spPr bwMode="auto">
          <a:xfrm>
            <a:off x="6705600" y="2819400"/>
            <a:ext cx="152400" cy="152400"/>
          </a:xfrm>
          <a:prstGeom prst="ellipse">
            <a:avLst/>
          </a:prstGeom>
          <a:solidFill>
            <a:srgbClr val="FFFFFF"/>
          </a:solidFill>
          <a:ln w="12700" cap="sq">
            <a:solidFill>
              <a:srgbClr val="FFFFFF"/>
            </a:solidFill>
            <a:round/>
            <a:headEnd type="none" w="sm" len="sm"/>
            <a:tailEnd type="none" w="sm" len="sm"/>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dirty="0">
              <a:solidFill>
                <a:srgbClr val="FFFFFF"/>
              </a:solidFill>
              <a:latin typeface="Corbel" panose="020B0503020204020204" pitchFamily="34" charset="0"/>
            </a:endParaRPr>
          </a:p>
        </p:txBody>
      </p:sp>
      <p:sp>
        <p:nvSpPr>
          <p:cNvPr id="55" name="Text Box 29">
            <a:extLst>
              <a:ext uri="{FF2B5EF4-FFF2-40B4-BE49-F238E27FC236}">
                <a16:creationId xmlns:a16="http://schemas.microsoft.com/office/drawing/2014/main" id="{91626FD7-382D-410C-8B97-F82A936842D2}"/>
              </a:ext>
            </a:extLst>
          </p:cNvPr>
          <p:cNvSpPr txBox="1">
            <a:spLocks noChangeArrowheads="1"/>
          </p:cNvSpPr>
          <p:nvPr/>
        </p:nvSpPr>
        <p:spPr bwMode="auto">
          <a:xfrm>
            <a:off x="5638800" y="25257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1800" dirty="0">
                <a:solidFill>
                  <a:srgbClr val="FFFFFF"/>
                </a:solidFill>
                <a:latin typeface="Corbel" panose="020B0503020204020204" pitchFamily="34" charset="0"/>
              </a:rPr>
              <a:t>Strategy D</a:t>
            </a:r>
          </a:p>
        </p:txBody>
      </p:sp>
      <p:sp>
        <p:nvSpPr>
          <p:cNvPr id="104470" name="Text Box 17">
            <a:extLst>
              <a:ext uri="{FF2B5EF4-FFF2-40B4-BE49-F238E27FC236}">
                <a16:creationId xmlns:a16="http://schemas.microsoft.com/office/drawing/2014/main" id="{30163E0B-5042-4499-BCBB-7BFE601A0809}"/>
              </a:ext>
            </a:extLst>
          </p:cNvPr>
          <p:cNvSpPr txBox="1">
            <a:spLocks noChangeArrowheads="1"/>
          </p:cNvSpPr>
          <p:nvPr/>
        </p:nvSpPr>
        <p:spPr bwMode="auto">
          <a:xfrm>
            <a:off x="381000" y="15240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ICERs:</a:t>
            </a:r>
          </a:p>
        </p:txBody>
      </p:sp>
      <p:sp>
        <p:nvSpPr>
          <p:cNvPr id="57" name="Text Box 17">
            <a:extLst>
              <a:ext uri="{FF2B5EF4-FFF2-40B4-BE49-F238E27FC236}">
                <a16:creationId xmlns:a16="http://schemas.microsoft.com/office/drawing/2014/main" id="{8CAB1649-9105-4847-B2ED-6BF585D0F20B}"/>
              </a:ext>
            </a:extLst>
          </p:cNvPr>
          <p:cNvSpPr txBox="1">
            <a:spLocks noChangeArrowheads="1"/>
          </p:cNvSpPr>
          <p:nvPr/>
        </p:nvSpPr>
        <p:spPr bwMode="auto">
          <a:xfrm>
            <a:off x="381000" y="188595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Comparator vs A: Dominated (strictly)</a:t>
            </a:r>
          </a:p>
        </p:txBody>
      </p:sp>
      <p:sp>
        <p:nvSpPr>
          <p:cNvPr id="58" name="Text Box 17">
            <a:extLst>
              <a:ext uri="{FF2B5EF4-FFF2-40B4-BE49-F238E27FC236}">
                <a16:creationId xmlns:a16="http://schemas.microsoft.com/office/drawing/2014/main" id="{026E5CD8-1CC1-412C-9C36-47410CC28896}"/>
              </a:ext>
            </a:extLst>
          </p:cNvPr>
          <p:cNvSpPr txBox="1">
            <a:spLocks noChangeArrowheads="1"/>
          </p:cNvSpPr>
          <p:nvPr/>
        </p:nvSpPr>
        <p:spPr bwMode="auto">
          <a:xfrm>
            <a:off x="381000" y="2644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B vs A: ($2,800-$1,000) / (5-2)</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=$600/QALY</a:t>
            </a:r>
          </a:p>
        </p:txBody>
      </p:sp>
      <p:sp>
        <p:nvSpPr>
          <p:cNvPr id="59" name="Text Box 17">
            <a:extLst>
              <a:ext uri="{FF2B5EF4-FFF2-40B4-BE49-F238E27FC236}">
                <a16:creationId xmlns:a16="http://schemas.microsoft.com/office/drawing/2014/main" id="{70A7BD7C-3573-4536-AFBB-BDAFBB8D40BF}"/>
              </a:ext>
            </a:extLst>
          </p:cNvPr>
          <p:cNvSpPr txBox="1">
            <a:spLocks noChangeArrowheads="1"/>
          </p:cNvSpPr>
          <p:nvPr/>
        </p:nvSpPr>
        <p:spPr bwMode="auto">
          <a:xfrm>
            <a:off x="381000" y="3406775"/>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C vs B: ($9,000-$2,800) / (7-5)</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=$3,100/QALY</a:t>
            </a:r>
          </a:p>
        </p:txBody>
      </p:sp>
      <p:sp>
        <p:nvSpPr>
          <p:cNvPr id="60" name="Text Box 17">
            <a:extLst>
              <a:ext uri="{FF2B5EF4-FFF2-40B4-BE49-F238E27FC236}">
                <a16:creationId xmlns:a16="http://schemas.microsoft.com/office/drawing/2014/main" id="{BFE354DA-EE13-4676-9B17-6573ED532350}"/>
              </a:ext>
            </a:extLst>
          </p:cNvPr>
          <p:cNvSpPr txBox="1">
            <a:spLocks noChangeArrowheads="1"/>
          </p:cNvSpPr>
          <p:nvPr/>
        </p:nvSpPr>
        <p:spPr bwMode="auto">
          <a:xfrm>
            <a:off x="381000" y="4267200"/>
            <a:ext cx="350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pPr>
            <a:r>
              <a:rPr lang="en-US" altLang="en-US" sz="2000" dirty="0">
                <a:solidFill>
                  <a:srgbClr val="FFFFFF"/>
                </a:solidFill>
                <a:latin typeface="Corbel" panose="020B0503020204020204" pitchFamily="34" charset="0"/>
              </a:rPr>
              <a:t>D vs B: ($6,200-$2,800) / (5.5-5)</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=$4,800/QALY</a:t>
            </a:r>
            <a:br>
              <a:rPr lang="en-US" altLang="en-US" sz="2000" dirty="0">
                <a:solidFill>
                  <a:srgbClr val="FFFFFF"/>
                </a:solidFill>
                <a:latin typeface="Corbel" panose="020B0503020204020204" pitchFamily="34" charset="0"/>
              </a:rPr>
            </a:br>
            <a:r>
              <a:rPr lang="en-US" altLang="en-US" sz="2000" dirty="0">
                <a:solidFill>
                  <a:srgbClr val="FFFFFF"/>
                </a:solidFill>
                <a:latin typeface="Corbel" panose="020B0503020204020204" pitchFamily="34" charset="0"/>
              </a:rPr>
              <a:t>Dominated by extended dominance, if a mix of B &amp; C is possible</a:t>
            </a:r>
          </a:p>
        </p:txBody>
      </p:sp>
      <p:cxnSp>
        <p:nvCxnSpPr>
          <p:cNvPr id="62" name="Straight Connector 61">
            <a:extLst>
              <a:ext uri="{FF2B5EF4-FFF2-40B4-BE49-F238E27FC236}">
                <a16:creationId xmlns:a16="http://schemas.microsoft.com/office/drawing/2014/main" id="{1EB5D88F-C4FC-4B47-B77E-CED2217680CA}"/>
              </a:ext>
            </a:extLst>
          </p:cNvPr>
          <p:cNvCxnSpPr>
            <a:cxnSpLocks noChangeShapeType="1"/>
            <a:stCxn id="52" idx="4"/>
            <a:endCxn id="50" idx="7"/>
          </p:cNvCxnSpPr>
          <p:nvPr/>
        </p:nvCxnSpPr>
        <p:spPr bwMode="auto">
          <a:xfrm rot="5400000">
            <a:off x="5801519" y="2863056"/>
            <a:ext cx="2166938" cy="5556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animBg="1"/>
      <p:bldP spid="53" grpId="0"/>
      <p:bldP spid="54" grpId="0" animBg="1"/>
      <p:bldP spid="55" grpId="0"/>
      <p:bldP spid="57" grpId="0"/>
      <p:bldP spid="58" grpId="0"/>
      <p:bldP spid="59" grpId="0"/>
      <p:bldP spid="60" grpId="0"/>
    </p:bldLst>
  </p:timing>
</p:sld>
</file>

<file path=ppt/theme/theme1.xml><?xml version="1.0" encoding="utf-8"?>
<a:theme xmlns:a="http://schemas.openxmlformats.org/drawingml/2006/main" name="Blank Presentation">
  <a:themeElements>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8">
    <a:dk1>
      <a:srgbClr val="808080"/>
    </a:dk1>
    <a:lt1>
      <a:srgbClr val="FFFF00"/>
    </a:lt1>
    <a:dk2>
      <a:srgbClr val="0000FF"/>
    </a:dk2>
    <a:lt2>
      <a:srgbClr val="FFFF00"/>
    </a:lt2>
    <a:accent1>
      <a:srgbClr val="00CC99"/>
    </a:accent1>
    <a:accent2>
      <a:srgbClr val="3333CC"/>
    </a:accent2>
    <a:accent3>
      <a:srgbClr val="AAAAFF"/>
    </a:accent3>
    <a:accent4>
      <a:srgbClr val="DADA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6047</TotalTime>
  <Words>7190</Words>
  <Application>Microsoft Office PowerPoint</Application>
  <PresentationFormat>On-screen Show (4:3)</PresentationFormat>
  <Paragraphs>746</Paragraphs>
  <Slides>111</Slides>
  <Notes>79</Notes>
  <HiddenSlides>21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111</vt:i4>
      </vt:variant>
    </vt:vector>
  </HeadingPairs>
  <TitlesOfParts>
    <vt:vector size="124" baseType="lpstr">
      <vt:lpstr>Abadi MT Condensed Extra Bold</vt:lpstr>
      <vt:lpstr>Arial</vt:lpstr>
      <vt:lpstr>Calibri</vt:lpstr>
      <vt:lpstr>Consolas</vt:lpstr>
      <vt:lpstr>Corbel</vt:lpstr>
      <vt:lpstr>Symbol</vt:lpstr>
      <vt:lpstr>Times</vt:lpstr>
      <vt:lpstr>Times New Roman</vt:lpstr>
      <vt:lpstr>Blank Presentation</vt:lpstr>
      <vt:lpstr>Microsoft Excel Chart</vt:lpstr>
      <vt:lpstr>Bitmap Image</vt:lpstr>
      <vt:lpstr>Picture</vt:lpstr>
      <vt:lpstr>Document</vt:lpstr>
      <vt:lpstr>Introduction to Cost-Effectiveness  </vt:lpstr>
      <vt:lpstr>Goals</vt:lpstr>
      <vt:lpstr>  Underlying Theory</vt:lpstr>
      <vt:lpstr>Opportunity Costs</vt:lpstr>
      <vt:lpstr>Opportunity Costs: Definitions</vt:lpstr>
      <vt:lpstr>The Utility of Considering Opportunity Costs</vt:lpstr>
      <vt:lpstr>The Reality of Resource Allocation</vt:lpstr>
      <vt:lpstr>Methods of Resource Allocation</vt:lpstr>
      <vt:lpstr>“Speaking Truth to Power” CEA can Support Clear Decision-Making</vt:lpstr>
      <vt:lpstr>The role of CEA</vt:lpstr>
      <vt:lpstr>Why is this question important?  (What is the existential problem?)</vt:lpstr>
      <vt:lpstr>Cost-Effectiveness Analysis: When to use it?</vt:lpstr>
      <vt:lpstr>Trading off cost and effectiveness</vt:lpstr>
      <vt:lpstr>Trading off cost and effectiveness</vt:lpstr>
      <vt:lpstr>Anatomy of a CEA</vt:lpstr>
      <vt:lpstr>Two Broad Types of Inputs into CEA </vt:lpstr>
      <vt:lpstr>Outcome measures</vt:lpstr>
      <vt:lpstr>Analysis Approach</vt:lpstr>
      <vt:lpstr>Analytic Perspective, Cost-Effectiveness and Policy Implication</vt:lpstr>
      <vt:lpstr>Potential uses</vt:lpstr>
      <vt:lpstr>Consider Possible Implications</vt:lpstr>
      <vt:lpstr>PowerPoint Presentation</vt:lpstr>
      <vt:lpstr>Example: The CE Ratio for Diabetes Prevention</vt:lpstr>
      <vt:lpstr>The cost per QALY gained is defined as:</vt:lpstr>
      <vt:lpstr>Cost Numerator of the CE Ratio</vt:lpstr>
      <vt:lpstr>Effectiveness Denominator of the CE Ratio</vt:lpstr>
      <vt:lpstr>Outcomes Finally, the incremental cost-effectiveness ratio (ICER): Cost per Unit of Health Benefit</vt:lpstr>
      <vt:lpstr>Potential Uses of CEAs</vt:lpstr>
      <vt:lpstr>  Overview of Specific Steps</vt:lpstr>
      <vt:lpstr>Steps in Conducting a CEA</vt:lpstr>
      <vt:lpstr>Step 1: Define the Analysis</vt:lpstr>
      <vt:lpstr>Define the Analytic Comparisons </vt:lpstr>
      <vt:lpstr>What is an “Incremental CEA”?</vt:lpstr>
      <vt:lpstr>Calculating Incremental CEA</vt:lpstr>
      <vt:lpstr>Why does the distinction between incremental and average CE matter?</vt:lpstr>
      <vt:lpstr>Define the Analysis—Perspective </vt:lpstr>
      <vt:lpstr>Define the Analysis: Outcome Measures</vt:lpstr>
      <vt:lpstr>PowerPoint Presentation</vt:lpstr>
      <vt:lpstr>Step 2: Determine Input Values</vt:lpstr>
      <vt:lpstr>Step 3: Conduct the Analysis</vt:lpstr>
      <vt:lpstr>Step 4: Publish the Results</vt:lpstr>
      <vt:lpstr>Critiquing Published CEAs</vt:lpstr>
      <vt:lpstr>The Crystal-Clear Black Box</vt:lpstr>
      <vt:lpstr>The Perspective</vt:lpstr>
      <vt:lpstr>Uncertainties</vt:lpstr>
      <vt:lpstr>Compared to What?</vt:lpstr>
      <vt:lpstr>Summary of Specific Steps</vt:lpstr>
      <vt:lpstr>Outline</vt:lpstr>
      <vt:lpstr>Why do cost-effectiveness analysis?</vt:lpstr>
      <vt:lpstr>Why do cost-effectiveness analysis?</vt:lpstr>
      <vt:lpstr>Why do cost-effectiveness analysis?</vt:lpstr>
      <vt:lpstr>How can CEAs make a positive difference?</vt:lpstr>
      <vt:lpstr>How can CEAs make a positive difference?</vt:lpstr>
      <vt:lpstr>PowerPoint Presentation</vt:lpstr>
      <vt:lpstr>PowerPoint Presentation</vt:lpstr>
      <vt:lpstr>Financing HIV care in developing countries</vt:lpstr>
      <vt:lpstr>Medical interventions need to be judged by the value they provide</vt:lpstr>
      <vt:lpstr>PowerPoint Presentation</vt:lpstr>
      <vt:lpstr>PowerPoint Presentation</vt:lpstr>
      <vt:lpstr>PowerPoint Presentation</vt:lpstr>
      <vt:lpstr>The Basic Question</vt:lpstr>
      <vt:lpstr>Choices and CEA</vt:lpstr>
      <vt:lpstr>COX-2 Inhibitors vs NSAIDS</vt:lpstr>
      <vt:lpstr>COX-2 Inhibitors vs NSAIDS</vt:lpstr>
      <vt:lpstr>COX-2 Inhibitors vs NSAIDS</vt:lpstr>
      <vt:lpstr>PowerPoint Presentation</vt:lpstr>
      <vt:lpstr>PowerPoint Presentation</vt:lpstr>
      <vt:lpstr>Cost-effectiveness literature: pubmed articles</vt:lpstr>
      <vt:lpstr>Outline</vt:lpstr>
      <vt:lpstr>PowerPoint Presentation</vt:lpstr>
      <vt:lpstr>1. Outcomes</vt:lpstr>
      <vt:lpstr>Gain in Health Status </vt:lpstr>
      <vt:lpstr> Increase in health care resources  </vt:lpstr>
      <vt:lpstr>PowerPoint Presentation</vt:lpstr>
      <vt:lpstr>Other CE outcomes</vt:lpstr>
      <vt:lpstr>2. Input data </vt:lpstr>
      <vt:lpstr>PowerPoint Presentation</vt:lpstr>
      <vt:lpstr>PowerPoint Presentation</vt:lpstr>
      <vt:lpstr>Outline</vt:lpstr>
      <vt:lpstr>Steps in conducting a cost-effectiveness analysis</vt:lpstr>
      <vt:lpstr>Steps in conducting a cost-effectiveness analysis (cont’d)</vt:lpstr>
      <vt:lpstr>CEA is iterative</vt:lpstr>
      <vt:lpstr>(1) Define the analysis</vt:lpstr>
      <vt:lpstr>PowerPoint Presentation</vt:lpstr>
      <vt:lpstr>Specify the technical approach  </vt:lpstr>
      <vt:lpstr>Specify the technical approach  </vt:lpstr>
      <vt:lpstr>The cost per QALY gained is defined as:</vt:lpstr>
      <vt:lpstr>(3) Determine input values</vt:lpstr>
      <vt:lpstr>(3) Determine input values (cont’d)</vt:lpstr>
      <vt:lpstr>PowerPoint Presentation</vt:lpstr>
      <vt:lpstr>(4) Conduct analyses</vt:lpstr>
      <vt:lpstr>(4) Conduct analyses (cont’d)</vt:lpstr>
      <vt:lpstr>“Base case” for aneurysm analysis</vt:lpstr>
      <vt:lpstr>PowerPoint Presentation</vt:lpstr>
      <vt:lpstr>PowerPoint Presentation</vt:lpstr>
      <vt:lpstr>PowerPoint Presentation</vt:lpstr>
      <vt:lpstr>PowerPoint Presentation</vt:lpstr>
      <vt:lpstr>In manuscript, the results might be presented as follows. </vt:lpstr>
      <vt:lpstr>PowerPoint Presentation</vt:lpstr>
      <vt:lpstr>Incremental analysis: Targeting</vt:lpstr>
      <vt:lpstr>PowerPoint Presentation</vt:lpstr>
      <vt:lpstr>PowerPoint Presentation</vt:lpstr>
      <vt:lpstr>PowerPoint Presentation</vt:lpstr>
      <vt:lpstr>Sensitivity analysis: How high does rupture risk need to be to recommend clipping?</vt:lpstr>
      <vt:lpstr>Outline</vt:lpstr>
      <vt:lpstr>Cost-effective medicine vs evidence-based medicine</vt:lpstr>
      <vt:lpstr>What does CEA say about value of life?</vt:lpstr>
      <vt:lpstr>CEA can seem an odd input …</vt:lpstr>
      <vt:lpstr>CEA abuse …</vt:lpstr>
      <vt:lpstr>Cost-effective medicine vs evidence-based medicine</vt:lpstr>
      <vt:lpstr>What’s next?</vt:lpstr>
    </vt:vector>
  </TitlesOfParts>
  <Company>IHPS, 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CEA lecture (#3)</dc:title>
  <dc:creator>JG Kahn</dc:creator>
  <cp:lastModifiedBy>Elliot Marseille</cp:lastModifiedBy>
  <cp:revision>181</cp:revision>
  <cp:lastPrinted>2000-11-30T21:30:05Z</cp:lastPrinted>
  <dcterms:created xsi:type="dcterms:W3CDTF">2000-11-28T22:21:16Z</dcterms:created>
  <dcterms:modified xsi:type="dcterms:W3CDTF">2020-02-06T21:40:08Z</dcterms:modified>
</cp:coreProperties>
</file>