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38" r:id="rId2"/>
    <p:sldId id="428" r:id="rId3"/>
    <p:sldId id="433" r:id="rId4"/>
    <p:sldId id="441" r:id="rId5"/>
    <p:sldId id="446" r:id="rId6"/>
    <p:sldId id="447" r:id="rId7"/>
    <p:sldId id="378" r:id="rId8"/>
    <p:sldId id="379" r:id="rId9"/>
    <p:sldId id="381" r:id="rId10"/>
    <p:sldId id="339" r:id="rId11"/>
    <p:sldId id="340" r:id="rId12"/>
    <p:sldId id="382" r:id="rId13"/>
    <p:sldId id="384" r:id="rId14"/>
    <p:sldId id="413" r:id="rId15"/>
    <p:sldId id="394" r:id="rId16"/>
    <p:sldId id="395" r:id="rId17"/>
    <p:sldId id="410" r:id="rId18"/>
    <p:sldId id="387" r:id="rId19"/>
    <p:sldId id="414" r:id="rId20"/>
    <p:sldId id="390" r:id="rId21"/>
    <p:sldId id="430" r:id="rId22"/>
    <p:sldId id="431" r:id="rId23"/>
    <p:sldId id="391" r:id="rId24"/>
    <p:sldId id="437" r:id="rId25"/>
    <p:sldId id="436" r:id="rId26"/>
    <p:sldId id="415" r:id="rId27"/>
    <p:sldId id="416" r:id="rId28"/>
    <p:sldId id="438" r:id="rId29"/>
    <p:sldId id="442" r:id="rId30"/>
    <p:sldId id="443" r:id="rId31"/>
    <p:sldId id="444" r:id="rId32"/>
    <p:sldId id="445" r:id="rId33"/>
    <p:sldId id="420" r:id="rId34"/>
    <p:sldId id="417" r:id="rId35"/>
    <p:sldId id="418" r:id="rId36"/>
    <p:sldId id="440" r:id="rId37"/>
    <p:sldId id="419" r:id="rId38"/>
    <p:sldId id="448" r:id="rId39"/>
    <p:sldId id="449" r:id="rId40"/>
    <p:sldId id="450" r:id="rId41"/>
    <p:sldId id="402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F0C696-61F0-4A9B-B02B-892B22748202}">
          <p14:sldIdLst>
            <p14:sldId id="338"/>
            <p14:sldId id="428"/>
            <p14:sldId id="433"/>
            <p14:sldId id="441"/>
            <p14:sldId id="446"/>
            <p14:sldId id="447"/>
            <p14:sldId id="378"/>
            <p14:sldId id="379"/>
            <p14:sldId id="381"/>
            <p14:sldId id="339"/>
            <p14:sldId id="340"/>
            <p14:sldId id="382"/>
            <p14:sldId id="384"/>
            <p14:sldId id="413"/>
            <p14:sldId id="394"/>
            <p14:sldId id="395"/>
            <p14:sldId id="410"/>
            <p14:sldId id="387"/>
            <p14:sldId id="414"/>
            <p14:sldId id="390"/>
            <p14:sldId id="430"/>
            <p14:sldId id="431"/>
            <p14:sldId id="391"/>
            <p14:sldId id="437"/>
            <p14:sldId id="436"/>
            <p14:sldId id="415"/>
            <p14:sldId id="416"/>
            <p14:sldId id="438"/>
            <p14:sldId id="442"/>
            <p14:sldId id="443"/>
            <p14:sldId id="444"/>
            <p14:sldId id="445"/>
            <p14:sldId id="420"/>
            <p14:sldId id="417"/>
            <p14:sldId id="418"/>
            <p14:sldId id="440"/>
            <p14:sldId id="419"/>
            <p14:sldId id="448"/>
            <p14:sldId id="449"/>
            <p14:sldId id="450"/>
            <p14:sldId id="4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679" autoAdjust="0"/>
    <p:restoredTop sz="76094" autoAdjust="0"/>
  </p:normalViewPr>
  <p:slideViewPr>
    <p:cSldViewPr>
      <p:cViewPr>
        <p:scale>
          <a:sx n="90" d="100"/>
          <a:sy n="90" d="100"/>
        </p:scale>
        <p:origin x="1024" y="5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2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Sheet1!$B$4:$B$7</c:f>
              <c:numCache>
                <c:formatCode>General</c:formatCode>
                <c:ptCount val="4"/>
                <c:pt idx="0">
                  <c:v>1.0</c:v>
                </c:pt>
                <c:pt idx="1">
                  <c:v>0.75</c:v>
                </c:pt>
                <c:pt idx="2">
                  <c:v>0.5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5715344"/>
        <c:axId val="1865715872"/>
      </c:barChart>
      <c:catAx>
        <c:axId val="1865715344"/>
        <c:scaling>
          <c:orientation val="minMax"/>
        </c:scaling>
        <c:delete val="1"/>
        <c:axPos val="b"/>
        <c:majorTickMark val="out"/>
        <c:minorTickMark val="none"/>
        <c:tickLblPos val="nextTo"/>
        <c:crossAx val="1865715872"/>
        <c:crosses val="autoZero"/>
        <c:auto val="1"/>
        <c:lblAlgn val="ctr"/>
        <c:lblOffset val="100"/>
        <c:noMultiLvlLbl val="0"/>
      </c:catAx>
      <c:valAx>
        <c:axId val="1865715872"/>
        <c:scaling>
          <c:orientation val="minMax"/>
          <c:max val="1.0"/>
        </c:scaling>
        <c:delete val="0"/>
        <c:axPos val="l"/>
        <c:numFmt formatCode="General" sourceLinked="1"/>
        <c:majorTickMark val="out"/>
        <c:minorTickMark val="none"/>
        <c:tickLblPos val="nextTo"/>
        <c:crossAx val="1865715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Sheet1!$B$4:$B$7</c:f>
              <c:numCache>
                <c:formatCode>General</c:formatCode>
                <c:ptCount val="4"/>
                <c:pt idx="0">
                  <c:v>1.0</c:v>
                </c:pt>
                <c:pt idx="1">
                  <c:v>0.75</c:v>
                </c:pt>
                <c:pt idx="2">
                  <c:v>0.5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2516768"/>
        <c:axId val="-2062516240"/>
      </c:barChart>
      <c:catAx>
        <c:axId val="-2062516768"/>
        <c:scaling>
          <c:orientation val="minMax"/>
        </c:scaling>
        <c:delete val="1"/>
        <c:axPos val="b"/>
        <c:majorTickMark val="out"/>
        <c:minorTickMark val="none"/>
        <c:tickLblPos val="nextTo"/>
        <c:crossAx val="-2062516240"/>
        <c:crosses val="autoZero"/>
        <c:auto val="1"/>
        <c:lblAlgn val="ctr"/>
        <c:lblOffset val="100"/>
        <c:noMultiLvlLbl val="0"/>
      </c:catAx>
      <c:valAx>
        <c:axId val="-2062516240"/>
        <c:scaling>
          <c:orientation val="minMax"/>
          <c:max val="1.0"/>
        </c:scaling>
        <c:delete val="0"/>
        <c:axPos val="l"/>
        <c:numFmt formatCode="General" sourceLinked="1"/>
        <c:majorTickMark val="out"/>
        <c:minorTickMark val="none"/>
        <c:tickLblPos val="nextTo"/>
        <c:crossAx val="-2062516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Sheet1!$B$4:$B$7</c:f>
              <c:numCache>
                <c:formatCode>General</c:formatCode>
                <c:ptCount val="4"/>
                <c:pt idx="0">
                  <c:v>1.0</c:v>
                </c:pt>
                <c:pt idx="1">
                  <c:v>0.75</c:v>
                </c:pt>
                <c:pt idx="2">
                  <c:v>0.5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4799680"/>
        <c:axId val="1864474144"/>
      </c:barChart>
      <c:catAx>
        <c:axId val="1834799680"/>
        <c:scaling>
          <c:orientation val="minMax"/>
        </c:scaling>
        <c:delete val="1"/>
        <c:axPos val="b"/>
        <c:majorTickMark val="out"/>
        <c:minorTickMark val="none"/>
        <c:tickLblPos val="nextTo"/>
        <c:crossAx val="1864474144"/>
        <c:crosses val="autoZero"/>
        <c:auto val="1"/>
        <c:lblAlgn val="ctr"/>
        <c:lblOffset val="100"/>
        <c:noMultiLvlLbl val="0"/>
      </c:catAx>
      <c:valAx>
        <c:axId val="1864474144"/>
        <c:scaling>
          <c:orientation val="minMax"/>
          <c:max val="1.0"/>
        </c:scaling>
        <c:delete val="0"/>
        <c:axPos val="l"/>
        <c:numFmt formatCode="General" sourceLinked="1"/>
        <c:majorTickMark val="out"/>
        <c:minorTickMark val="none"/>
        <c:tickLblPos val="nextTo"/>
        <c:crossAx val="1834799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Sheet1!$B$4:$B$7</c:f>
              <c:numCache>
                <c:formatCode>General</c:formatCode>
                <c:ptCount val="4"/>
                <c:pt idx="0">
                  <c:v>1.0</c:v>
                </c:pt>
                <c:pt idx="1">
                  <c:v>0.75</c:v>
                </c:pt>
                <c:pt idx="2">
                  <c:v>0.5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5024752"/>
        <c:axId val="1845025280"/>
      </c:barChart>
      <c:catAx>
        <c:axId val="1845024752"/>
        <c:scaling>
          <c:orientation val="minMax"/>
        </c:scaling>
        <c:delete val="1"/>
        <c:axPos val="b"/>
        <c:majorTickMark val="out"/>
        <c:minorTickMark val="none"/>
        <c:tickLblPos val="nextTo"/>
        <c:crossAx val="1845025280"/>
        <c:crosses val="autoZero"/>
        <c:auto val="1"/>
        <c:lblAlgn val="ctr"/>
        <c:lblOffset val="100"/>
        <c:noMultiLvlLbl val="0"/>
      </c:catAx>
      <c:valAx>
        <c:axId val="1845025280"/>
        <c:scaling>
          <c:orientation val="minMax"/>
          <c:max val="1.0"/>
        </c:scaling>
        <c:delete val="0"/>
        <c:axPos val="l"/>
        <c:numFmt formatCode="General" sourceLinked="1"/>
        <c:majorTickMark val="out"/>
        <c:minorTickMark val="none"/>
        <c:tickLblPos val="nextTo"/>
        <c:crossAx val="1845024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10553-6059-4443-AEDD-C7F62D4D4BFE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CC869-27E9-4CBA-A8A9-E9D743D2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6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means that the way it looses value to you is the same for</a:t>
            </a:r>
            <a:r>
              <a:rPr lang="en-US" baseline="0" dirty="0" smtClean="0"/>
              <a:t> now you and future you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in reality we are willing to wait for things in the future, that future you is not willing to wait for when you almost get there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say you plan today, that on Friday you will not go drinking and on Saturday morning you will go on a long run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Today, deferring bar hopping with your friends on Friday seems like a good idea </a:t>
            </a:r>
            <a:r>
              <a:rPr lang="mr-IN" baseline="0" dirty="0" smtClean="0"/>
              <a:t>–</a:t>
            </a:r>
            <a:r>
              <a:rPr lang="en-US" baseline="0" dirty="0" smtClean="0"/>
              <a:t> and overall will make you happiest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From today’s vantage point you think you are willing to give up cake for a day to go exercise (because waiting another day for cake doesn’t look that bad from your vantage point)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when you get to tomorrow, the way the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50F8-C399-E04E-97F6-23A3372434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60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of a study where there was no </a:t>
            </a:r>
            <a:r>
              <a:rPr lang="en-US" baseline="0" dirty="0" err="1" smtClean="0"/>
              <a:t>mechani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Generalizability - Transportability</a:t>
            </a:r>
          </a:p>
          <a:p>
            <a:pPr lvl="1"/>
            <a:r>
              <a:rPr lang="en-US" sz="2300" dirty="0" smtClean="0"/>
              <a:t>The ability to use results in one setting to infer about another </a:t>
            </a:r>
          </a:p>
          <a:p>
            <a:pPr lvl="1"/>
            <a:r>
              <a:rPr lang="en-US" sz="2300" dirty="0" smtClean="0"/>
              <a:t>A function of what you have measured in the initial setting and what you know about the new settings</a:t>
            </a:r>
          </a:p>
          <a:p>
            <a:pPr lvl="1"/>
            <a:r>
              <a:rPr lang="en-US" sz="2300" dirty="0" smtClean="0"/>
              <a:t>Age standardization</a:t>
            </a:r>
          </a:p>
          <a:p>
            <a:pPr lvl="1"/>
            <a:r>
              <a:rPr lang="en-US" sz="2300" dirty="0" smtClean="0"/>
              <a:t>More complex when interventions have an effect on mediators of effects</a:t>
            </a:r>
          </a:p>
          <a:p>
            <a:r>
              <a:rPr lang="en-US" dirty="0" smtClean="0"/>
              <a:t>Generalizability – Robustness</a:t>
            </a:r>
          </a:p>
          <a:p>
            <a:pPr lvl="1"/>
            <a:r>
              <a:rPr lang="en-US" dirty="0" smtClean="0"/>
              <a:t>Stability of effects across different settings</a:t>
            </a:r>
          </a:p>
          <a:p>
            <a:pPr lvl="1"/>
            <a:r>
              <a:rPr lang="en-US" dirty="0" smtClean="0"/>
              <a:t>Generalizability is the way you study the intervention</a:t>
            </a:r>
          </a:p>
          <a:p>
            <a:r>
              <a:rPr lang="en-US" dirty="0" smtClean="0"/>
              <a:t>Both depend on understanding mechanism</a:t>
            </a:r>
          </a:p>
          <a:p>
            <a:r>
              <a:rPr lang="en-US" baseline="0" dirty="0" err="1" smtClean="0"/>
              <a:t>sm</a:t>
            </a:r>
            <a:r>
              <a:rPr lang="en-US" baseline="0" dirty="0" smtClean="0"/>
              <a:t>, so implications about </a:t>
            </a:r>
            <a:r>
              <a:rPr lang="en-US" baseline="0" dirty="0" err="1" smtClean="0"/>
              <a:t>generaliabiltiy</a:t>
            </a:r>
            <a:r>
              <a:rPr lang="en-US" baseline="0" dirty="0" smtClean="0"/>
              <a:t> unclear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C869-27E9-4CBA-A8A9-E9D743D255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53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of a study where there was no </a:t>
            </a:r>
            <a:r>
              <a:rPr lang="en-US" baseline="0" dirty="0" err="1" smtClean="0"/>
              <a:t>mechani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Generalizability - Transportability</a:t>
            </a:r>
          </a:p>
          <a:p>
            <a:pPr lvl="1"/>
            <a:r>
              <a:rPr lang="en-US" sz="2300" dirty="0" smtClean="0"/>
              <a:t>The ability to use results in one setting to infer about another </a:t>
            </a:r>
          </a:p>
          <a:p>
            <a:pPr lvl="1"/>
            <a:r>
              <a:rPr lang="en-US" sz="2300" dirty="0" smtClean="0"/>
              <a:t>A function of what you have measured in the initial setting and what you know about the new settings</a:t>
            </a:r>
          </a:p>
          <a:p>
            <a:pPr lvl="1"/>
            <a:r>
              <a:rPr lang="en-US" sz="2300" dirty="0" smtClean="0"/>
              <a:t>Age standardization</a:t>
            </a:r>
          </a:p>
          <a:p>
            <a:pPr lvl="1"/>
            <a:r>
              <a:rPr lang="en-US" sz="2300" dirty="0" smtClean="0"/>
              <a:t>More complex when interventions have an effect on mediators of effects</a:t>
            </a:r>
          </a:p>
          <a:p>
            <a:r>
              <a:rPr lang="en-US" dirty="0" smtClean="0"/>
              <a:t>Generalizability – Robustness</a:t>
            </a:r>
          </a:p>
          <a:p>
            <a:pPr lvl="1"/>
            <a:r>
              <a:rPr lang="en-US" dirty="0" smtClean="0"/>
              <a:t>Stability of effects across different settings</a:t>
            </a:r>
          </a:p>
          <a:p>
            <a:pPr lvl="1"/>
            <a:r>
              <a:rPr lang="en-US" dirty="0" smtClean="0"/>
              <a:t>Generalizability is the way you study the intervention</a:t>
            </a:r>
          </a:p>
          <a:p>
            <a:r>
              <a:rPr lang="en-US" dirty="0" smtClean="0"/>
              <a:t>Both depend on understanding mechanism</a:t>
            </a:r>
          </a:p>
          <a:p>
            <a:r>
              <a:rPr lang="en-US" baseline="0" dirty="0" err="1" smtClean="0"/>
              <a:t>sm</a:t>
            </a:r>
            <a:r>
              <a:rPr lang="en-US" baseline="0" dirty="0" smtClean="0"/>
              <a:t>, so implications about </a:t>
            </a:r>
            <a:r>
              <a:rPr lang="en-US" baseline="0" dirty="0" err="1" smtClean="0"/>
              <a:t>generaliabiltiy</a:t>
            </a:r>
            <a:r>
              <a:rPr lang="en-US" baseline="0" dirty="0" smtClean="0"/>
              <a:t> unclear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C869-27E9-4CBA-A8A9-E9D743D255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21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FC67C-E1EB-4069-9DAE-B1A54FF4C03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33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US" altLang="en-US" smtClean="0"/>
              <a:t>Among 12,024 treatment eligible patients 79.6% met the primary outcome of ART initiation two weeks after eligibility in the intervention condition vs. 37.7% in the control condition (risk ratio of 2.11 (95% CI of 2.03 to 2.20) and a risk difference of 41.9%, (95% CI: 40.1%-43.8%).  The p value was less than 0.0001</a:t>
            </a:r>
          </a:p>
          <a:p>
            <a:pPr eaLnBrk="1" hangingPunct="1">
              <a:buFontTx/>
              <a:buChar char="•"/>
            </a:pPr>
            <a:r>
              <a:rPr lang="en-US" altLang="en-US" smtClean="0"/>
              <a:t>Subgroup analysis found this effect to be consistent across sex, age, although an attenuation in effect over each intervention wave was observed.</a:t>
            </a:r>
          </a:p>
          <a:p>
            <a:pPr>
              <a:buFontTx/>
              <a:buChar char="•"/>
            </a:pPr>
            <a:r>
              <a:rPr lang="en-US" altLang="en-US" smtClean="0"/>
              <a:t>The full distribution of ART initiation times shows that the probability of initiation on the same day as eligibility rose from 18.30% to 70.80%, for a risk ratio of  3.87 (95% CI: 3.64 - 4.11, P &lt; 0.0001).</a:t>
            </a:r>
          </a:p>
          <a:p>
            <a:pPr>
              <a:buFontTx/>
              <a:buChar char="•"/>
            </a:pPr>
            <a:r>
              <a:rPr lang="en-US" altLang="en-US" smtClean="0"/>
              <a:t>At 90 days, 70.40% had started in the control condition and 89.70% in the intervention condition,  for a risk ratio of 1.27 (1.25 - 1.30), p value &lt;0.0001</a:t>
            </a:r>
          </a:p>
          <a:p>
            <a:pPr>
              <a:buFontTx/>
              <a:buChar char="•"/>
            </a:pPr>
            <a:endParaRPr lang="en-US" altLang="en-US" smtClean="0"/>
          </a:p>
          <a:p>
            <a:pPr>
              <a:buFontTx/>
              <a:buChar char="•"/>
            </a:pPr>
            <a:r>
              <a:rPr lang="en-US" altLang="en-US" smtClean="0"/>
              <a:t>The cumulative incidence was estimated with the Aalen-Johansen competing risk method</a:t>
            </a:r>
          </a:p>
        </p:txBody>
      </p:sp>
    </p:spTree>
    <p:extLst>
      <p:ext uri="{BB962C8B-B14F-4D97-AF65-F5344CB8AC3E}">
        <p14:creationId xmlns:p14="http://schemas.microsoft.com/office/powerpoint/2010/main" val="627575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course not all RCT’s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C869-27E9-4CBA-A8A9-E9D743D255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9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drug</a:t>
            </a:r>
            <a:r>
              <a:rPr lang="en-US" baseline="0" dirty="0" smtClean="0"/>
              <a:t> development – there is a lot that goes into understanding the intervention before you can use it in people.   They are working with a firmer grasp of underlying mechanisms.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C869-27E9-4CBA-A8A9-E9D743D255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20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0AEA-B4C3-4C02-976F-343B48A9F0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66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the actor</a:t>
            </a:r>
            <a:r>
              <a:rPr lang="en-US" baseline="0" dirty="0" smtClean="0"/>
              <a:t> in general terms.</a:t>
            </a:r>
          </a:p>
          <a:p>
            <a:r>
              <a:rPr lang="en-US" dirty="0" smtClean="0"/>
              <a:t>The actor depends on your gap analysis.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0AEA-B4C3-4C02-976F-343B48A9F0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57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implementation science think of yourself (the researcher) as manipulating</a:t>
            </a:r>
            <a:r>
              <a:rPr lang="en-US" baseline="0" dirty="0" smtClean="0"/>
              <a:t> one of any number of actors in a system.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C869-27E9-4CBA-A8A9-E9D743D255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88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QI for HIV services in Africa as an example </a:t>
            </a:r>
          </a:p>
          <a:p>
            <a:r>
              <a:rPr lang="en-US" sz="1600" dirty="0" smtClean="0"/>
              <a:t>Gap A: inadequate capacity at the level of the national leadership to develop a program</a:t>
            </a:r>
          </a:p>
          <a:p>
            <a:pPr lvl="1"/>
            <a:r>
              <a:rPr lang="en-US" sz="1400" dirty="0" smtClean="0"/>
              <a:t>Actor A: QI expert </a:t>
            </a:r>
            <a:r>
              <a:rPr lang="en-US" sz="1400" dirty="0" err="1" smtClean="0"/>
              <a:t>secunded</a:t>
            </a:r>
            <a:r>
              <a:rPr lang="en-US" sz="1400" dirty="0" smtClean="0"/>
              <a:t> to the ministry by USAID</a:t>
            </a:r>
          </a:p>
          <a:p>
            <a:pPr lvl="1"/>
            <a:r>
              <a:rPr lang="en-US" sz="1400" dirty="0" err="1" smtClean="0"/>
              <a:t>Actoin</a:t>
            </a:r>
            <a:r>
              <a:rPr lang="en-US" sz="1400" dirty="0" smtClean="0"/>
              <a:t> A: Engaged, train, and motivate leadership to institutionalize QI practices</a:t>
            </a:r>
          </a:p>
          <a:p>
            <a:r>
              <a:rPr lang="en-US" sz="1600" dirty="0" smtClean="0"/>
              <a:t>Gap B: Facility take up is poor because there is no buy in from the in charges and weak managerial links because facilities are geographically remote</a:t>
            </a:r>
          </a:p>
          <a:p>
            <a:pPr lvl="1"/>
            <a:r>
              <a:rPr lang="en-US" sz="1400" dirty="0" smtClean="0"/>
              <a:t>Actor B: District health officers</a:t>
            </a:r>
          </a:p>
          <a:p>
            <a:pPr lvl="1"/>
            <a:r>
              <a:rPr lang="en-US" sz="1400" dirty="0" smtClean="0"/>
              <a:t>Action B: text messages What about prep among reproductive health specialists...  </a:t>
            </a:r>
          </a:p>
          <a:p>
            <a:r>
              <a:rPr lang="en-US" sz="1600" dirty="0" smtClean="0"/>
              <a:t>Action...  What is the actor suppose to do? The seconded person changes the capability and motivation of the organization through leading,  convening a committee,  engaging decision makers,  maybe that is how you envision their role?  </a:t>
            </a:r>
          </a:p>
          <a:p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C869-27E9-4CBA-A8A9-E9D743D255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28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close is the</a:t>
            </a:r>
            <a:r>
              <a:rPr lang="en-US" baseline="0" dirty="0" smtClean="0"/>
              <a:t> action to what people do in reality or what they do now?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C869-27E9-4CBA-A8A9-E9D743D255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2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QI coach who makes 2-hour, weekly visits to a clinic in order to train health care workers </a:t>
            </a:r>
          </a:p>
          <a:p>
            <a:r>
              <a:rPr lang="en-US" dirty="0" smtClean="0"/>
              <a:t>The AARP ACE campaign unit sends letters with petitions to hospital CMO’s once monthly to show growing support</a:t>
            </a:r>
          </a:p>
          <a:p>
            <a:r>
              <a:rPr lang="en-US" dirty="0" smtClean="0"/>
              <a:t>A teaching campaign using opinion leaders to give talks at free dinners about </a:t>
            </a:r>
            <a:r>
              <a:rPr lang="en-US" dirty="0" err="1" smtClean="0"/>
              <a:t>PrEP</a:t>
            </a:r>
            <a:r>
              <a:rPr lang="en-US" dirty="0" smtClean="0"/>
              <a:t> – seeks to target each provider only once.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It </a:t>
            </a:r>
            <a:r>
              <a:rPr lang="en-US" sz="1200" i="1" dirty="0" smtClean="0"/>
              <a:t>matters for Amoxicillin, prednisone and ibuprofen, does dose matter for behavioral interventions?</a:t>
            </a:r>
          </a:p>
          <a:p>
            <a:pPr marL="285750" indent="-285750">
              <a:buFont typeface="Arial"/>
              <a:buChar char="•"/>
            </a:pPr>
            <a:r>
              <a:rPr lang="en-US" sz="1200" i="1" dirty="0" smtClean="0"/>
              <a:t>Weekly SMS enhances adherence, daily does not – even if message content is the same</a:t>
            </a:r>
          </a:p>
          <a:p>
            <a:pPr marL="285750" indent="-285750">
              <a:buFont typeface="Arial"/>
              <a:buChar char="•"/>
            </a:pPr>
            <a:r>
              <a:rPr lang="en-US" sz="1200" i="1" dirty="0" smtClean="0"/>
              <a:t>Incentives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C869-27E9-4CBA-A8A9-E9D743D255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5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D387-309F-4775-B3CB-C562581FB665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942D-78EC-44A7-BC11-95037CE9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D387-309F-4775-B3CB-C562581FB665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942D-78EC-44A7-BC11-95037CE9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0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D387-309F-4775-B3CB-C562581FB665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942D-78EC-44A7-BC11-95037CE9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34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6375"/>
            <a:ext cx="8229600" cy="4387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4677-A478-48A3-9E21-A8ED4297800A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E71-0DE5-4071-B375-7C505909B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4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D387-309F-4775-B3CB-C562581FB665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942D-78EC-44A7-BC11-95037CE9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D387-309F-4775-B3CB-C562581FB665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942D-78EC-44A7-BC11-95037CE9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1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D387-309F-4775-B3CB-C562581FB665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942D-78EC-44A7-BC11-95037CE9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8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D387-309F-4775-B3CB-C562581FB665}" type="datetimeFigureOut">
              <a:rPr lang="en-US" smtClean="0"/>
              <a:t>4/26/18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942D-78EC-44A7-BC11-95037CE9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6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D387-309F-4775-B3CB-C562581FB665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942D-78EC-44A7-BC11-95037CE9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7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D387-309F-4775-B3CB-C562581FB665}" type="datetimeFigureOut">
              <a:rPr lang="en-US" smtClean="0"/>
              <a:t>4/26/18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942D-78EC-44A7-BC11-95037CE9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7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D387-309F-4775-B3CB-C562581FB665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942D-78EC-44A7-BC11-95037CE9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5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D387-309F-4775-B3CB-C562581FB665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942D-78EC-44A7-BC11-95037CE9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5D387-309F-4775-B3CB-C562581FB665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7942D-78EC-44A7-BC11-95037CE93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0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Relationship Id="rId3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tx2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Implementation Interventions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Elvin Geng</a:t>
            </a:r>
          </a:p>
          <a:p>
            <a:r>
              <a:rPr lang="en-US" dirty="0" smtClean="0"/>
              <a:t>Epidemiology 245</a:t>
            </a:r>
          </a:p>
          <a:p>
            <a:r>
              <a:rPr lang="en-US" dirty="0" smtClean="0"/>
              <a:t>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/>
          </p:cNvSpPr>
          <p:nvPr/>
        </p:nvSpPr>
        <p:spPr>
          <a:xfrm>
            <a:off x="304800" y="1809750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Bench and animal research : identify a </a:t>
            </a:r>
          </a:p>
          <a:p>
            <a:pPr algn="ctr"/>
            <a:r>
              <a:rPr lang="en-US" sz="1100" dirty="0" smtClean="0"/>
              <a:t>compound; understand mechanism</a:t>
            </a:r>
            <a:endParaRPr lang="en-US" sz="1100" dirty="0"/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76200" y="2505224"/>
            <a:ext cx="1376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Phase 1 and 2 trials: determine safety, dosage, side effects…</a:t>
            </a:r>
            <a:endParaRPr lang="en-US" sz="1100" dirty="0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2208019" y="2293150"/>
            <a:ext cx="18736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Settle on a precise formulation: dose, frequency, monitoring requirements</a:t>
            </a:r>
            <a:endParaRPr lang="en-US" sz="1100" dirty="0"/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2418194" y="3202968"/>
            <a:ext cx="1938830" cy="600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Use the drug in a clinical trial (selected population; controlled measurements)</a:t>
            </a:r>
            <a:endParaRPr lang="en-US" sz="1100" dirty="0"/>
          </a:p>
        </p:txBody>
      </p:sp>
      <p:cxnSp>
        <p:nvCxnSpPr>
          <p:cNvPr id="9" name="Elbow Connector 8"/>
          <p:cNvCxnSpPr>
            <a:stCxn id="4" idx="2"/>
            <a:endCxn id="5" idx="0"/>
          </p:cNvCxnSpPr>
          <p:nvPr/>
        </p:nvCxnSpPr>
        <p:spPr>
          <a:xfrm rot="5400000">
            <a:off x="1183314" y="1821637"/>
            <a:ext cx="264587" cy="1102586"/>
          </a:xfrm>
          <a:prstGeom prst="bentConnector3">
            <a:avLst/>
          </a:prstGeom>
          <a:ln w="95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5" idx="2"/>
            <a:endCxn id="6" idx="1"/>
          </p:cNvCxnSpPr>
          <p:nvPr/>
        </p:nvCxnSpPr>
        <p:spPr>
          <a:xfrm rot="5400000" flipH="1" flipV="1">
            <a:off x="1145449" y="2212096"/>
            <a:ext cx="681433" cy="1443705"/>
          </a:xfrm>
          <a:prstGeom prst="bentConnector4">
            <a:avLst>
              <a:gd name="adj1" fmla="val -33547"/>
              <a:gd name="adj2" fmla="val 73831"/>
            </a:avLst>
          </a:prstGeom>
          <a:ln w="95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2"/>
            <a:endCxn id="7" idx="0"/>
          </p:cNvCxnSpPr>
          <p:nvPr/>
        </p:nvCxnSpPr>
        <p:spPr>
          <a:xfrm rot="16200000" flipH="1">
            <a:off x="3111403" y="2926762"/>
            <a:ext cx="309654" cy="242757"/>
          </a:xfrm>
          <a:prstGeom prst="bentConnector3">
            <a:avLst/>
          </a:prstGeom>
          <a:ln w="95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0" y="1047750"/>
            <a:ext cx="3657600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Strategy</a:t>
            </a:r>
          </a:p>
          <a:p>
            <a:pPr algn="ctr"/>
            <a:r>
              <a:rPr lang="en-US" sz="1600" dirty="0" smtClean="0"/>
              <a:t>(often a behavioral intervention)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1047750"/>
            <a:ext cx="3657600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Traditional Clinical Intervention </a:t>
            </a:r>
          </a:p>
          <a:p>
            <a:pPr algn="ctr"/>
            <a:r>
              <a:rPr lang="en-US" sz="1600" dirty="0" smtClean="0"/>
              <a:t>(often a pharmacologic intervention)</a:t>
            </a:r>
            <a:endParaRPr lang="en-US" dirty="0" smtClean="0"/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4876800" y="1809750"/>
            <a:ext cx="274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Draw from existing practices to design an intervention</a:t>
            </a:r>
            <a:endParaRPr lang="en-US" sz="1100" dirty="0"/>
          </a:p>
        </p:txBody>
      </p:sp>
      <p:sp>
        <p:nvSpPr>
          <p:cNvPr id="28" name="TextBox 27"/>
          <p:cNvSpPr txBox="1">
            <a:spLocks/>
          </p:cNvSpPr>
          <p:nvPr/>
        </p:nvSpPr>
        <p:spPr>
          <a:xfrm>
            <a:off x="5467350" y="2505224"/>
            <a:ext cx="2971800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Use the intervention as designed in a study (or in practice) – including adaptive ones</a:t>
            </a:r>
            <a:endParaRPr lang="en-US" sz="1100" dirty="0"/>
          </a:p>
        </p:txBody>
      </p:sp>
      <p:sp>
        <p:nvSpPr>
          <p:cNvPr id="29" name="TextBox 28"/>
          <p:cNvSpPr txBox="1">
            <a:spLocks/>
          </p:cNvSpPr>
          <p:nvPr/>
        </p:nvSpPr>
        <p:spPr>
          <a:xfrm>
            <a:off x="4857749" y="3625407"/>
            <a:ext cx="1847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Intervention as delivered in that study</a:t>
            </a:r>
            <a:endParaRPr lang="en-US" sz="1100" dirty="0"/>
          </a:p>
        </p:txBody>
      </p:sp>
      <p:sp>
        <p:nvSpPr>
          <p:cNvPr id="30" name="TextBox 29"/>
          <p:cNvSpPr txBox="1">
            <a:spLocks/>
          </p:cNvSpPr>
          <p:nvPr/>
        </p:nvSpPr>
        <p:spPr>
          <a:xfrm>
            <a:off x="6400800" y="4577890"/>
            <a:ext cx="274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Intervention effects – effectiveness; unintended effects (i.e., side effects)</a:t>
            </a:r>
            <a:endParaRPr lang="en-US" sz="1100" dirty="0"/>
          </a:p>
        </p:txBody>
      </p:sp>
      <p:cxnSp>
        <p:nvCxnSpPr>
          <p:cNvPr id="31" name="Elbow Connector 30"/>
          <p:cNvCxnSpPr>
            <a:stCxn id="27" idx="2"/>
            <a:endCxn id="28" idx="0"/>
          </p:cNvCxnSpPr>
          <p:nvPr/>
        </p:nvCxnSpPr>
        <p:spPr>
          <a:xfrm rot="16200000" flipH="1">
            <a:off x="6468532" y="2020505"/>
            <a:ext cx="264587" cy="704850"/>
          </a:xfrm>
          <a:prstGeom prst="bentConnector3">
            <a:avLst/>
          </a:prstGeom>
          <a:ln w="9525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8" idx="2"/>
            <a:endCxn id="29" idx="0"/>
          </p:cNvCxnSpPr>
          <p:nvPr/>
        </p:nvCxnSpPr>
        <p:spPr>
          <a:xfrm rot="5400000">
            <a:off x="6022815" y="2694972"/>
            <a:ext cx="689296" cy="1171575"/>
          </a:xfrm>
          <a:prstGeom prst="bentConnector3">
            <a:avLst/>
          </a:prstGeom>
          <a:ln w="9525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29" idx="3"/>
            <a:endCxn id="30" idx="1"/>
          </p:cNvCxnSpPr>
          <p:nvPr/>
        </p:nvCxnSpPr>
        <p:spPr>
          <a:xfrm flipH="1">
            <a:off x="6400800" y="3840851"/>
            <a:ext cx="304800" cy="952483"/>
          </a:xfrm>
          <a:prstGeom prst="bentConnector5">
            <a:avLst>
              <a:gd name="adj1" fmla="val -75000"/>
              <a:gd name="adj2" fmla="val 50000"/>
              <a:gd name="adj3" fmla="val 175000"/>
            </a:avLst>
          </a:prstGeom>
          <a:ln w="9525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457200" y="209550"/>
            <a:ext cx="8229600" cy="613171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Why are Implementation Interventions Tricky?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>
            <a:spLocks/>
          </p:cNvSpPr>
          <p:nvPr/>
        </p:nvSpPr>
        <p:spPr>
          <a:xfrm>
            <a:off x="76200" y="3840851"/>
            <a:ext cx="152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Intervention as delivered in that trial (adherence)</a:t>
            </a:r>
            <a:endParaRPr lang="en-US" sz="1100" dirty="0"/>
          </a:p>
        </p:txBody>
      </p:sp>
      <p:cxnSp>
        <p:nvCxnSpPr>
          <p:cNvPr id="46" name="Elbow Connector 45"/>
          <p:cNvCxnSpPr>
            <a:stCxn id="7" idx="1"/>
            <a:endCxn id="36" idx="3"/>
          </p:cNvCxnSpPr>
          <p:nvPr/>
        </p:nvCxnSpPr>
        <p:spPr>
          <a:xfrm rot="10800000" flipV="1">
            <a:off x="1600200" y="3503049"/>
            <a:ext cx="817994" cy="637883"/>
          </a:xfrm>
          <a:prstGeom prst="bentConnector3">
            <a:avLst>
              <a:gd name="adj1" fmla="val 50000"/>
            </a:avLst>
          </a:prstGeom>
          <a:ln w="95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36" idx="2"/>
            <a:endCxn id="62" idx="1"/>
          </p:cNvCxnSpPr>
          <p:nvPr/>
        </p:nvCxnSpPr>
        <p:spPr>
          <a:xfrm rot="16200000" flipH="1">
            <a:off x="1471625" y="3807590"/>
            <a:ext cx="273750" cy="1540600"/>
          </a:xfrm>
          <a:prstGeom prst="bentConnector2">
            <a:avLst/>
          </a:prstGeom>
          <a:ln w="95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>
            <a:spLocks/>
          </p:cNvSpPr>
          <p:nvPr/>
        </p:nvSpPr>
        <p:spPr>
          <a:xfrm>
            <a:off x="2378800" y="4499321"/>
            <a:ext cx="1257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Intervention effects - efficacy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803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13171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Distinctive Challenges for Implementation Interventions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Implementation interventions are often not fully conceptualized nor specified</a:t>
            </a:r>
          </a:p>
          <a:p>
            <a:pPr lvl="1"/>
            <a:r>
              <a:rPr lang="en-US" sz="1800" dirty="0" smtClean="0"/>
              <a:t>Dose, frequency, intensity are not “prerequisites”</a:t>
            </a:r>
          </a:p>
          <a:p>
            <a:r>
              <a:rPr lang="en-US" sz="2000" dirty="0" smtClean="0"/>
              <a:t>How implementation interventions work is less understood</a:t>
            </a:r>
          </a:p>
          <a:p>
            <a:pPr lvl="1"/>
            <a:r>
              <a:rPr lang="en-US" sz="1800" dirty="0" smtClean="0"/>
              <a:t>“Mechanism” of effect incompletely known </a:t>
            </a:r>
            <a:r>
              <a:rPr lang="en-US" sz="1800" i="1" dirty="0" smtClean="0"/>
              <a:t>a priori </a:t>
            </a:r>
            <a:endParaRPr lang="en-US" sz="1800" dirty="0" smtClean="0"/>
          </a:p>
          <a:p>
            <a:r>
              <a:rPr lang="en-US" sz="2000" dirty="0"/>
              <a:t>D</a:t>
            </a:r>
            <a:r>
              <a:rPr lang="en-US" sz="2000" dirty="0" smtClean="0"/>
              <a:t>ifference between interventions as (originally) designed and as delivered</a:t>
            </a:r>
          </a:p>
          <a:p>
            <a:pPr lvl="1"/>
            <a:r>
              <a:rPr lang="en-US" sz="1800" dirty="0" smtClean="0"/>
              <a:t>Sometimes that is good - </a:t>
            </a:r>
            <a:r>
              <a:rPr lang="en-US" sz="1800" dirty="0" err="1" smtClean="0"/>
              <a:t>adaptivity</a:t>
            </a:r>
            <a:endParaRPr lang="en-US" sz="1800" dirty="0" smtClean="0"/>
          </a:p>
          <a:p>
            <a:pPr lvl="1"/>
            <a:r>
              <a:rPr lang="en-US" sz="1800" dirty="0"/>
              <a:t>S</a:t>
            </a:r>
            <a:r>
              <a:rPr lang="en-US" sz="1800" dirty="0" smtClean="0"/>
              <a:t>ometimes not good - fidelity</a:t>
            </a:r>
          </a:p>
          <a:p>
            <a:r>
              <a:rPr lang="en-US" sz="2000" dirty="0" smtClean="0"/>
              <a:t>There is more uncertainty about effects</a:t>
            </a:r>
          </a:p>
          <a:p>
            <a:pPr lvl="1"/>
            <a:r>
              <a:rPr lang="en-US" sz="1800" dirty="0" smtClean="0"/>
              <a:t>intended and unintended effects</a:t>
            </a:r>
          </a:p>
        </p:txBody>
      </p:sp>
    </p:spTree>
    <p:extLst>
      <p:ext uri="{BB962C8B-B14F-4D97-AF65-F5344CB8AC3E}">
        <p14:creationId xmlns:p14="http://schemas.microsoft.com/office/powerpoint/2010/main" val="41653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229600" cy="7620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From Gap, to Gap Analysis, to Implementation Intervention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5304" y="1049119"/>
            <a:ext cx="234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 have identified a gap and </a:t>
            </a:r>
          </a:p>
          <a:p>
            <a:r>
              <a:rPr lang="en-US" sz="1400" dirty="0" smtClean="0"/>
              <a:t>analyzed the reasons for it…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265971" y="3953530"/>
            <a:ext cx="356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An approach to conceptualize the interventions or strategies to close this gap?</a:t>
            </a:r>
            <a:endParaRPr lang="en-US" sz="1400" i="1" dirty="0"/>
          </a:p>
        </p:txBody>
      </p:sp>
      <p:cxnSp>
        <p:nvCxnSpPr>
          <p:cNvPr id="29" name="Elbow Connector 28"/>
          <p:cNvCxnSpPr>
            <a:stCxn id="13" idx="3"/>
            <a:endCxn id="35" idx="0"/>
          </p:cNvCxnSpPr>
          <p:nvPr/>
        </p:nvCxnSpPr>
        <p:spPr>
          <a:xfrm flipH="1">
            <a:off x="7078932" y="1310729"/>
            <a:ext cx="40027" cy="826373"/>
          </a:xfrm>
          <a:prstGeom prst="bentConnector4">
            <a:avLst>
              <a:gd name="adj1" fmla="val -571114"/>
              <a:gd name="adj2" fmla="val 65829"/>
            </a:avLst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46066" y="2137102"/>
            <a:ext cx="3865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You want to change the </a:t>
            </a:r>
            <a:r>
              <a:rPr lang="en-US" sz="1400" u="sng" dirty="0" smtClean="0"/>
              <a:t>behavior </a:t>
            </a:r>
          </a:p>
          <a:p>
            <a:pPr algn="ctr"/>
            <a:r>
              <a:rPr lang="en-US" sz="1400" dirty="0" smtClean="0"/>
              <a:t>of the health system, organization, </a:t>
            </a:r>
          </a:p>
          <a:p>
            <a:pPr algn="ctr"/>
            <a:r>
              <a:rPr lang="en-US" sz="1400" dirty="0" smtClean="0"/>
              <a:t>health care worker, patient or community to close that gap</a:t>
            </a:r>
            <a:endParaRPr lang="en-US" sz="1400" dirty="0"/>
          </a:p>
        </p:txBody>
      </p:sp>
      <p:cxnSp>
        <p:nvCxnSpPr>
          <p:cNvPr id="37" name="Elbow Connector 36"/>
          <p:cNvCxnSpPr>
            <a:stCxn id="35" idx="2"/>
            <a:endCxn id="27" idx="1"/>
          </p:cNvCxnSpPr>
          <p:nvPr/>
        </p:nvCxnSpPr>
        <p:spPr>
          <a:xfrm rot="5400000">
            <a:off x="5610487" y="2746694"/>
            <a:ext cx="1123931" cy="1812961"/>
          </a:xfrm>
          <a:prstGeom prst="bentConnector4">
            <a:avLst>
              <a:gd name="adj1" fmla="val 38362"/>
              <a:gd name="adj2" fmla="val 112609"/>
            </a:avLst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571500" y="1065612"/>
            <a:ext cx="4203804" cy="4063930"/>
            <a:chOff x="571500" y="1065612"/>
            <a:chExt cx="4203804" cy="4063930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1377790" y="3906002"/>
              <a:ext cx="1813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 smtClean="0"/>
                <a:t>Leadership wants ACE</a:t>
              </a:r>
              <a:endParaRPr lang="en-US" sz="1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2311059" y="3871121"/>
              <a:ext cx="19936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 smtClean="0"/>
                <a:t>Ever successfully started</a:t>
              </a:r>
            </a:p>
            <a:p>
              <a:pPr algn="r"/>
              <a:r>
                <a:rPr lang="en-US" sz="1400" b="1" dirty="0" smtClean="0"/>
                <a:t> ACE</a:t>
              </a:r>
              <a:endParaRPr lang="en-US" sz="1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3642983" y="3595084"/>
              <a:ext cx="10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 smtClean="0"/>
                <a:t>Still has ACE</a:t>
              </a:r>
              <a:endParaRPr lang="en-US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377175" y="3947176"/>
              <a:ext cx="19610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/>
                <a:t>Hospital that serves elderly </a:t>
              </a:r>
            </a:p>
          </p:txBody>
        </p:sp>
        <p:graphicFrame>
          <p:nvGraphicFramePr>
            <p:cNvPr id="12" name="Chart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14313150"/>
                </p:ext>
              </p:extLst>
            </p:nvPr>
          </p:nvGraphicFramePr>
          <p:xfrm>
            <a:off x="571500" y="1065612"/>
            <a:ext cx="4191000" cy="22015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0" name="Elbow Connector 19"/>
            <p:cNvCxnSpPr>
              <a:stCxn id="46" idx="6"/>
              <a:endCxn id="13" idx="1"/>
            </p:cNvCxnSpPr>
            <p:nvPr/>
          </p:nvCxnSpPr>
          <p:spPr>
            <a:xfrm flipV="1">
              <a:off x="3291840" y="1310729"/>
              <a:ext cx="1483464" cy="62094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3200400" y="188595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02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23949"/>
            <a:ext cx="6032640" cy="3124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485775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100" dirty="0" smtClean="0"/>
              <a:t>Proctor et </a:t>
            </a:r>
            <a:r>
              <a:rPr lang="fr-FR" sz="1100" dirty="0"/>
              <a:t>al. </a:t>
            </a:r>
            <a:r>
              <a:rPr lang="fr-FR" sz="1100" dirty="0" smtClean="0"/>
              <a:t>Implémentation </a:t>
            </a:r>
            <a:r>
              <a:rPr lang="fr-FR" sz="1100" dirty="0"/>
              <a:t>Science 2013, 8:139</a:t>
            </a:r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Conceptualizing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and specifying implementation interventions (example)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0999" y="3940373"/>
            <a:ext cx="777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(Or gap)</a:t>
            </a:r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69588" y="1885950"/>
            <a:ext cx="2467222" cy="2633992"/>
            <a:chOff x="571500" y="1065612"/>
            <a:chExt cx="4191000" cy="4063930"/>
          </a:xfrm>
        </p:grpSpPr>
        <p:sp>
          <p:nvSpPr>
            <p:cNvPr id="7" name="TextBox 6"/>
            <p:cNvSpPr txBox="1"/>
            <p:nvPr/>
          </p:nvSpPr>
          <p:spPr>
            <a:xfrm rot="16200000">
              <a:off x="1377790" y="3906002"/>
              <a:ext cx="1813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 smtClean="0"/>
                <a:t>Leadership wants ACE</a:t>
              </a:r>
              <a:endParaRPr lang="en-US" sz="1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2311059" y="3871121"/>
              <a:ext cx="19936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 smtClean="0"/>
                <a:t>Ever successfully started</a:t>
              </a:r>
            </a:p>
            <a:p>
              <a:pPr algn="r"/>
              <a:r>
                <a:rPr lang="en-US" sz="1400" b="1" dirty="0" smtClean="0"/>
                <a:t> ACE</a:t>
              </a:r>
              <a:endParaRPr lang="en-US" sz="1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642983" y="3595084"/>
              <a:ext cx="10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 smtClean="0"/>
                <a:t>Still has ACE</a:t>
              </a:r>
              <a:endParaRPr lang="en-US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377175" y="3947176"/>
              <a:ext cx="19610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/>
                <a:t>Hospital that serves elderly </a:t>
              </a:r>
            </a:p>
          </p:txBody>
        </p:sp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65344670"/>
                </p:ext>
              </p:extLst>
            </p:nvPr>
          </p:nvGraphicFramePr>
          <p:xfrm>
            <a:off x="571500" y="1065612"/>
            <a:ext cx="4191000" cy="22015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cxnSp>
        <p:nvCxnSpPr>
          <p:cNvPr id="17" name="Straight Connector 16"/>
          <p:cNvCxnSpPr/>
          <p:nvPr/>
        </p:nvCxnSpPr>
        <p:spPr>
          <a:xfrm>
            <a:off x="1403199" y="2343150"/>
            <a:ext cx="5302401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403199" y="1200150"/>
            <a:ext cx="1644801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Brace 28"/>
          <p:cNvSpPr/>
          <p:nvPr/>
        </p:nvSpPr>
        <p:spPr>
          <a:xfrm flipH="1">
            <a:off x="1357480" y="2038350"/>
            <a:ext cx="45719" cy="304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229600" cy="61317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Actor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3134901"/>
            <a:ext cx="281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Technical gap: Leadership wants </a:t>
            </a:r>
            <a:r>
              <a:rPr lang="en-US" sz="1400" dirty="0"/>
              <a:t>it but doesn't know </a:t>
            </a:r>
            <a:r>
              <a:rPr lang="en-US" sz="1400" dirty="0" smtClean="0"/>
              <a:t>how to get it done</a:t>
            </a:r>
            <a:r>
              <a:rPr lang="en-US" sz="1400" dirty="0"/>
              <a:t> </a:t>
            </a:r>
            <a:r>
              <a:rPr lang="en-US" sz="1400" b="1" dirty="0" smtClean="0"/>
              <a:t>– </a:t>
            </a:r>
            <a:r>
              <a:rPr lang="en-US" sz="1400" b="1" dirty="0" smtClean="0">
                <a:solidFill>
                  <a:schemeClr val="accent2"/>
                </a:solidFill>
              </a:rPr>
              <a:t>“actor” could be a professional with X training who occupies a new “seconded” position (e.g., QI for HIV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smtClean="0">
                <a:solidFill>
                  <a:schemeClr val="accent2"/>
                </a:solidFill>
              </a:rPr>
              <a:t>- HRSA)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0200" y="1034594"/>
            <a:ext cx="304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Knowledge / motivation gap: Leadership does </a:t>
            </a:r>
            <a:r>
              <a:rPr lang="en-US" sz="1400" dirty="0"/>
              <a:t>not know or care about </a:t>
            </a:r>
            <a:r>
              <a:rPr lang="en-US" sz="1400" dirty="0" smtClean="0"/>
              <a:t>ACE </a:t>
            </a:r>
            <a:r>
              <a:rPr lang="en-US" sz="1400" dirty="0" smtClean="0">
                <a:solidFill>
                  <a:schemeClr val="accent2"/>
                </a:solidFill>
              </a:rPr>
              <a:t>– </a:t>
            </a:r>
            <a:r>
              <a:rPr lang="en-US" sz="1400" b="1" dirty="0" smtClean="0">
                <a:solidFill>
                  <a:schemeClr val="accent2"/>
                </a:solidFill>
              </a:rPr>
              <a:t>“actor” might be an </a:t>
            </a:r>
            <a:r>
              <a:rPr lang="en-US" sz="1400" b="1" dirty="0">
                <a:solidFill>
                  <a:schemeClr val="accent2"/>
                </a:solidFill>
              </a:rPr>
              <a:t>advocacy organization or a branch of an advocacy </a:t>
            </a:r>
            <a:r>
              <a:rPr lang="en-US" sz="1400" b="1" dirty="0" smtClean="0">
                <a:solidFill>
                  <a:schemeClr val="accent2"/>
                </a:solidFill>
              </a:rPr>
              <a:t>organization (AARP).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1" y="819150"/>
            <a:ext cx="39559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Generalizable characterization of “actor”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Socio-demographics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Training, education (e.g., nurse)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Position (e.g., middle manager)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Identity (e.g., peer)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/>
              <a:t>Sociometrically</a:t>
            </a:r>
            <a:r>
              <a:rPr lang="en-US" sz="1400" dirty="0" smtClean="0"/>
              <a:t> (e.g., opinion leader)</a:t>
            </a:r>
            <a:endParaRPr lang="en-US" sz="1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26525" y="2266950"/>
            <a:ext cx="3771900" cy="2938954"/>
            <a:chOff x="571500" y="1065612"/>
            <a:chExt cx="4191000" cy="3411540"/>
          </a:xfrm>
        </p:grpSpPr>
        <p:sp>
          <p:nvSpPr>
            <p:cNvPr id="30" name="TextBox 29"/>
            <p:cNvSpPr txBox="1"/>
            <p:nvPr/>
          </p:nvSpPr>
          <p:spPr>
            <a:xfrm rot="16200000">
              <a:off x="1815243" y="3308858"/>
              <a:ext cx="1064432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/>
                <a:t>Leadership </a:t>
              </a:r>
            </a:p>
            <a:p>
              <a:pPr algn="r"/>
              <a:r>
                <a:rPr lang="en-US" sz="1200" b="1" dirty="0" smtClean="0"/>
                <a:t>wants ACE</a:t>
              </a:r>
              <a:endParaRPr lang="en-US" sz="12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2561300" y="3498657"/>
              <a:ext cx="1444029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/>
                <a:t>Ever successfully</a:t>
              </a:r>
            </a:p>
            <a:p>
              <a:pPr algn="r"/>
              <a:r>
                <a:rPr lang="en-US" sz="1200" b="1" dirty="0" smtClean="0"/>
                <a:t> started ACE</a:t>
              </a:r>
              <a:endParaRPr lang="en-US" sz="12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3605720" y="3438471"/>
              <a:ext cx="11184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/>
                <a:t>Still has ACE</a:t>
              </a:r>
              <a:endParaRPr lang="en-US" sz="12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783186" y="3414104"/>
              <a:ext cx="1274923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/>
                <a:t>Hospital that </a:t>
              </a:r>
            </a:p>
            <a:p>
              <a:pPr algn="r"/>
              <a:r>
                <a:rPr lang="en-US" sz="1200" b="1" dirty="0" smtClean="0"/>
                <a:t>serves elderly </a:t>
              </a:r>
            </a:p>
          </p:txBody>
        </p:sp>
        <p:graphicFrame>
          <p:nvGraphicFramePr>
            <p:cNvPr id="36" name="Chart 35"/>
            <p:cNvGraphicFramePr>
              <a:graphicFrameLocks/>
            </p:cNvGraphicFramePr>
            <p:nvPr>
              <p:extLst/>
            </p:nvPr>
          </p:nvGraphicFramePr>
          <p:xfrm>
            <a:off x="571500" y="1065612"/>
            <a:ext cx="4191000" cy="22015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39" name="Oval 38"/>
          <p:cNvSpPr/>
          <p:nvPr/>
        </p:nvSpPr>
        <p:spPr>
          <a:xfrm>
            <a:off x="2057400" y="257175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Elbow Connector 40"/>
          <p:cNvCxnSpPr>
            <a:stCxn id="39" idx="6"/>
            <a:endCxn id="14" idx="1"/>
          </p:cNvCxnSpPr>
          <p:nvPr/>
        </p:nvCxnSpPr>
        <p:spPr>
          <a:xfrm flipV="1">
            <a:off x="2209800" y="1619370"/>
            <a:ext cx="3200400" cy="1028580"/>
          </a:xfrm>
          <a:prstGeom prst="bentConnector3">
            <a:avLst>
              <a:gd name="adj1" fmla="val 71513"/>
            </a:avLst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29" idx="6"/>
            <a:endCxn id="9" idx="1"/>
          </p:cNvCxnSpPr>
          <p:nvPr/>
        </p:nvCxnSpPr>
        <p:spPr>
          <a:xfrm>
            <a:off x="3048000" y="3028950"/>
            <a:ext cx="3124200" cy="79844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895600" y="295275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5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Who is the actor?</a:t>
            </a:r>
          </a:p>
          <a:p>
            <a:pPr lvl="1"/>
            <a:r>
              <a:rPr lang="en-US" dirty="0" smtClean="0"/>
              <a:t>The stakeholder or actor in an implementation eco-system who would carry out the intervention in reality</a:t>
            </a:r>
          </a:p>
          <a:p>
            <a:pPr lvl="1"/>
            <a:r>
              <a:rPr lang="en-US" dirty="0" smtClean="0"/>
              <a:t>Often some title, unit, organization</a:t>
            </a:r>
          </a:p>
          <a:p>
            <a:pPr lvl="2"/>
            <a:r>
              <a:rPr lang="en-US" dirty="0" smtClean="0"/>
              <a:t>Facilitates “translatability”</a:t>
            </a:r>
            <a:r>
              <a:rPr lang="en-US" dirty="0"/>
              <a:t> </a:t>
            </a:r>
            <a:r>
              <a:rPr lang="en-US" dirty="0" smtClean="0"/>
              <a:t>into reality</a:t>
            </a:r>
          </a:p>
          <a:p>
            <a:pPr lvl="1"/>
            <a:r>
              <a:rPr lang="en-US" dirty="0" smtClean="0"/>
              <a:t>Can also be a “new” position / person / unit </a:t>
            </a:r>
          </a:p>
          <a:p>
            <a:pPr lvl="2"/>
            <a:r>
              <a:rPr lang="en-US" dirty="0" smtClean="0"/>
              <a:t>QI focal person in African Ministries of Health AIDS Programs</a:t>
            </a:r>
          </a:p>
          <a:p>
            <a:pPr lvl="2"/>
            <a:r>
              <a:rPr lang="en-US" dirty="0" smtClean="0"/>
              <a:t>Need to take care that it is “realistic”</a:t>
            </a:r>
          </a:p>
        </p:txBody>
      </p:sp>
    </p:spTree>
    <p:extLst>
      <p:ext uri="{BB962C8B-B14F-4D97-AF65-F5344CB8AC3E}">
        <p14:creationId xmlns:p14="http://schemas.microsoft.com/office/powerpoint/2010/main" val="15507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047750"/>
            <a:ext cx="224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Health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962150"/>
            <a:ext cx="157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 Hospital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2952750"/>
            <a:ext cx="2054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Health care workers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19401" y="3878819"/>
            <a:ext cx="93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Patients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47675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15719" y="66675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NGO </a:t>
            </a:r>
            <a:endParaRPr lang="en-US"/>
          </a:p>
        </p:txBody>
      </p:sp>
      <p:cxnSp>
        <p:nvCxnSpPr>
          <p:cNvPr id="11" name="Elbow Connector 10"/>
          <p:cNvCxnSpPr>
            <a:stCxn id="9" idx="2"/>
            <a:endCxn id="5" idx="3"/>
          </p:cNvCxnSpPr>
          <p:nvPr/>
        </p:nvCxnSpPr>
        <p:spPr>
          <a:xfrm rot="5400000">
            <a:off x="6395550" y="784245"/>
            <a:ext cx="1110734" cy="16144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4" idx="3"/>
            <a:endCxn id="5" idx="0"/>
          </p:cNvCxnSpPr>
          <p:nvPr/>
        </p:nvCxnSpPr>
        <p:spPr>
          <a:xfrm>
            <a:off x="4382485" y="1232416"/>
            <a:ext cx="975371" cy="7297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2"/>
            <a:endCxn id="6" idx="0"/>
          </p:cNvCxnSpPr>
          <p:nvPr/>
        </p:nvCxnSpPr>
        <p:spPr>
          <a:xfrm rot="16200000" flipH="1">
            <a:off x="5815692" y="1873645"/>
            <a:ext cx="621268" cy="15369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7" idx="0"/>
          </p:cNvCxnSpPr>
          <p:nvPr/>
        </p:nvCxnSpPr>
        <p:spPr>
          <a:xfrm rot="16200000" flipH="1">
            <a:off x="6813411" y="3403468"/>
            <a:ext cx="556737" cy="3939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3"/>
            <a:endCxn id="7" idx="1"/>
          </p:cNvCxnSpPr>
          <p:nvPr/>
        </p:nvCxnSpPr>
        <p:spPr>
          <a:xfrm flipV="1">
            <a:off x="5086311" y="4063485"/>
            <a:ext cx="1733090" cy="5979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0" y="2331481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Researcher</a:t>
            </a:r>
            <a:endParaRPr lang="en-US" b="1" dirty="0"/>
          </a:p>
        </p:txBody>
      </p:sp>
      <p:cxnSp>
        <p:nvCxnSpPr>
          <p:cNvPr id="23" name="Curved Connector 22"/>
          <p:cNvCxnSpPr>
            <a:stCxn id="21" idx="0"/>
            <a:endCxn id="4" idx="2"/>
          </p:cNvCxnSpPr>
          <p:nvPr/>
        </p:nvCxnSpPr>
        <p:spPr>
          <a:xfrm rot="5400000" flipH="1" flipV="1">
            <a:off x="1863484" y="936923"/>
            <a:ext cx="914399" cy="1874719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21" idx="3"/>
            <a:endCxn id="6" idx="1"/>
          </p:cNvCxnSpPr>
          <p:nvPr/>
        </p:nvCxnSpPr>
        <p:spPr>
          <a:xfrm>
            <a:off x="2004648" y="2516147"/>
            <a:ext cx="3862752" cy="621269"/>
          </a:xfrm>
          <a:prstGeom prst="curvedConnector3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1" idx="2"/>
            <a:endCxn id="8" idx="1"/>
          </p:cNvCxnSpPr>
          <p:nvPr/>
        </p:nvCxnSpPr>
        <p:spPr>
          <a:xfrm rot="16200000" flipH="1">
            <a:off x="1616361" y="2467776"/>
            <a:ext cx="1960603" cy="2426676"/>
          </a:xfrm>
          <a:prstGeom prst="curvedConnector2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22344" y="275641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19400" y="196215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28800" y="4236481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167166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Researcher (carrying out research) and actor in </a:t>
            </a:r>
            <a:r>
              <a:rPr lang="en-US" sz="2400" b="1" smtClean="0"/>
              <a:t>an implementation </a:t>
            </a:r>
            <a:r>
              <a:rPr lang="en-US" sz="2400" b="1" dirty="0" smtClean="0"/>
              <a:t>ecosystem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106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Integration of Researcher with 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Whatever you seek to do as a researcher should be </a:t>
            </a:r>
            <a:r>
              <a:rPr lang="en-US" dirty="0" smtClean="0"/>
              <a:t>through “native” actor</a:t>
            </a:r>
            <a:endParaRPr lang="en-US" dirty="0"/>
          </a:p>
          <a:p>
            <a:r>
              <a:rPr lang="en-US" dirty="0" smtClean="0"/>
              <a:t>The extent to which the researcher acts as or through an actor implies the amount of change you want to introduce into a system</a:t>
            </a:r>
          </a:p>
          <a:p>
            <a:r>
              <a:rPr lang="en-US" dirty="0" smtClean="0"/>
              <a:t>No right answer</a:t>
            </a:r>
          </a:p>
          <a:p>
            <a:pPr lvl="1"/>
            <a:r>
              <a:rPr lang="en-US" dirty="0" smtClean="0"/>
              <a:t>Too much change: unrealistic and “pedantic”</a:t>
            </a:r>
          </a:p>
          <a:p>
            <a:pPr lvl="1"/>
            <a:r>
              <a:rPr lang="en-US" dirty="0" smtClean="0"/>
              <a:t>Too little: unlikely to have notable effects compared to present standard practice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Work with program management to influence the behavior of peer educators in an HIV program in Africa</a:t>
            </a:r>
          </a:p>
          <a:p>
            <a:pPr lvl="1"/>
            <a:r>
              <a:rPr lang="en-US" dirty="0" smtClean="0"/>
              <a:t>Use existing relationships (technical support teams)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33350"/>
            <a:ext cx="8229600" cy="613172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Action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3134901"/>
            <a:ext cx="388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Technical gap: Leadership wants </a:t>
            </a:r>
            <a:r>
              <a:rPr lang="en-US" sz="1400" dirty="0"/>
              <a:t>it but doesn't know </a:t>
            </a:r>
            <a:r>
              <a:rPr lang="en-US" sz="1400" dirty="0" smtClean="0"/>
              <a:t>how to get it done</a:t>
            </a:r>
            <a:r>
              <a:rPr lang="en-US" sz="1400" dirty="0"/>
              <a:t> </a:t>
            </a:r>
            <a:r>
              <a:rPr lang="en-US" sz="1400" dirty="0" smtClean="0"/>
              <a:t>– </a:t>
            </a:r>
            <a:r>
              <a:rPr lang="en-US" sz="1400" dirty="0" smtClean="0">
                <a:solidFill>
                  <a:schemeClr val="accent2"/>
                </a:solidFill>
              </a:rPr>
              <a:t>“actor” could be a professional with X training who occupies a new “seconded” position (e.g., QI for HIV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smtClean="0">
                <a:solidFill>
                  <a:schemeClr val="accent2"/>
                </a:solidFill>
              </a:rPr>
              <a:t>- HRSA  seconds) which </a:t>
            </a:r>
            <a:r>
              <a:rPr lang="en-US" sz="1400" b="1" dirty="0" smtClean="0">
                <a:solidFill>
                  <a:srgbClr val="00B050"/>
                </a:solidFill>
              </a:rPr>
              <a:t>seeks to engage, motivate and train colleagues on a committee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1034594"/>
            <a:ext cx="3352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Knowledge / motivation gap: Leadership does </a:t>
            </a:r>
            <a:r>
              <a:rPr lang="en-US" sz="1400" dirty="0"/>
              <a:t>not know or care about </a:t>
            </a:r>
            <a:r>
              <a:rPr lang="en-US" sz="1400" dirty="0" smtClean="0"/>
              <a:t>ACE </a:t>
            </a:r>
            <a:r>
              <a:rPr lang="en-US" sz="1400" dirty="0" smtClean="0">
                <a:solidFill>
                  <a:schemeClr val="accent2"/>
                </a:solidFill>
              </a:rPr>
              <a:t>– “actor” might be an </a:t>
            </a:r>
            <a:r>
              <a:rPr lang="en-US" sz="1400" dirty="0">
                <a:solidFill>
                  <a:schemeClr val="accent2"/>
                </a:solidFill>
              </a:rPr>
              <a:t>advocacy organization or a branch of an advocacy </a:t>
            </a:r>
            <a:r>
              <a:rPr lang="en-US" sz="1400" dirty="0" smtClean="0">
                <a:solidFill>
                  <a:schemeClr val="accent2"/>
                </a:solidFill>
              </a:rPr>
              <a:t>organization (AARP) which seeks to </a:t>
            </a:r>
            <a:r>
              <a:rPr lang="en-US" sz="1400" b="1" dirty="0" smtClean="0">
                <a:solidFill>
                  <a:srgbClr val="00B050"/>
                </a:solidFill>
              </a:rPr>
              <a:t>persuade through petition letters and reputational incentive (website that shows facilities with and without ACE)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1" y="1008043"/>
            <a:ext cx="3955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“</a:t>
            </a:r>
            <a:r>
              <a:rPr lang="en-US" sz="1400" i="1" dirty="0"/>
              <a:t>An active verb statements to specify the specific actions, steps, or processes that need to be </a:t>
            </a:r>
            <a:r>
              <a:rPr lang="en-US" sz="1400" i="1" dirty="0" smtClean="0"/>
              <a:t>enacted”</a:t>
            </a:r>
            <a:r>
              <a:rPr lang="en-US" sz="1400" i="1" dirty="0"/>
              <a:t> </a:t>
            </a:r>
            <a:r>
              <a:rPr lang="en-US" sz="1400" i="1" dirty="0" smtClean="0"/>
              <a:t>(e.g., </a:t>
            </a:r>
            <a:r>
              <a:rPr lang="en-US" sz="1400" i="1" dirty="0"/>
              <a:t>t</a:t>
            </a:r>
            <a:r>
              <a:rPr lang="en-US" sz="1400" i="1" dirty="0" smtClean="0"/>
              <a:t>rain, educate, persuade, motivate) (BCW)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26525" y="2266950"/>
            <a:ext cx="3771900" cy="2938954"/>
            <a:chOff x="571500" y="1065612"/>
            <a:chExt cx="4191000" cy="3411540"/>
          </a:xfrm>
        </p:grpSpPr>
        <p:sp>
          <p:nvSpPr>
            <p:cNvPr id="9" name="TextBox 8"/>
            <p:cNvSpPr txBox="1"/>
            <p:nvPr/>
          </p:nvSpPr>
          <p:spPr>
            <a:xfrm rot="16200000">
              <a:off x="1815243" y="3308858"/>
              <a:ext cx="1064432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/>
                <a:t>Leadership </a:t>
              </a:r>
            </a:p>
            <a:p>
              <a:pPr algn="r"/>
              <a:r>
                <a:rPr lang="en-US" sz="1200" b="1" dirty="0" smtClean="0"/>
                <a:t>wants ACE</a:t>
              </a:r>
              <a:endParaRPr lang="en-US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2561300" y="3498657"/>
              <a:ext cx="1444029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/>
                <a:t>Ever successfully</a:t>
              </a:r>
            </a:p>
            <a:p>
              <a:pPr algn="r"/>
              <a:r>
                <a:rPr lang="en-US" sz="1200" b="1" dirty="0" smtClean="0"/>
                <a:t> started ACE</a:t>
              </a: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3605720" y="3438471"/>
              <a:ext cx="11184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/>
                <a:t>Still has ACE</a:t>
              </a:r>
              <a:endParaRPr lang="en-US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783186" y="3414104"/>
              <a:ext cx="1274923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/>
                <a:t>Hospital that </a:t>
              </a:r>
            </a:p>
            <a:p>
              <a:pPr algn="r"/>
              <a:r>
                <a:rPr lang="en-US" sz="1200" b="1" dirty="0" smtClean="0"/>
                <a:t>serves elderly </a:t>
              </a:r>
            </a:p>
          </p:txBody>
        </p:sp>
        <p:graphicFrame>
          <p:nvGraphicFramePr>
            <p:cNvPr id="13" name="Chart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43780505"/>
                </p:ext>
              </p:extLst>
            </p:nvPr>
          </p:nvGraphicFramePr>
          <p:xfrm>
            <a:off x="571500" y="1065612"/>
            <a:ext cx="4191000" cy="22015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4" name="Oval 13"/>
          <p:cNvSpPr/>
          <p:nvPr/>
        </p:nvSpPr>
        <p:spPr>
          <a:xfrm>
            <a:off x="2057400" y="257175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Elbow Connector 14"/>
          <p:cNvCxnSpPr>
            <a:stCxn id="14" idx="6"/>
            <a:endCxn id="6" idx="1"/>
          </p:cNvCxnSpPr>
          <p:nvPr/>
        </p:nvCxnSpPr>
        <p:spPr>
          <a:xfrm flipV="1">
            <a:off x="2209800" y="1834813"/>
            <a:ext cx="2895600" cy="81313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7" idx="6"/>
            <a:endCxn id="5" idx="1"/>
          </p:cNvCxnSpPr>
          <p:nvPr/>
        </p:nvCxnSpPr>
        <p:spPr>
          <a:xfrm>
            <a:off x="3048000" y="3028950"/>
            <a:ext cx="2057400" cy="79844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895600" y="295275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47750"/>
            <a:ext cx="224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Health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1962150"/>
            <a:ext cx="157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 Hospital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2952750"/>
            <a:ext cx="2054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Health care workers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52601" y="3878819"/>
            <a:ext cx="93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Patients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447675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48919" y="66675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NGO </a:t>
            </a:r>
            <a:endParaRPr lang="en-US"/>
          </a:p>
        </p:txBody>
      </p:sp>
      <p:cxnSp>
        <p:nvCxnSpPr>
          <p:cNvPr id="11" name="Elbow Connector 10"/>
          <p:cNvCxnSpPr>
            <a:stCxn id="9" idx="2"/>
            <a:endCxn id="5" idx="3"/>
          </p:cNvCxnSpPr>
          <p:nvPr/>
        </p:nvCxnSpPr>
        <p:spPr>
          <a:xfrm rot="5400000">
            <a:off x="5328750" y="784245"/>
            <a:ext cx="1110734" cy="1614409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4" idx="3"/>
            <a:endCxn id="5" idx="0"/>
          </p:cNvCxnSpPr>
          <p:nvPr/>
        </p:nvCxnSpPr>
        <p:spPr>
          <a:xfrm>
            <a:off x="3315685" y="1232416"/>
            <a:ext cx="975371" cy="7297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2"/>
            <a:endCxn id="6" idx="0"/>
          </p:cNvCxnSpPr>
          <p:nvPr/>
        </p:nvCxnSpPr>
        <p:spPr>
          <a:xfrm rot="16200000" flipH="1">
            <a:off x="4748892" y="1873645"/>
            <a:ext cx="621268" cy="15369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7" idx="0"/>
          </p:cNvCxnSpPr>
          <p:nvPr/>
        </p:nvCxnSpPr>
        <p:spPr>
          <a:xfrm rot="16200000" flipH="1">
            <a:off x="5746611" y="3403468"/>
            <a:ext cx="556737" cy="3939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3"/>
            <a:endCxn id="7" idx="1"/>
          </p:cNvCxnSpPr>
          <p:nvPr/>
        </p:nvCxnSpPr>
        <p:spPr>
          <a:xfrm flipV="1">
            <a:off x="4019511" y="4063485"/>
            <a:ext cx="1733090" cy="5979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0" y="2331481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Researcher</a:t>
            </a:r>
            <a:endParaRPr lang="en-US" b="1" dirty="0"/>
          </a:p>
        </p:txBody>
      </p:sp>
      <p:cxnSp>
        <p:nvCxnSpPr>
          <p:cNvPr id="16" name="Curved Connector 15"/>
          <p:cNvCxnSpPr>
            <a:stCxn id="14" idx="3"/>
            <a:endCxn id="9" idx="0"/>
          </p:cNvCxnSpPr>
          <p:nvPr/>
        </p:nvCxnSpPr>
        <p:spPr>
          <a:xfrm flipV="1">
            <a:off x="2004648" y="666750"/>
            <a:ext cx="4686673" cy="1849397"/>
          </a:xfrm>
          <a:prstGeom prst="curvedConnector4">
            <a:avLst>
              <a:gd name="adj1" fmla="val 37506"/>
              <a:gd name="adj2" fmla="val 112361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0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an analysis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255176"/>
            <a:ext cx="315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Capability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HCW don’t know about drug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3862549"/>
            <a:ext cx="40161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Motivation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Prioritization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Giving HIV prophylaxis is not “my job”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“I’ll take care of this next time”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5750" y="1160859"/>
            <a:ext cx="4771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Opportunity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Insurance issues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Routine clinic visits don’t identify those at risk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3105150"/>
            <a:ext cx="231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Doctor </a:t>
            </a:r>
            <a:r>
              <a:rPr lang="en-US" dirty="0" err="1" smtClean="0"/>
              <a:t>Perscribes</a:t>
            </a:r>
            <a:r>
              <a:rPr lang="en-US" dirty="0" smtClean="0"/>
              <a:t> </a:t>
            </a:r>
            <a:r>
              <a:rPr lang="en-US" dirty="0" err="1" smtClean="0"/>
              <a:t>PrEP</a:t>
            </a:r>
            <a:endParaRPr lang="en-US" dirty="0"/>
          </a:p>
        </p:txBody>
      </p:sp>
      <p:cxnSp>
        <p:nvCxnSpPr>
          <p:cNvPr id="9" name="Curved Connector 8"/>
          <p:cNvCxnSpPr>
            <a:stCxn id="6" idx="2"/>
            <a:endCxn id="7" idx="0"/>
          </p:cNvCxnSpPr>
          <p:nvPr/>
        </p:nvCxnSpPr>
        <p:spPr>
          <a:xfrm rot="16200000" flipH="1">
            <a:off x="6456781" y="1928683"/>
            <a:ext cx="1020961" cy="133197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4" idx="3"/>
            <a:endCxn id="7" idx="1"/>
          </p:cNvCxnSpPr>
          <p:nvPr/>
        </p:nvCxnSpPr>
        <p:spPr>
          <a:xfrm>
            <a:off x="3384529" y="2578342"/>
            <a:ext cx="3092471" cy="71147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5" idx="3"/>
            <a:endCxn id="7" idx="2"/>
          </p:cNvCxnSpPr>
          <p:nvPr/>
        </p:nvCxnSpPr>
        <p:spPr>
          <a:xfrm flipV="1">
            <a:off x="6149764" y="3474482"/>
            <a:ext cx="1483483" cy="98823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60771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Dose and Temporality of Action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599" y="3134901"/>
            <a:ext cx="7924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Technical gap: Leadership wants </a:t>
            </a:r>
            <a:r>
              <a:rPr lang="en-US" dirty="0"/>
              <a:t>it but doesn't know </a:t>
            </a:r>
            <a:r>
              <a:rPr lang="en-US" dirty="0" smtClean="0"/>
              <a:t>how to get it done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chemeClr val="accent2"/>
                </a:solidFill>
              </a:rPr>
              <a:t>“actor” could be a professional with X training who occupies a new “seconded” position (e.g., QI for HIV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- HRSA  seconds) which </a:t>
            </a:r>
            <a:r>
              <a:rPr lang="en-US" b="1" dirty="0" smtClean="0">
                <a:solidFill>
                  <a:srgbClr val="00B050"/>
                </a:solidFill>
              </a:rPr>
              <a:t>seeks to engage, motivate and </a:t>
            </a:r>
            <a:r>
              <a:rPr lang="en-US" b="1" dirty="0">
                <a:solidFill>
                  <a:srgbClr val="00B050"/>
                </a:solidFill>
              </a:rPr>
              <a:t>train </a:t>
            </a:r>
            <a:r>
              <a:rPr lang="en-US" b="1" dirty="0" smtClean="0">
                <a:solidFill>
                  <a:srgbClr val="00B050"/>
                </a:solidFill>
              </a:rPr>
              <a:t>colleagues on a committee - </a:t>
            </a:r>
            <a:r>
              <a:rPr lang="en-US" b="1" dirty="0" smtClean="0">
                <a:solidFill>
                  <a:schemeClr val="accent4"/>
                </a:solidFill>
              </a:rPr>
              <a:t>delivered at weekly meetings and prn as opportunities arise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034594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Knowledge / motivation gap: Leadership does </a:t>
            </a:r>
            <a:r>
              <a:rPr lang="en-US" dirty="0"/>
              <a:t>not know or care about </a:t>
            </a:r>
            <a:r>
              <a:rPr lang="en-US" dirty="0" smtClean="0"/>
              <a:t>ACE </a:t>
            </a:r>
            <a:r>
              <a:rPr lang="en-US" dirty="0" smtClean="0">
                <a:solidFill>
                  <a:schemeClr val="accent2"/>
                </a:solidFill>
              </a:rPr>
              <a:t>– “actor” might be an </a:t>
            </a:r>
            <a:r>
              <a:rPr lang="en-US" dirty="0">
                <a:solidFill>
                  <a:schemeClr val="accent2"/>
                </a:solidFill>
              </a:rPr>
              <a:t>advocacy organization or a branch of an advocacy </a:t>
            </a:r>
            <a:r>
              <a:rPr lang="en-US" dirty="0" smtClean="0">
                <a:solidFill>
                  <a:schemeClr val="accent2"/>
                </a:solidFill>
              </a:rPr>
              <a:t>organization (AARP) which seeks to </a:t>
            </a:r>
            <a:r>
              <a:rPr lang="en-US" b="1" dirty="0" smtClean="0">
                <a:solidFill>
                  <a:srgbClr val="00B050"/>
                </a:solidFill>
              </a:rPr>
              <a:t>persuade through petition letters and reputational incentive (website that shows facilities with and without ACE) </a:t>
            </a:r>
            <a:r>
              <a:rPr lang="en-US" b="1" dirty="0" smtClean="0">
                <a:solidFill>
                  <a:schemeClr val="accent4"/>
                </a:solidFill>
              </a:rPr>
              <a:t>(which are delivered monthly and available continuously, respectively)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 Matters?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3228"/>
            <a:ext cx="4648200" cy="358902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431 patients HIV on ART</a:t>
            </a:r>
          </a:p>
          <a:p>
            <a:r>
              <a:rPr lang="en-US" dirty="0" smtClean="0"/>
              <a:t>Randomized to text messages that were weekly or daily</a:t>
            </a:r>
          </a:p>
          <a:p>
            <a:r>
              <a:rPr lang="en-US" dirty="0" smtClean="0"/>
              <a:t>MEMS</a:t>
            </a:r>
          </a:p>
          <a:p>
            <a:r>
              <a:rPr lang="en-US" dirty="0" smtClean="0"/>
              <a:t>90% adherence by week 48</a:t>
            </a:r>
          </a:p>
          <a:p>
            <a:pPr lvl="1"/>
            <a:r>
              <a:rPr lang="en-US" dirty="0" smtClean="0"/>
              <a:t>40% in control</a:t>
            </a:r>
          </a:p>
          <a:p>
            <a:pPr lvl="1"/>
            <a:r>
              <a:rPr lang="en-US" dirty="0" smtClean="0"/>
              <a:t>41% in daily (p = NS)</a:t>
            </a:r>
          </a:p>
          <a:p>
            <a:pPr lvl="1"/>
            <a:r>
              <a:rPr lang="en-US" dirty="0" smtClean="0"/>
              <a:t>53% in weekly (p &lt; 0.05)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070856"/>
            <a:ext cx="2752826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8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 Matters? Incentives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Larger incentives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mall therapeutic window (gaming)</a:t>
            </a:r>
          </a:p>
          <a:p>
            <a:pPr lvl="1"/>
            <a:r>
              <a:rPr lang="en-US" dirty="0" smtClean="0"/>
              <a:t>More ability to crowd out</a:t>
            </a:r>
          </a:p>
          <a:p>
            <a:pPr lvl="1"/>
            <a:r>
              <a:rPr lang="en-US" dirty="0" smtClean="0"/>
              <a:t>Larger short term effect</a:t>
            </a:r>
          </a:p>
          <a:p>
            <a:r>
              <a:rPr lang="en-US" dirty="0" smtClean="0"/>
              <a:t>Why</a:t>
            </a:r>
          </a:p>
          <a:p>
            <a:pPr lvl="1"/>
            <a:r>
              <a:rPr lang="en-US" dirty="0" smtClean="0"/>
              <a:t>Price point vs. present bias? </a:t>
            </a:r>
          </a:p>
          <a:p>
            <a:pPr lvl="1"/>
            <a:r>
              <a:rPr lang="en-US" dirty="0" smtClean="0"/>
              <a:t>Ibuprofen</a:t>
            </a:r>
          </a:p>
          <a:p>
            <a:r>
              <a:rPr lang="en-US" dirty="0" smtClean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526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Action Target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267200" cy="1066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457200" y="999749"/>
            <a:ext cx="4267200" cy="38619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</a:pPr>
            <a:r>
              <a:rPr lang="en-US" sz="2000" dirty="0" smtClean="0"/>
              <a:t>The “receptor”</a:t>
            </a:r>
          </a:p>
          <a:p>
            <a:pPr marL="285750" indent="-285750">
              <a:spcBef>
                <a:spcPts val="60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determinant of </a:t>
            </a:r>
            <a:r>
              <a:rPr lang="en-US" sz="2000" dirty="0" smtClean="0"/>
              <a:t>behavior</a:t>
            </a:r>
          </a:p>
          <a:p>
            <a:pPr marL="285750" indent="-285750">
              <a:spcBef>
                <a:spcPts val="600"/>
              </a:spcBef>
            </a:pPr>
            <a:r>
              <a:rPr lang="en-US" sz="2000" b="1" i="1" dirty="0" smtClean="0"/>
              <a:t>Cannot directly act on behavior</a:t>
            </a:r>
            <a:endParaRPr lang="en-US" sz="2000" b="1" i="1" dirty="0"/>
          </a:p>
          <a:p>
            <a:pPr marL="285750" indent="-285750">
              <a:spcBef>
                <a:spcPts val="600"/>
              </a:spcBef>
            </a:pPr>
            <a:r>
              <a:rPr lang="en-US" sz="2000" dirty="0" smtClean="0"/>
              <a:t>Action target mediates </a:t>
            </a:r>
            <a:r>
              <a:rPr lang="en-US" sz="2000" dirty="0"/>
              <a:t>between intervention actions and behaviors</a:t>
            </a:r>
          </a:p>
          <a:p>
            <a:pPr marL="285750" indent="-285750">
              <a:spcBef>
                <a:spcPts val="600"/>
              </a:spcBef>
            </a:pPr>
            <a:r>
              <a:rPr lang="en-US" sz="2000" dirty="0"/>
              <a:t>One schema: capability, opportunity, motivation (COMB</a:t>
            </a:r>
            <a:r>
              <a:rPr lang="en-US" sz="2000" dirty="0" smtClean="0"/>
              <a:t>)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52400" y="4829351"/>
            <a:ext cx="14766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Achan</a:t>
            </a:r>
            <a:r>
              <a:rPr lang="en-US" sz="800" dirty="0"/>
              <a:t> NEJM  2012;367:2110-8.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8759" y="1024235"/>
            <a:ext cx="6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Actor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77100" y="154888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5318759" y="4173020"/>
            <a:ext cx="208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ActionTarget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705600" y="26479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stCxn id="4" idx="2"/>
            <a:endCxn id="7" idx="0"/>
          </p:cNvCxnSpPr>
          <p:nvPr/>
        </p:nvCxnSpPr>
        <p:spPr>
          <a:xfrm rot="16200000" flipH="1">
            <a:off x="5615231" y="1443280"/>
            <a:ext cx="1254383" cy="115495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ck Arc 14"/>
          <p:cNvSpPr/>
          <p:nvPr/>
        </p:nvSpPr>
        <p:spPr>
          <a:xfrm rot="10800000">
            <a:off x="6362700" y="2343150"/>
            <a:ext cx="914400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43897" y="4542352"/>
            <a:ext cx="10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Behavior</a:t>
            </a:r>
            <a:endParaRPr lang="en-US" dirty="0"/>
          </a:p>
        </p:txBody>
      </p:sp>
      <p:cxnSp>
        <p:nvCxnSpPr>
          <p:cNvPr id="24" name="Elbow Connector 23"/>
          <p:cNvCxnSpPr>
            <a:stCxn id="6" idx="2"/>
            <a:endCxn id="22" idx="1"/>
          </p:cNvCxnSpPr>
          <p:nvPr/>
        </p:nvCxnSpPr>
        <p:spPr>
          <a:xfrm rot="16200000" flipH="1">
            <a:off x="6860965" y="4044086"/>
            <a:ext cx="184666" cy="11811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6" idx="0"/>
          </p:cNvCxnSpPr>
          <p:nvPr/>
        </p:nvCxnSpPr>
        <p:spPr>
          <a:xfrm rot="5400000">
            <a:off x="6154074" y="3507194"/>
            <a:ext cx="874452" cy="45720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3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accent2"/>
                </a:solidFill>
              </a:rPr>
              <a:t>QI coach </a:t>
            </a:r>
            <a:r>
              <a:rPr lang="en-US" sz="2400" dirty="0">
                <a:solidFill>
                  <a:schemeClr val="accent4"/>
                </a:solidFill>
              </a:rPr>
              <a:t>makes 2-hour visits each week </a:t>
            </a:r>
            <a:r>
              <a:rPr lang="en-US" sz="2400" dirty="0"/>
              <a:t>to a clinic in order to </a:t>
            </a:r>
            <a:r>
              <a:rPr lang="en-US" sz="2400" dirty="0">
                <a:solidFill>
                  <a:srgbClr val="00B050"/>
                </a:solidFill>
              </a:rPr>
              <a:t>train </a:t>
            </a:r>
            <a:r>
              <a:rPr lang="en-US" sz="2400" dirty="0"/>
              <a:t>and thereby </a:t>
            </a:r>
            <a:r>
              <a:rPr lang="en-US" sz="2400" dirty="0">
                <a:solidFill>
                  <a:schemeClr val="accent6"/>
                </a:solidFill>
              </a:rPr>
              <a:t>enhance capabilities of health care workers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The </a:t>
            </a:r>
            <a:r>
              <a:rPr lang="en-US" sz="2400" dirty="0">
                <a:solidFill>
                  <a:schemeClr val="accent2"/>
                </a:solidFill>
              </a:rPr>
              <a:t>AARP ACE campaign unit </a:t>
            </a:r>
            <a:r>
              <a:rPr lang="en-US" sz="2400" dirty="0">
                <a:solidFill>
                  <a:srgbClr val="00B050"/>
                </a:solidFill>
              </a:rPr>
              <a:t>sends petitions </a:t>
            </a:r>
            <a:r>
              <a:rPr lang="en-US" sz="2400" dirty="0">
                <a:solidFill>
                  <a:schemeClr val="accent4"/>
                </a:solidFill>
              </a:rPr>
              <a:t>monthly </a:t>
            </a:r>
            <a:r>
              <a:rPr lang="en-US" sz="2400" dirty="0"/>
              <a:t>to </a:t>
            </a:r>
            <a:r>
              <a:rPr lang="en-US" sz="2400" dirty="0">
                <a:solidFill>
                  <a:schemeClr val="accent6"/>
                </a:solidFill>
              </a:rPr>
              <a:t>motivate hospital CMO’s 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A </a:t>
            </a:r>
            <a:r>
              <a:rPr lang="en-US" sz="2400" dirty="0">
                <a:solidFill>
                  <a:schemeClr val="accent2"/>
                </a:solidFill>
              </a:rPr>
              <a:t>state </a:t>
            </a:r>
            <a:r>
              <a:rPr lang="en-US" sz="2400" dirty="0">
                <a:solidFill>
                  <a:srgbClr val="00B050"/>
                </a:solidFill>
              </a:rPr>
              <a:t>offered tax relief </a:t>
            </a:r>
            <a:r>
              <a:rPr lang="en-US" sz="2400" dirty="0">
                <a:solidFill>
                  <a:schemeClr val="accent4"/>
                </a:solidFill>
              </a:rPr>
              <a:t>each year for the next five years </a:t>
            </a:r>
            <a:r>
              <a:rPr lang="en-US" sz="2400" dirty="0"/>
              <a:t>to </a:t>
            </a:r>
            <a:r>
              <a:rPr lang="en-US" sz="2400" dirty="0">
                <a:solidFill>
                  <a:schemeClr val="accent6"/>
                </a:solidFill>
              </a:rPr>
              <a:t>incentivize facilities to create analytic database </a:t>
            </a:r>
            <a:r>
              <a:rPr lang="en-US" sz="2400" dirty="0" smtClean="0">
                <a:solidFill>
                  <a:schemeClr val="accent6"/>
                </a:solidFill>
              </a:rPr>
              <a:t>tools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32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Action Target: Transportability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267200" cy="1066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1700" y="949544"/>
            <a:ext cx="2771980" cy="3879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4600" y="917156"/>
            <a:ext cx="242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First episode of </a:t>
            </a:r>
            <a:r>
              <a:rPr lang="en-US" b="1" dirty="0"/>
              <a:t>m</a:t>
            </a:r>
            <a:r>
              <a:rPr lang="en-US" b="1" dirty="0" smtClean="0"/>
              <a:t>alaria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2873253"/>
            <a:ext cx="189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Recurrent malaria</a:t>
            </a:r>
            <a:endParaRPr lang="en-US" b="1" dirty="0"/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457200" y="999749"/>
            <a:ext cx="5562600" cy="38619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Understanding action target (s) enables inference about results in one setting in another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Illustration from clinical medicine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Protease inhibitors have anti p. falciparum effect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Protease inhibitors alter kinetic of anti-malarial drugs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Mechanism informs generalizability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Direct anti-plasmodium effect </a:t>
            </a:r>
            <a:r>
              <a:rPr lang="en-US" sz="1600" dirty="0" smtClean="0">
                <a:sym typeface="Wingdings" panose="05000000000000000000" pitchFamily="2" charset="2"/>
              </a:rPr>
              <a:t> can expect the same effect in low prevalence areas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ym typeface="Wingdings" panose="05000000000000000000" pitchFamily="2" charset="2"/>
              </a:rPr>
              <a:t>Boosting </a:t>
            </a:r>
            <a:r>
              <a:rPr lang="en-US" sz="1600" dirty="0" err="1" smtClean="0">
                <a:sym typeface="Wingdings" panose="05000000000000000000" pitchFamily="2" charset="2"/>
              </a:rPr>
              <a:t>coartem</a:t>
            </a:r>
            <a:r>
              <a:rPr lang="en-US" sz="1600" dirty="0" smtClean="0">
                <a:sym typeface="Wingdings" panose="05000000000000000000" pitchFamily="2" charset="2"/>
              </a:rPr>
              <a:t>  not transportable to low prevalence settings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600" dirty="0" smtClean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52400" y="4829351"/>
            <a:ext cx="14766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Achan</a:t>
            </a:r>
            <a:r>
              <a:rPr lang="en-US" sz="800" dirty="0"/>
              <a:t> NEJM  2012;367:2110-8.</a:t>
            </a:r>
          </a:p>
        </p:txBody>
      </p:sp>
    </p:spTree>
    <p:extLst>
      <p:ext uri="{BB962C8B-B14F-4D97-AF65-F5344CB8AC3E}">
        <p14:creationId xmlns:p14="http://schemas.microsoft.com/office/powerpoint/2010/main" val="29628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from Implementation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Community adherence groups from Mozambique </a:t>
            </a:r>
            <a:r>
              <a:rPr lang="en-US" sz="2400" dirty="0" smtClean="0"/>
              <a:t>(</a:t>
            </a:r>
            <a:r>
              <a:rPr lang="en-US" sz="2400" dirty="0" err="1" smtClean="0"/>
              <a:t>Decroo</a:t>
            </a:r>
            <a:r>
              <a:rPr lang="en-US" sz="2400" dirty="0" smtClean="0"/>
              <a:t> JAIDS 2011)</a:t>
            </a:r>
          </a:p>
          <a:p>
            <a:r>
              <a:rPr lang="en-US" dirty="0" smtClean="0"/>
              <a:t>Problem: too many visits and clinics too crowded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6 members</a:t>
            </a:r>
          </a:p>
          <a:p>
            <a:pPr lvl="1"/>
            <a:r>
              <a:rPr lang="en-US" dirty="0" smtClean="0"/>
              <a:t>Rotate clinic visit</a:t>
            </a:r>
          </a:p>
          <a:p>
            <a:r>
              <a:rPr lang="en-US" dirty="0" smtClean="0"/>
              <a:t>Reduces clinic visits from 12 to 2</a:t>
            </a:r>
          </a:p>
          <a:p>
            <a:r>
              <a:rPr lang="en-US" dirty="0" smtClean="0"/>
              <a:t>Where else will this work?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42950"/>
            <a:ext cx="4826889" cy="38244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48400" y="188595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What if you live close?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What if you don’t need social support? </a:t>
            </a:r>
          </a:p>
        </p:txBody>
      </p:sp>
    </p:spTree>
    <p:extLst>
      <p:ext uri="{BB962C8B-B14F-4D97-AF65-F5344CB8AC3E}">
        <p14:creationId xmlns:p14="http://schemas.microsoft.com/office/powerpoint/2010/main" val="16684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Behavioral Target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71550"/>
            <a:ext cx="8229600" cy="3394472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</a:pPr>
            <a:r>
              <a:rPr lang="en-US" sz="1800" dirty="0" smtClean="0"/>
              <a:t>Behavior that you seek to change </a:t>
            </a:r>
            <a:endParaRPr lang="en-US" sz="1800" dirty="0"/>
          </a:p>
          <a:p>
            <a:pPr marL="285750" indent="-285750">
              <a:spcBef>
                <a:spcPts val="600"/>
              </a:spcBef>
            </a:pPr>
            <a:r>
              <a:rPr lang="en-US" sz="1800" dirty="0" smtClean="0"/>
              <a:t>Necessary component but usually insufficient cause of closing cascade step</a:t>
            </a:r>
          </a:p>
          <a:p>
            <a:pPr marL="285750" indent="-285750">
              <a:spcBef>
                <a:spcPts val="600"/>
              </a:spcBef>
            </a:pPr>
            <a:r>
              <a:rPr lang="en-US" sz="1800" dirty="0" smtClean="0"/>
              <a:t>Proctor offers acceptability, sustainability, adoptability, etc.</a:t>
            </a:r>
            <a:endParaRPr lang="en-US" sz="1800" dirty="0"/>
          </a:p>
          <a:p>
            <a:pPr marL="285750" indent="-285750">
              <a:spcBef>
                <a:spcPts val="600"/>
              </a:spcBef>
            </a:pPr>
            <a:r>
              <a:rPr lang="en-US" sz="1800" dirty="0" smtClean="0"/>
              <a:t>Examples</a:t>
            </a:r>
            <a:r>
              <a:rPr lang="en-US" sz="1800" dirty="0"/>
              <a:t>: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dirty="0">
                <a:solidFill>
                  <a:schemeClr val="accent2"/>
                </a:solidFill>
              </a:rPr>
              <a:t>QI coach </a:t>
            </a:r>
            <a:r>
              <a:rPr lang="en-US" sz="1600" dirty="0">
                <a:solidFill>
                  <a:schemeClr val="accent4"/>
                </a:solidFill>
              </a:rPr>
              <a:t>makes 2-hour visits each week </a:t>
            </a:r>
            <a:r>
              <a:rPr lang="en-US" sz="1600" dirty="0"/>
              <a:t>to a clinic in order to </a:t>
            </a:r>
            <a:r>
              <a:rPr lang="en-US" sz="1600" dirty="0">
                <a:solidFill>
                  <a:srgbClr val="00B050"/>
                </a:solidFill>
              </a:rPr>
              <a:t>train </a:t>
            </a:r>
            <a:r>
              <a:rPr lang="en-US" sz="1600" dirty="0"/>
              <a:t>and thereby </a:t>
            </a:r>
            <a:r>
              <a:rPr lang="en-US" sz="1600" dirty="0">
                <a:solidFill>
                  <a:schemeClr val="accent6"/>
                </a:solidFill>
              </a:rPr>
              <a:t>enhance capabilities of health care </a:t>
            </a:r>
            <a:r>
              <a:rPr lang="en-US" sz="1600" dirty="0" smtClean="0">
                <a:solidFill>
                  <a:schemeClr val="accent6"/>
                </a:solidFill>
              </a:rPr>
              <a:t>workers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to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smtClean="0"/>
              <a:t>operate a quality committee</a:t>
            </a:r>
            <a:endParaRPr lang="en-US" sz="1600" b="1" i="1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>
                <a:solidFill>
                  <a:schemeClr val="accent2"/>
                </a:solidFill>
              </a:rPr>
              <a:t>AARP ACE campaign unit </a:t>
            </a:r>
            <a:r>
              <a:rPr lang="en-US" sz="1600" dirty="0">
                <a:solidFill>
                  <a:srgbClr val="00B050"/>
                </a:solidFill>
              </a:rPr>
              <a:t>sends petitions </a:t>
            </a:r>
            <a:r>
              <a:rPr lang="en-US" sz="1600" dirty="0">
                <a:solidFill>
                  <a:schemeClr val="accent4"/>
                </a:solidFill>
              </a:rPr>
              <a:t>monthly </a:t>
            </a:r>
            <a:r>
              <a:rPr lang="en-US" sz="1600" dirty="0"/>
              <a:t>to </a:t>
            </a:r>
            <a:r>
              <a:rPr lang="en-US" sz="1600" dirty="0">
                <a:solidFill>
                  <a:schemeClr val="accent6"/>
                </a:solidFill>
              </a:rPr>
              <a:t>motivate hospital </a:t>
            </a:r>
            <a:r>
              <a:rPr lang="en-US" sz="1600" dirty="0" smtClean="0">
                <a:solidFill>
                  <a:schemeClr val="accent6"/>
                </a:solidFill>
              </a:rPr>
              <a:t>CMO’s </a:t>
            </a:r>
            <a:r>
              <a:rPr lang="en-US" sz="1600" b="1" i="1" dirty="0" smtClean="0"/>
              <a:t>to allocate an FTE to leading an ACE scale up</a:t>
            </a:r>
            <a:endParaRPr lang="en-US" sz="1600" b="1" i="1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dirty="0">
                <a:solidFill>
                  <a:schemeClr val="accent2"/>
                </a:solidFill>
              </a:rPr>
              <a:t>state </a:t>
            </a:r>
            <a:r>
              <a:rPr lang="en-US" sz="1600" dirty="0">
                <a:solidFill>
                  <a:srgbClr val="00B050"/>
                </a:solidFill>
              </a:rPr>
              <a:t>offered tax relief </a:t>
            </a:r>
            <a:r>
              <a:rPr lang="en-US" sz="1600" dirty="0">
                <a:solidFill>
                  <a:schemeClr val="accent4"/>
                </a:solidFill>
              </a:rPr>
              <a:t>each year for the next five years </a:t>
            </a:r>
            <a:r>
              <a:rPr lang="en-US" sz="1600" dirty="0"/>
              <a:t>to </a:t>
            </a:r>
            <a:r>
              <a:rPr lang="en-US" sz="1600" dirty="0">
                <a:solidFill>
                  <a:schemeClr val="accent6"/>
                </a:solidFill>
              </a:rPr>
              <a:t>incentivize facilities to create analytic database tools </a:t>
            </a:r>
            <a:r>
              <a:rPr lang="en-US" sz="1600" b="1" i="1" dirty="0"/>
              <a:t>that systematically </a:t>
            </a:r>
            <a:r>
              <a:rPr lang="en-US" sz="1600" b="1" i="1" dirty="0" smtClean="0"/>
              <a:t>reports </a:t>
            </a:r>
            <a:r>
              <a:rPr lang="en-US" sz="1600" b="1" i="1" dirty="0"/>
              <a:t>incident kidney dysfunction</a:t>
            </a:r>
          </a:p>
        </p:txBody>
      </p:sp>
    </p:spTree>
    <p:extLst>
      <p:ext uri="{BB962C8B-B14F-4D97-AF65-F5344CB8AC3E}">
        <p14:creationId xmlns:p14="http://schemas.microsoft.com/office/powerpoint/2010/main" val="9302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139844"/>
            <a:ext cx="42672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Implementation outcomes </a:t>
            </a:r>
          </a:p>
          <a:p>
            <a:pPr lvl="1"/>
            <a:r>
              <a:rPr lang="en-US" dirty="0"/>
              <a:t>Indicators of the implementation success.</a:t>
            </a:r>
          </a:p>
          <a:p>
            <a:pPr lvl="1"/>
            <a:r>
              <a:rPr lang="en-US" dirty="0"/>
              <a:t>Proximal indicators of implementation processes. </a:t>
            </a:r>
          </a:p>
          <a:p>
            <a:pPr lvl="1"/>
            <a:r>
              <a:rPr lang="en-US" dirty="0"/>
              <a:t>Key intermediate outcomes </a:t>
            </a:r>
            <a:r>
              <a:rPr lang="en-US" dirty="0" smtClean="0"/>
              <a:t>in </a:t>
            </a:r>
            <a:r>
              <a:rPr lang="en-US" dirty="0"/>
              <a:t>relation to service system or clinical outcomes in treatment effectiveness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9356" y="1139844"/>
            <a:ext cx="270663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dirty="0"/>
              <a:t>Acceptability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Adoption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Appropriateness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Costs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Feasibility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Fidelity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Penetration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Sustainability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67600" y="4769405"/>
            <a:ext cx="139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Proctor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…to Diagnosis?</a:t>
            </a:r>
            <a:endParaRPr lang="en-US" dirty="0"/>
          </a:p>
        </p:txBody>
      </p:sp>
      <p:sp>
        <p:nvSpPr>
          <p:cNvPr id="3" name="Left-Right Arrow 2"/>
          <p:cNvSpPr/>
          <p:nvPr/>
        </p:nvSpPr>
        <p:spPr>
          <a:xfrm>
            <a:off x="838200" y="1581150"/>
            <a:ext cx="7543800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9624" y="250915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formed – more inductive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03093" y="2513915"/>
            <a:ext cx="2183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More formed – something deductive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35471" y="2190750"/>
            <a:ext cx="172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Something in between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0116"/>
            <a:ext cx="8237496" cy="37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TA in China for HIV care</a:t>
            </a:r>
          </a:p>
          <a:p>
            <a:r>
              <a:rPr lang="en-US" dirty="0" smtClean="0"/>
              <a:t>Non-evidence based practices</a:t>
            </a:r>
          </a:p>
          <a:p>
            <a:pPr lvl="1"/>
            <a:r>
              <a:rPr lang="en-US" dirty="0" smtClean="0"/>
              <a:t>Mannitol for </a:t>
            </a:r>
            <a:r>
              <a:rPr lang="en-US" dirty="0" err="1" smtClean="0"/>
              <a:t>crypotoccal</a:t>
            </a:r>
            <a:r>
              <a:rPr lang="en-US" dirty="0" smtClean="0"/>
              <a:t> meningitis </a:t>
            </a:r>
          </a:p>
          <a:p>
            <a:r>
              <a:rPr lang="en-US" dirty="0" smtClean="0"/>
              <a:t>6 months intervention</a:t>
            </a:r>
          </a:p>
          <a:p>
            <a:pPr lvl="1"/>
            <a:r>
              <a:rPr lang="en-US" dirty="0" smtClean="0"/>
              <a:t>International scholars, model evidence based practices,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Round with team</a:t>
            </a:r>
          </a:p>
          <a:p>
            <a:pPr lvl="1"/>
            <a:r>
              <a:rPr lang="en-US" dirty="0" smtClean="0"/>
              <a:t>Doctor-to-doctor</a:t>
            </a:r>
          </a:p>
          <a:p>
            <a:r>
              <a:rPr lang="en-US" dirty="0" smtClean="0"/>
              <a:t>Measure mortality before and after</a:t>
            </a:r>
          </a:p>
          <a:p>
            <a:r>
              <a:rPr lang="en-US" dirty="0" smtClean="0"/>
              <a:t>No difference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85710"/>
            <a:ext cx="8237496" cy="37482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18157" y="1801594"/>
            <a:ext cx="19320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Fidelity – I didn’t teach EBM</a:t>
            </a:r>
          </a:p>
        </p:txBody>
      </p:sp>
      <p:sp>
        <p:nvSpPr>
          <p:cNvPr id="4" name="Rectangle 3"/>
          <p:cNvSpPr/>
          <p:nvPr/>
        </p:nvSpPr>
        <p:spPr>
          <a:xfrm>
            <a:off x="5911129" y="2672059"/>
            <a:ext cx="17469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“This is how we do </a:t>
            </a:r>
            <a:r>
              <a:rPr lang="en-US" sz="1200" dirty="0" smtClean="0">
                <a:solidFill>
                  <a:srgbClr val="FF0000"/>
                </a:solidFill>
              </a:rPr>
              <a:t>it”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3513951"/>
            <a:ext cx="274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I </a:t>
            </a:r>
            <a:r>
              <a:rPr lang="en-US" sz="1200" dirty="0" smtClean="0">
                <a:solidFill>
                  <a:srgbClr val="FF0000"/>
                </a:solidFill>
              </a:rPr>
              <a:t>believe </a:t>
            </a:r>
            <a:r>
              <a:rPr lang="en-US" sz="1200" dirty="0">
                <a:solidFill>
                  <a:srgbClr val="FF0000"/>
                </a:solidFill>
              </a:rPr>
              <a:t>you but I have other incentives </a:t>
            </a:r>
          </a:p>
        </p:txBody>
      </p:sp>
    </p:spTree>
    <p:extLst>
      <p:ext uri="{BB962C8B-B14F-4D97-AF65-F5344CB8AC3E}">
        <p14:creationId xmlns:p14="http://schemas.microsoft.com/office/powerpoint/2010/main" val="12621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9"/>
          <p:cNvGrpSpPr>
            <a:grpSpLocks/>
          </p:cNvGrpSpPr>
          <p:nvPr/>
        </p:nvGrpSpPr>
        <p:grpSpPr bwMode="auto">
          <a:xfrm>
            <a:off x="140700" y="1809750"/>
            <a:ext cx="4583700" cy="2606521"/>
            <a:chOff x="623470" y="1484221"/>
            <a:chExt cx="6400800" cy="450202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70" y="1484221"/>
              <a:ext cx="6400800" cy="3690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TextBox 3"/>
            <p:cNvSpPr txBox="1">
              <a:spLocks noChangeArrowheads="1"/>
            </p:cNvSpPr>
            <p:nvPr/>
          </p:nvSpPr>
          <p:spPr bwMode="auto">
            <a:xfrm>
              <a:off x="914400" y="5454651"/>
              <a:ext cx="3124200" cy="53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/>
                <a:t>Days since ART eligibility</a:t>
              </a:r>
            </a:p>
          </p:txBody>
        </p:sp>
      </p:grpSp>
      <p:sp>
        <p:nvSpPr>
          <p:cNvPr id="14" name="Rectangle 44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"/>
            <a:ext cx="82296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91399" tIns="45699" rIns="91399" bIns="45699" anchor="ctr">
            <a:noAutofit/>
          </a:bodyPr>
          <a:lstStyle>
            <a:lvl1pPr defTabSz="15668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5668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5668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5668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5668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56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Example: ART Initiation in Uganda</a:t>
            </a:r>
            <a:endParaRPr lang="en-US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9900" y="1389985"/>
            <a:ext cx="43317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Structural</a:t>
            </a:r>
          </a:p>
          <a:p>
            <a:pPr lvl="1"/>
            <a:r>
              <a:rPr lang="en-US" sz="1600" dirty="0"/>
              <a:t>Overnight processing of CD4 testing</a:t>
            </a:r>
          </a:p>
          <a:p>
            <a:pPr lvl="2"/>
            <a:r>
              <a:rPr lang="en-US" sz="1600" dirty="0"/>
              <a:t>Failure to return for second visit</a:t>
            </a:r>
          </a:p>
          <a:p>
            <a:r>
              <a:rPr lang="en-US" sz="1600" b="1" dirty="0"/>
              <a:t>Organizational</a:t>
            </a:r>
          </a:p>
          <a:p>
            <a:pPr lvl="1"/>
            <a:r>
              <a:rPr lang="en-US" sz="1600" dirty="0"/>
              <a:t>One size fits all counseling </a:t>
            </a:r>
          </a:p>
          <a:p>
            <a:pPr lvl="2"/>
            <a:r>
              <a:rPr lang="en-US" sz="1600" dirty="0"/>
              <a:t>“treatment supporter” and three pre-ART adherence visit requirements</a:t>
            </a:r>
          </a:p>
          <a:p>
            <a:r>
              <a:rPr lang="en-US" sz="1600" b="1" dirty="0"/>
              <a:t>Providers </a:t>
            </a:r>
          </a:p>
          <a:p>
            <a:pPr lvl="1"/>
            <a:r>
              <a:rPr lang="en-US" sz="1600" dirty="0"/>
              <a:t>Slow diffusion of new clinical research findings </a:t>
            </a:r>
          </a:p>
          <a:p>
            <a:pPr lvl="2"/>
            <a:r>
              <a:rPr lang="en-US" sz="1600" dirty="0"/>
              <a:t>Unaware of new data suggesting timing matters </a:t>
            </a:r>
            <a:r>
              <a:rPr lang="en-US" sz="1100" dirty="0"/>
              <a:t>(</a:t>
            </a:r>
            <a:r>
              <a:rPr lang="en-US" sz="1100" dirty="0" err="1"/>
              <a:t>Zolopa</a:t>
            </a:r>
            <a:r>
              <a:rPr lang="en-US" sz="1100" dirty="0"/>
              <a:t> </a:t>
            </a:r>
            <a:r>
              <a:rPr lang="en-US" sz="1100" dirty="0" smtClean="0"/>
              <a:t>2009</a:t>
            </a:r>
            <a:r>
              <a:rPr lang="en-US" sz="1100" dirty="0"/>
              <a:t>, </a:t>
            </a:r>
            <a:r>
              <a:rPr lang="en-US" sz="1100" dirty="0" err="1" smtClean="0"/>
              <a:t>Havlir</a:t>
            </a:r>
            <a:r>
              <a:rPr lang="en-US" sz="1100" dirty="0" smtClean="0"/>
              <a:t> </a:t>
            </a:r>
            <a:r>
              <a:rPr lang="en-US" sz="1100" dirty="0"/>
              <a:t>2011)</a:t>
            </a:r>
          </a:p>
          <a:p>
            <a:pPr lvl="2"/>
            <a:r>
              <a:rPr lang="en-US" sz="1600" dirty="0"/>
              <a:t>“ART is not an emergency”</a:t>
            </a:r>
          </a:p>
        </p:txBody>
      </p:sp>
    </p:spTree>
    <p:extLst>
      <p:ext uri="{BB962C8B-B14F-4D97-AF65-F5344CB8AC3E}">
        <p14:creationId xmlns:p14="http://schemas.microsoft.com/office/powerpoint/2010/main" val="632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8151"/>
            <a:ext cx="5943601" cy="4163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2072" y="4750355"/>
            <a:ext cx="227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Amanyire</a:t>
            </a:r>
            <a:r>
              <a:rPr lang="en-US" dirty="0" smtClean="0"/>
              <a:t> Lancet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/>
          </p:cNvSpPr>
          <p:nvPr/>
        </p:nvSpPr>
        <p:spPr bwMode="auto">
          <a:xfrm>
            <a:off x="0" y="0"/>
            <a:ext cx="9144000" cy="8953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Primary outcome: ART initiation by 14 days after ART eligibility (N=12,024)</a:t>
            </a:r>
          </a:p>
        </p:txBody>
      </p:sp>
      <p:sp>
        <p:nvSpPr>
          <p:cNvPr id="14355" name="TextBox 7"/>
          <p:cNvSpPr txBox="1">
            <a:spLocks noChangeArrowheads="1"/>
          </p:cNvSpPr>
          <p:nvPr/>
        </p:nvSpPr>
        <p:spPr bwMode="auto">
          <a:xfrm>
            <a:off x="2743200" y="1123950"/>
            <a:ext cx="3989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charset="0"/>
              </a:rPr>
              <a:t>Cumulative Incidence of ART Initiation </a:t>
            </a:r>
          </a:p>
        </p:txBody>
      </p:sp>
      <p:pic>
        <p:nvPicPr>
          <p:cNvPr id="14356" name="B7216E2B-22AA-4288-A40B-0F746183586E" descr="D7323827-CB96-448D-9828-9893E79CAF66@hs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33619"/>
            <a:ext cx="5399087" cy="363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9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Implementation Interventions and Intervention Outcomes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47687" y="1119426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101691"/>
            <a:ext cx="2580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Implementation outcome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952750"/>
            <a:ext cx="178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outcome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4248150"/>
            <a:ext cx="230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Health status outcome</a:t>
            </a:r>
            <a:endParaRPr lang="en-US" dirty="0"/>
          </a:p>
        </p:txBody>
      </p:sp>
      <p:cxnSp>
        <p:nvCxnSpPr>
          <p:cNvPr id="8" name="Curved Connector 7"/>
          <p:cNvCxnSpPr>
            <a:stCxn id="3" idx="2"/>
            <a:endCxn id="4" idx="0"/>
          </p:cNvCxnSpPr>
          <p:nvPr/>
        </p:nvCxnSpPr>
        <p:spPr>
          <a:xfrm rot="16200000" flipH="1">
            <a:off x="1787112" y="921952"/>
            <a:ext cx="612933" cy="174654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4" idx="3"/>
            <a:endCxn id="5" idx="0"/>
          </p:cNvCxnSpPr>
          <p:nvPr/>
        </p:nvCxnSpPr>
        <p:spPr>
          <a:xfrm>
            <a:off x="4257299" y="2286357"/>
            <a:ext cx="1205971" cy="66639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3"/>
            <a:endCxn id="6" idx="1"/>
          </p:cNvCxnSpPr>
          <p:nvPr/>
        </p:nvCxnSpPr>
        <p:spPr>
          <a:xfrm>
            <a:off x="6354539" y="3137416"/>
            <a:ext cx="351061" cy="1295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2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3" y="206375"/>
            <a:ext cx="6601015" cy="43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3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550"/>
            <a:ext cx="9144000" cy="37870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629150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https://</a:t>
            </a:r>
            <a:r>
              <a:rPr lang="en-US" sz="1400" dirty="0" err="1"/>
              <a:t>implementationscience.biomedcentral.com</a:t>
            </a:r>
            <a:r>
              <a:rPr lang="en-US" sz="1400" dirty="0"/>
              <a:t>/articles/10.1186/s13012-017-0630-8</a:t>
            </a:r>
          </a:p>
        </p:txBody>
      </p:sp>
    </p:spTree>
    <p:extLst>
      <p:ext uri="{BB962C8B-B14F-4D97-AF65-F5344CB8AC3E}">
        <p14:creationId xmlns:p14="http://schemas.microsoft.com/office/powerpoint/2010/main" val="18315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0579"/>
            <a:ext cx="9144000" cy="350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PrEP</a:t>
            </a:r>
            <a:r>
              <a:rPr lang="en-US" dirty="0" smtClean="0"/>
              <a:t>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Problem: </a:t>
            </a:r>
            <a:r>
              <a:rPr lang="en-US" dirty="0" err="1" smtClean="0"/>
              <a:t>PrEP</a:t>
            </a:r>
            <a:r>
              <a:rPr lang="en-US" dirty="0" smtClean="0"/>
              <a:t> not used</a:t>
            </a:r>
          </a:p>
          <a:p>
            <a:r>
              <a:rPr lang="en-US" dirty="0" smtClean="0"/>
              <a:t>Diagnosis: </a:t>
            </a:r>
          </a:p>
          <a:p>
            <a:pPr lvl="1"/>
            <a:r>
              <a:rPr lang="en-US" dirty="0" smtClean="0"/>
              <a:t>To date, people have tried to word on patients, but doctors are the barrier.  </a:t>
            </a:r>
          </a:p>
          <a:p>
            <a:pPr lvl="1"/>
            <a:r>
              <a:rPr lang="en-US" dirty="0" smtClean="0"/>
              <a:t>Doctors know about </a:t>
            </a:r>
            <a:r>
              <a:rPr lang="en-US" dirty="0" err="1" smtClean="0"/>
              <a:t>PrEP</a:t>
            </a:r>
            <a:r>
              <a:rPr lang="en-US" dirty="0" smtClean="0"/>
              <a:t> and believe in it</a:t>
            </a:r>
          </a:p>
          <a:p>
            <a:pPr lvl="1"/>
            <a:r>
              <a:rPr lang="en-US" dirty="0" smtClean="0"/>
              <a:t>Doctors say they intend to prescribe </a:t>
            </a:r>
            <a:r>
              <a:rPr lang="en-US" dirty="0" err="1" smtClean="0"/>
              <a:t>PrEP</a:t>
            </a:r>
            <a:r>
              <a:rPr lang="en-US" dirty="0" smtClean="0"/>
              <a:t>, but they do not.  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We believe insights about temporal discounting explain this behavior.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324"/>
            <a:ext cx="9144000" cy="353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 </a:t>
            </a:r>
            <a:r>
              <a:rPr lang="en-US" dirty="0" smtClean="0"/>
              <a:t>conceptualize and specify adequately</a:t>
            </a:r>
          </a:p>
          <a:p>
            <a:r>
              <a:rPr lang="en-US" dirty="0" smtClean="0"/>
              <a:t>This isn’t “normal” yet</a:t>
            </a:r>
          </a:p>
          <a:p>
            <a:r>
              <a:rPr lang="en-US" dirty="0" smtClean="0"/>
              <a:t>Movement toward full </a:t>
            </a:r>
            <a:r>
              <a:rPr lang="en-US" dirty="0" err="1" smtClean="0"/>
              <a:t>concpetualization</a:t>
            </a:r>
            <a:r>
              <a:rPr lang="en-US" dirty="0" smtClean="0"/>
              <a:t> and reporting of interventions</a:t>
            </a:r>
          </a:p>
          <a:p>
            <a:r>
              <a:rPr lang="en-US" dirty="0" smtClean="0"/>
              <a:t>Journal reviewers and editors do not value implementation outcomes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44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280826" y="3765911"/>
            <a:ext cx="8277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Thursday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40161" y="3765911"/>
            <a:ext cx="6159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Friday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36970" y="3765911"/>
            <a:ext cx="10018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Saturday </a:t>
            </a:r>
            <a:endParaRPr lang="en-US" sz="1350" dirty="0"/>
          </a:p>
        </p:txBody>
      </p:sp>
      <p:sp>
        <p:nvSpPr>
          <p:cNvPr id="3" name="Freeform 2"/>
          <p:cNvSpPr/>
          <p:nvPr/>
        </p:nvSpPr>
        <p:spPr>
          <a:xfrm flipH="1">
            <a:off x="2136261" y="416750"/>
            <a:ext cx="4015070" cy="2189748"/>
          </a:xfrm>
          <a:custGeom>
            <a:avLst/>
            <a:gdLst>
              <a:gd name="connsiteX0" fmla="*/ 0 w 5919537"/>
              <a:gd name="connsiteY0" fmla="*/ 0 h 2919664"/>
              <a:gd name="connsiteX1" fmla="*/ 1732548 w 5919537"/>
              <a:gd name="connsiteY1" fmla="*/ 2390274 h 2919664"/>
              <a:gd name="connsiteX2" fmla="*/ 5919537 w 5919537"/>
              <a:gd name="connsiteY2" fmla="*/ 2919664 h 291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19537" h="2919664">
                <a:moveTo>
                  <a:pt x="0" y="0"/>
                </a:moveTo>
                <a:cubicBezTo>
                  <a:pt x="372979" y="951831"/>
                  <a:pt x="745958" y="1903663"/>
                  <a:pt x="1732548" y="2390274"/>
                </a:cubicBezTo>
                <a:cubicBezTo>
                  <a:pt x="2719138" y="2876885"/>
                  <a:pt x="5919537" y="2919664"/>
                  <a:pt x="5919537" y="291966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/>
          <p:cNvSpPr>
            <a:spLocks/>
          </p:cNvSpPr>
          <p:nvPr/>
        </p:nvSpPr>
        <p:spPr>
          <a:xfrm flipH="1">
            <a:off x="6096939" y="356589"/>
            <a:ext cx="62021" cy="68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 11"/>
          <p:cNvSpPr/>
          <p:nvPr/>
        </p:nvSpPr>
        <p:spPr>
          <a:xfrm flipH="1">
            <a:off x="2196418" y="380656"/>
            <a:ext cx="3938904" cy="2719136"/>
          </a:xfrm>
          <a:custGeom>
            <a:avLst/>
            <a:gdLst>
              <a:gd name="connsiteX0" fmla="*/ 0 w 5807243"/>
              <a:gd name="connsiteY0" fmla="*/ 0 h 3625515"/>
              <a:gd name="connsiteX1" fmla="*/ 2358190 w 5807243"/>
              <a:gd name="connsiteY1" fmla="*/ 2342147 h 3625515"/>
              <a:gd name="connsiteX2" fmla="*/ 5807243 w 5807243"/>
              <a:gd name="connsiteY2" fmla="*/ 3625515 h 362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07243" h="3625515">
                <a:moveTo>
                  <a:pt x="0" y="0"/>
                </a:moveTo>
                <a:cubicBezTo>
                  <a:pt x="695158" y="868947"/>
                  <a:pt x="1390316" y="1737895"/>
                  <a:pt x="2358190" y="2342147"/>
                </a:cubicBezTo>
                <a:cubicBezTo>
                  <a:pt x="3326064" y="2946399"/>
                  <a:pt x="5807243" y="3625515"/>
                  <a:pt x="5807243" y="362551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>
            <a:spLocks/>
          </p:cNvSpPr>
          <p:nvPr/>
        </p:nvSpPr>
        <p:spPr>
          <a:xfrm flipH="1">
            <a:off x="4800228" y="1872574"/>
            <a:ext cx="62021" cy="68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/>
          <p:nvPr/>
        </p:nvSpPr>
        <p:spPr>
          <a:xfrm flipH="1">
            <a:off x="2163776" y="1930927"/>
            <a:ext cx="2671272" cy="1094867"/>
          </a:xfrm>
          <a:custGeom>
            <a:avLst/>
            <a:gdLst>
              <a:gd name="connsiteX0" fmla="*/ 0 w 5919537"/>
              <a:gd name="connsiteY0" fmla="*/ 0 h 2919664"/>
              <a:gd name="connsiteX1" fmla="*/ 1732548 w 5919537"/>
              <a:gd name="connsiteY1" fmla="*/ 2390274 h 2919664"/>
              <a:gd name="connsiteX2" fmla="*/ 5919537 w 5919537"/>
              <a:gd name="connsiteY2" fmla="*/ 2919664 h 291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19537" h="2919664">
                <a:moveTo>
                  <a:pt x="0" y="0"/>
                </a:moveTo>
                <a:cubicBezTo>
                  <a:pt x="372979" y="951831"/>
                  <a:pt x="745958" y="1903663"/>
                  <a:pt x="1732548" y="2390274"/>
                </a:cubicBezTo>
                <a:cubicBezTo>
                  <a:pt x="2719138" y="2876885"/>
                  <a:pt x="5919537" y="2919664"/>
                  <a:pt x="5919537" y="2919664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155071" y="3383737"/>
            <a:ext cx="4186989" cy="36095"/>
          </a:xfrm>
          <a:prstGeom prst="line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06818" y="3765911"/>
            <a:ext cx="19115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Sunday and beyond 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811095" y="1621680"/>
            <a:ext cx="1058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Value to you</a:t>
            </a:r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6929249" y="322892"/>
            <a:ext cx="191132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Delayed but bigger reward </a:t>
            </a:r>
            <a:r>
              <a:rPr lang="en-US" sz="1350" dirty="0" smtClean="0"/>
              <a:t>(keep patient protected)</a:t>
            </a:r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6700585" y="1475529"/>
            <a:ext cx="176592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Sooner but smaller reward </a:t>
            </a:r>
            <a:r>
              <a:rPr lang="en-US" sz="1350" dirty="0" smtClean="0"/>
              <a:t>(get through panel)</a:t>
            </a:r>
            <a:endParaRPr lang="en-US" sz="1350" dirty="0"/>
          </a:p>
        </p:txBody>
      </p:sp>
      <p:cxnSp>
        <p:nvCxnSpPr>
          <p:cNvPr id="11" name="Curved Connector 10"/>
          <p:cNvCxnSpPr>
            <a:stCxn id="7" idx="0"/>
          </p:cNvCxnSpPr>
          <p:nvPr/>
        </p:nvCxnSpPr>
        <p:spPr>
          <a:xfrm rot="16200000" flipH="1" flipV="1">
            <a:off x="6938215" y="-456363"/>
            <a:ext cx="167444" cy="1725954"/>
          </a:xfrm>
          <a:prstGeom prst="curvedConnector4">
            <a:avLst>
              <a:gd name="adj1" fmla="val -136523"/>
              <a:gd name="adj2" fmla="val 77685"/>
            </a:avLst>
          </a:prstGeom>
          <a:ln>
            <a:solidFill>
              <a:schemeClr val="bg1">
                <a:lumMod val="8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8" idx="1"/>
            <a:endCxn id="13" idx="3"/>
          </p:cNvCxnSpPr>
          <p:nvPr/>
        </p:nvCxnSpPr>
        <p:spPr>
          <a:xfrm rot="10800000" flipV="1">
            <a:off x="4853167" y="1833319"/>
            <a:ext cx="1847419" cy="97791"/>
          </a:xfrm>
          <a:prstGeom prst="curvedConnector4">
            <a:avLst>
              <a:gd name="adj1" fmla="val 49754"/>
              <a:gd name="adj2" fmla="val 599636"/>
            </a:avLst>
          </a:prstGeom>
          <a:ln>
            <a:solidFill>
              <a:schemeClr val="bg1">
                <a:lumMod val="8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4" y="4146622"/>
            <a:ext cx="934697" cy="93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1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37 -7.40741E-7 L 0.25573 -7.40741E-7 " pathEditMode="relative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evidence that doctors intend but do not prescribe?</a:t>
            </a:r>
          </a:p>
          <a:p>
            <a:r>
              <a:rPr lang="en-US" dirty="0" smtClean="0"/>
              <a:t>Is there evidence that the shape of the discount is different for the agent (vs the principal)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13171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Overview: Week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Describe distinctive challenges to conceptualization of implementation interventions and strategies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Describe a framework for understanding implementation interventions and strategies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Illustrate use of this framework to dissect interventions and strategies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Describe consequences of inadequate conceptualization of implementation interventions</a:t>
            </a:r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63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9371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What are Implementation Interventions or Strategies?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Proctor </a:t>
            </a:r>
          </a:p>
          <a:p>
            <a:pPr lvl="1"/>
            <a:r>
              <a:rPr lang="en-US" sz="2000" i="1" dirty="0" smtClean="0"/>
              <a:t>“Implementation strategies…constitute </a:t>
            </a:r>
            <a:r>
              <a:rPr lang="en-US" sz="2000" i="1" dirty="0"/>
              <a:t>the ‘how </a:t>
            </a:r>
            <a:r>
              <a:rPr lang="en-US" sz="2000" i="1" dirty="0" smtClean="0"/>
              <a:t>to’ component </a:t>
            </a:r>
            <a:r>
              <a:rPr lang="en-US" sz="2000" i="1" dirty="0"/>
              <a:t>of changing healthcare </a:t>
            </a:r>
            <a:r>
              <a:rPr lang="en-US" sz="2000" i="1" dirty="0" smtClean="0"/>
              <a:t>practice”</a:t>
            </a:r>
          </a:p>
          <a:p>
            <a:pPr lvl="1"/>
            <a:r>
              <a:rPr lang="en-US" sz="2000" i="1" dirty="0" smtClean="0"/>
              <a:t>“…the </a:t>
            </a:r>
            <a:r>
              <a:rPr lang="en-US" sz="2000" i="1" dirty="0"/>
              <a:t>specific means or methods for adopting and </a:t>
            </a:r>
            <a:r>
              <a:rPr lang="en-US" sz="2000" i="1" dirty="0" smtClean="0"/>
              <a:t>sustaining interventions…”</a:t>
            </a:r>
          </a:p>
          <a:p>
            <a:r>
              <a:rPr lang="en-US" sz="2400" dirty="0" smtClean="0"/>
              <a:t>Something done to close the gap between evidence and practice</a:t>
            </a:r>
          </a:p>
          <a:p>
            <a:pPr lvl="1"/>
            <a:r>
              <a:rPr lang="en-US" sz="2000" dirty="0" smtClean="0"/>
              <a:t>Evidence-based clinical intervention might be </a:t>
            </a:r>
            <a:r>
              <a:rPr lang="en-US" sz="2000" dirty="0" err="1" smtClean="0"/>
              <a:t>dolutegravir</a:t>
            </a:r>
            <a:r>
              <a:rPr lang="en-US" sz="2000" dirty="0" smtClean="0"/>
              <a:t> and </a:t>
            </a:r>
            <a:r>
              <a:rPr lang="en-US" sz="2000" dirty="0" err="1" smtClean="0"/>
              <a:t>Truvada</a:t>
            </a:r>
            <a:r>
              <a:rPr lang="en-US" sz="2000" dirty="0" smtClean="0"/>
              <a:t> for HIV infection (non-toxic, potent)</a:t>
            </a:r>
          </a:p>
          <a:p>
            <a:pPr lvl="1"/>
            <a:r>
              <a:rPr lang="en-US" sz="2000" dirty="0" smtClean="0"/>
              <a:t>An “implementation intervention” might be adherence counseling using motivational interviewing techniques to increase adherence to that medication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920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686800" cy="536971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Implementation Strategies and Interventions: Examples…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9" y="1375781"/>
            <a:ext cx="1989531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09750"/>
            <a:ext cx="2070953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49" y="2343150"/>
            <a:ext cx="2067851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599" y="819150"/>
            <a:ext cx="27432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Incentives</a:t>
            </a:r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76350"/>
            <a:ext cx="2000957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325" y="1912620"/>
            <a:ext cx="2100453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125" y="2369820"/>
            <a:ext cx="2042875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00400" y="819150"/>
            <a:ext cx="274319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Social Networks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189229" y="819150"/>
            <a:ext cx="27432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Quality Improvement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371" y="1276350"/>
            <a:ext cx="2010037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08" y="1809750"/>
            <a:ext cx="2087354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08" y="2343150"/>
            <a:ext cx="1882792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3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7978</TotalTime>
  <Words>2677</Words>
  <Application>Microsoft Macintosh PowerPoint</Application>
  <PresentationFormat>On-screen Show (16:9)</PresentationFormat>
  <Paragraphs>352</Paragraphs>
  <Slides>41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Calibri</vt:lpstr>
      <vt:lpstr>Mangal</vt:lpstr>
      <vt:lpstr>Wingdings</vt:lpstr>
      <vt:lpstr>Arial</vt:lpstr>
      <vt:lpstr>Office Theme</vt:lpstr>
      <vt:lpstr>Implementation Interventions</vt:lpstr>
      <vt:lpstr>From an analysis…</vt:lpstr>
      <vt:lpstr>…to Diagnosis?</vt:lpstr>
      <vt:lpstr>PrEP Case</vt:lpstr>
      <vt:lpstr>PowerPoint Presentation</vt:lpstr>
      <vt:lpstr>PowerPoint Presentation</vt:lpstr>
      <vt:lpstr>Overview: Week 3</vt:lpstr>
      <vt:lpstr>What are Implementation Interventions or Strategies?</vt:lpstr>
      <vt:lpstr>Implementation Strategies and Interventions: Examples…</vt:lpstr>
      <vt:lpstr>PowerPoint Presentation</vt:lpstr>
      <vt:lpstr>Distinctive Challenges for Implementation Interventions</vt:lpstr>
      <vt:lpstr>From Gap, to Gap Analysis, to Implementation Intervention</vt:lpstr>
      <vt:lpstr>Conceptualizing and specifying implementation interventions (example)</vt:lpstr>
      <vt:lpstr>Actor</vt:lpstr>
      <vt:lpstr>The Actor</vt:lpstr>
      <vt:lpstr>PowerPoint Presentation</vt:lpstr>
      <vt:lpstr>Integration of Researcher with Actor</vt:lpstr>
      <vt:lpstr>PowerPoint Presentation</vt:lpstr>
      <vt:lpstr>PowerPoint Presentation</vt:lpstr>
      <vt:lpstr>Dose and Temporality of Action</vt:lpstr>
      <vt:lpstr>Dose Matters?</vt:lpstr>
      <vt:lpstr>Dose Matters? Incentives</vt:lpstr>
      <vt:lpstr>Action Target</vt:lpstr>
      <vt:lpstr>Examples</vt:lpstr>
      <vt:lpstr>Action Target: Transportability</vt:lpstr>
      <vt:lpstr>Example from Implementation Studies</vt:lpstr>
      <vt:lpstr>PowerPoint Presentation</vt:lpstr>
      <vt:lpstr>Behavioral Target</vt:lpstr>
      <vt:lpstr>Implementation outcomes</vt:lpstr>
      <vt:lpstr>PowerPoint Presentation</vt:lpstr>
      <vt:lpstr>Example</vt:lpstr>
      <vt:lpstr>PowerPoint Presentation</vt:lpstr>
      <vt:lpstr>Example: ART Initiation in Uganda</vt:lpstr>
      <vt:lpstr>PowerPoint Presentation</vt:lpstr>
      <vt:lpstr>PowerPoint Presentation</vt:lpstr>
      <vt:lpstr>Implementation Interventions and Intervention Outcomes</vt:lpstr>
      <vt:lpstr>PowerPoint Presentation</vt:lpstr>
      <vt:lpstr>PowerPoint Presentation</vt:lpstr>
      <vt:lpstr>PowerPoint Presentation</vt:lpstr>
      <vt:lpstr>PowerPoint Presentation</vt:lpstr>
      <vt:lpstr>Post Script</vt:lpstr>
    </vt:vector>
  </TitlesOfParts>
  <Company>UCSF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Geng, Elvin</dc:creator>
  <cp:lastModifiedBy>Microsoft Office User</cp:lastModifiedBy>
  <cp:revision>163</cp:revision>
  <dcterms:created xsi:type="dcterms:W3CDTF">2016-01-20T09:54:19Z</dcterms:created>
  <dcterms:modified xsi:type="dcterms:W3CDTF">2018-04-26T20:17:39Z</dcterms:modified>
</cp:coreProperties>
</file>