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8" r:id="rId3"/>
    <p:sldMasterId id="2147483702" r:id="rId4"/>
    <p:sldMasterId id="2147483716" r:id="rId5"/>
    <p:sldMasterId id="2147483729" r:id="rId6"/>
    <p:sldMasterId id="2147483742" r:id="rId7"/>
    <p:sldMasterId id="2147483755" r:id="rId8"/>
    <p:sldMasterId id="2147483773" r:id="rId9"/>
    <p:sldMasterId id="2147483783" r:id="rId10"/>
    <p:sldMasterId id="2147483793" r:id="rId11"/>
  </p:sldMasterIdLst>
  <p:notesMasterIdLst>
    <p:notesMasterId r:id="rId75"/>
  </p:notesMasterIdLst>
  <p:sldIdLst>
    <p:sldId id="776" r:id="rId12"/>
    <p:sldId id="777" r:id="rId13"/>
    <p:sldId id="735" r:id="rId14"/>
    <p:sldId id="752" r:id="rId15"/>
    <p:sldId id="753" r:id="rId16"/>
    <p:sldId id="793" r:id="rId17"/>
    <p:sldId id="857" r:id="rId18"/>
    <p:sldId id="782" r:id="rId19"/>
    <p:sldId id="794" r:id="rId20"/>
    <p:sldId id="795" r:id="rId21"/>
    <p:sldId id="798" r:id="rId22"/>
    <p:sldId id="799" r:id="rId23"/>
    <p:sldId id="800" r:id="rId24"/>
    <p:sldId id="801" r:id="rId25"/>
    <p:sldId id="783" r:id="rId26"/>
    <p:sldId id="802" r:id="rId27"/>
    <p:sldId id="785" r:id="rId28"/>
    <p:sldId id="788" r:id="rId29"/>
    <p:sldId id="803" r:id="rId30"/>
    <p:sldId id="789" r:id="rId31"/>
    <p:sldId id="754" r:id="rId32"/>
    <p:sldId id="804" r:id="rId33"/>
    <p:sldId id="755" r:id="rId34"/>
    <p:sldId id="756" r:id="rId35"/>
    <p:sldId id="757" r:id="rId36"/>
    <p:sldId id="758" r:id="rId37"/>
    <p:sldId id="759" r:id="rId38"/>
    <p:sldId id="760" r:id="rId39"/>
    <p:sldId id="761" r:id="rId40"/>
    <p:sldId id="762" r:id="rId41"/>
    <p:sldId id="763" r:id="rId42"/>
    <p:sldId id="764" r:id="rId43"/>
    <p:sldId id="805" r:id="rId44"/>
    <p:sldId id="806" r:id="rId45"/>
    <p:sldId id="792" r:id="rId46"/>
    <p:sldId id="772" r:id="rId47"/>
    <p:sldId id="844" r:id="rId48"/>
    <p:sldId id="846" r:id="rId49"/>
    <p:sldId id="845" r:id="rId50"/>
    <p:sldId id="849" r:id="rId51"/>
    <p:sldId id="850" r:id="rId52"/>
    <p:sldId id="855" r:id="rId53"/>
    <p:sldId id="847" r:id="rId54"/>
    <p:sldId id="851" r:id="rId55"/>
    <p:sldId id="852" r:id="rId56"/>
    <p:sldId id="853" r:id="rId57"/>
    <p:sldId id="854" r:id="rId58"/>
    <p:sldId id="822" r:id="rId59"/>
    <p:sldId id="823" r:id="rId60"/>
    <p:sldId id="824" r:id="rId61"/>
    <p:sldId id="825" r:id="rId62"/>
    <p:sldId id="826" r:id="rId63"/>
    <p:sldId id="827" r:id="rId64"/>
    <p:sldId id="828" r:id="rId65"/>
    <p:sldId id="829" r:id="rId66"/>
    <p:sldId id="830" r:id="rId67"/>
    <p:sldId id="831" r:id="rId68"/>
    <p:sldId id="832" r:id="rId69"/>
    <p:sldId id="833" r:id="rId70"/>
    <p:sldId id="856" r:id="rId71"/>
    <p:sldId id="843" r:id="rId72"/>
    <p:sldId id="732" r:id="rId73"/>
    <p:sldId id="733"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1" autoAdjust="0"/>
    <p:restoredTop sz="91033" autoAdjust="0"/>
  </p:normalViewPr>
  <p:slideViewPr>
    <p:cSldViewPr snapToGrid="0" snapToObjects="1">
      <p:cViewPr>
        <p:scale>
          <a:sx n="100" d="100"/>
          <a:sy n="100" d="100"/>
        </p:scale>
        <p:origin x="200" y="14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2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51669-CE67-1B49-A3C3-136DC82332CD}" type="doc">
      <dgm:prSet loTypeId="urn:microsoft.com/office/officeart/2005/8/layout/gear1" loCatId="" qsTypeId="urn:microsoft.com/office/officeart/2005/8/quickstyle/simple4" qsCatId="simple" csTypeId="urn:microsoft.com/office/officeart/2005/8/colors/accent1_2" csCatId="accent1" phldr="1"/>
      <dgm:spPr/>
    </dgm:pt>
    <dgm:pt modelId="{216F1479-1DE1-E74A-A0BE-F4191ECE80D9}">
      <dgm:prSet phldrT="[Text]"/>
      <dgm:spPr/>
      <dgm:t>
        <a:bodyPr/>
        <a:lstStyle/>
        <a:p>
          <a:r>
            <a:rPr lang="en-US" dirty="0" smtClean="0"/>
            <a:t>geolocation</a:t>
          </a:r>
          <a:endParaRPr lang="en-US" dirty="0"/>
        </a:p>
      </dgm:t>
    </dgm:pt>
    <dgm:pt modelId="{0898CBFF-F42D-4243-885F-46C7CE7AA093}" type="parTrans" cxnId="{CCB8A1A5-6FAA-DE4C-A386-57418BA79C0B}">
      <dgm:prSet/>
      <dgm:spPr/>
      <dgm:t>
        <a:bodyPr/>
        <a:lstStyle/>
        <a:p>
          <a:endParaRPr lang="en-US"/>
        </a:p>
      </dgm:t>
    </dgm:pt>
    <dgm:pt modelId="{C6254B01-E277-CD4B-A3E1-FBDA0AAC7558}" type="sibTrans" cxnId="{CCB8A1A5-6FAA-DE4C-A386-57418BA79C0B}">
      <dgm:prSet/>
      <dgm:spPr/>
      <dgm:t>
        <a:bodyPr/>
        <a:lstStyle/>
        <a:p>
          <a:endParaRPr lang="en-US"/>
        </a:p>
      </dgm:t>
    </dgm:pt>
    <dgm:pt modelId="{8AC3FEF1-4D11-8A47-B92C-01AD52109919}">
      <dgm:prSet phldrT="[Text]"/>
      <dgm:spPr/>
      <dgm:t>
        <a:bodyPr/>
        <a:lstStyle/>
        <a:p>
          <a:r>
            <a:rPr lang="en-US" dirty="0" smtClean="0"/>
            <a:t>stress</a:t>
          </a:r>
          <a:endParaRPr lang="en-US" dirty="0"/>
        </a:p>
      </dgm:t>
    </dgm:pt>
    <dgm:pt modelId="{5238B8CF-C95A-9B45-B030-E4BFA5C1B6B2}" type="parTrans" cxnId="{AAE68563-3F4C-2D45-A085-C1C9B8B10D20}">
      <dgm:prSet/>
      <dgm:spPr/>
      <dgm:t>
        <a:bodyPr/>
        <a:lstStyle/>
        <a:p>
          <a:endParaRPr lang="en-US"/>
        </a:p>
      </dgm:t>
    </dgm:pt>
    <dgm:pt modelId="{BAE64062-1CAD-7943-AF89-999B09EC3600}" type="sibTrans" cxnId="{AAE68563-3F4C-2D45-A085-C1C9B8B10D20}">
      <dgm:prSet/>
      <dgm:spPr/>
      <dgm:t>
        <a:bodyPr/>
        <a:lstStyle/>
        <a:p>
          <a:endParaRPr lang="en-US"/>
        </a:p>
      </dgm:t>
    </dgm:pt>
    <dgm:pt modelId="{5C2FEC62-247A-6B4A-88BA-47B13A61E01A}">
      <dgm:prSet phldrT="[Text]"/>
      <dgm:spPr/>
      <dgm:t>
        <a:bodyPr/>
        <a:lstStyle/>
        <a:p>
          <a:r>
            <a:rPr lang="en-US" dirty="0" smtClean="0"/>
            <a:t>activity</a:t>
          </a:r>
          <a:endParaRPr lang="en-US" dirty="0"/>
        </a:p>
      </dgm:t>
    </dgm:pt>
    <dgm:pt modelId="{0A5A2CE3-3A2E-734C-8247-1C0BD09E9F40}" type="parTrans" cxnId="{02EBFDA8-C389-7443-B92F-773E9EE64127}">
      <dgm:prSet/>
      <dgm:spPr/>
      <dgm:t>
        <a:bodyPr/>
        <a:lstStyle/>
        <a:p>
          <a:endParaRPr lang="en-US"/>
        </a:p>
      </dgm:t>
    </dgm:pt>
    <dgm:pt modelId="{0ED1CBC0-A133-B84C-87B6-F9417DF1E10A}" type="sibTrans" cxnId="{02EBFDA8-C389-7443-B92F-773E9EE64127}">
      <dgm:prSet/>
      <dgm:spPr/>
      <dgm:t>
        <a:bodyPr/>
        <a:lstStyle/>
        <a:p>
          <a:endParaRPr lang="en-US"/>
        </a:p>
      </dgm:t>
    </dgm:pt>
    <dgm:pt modelId="{A30708C2-A72C-9F4F-9CE8-6B697B7716C7}" type="pres">
      <dgm:prSet presAssocID="{F1751669-CE67-1B49-A3C3-136DC82332CD}" presName="composite" presStyleCnt="0">
        <dgm:presLayoutVars>
          <dgm:chMax val="3"/>
          <dgm:animLvl val="lvl"/>
          <dgm:resizeHandles val="exact"/>
        </dgm:presLayoutVars>
      </dgm:prSet>
      <dgm:spPr/>
    </dgm:pt>
    <dgm:pt modelId="{0AE82BB4-101F-8A44-ADB3-59C10C0777D1}" type="pres">
      <dgm:prSet presAssocID="{216F1479-1DE1-E74A-A0BE-F4191ECE80D9}" presName="gear1" presStyleLbl="node1" presStyleIdx="0" presStyleCnt="3">
        <dgm:presLayoutVars>
          <dgm:chMax val="1"/>
          <dgm:bulletEnabled val="1"/>
        </dgm:presLayoutVars>
      </dgm:prSet>
      <dgm:spPr/>
      <dgm:t>
        <a:bodyPr/>
        <a:lstStyle/>
        <a:p>
          <a:endParaRPr lang="en-US"/>
        </a:p>
      </dgm:t>
    </dgm:pt>
    <dgm:pt modelId="{70552D4B-9E35-2644-896C-C451F7CD5AAB}" type="pres">
      <dgm:prSet presAssocID="{216F1479-1DE1-E74A-A0BE-F4191ECE80D9}" presName="gear1srcNode" presStyleLbl="node1" presStyleIdx="0" presStyleCnt="3"/>
      <dgm:spPr/>
      <dgm:t>
        <a:bodyPr/>
        <a:lstStyle/>
        <a:p>
          <a:endParaRPr lang="en-US"/>
        </a:p>
      </dgm:t>
    </dgm:pt>
    <dgm:pt modelId="{E750659D-D7EE-BE4D-BFBC-37B4EC3B5EA6}" type="pres">
      <dgm:prSet presAssocID="{216F1479-1DE1-E74A-A0BE-F4191ECE80D9}" presName="gear1dstNode" presStyleLbl="node1" presStyleIdx="0" presStyleCnt="3"/>
      <dgm:spPr/>
      <dgm:t>
        <a:bodyPr/>
        <a:lstStyle/>
        <a:p>
          <a:endParaRPr lang="en-US"/>
        </a:p>
      </dgm:t>
    </dgm:pt>
    <dgm:pt modelId="{52384A92-B417-1946-9F7C-2F549A6E0051}" type="pres">
      <dgm:prSet presAssocID="{8AC3FEF1-4D11-8A47-B92C-01AD52109919}" presName="gear2" presStyleLbl="node1" presStyleIdx="1" presStyleCnt="3">
        <dgm:presLayoutVars>
          <dgm:chMax val="1"/>
          <dgm:bulletEnabled val="1"/>
        </dgm:presLayoutVars>
      </dgm:prSet>
      <dgm:spPr/>
      <dgm:t>
        <a:bodyPr/>
        <a:lstStyle/>
        <a:p>
          <a:endParaRPr lang="en-US"/>
        </a:p>
      </dgm:t>
    </dgm:pt>
    <dgm:pt modelId="{254704A2-7D35-CE44-A25A-361187263AC1}" type="pres">
      <dgm:prSet presAssocID="{8AC3FEF1-4D11-8A47-B92C-01AD52109919}" presName="gear2srcNode" presStyleLbl="node1" presStyleIdx="1" presStyleCnt="3"/>
      <dgm:spPr/>
      <dgm:t>
        <a:bodyPr/>
        <a:lstStyle/>
        <a:p>
          <a:endParaRPr lang="en-US"/>
        </a:p>
      </dgm:t>
    </dgm:pt>
    <dgm:pt modelId="{43B5C4E9-293B-7740-B4DD-74FAA470AF75}" type="pres">
      <dgm:prSet presAssocID="{8AC3FEF1-4D11-8A47-B92C-01AD52109919}" presName="gear2dstNode" presStyleLbl="node1" presStyleIdx="1" presStyleCnt="3"/>
      <dgm:spPr/>
      <dgm:t>
        <a:bodyPr/>
        <a:lstStyle/>
        <a:p>
          <a:endParaRPr lang="en-US"/>
        </a:p>
      </dgm:t>
    </dgm:pt>
    <dgm:pt modelId="{83EF9C9F-6A8C-AA40-97FF-A3D219908C24}" type="pres">
      <dgm:prSet presAssocID="{5C2FEC62-247A-6B4A-88BA-47B13A61E01A}" presName="gear3" presStyleLbl="node1" presStyleIdx="2" presStyleCnt="3"/>
      <dgm:spPr/>
      <dgm:t>
        <a:bodyPr/>
        <a:lstStyle/>
        <a:p>
          <a:endParaRPr lang="en-US"/>
        </a:p>
      </dgm:t>
    </dgm:pt>
    <dgm:pt modelId="{4BA571EA-5570-DA47-B421-0342234AF581}" type="pres">
      <dgm:prSet presAssocID="{5C2FEC62-247A-6B4A-88BA-47B13A61E01A}" presName="gear3tx" presStyleLbl="node1" presStyleIdx="2" presStyleCnt="3">
        <dgm:presLayoutVars>
          <dgm:chMax val="1"/>
          <dgm:bulletEnabled val="1"/>
        </dgm:presLayoutVars>
      </dgm:prSet>
      <dgm:spPr/>
      <dgm:t>
        <a:bodyPr/>
        <a:lstStyle/>
        <a:p>
          <a:endParaRPr lang="en-US"/>
        </a:p>
      </dgm:t>
    </dgm:pt>
    <dgm:pt modelId="{C963ED00-FF5E-F94B-BB83-C8BD28CF2F4D}" type="pres">
      <dgm:prSet presAssocID="{5C2FEC62-247A-6B4A-88BA-47B13A61E01A}" presName="gear3srcNode" presStyleLbl="node1" presStyleIdx="2" presStyleCnt="3"/>
      <dgm:spPr/>
      <dgm:t>
        <a:bodyPr/>
        <a:lstStyle/>
        <a:p>
          <a:endParaRPr lang="en-US"/>
        </a:p>
      </dgm:t>
    </dgm:pt>
    <dgm:pt modelId="{4DE625A9-D905-024A-B28A-1F3E9653E965}" type="pres">
      <dgm:prSet presAssocID="{5C2FEC62-247A-6B4A-88BA-47B13A61E01A}" presName="gear3dstNode" presStyleLbl="node1" presStyleIdx="2" presStyleCnt="3"/>
      <dgm:spPr/>
      <dgm:t>
        <a:bodyPr/>
        <a:lstStyle/>
        <a:p>
          <a:endParaRPr lang="en-US"/>
        </a:p>
      </dgm:t>
    </dgm:pt>
    <dgm:pt modelId="{D75CC461-C7E1-F543-80B7-10A2F9BC556E}" type="pres">
      <dgm:prSet presAssocID="{C6254B01-E277-CD4B-A3E1-FBDA0AAC7558}" presName="connector1" presStyleLbl="sibTrans2D1" presStyleIdx="0" presStyleCnt="3"/>
      <dgm:spPr/>
      <dgm:t>
        <a:bodyPr/>
        <a:lstStyle/>
        <a:p>
          <a:endParaRPr lang="en-US"/>
        </a:p>
      </dgm:t>
    </dgm:pt>
    <dgm:pt modelId="{A8483597-9B22-734D-BF31-D78A79C50BAF}" type="pres">
      <dgm:prSet presAssocID="{BAE64062-1CAD-7943-AF89-999B09EC3600}" presName="connector2" presStyleLbl="sibTrans2D1" presStyleIdx="1" presStyleCnt="3"/>
      <dgm:spPr/>
      <dgm:t>
        <a:bodyPr/>
        <a:lstStyle/>
        <a:p>
          <a:endParaRPr lang="en-US"/>
        </a:p>
      </dgm:t>
    </dgm:pt>
    <dgm:pt modelId="{7E5FBEC0-4A99-C844-9ECD-E7771BBC8554}" type="pres">
      <dgm:prSet presAssocID="{0ED1CBC0-A133-B84C-87B6-F9417DF1E10A}" presName="connector3" presStyleLbl="sibTrans2D1" presStyleIdx="2" presStyleCnt="3"/>
      <dgm:spPr/>
      <dgm:t>
        <a:bodyPr/>
        <a:lstStyle/>
        <a:p>
          <a:endParaRPr lang="en-US"/>
        </a:p>
      </dgm:t>
    </dgm:pt>
  </dgm:ptLst>
  <dgm:cxnLst>
    <dgm:cxn modelId="{8C51895A-DB0F-BE4A-B80B-8294DF24CF6D}" type="presOf" srcId="{5C2FEC62-247A-6B4A-88BA-47B13A61E01A}" destId="{4DE625A9-D905-024A-B28A-1F3E9653E965}" srcOrd="3" destOrd="0" presId="urn:microsoft.com/office/officeart/2005/8/layout/gear1"/>
    <dgm:cxn modelId="{7581F136-0A77-7F45-9427-BAF42D2E36F9}" type="presOf" srcId="{216F1479-1DE1-E74A-A0BE-F4191ECE80D9}" destId="{0AE82BB4-101F-8A44-ADB3-59C10C0777D1}" srcOrd="0" destOrd="0" presId="urn:microsoft.com/office/officeart/2005/8/layout/gear1"/>
    <dgm:cxn modelId="{83EB223C-F8B9-C449-9C85-D03059E358B2}" type="presOf" srcId="{F1751669-CE67-1B49-A3C3-136DC82332CD}" destId="{A30708C2-A72C-9F4F-9CE8-6B697B7716C7}" srcOrd="0" destOrd="0" presId="urn:microsoft.com/office/officeart/2005/8/layout/gear1"/>
    <dgm:cxn modelId="{3B297C62-868B-6A42-BEC5-24434C637494}" type="presOf" srcId="{8AC3FEF1-4D11-8A47-B92C-01AD52109919}" destId="{254704A2-7D35-CE44-A25A-361187263AC1}" srcOrd="1" destOrd="0" presId="urn:microsoft.com/office/officeart/2005/8/layout/gear1"/>
    <dgm:cxn modelId="{CB6DD2CC-FBE7-C747-BCA9-F66507E8F740}" type="presOf" srcId="{0ED1CBC0-A133-B84C-87B6-F9417DF1E10A}" destId="{7E5FBEC0-4A99-C844-9ECD-E7771BBC8554}" srcOrd="0" destOrd="0" presId="urn:microsoft.com/office/officeart/2005/8/layout/gear1"/>
    <dgm:cxn modelId="{835D0AC9-76BF-4149-9093-3839D335FF1F}" type="presOf" srcId="{8AC3FEF1-4D11-8A47-B92C-01AD52109919}" destId="{52384A92-B417-1946-9F7C-2F549A6E0051}" srcOrd="0" destOrd="0" presId="urn:microsoft.com/office/officeart/2005/8/layout/gear1"/>
    <dgm:cxn modelId="{CCB8A1A5-6FAA-DE4C-A386-57418BA79C0B}" srcId="{F1751669-CE67-1B49-A3C3-136DC82332CD}" destId="{216F1479-1DE1-E74A-A0BE-F4191ECE80D9}" srcOrd="0" destOrd="0" parTransId="{0898CBFF-F42D-4243-885F-46C7CE7AA093}" sibTransId="{C6254B01-E277-CD4B-A3E1-FBDA0AAC7558}"/>
    <dgm:cxn modelId="{28D9AAF4-8906-FE4A-AFC9-7786D83D3BC7}" type="presOf" srcId="{5C2FEC62-247A-6B4A-88BA-47B13A61E01A}" destId="{83EF9C9F-6A8C-AA40-97FF-A3D219908C24}" srcOrd="0" destOrd="0" presId="urn:microsoft.com/office/officeart/2005/8/layout/gear1"/>
    <dgm:cxn modelId="{444653C3-514E-B54D-B665-76A76676498B}" type="presOf" srcId="{BAE64062-1CAD-7943-AF89-999B09EC3600}" destId="{A8483597-9B22-734D-BF31-D78A79C50BAF}" srcOrd="0" destOrd="0" presId="urn:microsoft.com/office/officeart/2005/8/layout/gear1"/>
    <dgm:cxn modelId="{7DF6ED7F-8D26-434A-808D-07B5BEA9EDA1}" type="presOf" srcId="{216F1479-1DE1-E74A-A0BE-F4191ECE80D9}" destId="{70552D4B-9E35-2644-896C-C451F7CD5AAB}" srcOrd="1" destOrd="0" presId="urn:microsoft.com/office/officeart/2005/8/layout/gear1"/>
    <dgm:cxn modelId="{02EBFDA8-C389-7443-B92F-773E9EE64127}" srcId="{F1751669-CE67-1B49-A3C3-136DC82332CD}" destId="{5C2FEC62-247A-6B4A-88BA-47B13A61E01A}" srcOrd="2" destOrd="0" parTransId="{0A5A2CE3-3A2E-734C-8247-1C0BD09E9F40}" sibTransId="{0ED1CBC0-A133-B84C-87B6-F9417DF1E10A}"/>
    <dgm:cxn modelId="{F91E96B2-6742-134B-B9EE-582ADA6F71A8}" type="presOf" srcId="{C6254B01-E277-CD4B-A3E1-FBDA0AAC7558}" destId="{D75CC461-C7E1-F543-80B7-10A2F9BC556E}" srcOrd="0" destOrd="0" presId="urn:microsoft.com/office/officeart/2005/8/layout/gear1"/>
    <dgm:cxn modelId="{AA1FBB04-8B8B-B044-BF5A-708BF3911AB2}" type="presOf" srcId="{8AC3FEF1-4D11-8A47-B92C-01AD52109919}" destId="{43B5C4E9-293B-7740-B4DD-74FAA470AF75}" srcOrd="2" destOrd="0" presId="urn:microsoft.com/office/officeart/2005/8/layout/gear1"/>
    <dgm:cxn modelId="{AAE68563-3F4C-2D45-A085-C1C9B8B10D20}" srcId="{F1751669-CE67-1B49-A3C3-136DC82332CD}" destId="{8AC3FEF1-4D11-8A47-B92C-01AD52109919}" srcOrd="1" destOrd="0" parTransId="{5238B8CF-C95A-9B45-B030-E4BFA5C1B6B2}" sibTransId="{BAE64062-1CAD-7943-AF89-999B09EC3600}"/>
    <dgm:cxn modelId="{722E5045-CA57-E445-B20C-2842EBBF391A}" type="presOf" srcId="{5C2FEC62-247A-6B4A-88BA-47B13A61E01A}" destId="{4BA571EA-5570-DA47-B421-0342234AF581}" srcOrd="1" destOrd="0" presId="urn:microsoft.com/office/officeart/2005/8/layout/gear1"/>
    <dgm:cxn modelId="{4B3FD4A8-C3B8-B544-B649-8B5BEFC0CB07}" type="presOf" srcId="{5C2FEC62-247A-6B4A-88BA-47B13A61E01A}" destId="{C963ED00-FF5E-F94B-BB83-C8BD28CF2F4D}" srcOrd="2" destOrd="0" presId="urn:microsoft.com/office/officeart/2005/8/layout/gear1"/>
    <dgm:cxn modelId="{5F222509-E060-0E40-BA85-888858D507A2}" type="presOf" srcId="{216F1479-1DE1-E74A-A0BE-F4191ECE80D9}" destId="{E750659D-D7EE-BE4D-BFBC-37B4EC3B5EA6}" srcOrd="2" destOrd="0" presId="urn:microsoft.com/office/officeart/2005/8/layout/gear1"/>
    <dgm:cxn modelId="{C8C1E472-2E41-4B47-8602-2958F654CDB7}" type="presParOf" srcId="{A30708C2-A72C-9F4F-9CE8-6B697B7716C7}" destId="{0AE82BB4-101F-8A44-ADB3-59C10C0777D1}" srcOrd="0" destOrd="0" presId="urn:microsoft.com/office/officeart/2005/8/layout/gear1"/>
    <dgm:cxn modelId="{8B9A003A-5D0D-0C48-9FCD-D16D83D61817}" type="presParOf" srcId="{A30708C2-A72C-9F4F-9CE8-6B697B7716C7}" destId="{70552D4B-9E35-2644-896C-C451F7CD5AAB}" srcOrd="1" destOrd="0" presId="urn:microsoft.com/office/officeart/2005/8/layout/gear1"/>
    <dgm:cxn modelId="{96653248-4955-F846-8ECB-8F9D60CE6992}" type="presParOf" srcId="{A30708C2-A72C-9F4F-9CE8-6B697B7716C7}" destId="{E750659D-D7EE-BE4D-BFBC-37B4EC3B5EA6}" srcOrd="2" destOrd="0" presId="urn:microsoft.com/office/officeart/2005/8/layout/gear1"/>
    <dgm:cxn modelId="{A66C0C31-63A2-AE4C-805F-ECEFA134C670}" type="presParOf" srcId="{A30708C2-A72C-9F4F-9CE8-6B697B7716C7}" destId="{52384A92-B417-1946-9F7C-2F549A6E0051}" srcOrd="3" destOrd="0" presId="urn:microsoft.com/office/officeart/2005/8/layout/gear1"/>
    <dgm:cxn modelId="{5DA0EA1F-791A-A441-BC1C-BD7B4F1E8A6A}" type="presParOf" srcId="{A30708C2-A72C-9F4F-9CE8-6B697B7716C7}" destId="{254704A2-7D35-CE44-A25A-361187263AC1}" srcOrd="4" destOrd="0" presId="urn:microsoft.com/office/officeart/2005/8/layout/gear1"/>
    <dgm:cxn modelId="{275DCA5F-D639-1B4C-A65A-C72A08B2123F}" type="presParOf" srcId="{A30708C2-A72C-9F4F-9CE8-6B697B7716C7}" destId="{43B5C4E9-293B-7740-B4DD-74FAA470AF75}" srcOrd="5" destOrd="0" presId="urn:microsoft.com/office/officeart/2005/8/layout/gear1"/>
    <dgm:cxn modelId="{33BF5377-4039-B241-9354-5BB490362D6E}" type="presParOf" srcId="{A30708C2-A72C-9F4F-9CE8-6B697B7716C7}" destId="{83EF9C9F-6A8C-AA40-97FF-A3D219908C24}" srcOrd="6" destOrd="0" presId="urn:microsoft.com/office/officeart/2005/8/layout/gear1"/>
    <dgm:cxn modelId="{7994AA64-349B-F04C-BB18-AD0C6A174202}" type="presParOf" srcId="{A30708C2-A72C-9F4F-9CE8-6B697B7716C7}" destId="{4BA571EA-5570-DA47-B421-0342234AF581}" srcOrd="7" destOrd="0" presId="urn:microsoft.com/office/officeart/2005/8/layout/gear1"/>
    <dgm:cxn modelId="{2B5E6E1A-EBB4-414A-A29A-8DA6E2B5CD02}" type="presParOf" srcId="{A30708C2-A72C-9F4F-9CE8-6B697B7716C7}" destId="{C963ED00-FF5E-F94B-BB83-C8BD28CF2F4D}" srcOrd="8" destOrd="0" presId="urn:microsoft.com/office/officeart/2005/8/layout/gear1"/>
    <dgm:cxn modelId="{063C3B46-8BF2-4942-8299-A7C2B1317058}" type="presParOf" srcId="{A30708C2-A72C-9F4F-9CE8-6B697B7716C7}" destId="{4DE625A9-D905-024A-B28A-1F3E9653E965}" srcOrd="9" destOrd="0" presId="urn:microsoft.com/office/officeart/2005/8/layout/gear1"/>
    <dgm:cxn modelId="{FB56268C-6C1B-DB48-9CF1-70552FFBF47A}" type="presParOf" srcId="{A30708C2-A72C-9F4F-9CE8-6B697B7716C7}" destId="{D75CC461-C7E1-F543-80B7-10A2F9BC556E}" srcOrd="10" destOrd="0" presId="urn:microsoft.com/office/officeart/2005/8/layout/gear1"/>
    <dgm:cxn modelId="{77A7E057-72EE-824C-B1E0-10A5A7217752}" type="presParOf" srcId="{A30708C2-A72C-9F4F-9CE8-6B697B7716C7}" destId="{A8483597-9B22-734D-BF31-D78A79C50BAF}" srcOrd="11" destOrd="0" presId="urn:microsoft.com/office/officeart/2005/8/layout/gear1"/>
    <dgm:cxn modelId="{EB809477-7615-F144-923F-2724C159033F}" type="presParOf" srcId="{A30708C2-A72C-9F4F-9CE8-6B697B7716C7}" destId="{7E5FBEC0-4A99-C844-9ECD-E7771BBC8554}"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82BB4-101F-8A44-ADB3-59C10C0777D1}">
      <dsp:nvSpPr>
        <dsp:cNvPr id="0" name=""/>
        <dsp:cNvSpPr/>
      </dsp:nvSpPr>
      <dsp:spPr>
        <a:xfrm>
          <a:off x="664210" y="422910"/>
          <a:ext cx="516890" cy="516890"/>
        </a:xfrm>
        <a:prstGeom prst="gear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geolocation</a:t>
          </a:r>
          <a:endParaRPr lang="en-US" sz="500" kern="1200" dirty="0"/>
        </a:p>
      </dsp:txBody>
      <dsp:txXfrm>
        <a:off x="768128" y="543989"/>
        <a:ext cx="309054" cy="265692"/>
      </dsp:txXfrm>
    </dsp:sp>
    <dsp:sp modelId="{52384A92-B417-1946-9F7C-2F549A6E0051}">
      <dsp:nvSpPr>
        <dsp:cNvPr id="0" name=""/>
        <dsp:cNvSpPr/>
      </dsp:nvSpPr>
      <dsp:spPr>
        <a:xfrm>
          <a:off x="363474" y="300736"/>
          <a:ext cx="375920" cy="375920"/>
        </a:xfrm>
        <a:prstGeom prst="gear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stress</a:t>
          </a:r>
          <a:endParaRPr lang="en-US" sz="500" kern="1200" dirty="0"/>
        </a:p>
      </dsp:txBody>
      <dsp:txXfrm>
        <a:off x="458113" y="395947"/>
        <a:ext cx="186642" cy="185498"/>
      </dsp:txXfrm>
    </dsp:sp>
    <dsp:sp modelId="{83EF9C9F-6A8C-AA40-97FF-A3D219908C24}">
      <dsp:nvSpPr>
        <dsp:cNvPr id="0" name=""/>
        <dsp:cNvSpPr/>
      </dsp:nvSpPr>
      <dsp:spPr>
        <a:xfrm rot="20700000">
          <a:off x="574027" y="41389"/>
          <a:ext cx="368324" cy="368324"/>
        </a:xfrm>
        <a:prstGeom prst="gear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activity</a:t>
          </a:r>
          <a:endParaRPr lang="en-US" sz="500" kern="1200" dirty="0"/>
        </a:p>
      </dsp:txBody>
      <dsp:txXfrm rot="-20700000">
        <a:off x="654812" y="122173"/>
        <a:ext cx="206756" cy="206756"/>
      </dsp:txXfrm>
    </dsp:sp>
    <dsp:sp modelId="{D75CC461-C7E1-F543-80B7-10A2F9BC556E}">
      <dsp:nvSpPr>
        <dsp:cNvPr id="0" name=""/>
        <dsp:cNvSpPr/>
      </dsp:nvSpPr>
      <dsp:spPr>
        <a:xfrm>
          <a:off x="596309" y="359107"/>
          <a:ext cx="661619" cy="661619"/>
        </a:xfrm>
        <a:prstGeom prst="circularArrow">
          <a:avLst>
            <a:gd name="adj1" fmla="val 4688"/>
            <a:gd name="adj2" fmla="val 299029"/>
            <a:gd name="adj3" fmla="val 2284048"/>
            <a:gd name="adj4" fmla="val 16510842"/>
            <a:gd name="adj5" fmla="val 5469"/>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483597-9B22-734D-BF31-D78A79C50BAF}">
      <dsp:nvSpPr>
        <dsp:cNvPr id="0" name=""/>
        <dsp:cNvSpPr/>
      </dsp:nvSpPr>
      <dsp:spPr>
        <a:xfrm>
          <a:off x="296899" y="231525"/>
          <a:ext cx="480707" cy="480707"/>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5FBEC0-4A99-C844-9ECD-E7771BBC8554}">
      <dsp:nvSpPr>
        <dsp:cNvPr id="0" name=""/>
        <dsp:cNvSpPr/>
      </dsp:nvSpPr>
      <dsp:spPr>
        <a:xfrm>
          <a:off x="488830" y="-25320"/>
          <a:ext cx="518299" cy="518299"/>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E77EDD-C346-014B-A321-FE8CAD201BE5}" type="datetimeFigureOut">
              <a:rPr lang="en-US" smtClean="0"/>
              <a:t>2/17/17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31D57-5E1B-5F48-B1F0-C9D8C6F80EA4}" type="slidenum">
              <a:rPr lang="en-US" smtClean="0"/>
              <a:t>‹#›</a:t>
            </a:fld>
            <a:endParaRPr lang="en-US"/>
          </a:p>
        </p:txBody>
      </p:sp>
    </p:spTree>
    <p:extLst>
      <p:ext uri="{BB962C8B-B14F-4D97-AF65-F5344CB8AC3E}">
        <p14:creationId xmlns:p14="http://schemas.microsoft.com/office/powerpoint/2010/main" val="2574899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google.com/url?sa=t&amp;rct=j&amp;q=&amp;esrc=s&amp;source=web&amp;cd=1&amp;ved=0ahUKEwjV6p-vopjSAhVT0WMKHavKB1MQFgghMAA&amp;url=http%3A%2F%2Fwww.ichom.org%2F&amp;usg=AFQjCNFMA01hg08nR0dlmu8rl6rBrj4ymA&amp;sig2=TbUNGYDky0pBZ41k1GBJwQ"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C4254FC3-5DC7-E94D-BD16-BDF3B8D56680}" type="slidenum">
              <a:rPr lang="en-US" altLang="en-US" sz="1200">
                <a:solidFill>
                  <a:srgbClr val="000000"/>
                </a:solidFill>
              </a:rPr>
              <a:pPr/>
              <a:t>1</a:t>
            </a:fld>
            <a:endParaRPr lang="en-US" altLang="en-US" sz="1200">
              <a:solidFill>
                <a:srgbClr val="000000"/>
              </a:solidFill>
            </a:endParaRPr>
          </a:p>
        </p:txBody>
      </p:sp>
      <p:sp>
        <p:nvSpPr>
          <p:cNvPr id="327682" name="Rectangle 2"/>
          <p:cNvSpPr>
            <a:spLocks noGrp="1" noChangeArrowheads="1"/>
          </p:cNvSpPr>
          <p:nvPr>
            <p:ph type="body" idx="1"/>
          </p:nvPr>
        </p:nvSpPr>
        <p:spPr>
          <a:ln/>
          <a:extLst>
            <a:ext uri="{91240B29-F687-4f45-9708-019B960494DF}"/>
          </a:extLst>
        </p:spPr>
        <p:txBody>
          <a:bodyPr lIns="90487" tIns="44450" rIns="90487" bIns="44450"/>
          <a:lstStyle/>
          <a:p>
            <a:pPr>
              <a:defRPr/>
            </a:pPr>
            <a:r>
              <a:rPr lang="en-US" dirty="0" smtClean="0">
                <a:cs typeface="+mn-cs"/>
              </a:rPr>
              <a:t>http://</a:t>
            </a:r>
            <a:r>
              <a:rPr lang="en-US" dirty="0" err="1" smtClean="0">
                <a:cs typeface="+mn-cs"/>
              </a:rPr>
              <a:t>www.isrii.org</a:t>
            </a:r>
            <a:r>
              <a:rPr lang="en-US" dirty="0" smtClean="0">
                <a:cs typeface="+mn-cs"/>
              </a:rPr>
              <a:t>/</a:t>
            </a:r>
          </a:p>
          <a:p>
            <a:pPr>
              <a:defRPr/>
            </a:pPr>
            <a:r>
              <a:rPr lang="en-US" dirty="0" smtClean="0">
                <a:cs typeface="+mn-cs"/>
              </a:rPr>
              <a:t>http://</a:t>
            </a:r>
            <a:r>
              <a:rPr lang="en-US" dirty="0" err="1" smtClean="0">
                <a:cs typeface="+mn-cs"/>
              </a:rPr>
              <a:t>www.innovations.ahrq.gov</a:t>
            </a:r>
            <a:r>
              <a:rPr lang="en-US" dirty="0" smtClean="0">
                <a:cs typeface="+mn-cs"/>
              </a:rPr>
              <a:t>/  for PHRs</a:t>
            </a:r>
          </a:p>
          <a:p>
            <a:pPr>
              <a:defRPr/>
            </a:pPr>
            <a:r>
              <a:rPr lang="en-US" dirty="0" smtClean="0">
                <a:cs typeface="+mn-cs"/>
              </a:rPr>
              <a:t>http://</a:t>
            </a:r>
            <a:r>
              <a:rPr lang="en-US" dirty="0" err="1" smtClean="0">
                <a:cs typeface="+mn-cs"/>
              </a:rPr>
              <a:t>www.ageinplacetech.com</a:t>
            </a:r>
            <a:r>
              <a:rPr lang="en-US" dirty="0" smtClean="0">
                <a:cs typeface="+mn-cs"/>
              </a:rPr>
              <a:t>/blog/mobile-devices-and-data-everywhere-not-drop-information-drink</a:t>
            </a:r>
          </a:p>
          <a:p>
            <a:pPr>
              <a:defRPr/>
            </a:pPr>
            <a:endParaRPr lang="en-US" dirty="0" smtClean="0">
              <a:cs typeface="+mn-cs"/>
            </a:endParaRPr>
          </a:p>
          <a:p>
            <a:pPr>
              <a:defRPr/>
            </a:pPr>
            <a:endParaRPr lang="en-US" dirty="0" smtClean="0">
              <a:cs typeface="+mn-cs"/>
            </a:endParaRPr>
          </a:p>
          <a:p>
            <a:pPr>
              <a:defRPr/>
            </a:pPr>
            <a:r>
              <a:rPr lang="en-US" dirty="0" smtClean="0">
                <a:cs typeface="+mn-cs"/>
              </a:rPr>
              <a:t>increasing therapeutic precision/info of tradeoffs between alternatives (</a:t>
            </a:r>
            <a:r>
              <a:rPr lang="en-US" dirty="0" err="1" smtClean="0">
                <a:cs typeface="+mn-cs"/>
              </a:rPr>
              <a:t>eg</a:t>
            </a:r>
            <a:r>
              <a:rPr lang="en-US" dirty="0" smtClean="0">
                <a:cs typeface="+mn-cs"/>
              </a:rPr>
              <a:t> justifying prior authorization)</a:t>
            </a:r>
          </a:p>
          <a:p>
            <a:pPr>
              <a:defRPr/>
            </a:pPr>
            <a:r>
              <a:rPr lang="en-US" dirty="0" smtClean="0">
                <a:cs typeface="+mn-cs"/>
              </a:rPr>
              <a:t>http://www.k4health.org/toolkits/</a:t>
            </a:r>
            <a:r>
              <a:rPr lang="en-US" dirty="0" err="1" smtClean="0">
                <a:cs typeface="+mn-cs"/>
              </a:rPr>
              <a:t>mhealth</a:t>
            </a:r>
            <a:r>
              <a:rPr lang="en-US" dirty="0" smtClean="0">
                <a:cs typeface="+mn-cs"/>
              </a:rPr>
              <a:t>/country-specific-global-database-mobile-projects</a:t>
            </a:r>
          </a:p>
        </p:txBody>
      </p:sp>
      <p:sp>
        <p:nvSpPr>
          <p:cNvPr id="51203" name="Rectangle 3"/>
          <p:cNvSpPr>
            <a:spLocks noGrp="1" noRot="1" noChangeAspect="1" noChangeArrowheads="1" noTextEdit="1"/>
          </p:cNvSpPr>
          <p:nvPr>
            <p:ph type="sldImg"/>
          </p:nvPr>
        </p:nvSpPr>
        <p:spPr>
          <a:xfrm>
            <a:off x="982663" y="565150"/>
            <a:ext cx="4892675" cy="3670300"/>
          </a:xfrm>
          <a:ln w="12700" cap="flat">
            <a:solidFill>
              <a:schemeClr val="tx1"/>
            </a:solidFill>
          </a:ln>
        </p:spPr>
      </p:sp>
    </p:spTree>
    <p:extLst>
      <p:ext uri="{BB962C8B-B14F-4D97-AF65-F5344CB8AC3E}">
        <p14:creationId xmlns:p14="http://schemas.microsoft.com/office/powerpoint/2010/main" val="873867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1103C2-43D5-443F-9607-11F5C89390A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5605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4935" indent="-282545" eaLnBrk="0" hangingPunct="0">
              <a:spcBef>
                <a:spcPct val="30000"/>
              </a:spcBef>
              <a:defRPr sz="1200">
                <a:solidFill>
                  <a:schemeClr val="tx1"/>
                </a:solidFill>
                <a:latin typeface="Calibri" panose="020F0502020204030204" pitchFamily="34" charset="0"/>
              </a:defRPr>
            </a:lvl2pPr>
            <a:lvl3pPr marL="1131767" indent="-225401" eaLnBrk="0" hangingPunct="0">
              <a:spcBef>
                <a:spcPct val="30000"/>
              </a:spcBef>
              <a:defRPr sz="1200">
                <a:solidFill>
                  <a:schemeClr val="tx1"/>
                </a:solidFill>
                <a:latin typeface="Calibri" panose="020F0502020204030204" pitchFamily="34" charset="0"/>
              </a:defRPr>
            </a:lvl3pPr>
            <a:lvl4pPr marL="1584157" indent="-225401" eaLnBrk="0" hangingPunct="0">
              <a:spcBef>
                <a:spcPct val="30000"/>
              </a:spcBef>
              <a:defRPr sz="1200">
                <a:solidFill>
                  <a:schemeClr val="tx1"/>
                </a:solidFill>
                <a:latin typeface="Calibri" panose="020F0502020204030204" pitchFamily="34" charset="0"/>
              </a:defRPr>
            </a:lvl4pPr>
            <a:lvl5pPr marL="2036547" indent="-225401" eaLnBrk="0" hangingPunct="0">
              <a:spcBef>
                <a:spcPct val="30000"/>
              </a:spcBef>
              <a:defRPr sz="1200">
                <a:solidFill>
                  <a:schemeClr val="tx1"/>
                </a:solidFill>
                <a:latin typeface="Calibri" panose="020F0502020204030204" pitchFamily="34" charset="0"/>
              </a:defRPr>
            </a:lvl5pPr>
            <a:lvl6pPr marL="2493699" indent="-225401" eaLnBrk="0" fontAlgn="base" hangingPunct="0">
              <a:spcBef>
                <a:spcPct val="30000"/>
              </a:spcBef>
              <a:spcAft>
                <a:spcPct val="0"/>
              </a:spcAft>
              <a:defRPr sz="1200">
                <a:solidFill>
                  <a:schemeClr val="tx1"/>
                </a:solidFill>
                <a:latin typeface="Calibri" panose="020F0502020204030204" pitchFamily="34" charset="0"/>
              </a:defRPr>
            </a:lvl6pPr>
            <a:lvl7pPr marL="2950850" indent="-225401" eaLnBrk="0" fontAlgn="base" hangingPunct="0">
              <a:spcBef>
                <a:spcPct val="30000"/>
              </a:spcBef>
              <a:spcAft>
                <a:spcPct val="0"/>
              </a:spcAft>
              <a:defRPr sz="1200">
                <a:solidFill>
                  <a:schemeClr val="tx1"/>
                </a:solidFill>
                <a:latin typeface="Calibri" panose="020F0502020204030204" pitchFamily="34" charset="0"/>
              </a:defRPr>
            </a:lvl7pPr>
            <a:lvl8pPr marL="3408001" indent="-225401" eaLnBrk="0" fontAlgn="base" hangingPunct="0">
              <a:spcBef>
                <a:spcPct val="30000"/>
              </a:spcBef>
              <a:spcAft>
                <a:spcPct val="0"/>
              </a:spcAft>
              <a:defRPr sz="1200">
                <a:solidFill>
                  <a:schemeClr val="tx1"/>
                </a:solidFill>
                <a:latin typeface="Calibri" panose="020F0502020204030204" pitchFamily="34" charset="0"/>
              </a:defRPr>
            </a:lvl8pPr>
            <a:lvl9pPr marL="3865153" indent="-225401"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D7F175A-408D-46DA-BF62-102CF1AB362B}" type="slidenum">
              <a:rPr lang="en-US" altLang="en-US">
                <a:solidFill>
                  <a:srgbClr val="000000"/>
                </a:solidFill>
                <a:latin typeface="Arial" panose="020B0604020202020204" pitchFamily="34" charset="0"/>
                <a:ea typeface="MS PGothic" panose="020B0600070205080204" pitchFamily="34" charset="-128"/>
              </a:rPr>
              <a:pPr eaLnBrk="1" hangingPunct="1">
                <a:spcBef>
                  <a:spcPct val="0"/>
                </a:spcBef>
              </a:pPr>
              <a:t>13</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18063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58CD0D81-7A91-45A1-97AD-B3E3BF6E5A41}"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8873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15</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76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19</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822711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21</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logistic</a:t>
            </a:r>
            <a:r>
              <a:rPr lang="en-US" baseline="0" dirty="0" smtClean="0">
                <a:solidFill>
                  <a:srgbClr val="333333"/>
                </a:solidFill>
                <a:latin typeface="Arial" charset="0"/>
                <a:cs typeface="+mn-cs"/>
              </a:rPr>
              <a:t> regression classifier</a:t>
            </a: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427304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22</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logistic</a:t>
            </a:r>
            <a:r>
              <a:rPr lang="en-US" baseline="0" dirty="0" smtClean="0">
                <a:solidFill>
                  <a:srgbClr val="333333"/>
                </a:solidFill>
                <a:latin typeface="Arial" charset="0"/>
                <a:cs typeface="+mn-cs"/>
              </a:rPr>
              <a:t> regression classifier</a:t>
            </a: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59502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Enumerated list of types of activity. </a:t>
            </a:r>
          </a:p>
        </p:txBody>
      </p:sp>
      <p:sp>
        <p:nvSpPr>
          <p:cNvPr id="1269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0FC7F34-13D4-0A49-BFC5-0ADACEA2DEF1}" type="slidenum">
              <a:rPr lang="en-US" altLang="x-none" sz="1200"/>
              <a:pPr/>
              <a:t>27</a:t>
            </a:fld>
            <a:endParaRPr lang="en-US" altLang="x-none" sz="1200"/>
          </a:p>
        </p:txBody>
      </p:sp>
    </p:spTree>
    <p:extLst>
      <p:ext uri="{BB962C8B-B14F-4D97-AF65-F5344CB8AC3E}">
        <p14:creationId xmlns:p14="http://schemas.microsoft.com/office/powerpoint/2010/main" val="127892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What about Google? Google Fit provides activity type and duration, so we could infer the METS by looking up the type of activity in for example the 2011 Compendium of Physical Activities. But road biking is anywhere from 4 METS if you're cycling leisurely at under 10 mph to over 15 METS if you're racing over 20 mph, and not drafting, or it's 5 METS if you're unicycling at any speed. So just knowing you're road biking isn't enough. </a:t>
            </a:r>
          </a:p>
          <a:p>
            <a:endParaRPr lang="en-US" altLang="x-none">
              <a:ea typeface="ＭＳ Ｐゴシック" charset="-128"/>
            </a:endParaRPr>
          </a:p>
          <a:p>
            <a:r>
              <a:rPr lang="en-US" altLang="x-none">
                <a:ea typeface="ＭＳ Ｐゴシック" charset="-128"/>
              </a:rPr>
              <a:t>~~~~~~~~~~~~</a:t>
            </a:r>
          </a:p>
          <a:p>
            <a:r>
              <a:rPr lang="en-US" altLang="x-none">
                <a:ea typeface="ＭＳ Ｐゴシック" charset="-128"/>
              </a:rPr>
              <a:t>Android FIT has Distance delta, </a:t>
            </a:r>
            <a:r>
              <a:rPr lang="en-US" altLang="x-none" sz="1600">
                <a:latin typeface="Candara" charset="0"/>
                <a:ea typeface="ＭＳ Ｐゴシック" charset="-128"/>
              </a:rPr>
              <a:t>Distance covered since the last reading, in meters</a:t>
            </a:r>
            <a:endParaRPr lang="en-US" altLang="x-none">
              <a:ea typeface="ＭＳ Ｐゴシック" charset="-128"/>
            </a:endParaRPr>
          </a:p>
        </p:txBody>
      </p:sp>
      <p:sp>
        <p:nvSpPr>
          <p:cNvPr id="1290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B7F859DA-C6DF-9145-8B19-E81E5108F1FE}" type="slidenum">
              <a:rPr lang="en-US" altLang="x-none" sz="1200"/>
              <a:pPr/>
              <a:t>28</a:t>
            </a:fld>
            <a:endParaRPr lang="en-US" altLang="x-none" sz="1200"/>
          </a:p>
        </p:txBody>
      </p:sp>
    </p:spTree>
    <p:extLst>
      <p:ext uri="{BB962C8B-B14F-4D97-AF65-F5344CB8AC3E}">
        <p14:creationId xmlns:p14="http://schemas.microsoft.com/office/powerpoint/2010/main" val="1899437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1310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And HealthKit from Apple? We can calculate the duration of a workout using their definitions of start and endDate, and use known equations to calculate METS and add up the minutes at 3-6 METS. I've presented here a simplified story to make the point that something seemingly easy like getting at minutes of moderate activity isn't at all, and we're haven't gotten into more challenging data blood glucose (is it random, fasting or after a meal), or complicated variables to self-report and standardize like mood, or stress. </a:t>
            </a:r>
          </a:p>
          <a:p>
            <a:endParaRPr lang="en-US" altLang="x-none">
              <a:ea typeface="ＭＳ Ｐゴシック" charset="-128"/>
            </a:endParaRPr>
          </a:p>
          <a:p>
            <a:r>
              <a:rPr lang="en-US" altLang="x-none">
                <a:ea typeface="ＭＳ Ｐゴシック" charset="-128"/>
              </a:rPr>
              <a:t>Birth of the Apple Universe</a:t>
            </a:r>
          </a:p>
        </p:txBody>
      </p:sp>
      <p:sp>
        <p:nvSpPr>
          <p:cNvPr id="1310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3EADA10-8D3E-4D4B-8C39-AFA7232BC0DA}" type="slidenum">
              <a:rPr lang="en-US" altLang="x-none" sz="1200"/>
              <a:pPr/>
              <a:t>29</a:t>
            </a:fld>
            <a:endParaRPr lang="en-US" altLang="x-none" sz="1200"/>
          </a:p>
        </p:txBody>
      </p:sp>
    </p:spTree>
    <p:extLst>
      <p:ext uri="{BB962C8B-B14F-4D97-AF65-F5344CB8AC3E}">
        <p14:creationId xmlns:p14="http://schemas.microsoft.com/office/powerpoint/2010/main" val="148136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45632668-65BA-5C4A-BF02-D4C1F4B6FEE8}" type="slidenum">
              <a:rPr lang="en-US" altLang="en-US" sz="1200"/>
              <a:pPr/>
              <a:t>2</a:t>
            </a:fld>
            <a:endParaRPr lang="en-US" altLang="en-US" sz="1200"/>
          </a:p>
        </p:txBody>
      </p:sp>
      <p:sp>
        <p:nvSpPr>
          <p:cNvPr id="54274" name="Rectangle 2"/>
          <p:cNvSpPr>
            <a:spLocks noGrp="1" noRot="1" noChangeAspect="1" noChangeArrowheads="1" noTextEdit="1"/>
          </p:cNvSpPr>
          <p:nvPr>
            <p:ph type="sldImg"/>
          </p:nvPr>
        </p:nvSpPr>
        <p:spPr>
          <a:solidFill>
            <a:srgbClr val="FFFFFF"/>
          </a:solidFill>
          <a:ln/>
        </p:spPr>
      </p:sp>
      <p:sp>
        <p:nvSpPr>
          <p:cNvPr id="1310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smtClean="0">
                <a:cs typeface="+mn-cs"/>
              </a:rPr>
              <a:t>LHC not as popular as PMI</a:t>
            </a:r>
          </a:p>
        </p:txBody>
      </p:sp>
    </p:spTree>
    <p:extLst>
      <p:ext uri="{BB962C8B-B14F-4D97-AF65-F5344CB8AC3E}">
        <p14:creationId xmlns:p14="http://schemas.microsoft.com/office/powerpoint/2010/main" val="115852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This is looking like déjà vu all over again. Silos, standards, headache!</a:t>
            </a:r>
          </a:p>
        </p:txBody>
      </p:sp>
      <p:sp>
        <p:nvSpPr>
          <p:cNvPr id="1331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867E781-540E-3441-9375-298C61BFCDDD}" type="slidenum">
              <a:rPr lang="en-US" altLang="x-none" sz="1200"/>
              <a:pPr/>
              <a:t>30</a:t>
            </a:fld>
            <a:endParaRPr lang="en-US" altLang="x-none" sz="1200"/>
          </a:p>
        </p:txBody>
      </p:sp>
    </p:spTree>
    <p:extLst>
      <p:ext uri="{BB962C8B-B14F-4D97-AF65-F5344CB8AC3E}">
        <p14:creationId xmlns:p14="http://schemas.microsoft.com/office/powerpoint/2010/main" val="39092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ADF3A340-EBCF-5642-802B-EE7896090CF3}" type="slidenum">
              <a:rPr lang="en-US" altLang="x-none" sz="1200">
                <a:latin typeface="Arial" charset="0"/>
              </a:rPr>
              <a:pPr/>
              <a:t>31</a:t>
            </a:fld>
            <a:endParaRPr lang="en-US" altLang="x-none" sz="1200">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64703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Shape 215"/>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37218" name="Shape 216"/>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p>
            <a:pPr>
              <a:spcBef>
                <a:spcPct val="0"/>
              </a:spcBef>
            </a:pPr>
            <a:r>
              <a:rPr lang="en-US" altLang="x-none">
                <a:ea typeface="ＭＳ Ｐゴシック" charset="-128"/>
              </a:rPr>
              <a:t>Need data standards for mHealth. 3 years ago cofounded OmH, read about it in our Science paper.</a:t>
            </a:r>
          </a:p>
          <a:p>
            <a:pPr>
              <a:spcBef>
                <a:spcPct val="0"/>
              </a:spcBef>
            </a:pPr>
            <a:r>
              <a:rPr lang="en-US" altLang="x-none">
                <a:ea typeface="ＭＳ Ｐゴシック" charset="-128"/>
              </a:rPr>
              <a:t>Working with industry on open source schemas…</a:t>
            </a:r>
            <a:endParaRPr lang="x-none" altLang="x-none">
              <a:ea typeface="ＭＳ Ｐゴシック" charset="-128"/>
            </a:endParaRPr>
          </a:p>
          <a:p>
            <a:pPr>
              <a:spcBef>
                <a:spcPct val="0"/>
              </a:spcBef>
            </a:pPr>
            <a:endParaRPr lang="x-none" altLang="x-none">
              <a:ea typeface="ＭＳ Ｐゴシック" charset="-128"/>
            </a:endParaRPr>
          </a:p>
          <a:p>
            <a:pPr>
              <a:spcBef>
                <a:spcPct val="0"/>
              </a:spcBef>
              <a:buClr>
                <a:srgbClr val="000000"/>
              </a:buClr>
            </a:pPr>
            <a:endParaRPr lang="x-none" altLang="x-none">
              <a:ea typeface="ＭＳ Ｐゴシック" charset="-128"/>
            </a:endParaRPr>
          </a:p>
        </p:txBody>
      </p:sp>
    </p:spTree>
    <p:extLst>
      <p:ext uri="{BB962C8B-B14F-4D97-AF65-F5344CB8AC3E}">
        <p14:creationId xmlns:p14="http://schemas.microsoft.com/office/powerpoint/2010/main" val="1207190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33</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No FitBit,</a:t>
            </a:r>
            <a:r>
              <a:rPr lang="en-US" baseline="0" dirty="0" smtClean="0">
                <a:solidFill>
                  <a:srgbClr val="333333"/>
                </a:solidFill>
                <a:latin typeface="Arial" charset="0"/>
                <a:cs typeface="+mn-cs"/>
              </a:rPr>
              <a:t> no Android</a:t>
            </a: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336114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34</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834136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35</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844389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solidFill>
                  <a:srgbClr val="000000"/>
                </a:solidFill>
              </a:rPr>
              <a:pPr/>
              <a:t>36</a:t>
            </a:fld>
            <a:endParaRPr lang="en-US" altLang="en-US" sz="1200">
              <a:solidFill>
                <a:srgbClr val="000000"/>
              </a:solidFill>
            </a:endParaRPr>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336160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solidFill>
                  <a:srgbClr val="000000"/>
                </a:solidFill>
              </a:rPr>
              <a:pPr/>
              <a:t>37</a:t>
            </a:fld>
            <a:endParaRPr lang="en-US" altLang="en-US" sz="1200">
              <a:solidFill>
                <a:srgbClr val="000000"/>
              </a:solidFill>
            </a:endParaRPr>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679114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part of an</a:t>
            </a:r>
            <a:r>
              <a:rPr lang="en-US" baseline="0" dirty="0" smtClean="0"/>
              <a:t> NIH center on mobile health called Mobile Data to Knowledge. One of our studies is a sensor-powered JITAI or just in time adaptive intervention study. </a:t>
            </a:r>
          </a:p>
          <a:p>
            <a:endParaRPr lang="en-US" baseline="0" dirty="0" smtClean="0"/>
          </a:p>
          <a:p>
            <a:r>
              <a:rPr lang="en-US" baseline="0" dirty="0" smtClean="0"/>
              <a:t>This study aims to help smokers who have just quit to stay quit, which is pretty hard actually. 60% of quitters will relapse, or smoke again, in the first week. The hypothesis is that stress leads to relapse, so detecting and treating stress "just-in-time" should increase the time to first lapse, and reduce the rate of relapse.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863580-3442-2E4A-9A75-FB365206F028}" type="slidenum">
              <a:rPr lang="en-US" smtClean="0"/>
              <a:t>40</a:t>
            </a:fld>
            <a:endParaRPr lang="en-US"/>
          </a:p>
        </p:txBody>
      </p:sp>
    </p:spTree>
    <p:extLst>
      <p:ext uri="{BB962C8B-B14F-4D97-AF65-F5344CB8AC3E}">
        <p14:creationId xmlns:p14="http://schemas.microsoft.com/office/powerpoint/2010/main" val="1570934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do this study, we must be able to detect stress in real time. We're doing that using a chest band that infers stress from HR, HRV, and respiratory rate and pattern. If stress is detected, the person gets a buzz on their MS Band wristband, and they go to their phone and are </a:t>
            </a:r>
            <a:r>
              <a:rPr lang="en-US" baseline="0" dirty="0" err="1" smtClean="0"/>
              <a:t>microrandomized</a:t>
            </a:r>
            <a:r>
              <a:rPr lang="en-US" baseline="0" dirty="0" smtClean="0"/>
              <a:t> to a stress reduction exercise – could be music, guided imagery, or meditation. They are then monitored for whether they smoke again, through a wrist sensor to monitor arm and wrist movement correlated with a deep inhalation. </a:t>
            </a:r>
          </a:p>
          <a:p>
            <a:endParaRPr lang="en-US" baseline="0" dirty="0" smtClean="0"/>
          </a:p>
          <a:p>
            <a:r>
              <a:rPr lang="en-US" baseline="0" dirty="0" smtClean="0"/>
              <a:t>Our real-time computational platform crunches all this real-time data to build individualized models of smoking urge and to drive adaptive randomization through an individualized efficacy model. Remember just 10 hours of this monitoring is 3 Shakespeare's worth of data. </a:t>
            </a:r>
          </a:p>
          <a:p>
            <a:endParaRPr lang="en-US" dirty="0" smtClean="0"/>
          </a:p>
          <a:p>
            <a:r>
              <a:rPr lang="en-US" dirty="0" smtClean="0"/>
              <a:t>https://</a:t>
            </a:r>
            <a:r>
              <a:rPr lang="en-US" dirty="0" err="1" smtClean="0"/>
              <a:t>methodology.psu.edu</a:t>
            </a:r>
            <a:r>
              <a:rPr lang="en-US" dirty="0" smtClean="0"/>
              <a:t>/media/</a:t>
            </a:r>
            <a:r>
              <a:rPr lang="en-US" dirty="0" err="1" smtClean="0"/>
              <a:t>techreports</a:t>
            </a:r>
            <a:r>
              <a:rPr lang="en-US" dirty="0" smtClean="0"/>
              <a:t>/14-126.pdf</a:t>
            </a:r>
            <a:endParaRPr lang="en-US" dirty="0"/>
          </a:p>
        </p:txBody>
      </p:sp>
      <p:sp>
        <p:nvSpPr>
          <p:cNvPr id="4" name="Slide Number Placeholder 3"/>
          <p:cNvSpPr>
            <a:spLocks noGrp="1"/>
          </p:cNvSpPr>
          <p:nvPr>
            <p:ph type="sldNum" sz="quarter" idx="10"/>
          </p:nvPr>
        </p:nvSpPr>
        <p:spPr/>
        <p:txBody>
          <a:bodyPr/>
          <a:lstStyle/>
          <a:p>
            <a:fld id="{93863580-3442-2E4A-9A75-FB365206F028}" type="slidenum">
              <a:rPr lang="en-US" smtClean="0"/>
              <a:t>41</a:t>
            </a:fld>
            <a:endParaRPr lang="en-US"/>
          </a:p>
        </p:txBody>
      </p:sp>
    </p:spTree>
    <p:extLst>
      <p:ext uri="{BB962C8B-B14F-4D97-AF65-F5344CB8AC3E}">
        <p14:creationId xmlns:p14="http://schemas.microsoft.com/office/powerpoint/2010/main" val="143514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B9663490-64DA-974B-84DE-9657CE8AEE9B}" type="slidenum">
              <a:rPr lang="en-US" altLang="en-US" sz="1200">
                <a:solidFill>
                  <a:srgbClr val="000000"/>
                </a:solidFill>
              </a:rPr>
              <a:pPr/>
              <a:t>3</a:t>
            </a:fld>
            <a:endParaRPr lang="en-US" altLang="en-US" sz="1200">
              <a:solidFill>
                <a:srgbClr val="000000"/>
              </a:solidFill>
            </a:endParaRPr>
          </a:p>
        </p:txBody>
      </p:sp>
      <p:sp>
        <p:nvSpPr>
          <p:cNvPr id="57346" name="Rectangle 2"/>
          <p:cNvSpPr>
            <a:spLocks noGrp="1" noRot="1" noChangeAspect="1" noChangeArrowheads="1" noTextEdit="1"/>
          </p:cNvSpPr>
          <p:nvPr>
            <p:ph type="sldImg"/>
          </p:nvPr>
        </p:nvSpPr>
        <p:spPr>
          <a:solidFill>
            <a:srgbClr val="FFFFFF"/>
          </a:solidFill>
          <a:ln/>
        </p:spPr>
      </p:sp>
      <p:sp>
        <p:nvSpPr>
          <p:cNvPr id="924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smtClean="0">
                <a:cs typeface="+mn-cs"/>
              </a:rPr>
              <a:t>Companies now have all the data. Used to be academics</a:t>
            </a:r>
          </a:p>
        </p:txBody>
      </p:sp>
    </p:spTree>
    <p:extLst>
      <p:ext uri="{BB962C8B-B14F-4D97-AF65-F5344CB8AC3E}">
        <p14:creationId xmlns:p14="http://schemas.microsoft.com/office/powerpoint/2010/main" val="116277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methodology.psu.edu</a:t>
            </a:r>
            <a:r>
              <a:rPr lang="en-US" dirty="0" smtClean="0"/>
              <a:t>/</a:t>
            </a:r>
            <a:r>
              <a:rPr lang="en-US" dirty="0" err="1" smtClean="0"/>
              <a:t>ra</a:t>
            </a:r>
            <a:r>
              <a:rPr lang="en-US" dirty="0" smtClean="0"/>
              <a:t>/most/research</a:t>
            </a:r>
            <a:endParaRPr lang="en-US" dirty="0"/>
          </a:p>
        </p:txBody>
      </p:sp>
      <p:sp>
        <p:nvSpPr>
          <p:cNvPr id="4" name="Slide Number Placeholder 3"/>
          <p:cNvSpPr>
            <a:spLocks noGrp="1"/>
          </p:cNvSpPr>
          <p:nvPr>
            <p:ph type="sldNum" sz="quarter" idx="10"/>
          </p:nvPr>
        </p:nvSpPr>
        <p:spPr/>
        <p:txBody>
          <a:bodyPr/>
          <a:lstStyle/>
          <a:p>
            <a:fld id="{A2631D57-5E1B-5F48-B1F0-C9D8C6F80EA4}"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871035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Observational studies, embed RCTs in care like CTSI COPD order sets and </a:t>
            </a:r>
            <a:endParaRPr lang="en-US" baseline="0" dirty="0" smtClean="0"/>
          </a:p>
        </p:txBody>
      </p:sp>
      <p:sp>
        <p:nvSpPr>
          <p:cNvPr id="4" name="Slide Number Placeholder 3"/>
          <p:cNvSpPr>
            <a:spLocks noGrp="1"/>
          </p:cNvSpPr>
          <p:nvPr>
            <p:ph type="sldNum" sz="quarter" idx="10"/>
          </p:nvPr>
        </p:nvSpPr>
        <p:spPr/>
        <p:txBody>
          <a:bodyPr/>
          <a:lstStyle/>
          <a:p>
            <a:fld id="{93863580-3442-2E4A-9A75-FB365206F028}" type="slidenum">
              <a:rPr lang="en-US" smtClean="0"/>
              <a:t>44</a:t>
            </a:fld>
            <a:endParaRPr lang="en-US"/>
          </a:p>
        </p:txBody>
      </p:sp>
    </p:spTree>
    <p:extLst>
      <p:ext uri="{BB962C8B-B14F-4D97-AF65-F5344CB8AC3E}">
        <p14:creationId xmlns:p14="http://schemas.microsoft.com/office/powerpoint/2010/main" val="2118097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Tx/>
              <a:buChar char="-"/>
            </a:pPr>
            <a:r>
              <a:rPr lang="en-US" dirty="0" smtClean="0"/>
              <a:t>randomly</a:t>
            </a:r>
            <a:r>
              <a:rPr lang="en-US" baseline="0" dirty="0" smtClean="0"/>
              <a:t> assigned to row</a:t>
            </a:r>
          </a:p>
          <a:p>
            <a:pPr marL="0" indent="0">
              <a:buFontTx/>
              <a:buNone/>
            </a:pPr>
            <a:r>
              <a:rPr lang="en-US" dirty="0" smtClean="0"/>
              <a:t>-</a:t>
            </a:r>
            <a:r>
              <a:rPr lang="en-US" baseline="0" dirty="0" smtClean="0"/>
              <a:t> </a:t>
            </a:r>
            <a:r>
              <a:rPr lang="en-US" baseline="0" dirty="0" err="1" smtClean="0"/>
              <a:t>esp</a:t>
            </a:r>
            <a:r>
              <a:rPr lang="en-US" baseline="0" dirty="0" smtClean="0"/>
              <a:t> good for more good than harm (e.g., EHR) where everyone gets the intervention in the end (unethical not to let them use it)</a:t>
            </a:r>
            <a:endParaRPr lang="en-US" dirty="0" smtClean="0"/>
          </a:p>
        </p:txBody>
      </p:sp>
    </p:spTree>
    <p:extLst>
      <p:ext uri="{BB962C8B-B14F-4D97-AF65-F5344CB8AC3E}">
        <p14:creationId xmlns:p14="http://schemas.microsoft.com/office/powerpoint/2010/main" val="798188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927A9B45-5F45-4301-8B59-F20B7A54C979}" type="slidenum">
              <a:rPr lang="en-US">
                <a:solidFill>
                  <a:srgbClr val="000000"/>
                </a:solidFill>
              </a:rPr>
              <a:pPr/>
              <a:t>48</a:t>
            </a:fld>
            <a:endParaRPr lang="en-US">
              <a:solidFill>
                <a:srgbClr val="000000"/>
              </a:solidFill>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Aft>
                <a:spcPts val="1000"/>
              </a:spcAft>
            </a:pPr>
            <a:r>
              <a:rPr lang="en-US" baseline="0" dirty="0" smtClean="0">
                <a:solidFill>
                  <a:srgbClr val="000000"/>
                </a:solidFill>
                <a:latin typeface="Lucida Sans" charset="0"/>
                <a:ea typeface="Arial Unicode MS" charset="0"/>
                <a:cs typeface="Arial Unicode MS" charset="0"/>
              </a:rPr>
              <a:t>Statistically, this is asking </a:t>
            </a:r>
            <a:r>
              <a:rPr lang="en-US" dirty="0" smtClean="0">
                <a:solidFill>
                  <a:srgbClr val="000000"/>
                </a:solidFill>
                <a:latin typeface="Lucida Sans" charset="0"/>
                <a:ea typeface="Arial Unicode MS" charset="0"/>
                <a:cs typeface="Arial Unicode MS" charset="0"/>
              </a:rPr>
              <a:t>about </a:t>
            </a:r>
            <a:r>
              <a:rPr lang="en-US" dirty="0">
                <a:solidFill>
                  <a:srgbClr val="000000"/>
                </a:solidFill>
                <a:latin typeface="Lucida Sans" charset="0"/>
                <a:ea typeface="Arial Unicode MS" charset="0"/>
                <a:cs typeface="Arial Unicode MS" charset="0"/>
              </a:rPr>
              <a:t>the strength of association between being "exposed" to </a:t>
            </a:r>
            <a:r>
              <a:rPr lang="en-US" dirty="0" smtClean="0">
                <a:solidFill>
                  <a:srgbClr val="000000"/>
                </a:solidFill>
                <a:latin typeface="Lucida Sans" charset="0"/>
                <a:ea typeface="Arial Unicode MS" charset="0"/>
                <a:cs typeface="Arial Unicode MS" charset="0"/>
              </a:rPr>
              <a:t>oxycodone or </a:t>
            </a:r>
            <a:r>
              <a:rPr lang="en-US" dirty="0" err="1" smtClean="0">
                <a:solidFill>
                  <a:srgbClr val="000000"/>
                </a:solidFill>
                <a:latin typeface="Lucida Sans" charset="0"/>
                <a:ea typeface="Arial Unicode MS" charset="0"/>
                <a:cs typeface="Arial Unicode MS" charset="0"/>
              </a:rPr>
              <a:t>percocet</a:t>
            </a:r>
            <a:r>
              <a:rPr lang="en-US" dirty="0" smtClean="0">
                <a:solidFill>
                  <a:srgbClr val="000000"/>
                </a:solidFill>
                <a:latin typeface="Lucida Sans" charset="0"/>
                <a:ea typeface="Arial Unicode MS" charset="0"/>
                <a:cs typeface="Arial Unicode MS" charset="0"/>
              </a:rPr>
              <a:t>,</a:t>
            </a:r>
            <a:r>
              <a:rPr lang="en-US" baseline="0" dirty="0" smtClean="0">
                <a:solidFill>
                  <a:srgbClr val="000000"/>
                </a:solidFill>
                <a:latin typeface="Lucida Sans" charset="0"/>
                <a:ea typeface="Arial Unicode MS" charset="0"/>
                <a:cs typeface="Arial Unicode MS" charset="0"/>
              </a:rPr>
              <a:t> say, an</a:t>
            </a:r>
            <a:r>
              <a:rPr lang="en-US" dirty="0" smtClean="0">
                <a:solidFill>
                  <a:srgbClr val="000000"/>
                </a:solidFill>
                <a:latin typeface="Lucida Sans" charset="0"/>
                <a:ea typeface="Arial Unicode MS" charset="0"/>
                <a:cs typeface="Arial Unicode MS" charset="0"/>
              </a:rPr>
              <a:t>d </a:t>
            </a:r>
            <a:r>
              <a:rPr lang="en-US" dirty="0">
                <a:solidFill>
                  <a:srgbClr val="000000"/>
                </a:solidFill>
                <a:latin typeface="Lucida Sans" charset="0"/>
                <a:ea typeface="Arial Unicode MS" charset="0"/>
                <a:cs typeface="Arial Unicode MS" charset="0"/>
              </a:rPr>
              <a:t>some outcome we care about, like </a:t>
            </a:r>
            <a:r>
              <a:rPr lang="en-US" dirty="0" smtClean="0">
                <a:solidFill>
                  <a:srgbClr val="000000"/>
                </a:solidFill>
                <a:latin typeface="Lucida Sans" charset="0"/>
                <a:ea typeface="Arial Unicode MS" charset="0"/>
                <a:cs typeface="Arial Unicode MS" charset="0"/>
              </a:rPr>
              <a:t>pain relief.  </a:t>
            </a:r>
            <a:endParaRPr lang="en-US" dirty="0">
              <a:solidFill>
                <a:srgbClr val="000000"/>
              </a:solidFill>
              <a:latin typeface="Lucida Sans" charset="0"/>
              <a:ea typeface="Arial Unicode MS" charset="0"/>
              <a:cs typeface="Arial Unicode MS" charset="0"/>
            </a:endParaRPr>
          </a:p>
          <a:p>
            <a:r>
              <a:rPr lang="en-US" dirty="0" smtClean="0">
                <a:solidFill>
                  <a:srgbClr val="000000"/>
                </a:solidFill>
                <a:latin typeface="Lucida Sans" charset="0"/>
                <a:ea typeface="Arial Unicode MS" charset="0"/>
                <a:cs typeface="Arial Unicode MS" charset="0"/>
              </a:rPr>
              <a:t>We </a:t>
            </a:r>
            <a:r>
              <a:rPr lang="en-US" dirty="0">
                <a:solidFill>
                  <a:srgbClr val="000000"/>
                </a:solidFill>
                <a:latin typeface="Lucida Sans" charset="0"/>
                <a:ea typeface="Arial Unicode MS" charset="0"/>
                <a:cs typeface="Arial Unicode MS" charset="0"/>
              </a:rPr>
              <a:t>can </a:t>
            </a:r>
            <a:r>
              <a:rPr lang="en-US" dirty="0" smtClean="0">
                <a:solidFill>
                  <a:srgbClr val="000000"/>
                </a:solidFill>
                <a:latin typeface="Lucida Sans" charset="0"/>
                <a:ea typeface="Arial Unicode MS" charset="0"/>
                <a:cs typeface="Arial Unicode MS" charset="0"/>
              </a:rPr>
              <a:t>ask whether oxycodone works </a:t>
            </a:r>
            <a:r>
              <a:rPr lang="en-US" dirty="0">
                <a:solidFill>
                  <a:srgbClr val="000000"/>
                </a:solidFill>
                <a:latin typeface="Lucida Sans" charset="0"/>
                <a:ea typeface="Arial Unicode MS" charset="0"/>
                <a:cs typeface="Arial Unicode MS" charset="0"/>
              </a:rPr>
              <a:t>at the population </a:t>
            </a:r>
            <a:r>
              <a:rPr lang="en-US" dirty="0" smtClean="0">
                <a:solidFill>
                  <a:srgbClr val="000000"/>
                </a:solidFill>
                <a:latin typeface="Lucida Sans" charset="0"/>
                <a:ea typeface="Arial Unicode MS" charset="0"/>
                <a:cs typeface="Arial Unicode MS" charset="0"/>
              </a:rPr>
              <a:t>level </a:t>
            </a:r>
            <a:r>
              <a:rPr lang="en-US" dirty="0">
                <a:solidFill>
                  <a:srgbClr val="000000"/>
                </a:solidFill>
                <a:latin typeface="Lucida Sans" charset="0"/>
                <a:ea typeface="Arial Unicode MS" charset="0"/>
                <a:cs typeface="Arial Unicode MS" charset="0"/>
              </a:rPr>
              <a:t>or whether it works for an individual (does it work </a:t>
            </a:r>
            <a:r>
              <a:rPr lang="en-US" i="1" dirty="0">
                <a:solidFill>
                  <a:srgbClr val="000000"/>
                </a:solidFill>
                <a:latin typeface="Lucida Sans" charset="0"/>
                <a:ea typeface="Arial Unicode MS" charset="0"/>
                <a:cs typeface="Arial Unicode MS" charset="0"/>
              </a:rPr>
              <a:t>for me</a:t>
            </a:r>
            <a:r>
              <a:rPr lang="en-US" dirty="0">
                <a:solidFill>
                  <a:srgbClr val="000000"/>
                </a:solidFill>
                <a:latin typeface="Lucida Sans" charset="0"/>
                <a:ea typeface="Arial Unicode MS" charset="0"/>
                <a:cs typeface="Arial Unicode MS" charset="0"/>
              </a:rPr>
              <a:t>).</a:t>
            </a:r>
          </a:p>
          <a:p>
            <a:pPr eaLnBrk="1" hangingPunct="1"/>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1774688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49</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smtClean="0">
                <a:solidFill>
                  <a:srgbClr val="000000"/>
                </a:solidFill>
                <a:latin typeface="Lucida Sans" charset="0"/>
                <a:ea typeface="Arial Unicode MS" charset="0"/>
                <a:cs typeface="Arial Unicode MS" charset="0"/>
              </a:rPr>
              <a:t>The standard thing to do would be to run an RCT,</a:t>
            </a:r>
            <a:r>
              <a:rPr lang="en-US" baseline="0" dirty="0" smtClean="0">
                <a:solidFill>
                  <a:srgbClr val="000000"/>
                </a:solidFill>
                <a:latin typeface="Lucida Sans" charset="0"/>
                <a:ea typeface="Arial Unicode MS" charset="0"/>
                <a:cs typeface="Arial Unicode MS" charset="0"/>
              </a:rPr>
              <a:t> and we will see </a:t>
            </a:r>
            <a:r>
              <a:rPr lang="en-US" i="1" dirty="0" smtClean="0">
                <a:solidFill>
                  <a:srgbClr val="000000"/>
                </a:solidFill>
                <a:latin typeface="Lucida Sans" charset="0"/>
                <a:ea typeface="Arial Unicode MS" charset="0"/>
                <a:cs typeface="Arial Unicode MS" charset="0"/>
              </a:rPr>
              <a:t>on </a:t>
            </a:r>
            <a:r>
              <a:rPr lang="en-US" i="1" dirty="0">
                <a:solidFill>
                  <a:srgbClr val="000000"/>
                </a:solidFill>
                <a:latin typeface="Lucida Sans" charset="0"/>
                <a:ea typeface="Arial Unicode MS" charset="0"/>
                <a:cs typeface="Arial Unicode MS" charset="0"/>
              </a:rPr>
              <a:t>average</a:t>
            </a:r>
            <a:r>
              <a:rPr lang="en-US" dirty="0">
                <a:solidFill>
                  <a:srgbClr val="000000"/>
                </a:solidFill>
                <a:latin typeface="Lucida Sans" charset="0"/>
                <a:ea typeface="Arial Unicode MS" charset="0"/>
                <a:cs typeface="Arial Unicode MS" charset="0"/>
              </a:rPr>
              <a:t> if </a:t>
            </a:r>
            <a:r>
              <a:rPr lang="en-US" dirty="0" smtClean="0">
                <a:solidFill>
                  <a:srgbClr val="000000"/>
                </a:solidFill>
                <a:latin typeface="Lucida Sans" charset="0"/>
                <a:ea typeface="Arial Unicode MS" charset="0"/>
                <a:cs typeface="Arial Unicode MS" charset="0"/>
              </a:rPr>
              <a:t>oxycodone</a:t>
            </a:r>
            <a:r>
              <a:rPr lang="en-US" baseline="0" dirty="0" smtClean="0">
                <a:solidFill>
                  <a:srgbClr val="000000"/>
                </a:solidFill>
                <a:latin typeface="Lucida Sans" charset="0"/>
                <a:ea typeface="Arial Unicode MS" charset="0"/>
                <a:cs typeface="Arial Unicode MS" charset="0"/>
              </a:rPr>
              <a:t> works better than say Percocet. </a:t>
            </a:r>
            <a:r>
              <a:rPr lang="en-US" dirty="0" smtClean="0">
                <a:solidFill>
                  <a:srgbClr val="000000"/>
                </a:solidFill>
                <a:latin typeface="Lucida Sans" charset="0"/>
                <a:ea typeface="Arial Unicode MS" charset="0"/>
                <a:cs typeface="Arial Unicode MS" charset="0"/>
              </a:rPr>
              <a:t>  </a:t>
            </a:r>
            <a:endParaRPr lang="en-US" dirty="0">
              <a:solidFill>
                <a:srgbClr val="000000"/>
              </a:solidFill>
              <a:latin typeface="Lucida Sans" charset="0"/>
              <a:ea typeface="Arial Unicode MS" charset="0"/>
              <a:cs typeface="Arial Unicode MS" charset="0"/>
            </a:endParaRPr>
          </a:p>
          <a:p>
            <a:pPr marL="342900" indent="-342900"/>
            <a:r>
              <a:rPr lang="en-US" dirty="0" smtClean="0">
                <a:solidFill>
                  <a:srgbClr val="000000"/>
                </a:solidFill>
                <a:latin typeface="Lucida Sans" charset="0"/>
                <a:ea typeface="Arial Unicode MS" charset="0"/>
                <a:cs typeface="Arial Unicode MS" charset="0"/>
              </a:rPr>
              <a:t>The </a:t>
            </a:r>
            <a:r>
              <a:rPr lang="en-US" dirty="0">
                <a:solidFill>
                  <a:srgbClr val="000000"/>
                </a:solidFill>
                <a:latin typeface="Lucida Sans" charset="0"/>
                <a:ea typeface="Arial Unicode MS" charset="0"/>
                <a:cs typeface="Arial Unicode MS" charset="0"/>
              </a:rPr>
              <a:t>problem though is that none of us are </a:t>
            </a:r>
            <a:r>
              <a:rPr lang="en-US" dirty="0" smtClean="0">
                <a:solidFill>
                  <a:srgbClr val="000000"/>
                </a:solidFill>
                <a:latin typeface="Lucida Sans" charset="0"/>
                <a:ea typeface="Arial Unicode MS" charset="0"/>
                <a:cs typeface="Arial Unicode MS" charset="0"/>
              </a:rPr>
              <a:t>average. </a:t>
            </a:r>
            <a:endParaRPr lang="en-US" dirty="0">
              <a:solidFill>
                <a:srgbClr val="000000"/>
              </a:solidFill>
              <a:latin typeface="Lucida Sans" charset="0"/>
              <a:ea typeface="Arial Unicode MS" charset="0"/>
              <a:cs typeface="Arial Unicode MS" charset="0"/>
            </a:endParaRP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19801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50</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smtClean="0">
                <a:solidFill>
                  <a:srgbClr val="000000"/>
                </a:solidFill>
                <a:latin typeface="Lucida Sans" charset="0"/>
                <a:ea typeface="Arial Unicode MS" charset="0"/>
                <a:cs typeface="Arial Unicode MS" charset="0"/>
              </a:rPr>
              <a:t>The standard thing to do would be to run an RCT,</a:t>
            </a:r>
            <a:r>
              <a:rPr lang="en-US" baseline="0" dirty="0" smtClean="0">
                <a:solidFill>
                  <a:srgbClr val="000000"/>
                </a:solidFill>
                <a:latin typeface="Lucida Sans" charset="0"/>
                <a:ea typeface="Arial Unicode MS" charset="0"/>
                <a:cs typeface="Arial Unicode MS" charset="0"/>
              </a:rPr>
              <a:t> and we will see </a:t>
            </a:r>
            <a:r>
              <a:rPr lang="en-US" i="1" dirty="0" smtClean="0">
                <a:solidFill>
                  <a:srgbClr val="000000"/>
                </a:solidFill>
                <a:latin typeface="Lucida Sans" charset="0"/>
                <a:ea typeface="Arial Unicode MS" charset="0"/>
                <a:cs typeface="Arial Unicode MS" charset="0"/>
              </a:rPr>
              <a:t>on </a:t>
            </a:r>
            <a:r>
              <a:rPr lang="en-US" i="1" dirty="0">
                <a:solidFill>
                  <a:srgbClr val="000000"/>
                </a:solidFill>
                <a:latin typeface="Lucida Sans" charset="0"/>
                <a:ea typeface="Arial Unicode MS" charset="0"/>
                <a:cs typeface="Arial Unicode MS" charset="0"/>
              </a:rPr>
              <a:t>average</a:t>
            </a:r>
            <a:r>
              <a:rPr lang="en-US" dirty="0">
                <a:solidFill>
                  <a:srgbClr val="000000"/>
                </a:solidFill>
                <a:latin typeface="Lucida Sans" charset="0"/>
                <a:ea typeface="Arial Unicode MS" charset="0"/>
                <a:cs typeface="Arial Unicode MS" charset="0"/>
              </a:rPr>
              <a:t> if </a:t>
            </a:r>
            <a:r>
              <a:rPr lang="en-US" dirty="0" smtClean="0">
                <a:solidFill>
                  <a:srgbClr val="000000"/>
                </a:solidFill>
                <a:latin typeface="Lucida Sans" charset="0"/>
                <a:ea typeface="Arial Unicode MS" charset="0"/>
                <a:cs typeface="Arial Unicode MS" charset="0"/>
              </a:rPr>
              <a:t>oxycodone</a:t>
            </a:r>
            <a:r>
              <a:rPr lang="en-US" baseline="0" dirty="0" smtClean="0">
                <a:solidFill>
                  <a:srgbClr val="000000"/>
                </a:solidFill>
                <a:latin typeface="Lucida Sans" charset="0"/>
                <a:ea typeface="Arial Unicode MS" charset="0"/>
                <a:cs typeface="Arial Unicode MS" charset="0"/>
              </a:rPr>
              <a:t> works better than say Percocet. </a:t>
            </a:r>
            <a:r>
              <a:rPr lang="en-US" dirty="0" smtClean="0">
                <a:solidFill>
                  <a:srgbClr val="000000"/>
                </a:solidFill>
                <a:latin typeface="Lucida Sans" charset="0"/>
                <a:ea typeface="Arial Unicode MS" charset="0"/>
                <a:cs typeface="Arial Unicode MS" charset="0"/>
              </a:rPr>
              <a:t>  </a:t>
            </a:r>
            <a:endParaRPr lang="en-US" dirty="0">
              <a:solidFill>
                <a:srgbClr val="000000"/>
              </a:solidFill>
              <a:latin typeface="Lucida Sans" charset="0"/>
              <a:ea typeface="Arial Unicode MS" charset="0"/>
              <a:cs typeface="Arial Unicode MS" charset="0"/>
            </a:endParaRPr>
          </a:p>
          <a:p>
            <a:pPr marL="342900" indent="-342900"/>
            <a:r>
              <a:rPr lang="en-US" dirty="0" smtClean="0">
                <a:solidFill>
                  <a:srgbClr val="000000"/>
                </a:solidFill>
                <a:latin typeface="Lucida Sans" charset="0"/>
                <a:ea typeface="Arial Unicode MS" charset="0"/>
                <a:cs typeface="Arial Unicode MS" charset="0"/>
              </a:rPr>
              <a:t>The </a:t>
            </a:r>
            <a:r>
              <a:rPr lang="en-US" dirty="0">
                <a:solidFill>
                  <a:srgbClr val="000000"/>
                </a:solidFill>
                <a:latin typeface="Lucida Sans" charset="0"/>
                <a:ea typeface="Arial Unicode MS" charset="0"/>
                <a:cs typeface="Arial Unicode MS" charset="0"/>
              </a:rPr>
              <a:t>problem though is that none of us are </a:t>
            </a:r>
            <a:r>
              <a:rPr lang="en-US" dirty="0" smtClean="0">
                <a:solidFill>
                  <a:srgbClr val="000000"/>
                </a:solidFill>
                <a:latin typeface="Lucida Sans" charset="0"/>
                <a:ea typeface="Arial Unicode MS" charset="0"/>
                <a:cs typeface="Arial Unicode MS" charset="0"/>
              </a:rPr>
              <a:t>average. </a:t>
            </a:r>
            <a:endParaRPr lang="en-US" dirty="0">
              <a:solidFill>
                <a:srgbClr val="000000"/>
              </a:solidFill>
              <a:latin typeface="Lucida Sans" charset="0"/>
              <a:ea typeface="Arial Unicode MS" charset="0"/>
              <a:cs typeface="Arial Unicode MS" charset="0"/>
            </a:endParaRP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633265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DA55EA-7653-E441-A241-83E67DC47021}" type="slidenum">
              <a:rPr lang="en-US">
                <a:solidFill>
                  <a:srgbClr val="000000"/>
                </a:solidFill>
                <a:latin typeface="Calibri"/>
              </a:rPr>
              <a:pPr>
                <a:defRPr/>
              </a:pPr>
              <a:t>51</a:t>
            </a:fld>
            <a:endParaRPr lang="en-US">
              <a:solidFill>
                <a:srgbClr val="000000"/>
              </a:solidFill>
              <a:latin typeface="Calibri"/>
            </a:endParaRPr>
          </a:p>
        </p:txBody>
      </p:sp>
      <p:sp>
        <p:nvSpPr>
          <p:cNvPr id="134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3491" name="Rectangle 3"/>
          <p:cNvSpPr>
            <a:spLocks noGrp="1" noChangeArrowheads="1"/>
          </p:cNvSpPr>
          <p:nvPr>
            <p:ph type="body" idx="1"/>
          </p:nvPr>
        </p:nvSpPr>
        <p:spPr/>
        <p:txBody>
          <a:bodyPr/>
          <a:lstStyle/>
          <a:p>
            <a:pPr>
              <a:defRPr/>
            </a:pPr>
            <a:endParaRPr lang="en-US" smtClean="0">
              <a:cs typeface="+mn-cs"/>
            </a:endParaRPr>
          </a:p>
        </p:txBody>
      </p:sp>
    </p:spTree>
    <p:extLst>
      <p:ext uri="{BB962C8B-B14F-4D97-AF65-F5344CB8AC3E}">
        <p14:creationId xmlns:p14="http://schemas.microsoft.com/office/powerpoint/2010/main" val="11597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530F943F-83C9-48FD-A513-7752EE831AE9}" type="slidenum">
              <a:rPr lang="en-US" sz="1200">
                <a:solidFill>
                  <a:srgbClr val="000000"/>
                </a:solidFill>
                <a:latin typeface="Candara" charset="0"/>
                <a:ea typeface="ＭＳ Ｐゴシック" charset="0"/>
                <a:cs typeface="ＭＳ Ｐゴシック" charset="0"/>
              </a:rPr>
              <a:pPr algn="r" eaLnBrk="0" hangingPunct="0"/>
              <a:t>52</a:t>
            </a:fld>
            <a:endParaRPr lang="en-US" sz="1200">
              <a:solidFill>
                <a:srgbClr val="000000"/>
              </a:solidFill>
              <a:latin typeface="Candara" charset="0"/>
              <a:ea typeface="ＭＳ Ｐゴシック" charset="0"/>
              <a:cs typeface="ＭＳ Ｐゴシック" charset="0"/>
            </a:endParaRPr>
          </a:p>
        </p:txBody>
      </p:sp>
      <p:sp>
        <p:nvSpPr>
          <p:cNvPr id="58370" name="Rectangle 2"/>
          <p:cNvSpPr>
            <a:spLocks noGrp="1" noRot="1" noChangeAspect="1" noChangeArrowheads="1"/>
          </p:cNvSpPr>
          <p:nvPr>
            <p:ph type="sldImg"/>
          </p:nvPr>
        </p:nvSpPr>
        <p:spPr>
          <a:xfrm>
            <a:off x="0" y="0"/>
            <a:ext cx="0" cy="0"/>
          </a:xfrm>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Aft>
                <a:spcPts val="1000"/>
              </a:spcAft>
            </a:pPr>
            <a:r>
              <a:rPr lang="en-US" dirty="0" smtClean="0">
                <a:solidFill>
                  <a:srgbClr val="000000"/>
                </a:solidFill>
                <a:latin typeface="Lucida Sans" charset="0"/>
                <a:ea typeface="Arial Unicode MS" charset="0"/>
                <a:cs typeface="Arial Unicode MS" charset="0"/>
              </a:rPr>
              <a:t>The </a:t>
            </a:r>
            <a:r>
              <a:rPr lang="en-US" dirty="0">
                <a:solidFill>
                  <a:srgbClr val="000000"/>
                </a:solidFill>
                <a:latin typeface="Lucida Sans" charset="0"/>
                <a:ea typeface="Arial Unicode MS" charset="0"/>
                <a:cs typeface="Arial Unicode MS" charset="0"/>
              </a:rPr>
              <a:t>only formal method for answering "does it work </a:t>
            </a:r>
            <a:r>
              <a:rPr lang="en-US" i="1" dirty="0">
                <a:solidFill>
                  <a:srgbClr val="000000"/>
                </a:solidFill>
                <a:latin typeface="Lucida Sans" charset="0"/>
                <a:ea typeface="Arial Unicode MS" charset="0"/>
                <a:cs typeface="Arial Unicode MS" charset="0"/>
              </a:rPr>
              <a:t>for me</a:t>
            </a:r>
            <a:r>
              <a:rPr lang="en-US" dirty="0">
                <a:solidFill>
                  <a:srgbClr val="000000"/>
                </a:solidFill>
                <a:latin typeface="Lucida Sans" charset="0"/>
                <a:ea typeface="Arial Unicode MS" charset="0"/>
                <a:cs typeface="Arial Unicode MS" charset="0"/>
              </a:rPr>
              <a:t>" is the N-of-1 study design. </a:t>
            </a:r>
          </a:p>
          <a:p>
            <a:pPr>
              <a:spcAft>
                <a:spcPts val="1000"/>
              </a:spcAft>
            </a:pPr>
            <a:r>
              <a:rPr lang="en-US" dirty="0" smtClean="0">
                <a:solidFill>
                  <a:srgbClr val="000000"/>
                </a:solidFill>
                <a:latin typeface="Lucida Sans" charset="0"/>
                <a:ea typeface="Arial Unicode MS" charset="0"/>
                <a:cs typeface="Arial Unicode MS" charset="0"/>
              </a:rPr>
              <a:t>In </a:t>
            </a:r>
            <a:r>
              <a:rPr lang="en-US" dirty="0">
                <a:solidFill>
                  <a:srgbClr val="000000"/>
                </a:solidFill>
                <a:latin typeface="Lucida Sans" charset="0"/>
                <a:ea typeface="Arial Unicode MS" charset="0"/>
                <a:cs typeface="Arial Unicode MS" charset="0"/>
              </a:rPr>
              <a:t>which there's only 1 person, 1 "n" in the study. So I would be randomized first to PTSD Coach, then usual care, and back and forth a few cycles, assessing my </a:t>
            </a:r>
            <a:r>
              <a:rPr lang="en-US" dirty="0" smtClean="0">
                <a:solidFill>
                  <a:srgbClr val="000000"/>
                </a:solidFill>
                <a:latin typeface="Lucida Sans" charset="0"/>
                <a:ea typeface="Arial Unicode MS" charset="0"/>
                <a:cs typeface="Arial Unicode MS" charset="0"/>
              </a:rPr>
              <a:t>depression symptoms </a:t>
            </a:r>
            <a:r>
              <a:rPr lang="en-US" dirty="0">
                <a:solidFill>
                  <a:srgbClr val="000000"/>
                </a:solidFill>
                <a:latin typeface="Lucida Sans" charset="0"/>
                <a:ea typeface="Arial Unicode MS" charset="0"/>
                <a:cs typeface="Arial Unicode MS" charset="0"/>
              </a:rPr>
              <a:t>along the way.  </a:t>
            </a:r>
          </a:p>
          <a:p>
            <a:pPr>
              <a:spcAft>
                <a:spcPts val="1000"/>
              </a:spcAft>
            </a:pPr>
            <a:r>
              <a:rPr lang="en-US" dirty="0" smtClean="0">
                <a:solidFill>
                  <a:srgbClr val="000000"/>
                </a:solidFill>
                <a:latin typeface="Lucida Sans" charset="0"/>
                <a:ea typeface="Arial Unicode MS" charset="0"/>
                <a:cs typeface="Arial Unicode MS" charset="0"/>
              </a:rPr>
              <a:t>This </a:t>
            </a:r>
            <a:r>
              <a:rPr lang="en-US" dirty="0">
                <a:solidFill>
                  <a:srgbClr val="000000"/>
                </a:solidFill>
                <a:latin typeface="Lucida Sans" charset="0"/>
                <a:ea typeface="Arial Unicode MS" charset="0"/>
                <a:cs typeface="Arial Unicode MS" charset="0"/>
              </a:rPr>
              <a:t>method is not widely known and is statistically complicated, but offers the kind of personal evidence we need to drive systematic but personalized learning across mHealth</a:t>
            </a:r>
          </a:p>
          <a:p>
            <a:pPr>
              <a:spcAft>
                <a:spcPts val="1000"/>
              </a:spcAft>
            </a:pPr>
            <a:endParaRPr lang="en-US" dirty="0">
              <a:solidFill>
                <a:srgbClr val="000000"/>
              </a:solidFill>
              <a:latin typeface="Lucida Sans" charset="0"/>
              <a:ea typeface="Arial Unicode MS" charset="0"/>
              <a:cs typeface="Arial Unicode MS" charset="0"/>
            </a:endParaRPr>
          </a:p>
          <a:p>
            <a:pPr eaLnBrk="1" hangingPunct="1">
              <a:lnSpc>
                <a:spcPct val="90000"/>
              </a:lnSpc>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1983474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53</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smtClean="0">
                <a:solidFill>
                  <a:srgbClr val="000000"/>
                </a:solidFill>
                <a:latin typeface="Lucida Sans" charset="0"/>
                <a:ea typeface="Arial Unicode MS" charset="0"/>
                <a:cs typeface="Arial Unicode MS" charset="0"/>
              </a:rPr>
              <a:t>The standard thing to do would be to run an RCT,</a:t>
            </a:r>
            <a:r>
              <a:rPr lang="en-US" baseline="0" dirty="0" smtClean="0">
                <a:solidFill>
                  <a:srgbClr val="000000"/>
                </a:solidFill>
                <a:latin typeface="Lucida Sans" charset="0"/>
                <a:ea typeface="Arial Unicode MS" charset="0"/>
                <a:cs typeface="Arial Unicode MS" charset="0"/>
              </a:rPr>
              <a:t> and we will see </a:t>
            </a:r>
            <a:r>
              <a:rPr lang="en-US" i="1" dirty="0" smtClean="0">
                <a:solidFill>
                  <a:srgbClr val="000000"/>
                </a:solidFill>
                <a:latin typeface="Lucida Sans" charset="0"/>
                <a:ea typeface="Arial Unicode MS" charset="0"/>
                <a:cs typeface="Arial Unicode MS" charset="0"/>
              </a:rPr>
              <a:t>on </a:t>
            </a:r>
            <a:r>
              <a:rPr lang="en-US" i="1" dirty="0">
                <a:solidFill>
                  <a:srgbClr val="000000"/>
                </a:solidFill>
                <a:latin typeface="Lucida Sans" charset="0"/>
                <a:ea typeface="Arial Unicode MS" charset="0"/>
                <a:cs typeface="Arial Unicode MS" charset="0"/>
              </a:rPr>
              <a:t>average</a:t>
            </a:r>
            <a:r>
              <a:rPr lang="en-US" dirty="0">
                <a:solidFill>
                  <a:srgbClr val="000000"/>
                </a:solidFill>
                <a:latin typeface="Lucida Sans" charset="0"/>
                <a:ea typeface="Arial Unicode MS" charset="0"/>
                <a:cs typeface="Arial Unicode MS" charset="0"/>
              </a:rPr>
              <a:t> if </a:t>
            </a:r>
            <a:r>
              <a:rPr lang="en-US" dirty="0" smtClean="0">
                <a:solidFill>
                  <a:srgbClr val="000000"/>
                </a:solidFill>
                <a:latin typeface="Lucida Sans" charset="0"/>
                <a:ea typeface="Arial Unicode MS" charset="0"/>
                <a:cs typeface="Arial Unicode MS" charset="0"/>
              </a:rPr>
              <a:t>oxycodone</a:t>
            </a:r>
            <a:r>
              <a:rPr lang="en-US" baseline="0" dirty="0" smtClean="0">
                <a:solidFill>
                  <a:srgbClr val="000000"/>
                </a:solidFill>
                <a:latin typeface="Lucida Sans" charset="0"/>
                <a:ea typeface="Arial Unicode MS" charset="0"/>
                <a:cs typeface="Arial Unicode MS" charset="0"/>
              </a:rPr>
              <a:t> works better than say Percocet. </a:t>
            </a:r>
            <a:r>
              <a:rPr lang="en-US" dirty="0" smtClean="0">
                <a:solidFill>
                  <a:srgbClr val="000000"/>
                </a:solidFill>
                <a:latin typeface="Lucida Sans" charset="0"/>
                <a:ea typeface="Arial Unicode MS" charset="0"/>
                <a:cs typeface="Arial Unicode MS" charset="0"/>
              </a:rPr>
              <a:t>  </a:t>
            </a:r>
            <a:endParaRPr lang="en-US" dirty="0">
              <a:solidFill>
                <a:srgbClr val="000000"/>
              </a:solidFill>
              <a:latin typeface="Lucida Sans" charset="0"/>
              <a:ea typeface="Arial Unicode MS" charset="0"/>
              <a:cs typeface="Arial Unicode MS" charset="0"/>
            </a:endParaRPr>
          </a:p>
          <a:p>
            <a:pPr marL="342900" indent="-342900"/>
            <a:r>
              <a:rPr lang="en-US" dirty="0" smtClean="0">
                <a:solidFill>
                  <a:srgbClr val="000000"/>
                </a:solidFill>
                <a:latin typeface="Lucida Sans" charset="0"/>
                <a:ea typeface="Arial Unicode MS" charset="0"/>
                <a:cs typeface="Arial Unicode MS" charset="0"/>
              </a:rPr>
              <a:t>The </a:t>
            </a:r>
            <a:r>
              <a:rPr lang="en-US" dirty="0">
                <a:solidFill>
                  <a:srgbClr val="000000"/>
                </a:solidFill>
                <a:latin typeface="Lucida Sans" charset="0"/>
                <a:ea typeface="Arial Unicode MS" charset="0"/>
                <a:cs typeface="Arial Unicode MS" charset="0"/>
              </a:rPr>
              <a:t>problem though is that none of us are </a:t>
            </a:r>
            <a:r>
              <a:rPr lang="en-US" dirty="0" smtClean="0">
                <a:solidFill>
                  <a:srgbClr val="000000"/>
                </a:solidFill>
                <a:latin typeface="Lucida Sans" charset="0"/>
                <a:ea typeface="Arial Unicode MS" charset="0"/>
                <a:cs typeface="Arial Unicode MS" charset="0"/>
              </a:rPr>
              <a:t>average. </a:t>
            </a:r>
            <a:endParaRPr lang="en-US" dirty="0">
              <a:solidFill>
                <a:srgbClr val="000000"/>
              </a:solidFill>
              <a:latin typeface="Lucida Sans" charset="0"/>
              <a:ea typeface="Arial Unicode MS" charset="0"/>
              <a:cs typeface="Arial Unicode MS" charset="0"/>
            </a:endParaRP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2043745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p:spPr>
        <p:txBody>
          <a:bodyPr/>
          <a:lstStyle/>
          <a:p>
            <a:pPr>
              <a:spcAft>
                <a:spcPts val="1000"/>
              </a:spcAft>
            </a:pPr>
            <a:r>
              <a:rPr lang="en-US" altLang="ja-JP" dirty="0" smtClean="0">
                <a:solidFill>
                  <a:srgbClr val="000000"/>
                </a:solidFill>
                <a:latin typeface="Symbol" charset="2"/>
                <a:ea typeface="Arial Unicode MS" charset="0"/>
                <a:cs typeface="Arial Unicode MS" charset="0"/>
              </a:rPr>
              <a:t>In self-experimentation</a:t>
            </a:r>
            <a:r>
              <a:rPr lang="en-US" altLang="ja-JP" baseline="0" dirty="0" smtClean="0">
                <a:solidFill>
                  <a:srgbClr val="000000"/>
                </a:solidFill>
                <a:latin typeface="Symbol" charset="2"/>
                <a:ea typeface="Arial Unicode MS" charset="0"/>
                <a:cs typeface="Arial Unicode MS" charset="0"/>
              </a:rPr>
              <a:t>, n, the number of participants, is 1. The experiment may be quite casual, or lit may be more sophisticated in methodology like Ian and Michael have described, </a:t>
            </a:r>
            <a:endParaRPr lang="en-US" dirty="0" smtClean="0">
              <a:solidFill>
                <a:srgbClr val="000000"/>
              </a:solidFill>
              <a:latin typeface="Lucida Sans" charset="0"/>
              <a:ea typeface="Arial Unicode MS" charset="0"/>
              <a:cs typeface="Arial Unicode MS" charset="0"/>
            </a:endParaRPr>
          </a:p>
          <a:p>
            <a:endParaRPr lang="en-US" dirty="0">
              <a:latin typeface="Candara" charset="0"/>
              <a:ea typeface="ＭＳ Ｐゴシック" charset="-128"/>
              <a:cs typeface="ＭＳ Ｐゴシック" charset="-128"/>
            </a:endParaRPr>
          </a:p>
        </p:txBody>
      </p:sp>
      <p:sp>
        <p:nvSpPr>
          <p:cNvPr id="23555" name="Slide Number Placeholder 3"/>
          <p:cNvSpPr>
            <a:spLocks noGrp="1"/>
          </p:cNvSpPr>
          <p:nvPr>
            <p:ph type="sldNum" sz="quarter" idx="5"/>
          </p:nvPr>
        </p:nvSpPr>
        <p:spPr>
          <a:noFill/>
          <a:ln>
            <a:miter lim="800000"/>
            <a:headEnd/>
            <a:tailEnd/>
          </a:ln>
        </p:spPr>
        <p:txBody>
          <a:bodyPr/>
          <a:lstStyle/>
          <a:p>
            <a:fld id="{2CBBAB39-B5CC-4FD1-8D00-B41542932984}" type="slidenum">
              <a:rPr lang="en-US"/>
              <a:pPr/>
              <a:t>55</a:t>
            </a:fld>
            <a:endParaRPr lang="en-US" dirty="0"/>
          </a:p>
        </p:txBody>
      </p:sp>
    </p:spTree>
    <p:extLst>
      <p:ext uri="{BB962C8B-B14F-4D97-AF65-F5344CB8AC3E}">
        <p14:creationId xmlns:p14="http://schemas.microsoft.com/office/powerpoint/2010/main" val="210613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4</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030159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p:spPr>
        <p:txBody>
          <a:bodyPr/>
          <a:lstStyle/>
          <a:p>
            <a:r>
              <a:rPr lang="en-US" dirty="0" smtClean="0">
                <a:latin typeface="Candara" charset="0"/>
                <a:ea typeface="ＭＳ Ｐゴシック" charset="-128"/>
                <a:cs typeface="ＭＳ Ｐゴシック" charset="-128"/>
              </a:rPr>
              <a:t>Scaling self-experimentation</a:t>
            </a:r>
            <a:r>
              <a:rPr lang="en-US" baseline="0" dirty="0" smtClean="0">
                <a:latin typeface="Candara" charset="0"/>
                <a:ea typeface="ＭＳ Ｐゴシック" charset="-128"/>
                <a:cs typeface="ＭＳ Ｐゴシック" charset="-128"/>
              </a:rPr>
              <a:t> means having more people do it, to the power of a much much bigger n, still with strong </a:t>
            </a:r>
            <a:r>
              <a:rPr lang="en-US" baseline="0" dirty="0" err="1" smtClean="0">
                <a:latin typeface="Candara" charset="0"/>
                <a:ea typeface="ＭＳ Ｐゴシック" charset="-128"/>
                <a:cs typeface="ＭＳ Ｐゴシック" charset="-128"/>
              </a:rPr>
              <a:t>methoology</a:t>
            </a:r>
            <a:r>
              <a:rPr lang="en-US" baseline="0" dirty="0" smtClean="0">
                <a:latin typeface="Candara" charset="0"/>
                <a:ea typeface="ＭＳ Ｐゴシック" charset="-128"/>
                <a:cs typeface="ＭＳ Ｐゴシック" charset="-128"/>
              </a:rPr>
              <a:t> so we can learn more and advance health more broadly. </a:t>
            </a:r>
          </a:p>
        </p:txBody>
      </p:sp>
      <p:sp>
        <p:nvSpPr>
          <p:cNvPr id="23555" name="Slide Number Placeholder 3"/>
          <p:cNvSpPr>
            <a:spLocks noGrp="1"/>
          </p:cNvSpPr>
          <p:nvPr>
            <p:ph type="sldNum" sz="quarter" idx="5"/>
          </p:nvPr>
        </p:nvSpPr>
        <p:spPr>
          <a:noFill/>
          <a:ln>
            <a:miter lim="800000"/>
            <a:headEnd/>
            <a:tailEnd/>
          </a:ln>
        </p:spPr>
        <p:txBody>
          <a:bodyPr/>
          <a:lstStyle/>
          <a:p>
            <a:fld id="{2CBBAB39-B5CC-4FD1-8D00-B41542932984}" type="slidenum">
              <a:rPr lang="en-US"/>
              <a:pPr/>
              <a:t>56</a:t>
            </a:fld>
            <a:endParaRPr lang="en-US" dirty="0"/>
          </a:p>
        </p:txBody>
      </p:sp>
    </p:spTree>
    <p:extLst>
      <p:ext uri="{BB962C8B-B14F-4D97-AF65-F5344CB8AC3E}">
        <p14:creationId xmlns:p14="http://schemas.microsoft.com/office/powerpoint/2010/main" val="1274679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p:spPr>
        <p:txBody>
          <a:bodyPr/>
          <a:lstStyle/>
          <a:p>
            <a:r>
              <a:rPr lang="en-US" dirty="0" smtClean="0">
                <a:latin typeface="Candara" charset="0"/>
                <a:ea typeface="ＭＳ Ｐゴシック" charset="-128"/>
                <a:cs typeface="ＭＳ Ｐゴシック" charset="-128"/>
              </a:rPr>
              <a:t>But even better, we should sum the experiences of all of those experiments to achieve real scale. The question of course, is how. </a:t>
            </a:r>
            <a:endParaRPr lang="en-US" dirty="0">
              <a:latin typeface="Candara" charset="0"/>
              <a:ea typeface="ＭＳ Ｐゴシック" charset="-128"/>
              <a:cs typeface="ＭＳ Ｐゴシック" charset="-128"/>
            </a:endParaRPr>
          </a:p>
        </p:txBody>
      </p:sp>
      <p:sp>
        <p:nvSpPr>
          <p:cNvPr id="23555" name="Slide Number Placeholder 3"/>
          <p:cNvSpPr>
            <a:spLocks noGrp="1"/>
          </p:cNvSpPr>
          <p:nvPr>
            <p:ph type="sldNum" sz="quarter" idx="5"/>
          </p:nvPr>
        </p:nvSpPr>
        <p:spPr>
          <a:noFill/>
          <a:ln>
            <a:miter lim="800000"/>
            <a:headEnd/>
            <a:tailEnd/>
          </a:ln>
        </p:spPr>
        <p:txBody>
          <a:bodyPr/>
          <a:lstStyle/>
          <a:p>
            <a:fld id="{2CBBAB39-B5CC-4FD1-8D00-B41542932984}" type="slidenum">
              <a:rPr lang="en-US"/>
              <a:pPr/>
              <a:t>57</a:t>
            </a:fld>
            <a:endParaRPr lang="en-US" dirty="0"/>
          </a:p>
        </p:txBody>
      </p:sp>
    </p:spTree>
    <p:extLst>
      <p:ext uri="{BB962C8B-B14F-4D97-AF65-F5344CB8AC3E}">
        <p14:creationId xmlns:p14="http://schemas.microsoft.com/office/powerpoint/2010/main" val="28502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defTabSz="914400" eaLnBrk="0" fontAlgn="base" hangingPunct="0">
              <a:spcBef>
                <a:spcPct val="0"/>
              </a:spcBef>
              <a:spcAft>
                <a:spcPct val="0"/>
              </a:spcAft>
            </a:pPr>
            <a:fld id="{530F943F-83C9-48FD-A513-7752EE831AE9}" type="slidenum">
              <a:rPr lang="en-US" sz="1200">
                <a:solidFill>
                  <a:srgbClr val="000000"/>
                </a:solidFill>
                <a:latin typeface="Candara" charset="0"/>
                <a:ea typeface="ＭＳ Ｐゴシック" charset="0"/>
                <a:cs typeface="ＭＳ Ｐゴシック" charset="0"/>
              </a:rPr>
              <a:pPr algn="r" defTabSz="914400" eaLnBrk="0" fontAlgn="base" hangingPunct="0">
                <a:spcBef>
                  <a:spcPct val="0"/>
                </a:spcBef>
                <a:spcAft>
                  <a:spcPct val="0"/>
                </a:spcAft>
              </a:pPr>
              <a:t>58</a:t>
            </a:fld>
            <a:endParaRPr lang="en-US" sz="1200">
              <a:solidFill>
                <a:srgbClr val="000000"/>
              </a:solidFill>
              <a:latin typeface="Candara" charset="0"/>
              <a:ea typeface="ＭＳ Ｐゴシック" charset="0"/>
              <a:cs typeface="ＭＳ Ｐゴシック" charset="0"/>
            </a:endParaRPr>
          </a:p>
        </p:txBody>
      </p:sp>
      <p:sp>
        <p:nvSpPr>
          <p:cNvPr id="58370" name="Rectangle 2"/>
          <p:cNvSpPr>
            <a:spLocks noGrp="1" noRot="1" noChangeAspect="1" noChangeArrowheads="1"/>
          </p:cNvSpPr>
          <p:nvPr>
            <p:ph type="sldImg"/>
          </p:nvPr>
        </p:nvSpPr>
        <p:spPr>
          <a:xfrm>
            <a:off x="0" y="0"/>
            <a:ext cx="0" cy="0"/>
          </a:xfrm>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Aft>
                <a:spcPts val="1000"/>
              </a:spcAft>
            </a:pPr>
            <a:r>
              <a:rPr lang="en-US" dirty="0" smtClean="0">
                <a:solidFill>
                  <a:srgbClr val="000000"/>
                </a:solidFill>
                <a:latin typeface="Lucida Sans" charset="0"/>
                <a:ea typeface="Arial Unicode MS" charset="0"/>
                <a:cs typeface="Arial Unicode MS" charset="0"/>
              </a:rPr>
              <a:t>Once we get individual evidence, can aggregate</a:t>
            </a:r>
            <a:r>
              <a:rPr lang="en-US" baseline="0" dirty="0" smtClean="0">
                <a:solidFill>
                  <a:srgbClr val="000000"/>
                </a:solidFill>
                <a:latin typeface="Lucida Sans" charset="0"/>
                <a:ea typeface="Arial Unicode MS" charset="0"/>
                <a:cs typeface="Arial Unicode MS" charset="0"/>
              </a:rPr>
              <a:t> to population level evidence – VA/</a:t>
            </a:r>
            <a:r>
              <a:rPr lang="en-US" baseline="0" dirty="0" err="1" smtClean="0">
                <a:solidFill>
                  <a:srgbClr val="000000"/>
                </a:solidFill>
                <a:latin typeface="Lucida Sans" charset="0"/>
                <a:ea typeface="Arial Unicode MS" charset="0"/>
                <a:cs typeface="Arial Unicode MS" charset="0"/>
              </a:rPr>
              <a:t>DoD</a:t>
            </a:r>
            <a:r>
              <a:rPr lang="en-US" baseline="0" dirty="0" smtClean="0">
                <a:solidFill>
                  <a:srgbClr val="000000"/>
                </a:solidFill>
                <a:latin typeface="Lucida Sans" charset="0"/>
                <a:ea typeface="Arial Unicode MS" charset="0"/>
                <a:cs typeface="Arial Unicode MS" charset="0"/>
              </a:rPr>
              <a:t> should help build the evidence base for better care. </a:t>
            </a:r>
            <a:endParaRPr lang="en-US" dirty="0">
              <a:solidFill>
                <a:srgbClr val="000000"/>
              </a:solidFill>
              <a:latin typeface="Lucida Sans" charset="0"/>
              <a:ea typeface="Arial Unicode MS" charset="0"/>
              <a:cs typeface="Arial Unicode MS" charset="0"/>
            </a:endParaRPr>
          </a:p>
          <a:p>
            <a:pPr>
              <a:spcAft>
                <a:spcPts val="1000"/>
              </a:spcAft>
            </a:pPr>
            <a:endParaRPr lang="en-US" dirty="0">
              <a:solidFill>
                <a:srgbClr val="000000"/>
              </a:solidFill>
              <a:latin typeface="Lucida Sans" charset="0"/>
              <a:ea typeface="Arial Unicode MS" charset="0"/>
              <a:cs typeface="Arial Unicode MS" charset="0"/>
            </a:endParaRPr>
          </a:p>
          <a:p>
            <a:pPr eaLnBrk="1" hangingPunct="1">
              <a:lnSpc>
                <a:spcPct val="90000"/>
              </a:lnSpc>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1224942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p:txBody>
          <a:bodyPr/>
          <a:lstStyle/>
          <a:p>
            <a:pPr>
              <a:spcAft>
                <a:spcPts val="1000"/>
              </a:spcAft>
              <a:buFont typeface="Arial"/>
              <a:buNone/>
              <a:defRPr/>
            </a:pPr>
            <a:r>
              <a:rPr lang="en-US" dirty="0" smtClean="0">
                <a:solidFill>
                  <a:srgbClr val="000000"/>
                </a:solidFill>
                <a:latin typeface="Lucida Sans" charset="0"/>
                <a:ea typeface="Arial Unicode MS" charset="0"/>
                <a:cs typeface="Arial Unicode MS" charset="0"/>
              </a:rPr>
              <a:t>The </a:t>
            </a:r>
            <a:r>
              <a:rPr lang="en-US" b="1" dirty="0" smtClean="0">
                <a:solidFill>
                  <a:srgbClr val="000000"/>
                </a:solidFill>
                <a:latin typeface="Lucida Sans" charset="0"/>
                <a:ea typeface="Arial Unicode MS" charset="0"/>
                <a:cs typeface="Arial Unicode MS" charset="0"/>
              </a:rPr>
              <a:t>real excitement is aggregating findings </a:t>
            </a:r>
            <a:r>
              <a:rPr lang="en-US" dirty="0" smtClean="0">
                <a:solidFill>
                  <a:srgbClr val="000000"/>
                </a:solidFill>
                <a:latin typeface="Lucida Sans" charset="0"/>
                <a:ea typeface="Arial Unicode MS" charset="0"/>
                <a:cs typeface="Arial Unicode MS" charset="0"/>
              </a:rPr>
              <a:t>from many self-experiments. For that, we must first make the findings comparable. We are building libraries of standard measures, and working on way to index variables and results to standard vocabularies.  </a:t>
            </a:r>
          </a:p>
        </p:txBody>
      </p:sp>
    </p:spTree>
    <p:extLst>
      <p:ext uri="{BB962C8B-B14F-4D97-AF65-F5344CB8AC3E}">
        <p14:creationId xmlns:p14="http://schemas.microsoft.com/office/powerpoint/2010/main" val="1262926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60</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502540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58C41B-E2B0-1B47-9131-F7A4E2D556A6}" type="slidenum">
              <a:rPr lang="en-US"/>
              <a:pPr>
                <a:defRPr/>
              </a:pPr>
              <a:t>61</a:t>
            </a:fld>
            <a:endParaRPr lang="en-US"/>
          </a:p>
        </p:txBody>
      </p:sp>
      <p:sp>
        <p:nvSpPr>
          <p:cNvPr id="8837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8837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endParaRPr lang="en-US" dirty="0" smtClean="0">
              <a:cs typeface="+mn-cs"/>
            </a:endParaRPr>
          </a:p>
        </p:txBody>
      </p:sp>
    </p:spTree>
    <p:extLst>
      <p:ext uri="{BB962C8B-B14F-4D97-AF65-F5344CB8AC3E}">
        <p14:creationId xmlns:p14="http://schemas.microsoft.com/office/powerpoint/2010/main" val="157928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5</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3333"/>
                </a:solidFill>
                <a:latin typeface="Arial" charset="0"/>
                <a:cs typeface="+mn-cs"/>
              </a:rPr>
              <a:t> </a:t>
            </a:r>
            <a:r>
              <a:rPr lang="en-US" sz="1200"/>
              <a:t>What is state-of-the-field? How do outcomes data get back into the clinical workflow?</a:t>
            </a:r>
          </a:p>
          <a:p>
            <a:pPr>
              <a:defRPr/>
            </a:pP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2543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6</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r>
              <a:rPr lang="en-US" sz="1200" b="0" i="0" u="none" strike="noStrike" kern="1200">
                <a:solidFill>
                  <a:schemeClr val="tx1"/>
                </a:solidFill>
                <a:effectLst/>
                <a:latin typeface="+mn-lt"/>
                <a:ea typeface="+mn-ea"/>
                <a:cs typeface="+mn-cs"/>
                <a:hlinkClick r:id="rId3"/>
              </a:rPr>
              <a:t>International Consortium for Health Outcomes Measurement</a:t>
            </a:r>
            <a:endParaRPr lang="en-US" sz="1200" b="0" i="0" kern="1200">
              <a:solidFill>
                <a:schemeClr val="tx1"/>
              </a:solidFill>
              <a:effectLst/>
              <a:latin typeface="+mn-lt"/>
              <a:ea typeface="+mn-ea"/>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68080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7</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3333"/>
                </a:solidFill>
                <a:latin typeface="Arial" charset="0"/>
                <a:cs typeface="+mn-cs"/>
              </a:rPr>
              <a:t> </a:t>
            </a:r>
            <a:r>
              <a:rPr lang="en-US" sz="1200"/>
              <a:t>What is state-of-the-field? How do outcomes data get back into the clinical workflow?</a:t>
            </a:r>
          </a:p>
          <a:p>
            <a:pPr>
              <a:defRPr/>
            </a:pPr>
            <a:endParaRPr lang="en-US" dirty="0" smtClean="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38395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8</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smtClean="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87204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1103C2-43D5-443F-9607-11F5C89390A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055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NUL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NUL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NUL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277648-414D-3B46-8C13-21A71B9CD342}"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2448380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77648-414D-3B46-8C13-21A71B9CD342}"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1046194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ngle Graphic">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E95F4DEC-EC9C-49AA-8FDD-C09BCC36C5FC}"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4" name="Group 7"/>
          <p:cNvGrpSpPr>
            <a:grpSpLocks/>
          </p:cNvGrpSpPr>
          <p:nvPr userDrawn="1"/>
        </p:nvGrpSpPr>
        <p:grpSpPr bwMode="auto">
          <a:xfrm>
            <a:off x="0" y="6784978"/>
            <a:ext cx="9144000" cy="92075"/>
            <a:chOff x="0" y="6207760"/>
            <a:chExt cx="9144000" cy="182880"/>
          </a:xfrm>
        </p:grpSpPr>
        <p:sp>
          <p:nvSpPr>
            <p:cNvPr id="5" name="Rectangle 4"/>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6" name="Rectangle 5"/>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Parallelogram 6"/>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8"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93776" y="415544"/>
            <a:ext cx="8165592" cy="423193"/>
          </a:xfrm>
        </p:spPr>
        <p:txBody>
          <a:bodyPr anchor="b">
            <a:noAutofit/>
          </a:bodyPr>
          <a:lstStyle>
            <a:lvl1pPr>
              <a:lnSpc>
                <a:spcPct val="90000"/>
              </a:lnSpc>
              <a:defRPr sz="2800" baseline="0">
                <a:solidFill>
                  <a:srgbClr val="123E57"/>
                </a:solidFill>
                <a:latin typeface="+mj-lt"/>
                <a:cs typeface="SapientSansBold"/>
              </a:defRPr>
            </a:lvl1pPr>
          </a:lstStyle>
          <a:p>
            <a:r>
              <a:rPr lang="en-US" smtClean="0"/>
              <a:t>Click to edit Master title style</a:t>
            </a:r>
            <a:endParaRPr lang="en-US" dirty="0"/>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rgbClr val="2A71A5"/>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8458200"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3" name="Pentagon 2"/>
          <p:cNvSpPr/>
          <p:nvPr userDrawn="1"/>
        </p:nvSpPr>
        <p:spPr>
          <a:xfrm>
            <a:off x="0" y="0"/>
            <a:ext cx="7289800"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pic>
        <p:nvPicPr>
          <p:cNvPr id="4" name="Picture 8" descr="NCI-Logo-St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5200" y="2844800"/>
            <a:ext cx="425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4_hhs_logo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0" y="2654303"/>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3594103" y="6083300"/>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036" eaLnBrk="1" fontAlgn="base" hangingPunct="1">
              <a:spcBef>
                <a:spcPct val="0"/>
              </a:spcBef>
              <a:spcAft>
                <a:spcPct val="0"/>
              </a:spcAft>
              <a:defRPr/>
            </a:pPr>
            <a:r>
              <a:rPr lang="en-US" sz="1800" b="1" dirty="0" err="1">
                <a:solidFill>
                  <a:srgbClr val="FFFFFF"/>
                </a:solidFill>
                <a:latin typeface="Arial" charset="0"/>
              </a:rPr>
              <a:t>www.cancer.gov</a:t>
            </a:r>
            <a:endParaRPr lang="en-US" sz="1800" b="1" dirty="0">
              <a:solidFill>
                <a:srgbClr val="FFFFFF"/>
              </a:solidFill>
              <a:latin typeface="Arial" charset="0"/>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Blue">
    <p:bg>
      <p:bgPr>
        <a:solidFill>
          <a:srgbClr val="2A71A5"/>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8458200"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3" name="Pentagon 2"/>
          <p:cNvSpPr/>
          <p:nvPr userDrawn="1"/>
        </p:nvSpPr>
        <p:spPr>
          <a:xfrm>
            <a:off x="0" y="0"/>
            <a:ext cx="7289800"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pic>
        <p:nvPicPr>
          <p:cNvPr id="4" name="Picture 8" descr="NCI-Logo-St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5200" y="2844800"/>
            <a:ext cx="425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4_hhs_logo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0" y="2654303"/>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2038353" y="6140450"/>
            <a:ext cx="199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036" eaLnBrk="1" fontAlgn="base" hangingPunct="1">
              <a:spcBef>
                <a:spcPct val="0"/>
              </a:spcBef>
              <a:spcAft>
                <a:spcPct val="0"/>
              </a:spcAft>
              <a:defRPr/>
            </a:pPr>
            <a:r>
              <a:rPr lang="en-US" sz="1800" b="1" dirty="0" err="1">
                <a:solidFill>
                  <a:srgbClr val="FFFFFF"/>
                </a:solidFill>
                <a:latin typeface="Arial" charset="0"/>
              </a:rPr>
              <a:t>www.cancer.gov</a:t>
            </a:r>
            <a:endParaRPr lang="en-US" sz="1800" b="1" dirty="0">
              <a:solidFill>
                <a:srgbClr val="FFFFFF"/>
              </a:solidFill>
              <a:latin typeface="Arial" charset="0"/>
            </a:endParaRPr>
          </a:p>
        </p:txBody>
      </p:sp>
      <p:sp>
        <p:nvSpPr>
          <p:cNvPr id="7" name="TextBox 6"/>
          <p:cNvSpPr txBox="1">
            <a:spLocks noChangeArrowheads="1"/>
          </p:cNvSpPr>
          <p:nvPr userDrawn="1"/>
        </p:nvSpPr>
        <p:spPr bwMode="auto">
          <a:xfrm>
            <a:off x="4824413" y="6140453"/>
            <a:ext cx="292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036" eaLnBrk="1" fontAlgn="base" hangingPunct="1">
              <a:spcBef>
                <a:spcPct val="0"/>
              </a:spcBef>
              <a:spcAft>
                <a:spcPct val="0"/>
              </a:spcAft>
              <a:defRPr/>
            </a:pPr>
            <a:r>
              <a:rPr lang="en-US" sz="1800" b="1" dirty="0" smtClean="0">
                <a:solidFill>
                  <a:srgbClr val="FFFFFF"/>
                </a:solidFill>
                <a:latin typeface="Arial" charset="0"/>
              </a:rPr>
              <a:t>www.cancer.gov/espanol</a:t>
            </a:r>
            <a:endParaRPr lang="en-US" sz="1800" b="1" dirty="0">
              <a:solidFill>
                <a:srgbClr val="FFFFFF"/>
              </a:solidFill>
              <a:latin typeface="Arial" charset="0"/>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rtlCol="0"/>
          <a:lstStyle>
            <a:lvl1pPr defTabSz="914074" eaLnBrk="0" fontAlgn="auto" hangingPunct="0">
              <a:spcBef>
                <a:spcPts val="0"/>
              </a:spcBef>
              <a:spcAft>
                <a:spcPts val="0"/>
              </a:spcAft>
              <a:defRPr>
                <a:solidFill>
                  <a:srgbClr val="606060">
                    <a:lumMod val="60000"/>
                    <a:lumOff val="40000"/>
                  </a:srgbClr>
                </a:solidFill>
                <a:latin typeface="+mn-lt"/>
                <a:ea typeface="+mn-ea"/>
                <a:cs typeface="SapientSansRegular"/>
              </a:defRPr>
            </a:lvl1pPr>
          </a:lstStyle>
          <a:p>
            <a:pPr>
              <a:defRPr/>
            </a:pPr>
            <a:endParaRPr lang="en-US"/>
          </a:p>
        </p:txBody>
      </p:sp>
      <p:sp>
        <p:nvSpPr>
          <p:cNvPr id="4" name="Rectangle 5"/>
          <p:cNvSpPr>
            <a:spLocks noGrp="1" noChangeArrowheads="1"/>
          </p:cNvSpPr>
          <p:nvPr>
            <p:ph type="ftr" sz="quarter" idx="11"/>
          </p:nvPr>
        </p:nvSpPr>
        <p:spPr/>
        <p:txBody>
          <a:bodyPr/>
          <a:lstStyle>
            <a:lvl1pPr defTabSz="914074"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074" eaLnBrk="0" hangingPunct="0">
              <a:defRPr>
                <a:ea typeface="+mn-ea"/>
                <a:cs typeface="Arial" pitchFamily="34" charset="0"/>
              </a:defRPr>
            </a:lvl1pPr>
          </a:lstStyle>
          <a:p>
            <a:pPr>
              <a:defRPr/>
            </a:pPr>
            <a:fld id="{950A9CA7-1B4C-4FB2-88AB-C43E0DAC7633}" type="slidenum">
              <a:rPr lang="en-US" altLang="en-US"/>
              <a:pPr>
                <a:defRPr/>
              </a:pPr>
              <a:t>‹#›</a:t>
            </a:fld>
            <a:endParaRPr lang="en-US" altLang="en-US"/>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48" tIns="45674" rIns="91348" bIns="45674"/>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348" tIns="45674" rIns="91348" bIns="4567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1"/>
            <a:ext cx="2133600" cy="365125"/>
          </a:xfrm>
          <a:prstGeom prst="rect">
            <a:avLst/>
          </a:prstGeom>
        </p:spPr>
        <p:txBody>
          <a:bodyPr lIns="91348" tIns="45674" rIns="91348" bIns="45674"/>
          <a:lstStyle>
            <a:lvl1pPr>
              <a:defRPr/>
            </a:lvl1pPr>
          </a:lstStyle>
          <a:p>
            <a:pPr defTabSz="864161">
              <a:defRPr/>
            </a:pPr>
            <a:fld id="{096C854C-96E2-4E47-9ABF-C7A0F4D8E2EC}" type="datetimeFigureOut">
              <a:rPr lang="en-US" sz="1700">
                <a:solidFill>
                  <a:prstClr val="black"/>
                </a:solidFill>
              </a:rPr>
              <a:pPr defTabSz="864161">
                <a:defRPr/>
              </a:pPr>
              <a:t>2/17/17</a:t>
            </a:fld>
            <a:endParaRPr lang="en-US" sz="1700">
              <a:solidFill>
                <a:prstClr val="black"/>
              </a:solidFill>
            </a:endParaRPr>
          </a:p>
        </p:txBody>
      </p:sp>
      <p:sp>
        <p:nvSpPr>
          <p:cNvPr id="5" name="Footer Placeholder 4"/>
          <p:cNvSpPr>
            <a:spLocks noGrp="1"/>
          </p:cNvSpPr>
          <p:nvPr>
            <p:ph type="ftr" sz="quarter" idx="11"/>
          </p:nvPr>
        </p:nvSpPr>
        <p:spPr>
          <a:xfrm>
            <a:off x="3124200" y="6356361"/>
            <a:ext cx="2895600" cy="365125"/>
          </a:xfrm>
          <a:prstGeom prst="rect">
            <a:avLst/>
          </a:prstGeom>
        </p:spPr>
        <p:txBody>
          <a:bodyPr lIns="91348" tIns="45674" rIns="91348" bIns="45674"/>
          <a:lstStyle>
            <a:lvl1pPr>
              <a:defRPr/>
            </a:lvl1pPr>
          </a:lstStyle>
          <a:p>
            <a:pPr defTabSz="864161">
              <a:defRPr/>
            </a:pPr>
            <a:endParaRPr lang="en-US" sz="1700">
              <a:solidFill>
                <a:prstClr val="black"/>
              </a:solidFill>
            </a:endParaRPr>
          </a:p>
        </p:txBody>
      </p:sp>
      <p:sp>
        <p:nvSpPr>
          <p:cNvPr id="6" name="Slide Number Placeholder 5"/>
          <p:cNvSpPr>
            <a:spLocks noGrp="1"/>
          </p:cNvSpPr>
          <p:nvPr>
            <p:ph type="sldNum" sz="quarter" idx="12"/>
          </p:nvPr>
        </p:nvSpPr>
        <p:spPr>
          <a:xfrm>
            <a:off x="6553200" y="6356361"/>
            <a:ext cx="2133600" cy="365125"/>
          </a:xfrm>
          <a:prstGeom prst="rect">
            <a:avLst/>
          </a:prstGeom>
        </p:spPr>
        <p:txBody>
          <a:bodyPr lIns="91348" tIns="45674" rIns="91348" bIns="45674"/>
          <a:lstStyle>
            <a:lvl1pPr>
              <a:defRPr/>
            </a:lvl1pPr>
          </a:lstStyle>
          <a:p>
            <a:pPr defTabSz="864161">
              <a:defRPr/>
            </a:pPr>
            <a:fld id="{26E73588-4C42-46A8-905F-D0823011E76F}" type="slidenum">
              <a:rPr lang="en-US" sz="1700">
                <a:solidFill>
                  <a:prstClr val="black"/>
                </a:solidFill>
              </a:rPr>
              <a:pPr defTabSz="864161">
                <a:defRPr/>
              </a:pPr>
              <a:t>‹#›</a:t>
            </a:fld>
            <a:endParaRPr lang="en-US" sz="1700">
              <a:solidFill>
                <a:prstClr val="black"/>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4" name="Picture 6" descr="PROMIS_PPT_Banner_032610.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p:cNvSpPr txBox="1">
            <a:spLocks/>
          </p:cNvSpPr>
          <p:nvPr userDrawn="1"/>
        </p:nvSpPr>
        <p:spPr>
          <a:xfrm>
            <a:off x="1651000" y="1562100"/>
            <a:ext cx="7035800" cy="4483100"/>
          </a:xfrm>
          <a:prstGeom prst="rect">
            <a:avLst/>
          </a:prstGeom>
        </p:spPr>
        <p:txBody>
          <a:bodyPr lIns="86416" tIns="43208" rIns="86416" bIns="43208" anchor="ctr">
            <a:normAutofit/>
          </a:bodyPr>
          <a:lstStyle>
            <a:lvl1pPr algn="l">
              <a:defRPr sz="3200">
                <a:solidFill>
                  <a:srgbClr val="FFFFFF"/>
                </a:solidFill>
                <a:latin typeface="Arial (Headings)"/>
                <a:cs typeface="Arial (Headings)"/>
              </a:defRPr>
            </a:lvl1pPr>
          </a:lstStyle>
          <a:p>
            <a:pPr defTabSz="453685">
              <a:defRPr/>
            </a:pPr>
            <a:r>
              <a:rPr lang="en-US" dirty="0" smtClean="0">
                <a:ea typeface="ＭＳ Ｐゴシック" pitchFamily="34" charset="-128"/>
              </a:rPr>
              <a:t>Click to edit Master title style</a:t>
            </a:r>
          </a:p>
        </p:txBody>
      </p:sp>
      <p:sp>
        <p:nvSpPr>
          <p:cNvPr id="11" name="Title 10"/>
          <p:cNvSpPr>
            <a:spLocks noGrp="1"/>
          </p:cNvSpPr>
          <p:nvPr>
            <p:ph type="title"/>
          </p:nvPr>
        </p:nvSpPr>
        <p:spPr>
          <a:xfrm>
            <a:off x="1244600" y="-50800"/>
            <a:ext cx="8572500" cy="1054100"/>
          </a:xfrm>
          <a:prstGeom prst="rect">
            <a:avLst/>
          </a:prstGeom>
        </p:spPr>
        <p:txBody>
          <a:bodyPr lIns="86416" tIns="43208" rIns="86416" bIns="43208">
            <a:normAutofit/>
          </a:bodyPr>
          <a:lstStyle>
            <a:lvl1pPr algn="l">
              <a:defRPr sz="3200">
                <a:solidFill>
                  <a:schemeClr val="bg1"/>
                </a:solidFill>
                <a:latin typeface="Arial (Headings)"/>
                <a:cs typeface="Arial (Headings)"/>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0" y="1003303"/>
            <a:ext cx="9144000" cy="5854700"/>
          </a:xfrm>
          <a:prstGeom prst="rect">
            <a:avLst/>
          </a:prstGeom>
          <a:gradFill flip="none" rotWithShape="1">
            <a:gsLst>
              <a:gs pos="0">
                <a:srgbClr val="9993E5">
                  <a:alpha val="50000"/>
                </a:srgbClr>
              </a:gs>
              <a:gs pos="60000">
                <a:srgbClr val="FFFFFF"/>
              </a:gs>
            </a:gsLst>
            <a:lin ang="16200000" scaled="0"/>
            <a:tileRect/>
          </a:gradFill>
        </p:spPr>
        <p:txBody>
          <a:bodyPr lIns="950577" tIns="475287" rIns="86416" bIns="43208"/>
          <a:lstStyle>
            <a:lvl1pPr>
              <a:defRPr>
                <a:solidFill>
                  <a:srgbClr val="3A4EA2"/>
                </a:solidFill>
                <a:latin typeface="+mj-lt"/>
                <a:cs typeface="Helvetica Neue"/>
              </a:defRPr>
            </a:lvl1pPr>
            <a:lvl2pPr>
              <a:defRPr>
                <a:solidFill>
                  <a:srgbClr val="3A4EA2"/>
                </a:solidFill>
                <a:latin typeface="+mj-lt"/>
                <a:cs typeface="Helvetica Neue"/>
              </a:defRPr>
            </a:lvl2pPr>
            <a:lvl3pPr>
              <a:defRPr>
                <a:solidFill>
                  <a:srgbClr val="3A4EA2"/>
                </a:solidFill>
                <a:latin typeface="+mj-lt"/>
                <a:cs typeface="Helvetica Neue"/>
              </a:defRPr>
            </a:lvl3pPr>
            <a:lvl4pPr>
              <a:defRPr>
                <a:solidFill>
                  <a:srgbClr val="3A4EA2"/>
                </a:solidFill>
                <a:latin typeface="+mj-lt"/>
                <a:cs typeface="Helvetica Neue"/>
              </a:defRPr>
            </a:lvl4pPr>
            <a:lvl5pPr>
              <a:defRPr>
                <a:solidFill>
                  <a:srgbClr val="3A4EA2"/>
                </a:solidFill>
                <a:latin typeface="+mj-lt"/>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781800" cy="609600"/>
          </a:xfrm>
          <a:prstGeom prst="rect">
            <a:avLst/>
          </a:prstGeom>
        </p:spPr>
        <p:txBody>
          <a:bodyPr lIns="86416" tIns="43208" rIns="86416" bIns="43208"/>
          <a:lstStyle/>
          <a:p>
            <a:r>
              <a:rPr lang="en-US" smtClean="0"/>
              <a:t>Click to edit Master title style</a:t>
            </a:r>
            <a:endParaRPr lang="en-US"/>
          </a:p>
        </p:txBody>
      </p:sp>
      <p:sp>
        <p:nvSpPr>
          <p:cNvPr id="3" name="Date Placeholder 2"/>
          <p:cNvSpPr>
            <a:spLocks noGrp="1"/>
          </p:cNvSpPr>
          <p:nvPr>
            <p:ph type="dt" sz="half" idx="10"/>
          </p:nvPr>
        </p:nvSpPr>
        <p:spPr>
          <a:xfrm>
            <a:off x="6096000" y="6248411"/>
            <a:ext cx="2667000" cy="365125"/>
          </a:xfrm>
          <a:prstGeom prst="rect">
            <a:avLst/>
          </a:prstGeom>
        </p:spPr>
        <p:txBody>
          <a:bodyPr lIns="86416" tIns="43208" rIns="86416" bIns="43208"/>
          <a:lstStyle>
            <a:lvl1pPr>
              <a:defRPr/>
            </a:lvl1pPr>
          </a:lstStyle>
          <a:p>
            <a:pPr defTabSz="864161">
              <a:defRPr/>
            </a:pPr>
            <a:fld id="{FBF78E69-69C5-421B-B812-A530139992CA}" type="datetimeFigureOut">
              <a:rPr lang="en-US" sz="1700">
                <a:solidFill>
                  <a:prstClr val="black"/>
                </a:solidFill>
              </a:rPr>
              <a:pPr defTabSz="864161">
                <a:defRPr/>
              </a:pPr>
              <a:t>2/17/17</a:t>
            </a:fld>
            <a:endParaRPr lang="en-US" sz="1700">
              <a:solidFill>
                <a:prstClr val="black"/>
              </a:solidFill>
            </a:endParaRPr>
          </a:p>
        </p:txBody>
      </p:sp>
      <p:sp>
        <p:nvSpPr>
          <p:cNvPr id="4" name="Footer Placeholder 3"/>
          <p:cNvSpPr>
            <a:spLocks noGrp="1"/>
          </p:cNvSpPr>
          <p:nvPr>
            <p:ph type="ftr" sz="quarter" idx="11"/>
          </p:nvPr>
        </p:nvSpPr>
        <p:spPr>
          <a:xfrm>
            <a:off x="609611" y="6248411"/>
            <a:ext cx="5421313" cy="365125"/>
          </a:xfrm>
          <a:prstGeom prst="rect">
            <a:avLst/>
          </a:prstGeom>
        </p:spPr>
        <p:txBody>
          <a:bodyPr lIns="86416" tIns="43208" rIns="86416" bIns="43208"/>
          <a:lstStyle>
            <a:lvl1pPr>
              <a:defRPr/>
            </a:lvl1pPr>
          </a:lstStyle>
          <a:p>
            <a:pPr defTabSz="864161">
              <a:defRPr/>
            </a:pPr>
            <a:endParaRPr lang="en-US" sz="1700">
              <a:solidFill>
                <a:prstClr val="black"/>
              </a:solidFill>
            </a:endParaRPr>
          </a:p>
        </p:txBody>
      </p:sp>
    </p:spTree>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11"/>
            <a:ext cx="2667000" cy="365125"/>
          </a:xfrm>
          <a:prstGeom prst="rect">
            <a:avLst/>
          </a:prstGeom>
        </p:spPr>
        <p:txBody>
          <a:bodyPr lIns="86416" tIns="43208" rIns="86416" bIns="43208"/>
          <a:lstStyle>
            <a:lvl1pPr>
              <a:defRPr/>
            </a:lvl1pPr>
          </a:lstStyle>
          <a:p>
            <a:pPr defTabSz="864161">
              <a:defRPr/>
            </a:pPr>
            <a:fld id="{B9F2C365-A6F8-4A65-A740-B5593F60FB94}" type="datetimeFigureOut">
              <a:rPr lang="en-US" sz="1700">
                <a:solidFill>
                  <a:prstClr val="black"/>
                </a:solidFill>
              </a:rPr>
              <a:pPr defTabSz="864161">
                <a:defRPr/>
              </a:pPr>
              <a:t>2/17/17</a:t>
            </a:fld>
            <a:endParaRPr lang="en-US" sz="1700">
              <a:solidFill>
                <a:prstClr val="black"/>
              </a:solidFill>
            </a:endParaRPr>
          </a:p>
        </p:txBody>
      </p:sp>
      <p:sp>
        <p:nvSpPr>
          <p:cNvPr id="3" name="Footer Placeholder 2"/>
          <p:cNvSpPr>
            <a:spLocks noGrp="1"/>
          </p:cNvSpPr>
          <p:nvPr>
            <p:ph type="ftr" sz="quarter" idx="11"/>
          </p:nvPr>
        </p:nvSpPr>
        <p:spPr>
          <a:xfrm>
            <a:off x="609611" y="6248411"/>
            <a:ext cx="5421313" cy="365125"/>
          </a:xfrm>
          <a:prstGeom prst="rect">
            <a:avLst/>
          </a:prstGeom>
        </p:spPr>
        <p:txBody>
          <a:bodyPr lIns="86416" tIns="43208" rIns="86416" bIns="43208"/>
          <a:lstStyle>
            <a:lvl1pPr>
              <a:defRPr/>
            </a:lvl1pPr>
          </a:lstStyle>
          <a:p>
            <a:pPr defTabSz="864161">
              <a:defRPr/>
            </a:pPr>
            <a:endParaRPr lang="en-US" sz="1700">
              <a:solidFill>
                <a:prstClr val="black"/>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lIns="86416" tIns="43208" rIns="86416" bIns="43208"/>
          <a:lstStyle>
            <a:lvl1pPr>
              <a:defRPr>
                <a:solidFill>
                  <a:srgbClr val="775F55"/>
                </a:solidFill>
              </a:defRPr>
            </a:lvl1pPr>
          </a:lstStyle>
          <a:p>
            <a:pPr defTabSz="864161"/>
            <a:fld id="{933ED2DA-E511-4020-A0D0-4843B686211D}" type="slidenum">
              <a:rPr lang="en-US" altLang="en-US" sz="1700"/>
              <a:pPr defTabSz="864161"/>
              <a:t>‹#›</a:t>
            </a:fld>
            <a:endParaRPr lang="en-US" altLang="en-US" sz="1700"/>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416" tIns="43208" rIns="86416" bIns="43208"/>
          <a:lstStyle/>
          <a:p>
            <a:r>
              <a:rPr lang="en-US" smtClean="0"/>
              <a:t>Click to edit Master title style</a:t>
            </a:r>
            <a:endParaRPr lang="en-US"/>
          </a:p>
        </p:txBody>
      </p:sp>
      <p:sp>
        <p:nvSpPr>
          <p:cNvPr id="3" name="Date Placeholder 13"/>
          <p:cNvSpPr>
            <a:spLocks noGrp="1"/>
          </p:cNvSpPr>
          <p:nvPr>
            <p:ph type="dt" sz="half" idx="10"/>
          </p:nvPr>
        </p:nvSpPr>
        <p:spPr>
          <a:xfrm>
            <a:off x="6096000" y="6248411"/>
            <a:ext cx="2667000" cy="365125"/>
          </a:xfrm>
          <a:prstGeom prst="rect">
            <a:avLst/>
          </a:prstGeom>
        </p:spPr>
        <p:txBody>
          <a:bodyPr lIns="86416" tIns="43208" rIns="86416" bIns="43208"/>
          <a:lstStyle>
            <a:lvl1pPr>
              <a:defRPr/>
            </a:lvl1pPr>
          </a:lstStyle>
          <a:p>
            <a:pPr defTabSz="864161">
              <a:defRPr/>
            </a:pPr>
            <a:fld id="{95C73DE7-E080-434C-BCF0-D37143F46F5A}" type="datetimeFigureOut">
              <a:rPr lang="en-US" sz="1700">
                <a:solidFill>
                  <a:prstClr val="black"/>
                </a:solidFill>
              </a:rPr>
              <a:pPr defTabSz="864161">
                <a:defRPr/>
              </a:pPr>
              <a:t>2/17/17</a:t>
            </a:fld>
            <a:endParaRPr lang="en-US" sz="1700">
              <a:solidFill>
                <a:prstClr val="black"/>
              </a:solidFill>
            </a:endParaRPr>
          </a:p>
        </p:txBody>
      </p:sp>
      <p:sp>
        <p:nvSpPr>
          <p:cNvPr id="4" name="Footer Placeholder 2"/>
          <p:cNvSpPr>
            <a:spLocks noGrp="1"/>
          </p:cNvSpPr>
          <p:nvPr>
            <p:ph type="ftr" sz="quarter" idx="11"/>
          </p:nvPr>
        </p:nvSpPr>
        <p:spPr>
          <a:xfrm>
            <a:off x="609611" y="6248411"/>
            <a:ext cx="5421313" cy="365125"/>
          </a:xfrm>
          <a:prstGeom prst="rect">
            <a:avLst/>
          </a:prstGeom>
        </p:spPr>
        <p:txBody>
          <a:bodyPr lIns="86416" tIns="43208" rIns="86416" bIns="43208"/>
          <a:lstStyle>
            <a:lvl1pPr>
              <a:defRPr/>
            </a:lvl1pPr>
          </a:lstStyle>
          <a:p>
            <a:pPr defTabSz="864161">
              <a:defRPr/>
            </a:pPr>
            <a:endParaRPr lang="en-US" sz="1700">
              <a:solidFill>
                <a:prstClr val="black"/>
              </a:solidFill>
            </a:endParaRPr>
          </a:p>
        </p:txBody>
      </p:sp>
      <p:sp>
        <p:nvSpPr>
          <p:cNvPr id="5" name="Slide Number Placeholder 22"/>
          <p:cNvSpPr>
            <a:spLocks noGrp="1"/>
          </p:cNvSpPr>
          <p:nvPr>
            <p:ph type="sldNum" sz="quarter" idx="12"/>
          </p:nvPr>
        </p:nvSpPr>
        <p:spPr>
          <a:xfrm>
            <a:off x="0" y="1271599"/>
            <a:ext cx="533400" cy="244475"/>
          </a:xfrm>
          <a:prstGeom prst="rect">
            <a:avLst/>
          </a:prstGeom>
        </p:spPr>
        <p:txBody>
          <a:bodyPr lIns="86416" tIns="43208" rIns="86416" bIns="43208"/>
          <a:lstStyle>
            <a:lvl1pPr>
              <a:defRPr/>
            </a:lvl1pPr>
          </a:lstStyle>
          <a:p>
            <a:pPr defTabSz="864161"/>
            <a:fld id="{9FFC38E5-27FD-4D5A-B166-002846938475}" type="slidenum">
              <a:rPr lang="en-US" altLang="en-US" sz="1700">
                <a:solidFill>
                  <a:prstClr val="black"/>
                </a:solidFill>
              </a:rPr>
              <a:pPr defTabSz="864161"/>
              <a:t>‹#›</a:t>
            </a:fld>
            <a:endParaRPr lang="en-US" altLang="en-US" sz="1700">
              <a:solidFill>
                <a:prstClr val="black"/>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77648-414D-3B46-8C13-21A71B9CD342}"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30787533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416" tIns="43208" rIns="86416" bIns="43208"/>
          <a:lstStyle/>
          <a:p>
            <a:r>
              <a:rPr lang="en-US" smtClean="0"/>
              <a:t>Click to edit Master title style</a:t>
            </a:r>
            <a:endParaRPr lang="en-US"/>
          </a:p>
        </p:txBody>
      </p:sp>
      <p:sp>
        <p:nvSpPr>
          <p:cNvPr id="3" name="Date Placeholder 2"/>
          <p:cNvSpPr>
            <a:spLocks noGrp="1"/>
          </p:cNvSpPr>
          <p:nvPr>
            <p:ph type="dt" sz="half" idx="10"/>
          </p:nvPr>
        </p:nvSpPr>
        <p:spPr>
          <a:xfrm>
            <a:off x="6096000" y="6248411"/>
            <a:ext cx="2667000" cy="365125"/>
          </a:xfrm>
          <a:prstGeom prst="rect">
            <a:avLst/>
          </a:prstGeom>
        </p:spPr>
        <p:txBody>
          <a:bodyPr lIns="86416" tIns="43208" rIns="86416" bIns="43208"/>
          <a:lstStyle>
            <a:lvl1pPr>
              <a:defRPr/>
            </a:lvl1pPr>
          </a:lstStyle>
          <a:p>
            <a:pPr defTabSz="864161">
              <a:defRPr/>
            </a:pPr>
            <a:fld id="{4B61D53E-AA17-477B-BC40-048916F30F62}" type="datetimeFigureOut">
              <a:rPr lang="en-US" sz="1700">
                <a:solidFill>
                  <a:prstClr val="black"/>
                </a:solidFill>
              </a:rPr>
              <a:pPr defTabSz="864161">
                <a:defRPr/>
              </a:pPr>
              <a:t>2/17/17</a:t>
            </a:fld>
            <a:endParaRPr lang="en-US" sz="1700">
              <a:solidFill>
                <a:prstClr val="black"/>
              </a:solidFill>
            </a:endParaRPr>
          </a:p>
        </p:txBody>
      </p:sp>
      <p:sp>
        <p:nvSpPr>
          <p:cNvPr id="4" name="Footer Placeholder 3"/>
          <p:cNvSpPr>
            <a:spLocks noGrp="1"/>
          </p:cNvSpPr>
          <p:nvPr>
            <p:ph type="ftr" sz="quarter" idx="11"/>
          </p:nvPr>
        </p:nvSpPr>
        <p:spPr>
          <a:xfrm>
            <a:off x="609611" y="6248411"/>
            <a:ext cx="5421313" cy="365125"/>
          </a:xfrm>
          <a:prstGeom prst="rect">
            <a:avLst/>
          </a:prstGeom>
        </p:spPr>
        <p:txBody>
          <a:bodyPr lIns="86416" tIns="43208" rIns="86416" bIns="43208"/>
          <a:lstStyle>
            <a:lvl1pPr>
              <a:defRPr/>
            </a:lvl1pPr>
          </a:lstStyle>
          <a:p>
            <a:pPr defTabSz="864161">
              <a:defRPr/>
            </a:pPr>
            <a:endParaRPr lang="en-US" sz="1700">
              <a:solidFill>
                <a:prstClr val="black"/>
              </a:solidFill>
            </a:endParaRPr>
          </a:p>
        </p:txBody>
      </p:sp>
    </p:spTree>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77863"/>
          </a:xfrm>
          <a:prstGeom prst="rect">
            <a:avLst/>
          </a:prstGeom>
        </p:spPr>
        <p:txBody>
          <a:bodyPr lIns="91365" tIns="45683" rIns="91365" bIns="45683"/>
          <a:lstStyle/>
          <a:p>
            <a:r>
              <a:rPr lang="en-US" smtClean="0"/>
              <a:t>Click to edit Master title style</a:t>
            </a:r>
            <a:endParaRPr lang="en-US" dirty="0"/>
          </a:p>
        </p:txBody>
      </p:sp>
      <p:sp>
        <p:nvSpPr>
          <p:cNvPr id="3" name="Content Placeholder 2"/>
          <p:cNvSpPr>
            <a:spLocks noGrp="1"/>
          </p:cNvSpPr>
          <p:nvPr>
            <p:ph sz="half" idx="1"/>
          </p:nvPr>
        </p:nvSpPr>
        <p:spPr>
          <a:xfrm>
            <a:off x="457200" y="2514609"/>
            <a:ext cx="8229600" cy="3553505"/>
          </a:xfrm>
          <a:prstGeom prst="rect">
            <a:avLst/>
          </a:prstGeom>
        </p:spPr>
        <p:txBody>
          <a:bodyPr lIns="91365" tIns="45683" rIns="91365" bIns="45683"/>
          <a:lstStyle>
            <a:lvl1pPr marL="456832" indent="-456832">
              <a:lnSpc>
                <a:spcPct val="100000"/>
              </a:lnSpc>
              <a:spcBef>
                <a:spcPts val="0"/>
              </a:spcBef>
              <a:spcAft>
                <a:spcPts val="0"/>
              </a:spcAft>
              <a:buFont typeface="Arial" panose="020B0604020202020204" pitchFamily="34" charset="0"/>
              <a:buChar char="•"/>
              <a:defRPr sz="2800"/>
            </a:lvl1pPr>
            <a:lvl2pPr marL="686835" indent="-225244">
              <a:lnSpc>
                <a:spcPct val="100000"/>
              </a:lnSpc>
              <a:spcBef>
                <a:spcPts val="0"/>
              </a:spcBef>
              <a:spcAft>
                <a:spcPts val="0"/>
              </a:spcAft>
              <a:defRPr sz="2000"/>
            </a:lvl2pPr>
            <a:lvl3pPr marL="913668" indent="-226831">
              <a:lnSpc>
                <a:spcPct val="100000"/>
              </a:lnSpc>
              <a:spcBef>
                <a:spcPts val="0"/>
              </a:spcBef>
              <a:spcAft>
                <a:spcPts val="0"/>
              </a:spcAft>
              <a:defRPr sz="1600"/>
            </a:lvl3pPr>
            <a:lvl4pPr marL="1140497" indent="-169727">
              <a:lnSpc>
                <a:spcPct val="100000"/>
              </a:lnSpc>
              <a:spcBef>
                <a:spcPts val="0"/>
              </a:spcBef>
              <a:spcAft>
                <a:spcPts val="0"/>
              </a:spcAft>
              <a:defRPr sz="1600"/>
            </a:lvl4pPr>
            <a:lvl5pPr marL="1310222" indent="-169727">
              <a:lnSpc>
                <a:spcPct val="100000"/>
              </a:lnSpc>
              <a:spcBef>
                <a:spcPts val="0"/>
              </a:spcBef>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 2 point text</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5791200" y="6408747"/>
            <a:ext cx="2895600" cy="365125"/>
          </a:xfrm>
          <a:prstGeom prst="rect">
            <a:avLst/>
          </a:prstGeom>
        </p:spPr>
        <p:txBody>
          <a:bodyPr lIns="91365" tIns="45683" rIns="91365" bIns="45683"/>
          <a:lstStyle>
            <a:lvl1pPr>
              <a:defRPr/>
            </a:lvl1pPr>
          </a:lstStyle>
          <a:p>
            <a:pPr defTabSz="864161">
              <a:defRPr/>
            </a:pPr>
            <a:endParaRPr lang="en-US" sz="1700">
              <a:solidFill>
                <a:prstClr val="black"/>
              </a:solidFill>
            </a:endParaRPr>
          </a:p>
        </p:txBody>
      </p:sp>
      <p:sp>
        <p:nvSpPr>
          <p:cNvPr id="5" name="Slide Number Placeholder 5"/>
          <p:cNvSpPr>
            <a:spLocks noGrp="1"/>
          </p:cNvSpPr>
          <p:nvPr>
            <p:ph type="sldNum" sz="quarter" idx="11"/>
          </p:nvPr>
        </p:nvSpPr>
        <p:spPr>
          <a:xfrm>
            <a:off x="457200" y="6408747"/>
            <a:ext cx="2133600" cy="365125"/>
          </a:xfrm>
          <a:prstGeom prst="rect">
            <a:avLst/>
          </a:prstGeom>
        </p:spPr>
        <p:txBody>
          <a:bodyPr lIns="91365" tIns="45683" rIns="91365" bIns="45683"/>
          <a:lstStyle>
            <a:lvl1pPr>
              <a:defRPr/>
            </a:lvl1pPr>
          </a:lstStyle>
          <a:p>
            <a:pPr defTabSz="864161"/>
            <a:fld id="{A0CE13FD-CA66-0648-A975-F0B93F8DA470}" type="slidenum">
              <a:rPr lang="en-US" sz="1700">
                <a:solidFill>
                  <a:prstClr val="black"/>
                </a:solidFill>
              </a:rPr>
              <a:pPr defTabSz="864161"/>
              <a:t>‹#›</a:t>
            </a:fld>
            <a:endParaRPr lang="en-US" sz="1700">
              <a:solidFill>
                <a:prstClr val="black"/>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9" name="Text Placeholder 28"/>
          <p:cNvSpPr>
            <a:spLocks noGrp="1"/>
          </p:cNvSpPr>
          <p:nvPr>
            <p:ph type="body" sz="quarter" idx="14"/>
          </p:nvPr>
        </p:nvSpPr>
        <p:spPr>
          <a:xfrm>
            <a:off x="3819525" y="5544458"/>
            <a:ext cx="1828800" cy="45720"/>
          </a:xfrm>
          <a:prstGeom prst="rect">
            <a:avLst/>
          </a:prstGeom>
          <a:solidFill>
            <a:srgbClr val="FFFFFF"/>
          </a:solidFill>
        </p:spPr>
        <p:txBody>
          <a:bodyPr lIns="91432" tIns="45716" rIns="91432" bIns="45716"/>
          <a:lstStyle>
            <a:lvl1pPr>
              <a:defRPr sz="200">
                <a:solidFill>
                  <a:srgbClr val="43327C"/>
                </a:solidFill>
              </a:defRPr>
            </a:lvl1pPr>
          </a:lstStyle>
          <a:p>
            <a:pPr lvl="0"/>
            <a:endParaRPr lang="en-US" dirty="0"/>
          </a:p>
        </p:txBody>
      </p:sp>
      <p:sp>
        <p:nvSpPr>
          <p:cNvPr id="2" name="Title 1"/>
          <p:cNvSpPr>
            <a:spLocks noGrp="1"/>
          </p:cNvSpPr>
          <p:nvPr>
            <p:ph type="title"/>
          </p:nvPr>
        </p:nvSpPr>
        <p:spPr>
          <a:xfrm>
            <a:off x="457200" y="533401"/>
            <a:ext cx="8229600" cy="1538288"/>
          </a:xfrm>
          <a:prstGeom prst="rect">
            <a:avLst/>
          </a:prstGeom>
        </p:spPr>
        <p:txBody>
          <a:bodyPr lIns="91432" tIns="45716" rIns="91432" bIns="45716"/>
          <a:lstStyle>
            <a:lvl1pPr>
              <a:defRPr/>
            </a:lvl1pPr>
          </a:lstStyle>
          <a:p>
            <a:r>
              <a:rPr lang="en-US" smtClean="0"/>
              <a:t>Click to edit Master title style</a:t>
            </a:r>
            <a:endParaRPr lang="en-US" dirty="0"/>
          </a:p>
        </p:txBody>
      </p:sp>
      <p:sp>
        <p:nvSpPr>
          <p:cNvPr id="6" name="Content Placeholder 5"/>
          <p:cNvSpPr>
            <a:spLocks noGrp="1"/>
          </p:cNvSpPr>
          <p:nvPr>
            <p:ph sz="quarter" idx="4"/>
          </p:nvPr>
        </p:nvSpPr>
        <p:spPr>
          <a:xfrm>
            <a:off x="3819270" y="2514601"/>
            <a:ext cx="4867530" cy="2953658"/>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31" name="Text Placeholder 30"/>
          <p:cNvSpPr>
            <a:spLocks noGrp="1"/>
          </p:cNvSpPr>
          <p:nvPr>
            <p:ph type="body" sz="quarter" idx="15"/>
          </p:nvPr>
        </p:nvSpPr>
        <p:spPr>
          <a:xfrm>
            <a:off x="3819671" y="5638800"/>
            <a:ext cx="4867275" cy="685800"/>
          </a:xfrm>
          <a:prstGeom prst="rect">
            <a:avLst/>
          </a:prstGeom>
        </p:spPr>
        <p:txBody>
          <a:bodyPr lIns="91432" tIns="45716" rIns="91432" bIns="45716"/>
          <a:lstStyle>
            <a:lvl1pPr>
              <a:lnSpc>
                <a:spcPts val="1300"/>
              </a:lnSpc>
              <a:spcBef>
                <a:spcPts val="0"/>
              </a:spcBef>
              <a:spcAft>
                <a:spcPts val="0"/>
              </a:spcAft>
              <a:defRPr sz="1200" b="0">
                <a:latin typeface="Arial Narrow"/>
                <a:cs typeface="Arial Narrow"/>
              </a:defRPr>
            </a:lvl1pPr>
          </a:lstStyle>
          <a:p>
            <a:pPr lvl="0"/>
            <a:r>
              <a:rPr lang="en-US" dirty="0" smtClean="0"/>
              <a:t>Click to edit Master text styles</a:t>
            </a:r>
            <a:endParaRPr lang="en-US" dirty="0"/>
          </a:p>
        </p:txBody>
      </p:sp>
      <p:sp>
        <p:nvSpPr>
          <p:cNvPr id="33" name="Content Placeholder 32"/>
          <p:cNvSpPr>
            <a:spLocks noGrp="1"/>
          </p:cNvSpPr>
          <p:nvPr>
            <p:ph sz="quarter" idx="16"/>
          </p:nvPr>
        </p:nvSpPr>
        <p:spPr>
          <a:xfrm>
            <a:off x="457201" y="2514600"/>
            <a:ext cx="3200400" cy="3810000"/>
          </a:xfrm>
          <a:prstGeom prst="rect">
            <a:avLst/>
          </a:prstGeom>
        </p:spPr>
        <p:txBody>
          <a:bodyPr lIns="91432" tIns="45716" rIns="91432" bIns="45716"/>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7"/>
          </p:nvPr>
        </p:nvSpPr>
        <p:spPr>
          <a:xfrm>
            <a:off x="5791200" y="6408739"/>
            <a:ext cx="2895600" cy="365125"/>
          </a:xfrm>
          <a:prstGeom prst="rect">
            <a:avLst/>
          </a:prstGeom>
        </p:spPr>
        <p:txBody>
          <a:bodyPr lIns="91432" tIns="45716" rIns="91432" bIns="45716"/>
          <a:lstStyle>
            <a:lvl1pPr defTabSz="638906" eaLnBrk="0" hangingPunct="0">
              <a:defRPr>
                <a:ea typeface="+mn-ea"/>
              </a:defRPr>
            </a:lvl1pPr>
          </a:lstStyle>
          <a:p>
            <a:pPr>
              <a:defRPr/>
            </a:pPr>
            <a:endParaRPr lang="en-US" sz="1700">
              <a:solidFill>
                <a:prstClr val="black"/>
              </a:solidFill>
            </a:endParaRPr>
          </a:p>
        </p:txBody>
      </p:sp>
      <p:sp>
        <p:nvSpPr>
          <p:cNvPr id="8" name="Slide Number Placeholder 5"/>
          <p:cNvSpPr>
            <a:spLocks noGrp="1"/>
          </p:cNvSpPr>
          <p:nvPr>
            <p:ph type="sldNum" sz="quarter" idx="18"/>
          </p:nvPr>
        </p:nvSpPr>
        <p:spPr>
          <a:xfrm>
            <a:off x="457200" y="6408739"/>
            <a:ext cx="2133600" cy="365125"/>
          </a:xfrm>
          <a:prstGeom prst="rect">
            <a:avLst/>
          </a:prstGeom>
        </p:spPr>
        <p:txBody>
          <a:bodyPr lIns="91432" tIns="45716" rIns="91432" bIns="45716"/>
          <a:lstStyle>
            <a:lvl1pPr defTabSz="638118" eaLnBrk="0" hangingPunct="0">
              <a:defRPr smtClean="0"/>
            </a:lvl1pPr>
          </a:lstStyle>
          <a:p>
            <a:pPr>
              <a:defRPr/>
            </a:pPr>
            <a:fld id="{D86087FB-CD54-47F1-8303-905A7CF0B85C}" type="slidenum">
              <a:rPr lang="en-US" altLang="en-US" sz="1700">
                <a:solidFill>
                  <a:prstClr val="black"/>
                </a:solidFill>
              </a:rPr>
              <a:pPr>
                <a:defRPr/>
              </a:pPr>
              <a:t>‹#›</a:t>
            </a:fld>
            <a:endParaRPr lang="en-US" altLang="en-US" sz="1700">
              <a:solidFill>
                <a:prstClr val="black"/>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08" tIns="45654" rIns="91308" bIns="45654"/>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308" tIns="45654" rIns="91308" bIns="4565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6"/>
            <a:ext cx="2133600" cy="365125"/>
          </a:xfrm>
          <a:prstGeom prst="rect">
            <a:avLst/>
          </a:prstGeom>
        </p:spPr>
        <p:txBody>
          <a:bodyPr lIns="91308" tIns="45654" rIns="91308" bIns="45654"/>
          <a:lstStyle>
            <a:lvl1pPr>
              <a:defRPr/>
            </a:lvl1pPr>
          </a:lstStyle>
          <a:p>
            <a:pPr defTabSz="863776">
              <a:defRPr/>
            </a:pPr>
            <a:fld id="{096C854C-96E2-4E47-9ABF-C7A0F4D8E2EC}" type="datetimeFigureOut">
              <a:rPr lang="en-US" smtClean="0">
                <a:solidFill>
                  <a:prstClr val="black"/>
                </a:solidFill>
              </a:rPr>
              <a:pPr defTabSz="863776">
                <a:defRPr/>
              </a:pPr>
              <a:t>2/17/17</a:t>
            </a:fld>
            <a:endParaRPr lang="en-US">
              <a:solidFill>
                <a:prstClr val="black"/>
              </a:solidFill>
            </a:endParaRPr>
          </a:p>
        </p:txBody>
      </p:sp>
      <p:sp>
        <p:nvSpPr>
          <p:cNvPr id="5" name="Footer Placeholder 4"/>
          <p:cNvSpPr>
            <a:spLocks noGrp="1"/>
          </p:cNvSpPr>
          <p:nvPr>
            <p:ph type="ftr" sz="quarter" idx="11"/>
          </p:nvPr>
        </p:nvSpPr>
        <p:spPr>
          <a:xfrm>
            <a:off x="3124200" y="6356366"/>
            <a:ext cx="2895600" cy="365125"/>
          </a:xfrm>
          <a:prstGeom prst="rect">
            <a:avLst/>
          </a:prstGeom>
        </p:spPr>
        <p:txBody>
          <a:bodyPr lIns="91308" tIns="45654" rIns="91308" bIns="45654"/>
          <a:lstStyle>
            <a:lvl1pPr>
              <a:defRPr/>
            </a:lvl1pPr>
          </a:lstStyle>
          <a:p>
            <a:pPr defTabSz="863776">
              <a:defRPr/>
            </a:pPr>
            <a:endParaRPr lang="en-US">
              <a:solidFill>
                <a:prstClr val="black"/>
              </a:solidFill>
            </a:endParaRPr>
          </a:p>
        </p:txBody>
      </p:sp>
      <p:sp>
        <p:nvSpPr>
          <p:cNvPr id="6" name="Slide Number Placeholder 5"/>
          <p:cNvSpPr>
            <a:spLocks noGrp="1"/>
          </p:cNvSpPr>
          <p:nvPr>
            <p:ph type="sldNum" sz="quarter" idx="12"/>
          </p:nvPr>
        </p:nvSpPr>
        <p:spPr>
          <a:xfrm>
            <a:off x="6553200" y="6356366"/>
            <a:ext cx="2133600" cy="365125"/>
          </a:xfrm>
          <a:prstGeom prst="rect">
            <a:avLst/>
          </a:prstGeom>
        </p:spPr>
        <p:txBody>
          <a:bodyPr lIns="91308" tIns="45654" rIns="91308" bIns="45654"/>
          <a:lstStyle>
            <a:lvl1pPr>
              <a:defRPr/>
            </a:lvl1pPr>
          </a:lstStyle>
          <a:p>
            <a:pPr defTabSz="863776">
              <a:defRPr/>
            </a:pPr>
            <a:fld id="{26E73588-4C42-46A8-905F-D0823011E76F}" type="slidenum">
              <a:rPr lang="en-US" smtClean="0">
                <a:solidFill>
                  <a:prstClr val="black"/>
                </a:solidFill>
              </a:rPr>
              <a:pPr defTabSz="863776">
                <a:defRPr/>
              </a:pPr>
              <a:t>‹#›</a:t>
            </a:fld>
            <a:endParaRPr lang="en-US">
              <a:solidFill>
                <a:prstClr val="black"/>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4" name="Picture 6" descr="PROMIS_PPT_Banner_032610.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p:cNvSpPr txBox="1">
            <a:spLocks/>
          </p:cNvSpPr>
          <p:nvPr userDrawn="1"/>
        </p:nvSpPr>
        <p:spPr>
          <a:xfrm>
            <a:off x="1651000" y="1562100"/>
            <a:ext cx="7035800" cy="4483100"/>
          </a:xfrm>
          <a:prstGeom prst="rect">
            <a:avLst/>
          </a:prstGeom>
        </p:spPr>
        <p:txBody>
          <a:bodyPr lIns="86377" tIns="43188" rIns="86377" bIns="43188" anchor="ctr">
            <a:normAutofit/>
          </a:bodyPr>
          <a:lstStyle>
            <a:lvl1pPr algn="l">
              <a:defRPr sz="3200">
                <a:solidFill>
                  <a:srgbClr val="FFFFFF"/>
                </a:solidFill>
                <a:latin typeface="Arial (Headings)"/>
                <a:cs typeface="Arial (Headings)"/>
              </a:defRPr>
            </a:lvl1pPr>
          </a:lstStyle>
          <a:p>
            <a:pPr defTabSz="453483">
              <a:defRPr/>
            </a:pPr>
            <a:r>
              <a:rPr lang="en-US" dirty="0" smtClean="0">
                <a:ea typeface="ＭＳ Ｐゴシック" pitchFamily="34" charset="-128"/>
              </a:rPr>
              <a:t>Click to edit Master title style</a:t>
            </a:r>
          </a:p>
        </p:txBody>
      </p:sp>
      <p:sp>
        <p:nvSpPr>
          <p:cNvPr id="11" name="Title 10"/>
          <p:cNvSpPr>
            <a:spLocks noGrp="1"/>
          </p:cNvSpPr>
          <p:nvPr>
            <p:ph type="title"/>
          </p:nvPr>
        </p:nvSpPr>
        <p:spPr>
          <a:xfrm>
            <a:off x="1244600" y="-50800"/>
            <a:ext cx="8572500" cy="1054100"/>
          </a:xfrm>
          <a:prstGeom prst="rect">
            <a:avLst/>
          </a:prstGeom>
        </p:spPr>
        <p:txBody>
          <a:bodyPr lIns="86377" tIns="43188" rIns="86377" bIns="43188">
            <a:normAutofit/>
          </a:bodyPr>
          <a:lstStyle>
            <a:lvl1pPr algn="l">
              <a:defRPr sz="3200">
                <a:solidFill>
                  <a:schemeClr val="bg1"/>
                </a:solidFill>
                <a:latin typeface="Arial (Headings)"/>
                <a:cs typeface="Arial (Headings)"/>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0" y="1003303"/>
            <a:ext cx="9144000" cy="5854700"/>
          </a:xfrm>
          <a:prstGeom prst="rect">
            <a:avLst/>
          </a:prstGeom>
          <a:gradFill flip="none" rotWithShape="1">
            <a:gsLst>
              <a:gs pos="0">
                <a:srgbClr val="9993E5">
                  <a:alpha val="50000"/>
                </a:srgbClr>
              </a:gs>
              <a:gs pos="60000">
                <a:srgbClr val="FFFFFF"/>
              </a:gs>
            </a:gsLst>
            <a:lin ang="16200000" scaled="0"/>
            <a:tileRect/>
          </a:gradFill>
        </p:spPr>
        <p:txBody>
          <a:bodyPr lIns="950153" tIns="475075" rIns="86377" bIns="43188"/>
          <a:lstStyle>
            <a:lvl1pPr>
              <a:defRPr>
                <a:solidFill>
                  <a:srgbClr val="3A4EA2"/>
                </a:solidFill>
                <a:latin typeface="+mj-lt"/>
                <a:cs typeface="Helvetica Neue"/>
              </a:defRPr>
            </a:lvl1pPr>
            <a:lvl2pPr>
              <a:defRPr>
                <a:solidFill>
                  <a:srgbClr val="3A4EA2"/>
                </a:solidFill>
                <a:latin typeface="+mj-lt"/>
                <a:cs typeface="Helvetica Neue"/>
              </a:defRPr>
            </a:lvl2pPr>
            <a:lvl3pPr>
              <a:defRPr>
                <a:solidFill>
                  <a:srgbClr val="3A4EA2"/>
                </a:solidFill>
                <a:latin typeface="+mj-lt"/>
                <a:cs typeface="Helvetica Neue"/>
              </a:defRPr>
            </a:lvl3pPr>
            <a:lvl4pPr>
              <a:defRPr>
                <a:solidFill>
                  <a:srgbClr val="3A4EA2"/>
                </a:solidFill>
                <a:latin typeface="+mj-lt"/>
                <a:cs typeface="Helvetica Neue"/>
              </a:defRPr>
            </a:lvl4pPr>
            <a:lvl5pPr>
              <a:defRPr>
                <a:solidFill>
                  <a:srgbClr val="3A4EA2"/>
                </a:solidFill>
                <a:latin typeface="+mj-lt"/>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781800" cy="609600"/>
          </a:xfrm>
          <a:prstGeom prst="rect">
            <a:avLst/>
          </a:prstGeom>
        </p:spPr>
        <p:txBody>
          <a:bodyPr lIns="86377" tIns="43188" rIns="86377" bIns="43188"/>
          <a:lstStyle/>
          <a:p>
            <a:r>
              <a:rPr lang="en-US" smtClean="0"/>
              <a:t>Click to edit Master title style</a:t>
            </a:r>
            <a:endParaRPr lang="en-US"/>
          </a:p>
        </p:txBody>
      </p:sp>
      <p:sp>
        <p:nvSpPr>
          <p:cNvPr id="3" name="Date Placeholder 2"/>
          <p:cNvSpPr>
            <a:spLocks noGrp="1"/>
          </p:cNvSpPr>
          <p:nvPr>
            <p:ph type="dt" sz="half" idx="10"/>
          </p:nvPr>
        </p:nvSpPr>
        <p:spPr>
          <a:xfrm>
            <a:off x="6096000" y="6248416"/>
            <a:ext cx="2667000" cy="365125"/>
          </a:xfrm>
          <a:prstGeom prst="rect">
            <a:avLst/>
          </a:prstGeom>
        </p:spPr>
        <p:txBody>
          <a:bodyPr lIns="86377" tIns="43188" rIns="86377" bIns="43188"/>
          <a:lstStyle>
            <a:lvl1pPr>
              <a:defRPr/>
            </a:lvl1pPr>
          </a:lstStyle>
          <a:p>
            <a:pPr defTabSz="863776">
              <a:defRPr/>
            </a:pPr>
            <a:fld id="{FBF78E69-69C5-421B-B812-A530139992CA}" type="datetimeFigureOut">
              <a:rPr lang="en-US" smtClean="0">
                <a:solidFill>
                  <a:prstClr val="black"/>
                </a:solidFill>
              </a:rPr>
              <a:pPr defTabSz="863776">
                <a:defRPr/>
              </a:pPr>
              <a:t>2/17/17</a:t>
            </a:fld>
            <a:endParaRPr lang="en-US">
              <a:solidFill>
                <a:prstClr val="black"/>
              </a:solidFill>
            </a:endParaRPr>
          </a:p>
        </p:txBody>
      </p:sp>
      <p:sp>
        <p:nvSpPr>
          <p:cNvPr id="4" name="Footer Placeholder 3"/>
          <p:cNvSpPr>
            <a:spLocks noGrp="1"/>
          </p:cNvSpPr>
          <p:nvPr>
            <p:ph type="ftr" sz="quarter" idx="11"/>
          </p:nvPr>
        </p:nvSpPr>
        <p:spPr>
          <a:xfrm>
            <a:off x="609616" y="6248416"/>
            <a:ext cx="5421313" cy="365125"/>
          </a:xfrm>
          <a:prstGeom prst="rect">
            <a:avLst/>
          </a:prstGeom>
        </p:spPr>
        <p:txBody>
          <a:bodyPr lIns="86377" tIns="43188" rIns="86377" bIns="43188"/>
          <a:lstStyle>
            <a:lvl1pPr>
              <a:defRPr/>
            </a:lvl1pPr>
          </a:lstStyle>
          <a:p>
            <a:pPr defTabSz="863776">
              <a:defRPr/>
            </a:pPr>
            <a:endParaRPr lang="en-US">
              <a:solidFill>
                <a:prstClr val="black"/>
              </a:solidFill>
            </a:endParaRPr>
          </a:p>
        </p:txBody>
      </p:sp>
    </p:spTree>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16"/>
            <a:ext cx="2667000" cy="365125"/>
          </a:xfrm>
          <a:prstGeom prst="rect">
            <a:avLst/>
          </a:prstGeom>
        </p:spPr>
        <p:txBody>
          <a:bodyPr lIns="86377" tIns="43188" rIns="86377" bIns="43188"/>
          <a:lstStyle>
            <a:lvl1pPr>
              <a:defRPr/>
            </a:lvl1pPr>
          </a:lstStyle>
          <a:p>
            <a:pPr defTabSz="863776">
              <a:defRPr/>
            </a:pPr>
            <a:fld id="{B9F2C365-A6F8-4A65-A740-B5593F60FB94}" type="datetimeFigureOut">
              <a:rPr lang="en-US" smtClean="0">
                <a:solidFill>
                  <a:prstClr val="black"/>
                </a:solidFill>
              </a:rPr>
              <a:pPr defTabSz="863776">
                <a:defRPr/>
              </a:pPr>
              <a:t>2/17/17</a:t>
            </a:fld>
            <a:endParaRPr lang="en-US">
              <a:solidFill>
                <a:prstClr val="black"/>
              </a:solidFill>
            </a:endParaRPr>
          </a:p>
        </p:txBody>
      </p:sp>
      <p:sp>
        <p:nvSpPr>
          <p:cNvPr id="3" name="Footer Placeholder 2"/>
          <p:cNvSpPr>
            <a:spLocks noGrp="1"/>
          </p:cNvSpPr>
          <p:nvPr>
            <p:ph type="ftr" sz="quarter" idx="11"/>
          </p:nvPr>
        </p:nvSpPr>
        <p:spPr>
          <a:xfrm>
            <a:off x="609616" y="6248416"/>
            <a:ext cx="5421313" cy="365125"/>
          </a:xfrm>
          <a:prstGeom prst="rect">
            <a:avLst/>
          </a:prstGeom>
        </p:spPr>
        <p:txBody>
          <a:bodyPr lIns="86377" tIns="43188" rIns="86377" bIns="43188"/>
          <a:lstStyle>
            <a:lvl1pPr>
              <a:defRPr/>
            </a:lvl1pPr>
          </a:lstStyle>
          <a:p>
            <a:pPr defTabSz="863776">
              <a:defRPr/>
            </a:pPr>
            <a:endParaRPr lang="en-US">
              <a:solidFill>
                <a:prstClr val="black"/>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lIns="86377" tIns="43188" rIns="86377" bIns="43188"/>
          <a:lstStyle>
            <a:lvl1pPr>
              <a:defRPr>
                <a:solidFill>
                  <a:srgbClr val="775F55"/>
                </a:solidFill>
              </a:defRPr>
            </a:lvl1pPr>
          </a:lstStyle>
          <a:p>
            <a:pPr defTabSz="863776"/>
            <a:fld id="{933ED2DA-E511-4020-A0D0-4843B686211D}" type="slidenum">
              <a:rPr lang="en-US" altLang="en-US" smtClean="0"/>
              <a:pPr defTabSz="863776"/>
              <a:t>‹#›</a:t>
            </a:fld>
            <a:endParaRPr lang="en-US" altLang="en-US"/>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377" tIns="43188" rIns="86377" bIns="43188"/>
          <a:lstStyle/>
          <a:p>
            <a:r>
              <a:rPr lang="en-US" smtClean="0"/>
              <a:t>Click to edit Master title style</a:t>
            </a:r>
            <a:endParaRPr lang="en-US"/>
          </a:p>
        </p:txBody>
      </p:sp>
      <p:sp>
        <p:nvSpPr>
          <p:cNvPr id="3" name="Date Placeholder 13"/>
          <p:cNvSpPr>
            <a:spLocks noGrp="1"/>
          </p:cNvSpPr>
          <p:nvPr>
            <p:ph type="dt" sz="half" idx="10"/>
          </p:nvPr>
        </p:nvSpPr>
        <p:spPr>
          <a:xfrm>
            <a:off x="6096000" y="6248416"/>
            <a:ext cx="2667000" cy="365125"/>
          </a:xfrm>
          <a:prstGeom prst="rect">
            <a:avLst/>
          </a:prstGeom>
        </p:spPr>
        <p:txBody>
          <a:bodyPr lIns="86377" tIns="43188" rIns="86377" bIns="43188"/>
          <a:lstStyle>
            <a:lvl1pPr>
              <a:defRPr/>
            </a:lvl1pPr>
          </a:lstStyle>
          <a:p>
            <a:pPr defTabSz="863776">
              <a:defRPr/>
            </a:pPr>
            <a:fld id="{95C73DE7-E080-434C-BCF0-D37143F46F5A}" type="datetimeFigureOut">
              <a:rPr lang="en-US" smtClean="0">
                <a:solidFill>
                  <a:prstClr val="black"/>
                </a:solidFill>
              </a:rPr>
              <a:pPr defTabSz="863776">
                <a:defRPr/>
              </a:pPr>
              <a:t>2/17/17</a:t>
            </a:fld>
            <a:endParaRPr lang="en-US">
              <a:solidFill>
                <a:prstClr val="black"/>
              </a:solidFill>
            </a:endParaRPr>
          </a:p>
        </p:txBody>
      </p:sp>
      <p:sp>
        <p:nvSpPr>
          <p:cNvPr id="4" name="Footer Placeholder 2"/>
          <p:cNvSpPr>
            <a:spLocks noGrp="1"/>
          </p:cNvSpPr>
          <p:nvPr>
            <p:ph type="ftr" sz="quarter" idx="11"/>
          </p:nvPr>
        </p:nvSpPr>
        <p:spPr>
          <a:xfrm>
            <a:off x="609616" y="6248416"/>
            <a:ext cx="5421313" cy="365125"/>
          </a:xfrm>
          <a:prstGeom prst="rect">
            <a:avLst/>
          </a:prstGeom>
        </p:spPr>
        <p:txBody>
          <a:bodyPr lIns="86377" tIns="43188" rIns="86377" bIns="43188"/>
          <a:lstStyle>
            <a:lvl1pPr>
              <a:defRPr/>
            </a:lvl1pPr>
          </a:lstStyle>
          <a:p>
            <a:pPr defTabSz="863776">
              <a:defRPr/>
            </a:pPr>
            <a:endParaRPr lang="en-US">
              <a:solidFill>
                <a:prstClr val="black"/>
              </a:solidFill>
            </a:endParaRPr>
          </a:p>
        </p:txBody>
      </p:sp>
      <p:sp>
        <p:nvSpPr>
          <p:cNvPr id="5" name="Slide Number Placeholder 22"/>
          <p:cNvSpPr>
            <a:spLocks noGrp="1"/>
          </p:cNvSpPr>
          <p:nvPr>
            <p:ph type="sldNum" sz="quarter" idx="12"/>
          </p:nvPr>
        </p:nvSpPr>
        <p:spPr>
          <a:xfrm>
            <a:off x="0" y="1271604"/>
            <a:ext cx="533400" cy="244475"/>
          </a:xfrm>
          <a:prstGeom prst="rect">
            <a:avLst/>
          </a:prstGeom>
        </p:spPr>
        <p:txBody>
          <a:bodyPr lIns="86377" tIns="43188" rIns="86377" bIns="43188"/>
          <a:lstStyle>
            <a:lvl1pPr>
              <a:defRPr/>
            </a:lvl1pPr>
          </a:lstStyle>
          <a:p>
            <a:pPr defTabSz="863776"/>
            <a:fld id="{9FFC38E5-27FD-4D5A-B166-002846938475}" type="slidenum">
              <a:rPr lang="en-US" altLang="en-US" smtClean="0">
                <a:solidFill>
                  <a:prstClr val="black"/>
                </a:solidFill>
              </a:rPr>
              <a:pPr defTabSz="863776"/>
              <a:t>‹#›</a:t>
            </a:fld>
            <a:endParaRPr lang="en-US" altLang="en-US">
              <a:solidFill>
                <a:prstClr val="black"/>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377" tIns="43188" rIns="86377" bIns="43188"/>
          <a:lstStyle/>
          <a:p>
            <a:r>
              <a:rPr lang="en-US" smtClean="0"/>
              <a:t>Click to edit Master title style</a:t>
            </a:r>
            <a:endParaRPr lang="en-US"/>
          </a:p>
        </p:txBody>
      </p:sp>
      <p:sp>
        <p:nvSpPr>
          <p:cNvPr id="3" name="Date Placeholder 2"/>
          <p:cNvSpPr>
            <a:spLocks noGrp="1"/>
          </p:cNvSpPr>
          <p:nvPr>
            <p:ph type="dt" sz="half" idx="10"/>
          </p:nvPr>
        </p:nvSpPr>
        <p:spPr>
          <a:xfrm>
            <a:off x="6096000" y="6248416"/>
            <a:ext cx="2667000" cy="365125"/>
          </a:xfrm>
          <a:prstGeom prst="rect">
            <a:avLst/>
          </a:prstGeom>
        </p:spPr>
        <p:txBody>
          <a:bodyPr lIns="86377" tIns="43188" rIns="86377" bIns="43188"/>
          <a:lstStyle>
            <a:lvl1pPr>
              <a:defRPr/>
            </a:lvl1pPr>
          </a:lstStyle>
          <a:p>
            <a:pPr defTabSz="863776">
              <a:defRPr/>
            </a:pPr>
            <a:fld id="{4B61D53E-AA17-477B-BC40-048916F30F62}" type="datetimeFigureOut">
              <a:rPr lang="en-US" smtClean="0">
                <a:solidFill>
                  <a:prstClr val="black"/>
                </a:solidFill>
              </a:rPr>
              <a:pPr defTabSz="863776">
                <a:defRPr/>
              </a:pPr>
              <a:t>2/17/17</a:t>
            </a:fld>
            <a:endParaRPr lang="en-US">
              <a:solidFill>
                <a:prstClr val="black"/>
              </a:solidFill>
            </a:endParaRPr>
          </a:p>
        </p:txBody>
      </p:sp>
      <p:sp>
        <p:nvSpPr>
          <p:cNvPr id="4" name="Footer Placeholder 3"/>
          <p:cNvSpPr>
            <a:spLocks noGrp="1"/>
          </p:cNvSpPr>
          <p:nvPr>
            <p:ph type="ftr" sz="quarter" idx="11"/>
          </p:nvPr>
        </p:nvSpPr>
        <p:spPr>
          <a:xfrm>
            <a:off x="609616" y="6248416"/>
            <a:ext cx="5421313" cy="365125"/>
          </a:xfrm>
          <a:prstGeom prst="rect">
            <a:avLst/>
          </a:prstGeom>
        </p:spPr>
        <p:txBody>
          <a:bodyPr lIns="86377" tIns="43188" rIns="86377" bIns="43188"/>
          <a:lstStyle>
            <a:lvl1pPr>
              <a:defRPr/>
            </a:lvl1pPr>
          </a:lstStyle>
          <a:p>
            <a:pPr defTabSz="863776">
              <a:defRPr/>
            </a:pPr>
            <a:endParaRPr lang="en-US">
              <a:solidFill>
                <a:prstClr val="black"/>
              </a:solidFill>
            </a:endParaRPr>
          </a:p>
        </p:txBody>
      </p:sp>
    </p:spTree>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MidBlue1024"/>
          <p:cNvPicPr>
            <a:picLocks noChangeAspect="1" noChangeArrowheads="1"/>
          </p:cNvPicPr>
          <p:nvPr/>
        </p:nvPicPr>
        <p:blipFill>
          <a:blip r:embed="rId2" cstate="print"/>
          <a:srcRect/>
          <a:stretch>
            <a:fillRect/>
          </a:stretch>
        </p:blipFill>
        <p:spPr bwMode="auto">
          <a:xfrm>
            <a:off x="0" y="0"/>
            <a:ext cx="9144000" cy="1295400"/>
          </a:xfrm>
          <a:prstGeom prst="rect">
            <a:avLst/>
          </a:prstGeom>
          <a:noFill/>
          <a:ln w="9525">
            <a:noFill/>
            <a:miter lim="800000"/>
            <a:headEnd/>
            <a:tailEnd/>
          </a:ln>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defRPr sz="1400"/>
            </a:lvl1pPr>
          </a:lstStyle>
          <a:p>
            <a:pPr algn="ctr" defTabSz="914400" fontAlgn="base">
              <a:spcBef>
                <a:spcPct val="0"/>
              </a:spcBef>
              <a:spcAft>
                <a:spcPct val="0"/>
              </a:spcAft>
              <a:defRPr/>
            </a:pPr>
            <a:endParaRPr lang="en-US">
              <a:solidFill>
                <a:srgbClr val="000000"/>
              </a:solidFill>
              <a:latin typeface="Arial" charset="0"/>
            </a:endParaRPr>
          </a:p>
        </p:txBody>
      </p:sp>
    </p:spTree>
    <p:extLst>
      <p:ext uri="{BB962C8B-B14F-4D97-AF65-F5344CB8AC3E}">
        <p14:creationId xmlns:p14="http://schemas.microsoft.com/office/powerpoint/2010/main" val="8855765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77863"/>
          </a:xfrm>
          <a:prstGeom prst="rect">
            <a:avLst/>
          </a:prstGeom>
        </p:spPr>
        <p:txBody>
          <a:bodyPr lIns="91324" tIns="45662" rIns="91324" bIns="45662"/>
          <a:lstStyle/>
          <a:p>
            <a:r>
              <a:rPr lang="en-US" smtClean="0"/>
              <a:t>Click to edit Master title style</a:t>
            </a:r>
            <a:endParaRPr lang="en-US" dirty="0"/>
          </a:p>
        </p:txBody>
      </p:sp>
      <p:sp>
        <p:nvSpPr>
          <p:cNvPr id="3" name="Content Placeholder 2"/>
          <p:cNvSpPr>
            <a:spLocks noGrp="1"/>
          </p:cNvSpPr>
          <p:nvPr>
            <p:ph sz="half" idx="1"/>
          </p:nvPr>
        </p:nvSpPr>
        <p:spPr>
          <a:xfrm>
            <a:off x="457200" y="2514614"/>
            <a:ext cx="8229600" cy="3553505"/>
          </a:xfrm>
          <a:prstGeom prst="rect">
            <a:avLst/>
          </a:prstGeom>
        </p:spPr>
        <p:txBody>
          <a:bodyPr lIns="91324" tIns="45662" rIns="91324" bIns="45662"/>
          <a:lstStyle>
            <a:lvl1pPr marL="456628" indent="-456628">
              <a:lnSpc>
                <a:spcPct val="100000"/>
              </a:lnSpc>
              <a:spcBef>
                <a:spcPts val="0"/>
              </a:spcBef>
              <a:spcAft>
                <a:spcPts val="0"/>
              </a:spcAft>
              <a:buFont typeface="Arial" panose="020B0604020202020204" pitchFamily="34" charset="0"/>
              <a:buChar char="•"/>
              <a:defRPr sz="2800"/>
            </a:lvl1pPr>
            <a:lvl2pPr marL="686529" indent="-225144">
              <a:lnSpc>
                <a:spcPct val="100000"/>
              </a:lnSpc>
              <a:spcBef>
                <a:spcPts val="0"/>
              </a:spcBef>
              <a:spcAft>
                <a:spcPts val="0"/>
              </a:spcAft>
              <a:defRPr sz="2000"/>
            </a:lvl2pPr>
            <a:lvl3pPr marL="913260" indent="-226730">
              <a:lnSpc>
                <a:spcPct val="100000"/>
              </a:lnSpc>
              <a:spcBef>
                <a:spcPts val="0"/>
              </a:spcBef>
              <a:spcAft>
                <a:spcPts val="0"/>
              </a:spcAft>
              <a:defRPr sz="1600"/>
            </a:lvl3pPr>
            <a:lvl4pPr marL="1139989" indent="-169650">
              <a:lnSpc>
                <a:spcPct val="100000"/>
              </a:lnSpc>
              <a:spcBef>
                <a:spcPts val="0"/>
              </a:spcBef>
              <a:spcAft>
                <a:spcPts val="0"/>
              </a:spcAft>
              <a:defRPr sz="1600"/>
            </a:lvl4pPr>
            <a:lvl5pPr marL="1309639" indent="-169650">
              <a:lnSpc>
                <a:spcPct val="100000"/>
              </a:lnSpc>
              <a:spcBef>
                <a:spcPts val="0"/>
              </a:spcBef>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 2 point text</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5791200" y="6408752"/>
            <a:ext cx="2895600" cy="365125"/>
          </a:xfrm>
          <a:prstGeom prst="rect">
            <a:avLst/>
          </a:prstGeom>
        </p:spPr>
        <p:txBody>
          <a:bodyPr lIns="91324" tIns="45662" rIns="91324" bIns="45662"/>
          <a:lstStyle>
            <a:lvl1pPr>
              <a:defRPr/>
            </a:lvl1pPr>
          </a:lstStyle>
          <a:p>
            <a:pPr defTabSz="863776">
              <a:defRPr/>
            </a:pPr>
            <a:endParaRPr lang="en-US">
              <a:solidFill>
                <a:prstClr val="black"/>
              </a:solidFill>
            </a:endParaRPr>
          </a:p>
        </p:txBody>
      </p:sp>
      <p:sp>
        <p:nvSpPr>
          <p:cNvPr id="5" name="Slide Number Placeholder 5"/>
          <p:cNvSpPr>
            <a:spLocks noGrp="1"/>
          </p:cNvSpPr>
          <p:nvPr>
            <p:ph type="sldNum" sz="quarter" idx="11"/>
          </p:nvPr>
        </p:nvSpPr>
        <p:spPr>
          <a:xfrm>
            <a:off x="457200" y="6408752"/>
            <a:ext cx="2133600" cy="365125"/>
          </a:xfrm>
          <a:prstGeom prst="rect">
            <a:avLst/>
          </a:prstGeom>
        </p:spPr>
        <p:txBody>
          <a:bodyPr lIns="91324" tIns="45662" rIns="91324" bIns="45662"/>
          <a:lstStyle>
            <a:lvl1pPr>
              <a:defRPr/>
            </a:lvl1pPr>
          </a:lstStyle>
          <a:p>
            <a:pPr defTabSz="863776"/>
            <a:fld id="{A0CE13FD-CA66-0648-A975-F0B93F8DA470}" type="slidenum">
              <a:rPr lang="en-US" smtClean="0">
                <a:solidFill>
                  <a:prstClr val="black"/>
                </a:solidFill>
              </a:rPr>
              <a:pPr defTabSz="863776"/>
              <a:t>‹#›</a:t>
            </a:fld>
            <a:endParaRPr lang="en-US">
              <a:solidFill>
                <a:prstClr val="black"/>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9" name="Text Placeholder 28"/>
          <p:cNvSpPr>
            <a:spLocks noGrp="1"/>
          </p:cNvSpPr>
          <p:nvPr>
            <p:ph type="body" sz="quarter" idx="14"/>
          </p:nvPr>
        </p:nvSpPr>
        <p:spPr>
          <a:xfrm>
            <a:off x="3819525" y="5544458"/>
            <a:ext cx="1828800" cy="45720"/>
          </a:xfrm>
          <a:prstGeom prst="rect">
            <a:avLst/>
          </a:prstGeom>
          <a:solidFill>
            <a:srgbClr val="FFFFFF"/>
          </a:solidFill>
        </p:spPr>
        <p:txBody>
          <a:bodyPr lIns="91391" tIns="45695" rIns="91391" bIns="45695"/>
          <a:lstStyle>
            <a:lvl1pPr>
              <a:defRPr sz="200">
                <a:solidFill>
                  <a:srgbClr val="43327C"/>
                </a:solidFill>
              </a:defRPr>
            </a:lvl1pPr>
          </a:lstStyle>
          <a:p>
            <a:pPr lvl="0"/>
            <a:endParaRPr lang="en-US" dirty="0"/>
          </a:p>
        </p:txBody>
      </p:sp>
      <p:sp>
        <p:nvSpPr>
          <p:cNvPr id="2" name="Title 1"/>
          <p:cNvSpPr>
            <a:spLocks noGrp="1"/>
          </p:cNvSpPr>
          <p:nvPr>
            <p:ph type="title"/>
          </p:nvPr>
        </p:nvSpPr>
        <p:spPr>
          <a:xfrm>
            <a:off x="457200" y="533404"/>
            <a:ext cx="8229600" cy="1538288"/>
          </a:xfrm>
          <a:prstGeom prst="rect">
            <a:avLst/>
          </a:prstGeom>
        </p:spPr>
        <p:txBody>
          <a:bodyPr lIns="91391" tIns="45695" rIns="91391" bIns="45695"/>
          <a:lstStyle>
            <a:lvl1pPr>
              <a:defRPr/>
            </a:lvl1pPr>
          </a:lstStyle>
          <a:p>
            <a:r>
              <a:rPr lang="en-US" smtClean="0"/>
              <a:t>Click to edit Master title style</a:t>
            </a:r>
            <a:endParaRPr lang="en-US" dirty="0"/>
          </a:p>
        </p:txBody>
      </p:sp>
      <p:sp>
        <p:nvSpPr>
          <p:cNvPr id="6" name="Content Placeholder 5"/>
          <p:cNvSpPr>
            <a:spLocks noGrp="1"/>
          </p:cNvSpPr>
          <p:nvPr>
            <p:ph sz="quarter" idx="4"/>
          </p:nvPr>
        </p:nvSpPr>
        <p:spPr>
          <a:xfrm>
            <a:off x="3819270" y="2514604"/>
            <a:ext cx="4867530" cy="2953658"/>
          </a:xfrm>
          <a:prstGeom prst="rect">
            <a:avLst/>
          </a:prstGeom>
        </p:spPr>
        <p:txBody>
          <a:bodyPr lIns="91391" tIns="45695" rIns="91391" bIns="4569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31" name="Text Placeholder 30"/>
          <p:cNvSpPr>
            <a:spLocks noGrp="1"/>
          </p:cNvSpPr>
          <p:nvPr>
            <p:ph type="body" sz="quarter" idx="15"/>
          </p:nvPr>
        </p:nvSpPr>
        <p:spPr>
          <a:xfrm>
            <a:off x="3819676" y="5638800"/>
            <a:ext cx="4867275" cy="685800"/>
          </a:xfrm>
          <a:prstGeom prst="rect">
            <a:avLst/>
          </a:prstGeom>
        </p:spPr>
        <p:txBody>
          <a:bodyPr lIns="91391" tIns="45695" rIns="91391" bIns="45695"/>
          <a:lstStyle>
            <a:lvl1pPr>
              <a:lnSpc>
                <a:spcPts val="1300"/>
              </a:lnSpc>
              <a:spcBef>
                <a:spcPts val="0"/>
              </a:spcBef>
              <a:spcAft>
                <a:spcPts val="0"/>
              </a:spcAft>
              <a:defRPr sz="1200" b="0">
                <a:latin typeface="Arial Narrow"/>
                <a:cs typeface="Arial Narrow"/>
              </a:defRPr>
            </a:lvl1pPr>
          </a:lstStyle>
          <a:p>
            <a:pPr lvl="0"/>
            <a:r>
              <a:rPr lang="en-US" dirty="0" smtClean="0"/>
              <a:t>Click to edit Master text styles</a:t>
            </a:r>
            <a:endParaRPr lang="en-US" dirty="0"/>
          </a:p>
        </p:txBody>
      </p:sp>
      <p:sp>
        <p:nvSpPr>
          <p:cNvPr id="33" name="Content Placeholder 32"/>
          <p:cNvSpPr>
            <a:spLocks noGrp="1"/>
          </p:cNvSpPr>
          <p:nvPr>
            <p:ph sz="quarter" idx="16"/>
          </p:nvPr>
        </p:nvSpPr>
        <p:spPr>
          <a:xfrm>
            <a:off x="457201" y="2514600"/>
            <a:ext cx="3200400" cy="3810000"/>
          </a:xfrm>
          <a:prstGeom prst="rect">
            <a:avLst/>
          </a:prstGeom>
        </p:spPr>
        <p:txBody>
          <a:bodyPr lIns="91391" tIns="45695" rIns="91391" bIns="45695"/>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7"/>
          </p:nvPr>
        </p:nvSpPr>
        <p:spPr>
          <a:xfrm>
            <a:off x="5791200" y="6408744"/>
            <a:ext cx="2895600" cy="365125"/>
          </a:xfrm>
          <a:prstGeom prst="rect">
            <a:avLst/>
          </a:prstGeom>
        </p:spPr>
        <p:txBody>
          <a:bodyPr lIns="91391" tIns="45695" rIns="91391" bIns="45695"/>
          <a:lstStyle>
            <a:lvl1pPr defTabSz="638622" eaLnBrk="0" hangingPunct="0">
              <a:defRPr>
                <a:ea typeface="+mn-ea"/>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a:xfrm>
            <a:off x="457200" y="6408744"/>
            <a:ext cx="2133600" cy="365125"/>
          </a:xfrm>
          <a:prstGeom prst="rect">
            <a:avLst/>
          </a:prstGeom>
        </p:spPr>
        <p:txBody>
          <a:bodyPr lIns="91391" tIns="45695" rIns="91391" bIns="45695"/>
          <a:lstStyle>
            <a:lvl1pPr defTabSz="637835" eaLnBrk="0" hangingPunct="0">
              <a:defRPr smtClean="0"/>
            </a:lvl1pPr>
          </a:lstStyle>
          <a:p>
            <a:pPr>
              <a:defRPr/>
            </a:pPr>
            <a:fld id="{D86087FB-CD54-47F1-8303-905A7CF0B85C}" type="slidenum">
              <a:rPr lang="en-US" altLang="en-US">
                <a:solidFill>
                  <a:prstClr val="black"/>
                </a:solidFill>
              </a:rPr>
              <a:pPr>
                <a:defRPr/>
              </a:pPr>
              <a:t>‹#›</a:t>
            </a:fld>
            <a:endParaRPr lang="en-US" altLang="en-US">
              <a:solidFill>
                <a:prstClr val="black"/>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4" name="Picture 6" descr="PROMIS_PPT_Banner_03261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p:cNvSpPr txBox="1">
            <a:spLocks/>
          </p:cNvSpPr>
          <p:nvPr userDrawn="1"/>
        </p:nvSpPr>
        <p:spPr>
          <a:xfrm>
            <a:off x="1651000" y="1562100"/>
            <a:ext cx="7035800" cy="4483100"/>
          </a:xfrm>
          <a:prstGeom prst="rect">
            <a:avLst/>
          </a:prstGeom>
        </p:spPr>
        <p:txBody>
          <a:bodyPr lIns="86392" tIns="43196" rIns="86392" bIns="43196" anchor="ctr">
            <a:normAutofit/>
          </a:bodyPr>
          <a:lstStyle>
            <a:lvl1pPr algn="l">
              <a:defRPr sz="3200">
                <a:solidFill>
                  <a:srgbClr val="FFFFFF"/>
                </a:solidFill>
                <a:latin typeface="Arial (Headings)"/>
                <a:cs typeface="Arial (Headings)"/>
              </a:defRPr>
            </a:lvl1pPr>
          </a:lstStyle>
          <a:p>
            <a:pPr defTabSz="453564">
              <a:defRPr/>
            </a:pPr>
            <a:r>
              <a:rPr lang="en-US" dirty="0" smtClean="0">
                <a:ea typeface="ＭＳ Ｐゴシック" pitchFamily="34" charset="-128"/>
              </a:rPr>
              <a:t>Click to edit Master title style</a:t>
            </a:r>
          </a:p>
        </p:txBody>
      </p:sp>
      <p:sp>
        <p:nvSpPr>
          <p:cNvPr id="11" name="Title 10"/>
          <p:cNvSpPr>
            <a:spLocks noGrp="1"/>
          </p:cNvSpPr>
          <p:nvPr>
            <p:ph type="title"/>
          </p:nvPr>
        </p:nvSpPr>
        <p:spPr>
          <a:xfrm>
            <a:off x="1244600" y="-50800"/>
            <a:ext cx="8572500" cy="1054100"/>
          </a:xfrm>
          <a:prstGeom prst="rect">
            <a:avLst/>
          </a:prstGeom>
        </p:spPr>
        <p:txBody>
          <a:bodyPr lIns="86392" tIns="43196" rIns="86392" bIns="43196">
            <a:normAutofit/>
          </a:bodyPr>
          <a:lstStyle>
            <a:lvl1pPr algn="l">
              <a:defRPr sz="3200">
                <a:solidFill>
                  <a:schemeClr val="bg1"/>
                </a:solidFill>
                <a:latin typeface="Arial (Headings)"/>
                <a:cs typeface="Arial (Headings)"/>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0" y="1003303"/>
            <a:ext cx="9144000" cy="5854700"/>
          </a:xfrm>
          <a:prstGeom prst="rect">
            <a:avLst/>
          </a:prstGeom>
          <a:gradFill flip="none" rotWithShape="1">
            <a:gsLst>
              <a:gs pos="0">
                <a:srgbClr val="9993E5">
                  <a:alpha val="50000"/>
                </a:srgbClr>
              </a:gs>
              <a:gs pos="60000">
                <a:srgbClr val="FFFFFF"/>
              </a:gs>
            </a:gsLst>
            <a:lin ang="16200000" scaled="0"/>
            <a:tileRect/>
          </a:gradFill>
        </p:spPr>
        <p:txBody>
          <a:bodyPr lIns="950322" tIns="475160" rIns="86392" bIns="43196"/>
          <a:lstStyle>
            <a:lvl1pPr>
              <a:defRPr>
                <a:solidFill>
                  <a:srgbClr val="3A4EA2"/>
                </a:solidFill>
                <a:latin typeface="+mj-lt"/>
                <a:cs typeface="Helvetica Neue"/>
              </a:defRPr>
            </a:lvl1pPr>
            <a:lvl2pPr>
              <a:defRPr>
                <a:solidFill>
                  <a:srgbClr val="3A4EA2"/>
                </a:solidFill>
                <a:latin typeface="+mj-lt"/>
                <a:cs typeface="Helvetica Neue"/>
              </a:defRPr>
            </a:lvl2pPr>
            <a:lvl3pPr>
              <a:defRPr>
                <a:solidFill>
                  <a:srgbClr val="3A4EA2"/>
                </a:solidFill>
                <a:latin typeface="+mj-lt"/>
                <a:cs typeface="Helvetica Neue"/>
              </a:defRPr>
            </a:lvl3pPr>
            <a:lvl4pPr>
              <a:defRPr>
                <a:solidFill>
                  <a:srgbClr val="3A4EA2"/>
                </a:solidFill>
                <a:latin typeface="+mj-lt"/>
                <a:cs typeface="Helvetica Neue"/>
              </a:defRPr>
            </a:lvl4pPr>
            <a:lvl5pPr>
              <a:defRPr>
                <a:solidFill>
                  <a:srgbClr val="3A4EA2"/>
                </a:solidFill>
                <a:latin typeface="+mj-lt"/>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781800" cy="609600"/>
          </a:xfrm>
          <a:prstGeom prst="rect">
            <a:avLst/>
          </a:prstGeom>
        </p:spPr>
        <p:txBody>
          <a:bodyPr lIns="86392" tIns="43196" rIns="86392" bIns="43196"/>
          <a:lstStyle/>
          <a:p>
            <a:r>
              <a:rPr lang="en-US" smtClean="0"/>
              <a:t>Click to edit Master title style</a:t>
            </a:r>
            <a:endParaRPr lang="en-US"/>
          </a:p>
        </p:txBody>
      </p:sp>
      <p:sp>
        <p:nvSpPr>
          <p:cNvPr id="3" name="Date Placeholder 2"/>
          <p:cNvSpPr>
            <a:spLocks noGrp="1"/>
          </p:cNvSpPr>
          <p:nvPr>
            <p:ph type="dt" sz="half" idx="10"/>
          </p:nvPr>
        </p:nvSpPr>
        <p:spPr>
          <a:xfrm>
            <a:off x="6096000" y="6248403"/>
            <a:ext cx="2667000"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fld id="{42028D39-35BD-4C01-90F9-2FC6D037945A}" type="datetimeFigureOut">
              <a:rPr lang="en-US"/>
              <a:pPr>
                <a:defRPr/>
              </a:pPr>
              <a:t>2/17/17</a:t>
            </a:fld>
            <a:endParaRPr lang="en-US"/>
          </a:p>
        </p:txBody>
      </p:sp>
      <p:sp>
        <p:nvSpPr>
          <p:cNvPr id="4" name="Footer Placeholder 3"/>
          <p:cNvSpPr>
            <a:spLocks noGrp="1"/>
          </p:cNvSpPr>
          <p:nvPr>
            <p:ph type="ftr" sz="quarter" idx="11"/>
          </p:nvPr>
        </p:nvSpPr>
        <p:spPr>
          <a:xfrm>
            <a:off x="609603" y="6248403"/>
            <a:ext cx="5421313"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endParaRPr lang="en-US"/>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392" tIns="43196" rIns="86392" bIns="43196"/>
          <a:lstStyle/>
          <a:p>
            <a:r>
              <a:rPr lang="en-US" smtClean="0"/>
              <a:t>Click to edit Master title style</a:t>
            </a:r>
            <a:endParaRPr lang="en-US"/>
          </a:p>
        </p:txBody>
      </p:sp>
      <p:sp>
        <p:nvSpPr>
          <p:cNvPr id="3" name="Date Placeholder 13"/>
          <p:cNvSpPr>
            <a:spLocks noGrp="1"/>
          </p:cNvSpPr>
          <p:nvPr>
            <p:ph type="dt" sz="half" idx="10"/>
          </p:nvPr>
        </p:nvSpPr>
        <p:spPr>
          <a:xfrm>
            <a:off x="6096000" y="6248403"/>
            <a:ext cx="2667000"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fld id="{FB1D195D-5C1D-494A-8E6B-7F70F7051A14}" type="datetimeFigureOut">
              <a:rPr lang="en-US"/>
              <a:pPr>
                <a:defRPr/>
              </a:pPr>
              <a:t>2/17/17</a:t>
            </a:fld>
            <a:endParaRPr lang="en-US"/>
          </a:p>
        </p:txBody>
      </p:sp>
      <p:sp>
        <p:nvSpPr>
          <p:cNvPr id="4" name="Footer Placeholder 2"/>
          <p:cNvSpPr>
            <a:spLocks noGrp="1"/>
          </p:cNvSpPr>
          <p:nvPr>
            <p:ph type="ftr" sz="quarter" idx="11"/>
          </p:nvPr>
        </p:nvSpPr>
        <p:spPr>
          <a:xfrm>
            <a:off x="609603" y="6248403"/>
            <a:ext cx="5421313"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endParaRPr lang="en-US"/>
          </a:p>
        </p:txBody>
      </p:sp>
      <p:sp>
        <p:nvSpPr>
          <p:cNvPr id="5" name="Slide Number Placeholder 22"/>
          <p:cNvSpPr>
            <a:spLocks noGrp="1"/>
          </p:cNvSpPr>
          <p:nvPr>
            <p:ph type="sldNum" sz="quarter" idx="12"/>
          </p:nvPr>
        </p:nvSpPr>
        <p:spPr>
          <a:xfrm>
            <a:off x="0" y="1271591"/>
            <a:ext cx="533400" cy="24447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fld id="{9CA42EC8-5361-4FCB-8966-EA2BF4A27DA4}" type="slidenum">
              <a:rPr lang="en-US" altLang="en-US"/>
              <a:pPr>
                <a:defRPr/>
              </a:pPr>
              <a:t>‹#›</a:t>
            </a:fld>
            <a:endParaRPr lang="en-US" altLang="en-US"/>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lIns="86392" tIns="43196" rIns="86392" bIns="43196"/>
          <a:lstStyle/>
          <a:p>
            <a:r>
              <a:rPr lang="en-US" smtClean="0"/>
              <a:t>Click to edit Master title style</a:t>
            </a:r>
            <a:endParaRPr lang="en-US"/>
          </a:p>
        </p:txBody>
      </p:sp>
      <p:sp>
        <p:nvSpPr>
          <p:cNvPr id="3" name="Date Placeholder 2"/>
          <p:cNvSpPr>
            <a:spLocks noGrp="1"/>
          </p:cNvSpPr>
          <p:nvPr>
            <p:ph type="dt" sz="half" idx="10"/>
          </p:nvPr>
        </p:nvSpPr>
        <p:spPr>
          <a:xfrm>
            <a:off x="6096000" y="6248403"/>
            <a:ext cx="2667000"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fld id="{D48D1EB0-1BF1-42F3-9F5C-A2935E28B93E}" type="datetimeFigureOut">
              <a:rPr lang="en-US"/>
              <a:pPr>
                <a:defRPr/>
              </a:pPr>
              <a:t>2/17/17</a:t>
            </a:fld>
            <a:endParaRPr lang="en-US"/>
          </a:p>
        </p:txBody>
      </p:sp>
      <p:sp>
        <p:nvSpPr>
          <p:cNvPr id="4" name="Footer Placeholder 3"/>
          <p:cNvSpPr>
            <a:spLocks noGrp="1"/>
          </p:cNvSpPr>
          <p:nvPr>
            <p:ph type="ftr" sz="quarter" idx="11"/>
          </p:nvPr>
        </p:nvSpPr>
        <p:spPr>
          <a:xfrm>
            <a:off x="609603" y="6248403"/>
            <a:ext cx="5421313" cy="365125"/>
          </a:xfrm>
          <a:prstGeom prst="rect">
            <a:avLst/>
          </a:prstGeom>
        </p:spPr>
        <p:txBody>
          <a:bodyPr lIns="86392" tIns="43196" rIns="86392" bIns="43196"/>
          <a:lstStyle>
            <a:lvl1pPr defTabSz="863930" eaLnBrk="1" fontAlgn="auto" hangingPunct="1">
              <a:spcBef>
                <a:spcPts val="0"/>
              </a:spcBef>
              <a:spcAft>
                <a:spcPts val="0"/>
              </a:spcAft>
              <a:defRPr sz="1700">
                <a:solidFill>
                  <a:prstClr val="black"/>
                </a:solidFill>
                <a:latin typeface="Calibri"/>
                <a:cs typeface="+mn-cs"/>
              </a:defRPr>
            </a:lvl1pPr>
          </a:lstStyle>
          <a:p>
            <a:pPr>
              <a:defRPr/>
            </a:pPr>
            <a:endParaRPr lang="en-US"/>
          </a:p>
        </p:txBody>
      </p:sp>
    </p:spTree>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77863"/>
          </a:xfrm>
          <a:prstGeom prst="rect">
            <a:avLst/>
          </a:prstGeom>
        </p:spPr>
        <p:txBody>
          <a:bodyPr lIns="91340" tIns="45670" rIns="91340" bIns="45670"/>
          <a:lstStyle/>
          <a:p>
            <a:r>
              <a:rPr lang="en-US" smtClean="0"/>
              <a:t>Click to edit Master title style</a:t>
            </a:r>
            <a:endParaRPr lang="en-US" dirty="0"/>
          </a:p>
        </p:txBody>
      </p:sp>
      <p:sp>
        <p:nvSpPr>
          <p:cNvPr id="3" name="Content Placeholder 2"/>
          <p:cNvSpPr>
            <a:spLocks noGrp="1"/>
          </p:cNvSpPr>
          <p:nvPr>
            <p:ph sz="half" idx="1"/>
          </p:nvPr>
        </p:nvSpPr>
        <p:spPr>
          <a:xfrm>
            <a:off x="457200" y="2514612"/>
            <a:ext cx="8229600" cy="3553505"/>
          </a:xfrm>
          <a:prstGeom prst="rect">
            <a:avLst/>
          </a:prstGeom>
        </p:spPr>
        <p:txBody>
          <a:bodyPr lIns="91340" tIns="45670" rIns="91340" bIns="45670"/>
          <a:lstStyle>
            <a:lvl1pPr marL="456710" indent="-456710">
              <a:lnSpc>
                <a:spcPct val="100000"/>
              </a:lnSpc>
              <a:spcBef>
                <a:spcPts val="0"/>
              </a:spcBef>
              <a:spcAft>
                <a:spcPts val="0"/>
              </a:spcAft>
              <a:buFont typeface="Arial" panose="020B0604020202020204" pitchFamily="34" charset="0"/>
              <a:buChar char="•"/>
              <a:defRPr sz="2800"/>
            </a:lvl1pPr>
            <a:lvl2pPr marL="686652" indent="-225184">
              <a:lnSpc>
                <a:spcPct val="100000"/>
              </a:lnSpc>
              <a:spcBef>
                <a:spcPts val="0"/>
              </a:spcBef>
              <a:spcAft>
                <a:spcPts val="0"/>
              </a:spcAft>
              <a:defRPr sz="2000"/>
            </a:lvl2pPr>
            <a:lvl3pPr marL="913423" indent="-226771">
              <a:lnSpc>
                <a:spcPct val="100000"/>
              </a:lnSpc>
              <a:spcBef>
                <a:spcPts val="0"/>
              </a:spcBef>
              <a:spcAft>
                <a:spcPts val="0"/>
              </a:spcAft>
              <a:defRPr sz="1600"/>
            </a:lvl3pPr>
            <a:lvl4pPr marL="1140193" indent="-169680">
              <a:lnSpc>
                <a:spcPct val="100000"/>
              </a:lnSpc>
              <a:spcBef>
                <a:spcPts val="0"/>
              </a:spcBef>
              <a:spcAft>
                <a:spcPts val="0"/>
              </a:spcAft>
              <a:defRPr sz="1600"/>
            </a:lvl4pPr>
            <a:lvl5pPr marL="1309872" indent="-169680">
              <a:lnSpc>
                <a:spcPct val="100000"/>
              </a:lnSpc>
              <a:spcBef>
                <a:spcPts val="0"/>
              </a:spcBef>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 2 point text</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5791200" y="6408741"/>
            <a:ext cx="2895600" cy="365125"/>
          </a:xfrm>
          <a:prstGeom prst="rect">
            <a:avLst/>
          </a:prstGeom>
        </p:spPr>
        <p:txBody>
          <a:bodyPr lIns="91340" tIns="45670" rIns="91340" bIns="45670"/>
          <a:lstStyle>
            <a:lvl1pPr defTabSz="863930" eaLnBrk="1" fontAlgn="auto" hangingPunct="1">
              <a:spcBef>
                <a:spcPts val="0"/>
              </a:spcBef>
              <a:spcAft>
                <a:spcPts val="0"/>
              </a:spcAft>
              <a:defRPr sz="1700">
                <a:solidFill>
                  <a:prstClr val="black"/>
                </a:solidFill>
                <a:latin typeface="Calibri"/>
                <a:cs typeface="+mn-cs"/>
              </a:defRPr>
            </a:lvl1pPr>
          </a:lstStyle>
          <a:p>
            <a:pPr>
              <a:defRPr/>
            </a:pPr>
            <a:endParaRPr lang="en-US"/>
          </a:p>
        </p:txBody>
      </p:sp>
      <p:sp>
        <p:nvSpPr>
          <p:cNvPr id="5" name="Slide Number Placeholder 5"/>
          <p:cNvSpPr>
            <a:spLocks noGrp="1"/>
          </p:cNvSpPr>
          <p:nvPr>
            <p:ph type="sldNum" sz="quarter" idx="11"/>
          </p:nvPr>
        </p:nvSpPr>
        <p:spPr>
          <a:xfrm>
            <a:off x="457200" y="6408741"/>
            <a:ext cx="2133600" cy="365125"/>
          </a:xfrm>
          <a:prstGeom prst="rect">
            <a:avLst/>
          </a:prstGeom>
        </p:spPr>
        <p:txBody>
          <a:bodyPr lIns="91340" tIns="45670" rIns="91340" bIns="45670"/>
          <a:lstStyle>
            <a:lvl1pPr defTabSz="863930" eaLnBrk="1" fontAlgn="auto" hangingPunct="1">
              <a:spcBef>
                <a:spcPts val="0"/>
              </a:spcBef>
              <a:spcAft>
                <a:spcPts val="0"/>
              </a:spcAft>
              <a:defRPr sz="1700">
                <a:solidFill>
                  <a:prstClr val="black"/>
                </a:solidFill>
                <a:latin typeface="Calibri"/>
                <a:cs typeface="+mn-cs"/>
              </a:defRPr>
            </a:lvl1pPr>
          </a:lstStyle>
          <a:p>
            <a:pPr>
              <a:defRPr/>
            </a:pPr>
            <a:fld id="{3D79600E-C6AB-41BF-964D-06E4B14E2F16}" type="slidenum">
              <a:rPr lang="en-US"/>
              <a:pPr>
                <a:defRPr/>
              </a:pPr>
              <a:t>‹#›</a:t>
            </a:fld>
            <a:endParaRPr lang="en-US"/>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9" name="Text Placeholder 28"/>
          <p:cNvSpPr>
            <a:spLocks noGrp="1"/>
          </p:cNvSpPr>
          <p:nvPr>
            <p:ph type="body" sz="quarter" idx="14"/>
          </p:nvPr>
        </p:nvSpPr>
        <p:spPr>
          <a:xfrm>
            <a:off x="3819525" y="5544458"/>
            <a:ext cx="1828800" cy="45720"/>
          </a:xfrm>
          <a:prstGeom prst="rect">
            <a:avLst/>
          </a:prstGeom>
          <a:solidFill>
            <a:srgbClr val="FFFFFF"/>
          </a:solidFill>
        </p:spPr>
        <p:txBody>
          <a:bodyPr lIns="91408" tIns="45704" rIns="91408" bIns="45704"/>
          <a:lstStyle>
            <a:lvl1pPr>
              <a:defRPr sz="200">
                <a:solidFill>
                  <a:srgbClr val="43327C"/>
                </a:solidFill>
              </a:defRPr>
            </a:lvl1pPr>
          </a:lstStyle>
          <a:p>
            <a:pPr lvl="0"/>
            <a:endParaRPr lang="en-US" dirty="0"/>
          </a:p>
        </p:txBody>
      </p:sp>
      <p:sp>
        <p:nvSpPr>
          <p:cNvPr id="2" name="Title 1"/>
          <p:cNvSpPr>
            <a:spLocks noGrp="1"/>
          </p:cNvSpPr>
          <p:nvPr>
            <p:ph type="title"/>
          </p:nvPr>
        </p:nvSpPr>
        <p:spPr>
          <a:xfrm>
            <a:off x="457200" y="533404"/>
            <a:ext cx="8229600" cy="1538288"/>
          </a:xfrm>
          <a:prstGeom prst="rect">
            <a:avLst/>
          </a:prstGeom>
        </p:spPr>
        <p:txBody>
          <a:bodyPr lIns="91408" tIns="45704" rIns="91408" bIns="45704"/>
          <a:lstStyle>
            <a:lvl1pPr>
              <a:defRPr/>
            </a:lvl1pPr>
          </a:lstStyle>
          <a:p>
            <a:r>
              <a:rPr lang="en-US" smtClean="0"/>
              <a:t>Click to edit Master title style</a:t>
            </a:r>
            <a:endParaRPr lang="en-US" dirty="0"/>
          </a:p>
        </p:txBody>
      </p:sp>
      <p:sp>
        <p:nvSpPr>
          <p:cNvPr id="6" name="Content Placeholder 5"/>
          <p:cNvSpPr>
            <a:spLocks noGrp="1"/>
          </p:cNvSpPr>
          <p:nvPr>
            <p:ph sz="quarter" idx="4"/>
          </p:nvPr>
        </p:nvSpPr>
        <p:spPr>
          <a:xfrm>
            <a:off x="3819270" y="2514604"/>
            <a:ext cx="4867530" cy="295365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31" name="Text Placeholder 30"/>
          <p:cNvSpPr>
            <a:spLocks noGrp="1"/>
          </p:cNvSpPr>
          <p:nvPr>
            <p:ph type="body" sz="quarter" idx="15"/>
          </p:nvPr>
        </p:nvSpPr>
        <p:spPr>
          <a:xfrm>
            <a:off x="3819674" y="5638800"/>
            <a:ext cx="4867275" cy="685800"/>
          </a:xfrm>
          <a:prstGeom prst="rect">
            <a:avLst/>
          </a:prstGeom>
        </p:spPr>
        <p:txBody>
          <a:bodyPr lIns="91408" tIns="45704" rIns="91408" bIns="45704"/>
          <a:lstStyle>
            <a:lvl1pPr>
              <a:lnSpc>
                <a:spcPts val="1300"/>
              </a:lnSpc>
              <a:spcBef>
                <a:spcPts val="0"/>
              </a:spcBef>
              <a:spcAft>
                <a:spcPts val="0"/>
              </a:spcAft>
              <a:defRPr sz="1200" b="0">
                <a:latin typeface="Arial Narrow"/>
                <a:cs typeface="Arial Narrow"/>
              </a:defRPr>
            </a:lvl1pPr>
          </a:lstStyle>
          <a:p>
            <a:pPr lvl="0"/>
            <a:r>
              <a:rPr lang="en-US" dirty="0" smtClean="0"/>
              <a:t>Click to edit Master text styles</a:t>
            </a:r>
            <a:endParaRPr lang="en-US" dirty="0"/>
          </a:p>
        </p:txBody>
      </p:sp>
      <p:sp>
        <p:nvSpPr>
          <p:cNvPr id="33" name="Content Placeholder 32"/>
          <p:cNvSpPr>
            <a:spLocks noGrp="1"/>
          </p:cNvSpPr>
          <p:nvPr>
            <p:ph sz="quarter" idx="16"/>
          </p:nvPr>
        </p:nvSpPr>
        <p:spPr>
          <a:xfrm>
            <a:off x="457201" y="2514600"/>
            <a:ext cx="3200400" cy="3810000"/>
          </a:xfrm>
          <a:prstGeom prst="rect">
            <a:avLst/>
          </a:prstGeom>
        </p:spPr>
        <p:txBody>
          <a:bodyPr lIns="91408" tIns="45704" rIns="91408" bIns="45704"/>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7"/>
          </p:nvPr>
        </p:nvSpPr>
        <p:spPr>
          <a:xfrm>
            <a:off x="5791200" y="6408741"/>
            <a:ext cx="2895600" cy="365125"/>
          </a:xfrm>
          <a:prstGeom prst="rect">
            <a:avLst/>
          </a:prstGeom>
        </p:spPr>
        <p:txBody>
          <a:bodyPr lIns="91408" tIns="45704" rIns="91408" bIns="45704"/>
          <a:lstStyle>
            <a:lvl1pPr defTabSz="638736" eaLnBrk="0" fontAlgn="auto" hangingPunct="0">
              <a:spcBef>
                <a:spcPts val="0"/>
              </a:spcBef>
              <a:spcAft>
                <a:spcPts val="0"/>
              </a:spcAft>
              <a:defRPr sz="1700">
                <a:solidFill>
                  <a:prstClr val="black"/>
                </a:solidFill>
                <a:latin typeface="Calibri"/>
                <a:ea typeface="+mn-ea"/>
                <a:cs typeface="+mn-cs"/>
              </a:defRPr>
            </a:lvl1pPr>
          </a:lstStyle>
          <a:p>
            <a:pPr>
              <a:defRPr/>
            </a:pPr>
            <a:endParaRPr lang="en-US"/>
          </a:p>
        </p:txBody>
      </p:sp>
      <p:sp>
        <p:nvSpPr>
          <p:cNvPr id="8" name="Slide Number Placeholder 5"/>
          <p:cNvSpPr>
            <a:spLocks noGrp="1"/>
          </p:cNvSpPr>
          <p:nvPr>
            <p:ph type="sldNum" sz="quarter" idx="18"/>
          </p:nvPr>
        </p:nvSpPr>
        <p:spPr>
          <a:xfrm>
            <a:off x="457200" y="6408741"/>
            <a:ext cx="2133600" cy="365125"/>
          </a:xfrm>
          <a:prstGeom prst="rect">
            <a:avLst/>
          </a:prstGeom>
        </p:spPr>
        <p:txBody>
          <a:bodyPr lIns="91408" tIns="45704" rIns="91408" bIns="45704"/>
          <a:lstStyle>
            <a:lvl1pPr defTabSz="637948" eaLnBrk="0" fontAlgn="auto" hangingPunct="0">
              <a:spcBef>
                <a:spcPts val="0"/>
              </a:spcBef>
              <a:spcAft>
                <a:spcPts val="0"/>
              </a:spcAft>
              <a:defRPr sz="1700">
                <a:solidFill>
                  <a:prstClr val="black"/>
                </a:solidFill>
                <a:latin typeface="Calibri"/>
                <a:cs typeface="+mn-cs"/>
              </a:defRPr>
            </a:lvl1pPr>
          </a:lstStyle>
          <a:p>
            <a:pPr>
              <a:defRPr/>
            </a:pPr>
            <a:fld id="{6D5A3232-D05D-45C1-B2D4-502DDF159076}" type="slidenum">
              <a:rPr lang="en-US" altLang="en-US"/>
              <a:pPr>
                <a:defRPr/>
              </a:pPr>
              <a:t>‹#›</a:t>
            </a:fld>
            <a:endParaRPr lang="en-US" alt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DC203D2-139E-4546-A453-F5E206436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49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9F6C428-3498-4912-8053-EEB78BFCB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2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6F5FBFF-A650-4363-AF1C-BE3C04627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329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09B2A61-95FA-4D23-BDCE-216724F4A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0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DC3C203-7A79-4449-ADCA-EAC2548C92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7881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01AA16D-ED1C-43C7-A2C4-2C1E946580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59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EBD8F1C-D183-42C0-92AA-AB67DE54A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7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77648-414D-3B46-8C13-21A71B9CD342}"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54409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F5A1DCB-82E3-4E3C-A935-FE91CECAC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1818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A0BAA19-0F14-4B8F-9688-885962EE54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341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5477B75-8F7E-4C17-8ACA-2CF261A5C9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527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30200" y="2708275"/>
            <a:ext cx="8489950" cy="345757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D834936B-2AB7-4FDB-9E1C-A87F8A0B93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403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39B1E7B-7F7E-4564-A324-5308BDF5D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08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MidBlue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ndParaRPr>
          </a:p>
        </p:txBody>
      </p:sp>
    </p:spTree>
    <p:extLst>
      <p:ext uri="{BB962C8B-B14F-4D97-AF65-F5344CB8AC3E}">
        <p14:creationId xmlns:p14="http://schemas.microsoft.com/office/powerpoint/2010/main" val="1435442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9C0BEE7-73DD-4955-8ED2-93E8B8D05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947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53B2DB5-5D28-4914-950E-B461F111E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609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02EED6E-4945-437F-BEEE-AF29B8848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098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9AFCED4-5A3B-4E47-9516-81539B3ED1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2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277648-414D-3B46-8C13-21A71B9CD342}"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98032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1B5A074-DC1B-4CCF-911B-21019D09D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686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BDEA564-AD9D-46FF-93BC-31A6719EB7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91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E4C17B5-5E1B-497C-8109-1FBCE1026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425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7FBC17D-7906-49CD-9BB8-C28D2F3C9B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116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BFA7DF5-EFB1-42B1-B1FF-4449C216EF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607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EE696B2-9DAB-4012-B57E-FAC15AA34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539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30200" y="2708275"/>
            <a:ext cx="8489950" cy="345757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1C1BE8A1-37C2-4E7B-ACC8-764064668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447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9856AD4-F03C-42FB-ACEE-172E0C6D1A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01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MidBlue1024"/>
          <p:cNvPicPr>
            <a:picLocks noChangeAspect="1" noChangeArrowheads="1"/>
          </p:cNvPicPr>
          <p:nvPr/>
        </p:nvPicPr>
        <p:blipFill>
          <a:blip r:embed="rId2" cstate="print"/>
          <a:srcRect/>
          <a:stretch>
            <a:fillRect/>
          </a:stretch>
        </p:blipFill>
        <p:spPr bwMode="auto">
          <a:xfrm>
            <a:off x="0" y="0"/>
            <a:ext cx="9144000" cy="1295400"/>
          </a:xfrm>
          <a:prstGeom prst="rect">
            <a:avLst/>
          </a:prstGeom>
          <a:noFill/>
          <a:ln w="9525">
            <a:noFill/>
            <a:miter lim="800000"/>
            <a:headEnd/>
            <a:tailEnd/>
          </a:ln>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defRPr sz="1400"/>
            </a:lvl1pPr>
          </a:lstStyle>
          <a:p>
            <a:pPr algn="ctr" defTabSz="914400" fontAlgn="base">
              <a:spcBef>
                <a:spcPct val="0"/>
              </a:spcBef>
              <a:spcAft>
                <a:spcPct val="0"/>
              </a:spcAft>
              <a:defRPr/>
            </a:pPr>
            <a:endParaRPr lang="en-US">
              <a:solidFill>
                <a:srgbClr val="000000"/>
              </a:solidFill>
              <a:latin typeface="Arial" charset="0"/>
            </a:endParaRPr>
          </a:p>
        </p:txBody>
      </p:sp>
    </p:spTree>
    <p:extLst>
      <p:ext uri="{BB962C8B-B14F-4D97-AF65-F5344CB8AC3E}">
        <p14:creationId xmlns:p14="http://schemas.microsoft.com/office/powerpoint/2010/main" val="3122839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DC203D2-139E-4546-A453-F5E20643621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6838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277648-414D-3B46-8C13-21A71B9CD342}"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3541014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9F6C428-3498-4912-8053-EEB78BFCB99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3329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6F5FBFF-A650-4363-AF1C-BE3C046277E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6606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09B2A61-95FA-4D23-BDCE-216724F4AF5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9519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DC3C203-7A79-4449-ADCA-EAC2548C92A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1473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01AA16D-ED1C-43C7-A2C4-2C1E946580C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27742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EBD8F1C-D183-42C0-92AA-AB67DE54A8F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2553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F5A1DCB-82E3-4E3C-A935-FE91CECACB3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64574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A0BAA19-0F14-4B8F-9688-885962EE545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61700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5477B75-8F7E-4C17-8ACA-2CF261A5C96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23085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30200" y="2708275"/>
            <a:ext cx="8489950" cy="3457575"/>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D834936B-2AB7-4FDB-9E1C-A87F8A0B932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491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277648-414D-3B46-8C13-21A71B9CD342}"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367468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39B1E7B-7F7E-4564-A324-5308BDF5D9F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28927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277648-414D-3B46-8C13-21A71B9CD342}" type="datetimeFigureOut">
              <a:rPr lang="en-US" smtClean="0"/>
              <a:t>2/17/17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204104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254000"/>
            <a:ext cx="1946275"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54000"/>
            <a:ext cx="5686425"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98500" y="254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495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77648-414D-3B46-8C13-21A71B9CD342}" type="datetimeFigureOut">
              <a:rPr lang="en-US" smtClean="0"/>
              <a:t>2/17/17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3256082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254000"/>
            <a:ext cx="1946275"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54000"/>
            <a:ext cx="5686425"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98500" y="254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495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77648-414D-3B46-8C13-21A71B9CD342}"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2251812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254000"/>
            <a:ext cx="1946275"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54000"/>
            <a:ext cx="5686425"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98500" y="254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495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February 21, 2017: I. Sim</a:t>
            </a:r>
            <a:endParaRPr lang="en-US" sz="1400" i="0">
              <a:latin typeface="Times" charset="0"/>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Research Informatics</a:t>
            </a:r>
          </a:p>
          <a:p>
            <a:pPr>
              <a:defRPr/>
            </a:pPr>
            <a:r>
              <a:rPr lang="en-US" altLang="en-US"/>
              <a:t>Epi 206 — Medical Informatics</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rgbClr val="2A71A5"/>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7" name="Pentagon 6"/>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8" name="Rectangle 7"/>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pic>
        <p:nvPicPr>
          <p:cNvPr id="9" name="Picture 12" descr="NCI-Logo-Colo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710238"/>
            <a:ext cx="49736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1645920"/>
            <a:ext cx="7772400" cy="1827842"/>
          </a:xfrm>
        </p:spPr>
        <p:txBody>
          <a:bodyPr anchor="b">
            <a:noAutofit/>
          </a:bodyPr>
          <a:lstStyle>
            <a:lvl1pPr algn="r">
              <a:defRPr sz="3600" b="0" i="0">
                <a:solidFill>
                  <a:srgbClr val="FFFFFF"/>
                </a:solidFill>
                <a:latin typeface="Arial"/>
                <a:cs typeface="Arial"/>
              </a:defRPr>
            </a:lvl1pPr>
          </a:lstStyle>
          <a:p>
            <a:r>
              <a:rPr lang="en-US" smtClean="0"/>
              <a:t>Click to edit Master title style</a:t>
            </a:r>
            <a:endParaRPr lang="en-US" dirty="0"/>
          </a:p>
        </p:txBody>
      </p:sp>
      <p:sp>
        <p:nvSpPr>
          <p:cNvPr id="11" name="Subtitle 2"/>
          <p:cNvSpPr>
            <a:spLocks noGrp="1"/>
          </p:cNvSpPr>
          <p:nvPr>
            <p:ph type="subTitle" idx="1"/>
          </p:nvPr>
        </p:nvSpPr>
        <p:spPr>
          <a:xfrm>
            <a:off x="685800" y="3566160"/>
            <a:ext cx="7772400" cy="686376"/>
          </a:xfrm>
        </p:spPr>
        <p:txBody>
          <a:bodyPr>
            <a:noAutofit/>
          </a:bodyPr>
          <a:lstStyle>
            <a:lvl1pPr marL="0" indent="0" algn="r">
              <a:buNone/>
              <a:defRPr sz="1800" b="0" i="1" spc="100">
                <a:solidFill>
                  <a:schemeClr val="bg1"/>
                </a:solidFill>
                <a:latin typeface="Arial"/>
                <a:cs typeface="Arial"/>
              </a:defRPr>
            </a:lvl1pPr>
            <a:lvl2pPr marL="457036" indent="0" algn="ctr">
              <a:buNone/>
              <a:defRPr>
                <a:solidFill>
                  <a:schemeClr val="tx1">
                    <a:tint val="75000"/>
                  </a:schemeClr>
                </a:solidFill>
              </a:defRPr>
            </a:lvl2pPr>
            <a:lvl3pPr marL="914074" indent="0" algn="ctr">
              <a:buNone/>
              <a:defRPr>
                <a:solidFill>
                  <a:schemeClr val="tx1">
                    <a:tint val="75000"/>
                  </a:schemeClr>
                </a:solidFill>
              </a:defRPr>
            </a:lvl3pPr>
            <a:lvl4pPr marL="1371109" indent="0" algn="ctr">
              <a:buNone/>
              <a:defRPr>
                <a:solidFill>
                  <a:schemeClr val="tx1">
                    <a:tint val="75000"/>
                  </a:schemeClr>
                </a:solidFill>
              </a:defRPr>
            </a:lvl4pPr>
            <a:lvl5pPr marL="1828148" indent="0" algn="ctr">
              <a:buNone/>
              <a:defRPr>
                <a:solidFill>
                  <a:schemeClr val="tx1">
                    <a:tint val="75000"/>
                  </a:schemeClr>
                </a:solidFill>
              </a:defRPr>
            </a:lvl5pPr>
            <a:lvl6pPr marL="2285186" indent="0" algn="ctr">
              <a:buNone/>
              <a:defRPr>
                <a:solidFill>
                  <a:schemeClr val="tx1">
                    <a:tint val="75000"/>
                  </a:schemeClr>
                </a:solidFill>
              </a:defRPr>
            </a:lvl6pPr>
            <a:lvl7pPr marL="2742224" indent="0" algn="ctr">
              <a:buNone/>
              <a:defRPr>
                <a:solidFill>
                  <a:schemeClr val="tx1">
                    <a:tint val="75000"/>
                  </a:schemeClr>
                </a:solidFill>
              </a:defRPr>
            </a:lvl7pPr>
            <a:lvl8pPr marL="3199260" indent="0" algn="ctr">
              <a:buNone/>
              <a:defRPr>
                <a:solidFill>
                  <a:schemeClr val="tx1">
                    <a:tint val="75000"/>
                  </a:schemeClr>
                </a:solidFill>
              </a:defRPr>
            </a:lvl8pPr>
            <a:lvl9pPr marL="3656296"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p:nvPr>
        </p:nvSpPr>
        <p:spPr>
          <a:xfrm>
            <a:off x="7054891" y="5727700"/>
            <a:ext cx="1625600" cy="457200"/>
          </a:xfrm>
          <a:noFill/>
        </p:spPr>
        <p:txBody>
          <a:bodyPr anchor="ctr"/>
          <a:lstStyle>
            <a:lvl1pPr marL="0" indent="0" algn="r">
              <a:buFontTx/>
              <a:buNone/>
              <a:defRPr sz="1600">
                <a:solidFill>
                  <a:srgbClr val="A0A0A0"/>
                </a:solidFill>
                <a:latin typeface="Arial"/>
                <a:cs typeface="Arial"/>
              </a:defRPr>
            </a:lvl1pPr>
          </a:lstStyle>
          <a:p>
            <a:pPr lvl="0"/>
            <a:r>
              <a:rPr lang="en-US" smtClean="0"/>
              <a:t>Click to edit Master text styles</a:t>
            </a:r>
          </a:p>
        </p:txBody>
      </p:sp>
    </p:spTree>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4" name="Pentagon 3"/>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5" name="Pentagon 4"/>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6"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7F7F7F"/>
                </a:solidFill>
                <a:latin typeface="SapientSansRegular" pitchFamily="2" charset="0"/>
              </a:rPr>
              <a:t> </a:t>
            </a:r>
            <a:fld id="{C140CF66-B057-43A8-A79F-6271A9D347ED}" type="slidenum">
              <a:rPr lang="en-US" altLang="en-US" sz="1000" b="1" smtClean="0">
                <a:solidFill>
                  <a:srgbClr val="7F7F7F"/>
                </a:solidFill>
                <a:latin typeface="SapientSansRegular" pitchFamily="2" charset="0"/>
              </a:rPr>
              <a:pPr algn="r" fontAlgn="base">
                <a:lnSpc>
                  <a:spcPct val="101000"/>
                </a:lnSpc>
                <a:spcBef>
                  <a:spcPct val="50000"/>
                </a:spcBef>
                <a:spcAft>
                  <a:spcPct val="0"/>
                </a:spcAft>
                <a:defRPr/>
              </a:pPr>
              <a:t>‹#›</a:t>
            </a:fld>
            <a:endParaRPr lang="en-US" altLang="en-US" sz="1000" b="1" smtClean="0">
              <a:solidFill>
                <a:srgbClr val="7F7F7F"/>
              </a:solidFill>
              <a:latin typeface="SapientSansRegular" pitchFamily="2" charset="0"/>
            </a:endParaRPr>
          </a:p>
        </p:txBody>
      </p:sp>
      <p:pic>
        <p:nvPicPr>
          <p:cNvPr id="7" name="Picture 12"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2"/>
          <p:cNvSpPr>
            <a:spLocks noGrp="1"/>
          </p:cNvSpPr>
          <p:nvPr>
            <p:ph type="body" sz="quarter" idx="10"/>
          </p:nvPr>
        </p:nvSpPr>
        <p:spPr>
          <a:xfrm>
            <a:off x="4334256" y="0"/>
            <a:ext cx="4297680" cy="6858000"/>
          </a:xfrm>
        </p:spPr>
        <p:txBody>
          <a:bodyPr anchor="ctr">
            <a:noAutofit/>
          </a:bodyPr>
          <a:lstStyle>
            <a:lvl1pPr marL="457036" marR="0" indent="-457036" algn="l" defTabSz="457036" rtl="0" eaLnBrk="1" fontAlgn="auto" latinLnBrk="0" hangingPunct="1">
              <a:lnSpc>
                <a:spcPct val="100000"/>
              </a:lnSpc>
              <a:spcBef>
                <a:spcPts val="0"/>
              </a:spcBef>
              <a:spcAft>
                <a:spcPts val="1000"/>
              </a:spcAft>
              <a:buClr>
                <a:schemeClr val="accent1"/>
              </a:buClr>
              <a:buSzTx/>
              <a:buFont typeface="+mj-lt"/>
              <a:buAutoNum type="arabicPeriod"/>
              <a:tabLst/>
              <a:defRPr i="1">
                <a:solidFill>
                  <a:schemeClr val="tx1"/>
                </a:solidFill>
              </a:defRPr>
            </a:lvl1pPr>
            <a:lvl2pPr marL="685556" marR="0" indent="-228520" algn="l" defTabSz="457036" rtl="0" eaLnBrk="1" fontAlgn="auto" latinLnBrk="0" hangingPunct="1">
              <a:lnSpc>
                <a:spcPct val="100000"/>
              </a:lnSpc>
              <a:spcBef>
                <a:spcPts val="0"/>
              </a:spcBef>
              <a:spcAft>
                <a:spcPts val="1000"/>
              </a:spcAft>
              <a:buClr>
                <a:schemeClr val="accent1"/>
              </a:buClr>
              <a:buSzTx/>
              <a:buFont typeface="Wingdings" charset="2"/>
              <a:buChar char="§"/>
              <a:tabLst/>
              <a:defRPr lang="en-US" sz="1800" i="1" kern="1200" baseline="0" dirty="0" smtClean="0">
                <a:solidFill>
                  <a:schemeClr val="tx1"/>
                </a:solidFill>
                <a:latin typeface="+mn-lt"/>
                <a:ea typeface="ＭＳ Ｐゴシック" charset="0"/>
                <a:cs typeface="SapientCentroSlab-Ligh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itle 1"/>
          <p:cNvSpPr>
            <a:spLocks noGrp="1"/>
          </p:cNvSpPr>
          <p:nvPr>
            <p:ph type="title"/>
          </p:nvPr>
        </p:nvSpPr>
        <p:spPr>
          <a:xfrm>
            <a:off x="493776" y="1737360"/>
            <a:ext cx="3017520" cy="1828800"/>
          </a:xfrm>
        </p:spPr>
        <p:txBody>
          <a:bodyPr anchor="b">
            <a:noAutofit/>
          </a:bodyPr>
          <a:lstStyle>
            <a:lvl1pPr algn="r">
              <a:lnSpc>
                <a:spcPct val="90000"/>
              </a:lnSpc>
              <a:defRPr sz="2800">
                <a:solidFill>
                  <a:srgbClr val="123E57"/>
                </a:solidFill>
                <a:latin typeface="+mj-lt"/>
                <a:cs typeface="SapientSansBold"/>
              </a:defRPr>
            </a:lvl1pPr>
          </a:lstStyle>
          <a:p>
            <a:r>
              <a:rPr lang="en-US" smtClean="0"/>
              <a:t>Click to edit Master title style</a:t>
            </a:r>
            <a:endParaRPr lang="en-US" dirty="0"/>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rgbClr val="2A71A5"/>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200"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5" name="Pentagon 4"/>
          <p:cNvSpPr/>
          <p:nvPr userDrawn="1"/>
        </p:nvSpPr>
        <p:spPr>
          <a:xfrm>
            <a:off x="0" y="0"/>
            <a:ext cx="7289800"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pic>
        <p:nvPicPr>
          <p:cNvPr id="7" name="Picture 8" descr="NCI-Logo-White-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429003" y="2423160"/>
            <a:ext cx="5029199" cy="1828800"/>
          </a:xfrm>
        </p:spPr>
        <p:txBody>
          <a:bodyPr anchor="b">
            <a:noAutofit/>
          </a:bodyPr>
          <a:lstStyle>
            <a:lvl1pPr algn="r">
              <a:defRPr sz="3600" spc="-80">
                <a:solidFill>
                  <a:schemeClr val="bg1"/>
                </a:solidFill>
                <a:latin typeface="+mj-lt"/>
                <a:cs typeface="SapientSansBold"/>
              </a:defRPr>
            </a:lvl1pPr>
          </a:lstStyle>
          <a:p>
            <a:pPr lvl="0"/>
            <a:r>
              <a:rPr lang="en-US" smtClean="0"/>
              <a:t>Click to edit Master title style</a:t>
            </a:r>
            <a:endParaRPr lang="en-US" dirty="0"/>
          </a:p>
        </p:txBody>
      </p:sp>
      <p:sp>
        <p:nvSpPr>
          <p:cNvPr id="10" name="Subtitle 2"/>
          <p:cNvSpPr>
            <a:spLocks noGrp="1"/>
          </p:cNvSpPr>
          <p:nvPr>
            <p:ph type="subTitle" idx="1"/>
          </p:nvPr>
        </p:nvSpPr>
        <p:spPr>
          <a:xfrm>
            <a:off x="3429003" y="4343400"/>
            <a:ext cx="5022892" cy="685800"/>
          </a:xfrm>
        </p:spPr>
        <p:txBody>
          <a:bodyPr>
            <a:noAutofit/>
          </a:bodyPr>
          <a:lstStyle>
            <a:lvl1pPr marL="0" indent="0" algn="r">
              <a:buNone/>
              <a:defRPr sz="1700" b="0" i="1" spc="100">
                <a:solidFill>
                  <a:srgbClr val="FFFFFF"/>
                </a:solidFill>
                <a:latin typeface="+mn-lt"/>
                <a:cs typeface="SapientCentroSlab-Light"/>
              </a:defRPr>
            </a:lvl1pPr>
            <a:lvl2pPr marL="457036" indent="0" algn="ctr">
              <a:buNone/>
              <a:defRPr>
                <a:solidFill>
                  <a:schemeClr val="tx1">
                    <a:tint val="75000"/>
                  </a:schemeClr>
                </a:solidFill>
              </a:defRPr>
            </a:lvl2pPr>
            <a:lvl3pPr marL="914074" indent="0" algn="ctr">
              <a:buNone/>
              <a:defRPr>
                <a:solidFill>
                  <a:schemeClr val="tx1">
                    <a:tint val="75000"/>
                  </a:schemeClr>
                </a:solidFill>
              </a:defRPr>
            </a:lvl3pPr>
            <a:lvl4pPr marL="1371109" indent="0" algn="ctr">
              <a:buNone/>
              <a:defRPr>
                <a:solidFill>
                  <a:schemeClr val="tx1">
                    <a:tint val="75000"/>
                  </a:schemeClr>
                </a:solidFill>
              </a:defRPr>
            </a:lvl4pPr>
            <a:lvl5pPr marL="1828148" indent="0" algn="ctr">
              <a:buNone/>
              <a:defRPr>
                <a:solidFill>
                  <a:schemeClr val="tx1">
                    <a:tint val="75000"/>
                  </a:schemeClr>
                </a:solidFill>
              </a:defRPr>
            </a:lvl5pPr>
            <a:lvl6pPr marL="2285186" indent="0" algn="ctr">
              <a:buNone/>
              <a:defRPr>
                <a:solidFill>
                  <a:schemeClr val="tx1">
                    <a:tint val="75000"/>
                  </a:schemeClr>
                </a:solidFill>
              </a:defRPr>
            </a:lvl6pPr>
            <a:lvl7pPr marL="2742224" indent="0" algn="ctr">
              <a:buNone/>
              <a:defRPr>
                <a:solidFill>
                  <a:schemeClr val="tx1">
                    <a:tint val="75000"/>
                  </a:schemeClr>
                </a:solidFill>
              </a:defRPr>
            </a:lvl7pPr>
            <a:lvl8pPr marL="3199260" indent="0" algn="ctr">
              <a:buNone/>
              <a:defRPr>
                <a:solidFill>
                  <a:schemeClr val="tx1">
                    <a:tint val="75000"/>
                  </a:schemeClr>
                </a:solidFill>
              </a:defRPr>
            </a:lvl8pPr>
            <a:lvl9pPr marL="3656296"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77648-414D-3B46-8C13-21A71B9CD342}"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6A91A-3650-6C41-9B78-9FCE9613A5C5}" type="slidenum">
              <a:rPr lang="en-US" smtClean="0"/>
              <a:t>‹#›</a:t>
            </a:fld>
            <a:endParaRPr lang="en-US"/>
          </a:p>
        </p:txBody>
      </p:sp>
    </p:spTree>
    <p:extLst>
      <p:ext uri="{BB962C8B-B14F-4D97-AF65-F5344CB8AC3E}">
        <p14:creationId xmlns:p14="http://schemas.microsoft.com/office/powerpoint/2010/main" val="30039891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ue Section Break ALT">
    <p:spTree>
      <p:nvGrpSpPr>
        <p:cNvPr id="1" name=""/>
        <p:cNvGrpSpPr/>
        <p:nvPr/>
      </p:nvGrpSpPr>
      <p:grpSpPr>
        <a:xfrm>
          <a:off x="0" y="0"/>
          <a:ext cx="0" cy="0"/>
          <a:chOff x="0" y="0"/>
          <a:chExt cx="0" cy="0"/>
        </a:xfrm>
      </p:grpSpPr>
      <p:sp>
        <p:nvSpPr>
          <p:cNvPr id="4" name="Pentagon 3"/>
          <p:cNvSpPr/>
          <p:nvPr userDrawn="1"/>
        </p:nvSpPr>
        <p:spPr>
          <a:xfrm>
            <a:off x="1525588"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5" name="Pentagon 4"/>
          <p:cNvSpPr/>
          <p:nvPr userDrawn="1"/>
        </p:nvSpPr>
        <p:spPr>
          <a:xfrm>
            <a:off x="0" y="0"/>
            <a:ext cx="3227388"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pic>
        <p:nvPicPr>
          <p:cNvPr id="6" name="Picture 8" descr="NCI-Logo-White-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395470" y="2423160"/>
            <a:ext cx="4062728" cy="1828800"/>
          </a:xfrm>
        </p:spPr>
        <p:txBody>
          <a:bodyPr anchor="b">
            <a:noAutofit/>
          </a:bodyPr>
          <a:lstStyle>
            <a:lvl1pPr algn="r">
              <a:defRPr sz="3600" spc="-80" baseline="0">
                <a:solidFill>
                  <a:schemeClr val="accent1"/>
                </a:solidFill>
                <a:latin typeface="+mj-lt"/>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4395470" y="4343400"/>
            <a:ext cx="4056421" cy="685800"/>
          </a:xfrm>
        </p:spPr>
        <p:txBody>
          <a:bodyPr>
            <a:noAutofit/>
          </a:bodyPr>
          <a:lstStyle>
            <a:lvl1pPr marL="0" indent="0" algn="r">
              <a:buNone/>
              <a:defRPr sz="1700" b="0" i="1" spc="100">
                <a:solidFill>
                  <a:schemeClr val="tx1"/>
                </a:solidFill>
                <a:latin typeface="+mn-lt"/>
                <a:cs typeface="SapientCentroSlab-Light"/>
              </a:defRPr>
            </a:lvl1pPr>
            <a:lvl2pPr marL="457036" indent="0" algn="ctr">
              <a:buNone/>
              <a:defRPr>
                <a:solidFill>
                  <a:schemeClr val="tx1">
                    <a:tint val="75000"/>
                  </a:schemeClr>
                </a:solidFill>
              </a:defRPr>
            </a:lvl2pPr>
            <a:lvl3pPr marL="914074" indent="0" algn="ctr">
              <a:buNone/>
              <a:defRPr>
                <a:solidFill>
                  <a:schemeClr val="tx1">
                    <a:tint val="75000"/>
                  </a:schemeClr>
                </a:solidFill>
              </a:defRPr>
            </a:lvl3pPr>
            <a:lvl4pPr marL="1371109" indent="0" algn="ctr">
              <a:buNone/>
              <a:defRPr>
                <a:solidFill>
                  <a:schemeClr val="tx1">
                    <a:tint val="75000"/>
                  </a:schemeClr>
                </a:solidFill>
              </a:defRPr>
            </a:lvl4pPr>
            <a:lvl5pPr marL="1828148" indent="0" algn="ctr">
              <a:buNone/>
              <a:defRPr>
                <a:solidFill>
                  <a:schemeClr val="tx1">
                    <a:tint val="75000"/>
                  </a:schemeClr>
                </a:solidFill>
              </a:defRPr>
            </a:lvl5pPr>
            <a:lvl6pPr marL="2285186" indent="0" algn="ctr">
              <a:buNone/>
              <a:defRPr>
                <a:solidFill>
                  <a:schemeClr val="tx1">
                    <a:tint val="75000"/>
                  </a:schemeClr>
                </a:solidFill>
              </a:defRPr>
            </a:lvl6pPr>
            <a:lvl7pPr marL="2742224" indent="0" algn="ctr">
              <a:buNone/>
              <a:defRPr>
                <a:solidFill>
                  <a:schemeClr val="tx1">
                    <a:tint val="75000"/>
                  </a:schemeClr>
                </a:solidFill>
              </a:defRPr>
            </a:lvl7pPr>
            <a:lvl8pPr marL="3199260" indent="0" algn="ctr">
              <a:buNone/>
              <a:defRPr>
                <a:solidFill>
                  <a:schemeClr val="tx1">
                    <a:tint val="75000"/>
                  </a:schemeClr>
                </a:solidFill>
              </a:defRPr>
            </a:lvl8pPr>
            <a:lvl9pPr marL="3656296"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2A71A5"/>
        </a:solidFill>
        <a:effectLst/>
      </p:bgPr>
    </p:bg>
    <p:spTree>
      <p:nvGrpSpPr>
        <p:cNvPr id="1" name=""/>
        <p:cNvGrpSpPr/>
        <p:nvPr/>
      </p:nvGrpSpPr>
      <p:grpSpPr>
        <a:xfrm>
          <a:off x="0" y="0"/>
          <a:ext cx="0" cy="0"/>
          <a:chOff x="0" y="0"/>
          <a:chExt cx="0" cy="0"/>
        </a:xfrm>
      </p:grpSpPr>
      <p:sp>
        <p:nvSpPr>
          <p:cNvPr id="3" name="Pentagon 2"/>
          <p:cNvSpPr/>
          <p:nvPr userDrawn="1"/>
        </p:nvSpPr>
        <p:spPr>
          <a:xfrm>
            <a:off x="0" y="0"/>
            <a:ext cx="8458200"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4" name="Pentagon 3"/>
          <p:cNvSpPr/>
          <p:nvPr userDrawn="1"/>
        </p:nvSpPr>
        <p:spPr>
          <a:xfrm>
            <a:off x="0" y="0"/>
            <a:ext cx="7289800"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457036" fontAlgn="base">
              <a:spcBef>
                <a:spcPct val="0"/>
              </a:spcBef>
              <a:spcAft>
                <a:spcPct val="0"/>
              </a:spcAft>
              <a:defRPr/>
            </a:pPr>
            <a:endParaRPr lang="en-US">
              <a:solidFill>
                <a:srgbClr val="FFFFFF"/>
              </a:solidFill>
            </a:endParaRPr>
          </a:p>
        </p:txBody>
      </p:sp>
      <p:sp>
        <p:nvSpPr>
          <p:cNvPr id="9" name="Text Placeholder 8"/>
          <p:cNvSpPr>
            <a:spLocks noGrp="1"/>
          </p:cNvSpPr>
          <p:nvPr>
            <p:ph type="body" sz="quarter" idx="10"/>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smtClean="0"/>
              <a:t>Click to edit Master text styles</a:t>
            </a: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 Sub-Bullet">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7F7F7F"/>
                </a:solidFill>
                <a:latin typeface="SapientSansRegular" pitchFamily="2" charset="0"/>
              </a:rPr>
              <a:t> </a:t>
            </a:r>
            <a:fld id="{DC26DABF-B855-491F-9D54-48785B8AB627}" type="slidenum">
              <a:rPr lang="en-US" altLang="en-US" sz="1000" b="1" smtClean="0">
                <a:solidFill>
                  <a:srgbClr val="7F7F7F"/>
                </a:solidFill>
                <a:latin typeface="SapientSansRegular" pitchFamily="2" charset="0"/>
              </a:rPr>
              <a:pPr algn="r" fontAlgn="base">
                <a:lnSpc>
                  <a:spcPct val="101000"/>
                </a:lnSpc>
                <a:spcBef>
                  <a:spcPct val="50000"/>
                </a:spcBef>
                <a:spcAft>
                  <a:spcPct val="0"/>
                </a:spcAft>
                <a:defRPr/>
              </a:pPr>
              <a:t>‹#›</a:t>
            </a:fld>
            <a:endParaRPr lang="en-US" altLang="en-US" sz="1000" b="1" smtClean="0">
              <a:solidFill>
                <a:srgbClr val="7F7F7F"/>
              </a:solidFill>
              <a:latin typeface="SapientSansRegular" pitchFamily="2"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10" name="Parallelogram 9"/>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11"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0"/>
          <p:cNvSpPr>
            <a:spLocks noGrp="1"/>
          </p:cNvSpPr>
          <p:nvPr>
            <p:ph type="body" sz="quarter" idx="10"/>
          </p:nvPr>
        </p:nvSpPr>
        <p:spPr>
          <a:xfrm>
            <a:off x="4334256" y="0"/>
            <a:ext cx="4233672" cy="6858000"/>
          </a:xfrm>
        </p:spPr>
        <p:txBody>
          <a:bodyPr anchor="ctr">
            <a:noAutofit/>
          </a:bodyPr>
          <a:lstStyle>
            <a:lvl1pPr>
              <a:spcAft>
                <a:spcPts val="1000"/>
              </a:spcAft>
              <a:defRPr>
                <a:solidFill>
                  <a:schemeClr val="tx1"/>
                </a:solidFill>
              </a:defRPr>
            </a:lvl1pPr>
            <a:lvl2pPr>
              <a:spcAft>
                <a:spcPts val="1000"/>
              </a:spcAft>
              <a:defRPr>
                <a:solidFill>
                  <a:schemeClr val="tx1"/>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itle 1"/>
          <p:cNvSpPr>
            <a:spLocks noGrp="1"/>
          </p:cNvSpPr>
          <p:nvPr>
            <p:ph type="title"/>
          </p:nvPr>
        </p:nvSpPr>
        <p:spPr>
          <a:xfrm>
            <a:off x="493778" y="1737359"/>
            <a:ext cx="3011424" cy="1828800"/>
          </a:xfrm>
        </p:spPr>
        <p:txBody>
          <a:bodyPr anchor="b">
            <a:noAutofit/>
          </a:bodyPr>
          <a:lstStyle>
            <a:lvl1pPr algn="r">
              <a:lnSpc>
                <a:spcPct val="90000"/>
              </a:lnSpc>
              <a:defRPr sz="2800" baseline="0">
                <a:solidFill>
                  <a:srgbClr val="123E57"/>
                </a:solidFill>
                <a:latin typeface="+mj-lt"/>
                <a:cs typeface="SapientSansBold"/>
              </a:defRPr>
            </a:lvl1pPr>
          </a:lstStyle>
          <a:p>
            <a:r>
              <a:rPr lang="en-US" smtClean="0"/>
              <a:t>Click to edit Master title style</a:t>
            </a:r>
            <a:endParaRPr lang="en-US" dirty="0"/>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lumn Left with Picture">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7F7F7F"/>
                </a:solidFill>
                <a:latin typeface="SapientSansRegular" pitchFamily="2" charset="0"/>
              </a:rPr>
              <a:t> </a:t>
            </a:r>
            <a:fld id="{85CB6053-4D7A-4EA4-9864-84883729B9FD}" type="slidenum">
              <a:rPr lang="en-US" altLang="en-US" sz="1000" b="1" smtClean="0">
                <a:solidFill>
                  <a:srgbClr val="7F7F7F"/>
                </a:solidFill>
                <a:latin typeface="SapientSansRegular" pitchFamily="2" charset="0"/>
              </a:rPr>
              <a:pPr algn="r" fontAlgn="base">
                <a:lnSpc>
                  <a:spcPct val="101000"/>
                </a:lnSpc>
                <a:spcBef>
                  <a:spcPct val="50000"/>
                </a:spcBef>
                <a:spcAft>
                  <a:spcPct val="0"/>
                </a:spcAft>
                <a:defRPr/>
              </a:pPr>
              <a:t>‹#›</a:t>
            </a:fld>
            <a:endParaRPr lang="en-US" altLang="en-US" sz="1000" b="1" smtClean="0">
              <a:solidFill>
                <a:srgbClr val="7F7F7F"/>
              </a:solidFill>
              <a:latin typeface="SapientSansRegular" pitchFamily="2"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10"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21208" y="5157220"/>
            <a:ext cx="3465576" cy="510140"/>
          </a:xfrm>
        </p:spPr>
        <p:txBody>
          <a:bodyPr anchor="b">
            <a:noAutofit/>
          </a:bodyPr>
          <a:lstStyle>
            <a:lvl1pPr marL="0" marR="0" indent="0" algn="l" defTabSz="457036" rtl="0" eaLnBrk="1" fontAlgn="auto" latinLnBrk="0" hangingPunct="1">
              <a:lnSpc>
                <a:spcPct val="130000"/>
              </a:lnSpc>
              <a:spcBef>
                <a:spcPts val="0"/>
              </a:spcBef>
              <a:spcAft>
                <a:spcPts val="0"/>
              </a:spcAft>
              <a:buClr>
                <a:schemeClr val="tx1"/>
              </a:buClr>
              <a:buSzTx/>
              <a:buFont typeface="Wingdings" charset="2"/>
              <a:buNone/>
              <a:tabLst/>
              <a:defRPr sz="1400" i="1" baseline="0">
                <a:solidFill>
                  <a:schemeClr val="tx1"/>
                </a:solidFill>
              </a:defRPr>
            </a:lvl1pPr>
            <a:lvl2pPr marL="457036" indent="0">
              <a:buNone/>
              <a:defRPr sz="1800">
                <a:solidFill>
                  <a:schemeClr val="tx1">
                    <a:tint val="75000"/>
                  </a:schemeClr>
                </a:solidFill>
              </a:defRPr>
            </a:lvl2pPr>
            <a:lvl3pPr marL="914074" indent="0">
              <a:buNone/>
              <a:defRPr sz="1600">
                <a:solidFill>
                  <a:schemeClr val="tx1">
                    <a:tint val="75000"/>
                  </a:schemeClr>
                </a:solidFill>
              </a:defRPr>
            </a:lvl3pPr>
            <a:lvl4pPr marL="1371109" indent="0">
              <a:buNone/>
              <a:defRPr sz="1400">
                <a:solidFill>
                  <a:schemeClr val="tx1">
                    <a:tint val="75000"/>
                  </a:schemeClr>
                </a:solidFill>
              </a:defRPr>
            </a:lvl4pPr>
            <a:lvl5pPr marL="1828148" indent="0">
              <a:buNone/>
              <a:defRPr sz="1400">
                <a:solidFill>
                  <a:schemeClr val="tx1">
                    <a:tint val="75000"/>
                  </a:schemeClr>
                </a:solidFill>
              </a:defRPr>
            </a:lvl5pPr>
            <a:lvl6pPr marL="2285186" indent="0">
              <a:buNone/>
              <a:defRPr sz="1400">
                <a:solidFill>
                  <a:schemeClr val="tx1">
                    <a:tint val="75000"/>
                  </a:schemeClr>
                </a:solidFill>
              </a:defRPr>
            </a:lvl6pPr>
            <a:lvl7pPr marL="2742224" indent="0">
              <a:buNone/>
              <a:defRPr sz="1400">
                <a:solidFill>
                  <a:schemeClr val="tx1">
                    <a:tint val="75000"/>
                  </a:schemeClr>
                </a:solidFill>
              </a:defRPr>
            </a:lvl7pPr>
            <a:lvl8pPr marL="3199260" indent="0">
              <a:buNone/>
              <a:defRPr sz="1400">
                <a:solidFill>
                  <a:schemeClr val="tx1">
                    <a:tint val="75000"/>
                  </a:schemeClr>
                </a:solidFill>
              </a:defRPr>
            </a:lvl8pPr>
            <a:lvl9pPr marL="3656296" indent="0">
              <a:buNone/>
              <a:defRPr sz="1400">
                <a:solidFill>
                  <a:schemeClr val="tx1">
                    <a:tint val="75000"/>
                  </a:schemeClr>
                </a:solidFill>
              </a:defRPr>
            </a:lvl9pPr>
          </a:lstStyle>
          <a:p>
            <a:pPr lvl="0"/>
            <a:r>
              <a:rPr lang="en-US" smtClean="0"/>
              <a:t>Click to edit Master text styles</a:t>
            </a:r>
          </a:p>
        </p:txBody>
      </p:sp>
      <p:sp>
        <p:nvSpPr>
          <p:cNvPr id="9" name="Title 1"/>
          <p:cNvSpPr>
            <a:spLocks noGrp="1"/>
          </p:cNvSpPr>
          <p:nvPr>
            <p:ph type="title"/>
          </p:nvPr>
        </p:nvSpPr>
        <p:spPr>
          <a:xfrm>
            <a:off x="521208" y="1143004"/>
            <a:ext cx="3465576" cy="2916183"/>
          </a:xfrm>
        </p:spPr>
        <p:txBody>
          <a:bodyPr anchor="b">
            <a:noAutofit/>
          </a:bodyPr>
          <a:lstStyle>
            <a:lvl1pPr algn="r">
              <a:lnSpc>
                <a:spcPct val="90000"/>
              </a:lnSpc>
              <a:defRPr sz="2800" b="0" i="0" cap="none">
                <a:solidFill>
                  <a:schemeClr val="tx1"/>
                </a:solidFill>
                <a:latin typeface="+mj-lt"/>
                <a:cs typeface="SapientCentroSlab-Light"/>
              </a:defRPr>
            </a:lvl1pPr>
          </a:lstStyle>
          <a:p>
            <a:r>
              <a:rPr lang="en-US" smtClean="0"/>
              <a:t>Click to edit Master title style</a:t>
            </a:r>
            <a:endParaRPr lang="en-US" dirty="0"/>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B868889C-93B7-414B-ABF8-6F85CAF078A3}"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3" name="Group 7"/>
          <p:cNvGrpSpPr>
            <a:grpSpLocks/>
          </p:cNvGrpSpPr>
          <p:nvPr userDrawn="1"/>
        </p:nvGrpSpPr>
        <p:grpSpPr bwMode="auto">
          <a:xfrm>
            <a:off x="0" y="6784978"/>
            <a:ext cx="9144000" cy="92075"/>
            <a:chOff x="0" y="6207760"/>
            <a:chExt cx="9144000" cy="182880"/>
          </a:xfrm>
        </p:grpSpPr>
        <p:sp>
          <p:nvSpPr>
            <p:cNvPr id="4" name="Rectangle 3"/>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5" name="Rectangle 4"/>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6" name="Parallelogram 5"/>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7"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defTabSz="914074" eaLnBrk="0" hangingPunct="0">
              <a:defRPr>
                <a:ea typeface="+mn-ea"/>
                <a:cs typeface="Arial" pitchFamily="34" charset="0"/>
              </a:defRPr>
            </a:lvl1pPr>
          </a:lstStyle>
          <a:p>
            <a:pPr>
              <a:defRPr/>
            </a:pPr>
            <a:fld id="{7611B9A7-39F2-4315-A49D-7B1F9FC1C4CB}" type="slidenum">
              <a:rPr lang="en-US" altLang="en-US"/>
              <a:pPr>
                <a:defRPr/>
              </a:pPr>
              <a:t>‹#›</a:t>
            </a:fld>
            <a:endParaRPr lang="en-US" altLang="en-US"/>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D7F925DF-426F-4CBA-B6AB-B09B1E6984FC}"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9"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93776" y="415544"/>
            <a:ext cx="8165592" cy="423193"/>
          </a:xfrm>
        </p:spPr>
        <p:txBody>
          <a:bodyPr anchor="b">
            <a:noAutofit/>
          </a:bodyPr>
          <a:lstStyle>
            <a:lvl1pPr>
              <a:lnSpc>
                <a:spcPct val="90000"/>
              </a:lnSpc>
              <a:defRPr sz="3600" baseline="0">
                <a:solidFill>
                  <a:srgbClr val="123E57"/>
                </a:solidFill>
                <a:latin typeface="+mj-lt"/>
                <a:cs typeface="SapientSansBold"/>
              </a:defRPr>
            </a:lvl1pPr>
          </a:lstStyle>
          <a:p>
            <a:r>
              <a:rPr lang="en-US" dirty="0" smtClean="0"/>
              <a:t>Click to edit Master title style</a:t>
            </a:r>
            <a:endParaRPr lang="en-US" dirty="0"/>
          </a:p>
        </p:txBody>
      </p:sp>
      <p:sp>
        <p:nvSpPr>
          <p:cNvPr id="14" name="Text Placeholder 2"/>
          <p:cNvSpPr>
            <a:spLocks noGrp="1"/>
          </p:cNvSpPr>
          <p:nvPr>
            <p:ph type="body" sz="quarter" idx="10"/>
          </p:nvPr>
        </p:nvSpPr>
        <p:spPr>
          <a:xfrm>
            <a:off x="487363" y="1426633"/>
            <a:ext cx="8169274" cy="4800600"/>
          </a:xfrm>
        </p:spPr>
        <p:txBody>
          <a:bodyPr>
            <a:noAutofit/>
          </a:bodyPr>
          <a:lstStyle>
            <a:lvl1pPr>
              <a:spcBef>
                <a:spcPts val="1200"/>
              </a:spcBef>
              <a:spcAft>
                <a:spcPts val="1200"/>
              </a:spcAft>
              <a:defRPr sz="2400">
                <a:solidFill>
                  <a:schemeClr val="tx1">
                    <a:lumMod val="50000"/>
                  </a:schemeClr>
                </a:solidFill>
              </a:defRPr>
            </a:lvl1pPr>
            <a:lvl2pPr>
              <a:spcBef>
                <a:spcPts val="1200"/>
              </a:spcBef>
              <a:spcAft>
                <a:spcPts val="1200"/>
              </a:spcAft>
              <a:defRPr sz="2400">
                <a:solidFill>
                  <a:schemeClr val="tx1">
                    <a:lumMod val="50000"/>
                  </a:schemeClr>
                </a:solidFill>
              </a:defRPr>
            </a:lvl2pPr>
            <a:lvl3pPr>
              <a:spcBef>
                <a:spcPts val="1200"/>
              </a:spcBef>
              <a:spcAft>
                <a:spcPts val="1200"/>
              </a:spcAft>
              <a:defRPr sz="2400">
                <a:solidFill>
                  <a:schemeClr val="tx1">
                    <a:lumMod val="50000"/>
                  </a:schemeClr>
                </a:solidFill>
              </a:defRPr>
            </a:lvl3pPr>
            <a:lvl4pPr>
              <a:spcBef>
                <a:spcPts val="1200"/>
              </a:spcBef>
              <a:spcAft>
                <a:spcPts val="1200"/>
              </a:spcAft>
              <a:defRPr sz="2400">
                <a:solidFill>
                  <a:schemeClr val="tx1">
                    <a:lumMod val="50000"/>
                  </a:schemeClr>
                </a:solidFill>
              </a:defRPr>
            </a:lvl4pPr>
            <a:lvl5pPr>
              <a:spcBef>
                <a:spcPts val="1200"/>
              </a:spcBef>
              <a:spcAft>
                <a:spcPts val="1200"/>
              </a:spcAft>
              <a:defRPr sz="2400">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BBBF9ED4-2263-4E2D-AADE-5351417F8544}"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10" name="Parallelogram 9"/>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11"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93776" y="415544"/>
            <a:ext cx="8165592" cy="423193"/>
          </a:xfrm>
        </p:spPr>
        <p:txBody>
          <a:bodyPr anchor="b">
            <a:noAutofit/>
          </a:bodyPr>
          <a:lstStyle>
            <a:lvl1pPr>
              <a:lnSpc>
                <a:spcPct val="90000"/>
              </a:lnSpc>
              <a:defRPr sz="3600" baseline="0">
                <a:solidFill>
                  <a:srgbClr val="123E57"/>
                </a:solidFill>
                <a:latin typeface="+mj-lt"/>
                <a:cs typeface="SapientSansBold"/>
              </a:defRPr>
            </a:lvl1pPr>
          </a:lstStyle>
          <a:p>
            <a:r>
              <a:rPr lang="en-US" dirty="0" smtClean="0"/>
              <a:t>Click to edit Master title style</a:t>
            </a:r>
            <a:endParaRPr lang="en-US" dirty="0"/>
          </a:p>
        </p:txBody>
      </p:sp>
      <p:sp>
        <p:nvSpPr>
          <p:cNvPr id="9" name="Text Placeholder 2"/>
          <p:cNvSpPr>
            <a:spLocks noGrp="1"/>
          </p:cNvSpPr>
          <p:nvPr>
            <p:ph type="body" sz="quarter" idx="10"/>
          </p:nvPr>
        </p:nvSpPr>
        <p:spPr>
          <a:xfrm>
            <a:off x="487363" y="1426633"/>
            <a:ext cx="8169274" cy="4800600"/>
          </a:xfrm>
        </p:spPr>
        <p:txBody>
          <a:bodyPr numCol="2" spcCol="457036">
            <a:noAutofit/>
          </a:bodyPr>
          <a:lstStyle>
            <a:lvl1pPr marL="0" marR="0" indent="0" algn="l" defTabSz="457036" rtl="0" eaLnBrk="1" fontAlgn="auto" latinLnBrk="0" hangingPunct="1">
              <a:lnSpc>
                <a:spcPct val="100000"/>
              </a:lnSpc>
              <a:spcBef>
                <a:spcPts val="0"/>
              </a:spcBef>
              <a:spcAft>
                <a:spcPts val="800"/>
              </a:spcAft>
              <a:buClr>
                <a:schemeClr val="tx1"/>
              </a:buClr>
              <a:buSzTx/>
              <a:buFont typeface="Wingdings" charset="2"/>
              <a:buNone/>
              <a:tabLst/>
              <a:defRPr sz="2000" baseline="0">
                <a:solidFill>
                  <a:schemeClr val="tx1">
                    <a:lumMod val="50000"/>
                  </a:schemeClr>
                </a:solidFill>
              </a:defRPr>
            </a:lvl1pPr>
            <a:lvl2pPr>
              <a:defRPr sz="2000">
                <a:solidFill>
                  <a:schemeClr val="tx1">
                    <a:lumMod val="50000"/>
                  </a:schemeClr>
                </a:solidFill>
              </a:defRPr>
            </a:lvl2pPr>
            <a:lvl3pPr>
              <a:defRPr sz="2000">
                <a:solidFill>
                  <a:schemeClr val="tx1">
                    <a:lumMod val="50000"/>
                  </a:schemeClr>
                </a:solidFill>
              </a:defRPr>
            </a:lvl3pPr>
            <a:lvl4pPr>
              <a:defRPr sz="2000">
                <a:solidFill>
                  <a:schemeClr val="tx1">
                    <a:lumMod val="50000"/>
                  </a:schemeClr>
                </a:solidFill>
              </a:defRPr>
            </a:lvl4pPr>
            <a:lvl5pPr>
              <a:defRPr sz="2000">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lumn Left">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99330F19-05C9-4288-93A8-F6B3EAC72F71}"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9"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sz="quarter" idx="10"/>
          </p:nvPr>
        </p:nvSpPr>
        <p:spPr>
          <a:xfrm>
            <a:off x="487363" y="1426633"/>
            <a:ext cx="4114800" cy="4800600"/>
          </a:xfrm>
        </p:spPr>
        <p:txBody>
          <a:bodyPr>
            <a:noAutofit/>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415544"/>
            <a:ext cx="8165592" cy="423193"/>
          </a:xfrm>
        </p:spPr>
        <p:txBody>
          <a:bodyPr anchor="b">
            <a:noAutofit/>
          </a:bodyPr>
          <a:lstStyle>
            <a:lvl1pPr>
              <a:lnSpc>
                <a:spcPct val="90000"/>
              </a:lnSpc>
              <a:defRPr sz="2800" baseline="0">
                <a:solidFill>
                  <a:srgbClr val="123E57"/>
                </a:solidFill>
                <a:latin typeface="+mj-lt"/>
                <a:cs typeface="SapientSansBold"/>
              </a:defRPr>
            </a:lvl1pPr>
          </a:lstStyle>
          <a:p>
            <a:r>
              <a:rPr lang="en-US" smtClean="0"/>
              <a:t>Click to edit Master title style</a:t>
            </a:r>
            <a:endParaRPr lang="en-US" dirty="0"/>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lumn Right">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3" y="6438903"/>
            <a:ext cx="307975" cy="155575"/>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fontAlgn="base">
              <a:lnSpc>
                <a:spcPct val="101000"/>
              </a:lnSpc>
              <a:spcBef>
                <a:spcPct val="50000"/>
              </a:spcBef>
              <a:spcAft>
                <a:spcPct val="0"/>
              </a:spcAft>
              <a:defRPr/>
            </a:pPr>
            <a:r>
              <a:rPr lang="en-US" altLang="en-US" sz="1000" b="1" smtClean="0">
                <a:solidFill>
                  <a:srgbClr val="A0A0A0"/>
                </a:solidFill>
                <a:latin typeface="Arial" pitchFamily="34" charset="0"/>
              </a:rPr>
              <a:t> </a:t>
            </a:r>
            <a:fld id="{D0A8FCBB-E1C1-437E-87C3-D2F26672E7A1}" type="slidenum">
              <a:rPr lang="en-US" altLang="en-US" sz="1000" b="1" smtClean="0">
                <a:solidFill>
                  <a:srgbClr val="A0A0A0"/>
                </a:solidFill>
                <a:latin typeface="Arial" pitchFamily="34" charset="0"/>
              </a:rPr>
              <a:pPr algn="r" fontAlgn="base">
                <a:lnSpc>
                  <a:spcPct val="101000"/>
                </a:lnSpc>
                <a:spcBef>
                  <a:spcPct val="50000"/>
                </a:spcBef>
                <a:spcAft>
                  <a:spcPct val="0"/>
                </a:spcAft>
                <a:defRPr/>
              </a:pPr>
              <a:t>‹#›</a:t>
            </a:fld>
            <a:endParaRPr lang="en-US" altLang="en-US" sz="1000" b="1" smtClean="0">
              <a:solidFill>
                <a:srgbClr val="A0A0A0"/>
              </a:solidFill>
              <a:latin typeface="Arial" pitchFamily="34" charset="0"/>
            </a:endParaRPr>
          </a:p>
        </p:txBody>
      </p:sp>
      <p:grpSp>
        <p:nvGrpSpPr>
          <p:cNvPr id="5" name="Group 7"/>
          <p:cNvGrpSpPr>
            <a:grpSpLocks/>
          </p:cNvGrpSpPr>
          <p:nvPr userDrawn="1"/>
        </p:nvGrpSpPr>
        <p:grpSpPr bwMode="auto">
          <a:xfrm>
            <a:off x="0" y="6784978"/>
            <a:ext cx="9144000" cy="92075"/>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36" fontAlgn="base">
                <a:spcBef>
                  <a:spcPct val="0"/>
                </a:spcBef>
                <a:spcAft>
                  <a:spcPct val="0"/>
                </a:spcAft>
                <a:defRPr/>
              </a:pPr>
              <a:endParaRPr lang="en-US">
                <a:solidFill>
                  <a:srgbClr val="FFFFFF"/>
                </a:solidFill>
              </a:endParaRPr>
            </a:p>
          </p:txBody>
        </p:sp>
      </p:grpSp>
      <p:pic>
        <p:nvPicPr>
          <p:cNvPr id="9"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6345238"/>
            <a:ext cx="23955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sz="quarter" idx="10"/>
          </p:nvPr>
        </p:nvSpPr>
        <p:spPr>
          <a:xfrm>
            <a:off x="4541837" y="1426633"/>
            <a:ext cx="4114800" cy="4800600"/>
          </a:xfrm>
        </p:spPr>
        <p:txBody>
          <a:bodyPr>
            <a:noAutofit/>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
          <p:cNvSpPr>
            <a:spLocks noGrp="1"/>
          </p:cNvSpPr>
          <p:nvPr>
            <p:ph type="title"/>
          </p:nvPr>
        </p:nvSpPr>
        <p:spPr>
          <a:xfrm>
            <a:off x="493776" y="415544"/>
            <a:ext cx="8165592" cy="423193"/>
          </a:xfrm>
        </p:spPr>
        <p:txBody>
          <a:bodyPr anchor="b">
            <a:noAutofit/>
          </a:bodyPr>
          <a:lstStyle>
            <a:lvl1pPr>
              <a:lnSpc>
                <a:spcPct val="90000"/>
              </a:lnSpc>
              <a:defRPr sz="2800" baseline="0">
                <a:solidFill>
                  <a:srgbClr val="123E57"/>
                </a:solidFill>
                <a:latin typeface="+mj-lt"/>
                <a:cs typeface="SapientSansBold"/>
              </a:defRPr>
            </a:lvl1pPr>
          </a:lstStyle>
          <a:p>
            <a:r>
              <a:rPr lang="en-US" smtClean="0"/>
              <a:t>Click to edit Master title style</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theme" Target="../theme/theme10.xml"/><Relationship Id="rId11" Type="http://schemas.openxmlformats.org/officeDocument/2006/relationships/image" Target="../media/image6.jpeg"/><Relationship Id="rId1" Type="http://schemas.openxmlformats.org/officeDocument/2006/relationships/slideLayout" Target="../slideLayouts/slideLayout113.xml"/><Relationship Id="rId2"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theme" Target="../theme/theme11.xml"/><Relationship Id="rId9" Type="http://schemas.openxmlformats.org/officeDocument/2006/relationships/image" Target="../media/image6.jpeg"/><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NUL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NUL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5" Type="http://schemas.openxmlformats.org/officeDocument/2006/relationships/image" Target="NUL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slideLayout" Target="../slideLayouts/slideLayout103.xml"/><Relationship Id="rId18" Type="http://schemas.openxmlformats.org/officeDocument/2006/relationships/theme" Target="../theme/theme8.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theme" Target="../theme/theme9.xml"/><Relationship Id="rId11" Type="http://schemas.openxmlformats.org/officeDocument/2006/relationships/image" Target="../media/image6.jpeg"/><Relationship Id="rId1" Type="http://schemas.openxmlformats.org/officeDocument/2006/relationships/slideLayout" Target="../slideLayouts/slideLayout104.xml"/><Relationship Id="rId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77648-414D-3B46-8C13-21A71B9CD342}" type="datetimeFigureOut">
              <a:rPr lang="en-US" smtClean="0"/>
              <a:t>2/17/17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6A91A-3650-6C41-9B78-9FCE9613A5C5}" type="slidenum">
              <a:rPr lang="en-US" smtClean="0"/>
              <a:t>‹#›</a:t>
            </a:fld>
            <a:endParaRPr lang="en-US"/>
          </a:p>
        </p:txBody>
      </p:sp>
    </p:spTree>
    <p:extLst>
      <p:ext uri="{BB962C8B-B14F-4D97-AF65-F5344CB8AC3E}">
        <p14:creationId xmlns:p14="http://schemas.microsoft.com/office/powerpoint/2010/main" val="313233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a:xfrm>
            <a:off x="0" y="6536531"/>
            <a:ext cx="9144000" cy="321469"/>
          </a:xfrm>
          <a:prstGeom prst="rect">
            <a:avLst/>
          </a:prstGeom>
          <a:solidFill>
            <a:srgbClr val="2050AC"/>
          </a:solidFill>
          <a:ln>
            <a:noFill/>
          </a:ln>
        </p:spPr>
        <p:style>
          <a:lnRef idx="2">
            <a:schemeClr val="accent1">
              <a:shade val="50000"/>
            </a:schemeClr>
          </a:lnRef>
          <a:fillRef idx="1">
            <a:schemeClr val="accent1"/>
          </a:fillRef>
          <a:effectRef idx="0">
            <a:schemeClr val="accent1"/>
          </a:effectRef>
          <a:fontRef idx="minor">
            <a:schemeClr val="lt1"/>
          </a:fontRef>
        </p:style>
        <p:txBody>
          <a:bodyPr lIns="86377" tIns="43188" rIns="86377" bIns="43188" rtlCol="0" anchor="ctr"/>
          <a:lstStyle/>
          <a:p>
            <a:pPr algn="ctr" defTabSz="863776"/>
            <a:endParaRPr lang="en-US" sz="1700">
              <a:solidFill>
                <a:prstClr val="white"/>
              </a:solidFill>
            </a:endParaRPr>
          </a:p>
        </p:txBody>
      </p:sp>
    </p:spTree>
    <p:extLst>
      <p:ext uri="{BB962C8B-B14F-4D97-AF65-F5344CB8AC3E}">
        <p14:creationId xmlns:p14="http://schemas.microsoft.com/office/powerpoint/2010/main" val="13845175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l" defTabSz="9069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742" indent="-226742" algn="l" defTabSz="906965" rtl="0" eaLnBrk="1" latinLnBrk="0" hangingPunct="1">
        <a:lnSpc>
          <a:spcPct val="90000"/>
        </a:lnSpc>
        <a:spcBef>
          <a:spcPts val="993"/>
        </a:spcBef>
        <a:buFont typeface="Arial" panose="020B0604020202020204" pitchFamily="34" charset="0"/>
        <a:buChar char="•"/>
        <a:defRPr sz="2800" kern="1200">
          <a:solidFill>
            <a:schemeClr val="tx1"/>
          </a:solidFill>
          <a:latin typeface="+mn-lt"/>
          <a:ea typeface="+mn-ea"/>
          <a:cs typeface="+mn-cs"/>
        </a:defRPr>
      </a:lvl1pPr>
      <a:lvl2pPr marL="680221" indent="-226742" algn="l" defTabSz="906965" rtl="0" eaLnBrk="1" latinLnBrk="0" hangingPunct="1">
        <a:lnSpc>
          <a:spcPct val="90000"/>
        </a:lnSpc>
        <a:spcBef>
          <a:spcPts val="497"/>
        </a:spcBef>
        <a:buFont typeface="Arial" panose="020B0604020202020204" pitchFamily="34" charset="0"/>
        <a:buChar char="•"/>
        <a:defRPr sz="2400" kern="1200">
          <a:solidFill>
            <a:schemeClr val="tx1"/>
          </a:solidFill>
          <a:latin typeface="+mn-lt"/>
          <a:ea typeface="+mn-ea"/>
          <a:cs typeface="+mn-cs"/>
        </a:defRPr>
      </a:lvl2pPr>
      <a:lvl3pPr marL="1133706" indent="-226742" algn="l" defTabSz="906965" rtl="0" eaLnBrk="1" latinLnBrk="0" hangingPunct="1">
        <a:lnSpc>
          <a:spcPct val="90000"/>
        </a:lnSpc>
        <a:spcBef>
          <a:spcPts val="497"/>
        </a:spcBef>
        <a:buFont typeface="Arial" panose="020B0604020202020204" pitchFamily="34" charset="0"/>
        <a:buChar char="•"/>
        <a:defRPr sz="2000" kern="1200">
          <a:solidFill>
            <a:schemeClr val="tx1"/>
          </a:solidFill>
          <a:latin typeface="+mn-lt"/>
          <a:ea typeface="+mn-ea"/>
          <a:cs typeface="+mn-cs"/>
        </a:defRPr>
      </a:lvl3pPr>
      <a:lvl4pPr marL="1587191"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4pPr>
      <a:lvl5pPr marL="2040670"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5pPr>
      <a:lvl6pPr marL="2494152"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6pPr>
      <a:lvl7pPr marL="2947632"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7pPr>
      <a:lvl8pPr marL="3401117"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8pPr>
      <a:lvl9pPr marL="3854596" indent="-226742" algn="l" defTabSz="906965"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6965" rtl="0" eaLnBrk="1" latinLnBrk="0" hangingPunct="1">
        <a:defRPr sz="1800" kern="1200">
          <a:solidFill>
            <a:schemeClr val="tx1"/>
          </a:solidFill>
          <a:latin typeface="+mn-lt"/>
          <a:ea typeface="+mn-ea"/>
          <a:cs typeface="+mn-cs"/>
        </a:defRPr>
      </a:lvl1pPr>
      <a:lvl2pPr marL="453483" algn="l" defTabSz="906965" rtl="0" eaLnBrk="1" latinLnBrk="0" hangingPunct="1">
        <a:defRPr sz="1800" kern="1200">
          <a:solidFill>
            <a:schemeClr val="tx1"/>
          </a:solidFill>
          <a:latin typeface="+mn-lt"/>
          <a:ea typeface="+mn-ea"/>
          <a:cs typeface="+mn-cs"/>
        </a:defRPr>
      </a:lvl2pPr>
      <a:lvl3pPr marL="906965" algn="l" defTabSz="906965" rtl="0" eaLnBrk="1" latinLnBrk="0" hangingPunct="1">
        <a:defRPr sz="1800" kern="1200">
          <a:solidFill>
            <a:schemeClr val="tx1"/>
          </a:solidFill>
          <a:latin typeface="+mn-lt"/>
          <a:ea typeface="+mn-ea"/>
          <a:cs typeface="+mn-cs"/>
        </a:defRPr>
      </a:lvl3pPr>
      <a:lvl4pPr marL="1360445" algn="l" defTabSz="906965" rtl="0" eaLnBrk="1" latinLnBrk="0" hangingPunct="1">
        <a:defRPr sz="1800" kern="1200">
          <a:solidFill>
            <a:schemeClr val="tx1"/>
          </a:solidFill>
          <a:latin typeface="+mn-lt"/>
          <a:ea typeface="+mn-ea"/>
          <a:cs typeface="+mn-cs"/>
        </a:defRPr>
      </a:lvl4pPr>
      <a:lvl5pPr marL="1813930" algn="l" defTabSz="906965" rtl="0" eaLnBrk="1" latinLnBrk="0" hangingPunct="1">
        <a:defRPr sz="1800" kern="1200">
          <a:solidFill>
            <a:schemeClr val="tx1"/>
          </a:solidFill>
          <a:latin typeface="+mn-lt"/>
          <a:ea typeface="+mn-ea"/>
          <a:cs typeface="+mn-cs"/>
        </a:defRPr>
      </a:lvl5pPr>
      <a:lvl6pPr marL="2267412" algn="l" defTabSz="906965" rtl="0" eaLnBrk="1" latinLnBrk="0" hangingPunct="1">
        <a:defRPr sz="1800" kern="1200">
          <a:solidFill>
            <a:schemeClr val="tx1"/>
          </a:solidFill>
          <a:latin typeface="+mn-lt"/>
          <a:ea typeface="+mn-ea"/>
          <a:cs typeface="+mn-cs"/>
        </a:defRPr>
      </a:lvl6pPr>
      <a:lvl7pPr marL="2720892" algn="l" defTabSz="906965" rtl="0" eaLnBrk="1" latinLnBrk="0" hangingPunct="1">
        <a:defRPr sz="1800" kern="1200">
          <a:solidFill>
            <a:schemeClr val="tx1"/>
          </a:solidFill>
          <a:latin typeface="+mn-lt"/>
          <a:ea typeface="+mn-ea"/>
          <a:cs typeface="+mn-cs"/>
        </a:defRPr>
      </a:lvl7pPr>
      <a:lvl8pPr marL="3174375" algn="l" defTabSz="906965" rtl="0" eaLnBrk="1" latinLnBrk="0" hangingPunct="1">
        <a:defRPr sz="1800" kern="1200">
          <a:solidFill>
            <a:schemeClr val="tx1"/>
          </a:solidFill>
          <a:latin typeface="+mn-lt"/>
          <a:ea typeface="+mn-ea"/>
          <a:cs typeface="+mn-cs"/>
        </a:defRPr>
      </a:lvl8pPr>
      <a:lvl9pPr marL="3627859" algn="l" defTabSz="90696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6535738"/>
            <a:ext cx="9144000" cy="322262"/>
          </a:xfrm>
          <a:prstGeom prst="rect">
            <a:avLst/>
          </a:prstGeom>
          <a:solidFill>
            <a:srgbClr val="2050AC"/>
          </a:solidFill>
          <a:ln>
            <a:noFill/>
          </a:ln>
        </p:spPr>
        <p:style>
          <a:lnRef idx="2">
            <a:schemeClr val="accent1">
              <a:shade val="50000"/>
            </a:schemeClr>
          </a:lnRef>
          <a:fillRef idx="1">
            <a:schemeClr val="accent1"/>
          </a:fillRef>
          <a:effectRef idx="0">
            <a:schemeClr val="accent1"/>
          </a:effectRef>
          <a:fontRef idx="minor">
            <a:schemeClr val="lt1"/>
          </a:fontRef>
        </p:style>
        <p:txBody>
          <a:bodyPr lIns="86392" tIns="43196" rIns="86392" bIns="43196" anchor="ctr"/>
          <a:lstStyle/>
          <a:p>
            <a:pPr algn="ctr" defTabSz="863930">
              <a:defRPr/>
            </a:pPr>
            <a:endParaRPr lang="en-US" sz="1700">
              <a:solidFill>
                <a:prstClr val="white"/>
              </a:solidFill>
            </a:endParaRPr>
          </a:p>
        </p:txBody>
      </p:sp>
    </p:spTree>
    <p:extLst>
      <p:ext uri="{BB962C8B-B14F-4D97-AF65-F5344CB8AC3E}">
        <p14:creationId xmlns:p14="http://schemas.microsoft.com/office/powerpoint/2010/main" val="106307120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xStyles>
    <p:titleStyle>
      <a:lvl1pPr algn="l" defTabSz="906220"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6220" rtl="0" eaLnBrk="0" fontAlgn="base" hangingPunct="0">
        <a:lnSpc>
          <a:spcPct val="90000"/>
        </a:lnSpc>
        <a:spcBef>
          <a:spcPct val="0"/>
        </a:spcBef>
        <a:spcAft>
          <a:spcPct val="0"/>
        </a:spcAft>
        <a:defRPr sz="4400">
          <a:solidFill>
            <a:schemeClr val="tx1"/>
          </a:solidFill>
          <a:latin typeface="Calibri Light" pitchFamily="34" charset="0"/>
        </a:defRPr>
      </a:lvl2pPr>
      <a:lvl3pPr algn="l" defTabSz="906220" rtl="0" eaLnBrk="0" fontAlgn="base" hangingPunct="0">
        <a:lnSpc>
          <a:spcPct val="90000"/>
        </a:lnSpc>
        <a:spcBef>
          <a:spcPct val="0"/>
        </a:spcBef>
        <a:spcAft>
          <a:spcPct val="0"/>
        </a:spcAft>
        <a:defRPr sz="4400">
          <a:solidFill>
            <a:schemeClr val="tx1"/>
          </a:solidFill>
          <a:latin typeface="Calibri Light" pitchFamily="34" charset="0"/>
        </a:defRPr>
      </a:lvl3pPr>
      <a:lvl4pPr algn="l" defTabSz="906220" rtl="0" eaLnBrk="0" fontAlgn="base" hangingPunct="0">
        <a:lnSpc>
          <a:spcPct val="90000"/>
        </a:lnSpc>
        <a:spcBef>
          <a:spcPct val="0"/>
        </a:spcBef>
        <a:spcAft>
          <a:spcPct val="0"/>
        </a:spcAft>
        <a:defRPr sz="4400">
          <a:solidFill>
            <a:schemeClr val="tx1"/>
          </a:solidFill>
          <a:latin typeface="Calibri Light" pitchFamily="34" charset="0"/>
        </a:defRPr>
      </a:lvl4pPr>
      <a:lvl5pPr algn="l" defTabSz="906220" rtl="0" eaLnBrk="0" fontAlgn="base" hangingPunct="0">
        <a:lnSpc>
          <a:spcPct val="90000"/>
        </a:lnSpc>
        <a:spcBef>
          <a:spcPct val="0"/>
        </a:spcBef>
        <a:spcAft>
          <a:spcPct val="0"/>
        </a:spcAft>
        <a:defRPr sz="4400">
          <a:solidFill>
            <a:schemeClr val="tx1"/>
          </a:solidFill>
          <a:latin typeface="Calibri Light" pitchFamily="34" charset="0"/>
        </a:defRPr>
      </a:lvl5pPr>
      <a:lvl6pPr marL="457077" algn="l" defTabSz="906220" rtl="0" fontAlgn="base">
        <a:lnSpc>
          <a:spcPct val="90000"/>
        </a:lnSpc>
        <a:spcBef>
          <a:spcPct val="0"/>
        </a:spcBef>
        <a:spcAft>
          <a:spcPct val="0"/>
        </a:spcAft>
        <a:defRPr sz="4400">
          <a:solidFill>
            <a:schemeClr val="tx1"/>
          </a:solidFill>
          <a:latin typeface="Calibri Light" pitchFamily="34" charset="0"/>
        </a:defRPr>
      </a:lvl6pPr>
      <a:lvl7pPr marL="914156" algn="l" defTabSz="906220" rtl="0" fontAlgn="base">
        <a:lnSpc>
          <a:spcPct val="90000"/>
        </a:lnSpc>
        <a:spcBef>
          <a:spcPct val="0"/>
        </a:spcBef>
        <a:spcAft>
          <a:spcPct val="0"/>
        </a:spcAft>
        <a:defRPr sz="4400">
          <a:solidFill>
            <a:schemeClr val="tx1"/>
          </a:solidFill>
          <a:latin typeface="Calibri Light" pitchFamily="34" charset="0"/>
        </a:defRPr>
      </a:lvl7pPr>
      <a:lvl8pPr marL="1371232" algn="l" defTabSz="906220" rtl="0" fontAlgn="base">
        <a:lnSpc>
          <a:spcPct val="90000"/>
        </a:lnSpc>
        <a:spcBef>
          <a:spcPct val="0"/>
        </a:spcBef>
        <a:spcAft>
          <a:spcPct val="0"/>
        </a:spcAft>
        <a:defRPr sz="4400">
          <a:solidFill>
            <a:schemeClr val="tx1"/>
          </a:solidFill>
          <a:latin typeface="Calibri Light" pitchFamily="34" charset="0"/>
        </a:defRPr>
      </a:lvl8pPr>
      <a:lvl9pPr marL="1828311" algn="l" defTabSz="906220" rtl="0" fontAlgn="base">
        <a:lnSpc>
          <a:spcPct val="90000"/>
        </a:lnSpc>
        <a:spcBef>
          <a:spcPct val="0"/>
        </a:spcBef>
        <a:spcAft>
          <a:spcPct val="0"/>
        </a:spcAft>
        <a:defRPr sz="4400">
          <a:solidFill>
            <a:schemeClr val="tx1"/>
          </a:solidFill>
          <a:latin typeface="Calibri Light" pitchFamily="34" charset="0"/>
        </a:defRPr>
      </a:lvl9pPr>
    </p:titleStyle>
    <p:bodyStyle>
      <a:lvl1pPr marL="225364" indent="-225364" algn="l" defTabSz="906220" rtl="0" eaLnBrk="0" fontAlgn="base" hangingPunct="0">
        <a:lnSpc>
          <a:spcPct val="90000"/>
        </a:lnSpc>
        <a:spcBef>
          <a:spcPts val="988"/>
        </a:spcBef>
        <a:spcAft>
          <a:spcPct val="0"/>
        </a:spcAft>
        <a:buFont typeface="Arial" pitchFamily="34" charset="0"/>
        <a:buChar char="•"/>
        <a:defRPr sz="2800" kern="1200">
          <a:solidFill>
            <a:schemeClr val="tx1"/>
          </a:solidFill>
          <a:latin typeface="+mn-lt"/>
          <a:ea typeface="+mn-ea"/>
          <a:cs typeface="+mn-cs"/>
        </a:defRPr>
      </a:lvl1pPr>
      <a:lvl2pPr marL="679269" indent="-225364" algn="l" defTabSz="906220"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33172" indent="-225364" algn="l" defTabSz="906220"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87075" indent="-225364" algn="l" defTabSz="906220"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40979" indent="-225364" algn="l" defTabSz="906220"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494597" indent="-226782" algn="l" defTabSz="907127"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6pPr>
      <a:lvl7pPr marL="2948158" indent="-226782" algn="l" defTabSz="907127"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7pPr>
      <a:lvl8pPr marL="3401723" indent="-226782" algn="l" defTabSz="907127"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8pPr>
      <a:lvl9pPr marL="3855283" indent="-226782" algn="l" defTabSz="907127"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127" rtl="0" eaLnBrk="1" latinLnBrk="0" hangingPunct="1">
        <a:defRPr sz="1800" kern="1200">
          <a:solidFill>
            <a:schemeClr val="tx1"/>
          </a:solidFill>
          <a:latin typeface="+mn-lt"/>
          <a:ea typeface="+mn-ea"/>
          <a:cs typeface="+mn-cs"/>
        </a:defRPr>
      </a:lvl1pPr>
      <a:lvl2pPr marL="453564" algn="l" defTabSz="907127" rtl="0" eaLnBrk="1" latinLnBrk="0" hangingPunct="1">
        <a:defRPr sz="1800" kern="1200">
          <a:solidFill>
            <a:schemeClr val="tx1"/>
          </a:solidFill>
          <a:latin typeface="+mn-lt"/>
          <a:ea typeface="+mn-ea"/>
          <a:cs typeface="+mn-cs"/>
        </a:defRPr>
      </a:lvl2pPr>
      <a:lvl3pPr marL="907127" algn="l" defTabSz="907127" rtl="0" eaLnBrk="1" latinLnBrk="0" hangingPunct="1">
        <a:defRPr sz="1800" kern="1200">
          <a:solidFill>
            <a:schemeClr val="tx1"/>
          </a:solidFill>
          <a:latin typeface="+mn-lt"/>
          <a:ea typeface="+mn-ea"/>
          <a:cs typeface="+mn-cs"/>
        </a:defRPr>
      </a:lvl3pPr>
      <a:lvl4pPr marL="1360689" algn="l" defTabSz="907127" rtl="0" eaLnBrk="1" latinLnBrk="0" hangingPunct="1">
        <a:defRPr sz="1800" kern="1200">
          <a:solidFill>
            <a:schemeClr val="tx1"/>
          </a:solidFill>
          <a:latin typeface="+mn-lt"/>
          <a:ea typeface="+mn-ea"/>
          <a:cs typeface="+mn-cs"/>
        </a:defRPr>
      </a:lvl4pPr>
      <a:lvl5pPr marL="1814253" algn="l" defTabSz="907127" rtl="0" eaLnBrk="1" latinLnBrk="0" hangingPunct="1">
        <a:defRPr sz="1800" kern="1200">
          <a:solidFill>
            <a:schemeClr val="tx1"/>
          </a:solidFill>
          <a:latin typeface="+mn-lt"/>
          <a:ea typeface="+mn-ea"/>
          <a:cs typeface="+mn-cs"/>
        </a:defRPr>
      </a:lvl5pPr>
      <a:lvl6pPr marL="2267816" algn="l" defTabSz="907127" rtl="0" eaLnBrk="1" latinLnBrk="0" hangingPunct="1">
        <a:defRPr sz="1800" kern="1200">
          <a:solidFill>
            <a:schemeClr val="tx1"/>
          </a:solidFill>
          <a:latin typeface="+mn-lt"/>
          <a:ea typeface="+mn-ea"/>
          <a:cs typeface="+mn-cs"/>
        </a:defRPr>
      </a:lvl6pPr>
      <a:lvl7pPr marL="2721376" algn="l" defTabSz="907127" rtl="0" eaLnBrk="1" latinLnBrk="0" hangingPunct="1">
        <a:defRPr sz="1800" kern="1200">
          <a:solidFill>
            <a:schemeClr val="tx1"/>
          </a:solidFill>
          <a:latin typeface="+mn-lt"/>
          <a:ea typeface="+mn-ea"/>
          <a:cs typeface="+mn-cs"/>
        </a:defRPr>
      </a:lvl7pPr>
      <a:lvl8pPr marL="3174941" algn="l" defTabSz="907127" rtl="0" eaLnBrk="1" latinLnBrk="0" hangingPunct="1">
        <a:defRPr sz="1800" kern="1200">
          <a:solidFill>
            <a:schemeClr val="tx1"/>
          </a:solidFill>
          <a:latin typeface="+mn-lt"/>
          <a:ea typeface="+mn-ea"/>
          <a:cs typeface="+mn-cs"/>
        </a:defRPr>
      </a:lvl8pPr>
      <a:lvl9pPr marL="3628506" algn="l" defTabSz="90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9FA03C65-9E3C-469C-A08F-AC8FA16CBA77}"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pic>
        <p:nvPicPr>
          <p:cNvPr id="1029" name="Picture 17" descr="MidBlue90"/>
          <p:cNvPicPr>
            <a:picLocks noChangeAspect="1" noChangeArrowheads="1"/>
          </p:cNvPicPr>
          <p:nvPr/>
        </p:nvPicPr>
        <p:blipFill>
          <a:blip r:embed="rId15" cstate="print"/>
          <a:srcRect/>
          <a:stretch>
            <a:fillRect/>
          </a:stretch>
        </p:blipFill>
        <p:spPr bwMode="auto">
          <a:xfrm>
            <a:off x="0" y="0"/>
            <a:ext cx="9144000" cy="514350"/>
          </a:xfrm>
          <a:prstGeom prst="rect">
            <a:avLst/>
          </a:prstGeom>
          <a:noFill/>
          <a:ln w="9525">
            <a:noFill/>
            <a:miter lim="800000"/>
            <a:headEnd/>
            <a:tailEnd/>
          </a:ln>
        </p:spPr>
      </p:pic>
    </p:spTree>
    <p:extLst>
      <p:ext uri="{BB962C8B-B14F-4D97-AF65-F5344CB8AC3E}">
        <p14:creationId xmlns:p14="http://schemas.microsoft.com/office/powerpoint/2010/main" val="41672466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53557CF6-0AB3-4206-8F93-9C7672B348ED}"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pic>
        <p:nvPicPr>
          <p:cNvPr id="1029" name="Picture 17" descr="MidBlue9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1990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9FA03C65-9E3C-469C-A08F-AC8FA16CBA77}"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pic>
        <p:nvPicPr>
          <p:cNvPr id="1029" name="Picture 17" descr="MidBlue90"/>
          <p:cNvPicPr>
            <a:picLocks noChangeAspect="1" noChangeArrowheads="1"/>
          </p:cNvPicPr>
          <p:nvPr/>
        </p:nvPicPr>
        <p:blipFill>
          <a:blip r:embed="rId15" cstate="print"/>
          <a:srcRect/>
          <a:stretch>
            <a:fillRect/>
          </a:stretch>
        </p:blipFill>
        <p:spPr bwMode="auto">
          <a:xfrm>
            <a:off x="0" y="0"/>
            <a:ext cx="9144000" cy="514350"/>
          </a:xfrm>
          <a:prstGeom prst="rect">
            <a:avLst/>
          </a:prstGeom>
          <a:noFill/>
          <a:ln w="9525">
            <a:noFill/>
            <a:miter lim="800000"/>
            <a:headEnd/>
            <a:tailEnd/>
          </a:ln>
        </p:spPr>
      </p:pic>
    </p:spTree>
    <p:extLst>
      <p:ext uri="{BB962C8B-B14F-4D97-AF65-F5344CB8AC3E}">
        <p14:creationId xmlns:p14="http://schemas.microsoft.com/office/powerpoint/2010/main" val="4667235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98500" y="254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100" i="1">
                <a:solidFill>
                  <a:srgbClr val="000000"/>
                </a:solidFill>
                <a:latin typeface="Arial"/>
                <a:ea typeface="ＭＳ Ｐゴシック" charset="0"/>
                <a:cs typeface="+mn-cs"/>
              </a:defRPr>
            </a:lvl1pPr>
          </a:lstStyle>
          <a:p>
            <a:pPr defTabSz="914400" eaLnBrk="0" fontAlgn="base" hangingPunct="0">
              <a:spcBef>
                <a:spcPct val="0"/>
              </a:spcBef>
              <a:spcAft>
                <a:spcPct val="0"/>
              </a:spcAft>
              <a:defRPr/>
            </a:pPr>
            <a:r>
              <a:rPr lang="en-US"/>
              <a:t>February 21, 2017: I. Sim</a:t>
            </a:r>
            <a:endParaRPr lang="en-US" sz="1400" i="0">
              <a:latin typeface="Time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Arial" charset="0"/>
              </a:defRPr>
            </a:lvl1pPr>
          </a:lstStyle>
          <a:p>
            <a:pPr defTabSz="914400" eaLnBrk="0" fontAlgn="base" hangingPunct="0">
              <a:spcBef>
                <a:spcPct val="0"/>
              </a:spcBef>
              <a:spcAft>
                <a:spcPct val="0"/>
              </a:spcAft>
              <a:defRPr/>
            </a:pPr>
            <a:r>
              <a:rPr lang="en-US" altLang="en-US"/>
              <a:t>Research Informatics</a:t>
            </a:r>
          </a:p>
          <a:p>
            <a:pPr defTabSz="914400" eaLnBrk="0" fontAlgn="base" hangingPunct="0">
              <a:spcBef>
                <a:spcPct val="0"/>
              </a:spcBef>
              <a:spcAft>
                <a:spcPct val="0"/>
              </a:spcAft>
              <a:defRPr/>
            </a:pPr>
            <a:r>
              <a:rPr lang="en-US" altLang="en-US"/>
              <a:t>Epi 206 — Medical Informatics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mn-cs"/>
              </a:defRPr>
            </a:lvl1pPr>
          </a:lstStyle>
          <a:p>
            <a:pPr defTabSz="914400" eaLnBrk="0" fontAlgn="base" hangingPunct="0">
              <a:spcBef>
                <a:spcPct val="0"/>
              </a:spcBef>
              <a:spcAft>
                <a:spcPct val="0"/>
              </a:spcAft>
              <a:defRPr/>
            </a:pPr>
            <a:endParaRPr lang="en-US">
              <a:latin typeface="Times" charset="0"/>
            </a:endParaRPr>
          </a:p>
        </p:txBody>
      </p:sp>
      <p:sp>
        <p:nvSpPr>
          <p:cNvPr id="14343" name="Line 7"/>
          <p:cNvSpPr>
            <a:spLocks noChangeShapeType="1"/>
          </p:cNvSpPr>
          <p:nvPr/>
        </p:nvSpPr>
        <p:spPr bwMode="auto">
          <a:xfrm flipV="1">
            <a:off x="676275" y="1270000"/>
            <a:ext cx="7807325" cy="3175"/>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charset="0"/>
            </a:endParaRPr>
          </a:p>
        </p:txBody>
      </p:sp>
    </p:spTree>
    <p:extLst>
      <p:ext uri="{BB962C8B-B14F-4D97-AF65-F5344CB8AC3E}">
        <p14:creationId xmlns:p14="http://schemas.microsoft.com/office/powerpoint/2010/main" val="141094173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tx2"/>
          </a:solidFill>
          <a:latin typeface="Helvetica" charset="0"/>
          <a:ea typeface="ＭＳ Ｐゴシック" charset="0"/>
        </a:defRPr>
      </a:lvl6pPr>
      <a:lvl7pPr marL="914400" algn="ctr" rtl="0" eaLnBrk="0" fontAlgn="base" hangingPunct="0">
        <a:spcBef>
          <a:spcPct val="0"/>
        </a:spcBef>
        <a:spcAft>
          <a:spcPct val="0"/>
        </a:spcAft>
        <a:defRPr sz="4000" b="1">
          <a:solidFill>
            <a:schemeClr val="tx2"/>
          </a:solidFill>
          <a:latin typeface="Helvetica" charset="0"/>
          <a:ea typeface="ＭＳ Ｐゴシック" charset="0"/>
        </a:defRPr>
      </a:lvl7pPr>
      <a:lvl8pPr marL="1371600" algn="ctr" rtl="0" eaLnBrk="0" fontAlgn="base" hangingPunct="0">
        <a:spcBef>
          <a:spcPct val="0"/>
        </a:spcBef>
        <a:spcAft>
          <a:spcPct val="0"/>
        </a:spcAft>
        <a:defRPr sz="4000" b="1">
          <a:solidFill>
            <a:schemeClr val="tx2"/>
          </a:solidFill>
          <a:latin typeface="Helvetica" charset="0"/>
          <a:ea typeface="ＭＳ Ｐゴシック" charset="0"/>
        </a:defRPr>
      </a:lvl8pPr>
      <a:lvl9pPr marL="1828800" algn="ctr" rtl="0" eaLnBrk="0" fontAlgn="base" hangingPunct="0">
        <a:spcBef>
          <a:spcPct val="0"/>
        </a:spcBef>
        <a:spcAft>
          <a:spcPct val="0"/>
        </a:spcAft>
        <a:defRPr sz="4000" b="1">
          <a:solidFill>
            <a:schemeClr val="tx2"/>
          </a:solidFill>
          <a:latin typeface="Helvetica"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98500" y="254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100" i="1">
                <a:solidFill>
                  <a:srgbClr val="000000"/>
                </a:solidFill>
                <a:latin typeface="Arial"/>
                <a:ea typeface="ＭＳ Ｐゴシック" charset="0"/>
                <a:cs typeface="+mn-cs"/>
              </a:defRPr>
            </a:lvl1pPr>
          </a:lstStyle>
          <a:p>
            <a:pPr defTabSz="914400" eaLnBrk="0" fontAlgn="base" hangingPunct="0">
              <a:spcBef>
                <a:spcPct val="0"/>
              </a:spcBef>
              <a:spcAft>
                <a:spcPct val="0"/>
              </a:spcAft>
              <a:defRPr/>
            </a:pPr>
            <a:r>
              <a:rPr lang="en-US"/>
              <a:t>February 21, 2017: I. Sim</a:t>
            </a:r>
            <a:endParaRPr lang="en-US" sz="1400" i="0">
              <a:latin typeface="Time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Arial" charset="0"/>
              </a:defRPr>
            </a:lvl1pPr>
          </a:lstStyle>
          <a:p>
            <a:pPr defTabSz="914400" eaLnBrk="0" fontAlgn="base" hangingPunct="0">
              <a:spcBef>
                <a:spcPct val="0"/>
              </a:spcBef>
              <a:spcAft>
                <a:spcPct val="0"/>
              </a:spcAft>
              <a:defRPr/>
            </a:pPr>
            <a:r>
              <a:rPr lang="en-US" altLang="en-US"/>
              <a:t>Research Informatics</a:t>
            </a:r>
          </a:p>
          <a:p>
            <a:pPr defTabSz="914400" eaLnBrk="0" fontAlgn="base" hangingPunct="0">
              <a:spcBef>
                <a:spcPct val="0"/>
              </a:spcBef>
              <a:spcAft>
                <a:spcPct val="0"/>
              </a:spcAft>
              <a:defRPr/>
            </a:pPr>
            <a:r>
              <a:rPr lang="en-US" altLang="en-US"/>
              <a:t>Epi 206 — Medical Informatics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mn-cs"/>
              </a:defRPr>
            </a:lvl1pPr>
          </a:lstStyle>
          <a:p>
            <a:pPr defTabSz="914400" eaLnBrk="0" fontAlgn="base" hangingPunct="0">
              <a:spcBef>
                <a:spcPct val="0"/>
              </a:spcBef>
              <a:spcAft>
                <a:spcPct val="0"/>
              </a:spcAft>
              <a:defRPr/>
            </a:pPr>
            <a:endParaRPr lang="en-US">
              <a:latin typeface="Times" charset="0"/>
            </a:endParaRPr>
          </a:p>
        </p:txBody>
      </p:sp>
      <p:sp>
        <p:nvSpPr>
          <p:cNvPr id="14343" name="Line 7"/>
          <p:cNvSpPr>
            <a:spLocks noChangeShapeType="1"/>
          </p:cNvSpPr>
          <p:nvPr/>
        </p:nvSpPr>
        <p:spPr bwMode="auto">
          <a:xfrm flipV="1">
            <a:off x="676275" y="1270000"/>
            <a:ext cx="7807325" cy="3175"/>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charset="0"/>
            </a:endParaRPr>
          </a:p>
        </p:txBody>
      </p:sp>
    </p:spTree>
    <p:extLst>
      <p:ext uri="{BB962C8B-B14F-4D97-AF65-F5344CB8AC3E}">
        <p14:creationId xmlns:p14="http://schemas.microsoft.com/office/powerpoint/2010/main" val="33747306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sldNum="0" hdr="0"/>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tx2"/>
          </a:solidFill>
          <a:latin typeface="Helvetica" charset="0"/>
          <a:ea typeface="ＭＳ Ｐゴシック" charset="0"/>
        </a:defRPr>
      </a:lvl6pPr>
      <a:lvl7pPr marL="914400" algn="ctr" rtl="0" eaLnBrk="0" fontAlgn="base" hangingPunct="0">
        <a:spcBef>
          <a:spcPct val="0"/>
        </a:spcBef>
        <a:spcAft>
          <a:spcPct val="0"/>
        </a:spcAft>
        <a:defRPr sz="4000" b="1">
          <a:solidFill>
            <a:schemeClr val="tx2"/>
          </a:solidFill>
          <a:latin typeface="Helvetica" charset="0"/>
          <a:ea typeface="ＭＳ Ｐゴシック" charset="0"/>
        </a:defRPr>
      </a:lvl7pPr>
      <a:lvl8pPr marL="1371600" algn="ctr" rtl="0" eaLnBrk="0" fontAlgn="base" hangingPunct="0">
        <a:spcBef>
          <a:spcPct val="0"/>
        </a:spcBef>
        <a:spcAft>
          <a:spcPct val="0"/>
        </a:spcAft>
        <a:defRPr sz="4000" b="1">
          <a:solidFill>
            <a:schemeClr val="tx2"/>
          </a:solidFill>
          <a:latin typeface="Helvetica" charset="0"/>
          <a:ea typeface="ＭＳ Ｐゴシック" charset="0"/>
        </a:defRPr>
      </a:lvl8pPr>
      <a:lvl9pPr marL="1828800" algn="ctr" rtl="0" eaLnBrk="0" fontAlgn="base" hangingPunct="0">
        <a:spcBef>
          <a:spcPct val="0"/>
        </a:spcBef>
        <a:spcAft>
          <a:spcPct val="0"/>
        </a:spcAft>
        <a:defRPr sz="4000" b="1">
          <a:solidFill>
            <a:schemeClr val="tx2"/>
          </a:solidFill>
          <a:latin typeface="Helvetica"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98500" y="254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100" i="1">
                <a:solidFill>
                  <a:srgbClr val="000000"/>
                </a:solidFill>
                <a:latin typeface="Arial"/>
                <a:ea typeface="ＭＳ Ｐゴシック" charset="0"/>
                <a:cs typeface="+mn-cs"/>
              </a:defRPr>
            </a:lvl1pPr>
          </a:lstStyle>
          <a:p>
            <a:pPr defTabSz="914400" eaLnBrk="0" fontAlgn="base" hangingPunct="0">
              <a:spcBef>
                <a:spcPct val="0"/>
              </a:spcBef>
              <a:spcAft>
                <a:spcPct val="0"/>
              </a:spcAft>
              <a:defRPr/>
            </a:pPr>
            <a:r>
              <a:rPr lang="en-US"/>
              <a:t>February 21, 2017: I. Sim</a:t>
            </a:r>
            <a:endParaRPr lang="en-US" sz="1400" i="0">
              <a:latin typeface="Time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Arial" charset="0"/>
              </a:defRPr>
            </a:lvl1pPr>
          </a:lstStyle>
          <a:p>
            <a:pPr defTabSz="914400" eaLnBrk="0" fontAlgn="base" hangingPunct="0">
              <a:spcBef>
                <a:spcPct val="0"/>
              </a:spcBef>
              <a:spcAft>
                <a:spcPct val="0"/>
              </a:spcAft>
              <a:defRPr/>
            </a:pPr>
            <a:r>
              <a:rPr lang="en-US" altLang="en-US"/>
              <a:t>Research Informatics</a:t>
            </a:r>
          </a:p>
          <a:p>
            <a:pPr defTabSz="914400" eaLnBrk="0" fontAlgn="base" hangingPunct="0">
              <a:spcBef>
                <a:spcPct val="0"/>
              </a:spcBef>
              <a:spcAft>
                <a:spcPct val="0"/>
              </a:spcAft>
              <a:defRPr/>
            </a:pPr>
            <a:r>
              <a:rPr lang="en-US" altLang="en-US"/>
              <a:t>Epi 206 — Medical Informatics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mn-cs"/>
              </a:defRPr>
            </a:lvl1pPr>
          </a:lstStyle>
          <a:p>
            <a:pPr defTabSz="914400" eaLnBrk="0" fontAlgn="base" hangingPunct="0">
              <a:spcBef>
                <a:spcPct val="0"/>
              </a:spcBef>
              <a:spcAft>
                <a:spcPct val="0"/>
              </a:spcAft>
              <a:defRPr/>
            </a:pPr>
            <a:endParaRPr lang="en-US">
              <a:latin typeface="Times" charset="0"/>
            </a:endParaRPr>
          </a:p>
        </p:txBody>
      </p:sp>
      <p:sp>
        <p:nvSpPr>
          <p:cNvPr id="14343" name="Line 7"/>
          <p:cNvSpPr>
            <a:spLocks noChangeShapeType="1"/>
          </p:cNvSpPr>
          <p:nvPr/>
        </p:nvSpPr>
        <p:spPr bwMode="auto">
          <a:xfrm flipV="1">
            <a:off x="676275" y="1270000"/>
            <a:ext cx="7807325" cy="3175"/>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charset="0"/>
            </a:endParaRPr>
          </a:p>
        </p:txBody>
      </p:sp>
    </p:spTree>
    <p:extLst>
      <p:ext uri="{BB962C8B-B14F-4D97-AF65-F5344CB8AC3E}">
        <p14:creationId xmlns:p14="http://schemas.microsoft.com/office/powerpoint/2010/main" val="2122767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tx2"/>
          </a:solidFill>
          <a:latin typeface="Helvetica" charset="0"/>
          <a:ea typeface="ＭＳ Ｐゴシック" charset="0"/>
        </a:defRPr>
      </a:lvl6pPr>
      <a:lvl7pPr marL="914400" algn="ctr" rtl="0" eaLnBrk="0" fontAlgn="base" hangingPunct="0">
        <a:spcBef>
          <a:spcPct val="0"/>
        </a:spcBef>
        <a:spcAft>
          <a:spcPct val="0"/>
        </a:spcAft>
        <a:defRPr sz="4000" b="1">
          <a:solidFill>
            <a:schemeClr val="tx2"/>
          </a:solidFill>
          <a:latin typeface="Helvetica" charset="0"/>
          <a:ea typeface="ＭＳ Ｐゴシック" charset="0"/>
        </a:defRPr>
      </a:lvl7pPr>
      <a:lvl8pPr marL="1371600" algn="ctr" rtl="0" eaLnBrk="0" fontAlgn="base" hangingPunct="0">
        <a:spcBef>
          <a:spcPct val="0"/>
        </a:spcBef>
        <a:spcAft>
          <a:spcPct val="0"/>
        </a:spcAft>
        <a:defRPr sz="4000" b="1">
          <a:solidFill>
            <a:schemeClr val="tx2"/>
          </a:solidFill>
          <a:latin typeface="Helvetica" charset="0"/>
          <a:ea typeface="ＭＳ Ｐゴシック" charset="0"/>
        </a:defRPr>
      </a:lvl8pPr>
      <a:lvl9pPr marL="1828800" algn="ctr" rtl="0" eaLnBrk="0" fontAlgn="base" hangingPunct="0">
        <a:spcBef>
          <a:spcPct val="0"/>
        </a:spcBef>
        <a:spcAft>
          <a:spcPct val="0"/>
        </a:spcAft>
        <a:defRPr sz="4000" b="1">
          <a:solidFill>
            <a:schemeClr val="tx2"/>
          </a:solidFill>
          <a:latin typeface="Helvetica"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363538"/>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3208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3"/>
          <p:cNvSpPr>
            <a:spLocks noGrp="1"/>
          </p:cNvSpPr>
          <p:nvPr>
            <p:ph type="dt" sz="half" idx="2"/>
          </p:nvPr>
        </p:nvSpPr>
        <p:spPr>
          <a:xfrm>
            <a:off x="457200" y="6356353"/>
            <a:ext cx="2133600" cy="365125"/>
          </a:xfrm>
          <a:prstGeom prst="rect">
            <a:avLst/>
          </a:prstGeom>
        </p:spPr>
        <p:txBody>
          <a:bodyPr vert="horz" wrap="square" lIns="0" tIns="0" rIns="0" bIns="0" numCol="1" anchor="ctr" anchorCtr="0" compatLnSpc="1">
            <a:prstTxWarp prst="textNoShape">
              <a:avLst/>
            </a:prstTxWarp>
          </a:bodyPr>
          <a:lstStyle>
            <a:lvl1pPr defTabSz="457036" eaLnBrk="1" hangingPunct="1">
              <a:defRPr sz="1000">
                <a:solidFill>
                  <a:srgbClr val="A0A0A0"/>
                </a:solidFill>
                <a:latin typeface="Arial" pitchFamily="34" charset="0"/>
                <a:ea typeface="MS PGothic" pitchFamily="34" charset="-128"/>
                <a:cs typeface="+mn-cs"/>
              </a:defRPr>
            </a:lvl1pPr>
          </a:lstStyle>
          <a:p>
            <a:pPr fontAlgn="base">
              <a:spcBef>
                <a:spcPct val="0"/>
              </a:spcBef>
              <a:spcAft>
                <a:spcPct val="0"/>
              </a:spcAft>
              <a:defRPr/>
            </a:pPr>
            <a:endParaRPr lang="en-US" altLang="en-US"/>
          </a:p>
        </p:txBody>
      </p:sp>
      <p:sp>
        <p:nvSpPr>
          <p:cNvPr id="11" name="Footer Placeholder 4"/>
          <p:cNvSpPr>
            <a:spLocks noGrp="1"/>
          </p:cNvSpPr>
          <p:nvPr>
            <p:ph type="ftr" sz="quarter" idx="3"/>
          </p:nvPr>
        </p:nvSpPr>
        <p:spPr>
          <a:xfrm>
            <a:off x="3124200" y="6356353"/>
            <a:ext cx="2895600" cy="365125"/>
          </a:xfrm>
          <a:prstGeom prst="rect">
            <a:avLst/>
          </a:prstGeom>
        </p:spPr>
        <p:txBody>
          <a:bodyPr vert="horz" lIns="0" tIns="0" rIns="0" bIns="0" rtlCol="0" anchor="ctr"/>
          <a:lstStyle>
            <a:lvl1pPr algn="ctr" defTabSz="457036" eaLnBrk="1" fontAlgn="auto" hangingPunct="1">
              <a:spcBef>
                <a:spcPts val="0"/>
              </a:spcBef>
              <a:spcAft>
                <a:spcPts val="0"/>
              </a:spcAft>
              <a:defRPr sz="1000">
                <a:solidFill>
                  <a:srgbClr val="606060">
                    <a:lumMod val="60000"/>
                    <a:lumOff val="40000"/>
                  </a:srgbClr>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6356353"/>
            <a:ext cx="2133600" cy="365125"/>
          </a:xfrm>
          <a:prstGeom prst="rect">
            <a:avLst/>
          </a:prstGeom>
        </p:spPr>
        <p:txBody>
          <a:bodyPr vert="horz" wrap="square" lIns="0" tIns="0" rIns="0" bIns="0" numCol="1" anchor="ctr" anchorCtr="0" compatLnSpc="1">
            <a:prstTxWarp prst="textNoShape">
              <a:avLst/>
            </a:prstTxWarp>
          </a:bodyPr>
          <a:lstStyle>
            <a:lvl1pPr algn="r" defTabSz="457036" eaLnBrk="1" hangingPunct="1">
              <a:defRPr sz="1000">
                <a:solidFill>
                  <a:srgbClr val="A0A0A0"/>
                </a:solidFill>
                <a:latin typeface="Arial" pitchFamily="34" charset="0"/>
                <a:ea typeface="MS PGothic" pitchFamily="34" charset="-128"/>
                <a:cs typeface="+mn-cs"/>
              </a:defRPr>
            </a:lvl1pPr>
          </a:lstStyle>
          <a:p>
            <a:pPr fontAlgn="base">
              <a:spcBef>
                <a:spcPct val="0"/>
              </a:spcBef>
              <a:spcAft>
                <a:spcPct val="0"/>
              </a:spcAft>
              <a:defRPr/>
            </a:pPr>
            <a:fld id="{5E27BBFC-7594-449E-925F-92B935488270}"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688090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hf hdr="0" ftr="0" dt="0"/>
  <p:txStyles>
    <p:titleStyle>
      <a:lvl1pPr algn="l" defTabSz="455492" rtl="0" eaLnBrk="0" fontAlgn="base" hangingPunct="0">
        <a:spcBef>
          <a:spcPct val="0"/>
        </a:spcBef>
        <a:spcAft>
          <a:spcPct val="0"/>
        </a:spcAft>
        <a:defRPr sz="2800" kern="1200">
          <a:solidFill>
            <a:srgbClr val="123E57"/>
          </a:solidFill>
          <a:latin typeface="+mj-lt"/>
          <a:ea typeface="MS PGothic" charset="0"/>
          <a:cs typeface="SapientSansBold"/>
        </a:defRPr>
      </a:lvl1pPr>
      <a:lvl2pPr algn="l" defTabSz="455492" rtl="0" eaLnBrk="0" fontAlgn="base" hangingPunct="0">
        <a:spcBef>
          <a:spcPct val="0"/>
        </a:spcBef>
        <a:spcAft>
          <a:spcPct val="0"/>
        </a:spcAft>
        <a:defRPr sz="2800">
          <a:solidFill>
            <a:srgbClr val="123E57"/>
          </a:solidFill>
          <a:latin typeface="Arial" charset="0"/>
          <a:ea typeface="MS PGothic" charset="0"/>
          <a:cs typeface="SapientSansBold" charset="0"/>
        </a:defRPr>
      </a:lvl2pPr>
      <a:lvl3pPr algn="l" defTabSz="455492" rtl="0" eaLnBrk="0" fontAlgn="base" hangingPunct="0">
        <a:spcBef>
          <a:spcPct val="0"/>
        </a:spcBef>
        <a:spcAft>
          <a:spcPct val="0"/>
        </a:spcAft>
        <a:defRPr sz="2800">
          <a:solidFill>
            <a:srgbClr val="123E57"/>
          </a:solidFill>
          <a:latin typeface="Arial" charset="0"/>
          <a:ea typeface="MS PGothic" charset="0"/>
          <a:cs typeface="SapientSansBold" charset="0"/>
        </a:defRPr>
      </a:lvl3pPr>
      <a:lvl4pPr algn="l" defTabSz="455492" rtl="0" eaLnBrk="0" fontAlgn="base" hangingPunct="0">
        <a:spcBef>
          <a:spcPct val="0"/>
        </a:spcBef>
        <a:spcAft>
          <a:spcPct val="0"/>
        </a:spcAft>
        <a:defRPr sz="2800">
          <a:solidFill>
            <a:srgbClr val="123E57"/>
          </a:solidFill>
          <a:latin typeface="Arial" charset="0"/>
          <a:ea typeface="MS PGothic" charset="0"/>
          <a:cs typeface="SapientSansBold" charset="0"/>
        </a:defRPr>
      </a:lvl4pPr>
      <a:lvl5pPr algn="l" defTabSz="455492" rtl="0" eaLnBrk="0" fontAlgn="base" hangingPunct="0">
        <a:spcBef>
          <a:spcPct val="0"/>
        </a:spcBef>
        <a:spcAft>
          <a:spcPct val="0"/>
        </a:spcAft>
        <a:defRPr sz="2800">
          <a:solidFill>
            <a:srgbClr val="123E57"/>
          </a:solidFill>
          <a:latin typeface="Arial" charset="0"/>
          <a:ea typeface="MS PGothic" charset="0"/>
          <a:cs typeface="SapientSansBold" charset="0"/>
        </a:defRPr>
      </a:lvl5pPr>
      <a:lvl6pPr marL="457036" algn="l" defTabSz="457036" rtl="0" eaLnBrk="1" fontAlgn="base" hangingPunct="1">
        <a:spcBef>
          <a:spcPct val="0"/>
        </a:spcBef>
        <a:spcAft>
          <a:spcPct val="0"/>
        </a:spcAft>
        <a:defRPr sz="3700">
          <a:solidFill>
            <a:schemeClr val="tx2"/>
          </a:solidFill>
          <a:latin typeface="SapientCentroSlab-Light" charset="0"/>
          <a:ea typeface="ＭＳ Ｐゴシック" charset="0"/>
        </a:defRPr>
      </a:lvl6pPr>
      <a:lvl7pPr marL="914074" algn="l" defTabSz="457036"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109" algn="l" defTabSz="457036"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148" algn="l" defTabSz="457036"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6952" indent="-226952" algn="l" defTabSz="455492" rtl="0" eaLnBrk="0" fontAlgn="base" hangingPunct="0">
        <a:spcBef>
          <a:spcPct val="0"/>
        </a:spcBef>
        <a:spcAft>
          <a:spcPts val="1000"/>
        </a:spcAft>
        <a:buClr>
          <a:schemeClr val="accent1"/>
        </a:buClr>
        <a:buFont typeface="Wingdings" pitchFamily="2" charset="2"/>
        <a:buChar char="§"/>
        <a:defRPr kern="1200">
          <a:solidFill>
            <a:schemeClr val="tx1"/>
          </a:solidFill>
          <a:latin typeface="+mn-lt"/>
          <a:ea typeface="MS PGothic" charset="0"/>
          <a:cs typeface="SapientCentroSlab-Light"/>
        </a:defRPr>
      </a:lvl1pPr>
      <a:lvl2pPr marL="455492" indent="-226952" algn="l" defTabSz="455492" rtl="0" eaLnBrk="0" fontAlgn="base" hangingPunct="0">
        <a:spcBef>
          <a:spcPct val="0"/>
        </a:spcBef>
        <a:spcAft>
          <a:spcPts val="1000"/>
        </a:spcAft>
        <a:buClr>
          <a:schemeClr val="accent1"/>
        </a:buClr>
        <a:buFont typeface="Wingdings" pitchFamily="2" charset="2"/>
        <a:buChar char="§"/>
        <a:defRPr kern="1200">
          <a:solidFill>
            <a:schemeClr val="tx1"/>
          </a:solidFill>
          <a:latin typeface="+mn-lt"/>
          <a:ea typeface="MS PGothic" charset="0"/>
          <a:cs typeface="SapientCentroSlab-Light"/>
        </a:defRPr>
      </a:lvl2pPr>
      <a:lvl3pPr marL="684030" indent="-226952" algn="l" defTabSz="455492" rtl="0" eaLnBrk="0" fontAlgn="base" hangingPunct="0">
        <a:spcBef>
          <a:spcPct val="0"/>
        </a:spcBef>
        <a:spcAft>
          <a:spcPts val="1000"/>
        </a:spcAft>
        <a:buClr>
          <a:schemeClr val="accent1"/>
        </a:buClr>
        <a:buFont typeface="Wingdings" pitchFamily="2" charset="2"/>
        <a:buChar char="§"/>
        <a:defRPr kern="1200">
          <a:solidFill>
            <a:schemeClr val="tx1"/>
          </a:solidFill>
          <a:latin typeface="+mn-lt"/>
          <a:ea typeface="MS PGothic" charset="0"/>
          <a:cs typeface="SapientCentroSlab-Light"/>
        </a:defRPr>
      </a:lvl3pPr>
      <a:lvl4pPr marL="912569" indent="-226952" algn="l" defTabSz="455492" rtl="0" eaLnBrk="0" fontAlgn="base" hangingPunct="0">
        <a:spcBef>
          <a:spcPct val="0"/>
        </a:spcBef>
        <a:spcAft>
          <a:spcPts val="1000"/>
        </a:spcAft>
        <a:buClr>
          <a:schemeClr val="accent1"/>
        </a:buClr>
        <a:buFont typeface="Wingdings" pitchFamily="2" charset="2"/>
        <a:buChar char="§"/>
        <a:defRPr kern="1200">
          <a:solidFill>
            <a:schemeClr val="tx1"/>
          </a:solidFill>
          <a:latin typeface="+mn-lt"/>
          <a:ea typeface="MS PGothic" charset="0"/>
          <a:cs typeface="SapientCentroSlab-Light"/>
        </a:defRPr>
      </a:lvl4pPr>
      <a:lvl5pPr marL="1141108" indent="-226952" algn="l" defTabSz="455492" rtl="0" eaLnBrk="0" fontAlgn="base" hangingPunct="0">
        <a:spcBef>
          <a:spcPct val="0"/>
        </a:spcBef>
        <a:spcAft>
          <a:spcPts val="1000"/>
        </a:spcAft>
        <a:buClr>
          <a:schemeClr val="accent1"/>
        </a:buClr>
        <a:buFont typeface="Wingdings" pitchFamily="2" charset="2"/>
        <a:buChar char="§"/>
        <a:defRPr kern="1200">
          <a:solidFill>
            <a:schemeClr val="tx1"/>
          </a:solidFill>
          <a:latin typeface="+mn-lt"/>
          <a:ea typeface="MS PGothic" charset="0"/>
          <a:cs typeface="SapientCentroSlab-Light"/>
        </a:defRPr>
      </a:lvl5pPr>
      <a:lvl6pPr marL="2513704" indent="-228520" algn="l" defTabSz="457036" rtl="0" eaLnBrk="1" latinLnBrk="0" hangingPunct="1">
        <a:spcBef>
          <a:spcPct val="20000"/>
        </a:spcBef>
        <a:buFont typeface="Arial"/>
        <a:buChar char="•"/>
        <a:defRPr sz="2000" kern="1200">
          <a:solidFill>
            <a:schemeClr val="tx1"/>
          </a:solidFill>
          <a:latin typeface="+mn-lt"/>
          <a:ea typeface="+mn-ea"/>
          <a:cs typeface="+mn-cs"/>
        </a:defRPr>
      </a:lvl6pPr>
      <a:lvl7pPr marL="2970742" indent="-228520" algn="l" defTabSz="457036" rtl="0" eaLnBrk="1" latinLnBrk="0" hangingPunct="1">
        <a:spcBef>
          <a:spcPct val="20000"/>
        </a:spcBef>
        <a:buFont typeface="Arial"/>
        <a:buChar char="•"/>
        <a:defRPr sz="2000" kern="1200">
          <a:solidFill>
            <a:schemeClr val="tx1"/>
          </a:solidFill>
          <a:latin typeface="+mn-lt"/>
          <a:ea typeface="+mn-ea"/>
          <a:cs typeface="+mn-cs"/>
        </a:defRPr>
      </a:lvl7pPr>
      <a:lvl8pPr marL="3427778" indent="-228520" algn="l" defTabSz="457036" rtl="0" eaLnBrk="1" latinLnBrk="0" hangingPunct="1">
        <a:spcBef>
          <a:spcPct val="20000"/>
        </a:spcBef>
        <a:buFont typeface="Arial"/>
        <a:buChar char="•"/>
        <a:defRPr sz="2000" kern="1200">
          <a:solidFill>
            <a:schemeClr val="tx1"/>
          </a:solidFill>
          <a:latin typeface="+mn-lt"/>
          <a:ea typeface="+mn-ea"/>
          <a:cs typeface="+mn-cs"/>
        </a:defRPr>
      </a:lvl8pPr>
      <a:lvl9pPr marL="3884814" indent="-228520" algn="l" defTabSz="4570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6" rtl="0" eaLnBrk="1" latinLnBrk="0" hangingPunct="1">
        <a:defRPr sz="1800" kern="1200">
          <a:solidFill>
            <a:schemeClr val="tx1"/>
          </a:solidFill>
          <a:latin typeface="+mn-lt"/>
          <a:ea typeface="+mn-ea"/>
          <a:cs typeface="+mn-cs"/>
        </a:defRPr>
      </a:lvl1pPr>
      <a:lvl2pPr marL="457036" algn="l" defTabSz="457036" rtl="0" eaLnBrk="1" latinLnBrk="0" hangingPunct="1">
        <a:defRPr sz="1800" kern="1200">
          <a:solidFill>
            <a:schemeClr val="tx1"/>
          </a:solidFill>
          <a:latin typeface="+mn-lt"/>
          <a:ea typeface="+mn-ea"/>
          <a:cs typeface="+mn-cs"/>
        </a:defRPr>
      </a:lvl2pPr>
      <a:lvl3pPr marL="914074" algn="l" defTabSz="457036" rtl="0" eaLnBrk="1" latinLnBrk="0" hangingPunct="1">
        <a:defRPr sz="1800" kern="1200">
          <a:solidFill>
            <a:schemeClr val="tx1"/>
          </a:solidFill>
          <a:latin typeface="+mn-lt"/>
          <a:ea typeface="+mn-ea"/>
          <a:cs typeface="+mn-cs"/>
        </a:defRPr>
      </a:lvl3pPr>
      <a:lvl4pPr marL="1371109" algn="l" defTabSz="457036" rtl="0" eaLnBrk="1" latinLnBrk="0" hangingPunct="1">
        <a:defRPr sz="1800" kern="1200">
          <a:solidFill>
            <a:schemeClr val="tx1"/>
          </a:solidFill>
          <a:latin typeface="+mn-lt"/>
          <a:ea typeface="+mn-ea"/>
          <a:cs typeface="+mn-cs"/>
        </a:defRPr>
      </a:lvl4pPr>
      <a:lvl5pPr marL="1828148" algn="l" defTabSz="457036" rtl="0" eaLnBrk="1" latinLnBrk="0" hangingPunct="1">
        <a:defRPr sz="1800" kern="1200">
          <a:solidFill>
            <a:schemeClr val="tx1"/>
          </a:solidFill>
          <a:latin typeface="+mn-lt"/>
          <a:ea typeface="+mn-ea"/>
          <a:cs typeface="+mn-cs"/>
        </a:defRPr>
      </a:lvl5pPr>
      <a:lvl6pPr marL="2285186" algn="l" defTabSz="457036" rtl="0" eaLnBrk="1" latinLnBrk="0" hangingPunct="1">
        <a:defRPr sz="1800" kern="1200">
          <a:solidFill>
            <a:schemeClr val="tx1"/>
          </a:solidFill>
          <a:latin typeface="+mn-lt"/>
          <a:ea typeface="+mn-ea"/>
          <a:cs typeface="+mn-cs"/>
        </a:defRPr>
      </a:lvl6pPr>
      <a:lvl7pPr marL="2742224" algn="l" defTabSz="457036" rtl="0" eaLnBrk="1" latinLnBrk="0" hangingPunct="1">
        <a:defRPr sz="1800" kern="1200">
          <a:solidFill>
            <a:schemeClr val="tx1"/>
          </a:solidFill>
          <a:latin typeface="+mn-lt"/>
          <a:ea typeface="+mn-ea"/>
          <a:cs typeface="+mn-cs"/>
        </a:defRPr>
      </a:lvl7pPr>
      <a:lvl8pPr marL="3199260" algn="l" defTabSz="457036" rtl="0" eaLnBrk="1" latinLnBrk="0" hangingPunct="1">
        <a:defRPr sz="1800" kern="1200">
          <a:solidFill>
            <a:schemeClr val="tx1"/>
          </a:solidFill>
          <a:latin typeface="+mn-lt"/>
          <a:ea typeface="+mn-ea"/>
          <a:cs typeface="+mn-cs"/>
        </a:defRPr>
      </a:lvl8pPr>
      <a:lvl9pPr marL="3656296" algn="l" defTabSz="45703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a:xfrm>
            <a:off x="0" y="6536531"/>
            <a:ext cx="9144000" cy="321469"/>
          </a:xfrm>
          <a:prstGeom prst="rect">
            <a:avLst/>
          </a:prstGeom>
          <a:solidFill>
            <a:srgbClr val="2050AC"/>
          </a:solidFill>
          <a:ln>
            <a:no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rtlCol="0" anchor="ctr"/>
          <a:lstStyle/>
          <a:p>
            <a:pPr algn="ctr" defTabSz="864161"/>
            <a:endParaRPr lang="en-US" sz="1700">
              <a:solidFill>
                <a:prstClr val="white"/>
              </a:solidFill>
            </a:endParaRPr>
          </a:p>
        </p:txBody>
      </p:sp>
    </p:spTree>
    <p:extLst>
      <p:ext uri="{BB962C8B-B14F-4D97-AF65-F5344CB8AC3E}">
        <p14:creationId xmlns:p14="http://schemas.microsoft.com/office/powerpoint/2010/main" val="141935420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9073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843" indent="-226843" algn="l" defTabSz="907369" rtl="0" eaLnBrk="1" latinLnBrk="0" hangingPunct="1">
        <a:lnSpc>
          <a:spcPct val="90000"/>
        </a:lnSpc>
        <a:spcBef>
          <a:spcPts val="993"/>
        </a:spcBef>
        <a:buFont typeface="Arial" panose="020B0604020202020204" pitchFamily="34" charset="0"/>
        <a:buChar char="•"/>
        <a:defRPr sz="2800" kern="1200">
          <a:solidFill>
            <a:schemeClr val="tx1"/>
          </a:solidFill>
          <a:latin typeface="+mn-lt"/>
          <a:ea typeface="+mn-ea"/>
          <a:cs typeface="+mn-cs"/>
        </a:defRPr>
      </a:lvl1pPr>
      <a:lvl2pPr marL="680525" indent="-226843" algn="l" defTabSz="907369" rtl="0" eaLnBrk="1" latinLnBrk="0" hangingPunct="1">
        <a:lnSpc>
          <a:spcPct val="90000"/>
        </a:lnSpc>
        <a:spcBef>
          <a:spcPts val="497"/>
        </a:spcBef>
        <a:buFont typeface="Arial" panose="020B0604020202020204" pitchFamily="34" charset="0"/>
        <a:buChar char="•"/>
        <a:defRPr sz="2400" kern="1200">
          <a:solidFill>
            <a:schemeClr val="tx1"/>
          </a:solidFill>
          <a:latin typeface="+mn-lt"/>
          <a:ea typeface="+mn-ea"/>
          <a:cs typeface="+mn-cs"/>
        </a:defRPr>
      </a:lvl2pPr>
      <a:lvl3pPr marL="1134211" indent="-226843" algn="l" defTabSz="907369" rtl="0" eaLnBrk="1" latinLnBrk="0" hangingPunct="1">
        <a:lnSpc>
          <a:spcPct val="90000"/>
        </a:lnSpc>
        <a:spcBef>
          <a:spcPts val="497"/>
        </a:spcBef>
        <a:buFont typeface="Arial" panose="020B0604020202020204" pitchFamily="34" charset="0"/>
        <a:buChar char="•"/>
        <a:defRPr sz="2000" kern="1200">
          <a:solidFill>
            <a:schemeClr val="tx1"/>
          </a:solidFill>
          <a:latin typeface="+mn-lt"/>
          <a:ea typeface="+mn-ea"/>
          <a:cs typeface="+mn-cs"/>
        </a:defRPr>
      </a:lvl3pPr>
      <a:lvl4pPr marL="1587896"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4pPr>
      <a:lvl5pPr marL="2041579"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5pPr>
      <a:lvl6pPr marL="2495263"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6pPr>
      <a:lvl7pPr marL="2948947"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7pPr>
      <a:lvl8pPr marL="3402633"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8pPr>
      <a:lvl9pPr marL="3856314" indent="-226843" algn="l" defTabSz="907369" rtl="0" eaLnBrk="1" latinLnBrk="0" hangingPunct="1">
        <a:lnSpc>
          <a:spcPct val="90000"/>
        </a:lnSpc>
        <a:spcBef>
          <a:spcPts val="497"/>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369" rtl="0" eaLnBrk="1" latinLnBrk="0" hangingPunct="1">
        <a:defRPr sz="1800" kern="1200">
          <a:solidFill>
            <a:schemeClr val="tx1"/>
          </a:solidFill>
          <a:latin typeface="+mn-lt"/>
          <a:ea typeface="+mn-ea"/>
          <a:cs typeface="+mn-cs"/>
        </a:defRPr>
      </a:lvl1pPr>
      <a:lvl2pPr marL="453685" algn="l" defTabSz="907369" rtl="0" eaLnBrk="1" latinLnBrk="0" hangingPunct="1">
        <a:defRPr sz="1800" kern="1200">
          <a:solidFill>
            <a:schemeClr val="tx1"/>
          </a:solidFill>
          <a:latin typeface="+mn-lt"/>
          <a:ea typeface="+mn-ea"/>
          <a:cs typeface="+mn-cs"/>
        </a:defRPr>
      </a:lvl2pPr>
      <a:lvl3pPr marL="907369" algn="l" defTabSz="907369" rtl="0" eaLnBrk="1" latinLnBrk="0" hangingPunct="1">
        <a:defRPr sz="1800" kern="1200">
          <a:solidFill>
            <a:schemeClr val="tx1"/>
          </a:solidFill>
          <a:latin typeface="+mn-lt"/>
          <a:ea typeface="+mn-ea"/>
          <a:cs typeface="+mn-cs"/>
        </a:defRPr>
      </a:lvl3pPr>
      <a:lvl4pPr marL="1361052" algn="l" defTabSz="907369" rtl="0" eaLnBrk="1" latinLnBrk="0" hangingPunct="1">
        <a:defRPr sz="1800" kern="1200">
          <a:solidFill>
            <a:schemeClr val="tx1"/>
          </a:solidFill>
          <a:latin typeface="+mn-lt"/>
          <a:ea typeface="+mn-ea"/>
          <a:cs typeface="+mn-cs"/>
        </a:defRPr>
      </a:lvl4pPr>
      <a:lvl5pPr marL="1814738" algn="l" defTabSz="907369" rtl="0" eaLnBrk="1" latinLnBrk="0" hangingPunct="1">
        <a:defRPr sz="1800" kern="1200">
          <a:solidFill>
            <a:schemeClr val="tx1"/>
          </a:solidFill>
          <a:latin typeface="+mn-lt"/>
          <a:ea typeface="+mn-ea"/>
          <a:cs typeface="+mn-cs"/>
        </a:defRPr>
      </a:lvl5pPr>
      <a:lvl6pPr marL="2268422" algn="l" defTabSz="907369" rtl="0" eaLnBrk="1" latinLnBrk="0" hangingPunct="1">
        <a:defRPr sz="1800" kern="1200">
          <a:solidFill>
            <a:schemeClr val="tx1"/>
          </a:solidFill>
          <a:latin typeface="+mn-lt"/>
          <a:ea typeface="+mn-ea"/>
          <a:cs typeface="+mn-cs"/>
        </a:defRPr>
      </a:lvl6pPr>
      <a:lvl7pPr marL="2722105" algn="l" defTabSz="907369" rtl="0" eaLnBrk="1" latinLnBrk="0" hangingPunct="1">
        <a:defRPr sz="1800" kern="1200">
          <a:solidFill>
            <a:schemeClr val="tx1"/>
          </a:solidFill>
          <a:latin typeface="+mn-lt"/>
          <a:ea typeface="+mn-ea"/>
          <a:cs typeface="+mn-cs"/>
        </a:defRPr>
      </a:lvl7pPr>
      <a:lvl8pPr marL="3175790" algn="l" defTabSz="907369" rtl="0" eaLnBrk="1" latinLnBrk="0" hangingPunct="1">
        <a:defRPr sz="1800" kern="1200">
          <a:solidFill>
            <a:schemeClr val="tx1"/>
          </a:solidFill>
          <a:latin typeface="+mn-lt"/>
          <a:ea typeface="+mn-ea"/>
          <a:cs typeface="+mn-cs"/>
        </a:defRPr>
      </a:lvl8pPr>
      <a:lvl9pPr marL="3629476" algn="l" defTabSz="9073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nihpromis.org/" TargetMode="External"/><Relationship Id="rId6" Type="http://schemas.openxmlformats.org/officeDocument/2006/relationships/hyperlink" Target="http://www.prosettastone.org/measures/SF-36" TargetMode="External"/><Relationship Id="rId7" Type="http://schemas.openxmlformats.org/officeDocument/2006/relationships/hyperlink" Target="http://www.prosettastone.org/measures/BriefPainInventory" TargetMode="External"/><Relationship Id="rId8" Type="http://schemas.openxmlformats.org/officeDocument/2006/relationships/hyperlink" Target="http://www.prosettastone.org/measures/CES-D" TargetMode="External"/><Relationship Id="rId9" Type="http://schemas.openxmlformats.org/officeDocument/2006/relationships/hyperlink" Target="NULL" TargetMode="External"/><Relationship Id="rId10" Type="http://schemas.openxmlformats.org/officeDocument/2006/relationships/hyperlink" Target="http://www.prosettastone.org/measures/FACIT" TargetMode="External"/><Relationship Id="rId1" Type="http://schemas.openxmlformats.org/officeDocument/2006/relationships/slideLayout" Target="../slideLayouts/slideLayout9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hyperlink" Target="http://www.nature.com/ajg/journal/vaop/ncurrent/full/ajg2016305a.html" TargetMode="External"/><Relationship Id="rId4" Type="http://schemas.openxmlformats.org/officeDocument/2006/relationships/image" Target="../media/image14.tiff"/><Relationship Id="rId1" Type="http://schemas.openxmlformats.org/officeDocument/2006/relationships/slideLayout" Target="../slideLayouts/slideLayout5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www.parkinsonsvoice.org/science.php" TargetMode="External"/><Relationship Id="rId4" Type="http://schemas.openxmlformats.org/officeDocument/2006/relationships/image" Target="../media/image17.tiff"/><Relationship Id="rId5" Type="http://schemas.openxmlformats.org/officeDocument/2006/relationships/image" Target="../media/image18.png"/><Relationship Id="rId6" Type="http://schemas.openxmlformats.org/officeDocument/2006/relationships/hyperlink" Target="http://parkinsonmpower.org/" TargetMode="External"/><Relationship Id="rId1" Type="http://schemas.openxmlformats.org/officeDocument/2006/relationships/slideLayout" Target="../slideLayouts/slideLayout5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hyperlink" Target="http://readwrite.com/2013/09/19/api-defin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hyperlink" Target="https://developers.google.com/fit/rest/v1/reference/parameters" TargetMode="External"/><Relationship Id="rId3" Type="http://schemas.openxmlformats.org/officeDocument/2006/relationships/hyperlink" Target="https://www.googleapis.com/fitness/v1/users/userId/dataSources/dataSourceI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hyperlink" Target="https://developers.google.com/fit/rest/v1/data-typ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hyperlink" Target="https://developers.google.com/fit/rest/v1/reference/activity-typ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5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hyperlink" Target="http://openmhealth.org/" TargetMode="External"/><Relationship Id="rId4" Type="http://schemas.openxmlformats.org/officeDocument/2006/relationships/image" Target="../media/image24.png"/><Relationship Id="rId1" Type="http://schemas.openxmlformats.org/officeDocument/2006/relationships/slideLayout" Target="../slideLayouts/slideLayout51.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tiff"/><Relationship Id="rId5" Type="http://schemas.openxmlformats.org/officeDocument/2006/relationships/image" Target="../media/image26.tiff"/><Relationship Id="rId6" Type="http://schemas.openxmlformats.org/officeDocument/2006/relationships/image" Target="../media/image27.tiff"/><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30.png"/><Relationship Id="rId10" Type="http://schemas.openxmlformats.org/officeDocument/2006/relationships/image" Target="../media/image31.png"/><Relationship Id="rId1" Type="http://schemas.openxmlformats.org/officeDocument/2006/relationships/slideLayout" Target="../slideLayouts/slideLayout5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hyperlink" Target="http://overlaphealth.com/" TargetMode="External"/><Relationship Id="rId4" Type="http://schemas.openxmlformats.org/officeDocument/2006/relationships/image" Target="../media/image25.tiff"/><Relationship Id="rId5" Type="http://schemas.openxmlformats.org/officeDocument/2006/relationships/image" Target="../media/image32.tiff"/><Relationship Id="rId6" Type="http://schemas.openxmlformats.org/officeDocument/2006/relationships/image" Target="../media/image15.png"/><Relationship Id="rId7" Type="http://schemas.openxmlformats.org/officeDocument/2006/relationships/image" Target="../media/image17.tiff"/><Relationship Id="rId8" Type="http://schemas.openxmlformats.org/officeDocument/2006/relationships/image" Target="../media/image33.png"/><Relationship Id="rId9" Type="http://schemas.openxmlformats.org/officeDocument/2006/relationships/image" Target="../media/image30.png"/><Relationship Id="rId10" Type="http://schemas.openxmlformats.org/officeDocument/2006/relationships/image" Target="../media/image34.png"/><Relationship Id="rId1" Type="http://schemas.openxmlformats.org/officeDocument/2006/relationships/slideLayout" Target="../slideLayouts/slideLayout5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 Id="rId3" Type="http://schemas.openxmlformats.org/officeDocument/2006/relationships/hyperlink" Target="http://appcrawlr.com/ios-apps/best-apps-eye-contac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3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hyperlink" Target="https://pixabay.com/en/notes-music-silhouette-melody-145817/" TargetMode="External"/><Relationship Id="rId13" Type="http://schemas.openxmlformats.org/officeDocument/2006/relationships/image" Target="../media/image40.png"/><Relationship Id="rId14" Type="http://schemas.openxmlformats.org/officeDocument/2006/relationships/image" Target="../media/image41.png"/><Relationship Id="rId1" Type="http://schemas.openxmlformats.org/officeDocument/2006/relationships/slideLayout" Target="../slideLayouts/slideLayout52.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7.emf"/><Relationship Id="rId5" Type="http://schemas.openxmlformats.org/officeDocument/2006/relationships/image" Target="../media/image38.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hyperlink" Target="https://md2k.org/software/" TargetMode="External"/><Relationship Id="rId3" Type="http://schemas.openxmlformats.org/officeDocument/2006/relationships/hyperlink" Target="mailto:ida.sim@ucsf.edu"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1.xml"/><Relationship Id="rId3"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4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tiff"/><Relationship Id="rId5" Type="http://schemas.openxmlformats.org/officeDocument/2006/relationships/image" Target="../media/image47.tiff"/><Relationship Id="rId6" Type="http://schemas.openxmlformats.org/officeDocument/2006/relationships/image" Target="../media/image32.tiff"/><Relationship Id="rId7" Type="http://schemas.openxmlformats.org/officeDocument/2006/relationships/image" Target="../media/image48.tiff"/><Relationship Id="rId1" Type="http://schemas.openxmlformats.org/officeDocument/2006/relationships/slideLayout" Target="../slideLayouts/slideLayout57.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7.xml"/><Relationship Id="rId3"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hyperlink" Target="http://www.ucdmc.ucdavis.edu/chpr/preempt/" TargetMode="Externa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57.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3.xml"/><Relationship Id="rId3" Type="http://schemas.openxmlformats.org/officeDocument/2006/relationships/hyperlink" Target="http://effectivehealthcare.ahrq.gov/index.cfm/search-for-guides-reviews-and-reports/?pageaction=displayproduct&amp;productid=184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de.nlm.nih.gov/home" TargetMode="External"/><Relationship Id="rId4" Type="http://schemas.openxmlformats.org/officeDocument/2006/relationships/hyperlink" Target="https://www.phenxtoolkit.org/" TargetMode="External"/><Relationship Id="rId5" Type="http://schemas.openxmlformats.org/officeDocument/2006/relationships/hyperlink" Target="http://www.ichom.org/" TargetMode="External"/><Relationship Id="rId1" Type="http://schemas.openxmlformats.org/officeDocument/2006/relationships/slideLayout" Target="../slideLayouts/slideLayout5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henxtoolkit.org/" TargetMode="External"/><Relationship Id="rId4" Type="http://schemas.openxmlformats.org/officeDocument/2006/relationships/image" Target="../media/image8.png"/><Relationship Id="rId1" Type="http://schemas.openxmlformats.org/officeDocument/2006/relationships/slideLayout" Target="../slideLayouts/slideLayout5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direct.com/science/article/pii/S1098301510607838" TargetMode="External"/><Relationship Id="rId4" Type="http://schemas.openxmlformats.org/officeDocument/2006/relationships/hyperlink" Target="http://www.nihpromis.org/" TargetMode="External"/><Relationship Id="rId5" Type="http://schemas.openxmlformats.org/officeDocument/2006/relationships/image" Target="../media/image9.png"/><Relationship Id="rId1" Type="http://schemas.openxmlformats.org/officeDocument/2006/relationships/slideLayout" Target="../slideLayouts/slideLayout5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0.jpeg"/><Relationship Id="rId3" Type="http://schemas.openxmlformats.org/officeDocument/2006/relationships/hyperlink" Target="http://www.nlm.nih.gov/cde/presentations/webinarsmith.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100">
                <a:solidFill>
                  <a:srgbClr val="000000"/>
                </a:solidFill>
              </a:rPr>
              <a:t>Feburary 21, 2017: I. Sim</a:t>
            </a:r>
            <a:endParaRPr lang="en-US" altLang="en-US" sz="1400" i="0">
              <a:solidFill>
                <a:srgbClr val="000000"/>
              </a:solidFill>
              <a:latin typeface="Times" charset="0"/>
            </a:endParaRPr>
          </a:p>
        </p:txBody>
      </p:sp>
      <p:sp>
        <p:nvSpPr>
          <p:cNvPr id="50178" name="Footer Placeholder 4"/>
          <p:cNvSpPr>
            <a:spLocks noGrp="1"/>
          </p:cNvSpPr>
          <p:nvPr>
            <p:ph type="ftr" sz="quarter" idx="11"/>
          </p:nvPr>
        </p:nvSpPr>
        <p:spPr>
          <a:xfrm>
            <a:off x="2874963" y="6248400"/>
            <a:ext cx="3784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solidFill>
                  <a:srgbClr val="000000"/>
                </a:solidFill>
              </a:rPr>
              <a:t>Epi 206 – Medical Informatics</a:t>
            </a:r>
          </a:p>
        </p:txBody>
      </p:sp>
      <p:sp>
        <p:nvSpPr>
          <p:cNvPr id="50179" name="Rectangle 2"/>
          <p:cNvSpPr>
            <a:spLocks noChangeArrowheads="1"/>
          </p:cNvSpPr>
          <p:nvPr/>
        </p:nvSpPr>
        <p:spPr bwMode="auto">
          <a:xfrm>
            <a:off x="1444625" y="3224213"/>
            <a:ext cx="62626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817" tIns="42908" rIns="85817" bIns="42908">
            <a:spAutoFit/>
          </a:bodyPr>
          <a:lstStyle>
            <a:lvl1pPr defTabSz="852488">
              <a:lnSpc>
                <a:spcPct val="90000"/>
              </a:lnSpc>
              <a:spcBef>
                <a:spcPct val="20000"/>
              </a:spcBef>
              <a:buChar char="•"/>
              <a:defRPr sz="2600">
                <a:solidFill>
                  <a:schemeClr val="tx1"/>
                </a:solidFill>
                <a:latin typeface="Arial" charset="0"/>
                <a:ea typeface="ＭＳ Ｐゴシック" charset="-128"/>
              </a:defRPr>
            </a:lvl1pPr>
            <a:lvl2pPr marL="742950" indent="-285750" defTabSz="852488">
              <a:lnSpc>
                <a:spcPct val="120000"/>
              </a:lnSpc>
              <a:buChar char="–"/>
              <a:defRPr sz="2400">
                <a:solidFill>
                  <a:schemeClr val="tx1"/>
                </a:solidFill>
                <a:latin typeface="Arial" charset="0"/>
                <a:ea typeface="ＭＳ Ｐゴシック" charset="-128"/>
              </a:defRPr>
            </a:lvl2pPr>
            <a:lvl3pPr marL="1143000" indent="-228600" defTabSz="852488">
              <a:lnSpc>
                <a:spcPct val="120000"/>
              </a:lnSpc>
              <a:buChar char="•"/>
              <a:defRPr sz="2000">
                <a:solidFill>
                  <a:schemeClr val="tx1"/>
                </a:solidFill>
                <a:latin typeface="Arial" charset="0"/>
                <a:ea typeface="ＭＳ Ｐゴシック" charset="-128"/>
              </a:defRPr>
            </a:lvl3pPr>
            <a:lvl4pPr marL="1600200" indent="-228600" defTabSz="852488">
              <a:lnSpc>
                <a:spcPct val="90000"/>
              </a:lnSpc>
              <a:spcBef>
                <a:spcPct val="20000"/>
              </a:spcBef>
              <a:buChar char="–"/>
              <a:defRPr>
                <a:solidFill>
                  <a:schemeClr val="tx1"/>
                </a:solidFill>
                <a:latin typeface="Arial" charset="0"/>
                <a:ea typeface="ＭＳ Ｐゴシック" charset="-128"/>
              </a:defRPr>
            </a:lvl4pPr>
            <a:lvl5pPr marL="2057400" indent="-228600" defTabSz="852488">
              <a:lnSpc>
                <a:spcPct val="90000"/>
              </a:lnSpc>
              <a:spcBef>
                <a:spcPct val="20000"/>
              </a:spcBef>
              <a:buChar char="»"/>
              <a:defRPr>
                <a:solidFill>
                  <a:schemeClr val="tx1"/>
                </a:solidFill>
                <a:latin typeface="Arial" charset="0"/>
                <a:ea typeface="ＭＳ Ｐゴシック" charset="-128"/>
              </a:defRPr>
            </a:lvl5pPr>
            <a:lvl6pPr marL="25146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eaLnBrk="0" fontAlgn="base" hangingPunct="0">
              <a:lnSpc>
                <a:spcPct val="100000"/>
              </a:lnSpc>
              <a:spcBef>
                <a:spcPct val="0"/>
              </a:spcBef>
              <a:spcAft>
                <a:spcPct val="0"/>
              </a:spcAft>
              <a:buFontTx/>
              <a:buNone/>
            </a:pPr>
            <a:r>
              <a:rPr lang="en-US" altLang="en-US" sz="2100" b="1" smtClean="0">
                <a:solidFill>
                  <a:srgbClr val="009688"/>
                </a:solidFill>
                <a:latin typeface="Helvetica" charset="0"/>
              </a:rPr>
              <a:t>Ida Sim, MD, PhD</a:t>
            </a:r>
          </a:p>
          <a:p>
            <a:pPr algn="ctr" eaLnBrk="0" fontAlgn="base" hangingPunct="0">
              <a:lnSpc>
                <a:spcPct val="100000"/>
              </a:lnSpc>
              <a:spcBef>
                <a:spcPct val="0"/>
              </a:spcBef>
              <a:spcAft>
                <a:spcPct val="0"/>
              </a:spcAft>
              <a:buFontTx/>
              <a:buNone/>
            </a:pPr>
            <a:endParaRPr lang="en-US" altLang="en-US" sz="1700" b="1" smtClean="0">
              <a:solidFill>
                <a:srgbClr val="009688"/>
              </a:solidFill>
              <a:latin typeface="Helvetica" charset="0"/>
            </a:endParaRPr>
          </a:p>
          <a:p>
            <a:pPr algn="ctr" eaLnBrk="0" fontAlgn="base" hangingPunct="0">
              <a:lnSpc>
                <a:spcPct val="100000"/>
              </a:lnSpc>
              <a:spcBef>
                <a:spcPct val="0"/>
              </a:spcBef>
              <a:spcAft>
                <a:spcPct val="0"/>
              </a:spcAft>
              <a:buFontTx/>
              <a:buNone/>
            </a:pPr>
            <a:r>
              <a:rPr lang="en-US" altLang="en-US" sz="2100" b="1" smtClean="0">
                <a:solidFill>
                  <a:srgbClr val="009688"/>
                </a:solidFill>
                <a:latin typeface="Helvetica" charset="0"/>
              </a:rPr>
              <a:t>February 21, 2017</a:t>
            </a:r>
          </a:p>
          <a:p>
            <a:pPr algn="ctr" eaLnBrk="0" fontAlgn="base" hangingPunct="0">
              <a:lnSpc>
                <a:spcPct val="100000"/>
              </a:lnSpc>
              <a:spcBef>
                <a:spcPct val="0"/>
              </a:spcBef>
              <a:spcAft>
                <a:spcPct val="0"/>
              </a:spcAft>
              <a:buFontTx/>
              <a:buNone/>
            </a:pPr>
            <a:endParaRPr lang="en-US" altLang="en-US" sz="1200" b="1" smtClean="0">
              <a:solidFill>
                <a:srgbClr val="009688"/>
              </a:solidFill>
              <a:latin typeface="Helvetica" charset="0"/>
            </a:endParaRPr>
          </a:p>
          <a:p>
            <a:pPr algn="ctr" eaLnBrk="0" fontAlgn="base" hangingPunct="0">
              <a:lnSpc>
                <a:spcPct val="100000"/>
              </a:lnSpc>
              <a:spcBef>
                <a:spcPct val="0"/>
              </a:spcBef>
              <a:spcAft>
                <a:spcPct val="0"/>
              </a:spcAft>
              <a:buFontTx/>
              <a:buNone/>
            </a:pPr>
            <a:endParaRPr lang="en-US" altLang="en-US" sz="1200" b="1" smtClean="0">
              <a:solidFill>
                <a:srgbClr val="009688"/>
              </a:solidFill>
              <a:latin typeface="Helvetica" charset="0"/>
            </a:endParaRPr>
          </a:p>
          <a:p>
            <a:pPr algn="ctr" eaLnBrk="0" fontAlgn="base" hangingPunct="0">
              <a:lnSpc>
                <a:spcPct val="100000"/>
              </a:lnSpc>
              <a:spcBef>
                <a:spcPct val="0"/>
              </a:spcBef>
              <a:spcAft>
                <a:spcPct val="0"/>
              </a:spcAft>
              <a:buFontTx/>
              <a:buNone/>
            </a:pPr>
            <a:r>
              <a:rPr lang="en-US" altLang="en-US" sz="2100" b="1" smtClean="0">
                <a:solidFill>
                  <a:srgbClr val="009688"/>
                </a:solidFill>
                <a:latin typeface="Helvetica" charset="0"/>
              </a:rPr>
              <a:t>Division of General Internal Medicine, and </a:t>
            </a:r>
          </a:p>
          <a:p>
            <a:pPr algn="ctr" eaLnBrk="0" fontAlgn="base" hangingPunct="0">
              <a:lnSpc>
                <a:spcPct val="100000"/>
              </a:lnSpc>
              <a:spcBef>
                <a:spcPct val="0"/>
              </a:spcBef>
              <a:spcAft>
                <a:spcPct val="0"/>
              </a:spcAft>
              <a:buFontTx/>
              <a:buNone/>
            </a:pPr>
            <a:r>
              <a:rPr lang="en-US" altLang="en-US" sz="2100" b="1" smtClean="0">
                <a:solidFill>
                  <a:srgbClr val="009688"/>
                </a:solidFill>
                <a:latin typeface="Helvetica" charset="0"/>
              </a:rPr>
              <a:t>Center for Clinical and Translational Informatics</a:t>
            </a:r>
          </a:p>
          <a:p>
            <a:pPr algn="ctr" eaLnBrk="0" fontAlgn="base" hangingPunct="0">
              <a:lnSpc>
                <a:spcPct val="100000"/>
              </a:lnSpc>
              <a:spcBef>
                <a:spcPct val="0"/>
              </a:spcBef>
              <a:spcAft>
                <a:spcPct val="0"/>
              </a:spcAft>
              <a:buFontTx/>
              <a:buNone/>
            </a:pPr>
            <a:r>
              <a:rPr lang="en-US" altLang="en-US" sz="2100" b="1" smtClean="0">
                <a:solidFill>
                  <a:srgbClr val="009688"/>
                </a:solidFill>
                <a:latin typeface="Helvetica" charset="0"/>
              </a:rPr>
              <a:t>UCSF</a:t>
            </a:r>
            <a:endParaRPr lang="en-US" altLang="en-US" sz="2100" b="1" smtClean="0">
              <a:solidFill>
                <a:srgbClr val="009688"/>
              </a:solidFill>
              <a:latin typeface="Book Antiqua" charset="0"/>
            </a:endParaRPr>
          </a:p>
        </p:txBody>
      </p:sp>
      <p:sp>
        <p:nvSpPr>
          <p:cNvPr id="50180" name="Rectangle 3"/>
          <p:cNvSpPr>
            <a:spLocks noChangeArrowheads="1"/>
          </p:cNvSpPr>
          <p:nvPr/>
        </p:nvSpPr>
        <p:spPr bwMode="auto">
          <a:xfrm>
            <a:off x="1217613" y="1384300"/>
            <a:ext cx="67183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17" tIns="42908" rIns="85817" bIns="42908">
            <a:spAutoFit/>
          </a:bodyPr>
          <a:lstStyle>
            <a:lvl1pPr defTabSz="852488">
              <a:lnSpc>
                <a:spcPct val="90000"/>
              </a:lnSpc>
              <a:spcBef>
                <a:spcPct val="20000"/>
              </a:spcBef>
              <a:buChar char="•"/>
              <a:defRPr sz="2600">
                <a:solidFill>
                  <a:schemeClr val="tx1"/>
                </a:solidFill>
                <a:latin typeface="Arial" charset="0"/>
                <a:ea typeface="ＭＳ Ｐゴシック" charset="-128"/>
              </a:defRPr>
            </a:lvl1pPr>
            <a:lvl2pPr marL="742950" indent="-285750" defTabSz="852488">
              <a:lnSpc>
                <a:spcPct val="120000"/>
              </a:lnSpc>
              <a:buChar char="–"/>
              <a:defRPr sz="2400">
                <a:solidFill>
                  <a:schemeClr val="tx1"/>
                </a:solidFill>
                <a:latin typeface="Arial" charset="0"/>
                <a:ea typeface="ＭＳ Ｐゴシック" charset="-128"/>
              </a:defRPr>
            </a:lvl2pPr>
            <a:lvl3pPr marL="1143000" indent="-228600" defTabSz="852488">
              <a:lnSpc>
                <a:spcPct val="120000"/>
              </a:lnSpc>
              <a:buChar char="•"/>
              <a:defRPr sz="2000">
                <a:solidFill>
                  <a:schemeClr val="tx1"/>
                </a:solidFill>
                <a:latin typeface="Arial" charset="0"/>
                <a:ea typeface="ＭＳ Ｐゴシック" charset="-128"/>
              </a:defRPr>
            </a:lvl3pPr>
            <a:lvl4pPr marL="1600200" indent="-228600" defTabSz="852488">
              <a:lnSpc>
                <a:spcPct val="90000"/>
              </a:lnSpc>
              <a:spcBef>
                <a:spcPct val="20000"/>
              </a:spcBef>
              <a:buChar char="–"/>
              <a:defRPr>
                <a:solidFill>
                  <a:schemeClr val="tx1"/>
                </a:solidFill>
                <a:latin typeface="Arial" charset="0"/>
                <a:ea typeface="ＭＳ Ｐゴシック" charset="-128"/>
              </a:defRPr>
            </a:lvl4pPr>
            <a:lvl5pPr marL="2057400" indent="-228600" defTabSz="852488">
              <a:lnSpc>
                <a:spcPct val="90000"/>
              </a:lnSpc>
              <a:spcBef>
                <a:spcPct val="20000"/>
              </a:spcBef>
              <a:buChar char="»"/>
              <a:defRPr>
                <a:solidFill>
                  <a:schemeClr val="tx1"/>
                </a:solidFill>
                <a:latin typeface="Arial" charset="0"/>
                <a:ea typeface="ＭＳ Ｐゴシック" charset="-128"/>
              </a:defRPr>
            </a:lvl5pPr>
            <a:lvl6pPr marL="25146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defTabSz="852488"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eaLnBrk="0" fontAlgn="base" hangingPunct="0">
              <a:lnSpc>
                <a:spcPct val="100000"/>
              </a:lnSpc>
              <a:spcBef>
                <a:spcPct val="0"/>
              </a:spcBef>
              <a:spcAft>
                <a:spcPct val="0"/>
              </a:spcAft>
              <a:buFontTx/>
              <a:buNone/>
            </a:pPr>
            <a:r>
              <a:rPr lang="en-US" altLang="en-US" sz="3800" b="1" smtClean="0">
                <a:solidFill>
                  <a:srgbClr val="000000"/>
                </a:solidFill>
                <a:latin typeface="Helvetica" charset="0"/>
              </a:rPr>
              <a:t>Research in Mobile/Internet-enabled Learning Health(care) Systems Part 1</a:t>
            </a:r>
          </a:p>
        </p:txBody>
      </p:sp>
      <p:sp>
        <p:nvSpPr>
          <p:cNvPr id="50181" name="Text Box 4"/>
          <p:cNvSpPr txBox="1">
            <a:spLocks noChangeArrowheads="1"/>
          </p:cNvSpPr>
          <p:nvPr/>
        </p:nvSpPr>
        <p:spPr bwMode="auto">
          <a:xfrm>
            <a:off x="1435100" y="5537200"/>
            <a:ext cx="628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defTabSz="914400" eaLnBrk="0" fontAlgn="base" hangingPunct="0">
              <a:lnSpc>
                <a:spcPct val="100000"/>
              </a:lnSpc>
              <a:spcBef>
                <a:spcPct val="0"/>
              </a:spcBef>
              <a:spcAft>
                <a:spcPct val="0"/>
              </a:spcAft>
              <a:buFontTx/>
              <a:buNone/>
            </a:pPr>
            <a:r>
              <a:rPr lang="en-US" altLang="en-US" sz="1000" smtClean="0">
                <a:solidFill>
                  <a:srgbClr val="000000"/>
                </a:solidFill>
              </a:rPr>
              <a:t>Copyright Ida Sim, 2017. All federal and state rights reserved for all original material presented in this course through any medium, including lecture or print.</a:t>
            </a:r>
          </a:p>
        </p:txBody>
      </p:sp>
    </p:spTree>
    <p:extLst>
      <p:ext uri="{BB962C8B-B14F-4D97-AF65-F5344CB8AC3E}">
        <p14:creationId xmlns:p14="http://schemas.microsoft.com/office/powerpoint/2010/main" val="7646466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5969"/>
          <a:stretch/>
        </p:blipFill>
        <p:spPr>
          <a:xfrm>
            <a:off x="457200" y="230484"/>
            <a:ext cx="8305800" cy="6017916"/>
          </a:xfrm>
          <a:prstGeom prst="rect">
            <a:avLst/>
          </a:prstGeom>
        </p:spPr>
      </p:pic>
    </p:spTree>
    <p:extLst>
      <p:ext uri="{BB962C8B-B14F-4D97-AF65-F5344CB8AC3E}">
        <p14:creationId xmlns:p14="http://schemas.microsoft.com/office/powerpoint/2010/main" val="31579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7233" y="33083"/>
            <a:ext cx="7848168" cy="1275421"/>
          </a:xfrm>
          <a:prstGeom prst="rect">
            <a:avLst/>
          </a:prstGeom>
        </p:spPr>
        <p:txBody>
          <a:bodyPr lIns="86408" tIns="43204" rIns="86408" bIns="43204" anchor="ctr"/>
          <a:lstStyle>
            <a:lvl1pPr algn="l" defTabSz="960120" rtl="0" eaLnBrk="1" latinLnBrk="0" hangingPunct="1">
              <a:lnSpc>
                <a:spcPct val="90000"/>
              </a:lnSpc>
              <a:spcBef>
                <a:spcPct val="0"/>
              </a:spcBef>
              <a:buNone/>
              <a:defRPr sz="4400" b="1" kern="1200">
                <a:solidFill>
                  <a:schemeClr val="bg1"/>
                </a:solidFill>
                <a:latin typeface="+mn-lt"/>
                <a:ea typeface="+mj-ea"/>
                <a:cs typeface="+mj-cs"/>
              </a:defRPr>
            </a:lvl1pPr>
          </a:lstStyle>
          <a:p>
            <a:r>
              <a:rPr lang="en-US" sz="3600" u="sng" dirty="0" smtClean="0">
                <a:solidFill>
                  <a:srgbClr val="FFFFFF"/>
                </a:solidFill>
                <a:cs typeface="Calibri"/>
              </a:rPr>
              <a:t>Adaptability</a:t>
            </a:r>
            <a:r>
              <a:rPr lang="en-US" sz="3600" dirty="0" smtClean="0">
                <a:solidFill>
                  <a:srgbClr val="FFFFFF"/>
                </a:solidFill>
                <a:cs typeface="Calibri"/>
              </a:rPr>
              <a:t>: </a:t>
            </a:r>
            <a:r>
              <a:rPr lang="en-US" sz="3600" b="0" dirty="0" smtClean="0">
                <a:solidFill>
                  <a:srgbClr val="FFFFFF"/>
                </a:solidFill>
                <a:cs typeface="Calibri"/>
              </a:rPr>
              <a:t>Addresses need for high precision, broad range</a:t>
            </a:r>
          </a:p>
        </p:txBody>
      </p:sp>
      <p:sp>
        <p:nvSpPr>
          <p:cNvPr id="5" name="Rectangle 5"/>
          <p:cNvSpPr>
            <a:spLocks noChangeArrowheads="1"/>
          </p:cNvSpPr>
          <p:nvPr/>
        </p:nvSpPr>
        <p:spPr bwMode="auto">
          <a:xfrm rot="10800000">
            <a:off x="2423835" y="1592472"/>
            <a:ext cx="875392" cy="4694039"/>
          </a:xfrm>
          <a:prstGeom prst="rect">
            <a:avLst/>
          </a:prstGeom>
          <a:solidFill>
            <a:srgbClr val="FFCC00"/>
          </a:solidFill>
          <a:ln w="28575">
            <a:solidFill>
              <a:srgbClr val="000000"/>
            </a:solidFill>
            <a:miter lim="800000"/>
            <a:headEnd/>
            <a:tailEnd/>
          </a:ln>
        </p:spPr>
        <p:txBody>
          <a:bodyPr rot="10800000" wrap="none" lIns="86408" tIns="43204" rIns="86408" bIns="43204" anchor="ct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4084" eaLnBrk="1" hangingPunct="1">
              <a:spcBef>
                <a:spcPct val="0"/>
              </a:spcBef>
              <a:buClrTx/>
              <a:buSzTx/>
              <a:buFont typeface="Wingdings" panose="05000000000000000000" pitchFamily="2" charset="2"/>
              <a:buNone/>
            </a:pPr>
            <a:endParaRPr lang="en-GB" altLang="en-US" sz="3000">
              <a:solidFill>
                <a:srgbClr val="FFFFFF"/>
              </a:solidFill>
              <a:latin typeface="Arial" panose="020B0604020202020204" pitchFamily="34" charset="0"/>
            </a:endParaRPr>
          </a:p>
        </p:txBody>
      </p:sp>
      <p:sp>
        <p:nvSpPr>
          <p:cNvPr id="6" name="Text Box 6"/>
          <p:cNvSpPr txBox="1">
            <a:spLocks noChangeArrowheads="1"/>
          </p:cNvSpPr>
          <p:nvPr/>
        </p:nvSpPr>
        <p:spPr bwMode="auto">
          <a:xfrm rot="16200000">
            <a:off x="2519728" y="3725061"/>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0</a:t>
            </a:r>
          </a:p>
        </p:txBody>
      </p:sp>
      <p:sp>
        <p:nvSpPr>
          <p:cNvPr id="7" name="Line 7"/>
          <p:cNvSpPr>
            <a:spLocks noChangeShapeType="1"/>
          </p:cNvSpPr>
          <p:nvPr/>
        </p:nvSpPr>
        <p:spPr bwMode="auto">
          <a:xfrm flipH="1">
            <a:off x="2791232" y="1781473"/>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8" name="Line 8"/>
          <p:cNvSpPr>
            <a:spLocks noChangeShapeType="1"/>
          </p:cNvSpPr>
          <p:nvPr/>
        </p:nvSpPr>
        <p:spPr bwMode="auto">
          <a:xfrm rot="10800000" flipH="1">
            <a:off x="2936371" y="2138661"/>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9" name="Text Box 9"/>
          <p:cNvSpPr txBox="1">
            <a:spLocks noChangeArrowheads="1"/>
          </p:cNvSpPr>
          <p:nvPr/>
        </p:nvSpPr>
        <p:spPr bwMode="auto">
          <a:xfrm rot="16200000">
            <a:off x="2519728" y="3010686"/>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1</a:t>
            </a:r>
          </a:p>
        </p:txBody>
      </p:sp>
      <p:sp>
        <p:nvSpPr>
          <p:cNvPr id="10" name="Text Box 10"/>
          <p:cNvSpPr txBox="1">
            <a:spLocks noChangeArrowheads="1"/>
          </p:cNvSpPr>
          <p:nvPr/>
        </p:nvSpPr>
        <p:spPr bwMode="auto">
          <a:xfrm rot="16200000">
            <a:off x="2519728" y="2296311"/>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2</a:t>
            </a:r>
          </a:p>
        </p:txBody>
      </p:sp>
      <p:sp>
        <p:nvSpPr>
          <p:cNvPr id="11" name="Text Box 11"/>
          <p:cNvSpPr txBox="1">
            <a:spLocks noChangeArrowheads="1"/>
          </p:cNvSpPr>
          <p:nvPr/>
        </p:nvSpPr>
        <p:spPr bwMode="auto">
          <a:xfrm rot="16200000">
            <a:off x="2519728" y="1601284"/>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3</a:t>
            </a:r>
          </a:p>
        </p:txBody>
      </p:sp>
      <p:sp>
        <p:nvSpPr>
          <p:cNvPr id="12" name="Text Box 12"/>
          <p:cNvSpPr txBox="1">
            <a:spLocks noChangeArrowheads="1"/>
          </p:cNvSpPr>
          <p:nvPr/>
        </p:nvSpPr>
        <p:spPr bwMode="auto">
          <a:xfrm rot="16200000">
            <a:off x="2445303" y="4530966"/>
            <a:ext cx="459020"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- 1</a:t>
            </a:r>
          </a:p>
        </p:txBody>
      </p:sp>
      <p:sp>
        <p:nvSpPr>
          <p:cNvPr id="15" name="Text Box 13"/>
          <p:cNvSpPr txBox="1">
            <a:spLocks noChangeArrowheads="1"/>
          </p:cNvSpPr>
          <p:nvPr/>
        </p:nvSpPr>
        <p:spPr bwMode="auto">
          <a:xfrm rot="16200000">
            <a:off x="2445303" y="5224505"/>
            <a:ext cx="459020"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- 2</a:t>
            </a:r>
          </a:p>
        </p:txBody>
      </p:sp>
      <p:sp>
        <p:nvSpPr>
          <p:cNvPr id="16" name="Text Box 14"/>
          <p:cNvSpPr txBox="1">
            <a:spLocks noChangeArrowheads="1"/>
          </p:cNvSpPr>
          <p:nvPr/>
        </p:nvSpPr>
        <p:spPr bwMode="auto">
          <a:xfrm rot="16200000">
            <a:off x="2445303" y="5867443"/>
            <a:ext cx="459020"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- 3</a:t>
            </a:r>
          </a:p>
        </p:txBody>
      </p:sp>
      <p:sp>
        <p:nvSpPr>
          <p:cNvPr id="17" name="Line 15"/>
          <p:cNvSpPr>
            <a:spLocks noChangeShapeType="1"/>
          </p:cNvSpPr>
          <p:nvPr/>
        </p:nvSpPr>
        <p:spPr bwMode="auto">
          <a:xfrm flipH="1">
            <a:off x="2791232" y="2495848"/>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18" name="Line 16"/>
          <p:cNvSpPr>
            <a:spLocks noChangeShapeType="1"/>
          </p:cNvSpPr>
          <p:nvPr/>
        </p:nvSpPr>
        <p:spPr bwMode="auto">
          <a:xfrm flipH="1">
            <a:off x="2791232" y="3210223"/>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19" name="Line 17"/>
          <p:cNvSpPr>
            <a:spLocks noChangeShapeType="1"/>
          </p:cNvSpPr>
          <p:nvPr/>
        </p:nvSpPr>
        <p:spPr bwMode="auto">
          <a:xfrm flipH="1">
            <a:off x="2791232" y="3924598"/>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0" name="Line 18"/>
          <p:cNvSpPr>
            <a:spLocks noChangeShapeType="1"/>
          </p:cNvSpPr>
          <p:nvPr/>
        </p:nvSpPr>
        <p:spPr bwMode="auto">
          <a:xfrm flipH="1">
            <a:off x="2791232" y="4638973"/>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1" name="Line 19"/>
          <p:cNvSpPr>
            <a:spLocks noChangeShapeType="1"/>
          </p:cNvSpPr>
          <p:nvPr/>
        </p:nvSpPr>
        <p:spPr bwMode="auto">
          <a:xfrm flipH="1">
            <a:off x="2791232" y="5353348"/>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2" name="Line 20"/>
          <p:cNvSpPr>
            <a:spLocks noChangeShapeType="1"/>
          </p:cNvSpPr>
          <p:nvPr/>
        </p:nvSpPr>
        <p:spPr bwMode="auto">
          <a:xfrm flipH="1">
            <a:off x="2791232" y="6067723"/>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3" name="Line 21"/>
          <p:cNvSpPr>
            <a:spLocks noChangeShapeType="1"/>
          </p:cNvSpPr>
          <p:nvPr/>
        </p:nvSpPr>
        <p:spPr bwMode="auto">
          <a:xfrm rot="10800000" flipH="1">
            <a:off x="2791229" y="6067723"/>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4" name="Line 22"/>
          <p:cNvSpPr>
            <a:spLocks noChangeShapeType="1"/>
          </p:cNvSpPr>
          <p:nvPr/>
        </p:nvSpPr>
        <p:spPr bwMode="auto">
          <a:xfrm rot="10800000" flipH="1">
            <a:off x="2936371" y="2853036"/>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5" name="Line 23"/>
          <p:cNvSpPr>
            <a:spLocks noChangeShapeType="1"/>
          </p:cNvSpPr>
          <p:nvPr/>
        </p:nvSpPr>
        <p:spPr bwMode="auto">
          <a:xfrm rot="10800000" flipH="1">
            <a:off x="2936371" y="3567411"/>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6" name="Line 24"/>
          <p:cNvSpPr>
            <a:spLocks noChangeShapeType="1"/>
          </p:cNvSpPr>
          <p:nvPr/>
        </p:nvSpPr>
        <p:spPr bwMode="auto">
          <a:xfrm rot="10800000" flipH="1">
            <a:off x="2936371" y="4281786"/>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7" name="Line 25"/>
          <p:cNvSpPr>
            <a:spLocks noChangeShapeType="1"/>
          </p:cNvSpPr>
          <p:nvPr/>
        </p:nvSpPr>
        <p:spPr bwMode="auto">
          <a:xfrm rot="10800000" flipH="1">
            <a:off x="2936371" y="4996161"/>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8" name="Line 26"/>
          <p:cNvSpPr>
            <a:spLocks noChangeShapeType="1"/>
          </p:cNvSpPr>
          <p:nvPr/>
        </p:nvSpPr>
        <p:spPr bwMode="auto">
          <a:xfrm rot="10800000" flipH="1">
            <a:off x="2936371" y="5710536"/>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29" name="Text Box 27"/>
          <p:cNvSpPr txBox="1">
            <a:spLocks noChangeArrowheads="1"/>
          </p:cNvSpPr>
          <p:nvPr/>
        </p:nvSpPr>
        <p:spPr bwMode="auto">
          <a:xfrm>
            <a:off x="3359711" y="3482578"/>
            <a:ext cx="2364619"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lIns="86408" tIns="43204" rIns="86408" bIns="43204"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50000"/>
              </a:spcBef>
              <a:buClrTx/>
              <a:buSzTx/>
              <a:buFont typeface="Wingdings" panose="05000000000000000000" pitchFamily="2" charset="2"/>
              <a:buNone/>
            </a:pPr>
            <a:r>
              <a:rPr lang="en-GB" altLang="en-US" sz="1700" b="1" dirty="0">
                <a:solidFill>
                  <a:srgbClr val="000000"/>
                </a:solidFill>
                <a:latin typeface="Calibri"/>
                <a:cs typeface="Calibri"/>
              </a:rPr>
              <a:t>Questionnaire</a:t>
            </a:r>
            <a:br>
              <a:rPr lang="en-GB" altLang="en-US" sz="1700" b="1" dirty="0">
                <a:solidFill>
                  <a:srgbClr val="000000"/>
                </a:solidFill>
                <a:latin typeface="Calibri"/>
                <a:cs typeface="Calibri"/>
              </a:rPr>
            </a:br>
            <a:r>
              <a:rPr lang="en-GB" altLang="en-US" sz="1700" b="1" dirty="0">
                <a:solidFill>
                  <a:srgbClr val="000000"/>
                </a:solidFill>
                <a:latin typeface="Calibri"/>
                <a:cs typeface="Calibri"/>
              </a:rPr>
              <a:t>with a wide range</a:t>
            </a:r>
            <a:br>
              <a:rPr lang="en-GB" altLang="en-US" sz="1700" b="1" dirty="0">
                <a:solidFill>
                  <a:srgbClr val="000000"/>
                </a:solidFill>
                <a:latin typeface="Calibri"/>
                <a:cs typeface="Calibri"/>
              </a:rPr>
            </a:br>
            <a:r>
              <a:rPr lang="en-GB" altLang="en-US" sz="1700" b="1" dirty="0">
                <a:solidFill>
                  <a:srgbClr val="000000"/>
                </a:solidFill>
                <a:latin typeface="Calibri"/>
                <a:cs typeface="Calibri"/>
              </a:rPr>
              <a:t>but low precision</a:t>
            </a:r>
          </a:p>
        </p:txBody>
      </p:sp>
      <p:sp>
        <p:nvSpPr>
          <p:cNvPr id="30" name="Rectangle 28"/>
          <p:cNvSpPr>
            <a:spLocks noChangeArrowheads="1"/>
          </p:cNvSpPr>
          <p:nvPr/>
        </p:nvSpPr>
        <p:spPr bwMode="auto">
          <a:xfrm rot="10800000">
            <a:off x="6232334" y="1643062"/>
            <a:ext cx="875393" cy="4643438"/>
          </a:xfrm>
          <a:prstGeom prst="rect">
            <a:avLst/>
          </a:prstGeom>
          <a:solidFill>
            <a:srgbClr val="FFCC00"/>
          </a:solidFill>
          <a:ln w="28575">
            <a:solidFill>
              <a:srgbClr val="000000"/>
            </a:solidFill>
            <a:miter lim="800000"/>
            <a:headEnd/>
            <a:tailEnd/>
          </a:ln>
        </p:spPr>
        <p:txBody>
          <a:bodyPr rot="10800000" wrap="none" lIns="86408" tIns="43204" rIns="86408" bIns="43204" anchor="ct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4084" eaLnBrk="1" hangingPunct="1">
              <a:spcBef>
                <a:spcPct val="0"/>
              </a:spcBef>
              <a:buClrTx/>
              <a:buSzTx/>
              <a:buFont typeface="Wingdings" panose="05000000000000000000" pitchFamily="2" charset="2"/>
              <a:buNone/>
            </a:pPr>
            <a:endParaRPr lang="en-GB" altLang="en-US" sz="3000">
              <a:solidFill>
                <a:srgbClr val="FFFFFF"/>
              </a:solidFill>
              <a:latin typeface="Arial" panose="020B0604020202020204" pitchFamily="34" charset="0"/>
            </a:endParaRPr>
          </a:p>
        </p:txBody>
      </p:sp>
      <p:sp>
        <p:nvSpPr>
          <p:cNvPr id="31" name="Text Box 29"/>
          <p:cNvSpPr txBox="1">
            <a:spLocks noChangeArrowheads="1"/>
          </p:cNvSpPr>
          <p:nvPr/>
        </p:nvSpPr>
        <p:spPr bwMode="auto">
          <a:xfrm rot="16200000">
            <a:off x="6328209" y="3086589"/>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1</a:t>
            </a:r>
          </a:p>
        </p:txBody>
      </p:sp>
      <p:sp>
        <p:nvSpPr>
          <p:cNvPr id="32" name="Text Box 30"/>
          <p:cNvSpPr txBox="1">
            <a:spLocks noChangeArrowheads="1"/>
          </p:cNvSpPr>
          <p:nvPr/>
        </p:nvSpPr>
        <p:spPr bwMode="auto">
          <a:xfrm rot="16200000">
            <a:off x="6328209" y="2372214"/>
            <a:ext cx="310185" cy="379726"/>
          </a:xfrm>
          <a:prstGeom prst="rect">
            <a:avLst/>
          </a:prstGeom>
          <a:solidFill>
            <a:srgbClr val="FFCC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6408" tIns="43204" rIns="86408" bIns="43204">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0"/>
              </a:spcBef>
              <a:buClrTx/>
              <a:buSzTx/>
              <a:buFont typeface="Wingdings" panose="05000000000000000000" pitchFamily="2" charset="2"/>
              <a:buNone/>
            </a:pPr>
            <a:r>
              <a:rPr lang="en-US" altLang="en-US" sz="1900" b="1">
                <a:solidFill>
                  <a:srgbClr val="CC3300"/>
                </a:solidFill>
                <a:latin typeface="Arial" panose="020B0604020202020204" pitchFamily="34" charset="0"/>
              </a:rPr>
              <a:t>2</a:t>
            </a:r>
          </a:p>
        </p:txBody>
      </p:sp>
      <p:sp>
        <p:nvSpPr>
          <p:cNvPr id="33" name="Line 31"/>
          <p:cNvSpPr>
            <a:spLocks noChangeShapeType="1"/>
          </p:cNvSpPr>
          <p:nvPr/>
        </p:nvSpPr>
        <p:spPr bwMode="auto">
          <a:xfrm flipH="1">
            <a:off x="6599718" y="2571750"/>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4" name="Line 32"/>
          <p:cNvSpPr>
            <a:spLocks noChangeShapeType="1"/>
          </p:cNvSpPr>
          <p:nvPr/>
        </p:nvSpPr>
        <p:spPr bwMode="auto">
          <a:xfrm flipH="1">
            <a:off x="6599718" y="3286125"/>
            <a:ext cx="362857"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5" name="Line 33"/>
          <p:cNvSpPr>
            <a:spLocks noChangeShapeType="1"/>
          </p:cNvSpPr>
          <p:nvPr/>
        </p:nvSpPr>
        <p:spPr bwMode="auto">
          <a:xfrm rot="10800000" flipH="1">
            <a:off x="6817432" y="2428875"/>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6" name="Line 34"/>
          <p:cNvSpPr>
            <a:spLocks noChangeShapeType="1"/>
          </p:cNvSpPr>
          <p:nvPr/>
        </p:nvSpPr>
        <p:spPr bwMode="auto">
          <a:xfrm rot="10800000" flipH="1">
            <a:off x="6817432" y="2500313"/>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7" name="Line 35"/>
          <p:cNvSpPr>
            <a:spLocks noChangeShapeType="1"/>
          </p:cNvSpPr>
          <p:nvPr/>
        </p:nvSpPr>
        <p:spPr bwMode="auto">
          <a:xfrm rot="10800000" flipH="1">
            <a:off x="6817432" y="2571750"/>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8" name="Line 36"/>
          <p:cNvSpPr>
            <a:spLocks noChangeShapeType="1"/>
          </p:cNvSpPr>
          <p:nvPr/>
        </p:nvSpPr>
        <p:spPr bwMode="auto">
          <a:xfrm rot="10800000" flipH="1">
            <a:off x="6817432" y="2643188"/>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39" name="Line 37"/>
          <p:cNvSpPr>
            <a:spLocks noChangeShapeType="1"/>
          </p:cNvSpPr>
          <p:nvPr/>
        </p:nvSpPr>
        <p:spPr bwMode="auto">
          <a:xfrm rot="10800000" flipH="1">
            <a:off x="6817432" y="2714625"/>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0" name="Line 38"/>
          <p:cNvSpPr>
            <a:spLocks noChangeShapeType="1"/>
          </p:cNvSpPr>
          <p:nvPr/>
        </p:nvSpPr>
        <p:spPr bwMode="auto">
          <a:xfrm rot="10800000" flipH="1">
            <a:off x="6817432" y="2786063"/>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1" name="Line 39"/>
          <p:cNvSpPr>
            <a:spLocks noChangeShapeType="1"/>
          </p:cNvSpPr>
          <p:nvPr/>
        </p:nvSpPr>
        <p:spPr bwMode="auto">
          <a:xfrm rot="10800000" flipH="1">
            <a:off x="6817432" y="2857500"/>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2" name="Line 40"/>
          <p:cNvSpPr>
            <a:spLocks noChangeShapeType="1"/>
          </p:cNvSpPr>
          <p:nvPr/>
        </p:nvSpPr>
        <p:spPr bwMode="auto">
          <a:xfrm rot="10800000" flipH="1">
            <a:off x="6817432" y="2928938"/>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3" name="Line 41"/>
          <p:cNvSpPr>
            <a:spLocks noChangeShapeType="1"/>
          </p:cNvSpPr>
          <p:nvPr/>
        </p:nvSpPr>
        <p:spPr bwMode="auto">
          <a:xfrm rot="10800000" flipH="1">
            <a:off x="6817432" y="3000375"/>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4" name="Line 42"/>
          <p:cNvSpPr>
            <a:spLocks noChangeShapeType="1"/>
          </p:cNvSpPr>
          <p:nvPr/>
        </p:nvSpPr>
        <p:spPr bwMode="auto">
          <a:xfrm rot="10800000" flipH="1">
            <a:off x="6817432" y="3071813"/>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5" name="Line 43"/>
          <p:cNvSpPr>
            <a:spLocks noChangeShapeType="1"/>
          </p:cNvSpPr>
          <p:nvPr/>
        </p:nvSpPr>
        <p:spPr bwMode="auto">
          <a:xfrm rot="10800000" flipH="1">
            <a:off x="6817432" y="3143250"/>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6" name="Line 44"/>
          <p:cNvSpPr>
            <a:spLocks noChangeShapeType="1"/>
          </p:cNvSpPr>
          <p:nvPr/>
        </p:nvSpPr>
        <p:spPr bwMode="auto">
          <a:xfrm rot="10800000" flipH="1">
            <a:off x="6817432" y="3214688"/>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7" name="Line 45"/>
          <p:cNvSpPr>
            <a:spLocks noChangeShapeType="1"/>
          </p:cNvSpPr>
          <p:nvPr/>
        </p:nvSpPr>
        <p:spPr bwMode="auto">
          <a:xfrm rot="10800000" flipH="1">
            <a:off x="6817432" y="3286125"/>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8" name="Line 46"/>
          <p:cNvSpPr>
            <a:spLocks noChangeShapeType="1"/>
          </p:cNvSpPr>
          <p:nvPr/>
        </p:nvSpPr>
        <p:spPr bwMode="auto">
          <a:xfrm rot="10800000" flipH="1">
            <a:off x="6817432" y="3357563"/>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49" name="Line 47"/>
          <p:cNvSpPr>
            <a:spLocks noChangeShapeType="1"/>
          </p:cNvSpPr>
          <p:nvPr/>
        </p:nvSpPr>
        <p:spPr bwMode="auto">
          <a:xfrm rot="10800000" flipH="1">
            <a:off x="6817432" y="3429000"/>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50" name="Line 48"/>
          <p:cNvSpPr>
            <a:spLocks noChangeShapeType="1"/>
          </p:cNvSpPr>
          <p:nvPr/>
        </p:nvSpPr>
        <p:spPr bwMode="auto">
          <a:xfrm rot="10800000" flipH="1">
            <a:off x="6817432" y="3500437"/>
            <a:ext cx="14514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51" name="Line 49"/>
          <p:cNvSpPr>
            <a:spLocks noChangeShapeType="1"/>
          </p:cNvSpPr>
          <p:nvPr/>
        </p:nvSpPr>
        <p:spPr bwMode="auto">
          <a:xfrm rot="10800000" flipH="1">
            <a:off x="6744859" y="2928938"/>
            <a:ext cx="21771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86408" tIns="43204" rIns="86408" bIns="43204" anchor="ctr"/>
          <a:lstStyle/>
          <a:p>
            <a:pPr defTabSz="864084"/>
            <a:endParaRPr lang="en-US">
              <a:solidFill>
                <a:prstClr val="black"/>
              </a:solidFill>
            </a:endParaRPr>
          </a:p>
        </p:txBody>
      </p:sp>
      <p:sp>
        <p:nvSpPr>
          <p:cNvPr id="52" name="Text Box 50"/>
          <p:cNvSpPr txBox="1">
            <a:spLocks noChangeArrowheads="1"/>
          </p:cNvSpPr>
          <p:nvPr/>
        </p:nvSpPr>
        <p:spPr bwMode="auto">
          <a:xfrm>
            <a:off x="7181808" y="2540784"/>
            <a:ext cx="1912023" cy="86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wrap="none" lIns="86408" tIns="43204" rIns="86408" bIns="43204"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4084" eaLnBrk="1" hangingPunct="1">
              <a:spcBef>
                <a:spcPct val="50000"/>
              </a:spcBef>
              <a:buClrTx/>
              <a:buSzTx/>
              <a:buFont typeface="Wingdings" panose="05000000000000000000" pitchFamily="2" charset="2"/>
              <a:buNone/>
            </a:pPr>
            <a:r>
              <a:rPr lang="en-GB" altLang="en-US" sz="1700" b="1" dirty="0">
                <a:solidFill>
                  <a:srgbClr val="000000"/>
                </a:solidFill>
                <a:latin typeface="Calibri"/>
                <a:cs typeface="Calibri"/>
              </a:rPr>
              <a:t>Questionnaire</a:t>
            </a:r>
            <a:br>
              <a:rPr lang="en-GB" altLang="en-US" sz="1700" b="1" dirty="0">
                <a:solidFill>
                  <a:srgbClr val="000000"/>
                </a:solidFill>
                <a:latin typeface="Calibri"/>
                <a:cs typeface="Calibri"/>
              </a:rPr>
            </a:br>
            <a:r>
              <a:rPr lang="en-GB" altLang="en-US" sz="1700" b="1" dirty="0">
                <a:solidFill>
                  <a:srgbClr val="000000"/>
                </a:solidFill>
                <a:latin typeface="Calibri"/>
                <a:cs typeface="Calibri"/>
              </a:rPr>
              <a:t>with high precision</a:t>
            </a:r>
            <a:br>
              <a:rPr lang="en-GB" altLang="en-US" sz="1700" b="1" dirty="0">
                <a:solidFill>
                  <a:srgbClr val="000000"/>
                </a:solidFill>
                <a:latin typeface="Calibri"/>
                <a:cs typeface="Calibri"/>
              </a:rPr>
            </a:br>
            <a:r>
              <a:rPr lang="en-GB" altLang="en-US" sz="1700" b="1" dirty="0">
                <a:solidFill>
                  <a:srgbClr val="000000"/>
                </a:solidFill>
                <a:latin typeface="Calibri"/>
                <a:cs typeface="Calibri"/>
              </a:rPr>
              <a:t>but small range</a:t>
            </a:r>
          </a:p>
        </p:txBody>
      </p:sp>
      <p:sp>
        <p:nvSpPr>
          <p:cNvPr id="53" name="Text Box 18"/>
          <p:cNvSpPr txBox="1">
            <a:spLocks noChangeArrowheads="1"/>
          </p:cNvSpPr>
          <p:nvPr/>
        </p:nvSpPr>
        <p:spPr bwMode="auto">
          <a:xfrm>
            <a:off x="1007191" y="1493841"/>
            <a:ext cx="1097643" cy="96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lIns="85621" tIns="42810" rIns="85621" bIns="42810"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4084">
              <a:spcBef>
                <a:spcPct val="0"/>
              </a:spcBef>
              <a:buClrTx/>
              <a:buSzTx/>
              <a:buFont typeface="Wingdings" panose="05000000000000000000" pitchFamily="2" charset="2"/>
              <a:buNone/>
            </a:pPr>
            <a:r>
              <a:rPr lang="en-GB" altLang="en-US" sz="1900" dirty="0">
                <a:solidFill>
                  <a:srgbClr val="000000"/>
                </a:solidFill>
                <a:latin typeface="Calibri"/>
                <a:cs typeface="Calibri"/>
              </a:rPr>
              <a:t>high </a:t>
            </a:r>
            <a:br>
              <a:rPr lang="en-GB" altLang="en-US" sz="1900" dirty="0">
                <a:solidFill>
                  <a:srgbClr val="000000"/>
                </a:solidFill>
                <a:latin typeface="Calibri"/>
                <a:cs typeface="Calibri"/>
              </a:rPr>
            </a:br>
            <a:r>
              <a:rPr lang="en-GB" altLang="en-US" sz="1900" dirty="0">
                <a:solidFill>
                  <a:srgbClr val="000000"/>
                </a:solidFill>
                <a:latin typeface="Calibri"/>
                <a:cs typeface="Calibri"/>
              </a:rPr>
              <a:t>physical</a:t>
            </a:r>
          </a:p>
          <a:p>
            <a:pPr algn="ctr" defTabSz="864084">
              <a:spcBef>
                <a:spcPct val="0"/>
              </a:spcBef>
              <a:buClrTx/>
              <a:buSzTx/>
              <a:buFont typeface="Wingdings" panose="05000000000000000000" pitchFamily="2" charset="2"/>
              <a:buNone/>
            </a:pPr>
            <a:r>
              <a:rPr lang="en-GB" altLang="en-US" sz="1900" dirty="0">
                <a:solidFill>
                  <a:srgbClr val="000000"/>
                </a:solidFill>
                <a:latin typeface="Calibri"/>
                <a:cs typeface="Calibri"/>
              </a:rPr>
              <a:t>function</a:t>
            </a:r>
          </a:p>
        </p:txBody>
      </p:sp>
      <p:sp>
        <p:nvSpPr>
          <p:cNvPr id="54" name="Text Box 18"/>
          <p:cNvSpPr txBox="1">
            <a:spLocks noChangeArrowheads="1"/>
          </p:cNvSpPr>
          <p:nvPr/>
        </p:nvSpPr>
        <p:spPr bwMode="auto">
          <a:xfrm>
            <a:off x="1067232" y="5351474"/>
            <a:ext cx="998723" cy="9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wrap="none" lIns="85621" tIns="42810" rIns="85621" bIns="42810"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4084">
              <a:spcBef>
                <a:spcPct val="0"/>
              </a:spcBef>
              <a:buClrTx/>
              <a:buSzTx/>
              <a:buFont typeface="Wingdings" panose="05000000000000000000" pitchFamily="2" charset="2"/>
              <a:buNone/>
            </a:pPr>
            <a:r>
              <a:rPr lang="en-GB" altLang="en-US" sz="1900">
                <a:solidFill>
                  <a:srgbClr val="000000"/>
                </a:solidFill>
                <a:latin typeface="Calibri"/>
                <a:cs typeface="Calibri"/>
              </a:rPr>
              <a:t>low</a:t>
            </a:r>
            <a:br>
              <a:rPr lang="en-GB" altLang="en-US" sz="1900">
                <a:solidFill>
                  <a:srgbClr val="000000"/>
                </a:solidFill>
                <a:latin typeface="Calibri"/>
                <a:cs typeface="Calibri"/>
              </a:rPr>
            </a:br>
            <a:r>
              <a:rPr lang="en-GB" altLang="en-US" sz="1900">
                <a:solidFill>
                  <a:srgbClr val="000000"/>
                </a:solidFill>
                <a:latin typeface="Calibri"/>
                <a:cs typeface="Calibri"/>
              </a:rPr>
              <a:t>physical</a:t>
            </a:r>
          </a:p>
          <a:p>
            <a:pPr algn="ctr" defTabSz="864084">
              <a:spcBef>
                <a:spcPct val="0"/>
              </a:spcBef>
              <a:buClrTx/>
              <a:buSzTx/>
              <a:buFont typeface="Wingdings" panose="05000000000000000000" pitchFamily="2" charset="2"/>
              <a:buNone/>
            </a:pPr>
            <a:r>
              <a:rPr lang="en-GB" altLang="en-US" sz="1900">
                <a:solidFill>
                  <a:srgbClr val="000000"/>
                </a:solidFill>
                <a:latin typeface="Calibri"/>
                <a:cs typeface="Calibri"/>
              </a:rPr>
              <a:t>function</a:t>
            </a:r>
          </a:p>
        </p:txBody>
      </p:sp>
    </p:spTree>
    <p:extLst>
      <p:ext uri="{BB962C8B-B14F-4D97-AF65-F5344CB8AC3E}">
        <p14:creationId xmlns:p14="http://schemas.microsoft.com/office/powerpoint/2010/main" val="83782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75933" y="33088"/>
            <a:ext cx="8220041" cy="1275421"/>
          </a:xfrm>
          <a:prstGeom prst="rect">
            <a:avLst/>
          </a:prstGeom>
        </p:spPr>
        <p:txBody>
          <a:bodyPr lIns="86369" tIns="43184" rIns="86369" bIns="43184" anchor="ctr"/>
          <a:lstStyle>
            <a:lvl1pPr algn="l" defTabSz="960120" rtl="0" eaLnBrk="1" latinLnBrk="0" hangingPunct="1">
              <a:lnSpc>
                <a:spcPct val="90000"/>
              </a:lnSpc>
              <a:spcBef>
                <a:spcPct val="0"/>
              </a:spcBef>
              <a:buNone/>
              <a:defRPr sz="4400" b="1" kern="1200">
                <a:solidFill>
                  <a:schemeClr val="bg1"/>
                </a:solidFill>
                <a:latin typeface="+mn-lt"/>
                <a:ea typeface="+mj-ea"/>
                <a:cs typeface="+mj-cs"/>
              </a:defRPr>
            </a:lvl1pPr>
          </a:lstStyle>
          <a:p>
            <a:r>
              <a:rPr lang="en-US" sz="3600" dirty="0">
                <a:solidFill>
                  <a:srgbClr val="FFFFFF"/>
                </a:solidFill>
                <a:cs typeface="Calibri"/>
              </a:rPr>
              <a:t>Computerized Adaptive </a:t>
            </a:r>
            <a:r>
              <a:rPr lang="en-US" sz="3600" dirty="0" smtClean="0">
                <a:solidFill>
                  <a:srgbClr val="FFFFFF"/>
                </a:solidFill>
                <a:cs typeface="Calibri"/>
              </a:rPr>
              <a:t>Tests (CAT)</a:t>
            </a:r>
            <a:endParaRPr lang="en-US" sz="3600" dirty="0">
              <a:solidFill>
                <a:srgbClr val="FFFFFF"/>
              </a:solidFill>
              <a:cs typeface="Calibri"/>
            </a:endParaRPr>
          </a:p>
        </p:txBody>
      </p:sp>
      <p:sp>
        <p:nvSpPr>
          <p:cNvPr id="55" name="Rectangle 3"/>
          <p:cNvSpPr>
            <a:spLocks noChangeArrowheads="1"/>
          </p:cNvSpPr>
          <p:nvPr/>
        </p:nvSpPr>
        <p:spPr bwMode="auto">
          <a:xfrm rot="10800000">
            <a:off x="2458625" y="1500187"/>
            <a:ext cx="845155" cy="4710411"/>
          </a:xfrm>
          <a:prstGeom prst="rect">
            <a:avLst/>
          </a:prstGeom>
          <a:solidFill>
            <a:srgbClr val="FFCC00"/>
          </a:solidFill>
          <a:ln w="28575">
            <a:solidFill>
              <a:srgbClr val="000000"/>
            </a:solidFill>
            <a:miter lim="800000"/>
            <a:headEnd/>
            <a:tailEnd/>
          </a:ln>
        </p:spPr>
        <p:txBody>
          <a:bodyPr rot="10800000" wrap="none" lIns="85583" tIns="42791" rIns="85583" bIns="42791" anchor="ctr"/>
          <a:lstStyle/>
          <a:p>
            <a:pPr defTabSz="863699" eaLnBrk="0" hangingPunct="0">
              <a:defRPr/>
            </a:pPr>
            <a:endParaRPr lang="en-GB" sz="3000" dirty="0">
              <a:solidFill>
                <a:prstClr val="black"/>
              </a:solidFill>
              <a:effectLst>
                <a:outerShdw blurRad="38100" dist="38100" dir="2700000" algn="tl">
                  <a:srgbClr val="000000">
                    <a:alpha val="43137"/>
                  </a:srgbClr>
                </a:outerShdw>
              </a:effectLst>
              <a:latin typeface="Arial" charset="0"/>
            </a:endParaRPr>
          </a:p>
        </p:txBody>
      </p:sp>
      <p:sp>
        <p:nvSpPr>
          <p:cNvPr id="56" name="Text Box 4"/>
          <p:cNvSpPr txBox="1">
            <a:spLocks noChangeArrowheads="1"/>
          </p:cNvSpPr>
          <p:nvPr/>
        </p:nvSpPr>
        <p:spPr bwMode="auto">
          <a:xfrm rot="16200000">
            <a:off x="2519014" y="3633186"/>
            <a:ext cx="308592"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0</a:t>
            </a:r>
          </a:p>
        </p:txBody>
      </p:sp>
      <p:sp>
        <p:nvSpPr>
          <p:cNvPr id="57" name="Line 5"/>
          <p:cNvSpPr>
            <a:spLocks noChangeShapeType="1"/>
          </p:cNvSpPr>
          <p:nvPr/>
        </p:nvSpPr>
        <p:spPr bwMode="auto">
          <a:xfrm flipH="1">
            <a:off x="2789718" y="1689200"/>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58" name="Text Box 6"/>
          <p:cNvSpPr txBox="1">
            <a:spLocks noChangeArrowheads="1"/>
          </p:cNvSpPr>
          <p:nvPr/>
        </p:nvSpPr>
        <p:spPr bwMode="auto">
          <a:xfrm rot="16200000">
            <a:off x="2519014" y="2918811"/>
            <a:ext cx="308592"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1</a:t>
            </a:r>
          </a:p>
        </p:txBody>
      </p:sp>
      <p:sp>
        <p:nvSpPr>
          <p:cNvPr id="59" name="Text Box 7"/>
          <p:cNvSpPr txBox="1">
            <a:spLocks noChangeArrowheads="1"/>
          </p:cNvSpPr>
          <p:nvPr/>
        </p:nvSpPr>
        <p:spPr bwMode="auto">
          <a:xfrm rot="16200000">
            <a:off x="2519014" y="2204436"/>
            <a:ext cx="308592"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2</a:t>
            </a:r>
          </a:p>
        </p:txBody>
      </p:sp>
      <p:sp>
        <p:nvSpPr>
          <p:cNvPr id="60" name="Text Box 8"/>
          <p:cNvSpPr txBox="1">
            <a:spLocks noChangeArrowheads="1"/>
          </p:cNvSpPr>
          <p:nvPr/>
        </p:nvSpPr>
        <p:spPr bwMode="auto">
          <a:xfrm rot="16200000">
            <a:off x="2519014" y="1509409"/>
            <a:ext cx="308592"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3</a:t>
            </a:r>
          </a:p>
        </p:txBody>
      </p:sp>
      <p:sp>
        <p:nvSpPr>
          <p:cNvPr id="61" name="Text Box 9"/>
          <p:cNvSpPr txBox="1">
            <a:spLocks noChangeArrowheads="1"/>
          </p:cNvSpPr>
          <p:nvPr/>
        </p:nvSpPr>
        <p:spPr bwMode="auto">
          <a:xfrm rot="16200000">
            <a:off x="2444588" y="4439091"/>
            <a:ext cx="457427"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- 1</a:t>
            </a:r>
          </a:p>
        </p:txBody>
      </p:sp>
      <p:sp>
        <p:nvSpPr>
          <p:cNvPr id="62" name="Text Box 10"/>
          <p:cNvSpPr txBox="1">
            <a:spLocks noChangeArrowheads="1"/>
          </p:cNvSpPr>
          <p:nvPr/>
        </p:nvSpPr>
        <p:spPr bwMode="auto">
          <a:xfrm rot="16200000">
            <a:off x="2444588" y="5132630"/>
            <a:ext cx="457427"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- 2</a:t>
            </a:r>
          </a:p>
        </p:txBody>
      </p:sp>
      <p:sp>
        <p:nvSpPr>
          <p:cNvPr id="63" name="Text Box 11"/>
          <p:cNvSpPr txBox="1">
            <a:spLocks noChangeArrowheads="1"/>
          </p:cNvSpPr>
          <p:nvPr/>
        </p:nvSpPr>
        <p:spPr bwMode="auto">
          <a:xfrm rot="16200000">
            <a:off x="2444588" y="5775570"/>
            <a:ext cx="457427" cy="378931"/>
          </a:xfrm>
          <a:prstGeom prst="rect">
            <a:avLst/>
          </a:prstGeom>
          <a:solidFill>
            <a:srgbClr val="FFCC00"/>
          </a:solidFill>
          <a:ln w="12700">
            <a:noFill/>
            <a:miter lim="800000"/>
            <a:headEnd/>
            <a:tailEnd/>
          </a:ln>
        </p:spPr>
        <p:txBody>
          <a:bodyPr wrap="none" lIns="85583" tIns="42791" rIns="85583" bIns="42791">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- 3</a:t>
            </a:r>
          </a:p>
        </p:txBody>
      </p:sp>
      <p:sp>
        <p:nvSpPr>
          <p:cNvPr id="64" name="Line 12"/>
          <p:cNvSpPr>
            <a:spLocks noChangeShapeType="1"/>
          </p:cNvSpPr>
          <p:nvPr/>
        </p:nvSpPr>
        <p:spPr bwMode="auto">
          <a:xfrm flipH="1">
            <a:off x="2789718" y="2403575"/>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65" name="Line 13"/>
          <p:cNvSpPr>
            <a:spLocks noChangeShapeType="1"/>
          </p:cNvSpPr>
          <p:nvPr/>
        </p:nvSpPr>
        <p:spPr bwMode="auto">
          <a:xfrm flipH="1">
            <a:off x="2789718" y="3117950"/>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66" name="Line 14"/>
          <p:cNvSpPr>
            <a:spLocks noChangeShapeType="1"/>
          </p:cNvSpPr>
          <p:nvPr/>
        </p:nvSpPr>
        <p:spPr bwMode="auto">
          <a:xfrm flipH="1">
            <a:off x="2789718" y="3832325"/>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67" name="Line 15"/>
          <p:cNvSpPr>
            <a:spLocks noChangeShapeType="1"/>
          </p:cNvSpPr>
          <p:nvPr/>
        </p:nvSpPr>
        <p:spPr bwMode="auto">
          <a:xfrm flipH="1">
            <a:off x="2789718" y="4546700"/>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68" name="Line 16"/>
          <p:cNvSpPr>
            <a:spLocks noChangeShapeType="1"/>
          </p:cNvSpPr>
          <p:nvPr/>
        </p:nvSpPr>
        <p:spPr bwMode="auto">
          <a:xfrm flipH="1">
            <a:off x="2789718" y="5261075"/>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69" name="Line 17"/>
          <p:cNvSpPr>
            <a:spLocks noChangeShapeType="1"/>
          </p:cNvSpPr>
          <p:nvPr/>
        </p:nvSpPr>
        <p:spPr bwMode="auto">
          <a:xfrm flipH="1">
            <a:off x="2789718" y="5975450"/>
            <a:ext cx="362857" cy="0"/>
          </a:xfrm>
          <a:prstGeom prst="line">
            <a:avLst/>
          </a:prstGeom>
          <a:noFill/>
          <a:ln w="57150">
            <a:solidFill>
              <a:srgbClr val="000000"/>
            </a:solidFill>
            <a:round/>
            <a:headEnd/>
            <a:tailEnd/>
          </a:ln>
          <a:effectLst/>
        </p:spPr>
        <p:txBody>
          <a:bodyPr wrap="none" lIns="85583" tIns="42791" rIns="85583" bIns="42791"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70" name="Text Box 18"/>
          <p:cNvSpPr txBox="1">
            <a:spLocks noChangeArrowheads="1"/>
          </p:cNvSpPr>
          <p:nvPr/>
        </p:nvSpPr>
        <p:spPr bwMode="auto">
          <a:xfrm>
            <a:off x="1007196" y="1493841"/>
            <a:ext cx="1097643" cy="96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lIns="85583" tIns="42791" rIns="85583" bIns="42791"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3699">
              <a:spcBef>
                <a:spcPct val="0"/>
              </a:spcBef>
              <a:buClrTx/>
              <a:buSzTx/>
              <a:buFont typeface="Wingdings" panose="05000000000000000000" pitchFamily="2" charset="2"/>
              <a:buNone/>
            </a:pPr>
            <a:r>
              <a:rPr lang="en-GB" altLang="en-US" sz="1900" dirty="0">
                <a:solidFill>
                  <a:srgbClr val="000000"/>
                </a:solidFill>
                <a:latin typeface="Calibri"/>
                <a:cs typeface="Calibri"/>
              </a:rPr>
              <a:t>high </a:t>
            </a:r>
            <a:br>
              <a:rPr lang="en-GB" altLang="en-US" sz="1900" dirty="0">
                <a:solidFill>
                  <a:srgbClr val="000000"/>
                </a:solidFill>
                <a:latin typeface="Calibri"/>
                <a:cs typeface="Calibri"/>
              </a:rPr>
            </a:br>
            <a:r>
              <a:rPr lang="en-GB" altLang="en-US" sz="1900" dirty="0">
                <a:solidFill>
                  <a:srgbClr val="000000"/>
                </a:solidFill>
                <a:latin typeface="Calibri"/>
                <a:cs typeface="Calibri"/>
              </a:rPr>
              <a:t>physical</a:t>
            </a:r>
          </a:p>
          <a:p>
            <a:pPr algn="ctr" defTabSz="863699">
              <a:spcBef>
                <a:spcPct val="0"/>
              </a:spcBef>
              <a:buClrTx/>
              <a:buSzTx/>
              <a:buFont typeface="Wingdings" panose="05000000000000000000" pitchFamily="2" charset="2"/>
              <a:buNone/>
            </a:pPr>
            <a:r>
              <a:rPr lang="en-GB" altLang="en-US" sz="1900" dirty="0">
                <a:solidFill>
                  <a:srgbClr val="000000"/>
                </a:solidFill>
                <a:latin typeface="Calibri"/>
                <a:cs typeface="Calibri"/>
              </a:rPr>
              <a:t>function</a:t>
            </a:r>
          </a:p>
        </p:txBody>
      </p:sp>
      <p:grpSp>
        <p:nvGrpSpPr>
          <p:cNvPr id="71" name="Group 20"/>
          <p:cNvGrpSpPr>
            <a:grpSpLocks/>
          </p:cNvGrpSpPr>
          <p:nvPr/>
        </p:nvGrpSpPr>
        <p:grpSpPr bwMode="auto">
          <a:xfrm>
            <a:off x="4780898" y="1768095"/>
            <a:ext cx="1406072" cy="2872383"/>
            <a:chOff x="2720" y="974"/>
            <a:chExt cx="930" cy="1930"/>
          </a:xfrm>
        </p:grpSpPr>
        <p:sp>
          <p:nvSpPr>
            <p:cNvPr id="72" name="Rectangle 21"/>
            <p:cNvSpPr>
              <a:spLocks noChangeArrowheads="1"/>
            </p:cNvSpPr>
            <p:nvPr/>
          </p:nvSpPr>
          <p:spPr bwMode="auto">
            <a:xfrm rot="10800000">
              <a:off x="2896" y="1292"/>
              <a:ext cx="580" cy="1612"/>
            </a:xfrm>
            <a:prstGeom prst="rect">
              <a:avLst/>
            </a:prstGeom>
            <a:solidFill>
              <a:srgbClr val="FFCC00"/>
            </a:solidFill>
            <a:ln w="28575">
              <a:solidFill>
                <a:srgbClr val="000000"/>
              </a:solidFill>
              <a:miter lim="800000"/>
              <a:headEnd/>
              <a:tailEnd/>
            </a:ln>
          </p:spPr>
          <p:txBody>
            <a:bodyPr rot="10800000" wrap="none" anchor="ctr"/>
            <a:lstStyle/>
            <a:p>
              <a:pPr defTabSz="863699" eaLnBrk="0" hangingPunct="0">
                <a:defRPr/>
              </a:pPr>
              <a:endParaRPr lang="en-GB" sz="3000" dirty="0">
                <a:solidFill>
                  <a:prstClr val="black"/>
                </a:solidFill>
                <a:effectLst>
                  <a:outerShdw blurRad="38100" dist="38100" dir="2700000" algn="tl">
                    <a:srgbClr val="000000">
                      <a:alpha val="43137"/>
                    </a:srgbClr>
                  </a:outerShdw>
                </a:effectLst>
                <a:latin typeface="Arial" charset="0"/>
              </a:endParaRPr>
            </a:p>
          </p:txBody>
        </p:sp>
        <p:sp>
          <p:nvSpPr>
            <p:cNvPr id="73" name="Text Box 22"/>
            <p:cNvSpPr txBox="1">
              <a:spLocks noChangeArrowheads="1"/>
            </p:cNvSpPr>
            <p:nvPr/>
          </p:nvSpPr>
          <p:spPr bwMode="auto">
            <a:xfrm rot="16200000">
              <a:off x="2948" y="2251"/>
              <a:ext cx="216" cy="254"/>
            </a:xfrm>
            <a:prstGeom prst="rect">
              <a:avLst/>
            </a:prstGeom>
            <a:solidFill>
              <a:srgbClr val="FFCC00"/>
            </a:solidFill>
            <a:ln w="12700">
              <a:noFill/>
              <a:miter lim="800000"/>
              <a:headEnd/>
              <a:tailEnd/>
            </a:ln>
          </p:spPr>
          <p:txBody>
            <a:bodyPr wrap="none">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0</a:t>
              </a:r>
            </a:p>
          </p:txBody>
        </p:sp>
        <p:sp>
          <p:nvSpPr>
            <p:cNvPr id="74" name="Text Box 23"/>
            <p:cNvSpPr txBox="1">
              <a:spLocks noChangeArrowheads="1"/>
            </p:cNvSpPr>
            <p:nvPr/>
          </p:nvSpPr>
          <p:spPr bwMode="auto">
            <a:xfrm rot="16200000">
              <a:off x="2948" y="1775"/>
              <a:ext cx="216" cy="254"/>
            </a:xfrm>
            <a:prstGeom prst="rect">
              <a:avLst/>
            </a:prstGeom>
            <a:solidFill>
              <a:srgbClr val="FFCC00"/>
            </a:solidFill>
            <a:ln w="12700">
              <a:noFill/>
              <a:miter lim="800000"/>
              <a:headEnd/>
              <a:tailEnd/>
            </a:ln>
          </p:spPr>
          <p:txBody>
            <a:bodyPr wrap="none">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1</a:t>
              </a:r>
            </a:p>
          </p:txBody>
        </p:sp>
        <p:sp>
          <p:nvSpPr>
            <p:cNvPr id="75" name="Text Box 24"/>
            <p:cNvSpPr txBox="1">
              <a:spLocks noChangeArrowheads="1"/>
            </p:cNvSpPr>
            <p:nvPr/>
          </p:nvSpPr>
          <p:spPr bwMode="auto">
            <a:xfrm rot="16200000">
              <a:off x="2948" y="1294"/>
              <a:ext cx="216" cy="254"/>
            </a:xfrm>
            <a:prstGeom prst="rect">
              <a:avLst/>
            </a:prstGeom>
            <a:solidFill>
              <a:srgbClr val="FFCC00"/>
            </a:solidFill>
            <a:ln w="12700">
              <a:noFill/>
              <a:miter lim="800000"/>
              <a:headEnd/>
              <a:tailEnd/>
            </a:ln>
          </p:spPr>
          <p:txBody>
            <a:bodyPr wrap="none">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2</a:t>
              </a:r>
            </a:p>
          </p:txBody>
        </p:sp>
        <p:sp>
          <p:nvSpPr>
            <p:cNvPr id="76" name="Line 25"/>
            <p:cNvSpPr>
              <a:spLocks noChangeShapeType="1"/>
            </p:cNvSpPr>
            <p:nvPr/>
          </p:nvSpPr>
          <p:spPr bwMode="auto">
            <a:xfrm flipH="1">
              <a:off x="3140" y="1428"/>
              <a:ext cx="240" cy="0"/>
            </a:xfrm>
            <a:prstGeom prst="line">
              <a:avLst/>
            </a:prstGeom>
            <a:noFill/>
            <a:ln w="57150">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77" name="Line 26"/>
            <p:cNvSpPr>
              <a:spLocks noChangeShapeType="1"/>
            </p:cNvSpPr>
            <p:nvPr/>
          </p:nvSpPr>
          <p:spPr bwMode="auto">
            <a:xfrm flipH="1">
              <a:off x="3140" y="1908"/>
              <a:ext cx="240" cy="0"/>
            </a:xfrm>
            <a:prstGeom prst="line">
              <a:avLst/>
            </a:prstGeom>
            <a:noFill/>
            <a:ln w="57150">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78" name="Line 27"/>
            <p:cNvSpPr>
              <a:spLocks noChangeShapeType="1"/>
            </p:cNvSpPr>
            <p:nvPr/>
          </p:nvSpPr>
          <p:spPr bwMode="auto">
            <a:xfrm flipH="1">
              <a:off x="3140" y="2388"/>
              <a:ext cx="240" cy="0"/>
            </a:xfrm>
            <a:prstGeom prst="line">
              <a:avLst/>
            </a:prstGeom>
            <a:noFill/>
            <a:ln w="57150">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79" name="Line 28"/>
            <p:cNvSpPr>
              <a:spLocks noChangeShapeType="1"/>
            </p:cNvSpPr>
            <p:nvPr/>
          </p:nvSpPr>
          <p:spPr bwMode="auto">
            <a:xfrm rot="10800000" flipH="1">
              <a:off x="3284" y="1380"/>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0" name="Line 29"/>
            <p:cNvSpPr>
              <a:spLocks noChangeShapeType="1"/>
            </p:cNvSpPr>
            <p:nvPr/>
          </p:nvSpPr>
          <p:spPr bwMode="auto">
            <a:xfrm rot="10800000" flipH="1">
              <a:off x="3284" y="1428"/>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1" name="Line 30"/>
            <p:cNvSpPr>
              <a:spLocks noChangeShapeType="1"/>
            </p:cNvSpPr>
            <p:nvPr/>
          </p:nvSpPr>
          <p:spPr bwMode="auto">
            <a:xfrm rot="10800000" flipH="1">
              <a:off x="3284" y="1524"/>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2" name="Line 31"/>
            <p:cNvSpPr>
              <a:spLocks noChangeShapeType="1"/>
            </p:cNvSpPr>
            <p:nvPr/>
          </p:nvSpPr>
          <p:spPr bwMode="auto">
            <a:xfrm rot="10800000" flipH="1">
              <a:off x="3284" y="1620"/>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3" name="Line 32"/>
            <p:cNvSpPr>
              <a:spLocks noChangeShapeType="1"/>
            </p:cNvSpPr>
            <p:nvPr/>
          </p:nvSpPr>
          <p:spPr bwMode="auto">
            <a:xfrm rot="10800000" flipH="1">
              <a:off x="3284" y="1716"/>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4" name="Line 33"/>
            <p:cNvSpPr>
              <a:spLocks noChangeShapeType="1"/>
            </p:cNvSpPr>
            <p:nvPr/>
          </p:nvSpPr>
          <p:spPr bwMode="auto">
            <a:xfrm rot="10800000" flipH="1">
              <a:off x="3284" y="1812"/>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5" name="Line 34"/>
            <p:cNvSpPr>
              <a:spLocks noChangeShapeType="1"/>
            </p:cNvSpPr>
            <p:nvPr/>
          </p:nvSpPr>
          <p:spPr bwMode="auto">
            <a:xfrm rot="10800000" flipH="1">
              <a:off x="3284" y="1908"/>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6" name="Line 35"/>
            <p:cNvSpPr>
              <a:spLocks noChangeShapeType="1"/>
            </p:cNvSpPr>
            <p:nvPr/>
          </p:nvSpPr>
          <p:spPr bwMode="auto">
            <a:xfrm rot="10800000" flipH="1">
              <a:off x="3284" y="2004"/>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7" name="Line 36"/>
            <p:cNvSpPr>
              <a:spLocks noChangeShapeType="1"/>
            </p:cNvSpPr>
            <p:nvPr/>
          </p:nvSpPr>
          <p:spPr bwMode="auto">
            <a:xfrm rot="10800000" flipH="1">
              <a:off x="3284" y="2100"/>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8" name="Line 37"/>
            <p:cNvSpPr>
              <a:spLocks noChangeShapeType="1"/>
            </p:cNvSpPr>
            <p:nvPr/>
          </p:nvSpPr>
          <p:spPr bwMode="auto">
            <a:xfrm rot="10800000" flipH="1">
              <a:off x="3284" y="2196"/>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89" name="Line 38"/>
            <p:cNvSpPr>
              <a:spLocks noChangeShapeType="1"/>
            </p:cNvSpPr>
            <p:nvPr/>
          </p:nvSpPr>
          <p:spPr bwMode="auto">
            <a:xfrm rot="10800000" flipH="1">
              <a:off x="3284" y="2292"/>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90" name="Line 39"/>
            <p:cNvSpPr>
              <a:spLocks noChangeShapeType="1"/>
            </p:cNvSpPr>
            <p:nvPr/>
          </p:nvSpPr>
          <p:spPr bwMode="auto">
            <a:xfrm rot="10800000" flipH="1">
              <a:off x="3284" y="2388"/>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91" name="Line 40"/>
            <p:cNvSpPr>
              <a:spLocks noChangeShapeType="1"/>
            </p:cNvSpPr>
            <p:nvPr/>
          </p:nvSpPr>
          <p:spPr bwMode="auto">
            <a:xfrm rot="10800000" flipH="1">
              <a:off x="3284" y="2484"/>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92" name="Line 41"/>
            <p:cNvSpPr>
              <a:spLocks noChangeShapeType="1"/>
            </p:cNvSpPr>
            <p:nvPr/>
          </p:nvSpPr>
          <p:spPr bwMode="auto">
            <a:xfrm rot="10800000" flipH="1">
              <a:off x="3284" y="2580"/>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93" name="Line 42"/>
            <p:cNvSpPr>
              <a:spLocks noChangeShapeType="1"/>
            </p:cNvSpPr>
            <p:nvPr/>
          </p:nvSpPr>
          <p:spPr bwMode="auto">
            <a:xfrm rot="10800000" flipH="1">
              <a:off x="3284" y="2676"/>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94" name="Text Box 43"/>
            <p:cNvSpPr txBox="1">
              <a:spLocks noChangeArrowheads="1"/>
            </p:cNvSpPr>
            <p:nvPr/>
          </p:nvSpPr>
          <p:spPr bwMode="auto">
            <a:xfrm>
              <a:off x="2720" y="974"/>
              <a:ext cx="93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wrap="none"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3699">
                <a:spcBef>
                  <a:spcPct val="0"/>
                </a:spcBef>
                <a:buClrTx/>
                <a:buSzTx/>
                <a:buFont typeface="Wingdings" panose="05000000000000000000" pitchFamily="2" charset="2"/>
                <a:buNone/>
              </a:pPr>
              <a:r>
                <a:rPr lang="en-GB" altLang="en-US" sz="1900" b="1" dirty="0">
                  <a:solidFill>
                    <a:srgbClr val="355D7E"/>
                  </a:solidFill>
                  <a:latin typeface="Calibri"/>
                  <a:cs typeface="Calibri"/>
                </a:rPr>
                <a:t>Question #2</a:t>
              </a:r>
            </a:p>
          </p:txBody>
        </p:sp>
      </p:grpSp>
      <p:grpSp>
        <p:nvGrpSpPr>
          <p:cNvPr id="95" name="Group 44"/>
          <p:cNvGrpSpPr>
            <a:grpSpLocks/>
          </p:cNvGrpSpPr>
          <p:nvPr/>
        </p:nvGrpSpPr>
        <p:grpSpPr bwMode="auto">
          <a:xfrm>
            <a:off x="6885471" y="1769572"/>
            <a:ext cx="1406072" cy="1674317"/>
            <a:chOff x="4613" y="975"/>
            <a:chExt cx="930" cy="1125"/>
          </a:xfrm>
        </p:grpSpPr>
        <p:sp>
          <p:nvSpPr>
            <p:cNvPr id="96" name="Rectangle 45"/>
            <p:cNvSpPr>
              <a:spLocks noChangeArrowheads="1"/>
            </p:cNvSpPr>
            <p:nvPr/>
          </p:nvSpPr>
          <p:spPr bwMode="auto">
            <a:xfrm rot="10800000">
              <a:off x="4803" y="1292"/>
              <a:ext cx="570" cy="808"/>
            </a:xfrm>
            <a:prstGeom prst="rect">
              <a:avLst/>
            </a:prstGeom>
            <a:solidFill>
              <a:srgbClr val="FFCC00"/>
            </a:solidFill>
            <a:ln w="28575">
              <a:solidFill>
                <a:srgbClr val="000000"/>
              </a:solidFill>
              <a:miter lim="800000"/>
              <a:headEnd/>
              <a:tailEnd/>
            </a:ln>
          </p:spPr>
          <p:txBody>
            <a:bodyPr rot="10800000" wrap="none" anchor="ctr"/>
            <a:lstStyle/>
            <a:p>
              <a:pPr defTabSz="863699" eaLnBrk="0" hangingPunct="0">
                <a:defRPr/>
              </a:pPr>
              <a:endParaRPr lang="en-GB" sz="3000" dirty="0">
                <a:solidFill>
                  <a:prstClr val="black"/>
                </a:solidFill>
                <a:effectLst>
                  <a:outerShdw blurRad="38100" dist="38100" dir="2700000" algn="tl">
                    <a:srgbClr val="000000">
                      <a:alpha val="43137"/>
                    </a:srgbClr>
                  </a:outerShdw>
                </a:effectLst>
                <a:latin typeface="Arial" charset="0"/>
              </a:endParaRPr>
            </a:p>
          </p:txBody>
        </p:sp>
        <p:sp>
          <p:nvSpPr>
            <p:cNvPr id="97" name="Text Box 46"/>
            <p:cNvSpPr txBox="1">
              <a:spLocks noChangeArrowheads="1"/>
            </p:cNvSpPr>
            <p:nvPr/>
          </p:nvSpPr>
          <p:spPr bwMode="auto">
            <a:xfrm rot="16200000">
              <a:off x="4845" y="1782"/>
              <a:ext cx="216" cy="254"/>
            </a:xfrm>
            <a:prstGeom prst="rect">
              <a:avLst/>
            </a:prstGeom>
            <a:solidFill>
              <a:srgbClr val="FFCC00"/>
            </a:solidFill>
            <a:ln w="12700">
              <a:noFill/>
              <a:miter lim="800000"/>
              <a:headEnd/>
              <a:tailEnd/>
            </a:ln>
          </p:spPr>
          <p:txBody>
            <a:bodyPr wrap="none">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1</a:t>
              </a:r>
            </a:p>
          </p:txBody>
        </p:sp>
        <p:sp>
          <p:nvSpPr>
            <p:cNvPr id="98" name="Text Box 47"/>
            <p:cNvSpPr txBox="1">
              <a:spLocks noChangeArrowheads="1"/>
            </p:cNvSpPr>
            <p:nvPr/>
          </p:nvSpPr>
          <p:spPr bwMode="auto">
            <a:xfrm rot="16200000">
              <a:off x="4845" y="1299"/>
              <a:ext cx="216" cy="254"/>
            </a:xfrm>
            <a:prstGeom prst="rect">
              <a:avLst/>
            </a:prstGeom>
            <a:solidFill>
              <a:srgbClr val="FFCC00"/>
            </a:solidFill>
            <a:ln w="12700">
              <a:noFill/>
              <a:miter lim="800000"/>
              <a:headEnd/>
              <a:tailEnd/>
            </a:ln>
          </p:spPr>
          <p:txBody>
            <a:bodyPr wrap="none">
              <a:spAutoFit/>
            </a:bodyPr>
            <a:lstStyle/>
            <a:p>
              <a:pPr defTabSz="863699" eaLnBrk="0" hangingPunct="0">
                <a:defRPr/>
              </a:pPr>
              <a:r>
                <a:rPr lang="en-US" sz="1900" dirty="0">
                  <a:solidFill>
                    <a:srgbClr val="CC3300"/>
                  </a:solidFill>
                  <a:effectLst>
                    <a:outerShdw blurRad="38100" dist="38100" dir="2700000" algn="tl">
                      <a:srgbClr val="000000">
                        <a:alpha val="43137"/>
                      </a:srgbClr>
                    </a:outerShdw>
                  </a:effectLst>
                  <a:latin typeface="Arial" charset="0"/>
                </a:rPr>
                <a:t>2</a:t>
              </a:r>
            </a:p>
          </p:txBody>
        </p:sp>
        <p:sp>
          <p:nvSpPr>
            <p:cNvPr id="99" name="Line 48"/>
            <p:cNvSpPr>
              <a:spLocks noChangeShapeType="1"/>
            </p:cNvSpPr>
            <p:nvPr/>
          </p:nvSpPr>
          <p:spPr bwMode="auto">
            <a:xfrm flipH="1">
              <a:off x="5036" y="1436"/>
              <a:ext cx="240" cy="0"/>
            </a:xfrm>
            <a:prstGeom prst="line">
              <a:avLst/>
            </a:prstGeom>
            <a:noFill/>
            <a:ln w="57150">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0" name="Line 49"/>
            <p:cNvSpPr>
              <a:spLocks noChangeShapeType="1"/>
            </p:cNvSpPr>
            <p:nvPr/>
          </p:nvSpPr>
          <p:spPr bwMode="auto">
            <a:xfrm flipH="1">
              <a:off x="5036" y="1920"/>
              <a:ext cx="240" cy="0"/>
            </a:xfrm>
            <a:prstGeom prst="line">
              <a:avLst/>
            </a:prstGeom>
            <a:noFill/>
            <a:ln w="57150">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1" name="Line 50"/>
            <p:cNvSpPr>
              <a:spLocks noChangeShapeType="1"/>
            </p:cNvSpPr>
            <p:nvPr/>
          </p:nvSpPr>
          <p:spPr bwMode="auto">
            <a:xfrm rot="10800000" flipH="1">
              <a:off x="5180" y="1436"/>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2" name="Line 51"/>
            <p:cNvSpPr>
              <a:spLocks noChangeShapeType="1"/>
            </p:cNvSpPr>
            <p:nvPr/>
          </p:nvSpPr>
          <p:spPr bwMode="auto">
            <a:xfrm rot="10800000" flipH="1">
              <a:off x="5180" y="1484"/>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3" name="Line 52"/>
            <p:cNvSpPr>
              <a:spLocks noChangeShapeType="1"/>
            </p:cNvSpPr>
            <p:nvPr/>
          </p:nvSpPr>
          <p:spPr bwMode="auto">
            <a:xfrm rot="10800000" flipH="1">
              <a:off x="5180" y="1533"/>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4" name="Line 53"/>
            <p:cNvSpPr>
              <a:spLocks noChangeShapeType="1"/>
            </p:cNvSpPr>
            <p:nvPr/>
          </p:nvSpPr>
          <p:spPr bwMode="auto">
            <a:xfrm rot="10800000" flipH="1">
              <a:off x="5180" y="1581"/>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5" name="Line 54"/>
            <p:cNvSpPr>
              <a:spLocks noChangeShapeType="1"/>
            </p:cNvSpPr>
            <p:nvPr/>
          </p:nvSpPr>
          <p:spPr bwMode="auto">
            <a:xfrm rot="10800000" flipH="1">
              <a:off x="5180" y="1629"/>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6" name="Line 55"/>
            <p:cNvSpPr>
              <a:spLocks noChangeShapeType="1"/>
            </p:cNvSpPr>
            <p:nvPr/>
          </p:nvSpPr>
          <p:spPr bwMode="auto">
            <a:xfrm rot="10800000" flipH="1">
              <a:off x="5180" y="1678"/>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7" name="Line 56"/>
            <p:cNvSpPr>
              <a:spLocks noChangeShapeType="1"/>
            </p:cNvSpPr>
            <p:nvPr/>
          </p:nvSpPr>
          <p:spPr bwMode="auto">
            <a:xfrm rot="10800000" flipH="1">
              <a:off x="5180" y="1726"/>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8" name="Line 57"/>
            <p:cNvSpPr>
              <a:spLocks noChangeShapeType="1"/>
            </p:cNvSpPr>
            <p:nvPr/>
          </p:nvSpPr>
          <p:spPr bwMode="auto">
            <a:xfrm rot="10800000" flipH="1">
              <a:off x="5180" y="1775"/>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09" name="Line 58"/>
            <p:cNvSpPr>
              <a:spLocks noChangeShapeType="1"/>
            </p:cNvSpPr>
            <p:nvPr/>
          </p:nvSpPr>
          <p:spPr bwMode="auto">
            <a:xfrm rot="10800000" flipH="1">
              <a:off x="5180" y="1823"/>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0" name="Line 59"/>
            <p:cNvSpPr>
              <a:spLocks noChangeShapeType="1"/>
            </p:cNvSpPr>
            <p:nvPr/>
          </p:nvSpPr>
          <p:spPr bwMode="auto">
            <a:xfrm rot="10800000" flipH="1">
              <a:off x="5180" y="1872"/>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1" name="Line 60"/>
            <p:cNvSpPr>
              <a:spLocks noChangeShapeType="1"/>
            </p:cNvSpPr>
            <p:nvPr/>
          </p:nvSpPr>
          <p:spPr bwMode="auto">
            <a:xfrm rot="10800000" flipH="1">
              <a:off x="5180" y="1920"/>
              <a:ext cx="96"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2" name="Line 61"/>
            <p:cNvSpPr>
              <a:spLocks noChangeShapeType="1"/>
            </p:cNvSpPr>
            <p:nvPr/>
          </p:nvSpPr>
          <p:spPr bwMode="auto">
            <a:xfrm rot="10800000" flipH="1">
              <a:off x="5132" y="1678"/>
              <a:ext cx="144" cy="0"/>
            </a:xfrm>
            <a:prstGeom prst="line">
              <a:avLst/>
            </a:prstGeom>
            <a:noFill/>
            <a:ln w="28575">
              <a:solidFill>
                <a:srgbClr val="000000"/>
              </a:solidFill>
              <a:round/>
              <a:headEnd/>
              <a:tailEnd/>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3" name="Text Box 62"/>
            <p:cNvSpPr txBox="1">
              <a:spLocks noChangeArrowheads="1"/>
            </p:cNvSpPr>
            <p:nvPr/>
          </p:nvSpPr>
          <p:spPr bwMode="auto">
            <a:xfrm>
              <a:off x="4613" y="975"/>
              <a:ext cx="93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wrap="none"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3699">
                <a:spcBef>
                  <a:spcPct val="0"/>
                </a:spcBef>
                <a:buClrTx/>
                <a:buSzTx/>
                <a:buFont typeface="Wingdings" panose="05000000000000000000" pitchFamily="2" charset="2"/>
                <a:buNone/>
              </a:pPr>
              <a:r>
                <a:rPr lang="en-GB" altLang="en-US" sz="1900" b="1" dirty="0">
                  <a:solidFill>
                    <a:srgbClr val="355D7E"/>
                  </a:solidFill>
                  <a:latin typeface="Calibri"/>
                  <a:cs typeface="Calibri"/>
                </a:rPr>
                <a:t>Question #3</a:t>
              </a:r>
            </a:p>
          </p:txBody>
        </p:sp>
      </p:grpSp>
      <p:grpSp>
        <p:nvGrpSpPr>
          <p:cNvPr id="114" name="Group 63"/>
          <p:cNvGrpSpPr>
            <a:grpSpLocks/>
          </p:cNvGrpSpPr>
          <p:nvPr/>
        </p:nvGrpSpPr>
        <p:grpSpPr bwMode="auto">
          <a:xfrm>
            <a:off x="3123847" y="2914071"/>
            <a:ext cx="852714" cy="407789"/>
            <a:chOff x="1582" y="1802"/>
            <a:chExt cx="564" cy="274"/>
          </a:xfrm>
        </p:grpSpPr>
        <p:sp>
          <p:nvSpPr>
            <p:cNvPr id="115" name="Oval 64"/>
            <p:cNvSpPr>
              <a:spLocks noChangeArrowheads="1"/>
            </p:cNvSpPr>
            <p:nvPr/>
          </p:nvSpPr>
          <p:spPr bwMode="auto">
            <a:xfrm>
              <a:off x="1873" y="1802"/>
              <a:ext cx="273" cy="274"/>
            </a:xfrm>
            <a:prstGeom prst="ellipse">
              <a:avLst/>
            </a:prstGeom>
            <a:gradFill rotWithShape="0">
              <a:gsLst>
                <a:gs pos="0">
                  <a:srgbClr val="FF0000"/>
                </a:gs>
                <a:gs pos="100000">
                  <a:srgbClr val="FF00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6" name="Line 65"/>
            <p:cNvSpPr>
              <a:spLocks noChangeShapeType="1"/>
            </p:cNvSpPr>
            <p:nvPr/>
          </p:nvSpPr>
          <p:spPr bwMode="auto">
            <a:xfrm flipH="1">
              <a:off x="1582" y="1939"/>
              <a:ext cx="389" cy="0"/>
            </a:xfrm>
            <a:prstGeom prst="line">
              <a:avLst/>
            </a:prstGeom>
            <a:noFill/>
            <a:ln w="38100" cap="sq">
              <a:solidFill>
                <a:srgbClr val="FF0000"/>
              </a:solidFill>
              <a:round/>
              <a:headEnd type="none" w="sm" len="sm"/>
              <a:tailEnd type="stealth" w="lg" len="lg"/>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grpSp>
      <p:grpSp>
        <p:nvGrpSpPr>
          <p:cNvPr id="117" name="Group 66"/>
          <p:cNvGrpSpPr>
            <a:grpSpLocks/>
          </p:cNvGrpSpPr>
          <p:nvPr/>
        </p:nvGrpSpPr>
        <p:grpSpPr bwMode="auto">
          <a:xfrm>
            <a:off x="7856109" y="2836681"/>
            <a:ext cx="852714" cy="407789"/>
            <a:chOff x="1582" y="1802"/>
            <a:chExt cx="564" cy="274"/>
          </a:xfrm>
        </p:grpSpPr>
        <p:sp>
          <p:nvSpPr>
            <p:cNvPr id="118" name="Oval 67"/>
            <p:cNvSpPr>
              <a:spLocks noChangeArrowheads="1"/>
            </p:cNvSpPr>
            <p:nvPr/>
          </p:nvSpPr>
          <p:spPr bwMode="auto">
            <a:xfrm>
              <a:off x="1873" y="1802"/>
              <a:ext cx="273" cy="274"/>
            </a:xfrm>
            <a:prstGeom prst="ellipse">
              <a:avLst/>
            </a:prstGeom>
            <a:gradFill rotWithShape="0">
              <a:gsLst>
                <a:gs pos="0">
                  <a:srgbClr val="FF0000"/>
                </a:gs>
                <a:gs pos="100000">
                  <a:srgbClr val="FF00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19" name="Line 68"/>
            <p:cNvSpPr>
              <a:spLocks noChangeShapeType="1"/>
            </p:cNvSpPr>
            <p:nvPr/>
          </p:nvSpPr>
          <p:spPr bwMode="auto">
            <a:xfrm flipH="1">
              <a:off x="1582" y="1939"/>
              <a:ext cx="389" cy="0"/>
            </a:xfrm>
            <a:prstGeom prst="line">
              <a:avLst/>
            </a:prstGeom>
            <a:noFill/>
            <a:ln w="38100" cap="sq">
              <a:solidFill>
                <a:srgbClr val="FF0000"/>
              </a:solidFill>
              <a:round/>
              <a:headEnd type="none" w="sm" len="sm"/>
              <a:tailEnd type="stealth" w="lg" len="lg"/>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grpSp>
      <p:grpSp>
        <p:nvGrpSpPr>
          <p:cNvPr id="120" name="Group 69"/>
          <p:cNvGrpSpPr>
            <a:grpSpLocks/>
          </p:cNvGrpSpPr>
          <p:nvPr/>
        </p:nvGrpSpPr>
        <p:grpSpPr bwMode="auto">
          <a:xfrm>
            <a:off x="5815037" y="2631298"/>
            <a:ext cx="852714" cy="407789"/>
            <a:chOff x="1582" y="1802"/>
            <a:chExt cx="564" cy="274"/>
          </a:xfrm>
        </p:grpSpPr>
        <p:sp>
          <p:nvSpPr>
            <p:cNvPr id="121" name="Oval 70"/>
            <p:cNvSpPr>
              <a:spLocks noChangeArrowheads="1"/>
            </p:cNvSpPr>
            <p:nvPr/>
          </p:nvSpPr>
          <p:spPr bwMode="auto">
            <a:xfrm>
              <a:off x="1873" y="1802"/>
              <a:ext cx="273" cy="274"/>
            </a:xfrm>
            <a:prstGeom prst="ellipse">
              <a:avLst/>
            </a:prstGeom>
            <a:gradFill rotWithShape="0">
              <a:gsLst>
                <a:gs pos="0">
                  <a:srgbClr val="FF0000"/>
                </a:gs>
                <a:gs pos="100000">
                  <a:srgbClr val="FF00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sp>
          <p:nvSpPr>
            <p:cNvPr id="122" name="Line 71"/>
            <p:cNvSpPr>
              <a:spLocks noChangeShapeType="1"/>
            </p:cNvSpPr>
            <p:nvPr/>
          </p:nvSpPr>
          <p:spPr bwMode="auto">
            <a:xfrm flipH="1">
              <a:off x="1582" y="1939"/>
              <a:ext cx="389" cy="0"/>
            </a:xfrm>
            <a:prstGeom prst="line">
              <a:avLst/>
            </a:prstGeom>
            <a:noFill/>
            <a:ln w="38100" cap="sq">
              <a:solidFill>
                <a:srgbClr val="FF0000"/>
              </a:solidFill>
              <a:round/>
              <a:headEnd type="none" w="sm" len="sm"/>
              <a:tailEnd type="stealth" w="lg" len="lg"/>
            </a:ln>
            <a:effectLst/>
          </p:spPr>
          <p:txBody>
            <a:bodyPr wrap="none" anchor="ctr"/>
            <a:lstStyle/>
            <a:p>
              <a:pPr defTabSz="863699" eaLnBrk="0" hangingPunct="0">
                <a:defRPr/>
              </a:pPr>
              <a:endParaRPr lang="en-US" sz="1900" dirty="0">
                <a:solidFill>
                  <a:srgbClr val="000000"/>
                </a:solidFill>
                <a:effectLst>
                  <a:outerShdw blurRad="38100" dist="38100" dir="2700000" algn="tl">
                    <a:srgbClr val="000000">
                      <a:alpha val="43137"/>
                    </a:srgbClr>
                  </a:outerShdw>
                </a:effectLst>
                <a:latin typeface="Arial" charset="0"/>
              </a:endParaRPr>
            </a:p>
          </p:txBody>
        </p:sp>
      </p:grpSp>
      <p:sp>
        <p:nvSpPr>
          <p:cNvPr id="123" name="Text Box 72"/>
          <p:cNvSpPr txBox="1">
            <a:spLocks noChangeArrowheads="1"/>
          </p:cNvSpPr>
          <p:nvPr/>
        </p:nvSpPr>
        <p:spPr bwMode="auto">
          <a:xfrm>
            <a:off x="6667752" y="4439150"/>
            <a:ext cx="2249714" cy="96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lIns="85583" tIns="42791" rIns="85583" bIns="42791"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3699">
              <a:spcBef>
                <a:spcPct val="0"/>
              </a:spcBef>
              <a:buClrTx/>
              <a:buSzTx/>
              <a:buFont typeface="Wingdings" panose="05000000000000000000" pitchFamily="2" charset="2"/>
              <a:buNone/>
            </a:pPr>
            <a:r>
              <a:rPr lang="en-GB" altLang="en-US" sz="1900">
                <a:solidFill>
                  <a:srgbClr val="000000"/>
                </a:solidFill>
                <a:latin typeface="Calibri"/>
                <a:cs typeface="Calibri"/>
              </a:rPr>
              <a:t>Questionnaire</a:t>
            </a:r>
            <a:br>
              <a:rPr lang="en-GB" altLang="en-US" sz="1900">
                <a:solidFill>
                  <a:srgbClr val="000000"/>
                </a:solidFill>
                <a:latin typeface="Calibri"/>
                <a:cs typeface="Calibri"/>
              </a:rPr>
            </a:br>
            <a:r>
              <a:rPr lang="en-GB" altLang="en-US" sz="1900">
                <a:solidFill>
                  <a:srgbClr val="000000"/>
                </a:solidFill>
                <a:latin typeface="Calibri"/>
                <a:cs typeface="Calibri"/>
              </a:rPr>
              <a:t>with high precision</a:t>
            </a:r>
            <a:br>
              <a:rPr lang="en-GB" altLang="en-US" sz="1900">
                <a:solidFill>
                  <a:srgbClr val="000000"/>
                </a:solidFill>
                <a:latin typeface="Calibri"/>
                <a:cs typeface="Calibri"/>
              </a:rPr>
            </a:br>
            <a:r>
              <a:rPr lang="en-GB" altLang="en-US" sz="1900" b="1" u="sng">
                <a:solidFill>
                  <a:srgbClr val="000000"/>
                </a:solidFill>
                <a:latin typeface="Calibri"/>
                <a:cs typeface="Calibri"/>
              </a:rPr>
              <a:t>AND</a:t>
            </a:r>
            <a:r>
              <a:rPr lang="en-GB" altLang="en-US" sz="1900">
                <a:solidFill>
                  <a:srgbClr val="000000"/>
                </a:solidFill>
                <a:latin typeface="Calibri"/>
                <a:cs typeface="Calibri"/>
              </a:rPr>
              <a:t> a wide range</a:t>
            </a:r>
          </a:p>
        </p:txBody>
      </p:sp>
      <p:sp>
        <p:nvSpPr>
          <p:cNvPr id="124" name="Text Box 18"/>
          <p:cNvSpPr txBox="1">
            <a:spLocks noChangeArrowheads="1"/>
          </p:cNvSpPr>
          <p:nvPr/>
        </p:nvSpPr>
        <p:spPr bwMode="auto">
          <a:xfrm>
            <a:off x="1067237" y="5351474"/>
            <a:ext cx="998723" cy="9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wrap="none" lIns="85583" tIns="42791" rIns="85583" bIns="42791"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algn="ctr" defTabSz="863699">
              <a:spcBef>
                <a:spcPct val="0"/>
              </a:spcBef>
              <a:buClrTx/>
              <a:buSzTx/>
              <a:buFont typeface="Wingdings" panose="05000000000000000000" pitchFamily="2" charset="2"/>
              <a:buNone/>
            </a:pPr>
            <a:r>
              <a:rPr lang="en-GB" altLang="en-US" sz="1900" dirty="0">
                <a:solidFill>
                  <a:srgbClr val="000000"/>
                </a:solidFill>
                <a:latin typeface="Calibri"/>
                <a:cs typeface="Calibri"/>
              </a:rPr>
              <a:t>low</a:t>
            </a:r>
            <a:br>
              <a:rPr lang="en-GB" altLang="en-US" sz="1900" dirty="0">
                <a:solidFill>
                  <a:srgbClr val="000000"/>
                </a:solidFill>
                <a:latin typeface="Calibri"/>
                <a:cs typeface="Calibri"/>
              </a:rPr>
            </a:br>
            <a:r>
              <a:rPr lang="en-GB" altLang="en-US" sz="1900" dirty="0">
                <a:solidFill>
                  <a:srgbClr val="000000"/>
                </a:solidFill>
                <a:latin typeface="Calibri"/>
                <a:cs typeface="Calibri"/>
              </a:rPr>
              <a:t>physical</a:t>
            </a:r>
          </a:p>
          <a:p>
            <a:pPr algn="ctr" defTabSz="863699">
              <a:spcBef>
                <a:spcPct val="0"/>
              </a:spcBef>
              <a:buClrTx/>
              <a:buSzTx/>
              <a:buFont typeface="Wingdings" panose="05000000000000000000" pitchFamily="2" charset="2"/>
              <a:buNone/>
            </a:pPr>
            <a:r>
              <a:rPr lang="en-GB" altLang="en-US" sz="1900" dirty="0">
                <a:solidFill>
                  <a:srgbClr val="000000"/>
                </a:solidFill>
                <a:latin typeface="Calibri"/>
                <a:cs typeface="Calibri"/>
              </a:rPr>
              <a:t>function</a:t>
            </a:r>
          </a:p>
        </p:txBody>
      </p:sp>
      <p:sp>
        <p:nvSpPr>
          <p:cNvPr id="125" name="Text Box 43"/>
          <p:cNvSpPr txBox="1">
            <a:spLocks noChangeArrowheads="1"/>
          </p:cNvSpPr>
          <p:nvPr/>
        </p:nvSpPr>
        <p:spPr bwMode="auto">
          <a:xfrm>
            <a:off x="862054" y="3640980"/>
            <a:ext cx="1637393" cy="37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lg" len="lg"/>
              </a14:hiddenLine>
            </a:ext>
          </a:extLst>
        </p:spPr>
        <p:txBody>
          <a:bodyPr lIns="86369" tIns="43184" rIns="86369" bIns="43184" anchor="ct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anose="05000000000000000000"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anose="05000000000000000000"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itchFamily="34" charset="0"/>
              </a:defRPr>
            </a:lvl9pPr>
          </a:lstStyle>
          <a:p>
            <a:pPr defTabSz="863699">
              <a:spcBef>
                <a:spcPct val="0"/>
              </a:spcBef>
              <a:buClrTx/>
              <a:buSzTx/>
              <a:buFont typeface="Wingdings" panose="05000000000000000000" pitchFamily="2" charset="2"/>
              <a:buNone/>
            </a:pPr>
            <a:r>
              <a:rPr lang="en-GB" altLang="en-US" sz="1900" b="1" dirty="0">
                <a:solidFill>
                  <a:srgbClr val="355D7E"/>
                </a:solidFill>
                <a:latin typeface="Calibri"/>
                <a:cs typeface="Calibri"/>
              </a:rPr>
              <a:t>Question #1</a:t>
            </a:r>
          </a:p>
        </p:txBody>
      </p:sp>
    </p:spTree>
    <p:extLst>
      <p:ext uri="{BB962C8B-B14F-4D97-AF65-F5344CB8AC3E}">
        <p14:creationId xmlns:p14="http://schemas.microsoft.com/office/powerpoint/2010/main" val="16005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1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499"/>
                                          </p:stCondLst>
                                        </p:cTn>
                                        <p:tgtEl>
                                          <p:spTgt spid="1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499"/>
                                          </p:stCondLst>
                                        </p:cTn>
                                        <p:tgtEl>
                                          <p:spTgt spid="1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499"/>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8" grpId="0" animBg="1"/>
      <p:bldP spid="59" grpId="0" animBg="1"/>
      <p:bldP spid="60" grpId="0" animBg="1"/>
      <p:bldP spid="61" grpId="0" animBg="1"/>
      <p:bldP spid="62" grpId="0" animBg="1"/>
      <p:bldP spid="63" grpId="0" animBg="1"/>
      <p:bldP spid="70" grpId="0"/>
      <p:bldP spid="123" grpId="0" autoUpdateAnimBg="0"/>
      <p:bldP spid="124" grpId="0"/>
      <p:bldP spid="1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764" y="8"/>
            <a:ext cx="8034236" cy="1365247"/>
          </a:xfrm>
        </p:spPr>
        <p:txBody>
          <a:bodyPr anchor="ctr"/>
          <a:lstStyle/>
          <a:p>
            <a:r>
              <a:rPr lang="en-US" sz="3800" b="1" u="sng" dirty="0" smtClean="0">
                <a:solidFill>
                  <a:schemeClr val="bg1"/>
                </a:solidFill>
                <a:latin typeface="Calibri"/>
                <a:cs typeface="Calibri"/>
              </a:rPr>
              <a:t>Flexibility</a:t>
            </a:r>
            <a:r>
              <a:rPr lang="en-US" sz="3800" b="1" dirty="0" smtClean="0">
                <a:solidFill>
                  <a:schemeClr val="bg1"/>
                </a:solidFill>
                <a:latin typeface="Calibri"/>
                <a:cs typeface="Calibri"/>
              </a:rPr>
              <a:t>: </a:t>
            </a:r>
            <a:br>
              <a:rPr lang="en-US" sz="3800" b="1" dirty="0" smtClean="0">
                <a:solidFill>
                  <a:schemeClr val="bg1"/>
                </a:solidFill>
                <a:latin typeface="Calibri"/>
                <a:cs typeface="Calibri"/>
              </a:rPr>
            </a:br>
            <a:r>
              <a:rPr lang="en-US" sz="3800" dirty="0" smtClean="0">
                <a:solidFill>
                  <a:schemeClr val="bg1"/>
                </a:solidFill>
                <a:latin typeface="Calibri"/>
                <a:cs typeface="Calibri"/>
              </a:rPr>
              <a:t>PROMIS® Short forms and Profiles (</a:t>
            </a:r>
            <a:r>
              <a:rPr lang="en-US" sz="3800" dirty="0">
                <a:solidFill>
                  <a:schemeClr val="bg1"/>
                </a:solidFill>
                <a:latin typeface="Calibri"/>
                <a:cs typeface="Calibri"/>
              </a:rPr>
              <a:t>v1) </a:t>
            </a:r>
            <a:endParaRPr lang="en-US" sz="3800" dirty="0">
              <a:solidFill>
                <a:srgbClr val="FFFFFF"/>
              </a:solidFill>
              <a:latin typeface="Calibri"/>
              <a:cs typeface="Calibri"/>
            </a:endParaRPr>
          </a:p>
        </p:txBody>
      </p:sp>
      <p:sp>
        <p:nvSpPr>
          <p:cNvPr id="39" name="Rectangle 38"/>
          <p:cNvSpPr/>
          <p:nvPr/>
        </p:nvSpPr>
        <p:spPr>
          <a:xfrm>
            <a:off x="2743201" y="2127253"/>
            <a:ext cx="2217738" cy="457200"/>
          </a:xfrm>
          <a:prstGeom prst="rect">
            <a:avLst/>
          </a:prstGeom>
        </p:spPr>
        <p:style>
          <a:lnRef idx="1">
            <a:schemeClr val="accent3"/>
          </a:lnRef>
          <a:fillRef idx="2">
            <a:schemeClr val="accent3"/>
          </a:fillRef>
          <a:effectRef idx="1">
            <a:schemeClr val="accent3"/>
          </a:effectRef>
          <a:fontRef idx="minor">
            <a:schemeClr val="dk1"/>
          </a:fontRef>
        </p:style>
        <p:txBody>
          <a:bodyPr lIns="91408" tIns="45704" rIns="91408" bIns="45704" anchor="ctr"/>
          <a:lstStyle/>
          <a:p>
            <a:pPr algn="ctr" defTabSz="914400" eaLnBrk="0" fontAlgn="base" hangingPunct="0">
              <a:spcBef>
                <a:spcPct val="0"/>
              </a:spcBef>
              <a:spcAft>
                <a:spcPct val="0"/>
              </a:spcAft>
              <a:defRPr/>
            </a:pPr>
            <a:r>
              <a:rPr lang="en-US" sz="1600" dirty="0">
                <a:ln w="0"/>
                <a:solidFill>
                  <a:prstClr val="black"/>
                </a:solidFill>
                <a:effectLst>
                  <a:outerShdw blurRad="38100" dist="19050" dir="2700000" algn="tl" rotWithShape="0">
                    <a:prstClr val="black">
                      <a:alpha val="40000"/>
                    </a:prstClr>
                  </a:outerShdw>
                </a:effectLst>
                <a:cs typeface="Calibri"/>
              </a:rPr>
              <a:t>Anxiety</a:t>
            </a:r>
          </a:p>
          <a:p>
            <a:pPr algn="ctr" defTabSz="914400" eaLnBrk="0" fontAlgn="base" hangingPunct="0">
              <a:spcBef>
                <a:spcPct val="0"/>
              </a:spcBef>
              <a:spcAft>
                <a:spcPct val="0"/>
              </a:spcAft>
              <a:defRPr/>
            </a:pPr>
            <a:r>
              <a:rPr lang="en-US" sz="1600" dirty="0">
                <a:ln w="0"/>
                <a:solidFill>
                  <a:prstClr val="black"/>
                </a:solidFill>
                <a:effectLst>
                  <a:outerShdw blurRad="38100" dist="19050" dir="2700000" algn="tl" rotWithShape="0">
                    <a:prstClr val="black">
                      <a:alpha val="40000"/>
                    </a:prstClr>
                  </a:outerShdw>
                </a:effectLst>
                <a:cs typeface="Calibri"/>
              </a:rPr>
              <a:t>29</a:t>
            </a:r>
          </a:p>
        </p:txBody>
      </p:sp>
      <p:sp>
        <p:nvSpPr>
          <p:cNvPr id="40" name="Rectangle 39"/>
          <p:cNvSpPr/>
          <p:nvPr/>
        </p:nvSpPr>
        <p:spPr>
          <a:xfrm>
            <a:off x="2743200" y="2660653"/>
            <a:ext cx="2249488" cy="457200"/>
          </a:xfrm>
          <a:prstGeom prst="rect">
            <a:avLst/>
          </a:prstGeom>
        </p:spPr>
        <p:style>
          <a:lnRef idx="1">
            <a:schemeClr val="accent3"/>
          </a:lnRef>
          <a:fillRef idx="2">
            <a:schemeClr val="accent3"/>
          </a:fillRef>
          <a:effectRef idx="1">
            <a:schemeClr val="accent3"/>
          </a:effectRef>
          <a:fontRef idx="minor">
            <a:schemeClr val="dk1"/>
          </a:fontRef>
        </p:style>
        <p:txBody>
          <a:bodyPr lIns="91408" tIns="45704" rIns="91408" bIns="45704" anchor="ctr"/>
          <a:lstStyle/>
          <a:p>
            <a:pPr algn="ctr" defTabSz="914400" eaLnBrk="0" fontAlgn="base" hangingPunct="0">
              <a:spcBef>
                <a:spcPct val="0"/>
              </a:spcBef>
              <a:spcAft>
                <a:spcPct val="0"/>
              </a:spcAft>
              <a:defRPr/>
            </a:pPr>
            <a:r>
              <a:rPr lang="en-US" sz="1600" dirty="0">
                <a:ln w="0"/>
                <a:solidFill>
                  <a:prstClr val="black"/>
                </a:solidFill>
                <a:effectLst>
                  <a:outerShdw blurRad="38100" dist="19050" dir="2700000" algn="tl" rotWithShape="0">
                    <a:prstClr val="black">
                      <a:alpha val="40000"/>
                    </a:prstClr>
                  </a:outerShdw>
                </a:effectLst>
                <a:cs typeface="Calibri"/>
              </a:rPr>
              <a:t>Depression</a:t>
            </a:r>
          </a:p>
          <a:p>
            <a:pPr algn="ctr" defTabSz="914400" eaLnBrk="0" fontAlgn="base" hangingPunct="0">
              <a:spcBef>
                <a:spcPct val="0"/>
              </a:spcBef>
              <a:spcAft>
                <a:spcPct val="0"/>
              </a:spcAft>
              <a:defRPr/>
            </a:pPr>
            <a:r>
              <a:rPr lang="en-US" sz="1600" dirty="0">
                <a:ln w="0"/>
                <a:solidFill>
                  <a:prstClr val="black"/>
                </a:solidFill>
                <a:effectLst>
                  <a:outerShdw blurRad="38100" dist="19050" dir="2700000" algn="tl" rotWithShape="0">
                    <a:prstClr val="black">
                      <a:alpha val="40000"/>
                    </a:prstClr>
                  </a:outerShdw>
                </a:effectLst>
                <a:cs typeface="Calibri"/>
              </a:rPr>
              <a:t>28</a:t>
            </a:r>
          </a:p>
        </p:txBody>
      </p:sp>
      <p:sp>
        <p:nvSpPr>
          <p:cNvPr id="41" name="Rectangle 40"/>
          <p:cNvSpPr/>
          <p:nvPr/>
        </p:nvSpPr>
        <p:spPr>
          <a:xfrm>
            <a:off x="2743200" y="3270253"/>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914400" eaLnBrk="0" fontAlgn="base" hangingPunct="0">
              <a:spcBef>
                <a:spcPct val="0"/>
              </a:spcBef>
              <a:spcAft>
                <a:spcPct val="0"/>
              </a:spcAft>
              <a:defRPr/>
            </a:pPr>
            <a:r>
              <a:rPr lang="en-US" sz="1600" dirty="0">
                <a:solidFill>
                  <a:prstClr val="white"/>
                </a:solidFill>
                <a:cs typeface="Calibri"/>
              </a:rPr>
              <a:t>Fatigue</a:t>
            </a:r>
          </a:p>
          <a:p>
            <a:pPr algn="ctr" defTabSz="914400" eaLnBrk="0" fontAlgn="base" hangingPunct="0">
              <a:spcBef>
                <a:spcPct val="0"/>
              </a:spcBef>
              <a:spcAft>
                <a:spcPct val="0"/>
              </a:spcAft>
              <a:defRPr/>
            </a:pPr>
            <a:r>
              <a:rPr lang="en-US" sz="1600" dirty="0">
                <a:solidFill>
                  <a:prstClr val="white"/>
                </a:solidFill>
                <a:cs typeface="Calibri"/>
              </a:rPr>
              <a:t>95</a:t>
            </a:r>
          </a:p>
        </p:txBody>
      </p:sp>
      <p:sp>
        <p:nvSpPr>
          <p:cNvPr id="42" name="Rectangle 41"/>
          <p:cNvSpPr/>
          <p:nvPr/>
        </p:nvSpPr>
        <p:spPr>
          <a:xfrm>
            <a:off x="2743200" y="3803653"/>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914400" eaLnBrk="0" fontAlgn="base" hangingPunct="0">
              <a:spcBef>
                <a:spcPct val="0"/>
              </a:spcBef>
              <a:spcAft>
                <a:spcPct val="0"/>
              </a:spcAft>
              <a:defRPr/>
            </a:pPr>
            <a:r>
              <a:rPr lang="en-US" sz="1600" dirty="0">
                <a:solidFill>
                  <a:prstClr val="white"/>
                </a:solidFill>
                <a:cs typeface="Calibri"/>
              </a:rPr>
              <a:t>Pain Interference</a:t>
            </a:r>
          </a:p>
          <a:p>
            <a:pPr algn="ctr" defTabSz="914400" eaLnBrk="0" fontAlgn="base" hangingPunct="0">
              <a:spcBef>
                <a:spcPct val="0"/>
              </a:spcBef>
              <a:spcAft>
                <a:spcPct val="0"/>
              </a:spcAft>
              <a:defRPr/>
            </a:pPr>
            <a:r>
              <a:rPr lang="en-US" sz="1600" dirty="0">
                <a:solidFill>
                  <a:prstClr val="white"/>
                </a:solidFill>
                <a:cs typeface="Calibri"/>
              </a:rPr>
              <a:t>41</a:t>
            </a:r>
          </a:p>
        </p:txBody>
      </p:sp>
      <p:sp>
        <p:nvSpPr>
          <p:cNvPr id="43" name="Rectangle 42"/>
          <p:cNvSpPr/>
          <p:nvPr/>
        </p:nvSpPr>
        <p:spPr>
          <a:xfrm>
            <a:off x="2743200" y="4337053"/>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914400" eaLnBrk="0" fontAlgn="base" hangingPunct="0">
              <a:spcBef>
                <a:spcPct val="0"/>
              </a:spcBef>
              <a:spcAft>
                <a:spcPct val="0"/>
              </a:spcAft>
              <a:defRPr/>
            </a:pPr>
            <a:r>
              <a:rPr lang="en-US" sz="1600" dirty="0">
                <a:solidFill>
                  <a:prstClr val="white"/>
                </a:solidFill>
                <a:cs typeface="Calibri"/>
              </a:rPr>
              <a:t>Sleep Disturbance</a:t>
            </a:r>
          </a:p>
          <a:p>
            <a:pPr algn="ctr" defTabSz="914400" eaLnBrk="0" fontAlgn="base" hangingPunct="0">
              <a:spcBef>
                <a:spcPct val="0"/>
              </a:spcBef>
              <a:spcAft>
                <a:spcPct val="0"/>
              </a:spcAft>
              <a:defRPr/>
            </a:pPr>
            <a:r>
              <a:rPr lang="en-US" sz="1600" dirty="0">
                <a:solidFill>
                  <a:prstClr val="white"/>
                </a:solidFill>
                <a:cs typeface="Calibri"/>
              </a:rPr>
              <a:t>27</a:t>
            </a:r>
          </a:p>
        </p:txBody>
      </p:sp>
      <p:sp>
        <p:nvSpPr>
          <p:cNvPr id="44" name="Rectangle 43"/>
          <p:cNvSpPr/>
          <p:nvPr/>
        </p:nvSpPr>
        <p:spPr>
          <a:xfrm>
            <a:off x="2743200" y="4946653"/>
            <a:ext cx="2286000" cy="457200"/>
          </a:xfrm>
          <a:prstGeom prst="rect">
            <a:avLst/>
          </a:prstGeom>
          <a:ln/>
        </p:spPr>
        <p:style>
          <a:lnRef idx="1">
            <a:schemeClr val="accent1"/>
          </a:lnRef>
          <a:fillRef idx="3">
            <a:schemeClr val="accent1"/>
          </a:fillRef>
          <a:effectRef idx="2">
            <a:schemeClr val="accent1"/>
          </a:effectRef>
          <a:fontRef idx="minor">
            <a:schemeClr val="lt1"/>
          </a:fontRef>
        </p:style>
        <p:txBody>
          <a:bodyPr lIns="91408" tIns="45704" rIns="91408" bIns="45704" anchor="ctr"/>
          <a:lstStyle/>
          <a:p>
            <a:pPr algn="ctr" defTabSz="914400" eaLnBrk="0" fontAlgn="base" hangingPunct="0">
              <a:spcBef>
                <a:spcPct val="0"/>
              </a:spcBef>
              <a:spcAft>
                <a:spcPct val="0"/>
              </a:spcAft>
              <a:defRPr/>
            </a:pPr>
            <a:r>
              <a:rPr lang="en-US" sz="1600" dirty="0">
                <a:solidFill>
                  <a:prstClr val="white"/>
                </a:solidFill>
                <a:cs typeface="Calibri"/>
              </a:rPr>
              <a:t>Physical Function</a:t>
            </a:r>
          </a:p>
          <a:p>
            <a:pPr algn="ctr" defTabSz="914400" eaLnBrk="0" fontAlgn="base" hangingPunct="0">
              <a:spcBef>
                <a:spcPct val="0"/>
              </a:spcBef>
              <a:spcAft>
                <a:spcPct val="0"/>
              </a:spcAft>
              <a:defRPr/>
            </a:pPr>
            <a:r>
              <a:rPr lang="en-US" sz="1600" dirty="0">
                <a:solidFill>
                  <a:prstClr val="white"/>
                </a:solidFill>
                <a:cs typeface="Calibri"/>
              </a:rPr>
              <a:t>124</a:t>
            </a:r>
          </a:p>
        </p:txBody>
      </p:sp>
      <p:sp>
        <p:nvSpPr>
          <p:cNvPr id="45" name="Rectangle 44"/>
          <p:cNvSpPr/>
          <p:nvPr/>
        </p:nvSpPr>
        <p:spPr>
          <a:xfrm>
            <a:off x="2743200" y="5480053"/>
            <a:ext cx="2286000" cy="457200"/>
          </a:xfrm>
          <a:prstGeom prst="rect">
            <a:avLst/>
          </a:prstGeom>
        </p:spPr>
        <p:style>
          <a:lnRef idx="1">
            <a:schemeClr val="accent2"/>
          </a:lnRef>
          <a:fillRef idx="2">
            <a:schemeClr val="accent2"/>
          </a:fillRef>
          <a:effectRef idx="1">
            <a:schemeClr val="accent2"/>
          </a:effectRef>
          <a:fontRef idx="minor">
            <a:schemeClr val="dk1"/>
          </a:fontRef>
        </p:style>
        <p:txBody>
          <a:bodyPr lIns="91408" tIns="45704" rIns="91408" bIns="45704" anchor="ctr"/>
          <a:lstStyle/>
          <a:p>
            <a:pPr algn="ctr" defTabSz="914400" eaLnBrk="0" fontAlgn="base" hangingPunct="0">
              <a:spcBef>
                <a:spcPct val="0"/>
              </a:spcBef>
              <a:spcAft>
                <a:spcPct val="0"/>
              </a:spcAft>
              <a:defRPr/>
            </a:pPr>
            <a:r>
              <a:rPr lang="en-US" sz="1600" dirty="0">
                <a:solidFill>
                  <a:prstClr val="black"/>
                </a:solidFill>
                <a:cs typeface="Calibri"/>
              </a:rPr>
              <a:t>Satisfaction with Roles</a:t>
            </a:r>
          </a:p>
          <a:p>
            <a:pPr algn="ctr" defTabSz="914400" eaLnBrk="0" fontAlgn="base" hangingPunct="0">
              <a:spcBef>
                <a:spcPct val="0"/>
              </a:spcBef>
              <a:spcAft>
                <a:spcPct val="0"/>
              </a:spcAft>
              <a:defRPr/>
            </a:pPr>
            <a:r>
              <a:rPr lang="en-US" sz="1600" dirty="0">
                <a:solidFill>
                  <a:prstClr val="black"/>
                </a:solidFill>
                <a:cs typeface="Calibri"/>
              </a:rPr>
              <a:t>14</a:t>
            </a:r>
          </a:p>
        </p:txBody>
      </p:sp>
      <p:grpSp>
        <p:nvGrpSpPr>
          <p:cNvPr id="46" name="Group 32"/>
          <p:cNvGrpSpPr>
            <a:grpSpLocks/>
          </p:cNvGrpSpPr>
          <p:nvPr/>
        </p:nvGrpSpPr>
        <p:grpSpPr bwMode="auto">
          <a:xfrm>
            <a:off x="6629400" y="2203453"/>
            <a:ext cx="457200" cy="228600"/>
            <a:chOff x="6629400" y="2362200"/>
            <a:chExt cx="457200" cy="228600"/>
          </a:xfrm>
        </p:grpSpPr>
        <p:sp>
          <p:nvSpPr>
            <p:cNvPr id="47" name="Rounded Rectangle 46"/>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48" name="Rounded Rectangle 47"/>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49" name="Group 33"/>
          <p:cNvGrpSpPr>
            <a:grpSpLocks/>
          </p:cNvGrpSpPr>
          <p:nvPr/>
        </p:nvGrpSpPr>
        <p:grpSpPr bwMode="auto">
          <a:xfrm>
            <a:off x="7239000" y="2203453"/>
            <a:ext cx="457200" cy="228600"/>
            <a:chOff x="7239000" y="2362200"/>
            <a:chExt cx="457200" cy="228600"/>
          </a:xfrm>
        </p:grpSpPr>
        <p:sp>
          <p:nvSpPr>
            <p:cNvPr id="50" name="Rounded Rectangle 49"/>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51" name="Rounded Rectangle 50"/>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sp>
        <p:nvSpPr>
          <p:cNvPr id="52" name="Left Brace 51"/>
          <p:cNvSpPr/>
          <p:nvPr/>
        </p:nvSpPr>
        <p:spPr>
          <a:xfrm rot="5400000">
            <a:off x="5829300" y="1555753"/>
            <a:ext cx="228600" cy="9144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53" name="TextBox 52"/>
          <p:cNvSpPr txBox="1">
            <a:spLocks noChangeArrowheads="1"/>
          </p:cNvSpPr>
          <p:nvPr/>
        </p:nvSpPr>
        <p:spPr bwMode="auto">
          <a:xfrm>
            <a:off x="5791201" y="1833569"/>
            <a:ext cx="301621" cy="369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mtClean="0">
                <a:solidFill>
                  <a:prstClr val="black"/>
                </a:solidFill>
                <a:latin typeface="Calibri"/>
                <a:cs typeface="Calibri"/>
              </a:rPr>
              <a:t>4</a:t>
            </a:r>
          </a:p>
        </p:txBody>
      </p:sp>
      <p:sp>
        <p:nvSpPr>
          <p:cNvPr id="54" name="Left Brace 53"/>
          <p:cNvSpPr/>
          <p:nvPr/>
        </p:nvSpPr>
        <p:spPr>
          <a:xfrm rot="5400000">
            <a:off x="6134100" y="1022353"/>
            <a:ext cx="228600" cy="15240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55" name="TextBox 54"/>
          <p:cNvSpPr txBox="1">
            <a:spLocks noChangeArrowheads="1"/>
          </p:cNvSpPr>
          <p:nvPr/>
        </p:nvSpPr>
        <p:spPr bwMode="auto">
          <a:xfrm>
            <a:off x="6096001" y="1604969"/>
            <a:ext cx="301621" cy="369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mtClean="0">
                <a:solidFill>
                  <a:prstClr val="black"/>
                </a:solidFill>
                <a:latin typeface="Calibri"/>
                <a:cs typeface="Calibri"/>
              </a:rPr>
              <a:t>6</a:t>
            </a:r>
          </a:p>
        </p:txBody>
      </p:sp>
      <p:sp>
        <p:nvSpPr>
          <p:cNvPr id="56" name="Left Brace 55"/>
          <p:cNvSpPr/>
          <p:nvPr/>
        </p:nvSpPr>
        <p:spPr>
          <a:xfrm rot="5400000">
            <a:off x="6471448" y="445298"/>
            <a:ext cx="239712" cy="22098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57" name="TextBox 56"/>
          <p:cNvSpPr txBox="1">
            <a:spLocks noChangeArrowheads="1"/>
          </p:cNvSpPr>
          <p:nvPr/>
        </p:nvSpPr>
        <p:spPr bwMode="auto">
          <a:xfrm>
            <a:off x="6469066" y="1365255"/>
            <a:ext cx="301621" cy="369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mtClean="0">
                <a:solidFill>
                  <a:prstClr val="black"/>
                </a:solidFill>
                <a:latin typeface="Calibri"/>
                <a:cs typeface="Calibri"/>
              </a:rPr>
              <a:t>8</a:t>
            </a:r>
          </a:p>
        </p:txBody>
      </p:sp>
      <p:grpSp>
        <p:nvGrpSpPr>
          <p:cNvPr id="58" name="Group 39"/>
          <p:cNvGrpSpPr>
            <a:grpSpLocks/>
          </p:cNvGrpSpPr>
          <p:nvPr/>
        </p:nvGrpSpPr>
        <p:grpSpPr bwMode="auto">
          <a:xfrm>
            <a:off x="6629400" y="2736853"/>
            <a:ext cx="457200" cy="228600"/>
            <a:chOff x="6629400" y="2362200"/>
            <a:chExt cx="457200" cy="228600"/>
          </a:xfrm>
        </p:grpSpPr>
        <p:sp>
          <p:nvSpPr>
            <p:cNvPr id="59" name="Rounded Rectangle 58"/>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60" name="Rounded Rectangle 59"/>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61" name="Group 42"/>
          <p:cNvGrpSpPr>
            <a:grpSpLocks/>
          </p:cNvGrpSpPr>
          <p:nvPr/>
        </p:nvGrpSpPr>
        <p:grpSpPr bwMode="auto">
          <a:xfrm>
            <a:off x="7239000" y="2736853"/>
            <a:ext cx="457200" cy="228600"/>
            <a:chOff x="7239000" y="2362200"/>
            <a:chExt cx="457200" cy="228600"/>
          </a:xfrm>
        </p:grpSpPr>
        <p:sp>
          <p:nvSpPr>
            <p:cNvPr id="62" name="Rounded Rectangle 61"/>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63" name="Rounded Rectangle 62"/>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64" name="Group 50"/>
          <p:cNvGrpSpPr>
            <a:grpSpLocks/>
          </p:cNvGrpSpPr>
          <p:nvPr/>
        </p:nvGrpSpPr>
        <p:grpSpPr bwMode="auto">
          <a:xfrm>
            <a:off x="6629400" y="3346453"/>
            <a:ext cx="457200" cy="228600"/>
            <a:chOff x="6629400" y="2362200"/>
            <a:chExt cx="457200" cy="228600"/>
          </a:xfrm>
        </p:grpSpPr>
        <p:sp>
          <p:nvSpPr>
            <p:cNvPr id="65" name="Rounded Rectangle 64"/>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66" name="Rounded Rectangle 65"/>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67" name="Group 53"/>
          <p:cNvGrpSpPr>
            <a:grpSpLocks/>
          </p:cNvGrpSpPr>
          <p:nvPr/>
        </p:nvGrpSpPr>
        <p:grpSpPr bwMode="auto">
          <a:xfrm>
            <a:off x="7239000" y="3346453"/>
            <a:ext cx="457200" cy="228600"/>
            <a:chOff x="7239000" y="2362200"/>
            <a:chExt cx="457200" cy="228600"/>
          </a:xfrm>
        </p:grpSpPr>
        <p:sp>
          <p:nvSpPr>
            <p:cNvPr id="68" name="Rounded Rectangle 67"/>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69" name="Rounded Rectangle 68"/>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70" name="Group 61"/>
          <p:cNvGrpSpPr>
            <a:grpSpLocks/>
          </p:cNvGrpSpPr>
          <p:nvPr/>
        </p:nvGrpSpPr>
        <p:grpSpPr bwMode="auto">
          <a:xfrm>
            <a:off x="6629400" y="3803653"/>
            <a:ext cx="457200" cy="228600"/>
            <a:chOff x="6629400" y="2362200"/>
            <a:chExt cx="457200" cy="228600"/>
          </a:xfrm>
        </p:grpSpPr>
        <p:sp>
          <p:nvSpPr>
            <p:cNvPr id="71" name="Rounded Rectangle 70"/>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72" name="Rounded Rectangle 71"/>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73" name="Group 64"/>
          <p:cNvGrpSpPr>
            <a:grpSpLocks/>
          </p:cNvGrpSpPr>
          <p:nvPr/>
        </p:nvGrpSpPr>
        <p:grpSpPr bwMode="auto">
          <a:xfrm>
            <a:off x="7239000" y="3803653"/>
            <a:ext cx="457200" cy="228600"/>
            <a:chOff x="7239000" y="2362200"/>
            <a:chExt cx="457200" cy="228600"/>
          </a:xfrm>
        </p:grpSpPr>
        <p:sp>
          <p:nvSpPr>
            <p:cNvPr id="74" name="Rounded Rectangle 73"/>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75" name="Rounded Rectangle 74"/>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76" name="Group 72"/>
          <p:cNvGrpSpPr>
            <a:grpSpLocks/>
          </p:cNvGrpSpPr>
          <p:nvPr/>
        </p:nvGrpSpPr>
        <p:grpSpPr bwMode="auto">
          <a:xfrm>
            <a:off x="6629400" y="4337053"/>
            <a:ext cx="457200" cy="228600"/>
            <a:chOff x="6629400" y="2362200"/>
            <a:chExt cx="457200" cy="228600"/>
          </a:xfrm>
        </p:grpSpPr>
        <p:sp>
          <p:nvSpPr>
            <p:cNvPr id="77" name="Rounded Rectangle 76"/>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78" name="Rounded Rectangle 77"/>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79" name="Group 75"/>
          <p:cNvGrpSpPr>
            <a:grpSpLocks/>
          </p:cNvGrpSpPr>
          <p:nvPr/>
        </p:nvGrpSpPr>
        <p:grpSpPr bwMode="auto">
          <a:xfrm>
            <a:off x="7239000" y="4337053"/>
            <a:ext cx="457200" cy="228600"/>
            <a:chOff x="7239000" y="2362200"/>
            <a:chExt cx="457200" cy="228600"/>
          </a:xfrm>
        </p:grpSpPr>
        <p:sp>
          <p:nvSpPr>
            <p:cNvPr id="80" name="Rounded Rectangle 79"/>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81" name="Rounded Rectangle 80"/>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82" name="Group 83"/>
          <p:cNvGrpSpPr>
            <a:grpSpLocks/>
          </p:cNvGrpSpPr>
          <p:nvPr/>
        </p:nvGrpSpPr>
        <p:grpSpPr bwMode="auto">
          <a:xfrm>
            <a:off x="6629400" y="5022853"/>
            <a:ext cx="457200" cy="228600"/>
            <a:chOff x="6629400" y="2362200"/>
            <a:chExt cx="457200" cy="228600"/>
          </a:xfrm>
        </p:grpSpPr>
        <p:sp>
          <p:nvSpPr>
            <p:cNvPr id="83" name="Rounded Rectangle 82"/>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84" name="Rounded Rectangle 83"/>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85" name="Group 86"/>
          <p:cNvGrpSpPr>
            <a:grpSpLocks/>
          </p:cNvGrpSpPr>
          <p:nvPr/>
        </p:nvGrpSpPr>
        <p:grpSpPr bwMode="auto">
          <a:xfrm>
            <a:off x="7239000" y="5022853"/>
            <a:ext cx="457200" cy="228600"/>
            <a:chOff x="7239000" y="2362200"/>
            <a:chExt cx="457200" cy="228600"/>
          </a:xfrm>
        </p:grpSpPr>
        <p:sp>
          <p:nvSpPr>
            <p:cNvPr id="86" name="Rounded Rectangle 85"/>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87" name="Rounded Rectangle 86"/>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88" name="Group 100"/>
          <p:cNvGrpSpPr>
            <a:grpSpLocks/>
          </p:cNvGrpSpPr>
          <p:nvPr/>
        </p:nvGrpSpPr>
        <p:grpSpPr bwMode="auto">
          <a:xfrm>
            <a:off x="5486400" y="2203453"/>
            <a:ext cx="914400" cy="3581400"/>
            <a:chOff x="5486400" y="2362200"/>
            <a:chExt cx="914400" cy="3581400"/>
          </a:xfrm>
        </p:grpSpPr>
        <p:grpSp>
          <p:nvGrpSpPr>
            <p:cNvPr id="89" name="Group 31"/>
            <p:cNvGrpSpPr>
              <a:grpSpLocks/>
            </p:cNvGrpSpPr>
            <p:nvPr/>
          </p:nvGrpSpPr>
          <p:grpSpPr bwMode="auto">
            <a:xfrm>
              <a:off x="5486400" y="2362200"/>
              <a:ext cx="914400" cy="228600"/>
              <a:chOff x="5486400" y="2362200"/>
              <a:chExt cx="914400" cy="228600"/>
            </a:xfrm>
          </p:grpSpPr>
          <p:sp>
            <p:nvSpPr>
              <p:cNvPr id="120" name="Rounded Rectangle 119"/>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21" name="Rounded Rectangle 120"/>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22" name="Rounded Rectangle 121"/>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23" name="Rounded Rectangle 122"/>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0" name="Group 34"/>
            <p:cNvGrpSpPr>
              <a:grpSpLocks/>
            </p:cNvGrpSpPr>
            <p:nvPr/>
          </p:nvGrpSpPr>
          <p:grpSpPr bwMode="auto">
            <a:xfrm>
              <a:off x="5486400" y="2895600"/>
              <a:ext cx="914400" cy="228600"/>
              <a:chOff x="5486400" y="2362200"/>
              <a:chExt cx="914400" cy="228600"/>
            </a:xfrm>
          </p:grpSpPr>
          <p:sp>
            <p:nvSpPr>
              <p:cNvPr id="116" name="Rounded Rectangle 115"/>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7" name="Rounded Rectangle 116"/>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8" name="Rounded Rectangle 117"/>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9" name="Rounded Rectangle 118"/>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1" name="Group 45"/>
            <p:cNvGrpSpPr>
              <a:grpSpLocks/>
            </p:cNvGrpSpPr>
            <p:nvPr/>
          </p:nvGrpSpPr>
          <p:grpSpPr bwMode="auto">
            <a:xfrm>
              <a:off x="5486400" y="3505200"/>
              <a:ext cx="914400" cy="228600"/>
              <a:chOff x="5486400" y="2362200"/>
              <a:chExt cx="914400" cy="228600"/>
            </a:xfrm>
          </p:grpSpPr>
          <p:sp>
            <p:nvSpPr>
              <p:cNvPr id="112" name="Rounded Rectangle 111"/>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3" name="Rounded Rectangle 112"/>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4" name="Rounded Rectangle 113"/>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5" name="Rounded Rectangle 114"/>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2" name="Group 56"/>
            <p:cNvGrpSpPr>
              <a:grpSpLocks/>
            </p:cNvGrpSpPr>
            <p:nvPr/>
          </p:nvGrpSpPr>
          <p:grpSpPr bwMode="auto">
            <a:xfrm>
              <a:off x="5486400" y="3962400"/>
              <a:ext cx="914400" cy="228600"/>
              <a:chOff x="5486400" y="2362200"/>
              <a:chExt cx="914400" cy="228600"/>
            </a:xfrm>
          </p:grpSpPr>
          <p:sp>
            <p:nvSpPr>
              <p:cNvPr id="108" name="Rounded Rectangle 107"/>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9" name="Rounded Rectangle 108"/>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0" name="Rounded Rectangle 109"/>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11" name="Rounded Rectangle 110"/>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3" name="Group 67"/>
            <p:cNvGrpSpPr>
              <a:grpSpLocks/>
            </p:cNvGrpSpPr>
            <p:nvPr/>
          </p:nvGrpSpPr>
          <p:grpSpPr bwMode="auto">
            <a:xfrm>
              <a:off x="5486400" y="4495800"/>
              <a:ext cx="914400" cy="228600"/>
              <a:chOff x="5486400" y="2362200"/>
              <a:chExt cx="914400" cy="228600"/>
            </a:xfrm>
          </p:grpSpPr>
          <p:sp>
            <p:nvSpPr>
              <p:cNvPr id="104" name="Rounded Rectangle 103"/>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5" name="Rounded Rectangle 104"/>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6" name="Rounded Rectangle 105"/>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7" name="Rounded Rectangle 106"/>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4" name="Group 78"/>
            <p:cNvGrpSpPr>
              <a:grpSpLocks/>
            </p:cNvGrpSpPr>
            <p:nvPr/>
          </p:nvGrpSpPr>
          <p:grpSpPr bwMode="auto">
            <a:xfrm>
              <a:off x="5486400" y="5181600"/>
              <a:ext cx="914400" cy="228600"/>
              <a:chOff x="5486400" y="2362200"/>
              <a:chExt cx="914400" cy="228600"/>
            </a:xfrm>
          </p:grpSpPr>
          <p:sp>
            <p:nvSpPr>
              <p:cNvPr id="100" name="Rounded Rectangle 99"/>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1" name="Rounded Rectangle 100"/>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2" name="Rounded Rectangle 101"/>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03" name="Rounded Rectangle 102"/>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95" name="Group 89"/>
            <p:cNvGrpSpPr>
              <a:grpSpLocks/>
            </p:cNvGrpSpPr>
            <p:nvPr/>
          </p:nvGrpSpPr>
          <p:grpSpPr bwMode="auto">
            <a:xfrm>
              <a:off x="5486400" y="5715000"/>
              <a:ext cx="914400" cy="228600"/>
              <a:chOff x="5486400" y="2362200"/>
              <a:chExt cx="914400" cy="228600"/>
            </a:xfrm>
          </p:grpSpPr>
          <p:sp>
            <p:nvSpPr>
              <p:cNvPr id="96" name="Rounded Rectangle 95"/>
              <p:cNvSpPr/>
              <p:nvPr/>
            </p:nvSpPr>
            <p:spPr>
              <a:xfrm>
                <a:off x="54864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97" name="Rounded Rectangle 96"/>
              <p:cNvSpPr/>
              <p:nvPr/>
            </p:nvSpPr>
            <p:spPr>
              <a:xfrm>
                <a:off x="57150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98" name="Rounded Rectangle 97"/>
              <p:cNvSpPr/>
              <p:nvPr/>
            </p:nvSpPr>
            <p:spPr>
              <a:xfrm>
                <a:off x="59436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99" name="Rounded Rectangle 98"/>
              <p:cNvSpPr/>
              <p:nvPr/>
            </p:nvSpPr>
            <p:spPr>
              <a:xfrm>
                <a:off x="6172200" y="2362200"/>
                <a:ext cx="228600" cy="228600"/>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grpSp>
        <p:nvGrpSpPr>
          <p:cNvPr id="124" name="Group 94"/>
          <p:cNvGrpSpPr>
            <a:grpSpLocks/>
          </p:cNvGrpSpPr>
          <p:nvPr/>
        </p:nvGrpSpPr>
        <p:grpSpPr bwMode="auto">
          <a:xfrm>
            <a:off x="6629400" y="5556253"/>
            <a:ext cx="457200" cy="228600"/>
            <a:chOff x="6629400" y="2362200"/>
            <a:chExt cx="457200" cy="228600"/>
          </a:xfrm>
        </p:grpSpPr>
        <p:sp>
          <p:nvSpPr>
            <p:cNvPr id="125" name="Rounded Rectangle 124"/>
            <p:cNvSpPr/>
            <p:nvPr/>
          </p:nvSpPr>
          <p:spPr>
            <a:xfrm>
              <a:off x="66294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26" name="Rounded Rectangle 125"/>
            <p:cNvSpPr/>
            <p:nvPr/>
          </p:nvSpPr>
          <p:spPr>
            <a:xfrm>
              <a:off x="6858000" y="2362200"/>
              <a:ext cx="228600" cy="22860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grpSp>
        <p:nvGrpSpPr>
          <p:cNvPr id="127" name="Group 97"/>
          <p:cNvGrpSpPr>
            <a:grpSpLocks/>
          </p:cNvGrpSpPr>
          <p:nvPr/>
        </p:nvGrpSpPr>
        <p:grpSpPr bwMode="auto">
          <a:xfrm>
            <a:off x="7239000" y="5556253"/>
            <a:ext cx="457200" cy="228600"/>
            <a:chOff x="7239000" y="2362200"/>
            <a:chExt cx="457200" cy="228600"/>
          </a:xfrm>
        </p:grpSpPr>
        <p:sp>
          <p:nvSpPr>
            <p:cNvPr id="128" name="Rounded Rectangle 127"/>
            <p:cNvSpPr/>
            <p:nvPr/>
          </p:nvSpPr>
          <p:spPr>
            <a:xfrm>
              <a:off x="72390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sp>
          <p:nvSpPr>
            <p:cNvPr id="129" name="Rounded Rectangle 128"/>
            <p:cNvSpPr/>
            <p:nvPr/>
          </p:nvSpPr>
          <p:spPr>
            <a:xfrm>
              <a:off x="7467600" y="2362200"/>
              <a:ext cx="228600" cy="228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defTabSz="914400" eaLnBrk="0" fontAlgn="base" hangingPunct="0">
                <a:spcBef>
                  <a:spcPct val="0"/>
                </a:spcBef>
                <a:spcAft>
                  <a:spcPct val="0"/>
                </a:spcAft>
                <a:defRPr/>
              </a:pPr>
              <a:endParaRPr lang="en-US" dirty="0">
                <a:solidFill>
                  <a:prstClr val="white"/>
                </a:solidFill>
                <a:cs typeface="Calibri"/>
              </a:endParaRPr>
            </a:p>
          </p:txBody>
        </p:sp>
      </p:grpSp>
      <p:sp>
        <p:nvSpPr>
          <p:cNvPr id="130" name="Left Brace 129"/>
          <p:cNvSpPr/>
          <p:nvPr/>
        </p:nvSpPr>
        <p:spPr>
          <a:xfrm>
            <a:off x="2286000" y="2203453"/>
            <a:ext cx="228600" cy="8382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131" name="Left Brace 130"/>
          <p:cNvSpPr/>
          <p:nvPr/>
        </p:nvSpPr>
        <p:spPr>
          <a:xfrm>
            <a:off x="2286000" y="3270253"/>
            <a:ext cx="228600" cy="20574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132" name="Left Brace 131"/>
          <p:cNvSpPr/>
          <p:nvPr/>
        </p:nvSpPr>
        <p:spPr>
          <a:xfrm>
            <a:off x="2286000" y="5480053"/>
            <a:ext cx="228600" cy="457200"/>
          </a:xfrm>
          <a:prstGeom prst="leftBrace">
            <a:avLst/>
          </a:prstGeom>
        </p:spPr>
        <p:style>
          <a:lnRef idx="1">
            <a:schemeClr val="accent1"/>
          </a:lnRef>
          <a:fillRef idx="0">
            <a:schemeClr val="accent1"/>
          </a:fillRef>
          <a:effectRef idx="0">
            <a:schemeClr val="accent1"/>
          </a:effectRef>
          <a:fontRef idx="minor">
            <a:schemeClr val="tx1"/>
          </a:fontRef>
        </p:style>
        <p:txBody>
          <a:bodyPr lIns="91408" tIns="45704" rIns="91408" bIns="45704" anchor="ctr"/>
          <a:lstStyle/>
          <a:p>
            <a:pPr defTabSz="914400" eaLnBrk="0" fontAlgn="base" hangingPunct="0">
              <a:spcBef>
                <a:spcPct val="0"/>
              </a:spcBef>
              <a:spcAft>
                <a:spcPct val="0"/>
              </a:spcAft>
              <a:defRPr/>
            </a:pPr>
            <a:endParaRPr lang="en-US" dirty="0">
              <a:solidFill>
                <a:prstClr val="black"/>
              </a:solidFill>
              <a:cs typeface="Calibri"/>
            </a:endParaRPr>
          </a:p>
        </p:txBody>
      </p:sp>
      <p:sp>
        <p:nvSpPr>
          <p:cNvPr id="133" name="TextBox 104"/>
          <p:cNvSpPr txBox="1">
            <a:spLocks noChangeArrowheads="1"/>
          </p:cNvSpPr>
          <p:nvPr/>
        </p:nvSpPr>
        <p:spPr bwMode="auto">
          <a:xfrm>
            <a:off x="1200714" y="2352683"/>
            <a:ext cx="1109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z="2400" dirty="0">
                <a:solidFill>
                  <a:prstClr val="black"/>
                </a:solidFill>
                <a:latin typeface="Calibri"/>
                <a:cs typeface="Calibri"/>
              </a:rPr>
              <a:t>Mental</a:t>
            </a:r>
          </a:p>
        </p:txBody>
      </p:sp>
      <p:sp>
        <p:nvSpPr>
          <p:cNvPr id="134" name="TextBox 105"/>
          <p:cNvSpPr txBox="1">
            <a:spLocks noChangeArrowheads="1"/>
          </p:cNvSpPr>
          <p:nvPr/>
        </p:nvSpPr>
        <p:spPr bwMode="auto">
          <a:xfrm>
            <a:off x="1118316" y="4038411"/>
            <a:ext cx="1172164"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z="2400" dirty="0">
                <a:solidFill>
                  <a:prstClr val="black"/>
                </a:solidFill>
                <a:latin typeface="Calibri"/>
                <a:cs typeface="Calibri"/>
              </a:rPr>
              <a:t>Physical</a:t>
            </a:r>
          </a:p>
        </p:txBody>
      </p:sp>
      <p:sp>
        <p:nvSpPr>
          <p:cNvPr id="135" name="TextBox 106"/>
          <p:cNvSpPr txBox="1">
            <a:spLocks noChangeArrowheads="1"/>
          </p:cNvSpPr>
          <p:nvPr/>
        </p:nvSpPr>
        <p:spPr bwMode="auto">
          <a:xfrm>
            <a:off x="1382226" y="5470333"/>
            <a:ext cx="906001"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fontAlgn="base" hangingPunct="1">
              <a:spcBef>
                <a:spcPct val="0"/>
              </a:spcBef>
              <a:spcAft>
                <a:spcPct val="0"/>
              </a:spcAft>
              <a:defRPr/>
            </a:pPr>
            <a:r>
              <a:rPr lang="en-US" altLang="en-US" sz="2400" dirty="0">
                <a:solidFill>
                  <a:prstClr val="black"/>
                </a:solidFill>
                <a:latin typeface="Calibri"/>
                <a:cs typeface="Calibri"/>
              </a:rPr>
              <a:t>Social</a:t>
            </a:r>
          </a:p>
        </p:txBody>
      </p:sp>
    </p:spTree>
    <p:extLst>
      <p:ext uri="{BB962C8B-B14F-4D97-AF65-F5344CB8AC3E}">
        <p14:creationId xmlns:p14="http://schemas.microsoft.com/office/powerpoint/2010/main" val="21212326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5" y="0"/>
            <a:ext cx="9145588" cy="1143000"/>
          </a:xfrm>
          <a:solidFill>
            <a:schemeClr val="accent4"/>
          </a:solidFill>
        </p:spPr>
        <p:txBody>
          <a:bodyPr anchor="ctr"/>
          <a:lstStyle/>
          <a:p>
            <a:pPr marL="2117725">
              <a:defRPr/>
            </a:pPr>
            <a:r>
              <a:rPr lang="en-US" sz="3400" b="1" u="sng" dirty="0" smtClean="0">
                <a:solidFill>
                  <a:schemeClr val="bg1"/>
                </a:solidFill>
              </a:rPr>
              <a:t>Comparability</a:t>
            </a:r>
            <a:r>
              <a:rPr lang="en-US" sz="3400" dirty="0" smtClean="0">
                <a:solidFill>
                  <a:schemeClr val="bg1"/>
                </a:solidFill>
              </a:rPr>
              <a:t>: Instrument Linking </a:t>
            </a:r>
            <a:endParaRPr lang="en-US" sz="3400" dirty="0">
              <a:solidFill>
                <a:schemeClr val="bg1"/>
              </a:solidFill>
            </a:endParaRPr>
          </a:p>
        </p:txBody>
      </p:sp>
      <p:sp>
        <p:nvSpPr>
          <p:cNvPr id="2" name="Text Placeholder 1"/>
          <p:cNvSpPr>
            <a:spLocks noGrp="1"/>
          </p:cNvSpPr>
          <p:nvPr>
            <p:ph type="body" sz="quarter" idx="10"/>
          </p:nvPr>
        </p:nvSpPr>
        <p:spPr>
          <a:xfrm>
            <a:off x="152400" y="1387281"/>
            <a:ext cx="8839200" cy="1697567"/>
          </a:xfrm>
        </p:spPr>
        <p:txBody>
          <a:bodyPr/>
          <a:lstStyle/>
          <a:p>
            <a:pPr marL="2171120">
              <a:spcAft>
                <a:spcPts val="0"/>
              </a:spcAft>
            </a:pPr>
            <a:r>
              <a:rPr lang="en-US" sz="2200" dirty="0">
                <a:latin typeface="+mj-lt"/>
              </a:rPr>
              <a:t>A common problem when using a variety of </a:t>
            </a:r>
            <a:r>
              <a:rPr lang="en-US" sz="2200" dirty="0" smtClean="0">
                <a:latin typeface="+mj-lt"/>
              </a:rPr>
              <a:t>PRO measures </a:t>
            </a:r>
            <a:r>
              <a:rPr lang="en-US" sz="2200" dirty="0">
                <a:latin typeface="+mj-lt"/>
              </a:rPr>
              <a:t>is </a:t>
            </a:r>
            <a:r>
              <a:rPr lang="en-US" sz="2200" dirty="0" smtClean="0">
                <a:latin typeface="+mj-lt"/>
              </a:rPr>
              <a:t>comparability </a:t>
            </a:r>
            <a:r>
              <a:rPr lang="en-US" sz="2200" dirty="0">
                <a:latin typeface="+mj-lt"/>
              </a:rPr>
              <a:t>of scales </a:t>
            </a:r>
            <a:endParaRPr lang="en-US" sz="2200" dirty="0" smtClean="0">
              <a:latin typeface="+mj-lt"/>
            </a:endParaRPr>
          </a:p>
          <a:p>
            <a:pPr marL="2171120">
              <a:spcAft>
                <a:spcPts val="0"/>
              </a:spcAft>
            </a:pPr>
            <a:r>
              <a:rPr lang="en-US" sz="2200" dirty="0" smtClean="0">
                <a:latin typeface="+mj-lt"/>
              </a:rPr>
              <a:t>Linking </a:t>
            </a:r>
            <a:r>
              <a:rPr lang="en-US" sz="2200" dirty="0">
                <a:latin typeface="+mj-lt"/>
              </a:rPr>
              <a:t>establishes relationships between scores on two different </a:t>
            </a:r>
            <a:r>
              <a:rPr lang="en-US" sz="2200" dirty="0" smtClean="0">
                <a:latin typeface="+mj-lt"/>
              </a:rPr>
              <a:t>measures</a:t>
            </a:r>
            <a:endParaRPr lang="en-US" sz="22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6204"/>
            <a:ext cx="1751444" cy="2438399"/>
          </a:xfrm>
          <a:prstGeom prst="rect">
            <a:avLst/>
          </a:prstGeom>
        </p:spPr>
      </p:pic>
      <p:sp>
        <p:nvSpPr>
          <p:cNvPr id="9" name="Text Placeholder 2"/>
          <p:cNvSpPr txBox="1">
            <a:spLocks/>
          </p:cNvSpPr>
          <p:nvPr/>
        </p:nvSpPr>
        <p:spPr bwMode="auto">
          <a:xfrm>
            <a:off x="5029200" y="6280153"/>
            <a:ext cx="35623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227013" indent="-227013" algn="l" defTabSz="455613" rtl="0" eaLnBrk="0" fontAlgn="base" hangingPunct="0">
              <a:spcBef>
                <a:spcPts val="1200"/>
              </a:spcBef>
              <a:spcAft>
                <a:spcPts val="1200"/>
              </a:spcAft>
              <a:buClr>
                <a:schemeClr val="accent1"/>
              </a:buClr>
              <a:buFont typeface="Wingdings" pitchFamily="2" charset="2"/>
              <a:buChar char="§"/>
              <a:defRPr sz="2400" kern="1200">
                <a:solidFill>
                  <a:schemeClr val="tx1">
                    <a:lumMod val="50000"/>
                  </a:schemeClr>
                </a:solidFill>
                <a:latin typeface="+mn-lt"/>
                <a:ea typeface="MS PGothic" charset="0"/>
                <a:cs typeface="SapientCentroSlab-Light"/>
              </a:defRPr>
            </a:lvl1pPr>
            <a:lvl2pPr marL="455613" indent="-227013" algn="l" defTabSz="455613" rtl="0" eaLnBrk="0" fontAlgn="base" hangingPunct="0">
              <a:spcBef>
                <a:spcPts val="1200"/>
              </a:spcBef>
              <a:spcAft>
                <a:spcPts val="1200"/>
              </a:spcAft>
              <a:buClr>
                <a:schemeClr val="accent1"/>
              </a:buClr>
              <a:buFont typeface="Wingdings" pitchFamily="2" charset="2"/>
              <a:buChar char="§"/>
              <a:defRPr sz="2400" kern="1200">
                <a:solidFill>
                  <a:schemeClr val="tx1">
                    <a:lumMod val="50000"/>
                  </a:schemeClr>
                </a:solidFill>
                <a:latin typeface="+mn-lt"/>
                <a:ea typeface="MS PGothic" charset="0"/>
                <a:cs typeface="SapientCentroSlab-Light"/>
              </a:defRPr>
            </a:lvl2pPr>
            <a:lvl3pPr marL="684213" indent="-227013" algn="l" defTabSz="455613" rtl="0" eaLnBrk="0" fontAlgn="base" hangingPunct="0">
              <a:spcBef>
                <a:spcPts val="1200"/>
              </a:spcBef>
              <a:spcAft>
                <a:spcPts val="1200"/>
              </a:spcAft>
              <a:buClr>
                <a:schemeClr val="accent1"/>
              </a:buClr>
              <a:buFont typeface="Wingdings" pitchFamily="2" charset="2"/>
              <a:buChar char="§"/>
              <a:defRPr sz="2400" kern="1200">
                <a:solidFill>
                  <a:schemeClr val="tx1">
                    <a:lumMod val="50000"/>
                  </a:schemeClr>
                </a:solidFill>
                <a:latin typeface="+mn-lt"/>
                <a:ea typeface="MS PGothic" charset="0"/>
                <a:cs typeface="SapientCentroSlab-Light"/>
              </a:defRPr>
            </a:lvl3pPr>
            <a:lvl4pPr marL="912813" indent="-227013" algn="l" defTabSz="455613" rtl="0" eaLnBrk="0" fontAlgn="base" hangingPunct="0">
              <a:spcBef>
                <a:spcPts val="1200"/>
              </a:spcBef>
              <a:spcAft>
                <a:spcPts val="1200"/>
              </a:spcAft>
              <a:buClr>
                <a:schemeClr val="accent1"/>
              </a:buClr>
              <a:buFont typeface="Wingdings" pitchFamily="2" charset="2"/>
              <a:buChar char="§"/>
              <a:defRPr sz="2400" kern="1200">
                <a:solidFill>
                  <a:schemeClr val="tx1">
                    <a:lumMod val="50000"/>
                  </a:schemeClr>
                </a:solidFill>
                <a:latin typeface="+mn-lt"/>
                <a:ea typeface="MS PGothic" charset="0"/>
                <a:cs typeface="SapientCentroSlab-Light"/>
              </a:defRPr>
            </a:lvl4pPr>
            <a:lvl5pPr marL="1141413" indent="-227013" algn="l" defTabSz="455613" rtl="0" eaLnBrk="0" fontAlgn="base" hangingPunct="0">
              <a:spcBef>
                <a:spcPts val="1200"/>
              </a:spcBef>
              <a:spcAft>
                <a:spcPts val="1200"/>
              </a:spcAft>
              <a:buClr>
                <a:schemeClr val="accent1"/>
              </a:buClr>
              <a:buFont typeface="Wingdings" pitchFamily="2" charset="2"/>
              <a:buChar char="§"/>
              <a:defRPr sz="2400" kern="1200">
                <a:solidFill>
                  <a:schemeClr val="tx1">
                    <a:lumMod val="50000"/>
                  </a:schemeClr>
                </a:solidFill>
                <a:latin typeface="+mn-lt"/>
                <a:ea typeface="MS PGothic" charset="0"/>
                <a:cs typeface="SapientCentroSlab-Light"/>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BB0E3D"/>
              </a:buClr>
              <a:buFont typeface="Wingdings" pitchFamily="2" charset="2"/>
              <a:buNone/>
            </a:pPr>
            <a:r>
              <a:rPr lang="en-US" sz="2000" dirty="0">
                <a:solidFill>
                  <a:srgbClr val="C00000"/>
                </a:solidFill>
              </a:rPr>
              <a:t>http://www.prosettastone.org/</a:t>
            </a:r>
            <a:endParaRPr lang="en-US" sz="2000" dirty="0">
              <a:solidFill>
                <a:srgbClr val="C00000"/>
              </a:solidFill>
              <a:ea typeface="ＭＳ Ｐゴシック"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660" t="28332" r="56428" b="30364"/>
          <a:stretch/>
        </p:blipFill>
        <p:spPr bwMode="auto">
          <a:xfrm>
            <a:off x="6477000" y="2971803"/>
            <a:ext cx="2590800" cy="309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3615042"/>
            <a:ext cx="6324600" cy="1446526"/>
          </a:xfrm>
          <a:prstGeom prst="rect">
            <a:avLst/>
          </a:prstGeom>
        </p:spPr>
        <p:txBody>
          <a:bodyPr wrap="square" lIns="91416" tIns="45708" rIns="91416" bIns="45708">
            <a:spAutoFit/>
          </a:bodyPr>
          <a:lstStyle/>
          <a:p>
            <a:pPr marL="226952" indent="-226952" defTabSz="455492" eaLnBrk="0" fontAlgn="base" hangingPunct="0">
              <a:spcBef>
                <a:spcPts val="1200"/>
              </a:spcBef>
              <a:buClr>
                <a:srgbClr val="BB0E3D"/>
              </a:buClr>
              <a:buFont typeface="Wingdings" pitchFamily="2" charset="2"/>
              <a:buChar char="§"/>
            </a:pPr>
            <a:r>
              <a:rPr lang="en-US" sz="2200" dirty="0" err="1">
                <a:solidFill>
                  <a:srgbClr val="606060">
                    <a:lumMod val="50000"/>
                  </a:srgbClr>
                </a:solidFill>
                <a:ea typeface="MS PGothic" charset="0"/>
                <a:cs typeface="Arial" pitchFamily="34" charset="0"/>
              </a:rPr>
              <a:t>PROsetta</a:t>
            </a:r>
            <a:r>
              <a:rPr lang="en-US" sz="2200" dirty="0">
                <a:solidFill>
                  <a:srgbClr val="606060">
                    <a:lumMod val="50000"/>
                  </a:srgbClr>
                </a:solidFill>
                <a:ea typeface="MS PGothic" charset="0"/>
                <a:cs typeface="Arial" pitchFamily="34" charset="0"/>
              </a:rPr>
              <a:t> Stone® developed and applied methods to link the </a:t>
            </a:r>
            <a:r>
              <a:rPr lang="en-US" sz="2200" b="1" dirty="0">
                <a:solidFill>
                  <a:srgbClr val="606060">
                    <a:lumMod val="50000"/>
                  </a:srgbClr>
                </a:solidFill>
                <a:ea typeface="MS PGothic" charset="0"/>
                <a:cs typeface="Arial" pitchFamily="34" charset="0"/>
                <a:hlinkClick r:id="rId5"/>
              </a:rPr>
              <a:t>PROMIS</a:t>
            </a:r>
            <a:r>
              <a:rPr lang="en-US" sz="2200" dirty="0">
                <a:solidFill>
                  <a:srgbClr val="606060">
                    <a:lumMod val="50000"/>
                  </a:srgbClr>
                </a:solidFill>
                <a:ea typeface="MS PGothic" charset="0"/>
                <a:cs typeface="Arial" pitchFamily="34" charset="0"/>
              </a:rPr>
              <a:t> with other instruments (e.g., </a:t>
            </a:r>
            <a:r>
              <a:rPr lang="en-US" sz="2200" b="1" dirty="0">
                <a:solidFill>
                  <a:srgbClr val="606060">
                    <a:lumMod val="50000"/>
                  </a:srgbClr>
                </a:solidFill>
                <a:ea typeface="MS PGothic" charset="0"/>
                <a:cs typeface="Arial" pitchFamily="34" charset="0"/>
                <a:hlinkClick r:id="rId6"/>
              </a:rPr>
              <a:t>SF-36</a:t>
            </a:r>
            <a:r>
              <a:rPr lang="en-US" sz="2200" dirty="0">
                <a:solidFill>
                  <a:srgbClr val="606060">
                    <a:lumMod val="50000"/>
                  </a:srgbClr>
                </a:solidFill>
                <a:ea typeface="MS PGothic" charset="0"/>
                <a:cs typeface="Arial" pitchFamily="34" charset="0"/>
              </a:rPr>
              <a:t>, </a:t>
            </a:r>
            <a:r>
              <a:rPr lang="en-US" sz="2200" b="1" dirty="0">
                <a:solidFill>
                  <a:srgbClr val="606060">
                    <a:lumMod val="50000"/>
                  </a:srgbClr>
                </a:solidFill>
                <a:ea typeface="MS PGothic" charset="0"/>
                <a:cs typeface="Arial" pitchFamily="34" charset="0"/>
                <a:hlinkClick r:id="rId7"/>
              </a:rPr>
              <a:t>Brief Pain Inventory</a:t>
            </a:r>
            <a:r>
              <a:rPr lang="en-US" sz="2200" dirty="0">
                <a:solidFill>
                  <a:srgbClr val="606060">
                    <a:lumMod val="50000"/>
                  </a:srgbClr>
                </a:solidFill>
                <a:ea typeface="MS PGothic" charset="0"/>
                <a:cs typeface="Arial" pitchFamily="34" charset="0"/>
              </a:rPr>
              <a:t>, </a:t>
            </a:r>
            <a:r>
              <a:rPr lang="en-US" sz="2200" b="1" dirty="0">
                <a:solidFill>
                  <a:srgbClr val="606060">
                    <a:lumMod val="50000"/>
                  </a:srgbClr>
                </a:solidFill>
                <a:ea typeface="MS PGothic" charset="0"/>
                <a:cs typeface="Arial" pitchFamily="34" charset="0"/>
                <a:hlinkClick r:id="rId8"/>
              </a:rPr>
              <a:t>CES-D</a:t>
            </a:r>
            <a:r>
              <a:rPr lang="en-US" sz="2200" dirty="0">
                <a:solidFill>
                  <a:srgbClr val="606060">
                    <a:lumMod val="50000"/>
                  </a:srgbClr>
                </a:solidFill>
                <a:ea typeface="MS PGothic" charset="0"/>
                <a:cs typeface="Arial" pitchFamily="34" charset="0"/>
              </a:rPr>
              <a:t>, </a:t>
            </a:r>
            <a:r>
              <a:rPr lang="en-US" sz="2200" b="1" dirty="0">
                <a:solidFill>
                  <a:srgbClr val="606060">
                    <a:lumMod val="50000"/>
                  </a:srgbClr>
                </a:solidFill>
                <a:ea typeface="MS PGothic" charset="0"/>
                <a:cs typeface="Arial" pitchFamily="34" charset="0"/>
                <a:hlinkClick r:id="rId9" invalidUrl="http://www.prosettastone.org/measures/MoodandAnxiety SymptomQuestionnaire"/>
              </a:rPr>
              <a:t>MASQ</a:t>
            </a:r>
            <a:r>
              <a:rPr lang="en-US" sz="2200" dirty="0">
                <a:solidFill>
                  <a:srgbClr val="606060">
                    <a:lumMod val="50000"/>
                  </a:srgbClr>
                </a:solidFill>
                <a:ea typeface="MS PGothic" charset="0"/>
                <a:cs typeface="Arial" pitchFamily="34" charset="0"/>
              </a:rPr>
              <a:t>, </a:t>
            </a:r>
            <a:r>
              <a:rPr lang="en-US" sz="2200" b="1" dirty="0">
                <a:solidFill>
                  <a:srgbClr val="606060">
                    <a:lumMod val="50000"/>
                  </a:srgbClr>
                </a:solidFill>
                <a:ea typeface="MS PGothic" charset="0"/>
                <a:cs typeface="Arial" pitchFamily="34" charset="0"/>
                <a:hlinkClick r:id="rId10"/>
              </a:rPr>
              <a:t>FACIT-Fatigue</a:t>
            </a:r>
            <a:r>
              <a:rPr lang="en-US" sz="2200" dirty="0">
                <a:solidFill>
                  <a:srgbClr val="606060">
                    <a:lumMod val="50000"/>
                  </a:srgbClr>
                </a:solidFill>
                <a:ea typeface="MS PGothic" charset="0"/>
                <a:cs typeface="Arial" pitchFamily="34" charset="0"/>
              </a:rPr>
              <a:t>) </a:t>
            </a:r>
          </a:p>
        </p:txBody>
      </p:sp>
    </p:spTree>
    <p:extLst>
      <p:ext uri="{BB962C8B-B14F-4D97-AF65-F5344CB8AC3E}">
        <p14:creationId xmlns:p14="http://schemas.microsoft.com/office/powerpoint/2010/main" val="222202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368135" y="1398897"/>
            <a:ext cx="3633850" cy="4689475"/>
          </a:xfrm>
          <a:extLst>
            <a:ext uri="{91240B29-F687-4f45-9708-019B960494DF}"/>
          </a:extLst>
        </p:spPr>
        <p:txBody>
          <a:bodyPr lIns="85817" tIns="42908" rIns="85817" bIns="42908"/>
          <a:lstStyle/>
          <a:p>
            <a:pPr>
              <a:lnSpc>
                <a:spcPct val="100000"/>
              </a:lnSpc>
              <a:defRPr/>
            </a:pPr>
            <a:r>
              <a:rPr lang="en-US" sz="2000"/>
              <a:t>Standard PROs like PHQ-9</a:t>
            </a:r>
          </a:p>
          <a:p>
            <a:pPr lvl="1">
              <a:lnSpc>
                <a:spcPct val="100000"/>
              </a:lnSpc>
              <a:defRPr/>
            </a:pPr>
            <a:r>
              <a:rPr lang="en-US" sz="1800"/>
              <a:t>can be built into Epic/MyChart as a form, but still uncommon</a:t>
            </a:r>
          </a:p>
          <a:p>
            <a:pPr>
              <a:lnSpc>
                <a:spcPct val="100000"/>
              </a:lnSpc>
              <a:defRPr/>
            </a:pPr>
            <a:r>
              <a:rPr lang="en-US" sz="2000"/>
              <a:t>Example: </a:t>
            </a:r>
            <a:r>
              <a:rPr lang="en-US" sz="2000">
                <a:hlinkClick r:id="rId3"/>
              </a:rPr>
              <a:t>GI PROMIS at the VA</a:t>
            </a:r>
            <a:endParaRPr lang="en-US" sz="2000"/>
          </a:p>
          <a:p>
            <a:pPr lvl="1">
              <a:lnSpc>
                <a:spcPct val="100000"/>
              </a:lnSpc>
              <a:defRPr/>
            </a:pPr>
            <a:r>
              <a:rPr lang="en-US" sz="1800"/>
              <a:t>patients complete GI PROMIS 1 week before visit</a:t>
            </a:r>
          </a:p>
          <a:p>
            <a:pPr lvl="1">
              <a:lnSpc>
                <a:spcPct val="100000"/>
              </a:lnSpc>
              <a:defRPr/>
            </a:pPr>
            <a:r>
              <a:rPr lang="en-US" sz="1800"/>
              <a:t>computer generates heatmap and HPI</a:t>
            </a:r>
          </a:p>
          <a:p>
            <a:pPr lvl="1">
              <a:lnSpc>
                <a:spcPct val="100000"/>
              </a:lnSpc>
              <a:defRPr/>
            </a:pPr>
            <a:r>
              <a:rPr lang="en-US" sz="1800"/>
              <a:t>doc and patient see this on “e-portal” or tablet</a:t>
            </a:r>
          </a:p>
          <a:p>
            <a:pPr>
              <a:lnSpc>
                <a:spcPct val="100000"/>
              </a:lnSpc>
              <a:defRPr/>
            </a:pPr>
            <a:r>
              <a:rPr lang="en-US" sz="2000"/>
              <a:t>Important component of the Learning Health System</a:t>
            </a:r>
          </a:p>
          <a:p>
            <a:pPr lvl="1">
              <a:lnSpc>
                <a:spcPct val="100000"/>
              </a:lnSpc>
              <a:defRPr/>
            </a:pPr>
            <a:endParaRPr lang="en-US" sz="1800"/>
          </a:p>
          <a:p>
            <a:pPr>
              <a:lnSpc>
                <a:spcPct val="100000"/>
              </a:lnSpc>
              <a:defRPr/>
            </a:pPr>
            <a:endParaRPr lang="en-US" dirty="0" smtClean="0">
              <a:cs typeface="+mn-cs"/>
            </a:endParaRPr>
          </a:p>
        </p:txBody>
      </p:sp>
      <p:sp>
        <p:nvSpPr>
          <p:cNvPr id="733187" name="Rectangle 3"/>
          <p:cNvSpPr>
            <a:spLocks noGrp="1" noChangeArrowheads="1"/>
          </p:cNvSpPr>
          <p:nvPr>
            <p:ph type="title"/>
          </p:nvPr>
        </p:nvSpPr>
        <p:spPr>
          <a:xfrm>
            <a:off x="112280" y="225920"/>
            <a:ext cx="8811489" cy="1143000"/>
          </a:xfrm>
        </p:spPr>
        <p:txBody>
          <a:bodyPr/>
          <a:lstStyle/>
          <a:p>
            <a:pPr>
              <a:defRPr/>
            </a:pPr>
            <a:r>
              <a:rPr lang="en-US" dirty="0">
                <a:cs typeface="+mj-cs"/>
              </a:rPr>
              <a:t>PROs into the EHR</a:t>
            </a:r>
            <a:endParaRPr lang="en-US" dirty="0" smtClean="0">
              <a:cs typeface="+mj-cs"/>
            </a:endParaRPr>
          </a:p>
        </p:txBody>
      </p:sp>
      <p:pic>
        <p:nvPicPr>
          <p:cNvPr id="2" name="Picture 1"/>
          <p:cNvPicPr>
            <a:picLocks noChangeAspect="1"/>
          </p:cNvPicPr>
          <p:nvPr/>
        </p:nvPicPr>
        <p:blipFill>
          <a:blip r:embed="rId4"/>
          <a:stretch>
            <a:fillRect/>
          </a:stretch>
        </p:blipFill>
        <p:spPr>
          <a:xfrm>
            <a:off x="4343401" y="1398897"/>
            <a:ext cx="4199512" cy="4719452"/>
          </a:xfrm>
          <a:prstGeom prst="rect">
            <a:avLst/>
          </a:prstGeom>
          <a:ln>
            <a:solidFill>
              <a:schemeClr val="bg2">
                <a:lumMod val="60000"/>
                <a:lumOff val="40000"/>
              </a:schemeClr>
            </a:solidFill>
          </a:ln>
        </p:spPr>
      </p:pic>
      <p:sp>
        <p:nvSpPr>
          <p:cNvPr id="3" name="TextBox 2"/>
          <p:cNvSpPr txBox="1"/>
          <p:nvPr/>
        </p:nvSpPr>
        <p:spPr>
          <a:xfrm>
            <a:off x="3792214" y="6120327"/>
            <a:ext cx="4950394" cy="261610"/>
          </a:xfrm>
          <a:prstGeom prst="rect">
            <a:avLst/>
          </a:prstGeom>
          <a:noFill/>
        </p:spPr>
        <p:txBody>
          <a:bodyPr wrap="none" rtlCol="0">
            <a:spAutoFit/>
          </a:bodyPr>
          <a:lstStyle/>
          <a:p>
            <a:r>
              <a:rPr lang="en-US" sz="1100"/>
              <a:t>Almario, et al. </a:t>
            </a:r>
            <a:r>
              <a:rPr lang="en-US" sz="1100" i="1"/>
              <a:t>Am J Gastroenterol</a:t>
            </a:r>
            <a:r>
              <a:rPr lang="en-US" sz="1100"/>
              <a:t> 2 August 2016; doi: 10.1038/ajg.2016.305</a:t>
            </a:r>
            <a:endParaRPr lang="en-US" sz="1100"/>
          </a:p>
        </p:txBody>
      </p:sp>
    </p:spTree>
    <p:extLst>
      <p:ext uri="{BB962C8B-B14F-4D97-AF65-F5344CB8AC3E}">
        <p14:creationId xmlns:p14="http://schemas.microsoft.com/office/powerpoint/2010/main" val="16219526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tLang="en-US"/>
              <a:t>Weakneses of Current PROs</a:t>
            </a:r>
          </a:p>
        </p:txBody>
      </p:sp>
      <p:sp>
        <p:nvSpPr>
          <p:cNvPr id="115714" name="Text Placeholder 2"/>
          <p:cNvSpPr>
            <a:spLocks noGrp="1"/>
          </p:cNvSpPr>
          <p:nvPr>
            <p:ph type="body" idx="1"/>
          </p:nvPr>
        </p:nvSpPr>
        <p:spPr/>
        <p:txBody>
          <a:bodyPr/>
          <a:lstStyle/>
          <a:p>
            <a:r>
              <a:rPr lang="en-US" altLang="en-US"/>
              <a:t>Standard measures</a:t>
            </a:r>
          </a:p>
        </p:txBody>
      </p:sp>
      <p:sp>
        <p:nvSpPr>
          <p:cNvPr id="115715" name="Content Placeholder 3"/>
          <p:cNvSpPr>
            <a:spLocks noGrp="1"/>
          </p:cNvSpPr>
          <p:nvPr>
            <p:ph sz="half" idx="2"/>
          </p:nvPr>
        </p:nvSpPr>
        <p:spPr/>
        <p:txBody>
          <a:bodyPr/>
          <a:lstStyle/>
          <a:p>
            <a:pPr marL="342900" lvl="1" indent="-342900">
              <a:lnSpc>
                <a:spcPct val="90000"/>
              </a:lnSpc>
              <a:spcBef>
                <a:spcPct val="20000"/>
              </a:spcBef>
            </a:pPr>
            <a:r>
              <a:rPr lang="en-US" altLang="en-US" sz="2200"/>
              <a:t>infrequent assessments </a:t>
            </a:r>
          </a:p>
          <a:p>
            <a:pPr marL="342900" lvl="1" indent="-342900">
              <a:lnSpc>
                <a:spcPct val="90000"/>
              </a:lnSpc>
              <a:spcBef>
                <a:spcPct val="20000"/>
              </a:spcBef>
            </a:pPr>
            <a:r>
              <a:rPr lang="en-US" altLang="en-US" sz="2200"/>
              <a:t>hard to answer “average” over period of report, e.g., 3 months, patient may report their current state instead</a:t>
            </a:r>
          </a:p>
          <a:p>
            <a:pPr marL="342900" lvl="1" indent="-342900">
              <a:lnSpc>
                <a:spcPct val="90000"/>
              </a:lnSpc>
              <a:spcBef>
                <a:spcPct val="20000"/>
              </a:spcBef>
            </a:pPr>
            <a:r>
              <a:rPr lang="en-US" altLang="en-US" sz="2200"/>
              <a:t>may forget how they felt</a:t>
            </a:r>
          </a:p>
          <a:p>
            <a:pPr marL="342900" lvl="1" indent="-342900">
              <a:lnSpc>
                <a:spcPct val="90000"/>
              </a:lnSpc>
              <a:spcBef>
                <a:spcPct val="20000"/>
              </a:spcBef>
            </a:pPr>
            <a:r>
              <a:rPr lang="en-US" altLang="en-US" sz="2200"/>
              <a:t>interviewer bias</a:t>
            </a:r>
          </a:p>
          <a:p>
            <a:pPr marL="342900" lvl="1" indent="-342900">
              <a:lnSpc>
                <a:spcPct val="90000"/>
              </a:lnSpc>
              <a:spcBef>
                <a:spcPct val="20000"/>
              </a:spcBef>
            </a:pPr>
            <a:r>
              <a:rPr lang="en-US" altLang="en-US" sz="2200"/>
              <a:t>assessments are often in clinic</a:t>
            </a:r>
          </a:p>
        </p:txBody>
      </p:sp>
      <p:sp>
        <p:nvSpPr>
          <p:cNvPr id="115716" name="Text Placeholder 4"/>
          <p:cNvSpPr>
            <a:spLocks noGrp="1"/>
          </p:cNvSpPr>
          <p:nvPr>
            <p:ph type="body" sz="quarter" idx="3"/>
          </p:nvPr>
        </p:nvSpPr>
        <p:spPr/>
        <p:txBody>
          <a:bodyPr/>
          <a:lstStyle/>
          <a:p>
            <a:r>
              <a:rPr lang="en-US" altLang="en-US"/>
              <a:t>New approach</a:t>
            </a:r>
          </a:p>
        </p:txBody>
      </p:sp>
      <p:sp>
        <p:nvSpPr>
          <p:cNvPr id="115717" name="Content Placeholder 5"/>
          <p:cNvSpPr>
            <a:spLocks noGrp="1"/>
          </p:cNvSpPr>
          <p:nvPr>
            <p:ph sz="quarter" idx="4"/>
          </p:nvPr>
        </p:nvSpPr>
        <p:spPr/>
        <p:txBody>
          <a:bodyPr/>
          <a:lstStyle/>
          <a:p>
            <a:r>
              <a:rPr lang="en-US" altLang="en-US" sz="2200"/>
              <a:t>assessments as frequent as necessary and appropriate</a:t>
            </a:r>
          </a:p>
          <a:p>
            <a:r>
              <a:rPr lang="en-US" altLang="en-US" sz="2200"/>
              <a:t>patient reports in real-time</a:t>
            </a:r>
          </a:p>
          <a:p>
            <a:r>
              <a:rPr lang="en-US" altLang="en-US" sz="2200"/>
              <a:t>less recall bias</a:t>
            </a:r>
          </a:p>
          <a:p>
            <a:r>
              <a:rPr lang="en-US" altLang="en-US" sz="2200"/>
              <a:t>direct self-report</a:t>
            </a:r>
          </a:p>
          <a:p>
            <a:r>
              <a:rPr lang="en-US" altLang="en-US" sz="2200"/>
              <a:t>assessments in native environment</a:t>
            </a:r>
          </a:p>
        </p:txBody>
      </p:sp>
      <p:sp>
        <p:nvSpPr>
          <p:cNvPr id="7" name="Date Placeholder 6"/>
          <p:cNvSpPr>
            <a:spLocks noGrp="1"/>
          </p:cNvSpPr>
          <p:nvPr>
            <p:ph type="dt" sz="quarter" idx="10"/>
          </p:nvPr>
        </p:nvSpPr>
        <p:spPr/>
        <p:txBody>
          <a:bodyPr/>
          <a:lstStyle/>
          <a:p>
            <a:pPr>
              <a:defRPr/>
            </a:pPr>
            <a:r>
              <a:rPr lang="en-US"/>
              <a:t>February 21, 2017: I. Sim</a:t>
            </a:r>
            <a:endParaRPr lang="en-US" sz="1400" i="0">
              <a:latin typeface="Times" charset="0"/>
            </a:endParaRPr>
          </a:p>
        </p:txBody>
      </p:sp>
      <p:sp>
        <p:nvSpPr>
          <p:cNvPr id="115719" name="Footer Placeholder 7"/>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Tree>
    <p:extLst>
      <p:ext uri="{BB962C8B-B14F-4D97-AF65-F5344CB8AC3E}">
        <p14:creationId xmlns:p14="http://schemas.microsoft.com/office/powerpoint/2010/main" val="165756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7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7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571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71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717">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717">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71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57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build="p"/>
      <p:bldP spid="115715" grpId="0" build="p"/>
      <p:bldP spid="115716" grpId="0" build="p"/>
      <p:bldP spid="11571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3"/>
          <p:cNvSpPr>
            <a:spLocks noGrp="1"/>
          </p:cNvSpPr>
          <p:nvPr>
            <p:ph type="title"/>
          </p:nvPr>
        </p:nvSpPr>
        <p:spPr/>
        <p:txBody>
          <a:bodyPr/>
          <a:lstStyle/>
          <a:p>
            <a:r>
              <a:rPr lang="en-US" altLang="en-US" sz="3200"/>
              <a:t>Ecological Momentary Assessments</a:t>
            </a:r>
            <a:endParaRPr lang="en-US" altLang="en-US"/>
          </a:p>
        </p:txBody>
      </p:sp>
      <p:sp>
        <p:nvSpPr>
          <p:cNvPr id="114690" name="Content Placeholder 4"/>
          <p:cNvSpPr>
            <a:spLocks noGrp="1"/>
          </p:cNvSpPr>
          <p:nvPr>
            <p:ph idx="1"/>
          </p:nvPr>
        </p:nvSpPr>
        <p:spPr/>
        <p:txBody>
          <a:bodyPr/>
          <a:lstStyle/>
          <a:p>
            <a:pPr marL="342900" lvl="1" indent="-342900">
              <a:lnSpc>
                <a:spcPct val="90000"/>
              </a:lnSpc>
              <a:spcBef>
                <a:spcPct val="20000"/>
              </a:spcBef>
              <a:buFontTx/>
              <a:buChar char="•"/>
            </a:pPr>
            <a:r>
              <a:rPr lang="en-US" altLang="en-US"/>
              <a:t>A collection of methods often used in behavioral medicine research by which a research participant repeatedly reports on symptoms, affect, behavior, and cognitions close in time to experience and in the participants' natural environment </a:t>
            </a:r>
            <a:r>
              <a:rPr lang="en-US" altLang="en-US" sz="1800"/>
              <a:t>(Stone Shiffman, 1994)</a:t>
            </a:r>
            <a:endParaRPr lang="en-US" altLang="en-US"/>
          </a:p>
        </p:txBody>
      </p:sp>
      <p:sp>
        <p:nvSpPr>
          <p:cNvPr id="2" name="Date Placeholder 1"/>
          <p:cNvSpPr>
            <a:spLocks noGrp="1"/>
          </p:cNvSpPr>
          <p:nvPr>
            <p:ph type="dt" sz="quarter" idx="10"/>
          </p:nvPr>
        </p:nvSpPr>
        <p:spPr/>
        <p:txBody>
          <a:bodyPr/>
          <a:lstStyle/>
          <a:p>
            <a:pPr>
              <a:defRPr/>
            </a:pPr>
            <a:r>
              <a:rPr lang="en-US"/>
              <a:t>February 21, 2017: I. Sim</a:t>
            </a:r>
            <a:endParaRPr lang="en-US" sz="1400" i="0">
              <a:latin typeface="Times" charset="0"/>
            </a:endParaRPr>
          </a:p>
        </p:txBody>
      </p:sp>
      <p:sp>
        <p:nvSpPr>
          <p:cNvPr id="114692" name="Footer Placeholder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Tree>
    <p:extLst>
      <p:ext uri="{BB962C8B-B14F-4D97-AF65-F5344CB8AC3E}">
        <p14:creationId xmlns:p14="http://schemas.microsoft.com/office/powerpoint/2010/main" val="1635760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3"/>
          <p:cNvSpPr>
            <a:spLocks noGrp="1"/>
          </p:cNvSpPr>
          <p:nvPr>
            <p:ph type="title"/>
          </p:nvPr>
        </p:nvSpPr>
        <p:spPr/>
        <p:txBody>
          <a:bodyPr/>
          <a:lstStyle/>
          <a:p>
            <a:r>
              <a:rPr lang="en-US" altLang="en-US" sz="3200"/>
              <a:t>Photographic Affect Meter (PAM)</a:t>
            </a:r>
            <a:endParaRPr lang="en-US" altLang="en-US"/>
          </a:p>
        </p:txBody>
      </p:sp>
      <p:sp>
        <p:nvSpPr>
          <p:cNvPr id="117762" name="Content Placeholder 4"/>
          <p:cNvSpPr>
            <a:spLocks noGrp="1"/>
          </p:cNvSpPr>
          <p:nvPr>
            <p:ph idx="1"/>
          </p:nvPr>
        </p:nvSpPr>
        <p:spPr>
          <a:xfrm>
            <a:off x="3789363" y="5891213"/>
            <a:ext cx="4991100" cy="254000"/>
          </a:xfrm>
        </p:spPr>
        <p:txBody>
          <a:bodyPr/>
          <a:lstStyle/>
          <a:p>
            <a:pPr marL="0" indent="0" algn="r">
              <a:buFontTx/>
              <a:buNone/>
            </a:pPr>
            <a:r>
              <a:rPr lang="en-US" altLang="en-US" sz="1600">
                <a:latin typeface="Calibri" charset="0"/>
                <a:ea typeface="Calibri" charset="0"/>
                <a:cs typeface="Calibri" charset="0"/>
              </a:rPr>
              <a:t>http://idl.cornell.edu/files/2013/09/PAM-1gnjegn.pdf</a:t>
            </a:r>
          </a:p>
        </p:txBody>
      </p:sp>
      <p:sp>
        <p:nvSpPr>
          <p:cNvPr id="2" name="Date Placeholder 1"/>
          <p:cNvSpPr>
            <a:spLocks noGrp="1"/>
          </p:cNvSpPr>
          <p:nvPr>
            <p:ph type="dt" sz="quarter" idx="10"/>
          </p:nvPr>
        </p:nvSpPr>
        <p:spPr/>
        <p:txBody>
          <a:bodyPr/>
          <a:lstStyle/>
          <a:p>
            <a:pPr>
              <a:defRPr/>
            </a:pPr>
            <a:r>
              <a:rPr lang="en-US"/>
              <a:t>February 21, 2017: I. Sim</a:t>
            </a:r>
            <a:endParaRPr lang="en-US" sz="1400" i="0">
              <a:latin typeface="Times" charset="0"/>
            </a:endParaRPr>
          </a:p>
        </p:txBody>
      </p:sp>
      <p:sp>
        <p:nvSpPr>
          <p:cNvPr id="117764" name="Footer Placeholder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97000"/>
            <a:ext cx="3090863" cy="4686300"/>
          </a:xfrm>
          <a:prstGeom prst="rect">
            <a:avLst/>
          </a:prstGeom>
          <a:ln>
            <a:solidFill>
              <a:schemeClr val="bg1">
                <a:lumMod val="75000"/>
              </a:schemeClr>
            </a:solidFill>
          </a:ln>
        </p:spPr>
      </p:pic>
      <p:pic>
        <p:nvPicPr>
          <p:cNvPr id="1177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2038350"/>
            <a:ext cx="36861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129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19404" y="1402729"/>
            <a:ext cx="7578725" cy="3678238"/>
          </a:xfrm>
          <a:extLst>
            <a:ext uri="{91240B29-F687-4f45-9708-019B960494DF}"/>
          </a:extLst>
        </p:spPr>
        <p:txBody>
          <a:bodyPr lIns="85817" tIns="42908" rIns="85817" bIns="42908"/>
          <a:lstStyle/>
          <a:p>
            <a:pPr>
              <a:lnSpc>
                <a:spcPct val="100000"/>
              </a:lnSpc>
              <a:defRPr/>
            </a:pPr>
            <a:r>
              <a:rPr lang="en-US" sz="2000"/>
              <a:t>activities under semi-controlled conditions, using sensors to collect data</a:t>
            </a:r>
          </a:p>
          <a:p>
            <a:pPr>
              <a:lnSpc>
                <a:spcPct val="100000"/>
              </a:lnSpc>
              <a:defRPr/>
            </a:pPr>
            <a:r>
              <a:rPr lang="en-US" sz="2000"/>
              <a:t>can be used for outcomes assessment or </a:t>
            </a:r>
            <a:r>
              <a:rPr lang="en-US" sz="2000">
                <a:hlinkClick r:id="rId3"/>
              </a:rPr>
              <a:t>disease detection</a:t>
            </a:r>
            <a:endParaRPr lang="en-US"/>
          </a:p>
        </p:txBody>
      </p:sp>
      <p:sp>
        <p:nvSpPr>
          <p:cNvPr id="733187" name="Rectangle 3"/>
          <p:cNvSpPr>
            <a:spLocks noGrp="1" noChangeArrowheads="1"/>
          </p:cNvSpPr>
          <p:nvPr>
            <p:ph type="title"/>
          </p:nvPr>
        </p:nvSpPr>
        <p:spPr>
          <a:xfrm>
            <a:off x="112280" y="225920"/>
            <a:ext cx="8811489" cy="1143000"/>
          </a:xfrm>
        </p:spPr>
        <p:txBody>
          <a:bodyPr/>
          <a:lstStyle/>
          <a:p>
            <a:pPr>
              <a:defRPr/>
            </a:pPr>
            <a:r>
              <a:rPr lang="en-US" dirty="0">
                <a:cs typeface="+mj-cs"/>
              </a:rPr>
              <a:t>“Active Tasks”</a:t>
            </a:r>
            <a:endParaRPr lang="en-US" dirty="0" smtClean="0">
              <a:cs typeface="+mj-cs"/>
            </a:endParaRPr>
          </a:p>
        </p:txBody>
      </p:sp>
      <p:pic>
        <p:nvPicPr>
          <p:cNvPr id="7" name="Picture 6"/>
          <p:cNvPicPr>
            <a:picLocks noChangeAspect="1"/>
          </p:cNvPicPr>
          <p:nvPr/>
        </p:nvPicPr>
        <p:blipFill>
          <a:blip r:embed="rId4"/>
          <a:stretch>
            <a:fillRect/>
          </a:stretch>
        </p:blipFill>
        <p:spPr>
          <a:xfrm>
            <a:off x="6053404" y="2624447"/>
            <a:ext cx="2053424" cy="3647696"/>
          </a:xfrm>
          <a:prstGeom prst="rect">
            <a:avLst/>
          </a:prstGeom>
          <a:ln>
            <a:solidFill>
              <a:schemeClr val="bg2">
                <a:lumMod val="60000"/>
                <a:lumOff val="40000"/>
              </a:schemeClr>
            </a:solidFill>
          </a:ln>
        </p:spPr>
      </p:pic>
      <p:grpSp>
        <p:nvGrpSpPr>
          <p:cNvPr id="4" name="Group 3"/>
          <p:cNvGrpSpPr/>
          <p:nvPr/>
        </p:nvGrpSpPr>
        <p:grpSpPr>
          <a:xfrm>
            <a:off x="685800" y="2794890"/>
            <a:ext cx="4611455" cy="2623496"/>
            <a:chOff x="471185" y="2995656"/>
            <a:chExt cx="4742084" cy="262349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85" y="3398797"/>
              <a:ext cx="4742084" cy="2220355"/>
            </a:xfrm>
            <a:prstGeom prst="rect">
              <a:avLst/>
            </a:prstGeom>
          </p:spPr>
        </p:pic>
        <p:sp>
          <p:nvSpPr>
            <p:cNvPr id="3" name="TextBox 2"/>
            <p:cNvSpPr txBox="1"/>
            <p:nvPr/>
          </p:nvSpPr>
          <p:spPr>
            <a:xfrm>
              <a:off x="471185" y="2995656"/>
              <a:ext cx="4660250" cy="369332"/>
            </a:xfrm>
            <a:prstGeom prst="rect">
              <a:avLst/>
            </a:prstGeom>
            <a:noFill/>
          </p:spPr>
          <p:txBody>
            <a:bodyPr wrap="none" rtlCol="0">
              <a:spAutoFit/>
            </a:bodyPr>
            <a:lstStyle/>
            <a:p>
              <a:r>
                <a:rPr lang="en-US" b="1" dirty="0"/>
                <a:t>Unified Parkinsons Disease Rating Scale</a:t>
              </a:r>
            </a:p>
          </p:txBody>
        </p:sp>
      </p:grpSp>
      <p:sp>
        <p:nvSpPr>
          <p:cNvPr id="5" name="TextBox 4"/>
          <p:cNvSpPr txBox="1"/>
          <p:nvPr/>
        </p:nvSpPr>
        <p:spPr>
          <a:xfrm>
            <a:off x="5952615" y="6272143"/>
            <a:ext cx="2345514" cy="307777"/>
          </a:xfrm>
          <a:prstGeom prst="rect">
            <a:avLst/>
          </a:prstGeom>
          <a:noFill/>
        </p:spPr>
        <p:txBody>
          <a:bodyPr wrap="none" rtlCol="0">
            <a:spAutoFit/>
          </a:bodyPr>
          <a:lstStyle/>
          <a:p>
            <a:r>
              <a:rPr lang="en-US" sz="1400">
                <a:hlinkClick r:id="rId6"/>
              </a:rPr>
              <a:t>mPower</a:t>
            </a:r>
            <a:r>
              <a:rPr lang="en-US" sz="1400"/>
              <a:t> ResearchKit study</a:t>
            </a:r>
          </a:p>
        </p:txBody>
      </p:sp>
    </p:spTree>
    <p:extLst>
      <p:ext uri="{BB962C8B-B14F-4D97-AF65-F5344CB8AC3E}">
        <p14:creationId xmlns:p14="http://schemas.microsoft.com/office/powerpoint/2010/main" val="5509385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100">
                <a:solidFill>
                  <a:srgbClr val="000000"/>
                </a:solidFill>
              </a:rPr>
              <a:t>February 21, 2017: I. Sim</a:t>
            </a:r>
            <a:endParaRPr lang="en-US" altLang="en-US" sz="1400" i="0">
              <a:solidFill>
                <a:srgbClr val="000000"/>
              </a:solidFill>
              <a:latin typeface="Times" charset="0"/>
            </a:endParaRPr>
          </a:p>
        </p:txBody>
      </p:sp>
      <p:sp>
        <p:nvSpPr>
          <p:cNvPr id="53250"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
        <p:nvSpPr>
          <p:cNvPr id="1309698" name="Rectangle 2"/>
          <p:cNvSpPr>
            <a:spLocks noGrp="1" noChangeArrowheads="1"/>
          </p:cNvSpPr>
          <p:nvPr>
            <p:ph type="title"/>
          </p:nvPr>
        </p:nvSpPr>
        <p:spPr/>
        <p:txBody>
          <a:bodyPr/>
          <a:lstStyle/>
          <a:p>
            <a:pPr>
              <a:defRPr/>
            </a:pPr>
            <a:r>
              <a:rPr lang="en-US" dirty="0" smtClean="0">
                <a:cs typeface="+mj-cs"/>
              </a:rPr>
              <a:t>Learning Health (Care) System</a:t>
            </a:r>
          </a:p>
        </p:txBody>
      </p:sp>
      <p:sp>
        <p:nvSpPr>
          <p:cNvPr id="53252" name="Rectangle 3"/>
          <p:cNvSpPr>
            <a:spLocks noGrp="1" noChangeArrowheads="1"/>
          </p:cNvSpPr>
          <p:nvPr>
            <p:ph type="body" idx="1"/>
          </p:nvPr>
        </p:nvSpPr>
        <p:spPr>
          <a:xfrm>
            <a:off x="673100" y="1511300"/>
            <a:ext cx="7988300" cy="4495800"/>
          </a:xfrm>
        </p:spPr>
        <p:txBody>
          <a:bodyPr/>
          <a:lstStyle/>
          <a:p>
            <a:pPr>
              <a:lnSpc>
                <a:spcPct val="100000"/>
              </a:lnSpc>
            </a:pPr>
            <a:r>
              <a:rPr lang="ja-JP" altLang="en-US"/>
              <a:t>“</a:t>
            </a:r>
            <a:r>
              <a:rPr lang="en-US" altLang="ja-JP"/>
              <a:t>that is designed to generate and apply the best evidence for the collaborative health care choices of each patient and provider; to drive the process of discovery as a natural outgrowth of patient care</a:t>
            </a:r>
            <a:r>
              <a:rPr lang="ja-JP" altLang="en-US"/>
              <a:t>”</a:t>
            </a:r>
            <a:r>
              <a:rPr lang="en-US" altLang="ja-JP"/>
              <a:t> </a:t>
            </a:r>
            <a:r>
              <a:rPr lang="en-US" altLang="ja-JP" sz="1800"/>
              <a:t>(IOM Evidence-Based Medicine Roundtable)</a:t>
            </a:r>
          </a:p>
          <a:p>
            <a:pPr lvl="1"/>
            <a:r>
              <a:rPr lang="en-US" altLang="en-US" sz="2000"/>
              <a:t>aka learning from every patient</a:t>
            </a:r>
            <a:endParaRPr lang="en-US" altLang="en-US" sz="1800"/>
          </a:p>
          <a:p>
            <a:pPr>
              <a:buFontTx/>
              <a:buNone/>
            </a:pPr>
            <a:endParaRPr lang="en-US" altLang="en-US">
              <a:solidFill>
                <a:schemeClr val="bg1"/>
              </a:solidFill>
            </a:endParaRPr>
          </a:p>
        </p:txBody>
      </p:sp>
      <p:sp>
        <p:nvSpPr>
          <p:cNvPr id="53253" name="TextBox 2"/>
          <p:cNvSpPr txBox="1">
            <a:spLocks noChangeArrowheads="1"/>
          </p:cNvSpPr>
          <p:nvPr/>
        </p:nvSpPr>
        <p:spPr bwMode="auto">
          <a:xfrm>
            <a:off x="3949700" y="4860925"/>
            <a:ext cx="452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r">
              <a:lnSpc>
                <a:spcPct val="100000"/>
              </a:lnSpc>
              <a:spcBef>
                <a:spcPct val="0"/>
              </a:spcBef>
              <a:buFontTx/>
              <a:buNone/>
            </a:pPr>
            <a:r>
              <a:rPr lang="en-US" altLang="en-US" sz="1400" i="1"/>
              <a:t>Friedman, et al. Achieving a Nationwide Learning Health System. Sci Transl Med 2010; 2(57):57cm29 </a:t>
            </a:r>
            <a:endParaRPr lang="en-US" altLang="en-US" sz="2000">
              <a:latin typeface="Times" charset="0"/>
            </a:endParaRPr>
          </a:p>
        </p:txBody>
      </p:sp>
    </p:spTree>
    <p:extLst>
      <p:ext uri="{BB962C8B-B14F-4D97-AF65-F5344CB8AC3E}">
        <p14:creationId xmlns:p14="http://schemas.microsoft.com/office/powerpoint/2010/main" val="407282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tLang="en-US"/>
              <a:t>Validation Challenges</a:t>
            </a:r>
          </a:p>
        </p:txBody>
      </p:sp>
      <p:sp>
        <p:nvSpPr>
          <p:cNvPr id="118786" name="Content Placeholder 2"/>
          <p:cNvSpPr>
            <a:spLocks noGrp="1"/>
          </p:cNvSpPr>
          <p:nvPr>
            <p:ph idx="1"/>
          </p:nvPr>
        </p:nvSpPr>
        <p:spPr/>
        <p:txBody>
          <a:bodyPr/>
          <a:lstStyle/>
          <a:p>
            <a:r>
              <a:rPr lang="en-US" altLang="en-US" sz="2000"/>
              <a:t>What is the gold standard?</a:t>
            </a:r>
            <a:endParaRPr lang="en-US" altLang="en-US" sz="2400"/>
          </a:p>
          <a:p>
            <a:pPr lvl="1"/>
            <a:r>
              <a:rPr lang="en-US" altLang="en-US" sz="1800"/>
              <a:t>i</a:t>
            </a:r>
            <a:r>
              <a:rPr lang="en-US" altLang="en-US" sz="1800"/>
              <a:t>s PHQ-9 administered weekly the same as “mood” assessed daily?</a:t>
            </a:r>
          </a:p>
          <a:p>
            <a:pPr lvl="1"/>
            <a:r>
              <a:rPr lang="en-US" altLang="en-US" sz="1800"/>
              <a:t>need new measurement science for e-measures</a:t>
            </a:r>
            <a:endParaRPr lang="en-US" altLang="en-US" sz="2200"/>
          </a:p>
          <a:p>
            <a:r>
              <a:rPr lang="en-US" altLang="en-US" sz="2000"/>
              <a:t>Can we measure more directly what we’re interested in? passively instead of actively?</a:t>
            </a:r>
            <a:endParaRPr lang="en-US" altLang="en-US" sz="2400"/>
          </a:p>
          <a:p>
            <a:pPr lvl="1"/>
            <a:r>
              <a:rPr lang="en-US" altLang="en-US" sz="1800"/>
              <a:t>instead of pain: mobility, and individualized models of mobility vs pain level</a:t>
            </a:r>
          </a:p>
          <a:p>
            <a:pPr lvl="1"/>
            <a:r>
              <a:rPr lang="en-US" altLang="en-US" sz="1800"/>
              <a:t>instead of UPDRS: voice, ability to trace on iPhone </a:t>
            </a:r>
            <a:endParaRPr lang="en-US" altLang="en-US" sz="1800"/>
          </a:p>
          <a:p>
            <a:pPr lvl="1"/>
            <a:r>
              <a:rPr lang="en-US" altLang="en-US" sz="1800"/>
              <a:t>instead of self-reported loneliness: social network topology</a:t>
            </a:r>
          </a:p>
          <a:p>
            <a:pPr lvl="1"/>
            <a:r>
              <a:rPr lang="en-US" altLang="en-US" sz="1800"/>
              <a:t>instead of frailty: home mobility patterns, gait, balance</a:t>
            </a:r>
          </a:p>
          <a:p>
            <a:pPr lvl="1"/>
            <a:r>
              <a:rPr lang="en-US" altLang="en-US" sz="1800"/>
              <a:t>instead of PHQ-9</a:t>
            </a:r>
            <a:r>
              <a:rPr lang="en-US" altLang="en-US" sz="2000"/>
              <a:t>…</a:t>
            </a:r>
          </a:p>
        </p:txBody>
      </p:sp>
      <p:sp>
        <p:nvSpPr>
          <p:cNvPr id="118787"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100">
                <a:solidFill>
                  <a:srgbClr val="000000"/>
                </a:solidFill>
              </a:rPr>
              <a:t>February 21, 2017: I. Sim</a:t>
            </a:r>
            <a:endParaRPr lang="en-US" altLang="en-US" sz="1400" i="0">
              <a:solidFill>
                <a:srgbClr val="000000"/>
              </a:solidFill>
              <a:latin typeface="Times" charset="0"/>
            </a:endParaRPr>
          </a:p>
        </p:txBody>
      </p:sp>
      <p:sp>
        <p:nvSpPr>
          <p:cNvPr id="118788"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 Epi 206 — Medical Informatics</a:t>
            </a:r>
          </a:p>
        </p:txBody>
      </p:sp>
    </p:spTree>
    <p:extLst>
      <p:ext uri="{BB962C8B-B14F-4D97-AF65-F5344CB8AC3E}">
        <p14:creationId xmlns:p14="http://schemas.microsoft.com/office/powerpoint/2010/main" val="2018697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lstStyle/>
          <a:p>
            <a:pPr>
              <a:defRPr/>
            </a:pPr>
            <a:r>
              <a:rPr lang="en-US" dirty="0">
                <a:cs typeface="+mj-cs"/>
              </a:rPr>
              <a:t>Passive Sensing of Depression</a:t>
            </a:r>
            <a:endParaRPr lang="en-US" dirty="0" smtClean="0">
              <a:cs typeface="+mj-cs"/>
            </a:endParaRPr>
          </a:p>
        </p:txBody>
      </p:sp>
      <p:sp>
        <p:nvSpPr>
          <p:cNvPr id="733186" name="Rectangle 2"/>
          <p:cNvSpPr>
            <a:spLocks noGrp="1" noChangeArrowheads="1"/>
          </p:cNvSpPr>
          <p:nvPr>
            <p:ph idx="1"/>
          </p:nvPr>
        </p:nvSpPr>
        <p:spPr>
          <a:xfrm>
            <a:off x="685800" y="1570182"/>
            <a:ext cx="7772400" cy="4495800"/>
          </a:xfrm>
          <a:extLst>
            <a:ext uri="{91240B29-F687-4f45-9708-019B960494DF}"/>
          </a:extLst>
        </p:spPr>
        <p:txBody>
          <a:bodyPr lIns="85817" tIns="42908" rIns="85817" bIns="42908"/>
          <a:lstStyle/>
          <a:p>
            <a:pPr>
              <a:lnSpc>
                <a:spcPct val="100000"/>
              </a:lnSpc>
              <a:defRPr/>
            </a:pPr>
            <a:r>
              <a:rPr lang="en-US" sz="1800"/>
              <a:t>40 people used Purple Robot app for 2 weeks (only 28 resulted in usable data)</a:t>
            </a:r>
          </a:p>
          <a:p>
            <a:pPr>
              <a:lnSpc>
                <a:spcPct val="100000"/>
              </a:lnSpc>
              <a:defRPr/>
            </a:pPr>
            <a:r>
              <a:rPr lang="en-US" sz="1800"/>
              <a:t>collected q 5 minute GPS readings and phone usage data</a:t>
            </a:r>
          </a:p>
          <a:p>
            <a:pPr>
              <a:lnSpc>
                <a:spcPct val="100000"/>
              </a:lnSpc>
              <a:defRPr/>
            </a:pPr>
            <a:r>
              <a:rPr lang="en-US" sz="1800"/>
              <a:t>derived bio markers correlated with PHQ-9 scores</a:t>
            </a:r>
          </a:p>
          <a:p>
            <a:pPr lvl="1">
              <a:lnSpc>
                <a:spcPct val="100000"/>
              </a:lnSpc>
              <a:defRPr/>
            </a:pPr>
            <a:r>
              <a:rPr lang="en-US" sz="1600"/>
              <a:t>circadian movement (regularity in 24-hour rhythm; r =-.63, P =.005)</a:t>
            </a:r>
          </a:p>
          <a:p>
            <a:pPr lvl="1"/>
            <a:r>
              <a:rPr lang="en-US" sz="1600"/>
              <a:t>normalized entropy (mobility between favorite locations; r =-.58, P =.012)</a:t>
            </a:r>
          </a:p>
          <a:p>
            <a:pPr lvl="1"/>
            <a:r>
              <a:rPr lang="en-US" sz="1600"/>
              <a:t>location variance (GPS mobility independent of location; r =-.58, P =.012) </a:t>
            </a:r>
          </a:p>
          <a:p>
            <a:pPr lvl="1"/>
            <a:r>
              <a:rPr lang="en-US" sz="1600"/>
              <a:t>phone usage features, usage duration, and usage frequency were also correlated (r =.54, P =.011, and r =.52, P =.015, respectively)</a:t>
            </a:r>
          </a:p>
          <a:p>
            <a:r>
              <a:rPr lang="en-US" sz="1800"/>
              <a:t>Accuracy – 86.5% for predicting PHQ-9 score of 5 or greater </a:t>
            </a:r>
          </a:p>
          <a:p>
            <a:endParaRPr lang="en-US" sz="1800"/>
          </a:p>
          <a:p>
            <a:endParaRPr lang="en-US" sz="1800"/>
          </a:p>
          <a:p>
            <a:r>
              <a:rPr lang="en-US" sz="1800"/>
              <a:t>PERCEPT study will use both PAM and GPS to assess and correlate mental health status</a:t>
            </a:r>
            <a:endParaRPr lang="en-US" sz="1600"/>
          </a:p>
          <a:p>
            <a:pPr>
              <a:lnSpc>
                <a:spcPct val="100000"/>
              </a:lnSpc>
              <a:defRPr/>
            </a:pPr>
            <a:endParaRPr lang="en-US" sz="1600"/>
          </a:p>
          <a:p>
            <a:pPr>
              <a:lnSpc>
                <a:spcPct val="100000"/>
              </a:lnSpc>
              <a:defRPr/>
            </a:pPr>
            <a:endParaRPr lang="en-US" sz="1600"/>
          </a:p>
          <a:p>
            <a:pPr lvl="1">
              <a:lnSpc>
                <a:spcPct val="100000"/>
              </a:lnSpc>
              <a:defRPr/>
            </a:pPr>
            <a:endParaRPr lang="en-US" sz="1600"/>
          </a:p>
          <a:p>
            <a:pPr>
              <a:lnSpc>
                <a:spcPct val="100000"/>
              </a:lnSpc>
              <a:defRPr/>
            </a:pPr>
            <a:endParaRPr lang="en-US" dirty="0" smtClean="0">
              <a:cs typeface="+mn-cs"/>
            </a:endParaRPr>
          </a:p>
        </p:txBody>
      </p:sp>
      <p:sp>
        <p:nvSpPr>
          <p:cNvPr id="31745" name="Date Placeholder 3"/>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3" name="TextBox 2"/>
          <p:cNvSpPr txBox="1"/>
          <p:nvPr/>
        </p:nvSpPr>
        <p:spPr>
          <a:xfrm>
            <a:off x="4854204" y="4619593"/>
            <a:ext cx="3616696" cy="276999"/>
          </a:xfrm>
          <a:prstGeom prst="rect">
            <a:avLst/>
          </a:prstGeom>
          <a:noFill/>
        </p:spPr>
        <p:txBody>
          <a:bodyPr wrap="none" rtlCol="0">
            <a:spAutoFit/>
          </a:bodyPr>
          <a:lstStyle/>
          <a:p>
            <a:pPr fontAlgn="base"/>
            <a:r>
              <a:rPr lang="en-US" sz="1200" i="1"/>
              <a:t>Saeb S, et al. J Med Internet Res 2015;17(7):e175</a:t>
            </a:r>
          </a:p>
        </p:txBody>
      </p:sp>
    </p:spTree>
    <p:extLst>
      <p:ext uri="{BB962C8B-B14F-4D97-AF65-F5344CB8AC3E}">
        <p14:creationId xmlns:p14="http://schemas.microsoft.com/office/powerpoint/2010/main" val="12796054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a:xfrm>
            <a:off x="694166" y="148743"/>
            <a:ext cx="7772400" cy="1143000"/>
          </a:xfrm>
        </p:spPr>
        <p:txBody>
          <a:bodyPr/>
          <a:lstStyle/>
          <a:p>
            <a:pPr>
              <a:defRPr/>
            </a:pPr>
            <a:r>
              <a:rPr lang="en-US" sz="3200" dirty="0">
                <a:cs typeface="+mj-cs"/>
              </a:rPr>
              <a:t>Passive Sensing Using </a:t>
            </a:r>
            <a:br>
              <a:rPr lang="en-US" sz="3200" dirty="0">
                <a:cs typeface="+mj-cs"/>
              </a:rPr>
            </a:br>
            <a:r>
              <a:rPr lang="en-US" sz="3200" dirty="0">
                <a:cs typeface="+mj-cs"/>
              </a:rPr>
              <a:t>Commercial Sensors</a:t>
            </a:r>
            <a:endParaRPr lang="en-US" dirty="0" smtClean="0">
              <a:cs typeface="+mj-cs"/>
            </a:endParaRPr>
          </a:p>
        </p:txBody>
      </p:sp>
      <p:sp>
        <p:nvSpPr>
          <p:cNvPr id="31745" name="Date Placeholder 3"/>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pic>
        <p:nvPicPr>
          <p:cNvPr id="4" name="Picture 3"/>
          <p:cNvPicPr>
            <a:picLocks noChangeAspect="1"/>
          </p:cNvPicPr>
          <p:nvPr/>
        </p:nvPicPr>
        <p:blipFill>
          <a:blip r:embed="rId3"/>
          <a:stretch>
            <a:fillRect/>
          </a:stretch>
        </p:blipFill>
        <p:spPr>
          <a:xfrm>
            <a:off x="1239891" y="1503880"/>
            <a:ext cx="6680950" cy="4320245"/>
          </a:xfrm>
          <a:prstGeom prst="rect">
            <a:avLst/>
          </a:prstGeom>
          <a:ln>
            <a:solidFill>
              <a:schemeClr val="bg2">
                <a:lumMod val="60000"/>
                <a:lumOff val="40000"/>
              </a:schemeClr>
            </a:solidFill>
          </a:ln>
        </p:spPr>
      </p:pic>
      <p:sp>
        <p:nvSpPr>
          <p:cNvPr id="5" name="TextBox 4"/>
          <p:cNvSpPr txBox="1"/>
          <p:nvPr/>
        </p:nvSpPr>
        <p:spPr>
          <a:xfrm>
            <a:off x="2203126" y="5864521"/>
            <a:ext cx="4953151" cy="276999"/>
          </a:xfrm>
          <a:prstGeom prst="rect">
            <a:avLst/>
          </a:prstGeom>
          <a:noFill/>
        </p:spPr>
        <p:txBody>
          <a:bodyPr wrap="none" rtlCol="0">
            <a:spAutoFit/>
          </a:bodyPr>
          <a:lstStyle/>
          <a:p>
            <a:r>
              <a:rPr lang="en-US" sz="1200" i="1"/>
              <a:t>http://www.yole.fr/WearableElectronics_Overview.aspx#.WKeZyhi-JE4</a:t>
            </a:r>
            <a:endParaRPr lang="en-US" i="1"/>
          </a:p>
        </p:txBody>
      </p:sp>
    </p:spTree>
    <p:extLst>
      <p:ext uri="{BB962C8B-B14F-4D97-AF65-F5344CB8AC3E}">
        <p14:creationId xmlns:p14="http://schemas.microsoft.com/office/powerpoint/2010/main" val="18821341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p:txBody>
          <a:bodyPr/>
          <a:lstStyle/>
          <a:p>
            <a:r>
              <a:rPr lang="en-US" altLang="en-US" sz="3200"/>
              <a:t>Obtaining the Data: APIs</a:t>
            </a:r>
            <a:endParaRPr lang="en-US" altLang="en-US"/>
          </a:p>
        </p:txBody>
      </p:sp>
      <p:sp>
        <p:nvSpPr>
          <p:cNvPr id="121858" name="Content Placeholder 2"/>
          <p:cNvSpPr>
            <a:spLocks noGrp="1"/>
          </p:cNvSpPr>
          <p:nvPr>
            <p:ph idx="1"/>
          </p:nvPr>
        </p:nvSpPr>
        <p:spPr>
          <a:xfrm>
            <a:off x="685800" y="1536700"/>
            <a:ext cx="7772400" cy="4495800"/>
          </a:xfrm>
        </p:spPr>
        <p:txBody>
          <a:bodyPr/>
          <a:lstStyle/>
          <a:p>
            <a:pPr>
              <a:lnSpc>
                <a:spcPct val="100000"/>
              </a:lnSpc>
            </a:pPr>
            <a:r>
              <a:rPr lang="en-US" altLang="en-US" sz="2400"/>
              <a:t>API = </a:t>
            </a:r>
            <a:r>
              <a:rPr lang="en-US" altLang="en-US" sz="2400">
                <a:hlinkClick r:id="rId2"/>
              </a:rPr>
              <a:t>Applications Programming Interface</a:t>
            </a:r>
            <a:endParaRPr lang="en-US" altLang="en-US" sz="2400"/>
          </a:p>
          <a:p>
            <a:pPr lvl="1">
              <a:lnSpc>
                <a:spcPct val="100000"/>
              </a:lnSpc>
            </a:pPr>
            <a:r>
              <a:rPr lang="en-US" altLang="en-US" sz="2000"/>
              <a:t>a piece of software that sets of requirements on how one application can talk to another</a:t>
            </a:r>
          </a:p>
          <a:p>
            <a:pPr>
              <a:lnSpc>
                <a:spcPct val="100000"/>
              </a:lnSpc>
            </a:pPr>
            <a:r>
              <a:rPr lang="en-US" altLang="en-US" sz="2400"/>
              <a:t>Data repositories can expose their data via APIs</a:t>
            </a:r>
          </a:p>
          <a:p>
            <a:pPr lvl="1">
              <a:lnSpc>
                <a:spcPct val="100000"/>
              </a:lnSpc>
            </a:pPr>
            <a:r>
              <a:rPr lang="en-US" altLang="en-US" sz="2000"/>
              <a:t>some EHRs are just starting to offer APIs</a:t>
            </a:r>
          </a:p>
          <a:p>
            <a:pPr>
              <a:lnSpc>
                <a:spcPct val="100000"/>
              </a:lnSpc>
            </a:pPr>
            <a:r>
              <a:rPr lang="en-US" altLang="en-US" sz="2400"/>
              <a:t>Modern Internet APIs are usually RESTful and use JSON (but not always)</a:t>
            </a:r>
          </a:p>
          <a:p>
            <a:pPr lvl="1">
              <a:lnSpc>
                <a:spcPct val="100000"/>
              </a:lnSpc>
            </a:pPr>
            <a:r>
              <a:rPr lang="en-US" altLang="en-US" sz="2000"/>
              <a:t>no, Meaningful Use CCD is not a modern API</a:t>
            </a:r>
          </a:p>
          <a:p>
            <a:pPr>
              <a:lnSpc>
                <a:spcPct val="100000"/>
              </a:lnSpc>
            </a:pPr>
            <a:r>
              <a:rPr lang="en-US" altLang="en-US" sz="2400"/>
              <a:t>Many companies offer APIs for other systems to access their data</a:t>
            </a:r>
          </a:p>
          <a:p>
            <a:pPr lvl="1">
              <a:lnSpc>
                <a:spcPct val="100000"/>
              </a:lnSpc>
            </a:pPr>
            <a:r>
              <a:rPr lang="en-US" altLang="en-US" sz="2000"/>
              <a:t>e.g., 23&amp;Me, Jawbone, FitBit, GoogleFit, Apple HealthKit</a:t>
            </a:r>
          </a:p>
        </p:txBody>
      </p:sp>
      <p:sp>
        <p:nvSpPr>
          <p:cNvPr id="4" name="Date Placeholder 3"/>
          <p:cNvSpPr>
            <a:spLocks noGrp="1"/>
          </p:cNvSpPr>
          <p:nvPr>
            <p:ph type="dt" sz="quarter" idx="10"/>
          </p:nvPr>
        </p:nvSpPr>
        <p:spPr/>
        <p:txBody>
          <a:bodyPr/>
          <a:lstStyle/>
          <a:p>
            <a:pPr>
              <a:defRPr/>
            </a:pPr>
            <a:r>
              <a:rPr lang="en-US" smtClean="0"/>
              <a:t>February 21, 2017: I. Sim</a:t>
            </a:r>
            <a:endParaRPr lang="en-US" sz="1400" i="0">
              <a:latin typeface="Times" charset="0"/>
            </a:endParaRPr>
          </a:p>
        </p:txBody>
      </p:sp>
      <p:sp>
        <p:nvSpPr>
          <p:cNvPr id="121860"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Tree>
    <p:extLst>
      <p:ext uri="{BB962C8B-B14F-4D97-AF65-F5344CB8AC3E}">
        <p14:creationId xmlns:p14="http://schemas.microsoft.com/office/powerpoint/2010/main" val="1322579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altLang="en-US" sz="3200"/>
              <a:t>Example API: GoogleFit</a:t>
            </a:r>
            <a:endParaRPr lang="en-US" altLang="en-US"/>
          </a:p>
        </p:txBody>
      </p:sp>
      <p:sp>
        <p:nvSpPr>
          <p:cNvPr id="122882" name="Content Placeholder 2"/>
          <p:cNvSpPr>
            <a:spLocks noGrp="1"/>
          </p:cNvSpPr>
          <p:nvPr>
            <p:ph idx="1"/>
          </p:nvPr>
        </p:nvSpPr>
        <p:spPr>
          <a:xfrm>
            <a:off x="685800" y="1536700"/>
            <a:ext cx="7772400" cy="4495800"/>
          </a:xfrm>
        </p:spPr>
        <p:txBody>
          <a:bodyPr/>
          <a:lstStyle/>
          <a:p>
            <a:pPr>
              <a:lnSpc>
                <a:spcPct val="100000"/>
              </a:lnSpc>
            </a:pPr>
            <a:r>
              <a:rPr lang="en-US" altLang="en-US" sz="2400"/>
              <a:t>Your machine has to connect to the GoogleFit cloud</a:t>
            </a:r>
          </a:p>
          <a:p>
            <a:pPr>
              <a:lnSpc>
                <a:spcPct val="100000"/>
              </a:lnSpc>
            </a:pPr>
            <a:r>
              <a:rPr lang="en-US" altLang="en-US" sz="2400"/>
              <a:t>You have to let it know who you are (identification), prove that you are who you are (authentication) and be given appropriate access (authorization)</a:t>
            </a:r>
          </a:p>
          <a:p>
            <a:pPr lvl="1">
              <a:lnSpc>
                <a:spcPct val="100000"/>
              </a:lnSpc>
              <a:spcAft>
                <a:spcPts val="600"/>
              </a:spcAft>
            </a:pPr>
            <a:r>
              <a:rPr lang="en-US" altLang="en-US" sz="2000"/>
              <a:t>this is usually done using OAuth 2.0</a:t>
            </a:r>
          </a:p>
          <a:p>
            <a:pPr>
              <a:lnSpc>
                <a:spcPct val="100000"/>
              </a:lnSpc>
            </a:pPr>
            <a:r>
              <a:rPr lang="en-US" altLang="en-US" sz="2400">
                <a:hlinkClick r:id="rId2"/>
              </a:rPr>
              <a:t>https://developers.google.com/fit/rest/v1/reference/parameters</a:t>
            </a:r>
            <a:r>
              <a:rPr lang="en-US" altLang="en-US" sz="2400"/>
              <a:t> lists a bunch of commands you can now issue to get at data, e.g., </a:t>
            </a:r>
          </a:p>
          <a:p>
            <a:pPr lvl="1">
              <a:lnSpc>
                <a:spcPct val="100000"/>
              </a:lnSpc>
            </a:pPr>
            <a:r>
              <a:rPr lang="en-US" altLang="en-US" sz="2000"/>
              <a:t>GET </a:t>
            </a:r>
            <a:r>
              <a:rPr lang="en-US" altLang="en-US" sz="2000">
                <a:hlinkClick r:id="rId3"/>
              </a:rPr>
              <a:t>https://www.googleapis.com/fitness/v1/users/</a:t>
            </a:r>
            <a:r>
              <a:rPr lang="en-US" altLang="en-US" sz="2000" b="1" i="1">
                <a:hlinkClick r:id="rId3"/>
              </a:rPr>
              <a:t>userId</a:t>
            </a:r>
            <a:r>
              <a:rPr lang="en-US" altLang="en-US" sz="2000">
                <a:hlinkClick r:id="rId3"/>
              </a:rPr>
              <a:t>/dataSources/</a:t>
            </a:r>
            <a:r>
              <a:rPr lang="en-US" altLang="en-US" sz="2000" b="1" i="1">
                <a:hlinkClick r:id="rId3"/>
              </a:rPr>
              <a:t>dataSourceId</a:t>
            </a:r>
            <a:r>
              <a:rPr lang="en-US" altLang="en-US" sz="2000" b="1" i="1"/>
              <a:t> </a:t>
            </a:r>
            <a:endParaRPr lang="en-US" altLang="en-US" sz="2000"/>
          </a:p>
          <a:p>
            <a:pPr>
              <a:lnSpc>
                <a:spcPts val="2400"/>
              </a:lnSpc>
              <a:buFontTx/>
              <a:buNone/>
            </a:pPr>
            <a:endParaRPr lang="en-US" altLang="en-US" sz="2000"/>
          </a:p>
          <a:p>
            <a:pPr>
              <a:lnSpc>
                <a:spcPts val="2400"/>
              </a:lnSpc>
              <a:buFontTx/>
              <a:buNone/>
            </a:pPr>
            <a:endParaRPr lang="en-US" altLang="en-US" sz="2200"/>
          </a:p>
          <a:p>
            <a:pPr>
              <a:lnSpc>
                <a:spcPct val="100000"/>
              </a:lnSpc>
            </a:pPr>
            <a:endParaRPr lang="en-US" altLang="en-US" sz="2000"/>
          </a:p>
        </p:txBody>
      </p:sp>
      <p:sp>
        <p:nvSpPr>
          <p:cNvPr id="4" name="Date Placeholder 3"/>
          <p:cNvSpPr>
            <a:spLocks noGrp="1"/>
          </p:cNvSpPr>
          <p:nvPr>
            <p:ph type="dt" sz="quarter" idx="10"/>
          </p:nvPr>
        </p:nvSpPr>
        <p:spPr/>
        <p:txBody>
          <a:bodyPr/>
          <a:lstStyle/>
          <a:p>
            <a:pPr>
              <a:defRPr/>
            </a:pPr>
            <a:r>
              <a:rPr lang="en-US" smtClean="0"/>
              <a:t>February 21, 2017: I. Sim</a:t>
            </a:r>
            <a:endParaRPr lang="en-US" sz="1400" i="0">
              <a:latin typeface="Times" charset="0"/>
            </a:endParaRPr>
          </a:p>
        </p:txBody>
      </p:sp>
      <p:sp>
        <p:nvSpPr>
          <p:cNvPr id="122884"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Tree>
    <p:extLst>
      <p:ext uri="{BB962C8B-B14F-4D97-AF65-F5344CB8AC3E}">
        <p14:creationId xmlns:p14="http://schemas.microsoft.com/office/powerpoint/2010/main" val="2138229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sz="3200"/>
              <a:t>Obtaining the Data: Schemas</a:t>
            </a:r>
            <a:endParaRPr lang="en-US" altLang="en-US"/>
          </a:p>
        </p:txBody>
      </p:sp>
      <p:sp>
        <p:nvSpPr>
          <p:cNvPr id="123906" name="Content Placeholder 2"/>
          <p:cNvSpPr>
            <a:spLocks noGrp="1"/>
          </p:cNvSpPr>
          <p:nvPr>
            <p:ph idx="1"/>
          </p:nvPr>
        </p:nvSpPr>
        <p:spPr>
          <a:xfrm>
            <a:off x="685800" y="1536700"/>
            <a:ext cx="8229600" cy="4495800"/>
          </a:xfrm>
        </p:spPr>
        <p:txBody>
          <a:bodyPr/>
          <a:lstStyle/>
          <a:p>
            <a:pPr marL="342900" lvl="1" indent="-342900">
              <a:lnSpc>
                <a:spcPct val="100000"/>
              </a:lnSpc>
              <a:spcBef>
                <a:spcPct val="20000"/>
              </a:spcBef>
              <a:buFontTx/>
              <a:buChar char="•"/>
            </a:pPr>
            <a:r>
              <a:rPr lang="en-US" altLang="en-US"/>
              <a:t>e.g., https://www.googleapis.com/fitness/v1/users/</a:t>
            </a:r>
            <a:r>
              <a:rPr lang="en-US" altLang="en-US" b="1" i="1"/>
              <a:t>"me"</a:t>
            </a:r>
            <a:r>
              <a:rPr lang="en-US" altLang="en-US"/>
              <a:t>/dataSources/</a:t>
            </a:r>
            <a:r>
              <a:rPr lang="en-US" altLang="en-US" b="1" i="1"/>
              <a:t>dataSourceId </a:t>
            </a:r>
            <a:endParaRPr lang="en-US" altLang="en-US"/>
          </a:p>
          <a:p>
            <a:pPr>
              <a:lnSpc>
                <a:spcPct val="100000"/>
              </a:lnSpc>
            </a:pPr>
            <a:r>
              <a:rPr lang="en-US" altLang="en-US" sz="2400"/>
              <a:t>You can get data about instantaneous or aggregated </a:t>
            </a:r>
            <a:r>
              <a:rPr lang="en-US" altLang="en-US" sz="2400">
                <a:hlinkClick r:id="rId2"/>
              </a:rPr>
              <a:t>readings</a:t>
            </a:r>
            <a:r>
              <a:rPr lang="en-US" altLang="en-US" sz="2400"/>
              <a:t> using their schemas (or data models)</a:t>
            </a:r>
            <a:endParaRPr lang="en-US" altLang="en-US" sz="1600"/>
          </a:p>
          <a:p>
            <a:pPr marL="342900" lvl="1" indent="-342900">
              <a:lnSpc>
                <a:spcPct val="100000"/>
              </a:lnSpc>
            </a:pPr>
            <a:r>
              <a:rPr lang="en-US" altLang="en-US" sz="2000"/>
              <a:t>e.g., com.google.heart_rate.bpm </a:t>
            </a:r>
          </a:p>
          <a:p>
            <a:pPr lvl="2">
              <a:lnSpc>
                <a:spcPct val="100000"/>
              </a:lnSpc>
            </a:pPr>
            <a:r>
              <a:rPr lang="en-US" altLang="en-US"/>
              <a:t>bpm (float—bpm)	</a:t>
            </a:r>
          </a:p>
          <a:p>
            <a:pPr marL="342900" lvl="1" indent="-342900">
              <a:lnSpc>
                <a:spcPct val="100000"/>
              </a:lnSpc>
            </a:pPr>
            <a:r>
              <a:rPr lang="en-US" altLang="en-US" sz="2000"/>
              <a:t>com.google.heart_rate.summary</a:t>
            </a:r>
          </a:p>
          <a:p>
            <a:pPr lvl="2"/>
            <a:r>
              <a:rPr lang="en-US" altLang="en-US"/>
              <a:t>average (float—bpm)</a:t>
            </a:r>
          </a:p>
          <a:p>
            <a:pPr lvl="2"/>
            <a:r>
              <a:rPr lang="en-US" altLang="en-US"/>
              <a:t>max (float—bpm)</a:t>
            </a:r>
          </a:p>
          <a:p>
            <a:pPr lvl="2"/>
            <a:r>
              <a:rPr lang="en-US" altLang="en-US"/>
              <a:t>min (float—bpm)	</a:t>
            </a:r>
          </a:p>
          <a:p>
            <a:pPr lvl="2">
              <a:lnSpc>
                <a:spcPct val="100000"/>
              </a:lnSpc>
            </a:pPr>
            <a:endParaRPr lang="en-US" altLang="en-US" sz="1400"/>
          </a:p>
          <a:p>
            <a:pPr marL="342900" lvl="1" indent="-342900">
              <a:lnSpc>
                <a:spcPct val="100000"/>
              </a:lnSpc>
            </a:pPr>
            <a:endParaRPr lang="en-US" altLang="en-US" sz="1800"/>
          </a:p>
        </p:txBody>
      </p:sp>
      <p:sp>
        <p:nvSpPr>
          <p:cNvPr id="4" name="Date Placeholder 3"/>
          <p:cNvSpPr>
            <a:spLocks noGrp="1"/>
          </p:cNvSpPr>
          <p:nvPr>
            <p:ph type="dt" sz="quarter" idx="10"/>
          </p:nvPr>
        </p:nvSpPr>
        <p:spPr/>
        <p:txBody>
          <a:bodyPr/>
          <a:lstStyle/>
          <a:p>
            <a:pPr>
              <a:defRPr/>
            </a:pPr>
            <a:r>
              <a:rPr lang="en-US" smtClean="0"/>
              <a:t>February 21, 2017: I. Sim</a:t>
            </a:r>
            <a:endParaRPr lang="en-US" sz="1400" i="0">
              <a:latin typeface="Times" charset="0"/>
            </a:endParaRPr>
          </a:p>
        </p:txBody>
      </p:sp>
      <p:sp>
        <p:nvSpPr>
          <p:cNvPr id="123908"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t>Epi 206 — Medical Informatics</a:t>
            </a:r>
          </a:p>
        </p:txBody>
      </p:sp>
    </p:spTree>
    <p:extLst>
      <p:ext uri="{BB962C8B-B14F-4D97-AF65-F5344CB8AC3E}">
        <p14:creationId xmlns:p14="http://schemas.microsoft.com/office/powerpoint/2010/main" val="1229891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2"/>
          <p:cNvSpPr>
            <a:spLocks noGrp="1"/>
          </p:cNvSpPr>
          <p:nvPr>
            <p:ph type="title"/>
          </p:nvPr>
        </p:nvSpPr>
        <p:spPr>
          <a:xfrm>
            <a:off x="587375" y="552450"/>
            <a:ext cx="8093075" cy="804863"/>
          </a:xfrm>
        </p:spPr>
        <p:txBody>
          <a:bodyPr/>
          <a:lstStyle/>
          <a:p>
            <a:r>
              <a:rPr lang="en-US" altLang="en-US" sz="3200"/>
              <a:t>AHA Physical Activity Recommendation</a:t>
            </a:r>
            <a:endParaRPr lang="en-US" altLang="en-US"/>
          </a:p>
        </p:txBody>
      </p:sp>
      <p:sp>
        <p:nvSpPr>
          <p:cNvPr id="124930" name="Content Placeholder 3"/>
          <p:cNvSpPr>
            <a:spLocks noGrp="1"/>
          </p:cNvSpPr>
          <p:nvPr>
            <p:ph idx="1"/>
          </p:nvPr>
        </p:nvSpPr>
        <p:spPr>
          <a:xfrm>
            <a:off x="736600" y="2921000"/>
            <a:ext cx="7772400" cy="1447800"/>
          </a:xfrm>
        </p:spPr>
        <p:txBody>
          <a:bodyPr/>
          <a:lstStyle/>
          <a:p>
            <a:pPr marL="0" indent="0" algn="ctr">
              <a:buFontTx/>
              <a:buNone/>
            </a:pPr>
            <a:r>
              <a:rPr lang="en-US" altLang="en-US"/>
              <a:t>"At least </a:t>
            </a:r>
            <a:r>
              <a:rPr lang="en-US" altLang="en-US" b="1"/>
              <a:t>30 minutes of moderate-intensity</a:t>
            </a:r>
            <a:r>
              <a:rPr lang="en-US" altLang="en-US"/>
              <a:t> aerobic activity at least </a:t>
            </a:r>
            <a:r>
              <a:rPr lang="en-US" altLang="en-US" b="1"/>
              <a:t>5 days per week for a total of 150"</a:t>
            </a:r>
            <a:r>
              <a:rPr lang="en-US" altLang="en-US"/>
              <a:t>	</a:t>
            </a:r>
          </a:p>
          <a:p>
            <a:pPr marL="0" indent="0">
              <a:buFontTx/>
              <a:buNone/>
            </a:pPr>
            <a:endParaRPr lang="en-US" altLang="en-US"/>
          </a:p>
        </p:txBody>
      </p:sp>
      <p:sp>
        <p:nvSpPr>
          <p:cNvPr id="124931" name="Rectangle 1"/>
          <p:cNvSpPr>
            <a:spLocks noChangeArrowheads="1"/>
          </p:cNvSpPr>
          <p:nvPr/>
        </p:nvSpPr>
        <p:spPr bwMode="auto">
          <a:xfrm>
            <a:off x="723900" y="5894388"/>
            <a:ext cx="779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600" i="1"/>
              <a:t>http://www.heart.org/HEARTORG/GettingHealthy/PhysicalActivity/FitnessBasics/American-Heart-Association-Recommendations-for-Physical-Activity-in-Adults_UCM_307976_Article.jsp</a:t>
            </a:r>
            <a:endParaRPr lang="en-US" altLang="en-US" sz="2000" i="1"/>
          </a:p>
        </p:txBody>
      </p:sp>
    </p:spTree>
    <p:extLst>
      <p:ext uri="{BB962C8B-B14F-4D97-AF65-F5344CB8AC3E}">
        <p14:creationId xmlns:p14="http://schemas.microsoft.com/office/powerpoint/2010/main" val="1251010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2"/>
          <p:cNvSpPr>
            <a:spLocks noGrp="1"/>
          </p:cNvSpPr>
          <p:nvPr>
            <p:ph type="title"/>
          </p:nvPr>
        </p:nvSpPr>
        <p:spPr>
          <a:xfrm>
            <a:off x="295275" y="539750"/>
            <a:ext cx="8093075" cy="804863"/>
          </a:xfrm>
        </p:spPr>
        <p:txBody>
          <a:bodyPr/>
          <a:lstStyle/>
          <a:p>
            <a:r>
              <a:rPr lang="en-US" altLang="x-none" sz="3800"/>
              <a:t>GoogleFit Activity Data</a:t>
            </a:r>
          </a:p>
        </p:txBody>
      </p:sp>
      <p:sp>
        <p:nvSpPr>
          <p:cNvPr id="125954" name="Content Placeholder 3"/>
          <p:cNvSpPr>
            <a:spLocks noGrp="1"/>
          </p:cNvSpPr>
          <p:nvPr>
            <p:ph idx="1"/>
          </p:nvPr>
        </p:nvSpPr>
        <p:spPr/>
        <p:txBody>
          <a:bodyPr/>
          <a:lstStyle/>
          <a:p>
            <a:pPr marL="0" indent="0">
              <a:buFontTx/>
              <a:buNone/>
            </a:pPr>
            <a:r>
              <a:rPr lang="en-US" altLang="x-none" sz="3000"/>
              <a:t>com.google.activity.summary</a:t>
            </a:r>
          </a:p>
          <a:p>
            <a:pPr marL="0" indent="0">
              <a:buFontTx/>
              <a:buNone/>
            </a:pPr>
            <a:endParaRPr lang="en-US" altLang="x-none"/>
          </a:p>
          <a:p>
            <a:pPr marL="398463" lvl="1" indent="0">
              <a:buFontTx/>
              <a:buNone/>
            </a:pPr>
            <a:r>
              <a:rPr lang="en-US" altLang="x-none">
                <a:hlinkClick r:id="rId3"/>
              </a:rPr>
              <a:t>activity</a:t>
            </a:r>
            <a:r>
              <a:rPr lang="en-US" altLang="x-none"/>
              <a:t> (int—enum)</a:t>
            </a:r>
          </a:p>
          <a:p>
            <a:pPr marL="398463" lvl="1" indent="0">
              <a:buFontTx/>
              <a:buNone/>
            </a:pPr>
            <a:r>
              <a:rPr lang="en-US" altLang="x-none"/>
              <a:t>duration (int—ms)</a:t>
            </a:r>
          </a:p>
          <a:p>
            <a:pPr marL="398463" lvl="1" indent="0">
              <a:buFontTx/>
              <a:buNone/>
            </a:pPr>
            <a:r>
              <a:rPr lang="en-US" altLang="x-none"/>
              <a:t>num_segments (int—count)	</a:t>
            </a:r>
          </a:p>
          <a:p>
            <a:pPr marL="0" indent="0">
              <a:buFontTx/>
              <a:buNone/>
            </a:pPr>
            <a:endParaRPr lang="en-US" altLang="x-none"/>
          </a:p>
        </p:txBody>
      </p:sp>
    </p:spTree>
    <p:extLst>
      <p:ext uri="{BB962C8B-B14F-4D97-AF65-F5344CB8AC3E}">
        <p14:creationId xmlns:p14="http://schemas.microsoft.com/office/powerpoint/2010/main" val="1865308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660400" y="533400"/>
            <a:ext cx="7772400" cy="508000"/>
          </a:xfrm>
        </p:spPr>
        <p:txBody>
          <a:bodyPr/>
          <a:lstStyle/>
          <a:p>
            <a:r>
              <a:rPr lang="en-US" altLang="x-none" sz="3800"/>
              <a:t>Minutes of Moderate Activity</a:t>
            </a:r>
          </a:p>
        </p:txBody>
      </p:sp>
      <p:graphicFrame>
        <p:nvGraphicFramePr>
          <p:cNvPr id="4" name="Content Placeholder 3"/>
          <p:cNvGraphicFramePr>
            <a:graphicFrameLocks noGrp="1"/>
          </p:cNvGraphicFramePr>
          <p:nvPr>
            <p:ph idx="1"/>
          </p:nvPr>
        </p:nvGraphicFramePr>
        <p:xfrm>
          <a:off x="508000" y="1266825"/>
          <a:ext cx="8102600" cy="1616075"/>
        </p:xfrm>
        <a:graphic>
          <a:graphicData uri="http://schemas.openxmlformats.org/drawingml/2006/table">
            <a:tbl>
              <a:tblPr firstRow="1" bandRow="1">
                <a:tableStyleId>{5C22544A-7EE6-4342-B048-85BDC9FD1C3A}</a:tableStyleId>
              </a:tblPr>
              <a:tblGrid>
                <a:gridCol w="1206500"/>
                <a:gridCol w="2741860"/>
                <a:gridCol w="4154240"/>
              </a:tblGrid>
              <a:tr h="365920">
                <a:tc>
                  <a:txBody>
                    <a:bodyPr/>
                    <a:lstStyle/>
                    <a:p>
                      <a:r>
                        <a:rPr lang="en-US" sz="1800" dirty="0" smtClean="0">
                          <a:solidFill>
                            <a:srgbClr val="000090"/>
                          </a:solidFill>
                        </a:rPr>
                        <a:t>Device</a:t>
                      </a:r>
                      <a:endParaRPr lang="en-US" sz="1800" dirty="0">
                        <a:solidFill>
                          <a:srgbClr val="000090"/>
                        </a:solidFill>
                      </a:endParaRPr>
                    </a:p>
                  </a:txBody>
                  <a:tcPr marT="45740" marB="4574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1800" dirty="0" smtClean="0">
                          <a:solidFill>
                            <a:srgbClr val="000090"/>
                          </a:solidFill>
                        </a:rPr>
                        <a:t>Data Element</a:t>
                      </a:r>
                      <a:r>
                        <a:rPr lang="en-US" sz="1800" baseline="0" dirty="0" smtClean="0">
                          <a:solidFill>
                            <a:srgbClr val="000090"/>
                          </a:solidFill>
                        </a:rPr>
                        <a:t> Name</a:t>
                      </a:r>
                      <a:endParaRPr lang="en-US" sz="1800" dirty="0">
                        <a:solidFill>
                          <a:srgbClr val="000090"/>
                        </a:solidFill>
                      </a:endParaRPr>
                    </a:p>
                  </a:txBody>
                  <a:tcPr marT="45740" marB="45740">
                    <a:lnT w="12700" cap="flat" cmpd="sng" algn="ctr">
                      <a:solidFill>
                        <a:scrgbClr r="0" g="0" b="0"/>
                      </a:solidFill>
                      <a:prstDash val="solid"/>
                      <a:round/>
                      <a:headEnd type="none" w="med" len="med"/>
                      <a:tailEnd type="none" w="med" len="med"/>
                    </a:lnT>
                  </a:tcPr>
                </a:tc>
                <a:tc>
                  <a:txBody>
                    <a:bodyPr/>
                    <a:lstStyle/>
                    <a:p>
                      <a:r>
                        <a:rPr lang="en-US" sz="1800" dirty="0" smtClean="0">
                          <a:solidFill>
                            <a:srgbClr val="000090"/>
                          </a:solidFill>
                        </a:rPr>
                        <a:t>Data</a:t>
                      </a:r>
                      <a:r>
                        <a:rPr lang="en-US" sz="1800" baseline="0" dirty="0" smtClean="0">
                          <a:solidFill>
                            <a:srgbClr val="000090"/>
                          </a:solidFill>
                        </a:rPr>
                        <a:t> Type/Value List</a:t>
                      </a:r>
                      <a:endParaRPr lang="en-US" sz="1800" dirty="0">
                        <a:solidFill>
                          <a:srgbClr val="000090"/>
                        </a:solidFill>
                      </a:endParaRPr>
                    </a:p>
                  </a:txBody>
                  <a:tcPr marT="45740" marB="4574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35428">
                <a:tc>
                  <a:txBody>
                    <a:bodyPr/>
                    <a:lstStyle/>
                    <a:p>
                      <a:r>
                        <a:rPr lang="en-US" sz="1600" dirty="0" smtClean="0"/>
                        <a:t>FitBit</a:t>
                      </a:r>
                      <a:endParaRPr lang="en-US" sz="1600" dirty="0"/>
                    </a:p>
                  </a:txBody>
                  <a:tcPr marT="45740" marB="45740">
                    <a:lnL w="12700" cap="flat" cmpd="sng" algn="ctr">
                      <a:solidFill>
                        <a:scrgbClr r="0" g="0" b="0"/>
                      </a:solidFill>
                      <a:prstDash val="solid"/>
                      <a:round/>
                      <a:headEnd type="none" w="med" len="med"/>
                      <a:tailEnd type="none" w="med" len="med"/>
                    </a:lnL>
                  </a:tcPr>
                </a:tc>
                <a:tc>
                  <a:txBody>
                    <a:bodyPr/>
                    <a:lstStyle/>
                    <a:p>
                      <a:r>
                        <a:rPr lang="en-US" sz="1600" dirty="0" smtClean="0"/>
                        <a:t>Fairly active</a:t>
                      </a:r>
                      <a:r>
                        <a:rPr lang="en-US" sz="1600" baseline="0" dirty="0" smtClean="0"/>
                        <a:t> minutes</a:t>
                      </a:r>
                      <a:endParaRPr lang="en-US" sz="1600" dirty="0"/>
                    </a:p>
                  </a:txBody>
                  <a:tcPr marT="45740" marB="45740"/>
                </a:tc>
                <a:tc>
                  <a:txBody>
                    <a:bodyPr/>
                    <a:lstStyle/>
                    <a:p>
                      <a:r>
                        <a:rPr lang="en-US" sz="1600" dirty="0" smtClean="0"/>
                        <a:t>Number</a:t>
                      </a:r>
                      <a:endParaRPr lang="en-US" sz="1600" dirty="0"/>
                    </a:p>
                  </a:txBody>
                  <a:tcPr marT="45740" marB="45740">
                    <a:lnR w="12700" cap="flat" cmpd="sng" algn="ctr">
                      <a:solidFill>
                        <a:scrgbClr r="0" g="0" b="0"/>
                      </a:solidFill>
                      <a:prstDash val="solid"/>
                      <a:round/>
                      <a:headEnd type="none" w="med" len="med"/>
                      <a:tailEnd type="none" w="med" len="med"/>
                    </a:lnR>
                  </a:tcPr>
                </a:tc>
              </a:tr>
              <a:tr h="579299">
                <a:tc>
                  <a:txBody>
                    <a:bodyPr/>
                    <a:lstStyle/>
                    <a:p>
                      <a:r>
                        <a:rPr lang="en-US" sz="1600" b="1" dirty="0" err="1" smtClean="0"/>
                        <a:t>GoogleFit</a:t>
                      </a:r>
                      <a:endParaRPr lang="en-US" sz="1600" b="1" dirty="0"/>
                    </a:p>
                  </a:txBody>
                  <a:tcPr marT="45740" marB="45740">
                    <a:lnL w="12700" cap="flat" cmpd="sng" algn="ctr">
                      <a:solidFill>
                        <a:scrgbClr r="0" g="0" b="0"/>
                      </a:solidFill>
                      <a:prstDash val="solid"/>
                      <a:round/>
                      <a:headEnd type="none" w="med" len="med"/>
                      <a:tailEnd type="none" w="med" len="med"/>
                    </a:lnL>
                  </a:tcPr>
                </a:tc>
                <a:tc>
                  <a:txBody>
                    <a:bodyPr/>
                    <a:lstStyle/>
                    <a:p>
                      <a:r>
                        <a:rPr lang="en-US" sz="1600" dirty="0" smtClean="0"/>
                        <a:t>Activity</a:t>
                      </a:r>
                      <a:endParaRPr lang="en-US" sz="1600" dirty="0"/>
                    </a:p>
                  </a:txBody>
                  <a:tcPr marT="45740" marB="45740"/>
                </a:tc>
                <a:tc>
                  <a:txBody>
                    <a:bodyPr/>
                    <a:lstStyle/>
                    <a:p>
                      <a:r>
                        <a:rPr lang="en-US" sz="1600" dirty="0" smtClean="0"/>
                        <a:t>Aerobics,</a:t>
                      </a:r>
                      <a:r>
                        <a:rPr lang="en-US" sz="1600" baseline="0" dirty="0" smtClean="0"/>
                        <a:t> badminton, baseball, jogging, running, road biking, </a:t>
                      </a:r>
                      <a:r>
                        <a:rPr lang="en-US" sz="1600" baseline="0" dirty="0" err="1" smtClean="0"/>
                        <a:t>etc</a:t>
                      </a:r>
                      <a:endParaRPr lang="en-US" sz="1600" dirty="0"/>
                    </a:p>
                  </a:txBody>
                  <a:tcPr marT="45740" marB="45740">
                    <a:lnR w="12700" cap="flat" cmpd="sng" algn="ctr">
                      <a:solidFill>
                        <a:scrgbClr r="0" g="0" b="0"/>
                      </a:solidFill>
                      <a:prstDash val="solid"/>
                      <a:round/>
                      <a:headEnd type="none" w="med" len="med"/>
                      <a:tailEnd type="none" w="med" len="med"/>
                    </a:lnR>
                  </a:tcPr>
                </a:tc>
              </a:tr>
              <a:tr h="335428">
                <a:tc>
                  <a:txBody>
                    <a:bodyPr/>
                    <a:lstStyle/>
                    <a:p>
                      <a:endParaRPr lang="en-US" sz="1600" dirty="0"/>
                    </a:p>
                  </a:txBody>
                  <a:tcPr marT="45740" marB="4574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1600" dirty="0" smtClean="0"/>
                        <a:t>Duration</a:t>
                      </a:r>
                      <a:endParaRPr lang="en-US" sz="1600" dirty="0"/>
                    </a:p>
                  </a:txBody>
                  <a:tcPr marT="45740" marB="45740">
                    <a:lnB w="12700" cap="flat" cmpd="sng" algn="ctr">
                      <a:solidFill>
                        <a:scrgbClr r="0" g="0" b="0"/>
                      </a:solidFill>
                      <a:prstDash val="solid"/>
                      <a:round/>
                      <a:headEnd type="none" w="med" len="med"/>
                      <a:tailEnd type="none" w="med" len="med"/>
                    </a:lnB>
                  </a:tcPr>
                </a:tc>
                <a:tc>
                  <a:txBody>
                    <a:bodyPr/>
                    <a:lstStyle/>
                    <a:p>
                      <a:r>
                        <a:rPr lang="en-US" sz="1600" dirty="0" smtClean="0"/>
                        <a:t>Integer (milliseconds)</a:t>
                      </a:r>
                      <a:endParaRPr lang="en-US" sz="1600" dirty="0"/>
                    </a:p>
                  </a:txBody>
                  <a:tcPr marT="45740" marB="4574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grpSp>
        <p:nvGrpSpPr>
          <p:cNvPr id="128024" name="Group 11"/>
          <p:cNvGrpSpPr>
            <a:grpSpLocks/>
          </p:cNvGrpSpPr>
          <p:nvPr/>
        </p:nvGrpSpPr>
        <p:grpSpPr bwMode="auto">
          <a:xfrm>
            <a:off x="850900" y="3038475"/>
            <a:ext cx="3771900" cy="3425825"/>
            <a:chOff x="673100" y="2987829"/>
            <a:chExt cx="3771900" cy="3425670"/>
          </a:xfrm>
        </p:grpSpPr>
        <p:pic>
          <p:nvPicPr>
            <p:cNvPr id="128027" name="Picture 2" descr="Screen Shot 2015-05-19 at 2.17.56 PM.png"/>
            <p:cNvPicPr>
              <a:picLocks noChangeAspect="1"/>
            </p:cNvPicPr>
            <p:nvPr/>
          </p:nvPicPr>
          <p:blipFill>
            <a:blip r:embed="rId3">
              <a:extLst>
                <a:ext uri="{28A0092B-C50C-407E-A947-70E740481C1C}">
                  <a14:useLocalDpi xmlns:a14="http://schemas.microsoft.com/office/drawing/2010/main" val="0"/>
                </a:ext>
              </a:extLst>
            </a:blip>
            <a:srcRect b="75314"/>
            <a:stretch>
              <a:fillRect/>
            </a:stretch>
          </p:blipFill>
          <p:spPr bwMode="auto">
            <a:xfrm>
              <a:off x="673100" y="2987829"/>
              <a:ext cx="3771900" cy="94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8" name="Picture 6" descr="Screen Shot 2015-05-19 at 2.17.56 PM.png"/>
            <p:cNvPicPr>
              <a:picLocks noChangeAspect="1"/>
            </p:cNvPicPr>
            <p:nvPr/>
          </p:nvPicPr>
          <p:blipFill>
            <a:blip r:embed="rId3">
              <a:extLst>
                <a:ext uri="{28A0092B-C50C-407E-A947-70E740481C1C}">
                  <a14:useLocalDpi xmlns:a14="http://schemas.microsoft.com/office/drawing/2010/main" val="0"/>
                </a:ext>
              </a:extLst>
            </a:blip>
            <a:srcRect t="69936" b="15100"/>
            <a:stretch>
              <a:fillRect/>
            </a:stretch>
          </p:blipFill>
          <p:spPr bwMode="auto">
            <a:xfrm>
              <a:off x="673100" y="3924299"/>
              <a:ext cx="3771900" cy="5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29" name="Group 9"/>
            <p:cNvGrpSpPr>
              <a:grpSpLocks/>
            </p:cNvGrpSpPr>
            <p:nvPr/>
          </p:nvGrpSpPr>
          <p:grpSpPr bwMode="auto">
            <a:xfrm>
              <a:off x="673100" y="4457700"/>
              <a:ext cx="3755761" cy="1955799"/>
              <a:chOff x="685800" y="4508500"/>
              <a:chExt cx="3755761" cy="1955799"/>
            </a:xfrm>
          </p:grpSpPr>
          <p:pic>
            <p:nvPicPr>
              <p:cNvPr id="128030" name="Picture 4" descr="Screen Shot 2015-05-19 at 2.18.43 PM.png"/>
              <p:cNvPicPr>
                <a:picLocks noChangeAspect="1"/>
              </p:cNvPicPr>
              <p:nvPr/>
            </p:nvPicPr>
            <p:blipFill>
              <a:blip r:embed="rId4">
                <a:extLst>
                  <a:ext uri="{28A0092B-C50C-407E-A947-70E740481C1C}">
                    <a14:useLocalDpi xmlns:a14="http://schemas.microsoft.com/office/drawing/2010/main" val="0"/>
                  </a:ext>
                </a:extLst>
              </a:blip>
              <a:srcRect b="49165"/>
              <a:stretch>
                <a:fillRect/>
              </a:stretch>
            </p:blipFill>
            <p:spPr bwMode="auto">
              <a:xfrm>
                <a:off x="685800" y="4508500"/>
                <a:ext cx="3755761"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31" name="Picture 7" descr="Screen Shot 2015-05-19 at 2.18.43 PM.png"/>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bwMode="auto">
              <a:xfrm>
                <a:off x="685800" y="6054580"/>
                <a:ext cx="3755758" cy="40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8025" name="Shape 188"/>
          <p:cNvSpPr txBox="1">
            <a:spLocks noChangeArrowheads="1"/>
          </p:cNvSpPr>
          <p:nvPr/>
        </p:nvSpPr>
        <p:spPr bwMode="auto">
          <a:xfrm>
            <a:off x="4878388" y="3903663"/>
            <a:ext cx="36179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US" altLang="x-none" sz="2800">
                <a:solidFill>
                  <a:srgbClr val="000000"/>
                </a:solidFill>
                <a:latin typeface="Candara" charset="0"/>
                <a:ea typeface="Lato" charset="0"/>
                <a:cs typeface="Candara" charset="0"/>
                <a:sym typeface="Lato" charset="0"/>
              </a:rPr>
              <a:t>infer METS by type of activity, add up minutes at 3-6 METS</a:t>
            </a:r>
            <a:endParaRPr lang="en" altLang="x-none" sz="2800">
              <a:solidFill>
                <a:srgbClr val="000000"/>
              </a:solidFill>
              <a:latin typeface="Candara" charset="0"/>
              <a:ea typeface="Lato" charset="0"/>
              <a:cs typeface="Candara" charset="0"/>
              <a:sym typeface="Lato" charset="0"/>
            </a:endParaRPr>
          </a:p>
        </p:txBody>
      </p:sp>
      <p:sp>
        <p:nvSpPr>
          <p:cNvPr id="14" name="TextBox 13"/>
          <p:cNvSpPr txBox="1"/>
          <p:nvPr/>
        </p:nvSpPr>
        <p:spPr>
          <a:xfrm>
            <a:off x="825500" y="6519863"/>
            <a:ext cx="3806825" cy="338137"/>
          </a:xfrm>
          <a:prstGeom prst="rect">
            <a:avLst/>
          </a:prstGeom>
          <a:noFill/>
        </p:spPr>
        <p:txBody>
          <a:bodyPr wrap="none">
            <a:spAutoFit/>
          </a:bodyPr>
          <a:lstStyle/>
          <a:p>
            <a:pPr>
              <a:defRPr/>
            </a:pPr>
            <a:r>
              <a:rPr lang="en-US" sz="1600" dirty="0">
                <a:solidFill>
                  <a:schemeClr val="tx1">
                    <a:lumMod val="65000"/>
                    <a:lumOff val="35000"/>
                  </a:schemeClr>
                </a:solidFill>
              </a:rPr>
              <a:t>2011 Compendium of Physical Activities</a:t>
            </a:r>
            <a:endParaRPr lang="en-US" sz="2000" dirty="0">
              <a:solidFill>
                <a:schemeClr val="tx1">
                  <a:lumMod val="65000"/>
                  <a:lumOff val="35000"/>
                </a:schemeClr>
              </a:solidFill>
            </a:endParaRPr>
          </a:p>
        </p:txBody>
      </p:sp>
    </p:spTree>
    <p:extLst>
      <p:ext uri="{BB962C8B-B14F-4D97-AF65-F5344CB8AC3E}">
        <p14:creationId xmlns:p14="http://schemas.microsoft.com/office/powerpoint/2010/main" val="718198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660400" y="533400"/>
            <a:ext cx="7772400" cy="508000"/>
          </a:xfrm>
        </p:spPr>
        <p:txBody>
          <a:bodyPr/>
          <a:lstStyle/>
          <a:p>
            <a:r>
              <a:rPr lang="en-US" altLang="x-none" sz="3800"/>
              <a:t>Minutes of Moderate Activity</a:t>
            </a:r>
          </a:p>
        </p:txBody>
      </p:sp>
      <p:graphicFrame>
        <p:nvGraphicFramePr>
          <p:cNvPr id="4" name="Content Placeholder 3"/>
          <p:cNvGraphicFramePr>
            <a:graphicFrameLocks noGrp="1"/>
          </p:cNvGraphicFramePr>
          <p:nvPr>
            <p:ph idx="1"/>
          </p:nvPr>
        </p:nvGraphicFramePr>
        <p:xfrm>
          <a:off x="520700" y="1520825"/>
          <a:ext cx="8102600" cy="4419641"/>
        </p:xfrm>
        <a:graphic>
          <a:graphicData uri="http://schemas.openxmlformats.org/drawingml/2006/table">
            <a:tbl>
              <a:tblPr firstRow="1" bandRow="1">
                <a:tableStyleId>{5C22544A-7EE6-4342-B048-85BDC9FD1C3A}</a:tableStyleId>
              </a:tblPr>
              <a:tblGrid>
                <a:gridCol w="1206500"/>
                <a:gridCol w="2741860"/>
                <a:gridCol w="4154240"/>
              </a:tblGrid>
              <a:tr h="365771">
                <a:tc>
                  <a:txBody>
                    <a:bodyPr/>
                    <a:lstStyle/>
                    <a:p>
                      <a:r>
                        <a:rPr lang="en-US" sz="1800" dirty="0" smtClean="0">
                          <a:solidFill>
                            <a:srgbClr val="000090"/>
                          </a:solidFill>
                        </a:rPr>
                        <a:t>Device</a:t>
                      </a:r>
                      <a:endParaRPr lang="en-US" sz="1800" dirty="0">
                        <a:solidFill>
                          <a:srgbClr val="000090"/>
                        </a:solidFill>
                      </a:endParaRPr>
                    </a:p>
                  </a:txBody>
                  <a:tcPr marT="45721" marB="4572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1800" dirty="0" smtClean="0">
                          <a:solidFill>
                            <a:srgbClr val="000090"/>
                          </a:solidFill>
                        </a:rPr>
                        <a:t>Data Element</a:t>
                      </a:r>
                      <a:r>
                        <a:rPr lang="en-US" sz="1800" baseline="0" dirty="0" smtClean="0">
                          <a:solidFill>
                            <a:srgbClr val="000090"/>
                          </a:solidFill>
                        </a:rPr>
                        <a:t> Name</a:t>
                      </a:r>
                      <a:endParaRPr lang="en-US" sz="1800" dirty="0">
                        <a:solidFill>
                          <a:srgbClr val="000090"/>
                        </a:solidFill>
                      </a:endParaRPr>
                    </a:p>
                  </a:txBody>
                  <a:tcPr marT="45721" marB="45721">
                    <a:lnT w="12700" cap="flat" cmpd="sng" algn="ctr">
                      <a:solidFill>
                        <a:scrgbClr r="0" g="0" b="0"/>
                      </a:solidFill>
                      <a:prstDash val="solid"/>
                      <a:round/>
                      <a:headEnd type="none" w="med" len="med"/>
                      <a:tailEnd type="none" w="med" len="med"/>
                    </a:lnT>
                  </a:tcPr>
                </a:tc>
                <a:tc>
                  <a:txBody>
                    <a:bodyPr/>
                    <a:lstStyle/>
                    <a:p>
                      <a:r>
                        <a:rPr lang="en-US" sz="1800" dirty="0" smtClean="0">
                          <a:solidFill>
                            <a:srgbClr val="000090"/>
                          </a:solidFill>
                        </a:rPr>
                        <a:t>Data</a:t>
                      </a:r>
                      <a:r>
                        <a:rPr lang="en-US" sz="1800" baseline="0" dirty="0" smtClean="0">
                          <a:solidFill>
                            <a:srgbClr val="000090"/>
                          </a:solidFill>
                        </a:rPr>
                        <a:t> Type/Value List</a:t>
                      </a:r>
                      <a:endParaRPr lang="en-US" sz="1800" dirty="0">
                        <a:solidFill>
                          <a:srgbClr val="000090"/>
                        </a:solidFill>
                      </a:endParaRPr>
                    </a:p>
                  </a:txBody>
                  <a:tcPr marT="45721" marB="4572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35290">
                <a:tc>
                  <a:txBody>
                    <a:bodyPr/>
                    <a:lstStyle/>
                    <a:p>
                      <a:r>
                        <a:rPr lang="en-US" sz="1600" dirty="0" smtClean="0"/>
                        <a:t>FitBit</a:t>
                      </a:r>
                      <a:endParaRPr lang="en-US" sz="1600"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smtClean="0"/>
                        <a:t>Fairly active</a:t>
                      </a:r>
                      <a:r>
                        <a:rPr lang="en-US" sz="1600" baseline="0" dirty="0" smtClean="0"/>
                        <a:t> minutes</a:t>
                      </a:r>
                      <a:endParaRPr lang="en-US" sz="1600" dirty="0"/>
                    </a:p>
                  </a:txBody>
                  <a:tcPr marT="45721" marB="45721"/>
                </a:tc>
                <a:tc>
                  <a:txBody>
                    <a:bodyPr/>
                    <a:lstStyle/>
                    <a:p>
                      <a:r>
                        <a:rPr lang="en-US" sz="1600" dirty="0" smtClean="0"/>
                        <a:t>Number</a:t>
                      </a:r>
                      <a:endParaRPr lang="en-US" sz="1600" dirty="0"/>
                    </a:p>
                  </a:txBody>
                  <a:tcPr marT="45721" marB="45721">
                    <a:lnR w="12700" cap="flat" cmpd="sng" algn="ctr">
                      <a:solidFill>
                        <a:scrgbClr r="0" g="0" b="0"/>
                      </a:solidFill>
                      <a:prstDash val="solid"/>
                      <a:round/>
                      <a:headEnd type="none" w="med" len="med"/>
                      <a:tailEnd type="none" w="med" len="med"/>
                    </a:lnR>
                  </a:tcPr>
                </a:tc>
              </a:tr>
              <a:tr h="579115">
                <a:tc>
                  <a:txBody>
                    <a:bodyPr/>
                    <a:lstStyle/>
                    <a:p>
                      <a:r>
                        <a:rPr lang="en-US" sz="1600" dirty="0" err="1" smtClean="0"/>
                        <a:t>GoogleFit</a:t>
                      </a:r>
                      <a:endParaRPr lang="en-US" sz="1600"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smtClean="0"/>
                        <a:t>Activity</a:t>
                      </a:r>
                      <a:endParaRPr lang="en-US" sz="1600" dirty="0"/>
                    </a:p>
                  </a:txBody>
                  <a:tcPr marT="45721" marB="45721"/>
                </a:tc>
                <a:tc>
                  <a:txBody>
                    <a:bodyPr/>
                    <a:lstStyle/>
                    <a:p>
                      <a:r>
                        <a:rPr lang="en-US" sz="1600" dirty="0" smtClean="0"/>
                        <a:t>Aerobics,</a:t>
                      </a:r>
                      <a:r>
                        <a:rPr lang="en-US" sz="1600" baseline="0" dirty="0" smtClean="0"/>
                        <a:t> badminton, baseball, jogging, running, road biking, </a:t>
                      </a:r>
                      <a:r>
                        <a:rPr lang="en-US" sz="1600" baseline="0" dirty="0" err="1" smtClean="0"/>
                        <a:t>etc</a:t>
                      </a:r>
                      <a:endParaRPr lang="en-US" sz="1600" dirty="0"/>
                    </a:p>
                  </a:txBody>
                  <a:tcPr marT="45721" marB="45721">
                    <a:lnR w="12700" cap="flat" cmpd="sng" algn="ctr">
                      <a:solidFill>
                        <a:scrgbClr r="0" g="0" b="0"/>
                      </a:solidFill>
                      <a:prstDash val="solid"/>
                      <a:round/>
                      <a:headEnd type="none" w="med" len="med"/>
                      <a:tailEnd type="none" w="med" len="med"/>
                    </a:lnR>
                  </a:tcPr>
                </a:tc>
              </a:tr>
              <a:tr h="335290">
                <a:tc>
                  <a:txBody>
                    <a:bodyPr/>
                    <a:lstStyle/>
                    <a:p>
                      <a:endParaRPr lang="en-US" sz="1600"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smtClean="0"/>
                        <a:t>Duration</a:t>
                      </a:r>
                      <a:endParaRPr lang="en-US" sz="1600" dirty="0"/>
                    </a:p>
                  </a:txBody>
                  <a:tcPr marT="45721" marB="45721"/>
                </a:tc>
                <a:tc>
                  <a:txBody>
                    <a:bodyPr/>
                    <a:lstStyle/>
                    <a:p>
                      <a:r>
                        <a:rPr lang="en-US" sz="1600" dirty="0" smtClean="0"/>
                        <a:t>Integer (milliseconds)</a:t>
                      </a:r>
                      <a:endParaRPr lang="en-US" sz="1600" dirty="0"/>
                    </a:p>
                  </a:txBody>
                  <a:tcPr marT="45721" marB="45721">
                    <a:lnR w="12700" cap="flat" cmpd="sng" algn="ctr">
                      <a:solidFill>
                        <a:scrgbClr r="0" g="0" b="0"/>
                      </a:solidFill>
                      <a:prstDash val="solid"/>
                      <a:round/>
                      <a:headEnd type="none" w="med" len="med"/>
                      <a:tailEnd type="none" w="med" len="med"/>
                    </a:lnR>
                  </a:tcPr>
                </a:tc>
              </a:tr>
              <a:tr h="579115">
                <a:tc>
                  <a:txBody>
                    <a:bodyPr/>
                    <a:lstStyle/>
                    <a:p>
                      <a:r>
                        <a:rPr lang="en-US" sz="1600" b="1" dirty="0" smtClean="0"/>
                        <a:t>Health</a:t>
                      </a:r>
                      <a:r>
                        <a:rPr lang="en-US" sz="1600" b="1" baseline="0" dirty="0" smtClean="0"/>
                        <a:t> Kit</a:t>
                      </a:r>
                      <a:endParaRPr lang="en-US" sz="1600" b="1"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smtClean="0"/>
                        <a:t>Workout</a:t>
                      </a:r>
                      <a:r>
                        <a:rPr lang="en-US" sz="1600" baseline="0" dirty="0" smtClean="0"/>
                        <a:t> Activity Type</a:t>
                      </a:r>
                      <a:endParaRPr lang="en-US" sz="1600" dirty="0"/>
                    </a:p>
                  </a:txBody>
                  <a:tcPr marT="45721" marB="45721"/>
                </a:tc>
                <a:tc>
                  <a:txBody>
                    <a:bodyPr/>
                    <a:lstStyle/>
                    <a:p>
                      <a:r>
                        <a:rPr lang="en-US" sz="1600" dirty="0" smtClean="0"/>
                        <a:t>Elliptical, running, hiking, walking,</a:t>
                      </a:r>
                      <a:r>
                        <a:rPr lang="en-US" sz="1600" baseline="0" dirty="0" smtClean="0"/>
                        <a:t> cycling, etc. </a:t>
                      </a:r>
                      <a:endParaRPr lang="en-US" sz="1600" dirty="0"/>
                    </a:p>
                  </a:txBody>
                  <a:tcPr marT="45721" marB="45721">
                    <a:lnR w="12700" cap="flat" cmpd="sng" algn="ctr">
                      <a:solidFill>
                        <a:scrgbClr r="0" g="0" b="0"/>
                      </a:solidFill>
                      <a:prstDash val="solid"/>
                      <a:round/>
                      <a:headEnd type="none" w="med" len="med"/>
                      <a:tailEnd type="none" w="med" len="med"/>
                    </a:lnR>
                  </a:tcPr>
                </a:tc>
              </a:tr>
              <a:tr h="822952">
                <a:tc>
                  <a:txBody>
                    <a:bodyPr/>
                    <a:lstStyle/>
                    <a:p>
                      <a:endParaRPr lang="en-US" sz="1600"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err="1" smtClean="0"/>
                        <a:t>start</a:t>
                      </a:r>
                      <a:r>
                        <a:rPr lang="en-US" sz="1600" baseline="0" dirty="0" err="1" smtClean="0"/>
                        <a:t>Date</a:t>
                      </a:r>
                      <a:endParaRPr lang="en-US" sz="1600" dirty="0"/>
                    </a:p>
                  </a:txBody>
                  <a:tcPr marT="45721" marB="45721"/>
                </a:tc>
                <a:tc>
                  <a:txBody>
                    <a:bodyPr/>
                    <a:lstStyle/>
                    <a:p>
                      <a:r>
                        <a:rPr lang="en-US" sz="1600" dirty="0" smtClean="0"/>
                        <a:t>Number (</a:t>
                      </a:r>
                      <a:r>
                        <a:rPr lang="en-US" sz="1600" kern="1200" dirty="0" smtClean="0">
                          <a:solidFill>
                            <a:schemeClr val="dk1"/>
                          </a:solidFill>
                          <a:latin typeface="+mn-lt"/>
                          <a:ea typeface="+mn-ea"/>
                          <a:cs typeface="+mn-cs"/>
                        </a:rPr>
                        <a:t>a time value relative to an absolute reference date—the first instant of 1 January 2001, GMT)</a:t>
                      </a:r>
                      <a:endParaRPr lang="en-US" sz="1600" dirty="0"/>
                    </a:p>
                  </a:txBody>
                  <a:tcPr marT="45721" marB="45721">
                    <a:lnR w="12700" cap="flat" cmpd="sng" algn="ctr">
                      <a:solidFill>
                        <a:scrgbClr r="0" g="0" b="0"/>
                      </a:solidFill>
                      <a:prstDash val="solid"/>
                      <a:round/>
                      <a:headEnd type="none" w="med" len="med"/>
                      <a:tailEnd type="none" w="med" len="med"/>
                    </a:lnR>
                  </a:tcPr>
                </a:tc>
              </a:tr>
              <a:tr h="822952">
                <a:tc>
                  <a:txBody>
                    <a:bodyPr/>
                    <a:lstStyle/>
                    <a:p>
                      <a:endParaRPr lang="en-US" sz="1600" dirty="0"/>
                    </a:p>
                  </a:txBody>
                  <a:tcPr marT="45721" marB="45721">
                    <a:lnL w="12700" cap="flat" cmpd="sng" algn="ctr">
                      <a:solidFill>
                        <a:scrgbClr r="0" g="0" b="0"/>
                      </a:solidFill>
                      <a:prstDash val="solid"/>
                      <a:round/>
                      <a:headEnd type="none" w="med" len="med"/>
                      <a:tailEnd type="none" w="med" len="med"/>
                    </a:lnL>
                  </a:tcPr>
                </a:tc>
                <a:tc>
                  <a:txBody>
                    <a:bodyPr/>
                    <a:lstStyle/>
                    <a:p>
                      <a:r>
                        <a:rPr lang="en-US" sz="1600" dirty="0" err="1" smtClean="0"/>
                        <a:t>endDate</a:t>
                      </a:r>
                      <a:r>
                        <a:rPr lang="en-US" sz="1600" dirty="0" smtClean="0"/>
                        <a:t> </a:t>
                      </a:r>
                      <a:endParaRPr lang="en-US" sz="1600" dirty="0"/>
                    </a:p>
                  </a:txBody>
                  <a:tcPr marT="45721" marB="45721"/>
                </a:tc>
                <a:tc>
                  <a:txBody>
                    <a:bodyPr/>
                    <a:lstStyle/>
                    <a:p>
                      <a:r>
                        <a:rPr lang="en-US" sz="1600" dirty="0" smtClean="0"/>
                        <a:t>Number (</a:t>
                      </a:r>
                      <a:r>
                        <a:rPr lang="en-US" sz="1600" kern="1200" dirty="0" smtClean="0">
                          <a:solidFill>
                            <a:schemeClr val="dk1"/>
                          </a:solidFill>
                          <a:latin typeface="+mn-lt"/>
                          <a:ea typeface="+mn-ea"/>
                          <a:cs typeface="+mn-cs"/>
                        </a:rPr>
                        <a:t>a time value relative to an absolute reference date—the first instant of 1 January 2001, GMT)</a:t>
                      </a:r>
                      <a:endParaRPr lang="en-US" sz="1600" dirty="0"/>
                    </a:p>
                  </a:txBody>
                  <a:tcPr marT="45721" marB="45721">
                    <a:lnR w="12700" cap="flat" cmpd="sng" algn="ctr">
                      <a:solidFill>
                        <a:scrgbClr r="0" g="0" b="0"/>
                      </a:solidFill>
                      <a:prstDash val="solid"/>
                      <a:round/>
                      <a:headEnd type="none" w="med" len="med"/>
                      <a:tailEnd type="none" w="med" len="med"/>
                    </a:lnR>
                  </a:tcPr>
                </a:tc>
              </a:tr>
              <a:tr h="579115">
                <a:tc>
                  <a:txBody>
                    <a:bodyPr/>
                    <a:lstStyle/>
                    <a:p>
                      <a:endParaRPr lang="en-US" sz="1600" dirty="0"/>
                    </a:p>
                  </a:txBody>
                  <a:tcPr marT="45721" marB="45721">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1600" dirty="0" smtClean="0"/>
                        <a:t>Total Distance (m, in, </a:t>
                      </a:r>
                      <a:r>
                        <a:rPr lang="en-US" sz="1600" dirty="0" err="1" smtClean="0"/>
                        <a:t>ft</a:t>
                      </a:r>
                      <a:r>
                        <a:rPr lang="en-US" sz="1600" dirty="0" smtClean="0"/>
                        <a:t>, or mi)</a:t>
                      </a:r>
                      <a:endParaRPr lang="en-US" sz="1600" dirty="0"/>
                    </a:p>
                  </a:txBody>
                  <a:tcPr marT="45721" marB="45721">
                    <a:lnB w="12700" cap="flat" cmpd="sng" algn="ctr">
                      <a:solidFill>
                        <a:scrgbClr r="0" g="0" b="0"/>
                      </a:solidFill>
                      <a:prstDash val="solid"/>
                      <a:round/>
                      <a:headEnd type="none" w="med" len="med"/>
                      <a:tailEnd type="none" w="med" len="med"/>
                    </a:lnB>
                  </a:tcPr>
                </a:tc>
                <a:tc>
                  <a:txBody>
                    <a:bodyPr/>
                    <a:lstStyle/>
                    <a:p>
                      <a:r>
                        <a:rPr lang="en-US" sz="1600" dirty="0" smtClean="0"/>
                        <a:t>Number</a:t>
                      </a:r>
                      <a:endParaRPr lang="en-US" sz="1600" dirty="0"/>
                    </a:p>
                  </a:txBody>
                  <a:tcPr marT="45721" marB="45721">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130088" name="TextBox 5"/>
          <p:cNvSpPr txBox="1">
            <a:spLocks noChangeArrowheads="1"/>
          </p:cNvSpPr>
          <p:nvPr/>
        </p:nvSpPr>
        <p:spPr bwMode="auto">
          <a:xfrm>
            <a:off x="1181100" y="6097588"/>
            <a:ext cx="673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US" altLang="x-none" sz="1800"/>
              <a:t>Can convert duration and distance to METS (ml/kg/min) and add up minutes at 3-6 METS </a:t>
            </a:r>
            <a:endParaRPr lang="en-US" altLang="x-none" sz="2400"/>
          </a:p>
        </p:txBody>
      </p:sp>
    </p:spTree>
    <p:extLst>
      <p:ext uri="{BB962C8B-B14F-4D97-AF65-F5344CB8AC3E}">
        <p14:creationId xmlns:p14="http://schemas.microsoft.com/office/powerpoint/2010/main" val="1507044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56322"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200">
                <a:solidFill>
                  <a:srgbClr val="000000"/>
                </a:solidFill>
              </a:rPr>
              <a:t> Epi 206 — Medical Informatics</a:t>
            </a:r>
          </a:p>
        </p:txBody>
      </p:sp>
      <p:sp>
        <p:nvSpPr>
          <p:cNvPr id="923650" name="Rectangle 2"/>
          <p:cNvSpPr>
            <a:spLocks noGrp="1" noChangeArrowheads="1"/>
          </p:cNvSpPr>
          <p:nvPr>
            <p:ph type="title"/>
          </p:nvPr>
        </p:nvSpPr>
        <p:spPr>
          <a:xfrm>
            <a:off x="0" y="152400"/>
            <a:ext cx="9042400" cy="1143000"/>
          </a:xfrm>
        </p:spPr>
        <p:txBody>
          <a:bodyPr/>
          <a:lstStyle/>
          <a:p>
            <a:pPr>
              <a:defRPr/>
            </a:pPr>
            <a:r>
              <a:rPr lang="en-US" dirty="0" smtClean="0">
                <a:cs typeface="+mj-cs"/>
              </a:rPr>
              <a:t>Last Class</a:t>
            </a:r>
          </a:p>
        </p:txBody>
      </p:sp>
      <p:sp>
        <p:nvSpPr>
          <p:cNvPr id="923651" name="Rectangle 3"/>
          <p:cNvSpPr>
            <a:spLocks noGrp="1" noChangeArrowheads="1"/>
          </p:cNvSpPr>
          <p:nvPr>
            <p:ph type="body" idx="1"/>
          </p:nvPr>
        </p:nvSpPr>
        <p:spPr>
          <a:xfrm>
            <a:off x="609600" y="1473200"/>
            <a:ext cx="8013700" cy="4711700"/>
          </a:xfrm>
        </p:spPr>
        <p:txBody>
          <a:bodyPr/>
          <a:lstStyle/>
          <a:p>
            <a:pPr>
              <a:lnSpc>
                <a:spcPct val="100000"/>
              </a:lnSpc>
              <a:defRPr/>
            </a:pPr>
            <a:r>
              <a:rPr lang="en-US" sz="2400" dirty="0"/>
              <a:t>Cohort ID</a:t>
            </a:r>
          </a:p>
          <a:p>
            <a:pPr lvl="1">
              <a:lnSpc>
                <a:spcPct val="100000"/>
              </a:lnSpc>
              <a:defRPr/>
            </a:pPr>
            <a:r>
              <a:rPr lang="en-US" sz="2000" dirty="0"/>
              <a:t>extensive APEX programming needed</a:t>
            </a:r>
            <a:endParaRPr lang="en-US" sz="2200" dirty="0"/>
          </a:p>
          <a:p>
            <a:pPr>
              <a:lnSpc>
                <a:spcPct val="100000"/>
              </a:lnSpc>
              <a:defRPr/>
            </a:pPr>
            <a:r>
              <a:rPr lang="en-US" sz="2400" dirty="0"/>
              <a:t>Recruitment</a:t>
            </a:r>
          </a:p>
          <a:p>
            <a:pPr lvl="1">
              <a:lnSpc>
                <a:spcPct val="100000"/>
              </a:lnSpc>
              <a:defRPr/>
            </a:pPr>
            <a:r>
              <a:rPr lang="en-US" altLang="en-US" sz="2000"/>
              <a:t>digital divide exists in older, rural, poorer populations; internet access is tenous in some with only smartphones</a:t>
            </a:r>
            <a:endParaRPr lang="en-US" sz="2200" dirty="0"/>
          </a:p>
          <a:p>
            <a:pPr>
              <a:lnSpc>
                <a:spcPct val="100000"/>
              </a:lnSpc>
              <a:defRPr/>
            </a:pPr>
            <a:r>
              <a:rPr lang="en-US" sz="2400" dirty="0"/>
              <a:t>Consent and Enrollment</a:t>
            </a:r>
          </a:p>
          <a:p>
            <a:pPr lvl="1">
              <a:lnSpc>
                <a:spcPct val="100000"/>
              </a:lnSpc>
              <a:defRPr/>
            </a:pPr>
            <a:r>
              <a:rPr lang="en-US" altLang="en-US" sz="2000"/>
              <a:t>waiver of informed consent enables point-of-care QI RCTs</a:t>
            </a:r>
          </a:p>
          <a:p>
            <a:pPr lvl="1">
              <a:lnSpc>
                <a:spcPct val="100000"/>
              </a:lnSpc>
              <a:defRPr/>
            </a:pPr>
            <a:r>
              <a:rPr lang="en-US" altLang="en-US" sz="2000"/>
              <a:t>several platforms available for recruiting digital cohorts, but diversity and engagement are challenging</a:t>
            </a:r>
            <a:endParaRPr lang="en-US" sz="2200" dirty="0"/>
          </a:p>
          <a:p>
            <a:pPr>
              <a:lnSpc>
                <a:spcPct val="100000"/>
              </a:lnSpc>
              <a:defRPr/>
            </a:pPr>
            <a:r>
              <a:rPr lang="en-US" sz="2400" dirty="0">
                <a:solidFill>
                  <a:schemeClr val="bg2">
                    <a:lumMod val="60000"/>
                    <a:lumOff val="40000"/>
                  </a:schemeClr>
                </a:solidFill>
              </a:rPr>
              <a:t>Outcomes Assessment</a:t>
            </a:r>
          </a:p>
          <a:p>
            <a:pPr>
              <a:lnSpc>
                <a:spcPct val="100000"/>
              </a:lnSpc>
              <a:defRPr/>
            </a:pPr>
            <a:r>
              <a:rPr lang="en-US" sz="2400" dirty="0">
                <a:solidFill>
                  <a:schemeClr val="bg2">
                    <a:lumMod val="60000"/>
                    <a:lumOff val="40000"/>
                  </a:schemeClr>
                </a:solidFill>
              </a:rPr>
              <a:t>Interventions and interventional design </a:t>
            </a:r>
          </a:p>
          <a:p>
            <a:pPr>
              <a:lnSpc>
                <a:spcPct val="100000"/>
              </a:lnSpc>
              <a:defRPr/>
            </a:pPr>
            <a:endParaRPr lang="en-US" sz="2000" dirty="0">
              <a:cs typeface="+mn-cs"/>
            </a:endParaRPr>
          </a:p>
          <a:p>
            <a:pPr>
              <a:lnSpc>
                <a:spcPct val="110000"/>
              </a:lnSpc>
              <a:defRPr/>
            </a:pPr>
            <a:endParaRPr lang="en-US" sz="2400" dirty="0" smtClean="0">
              <a:cs typeface="+mn-cs"/>
            </a:endParaRPr>
          </a:p>
          <a:p>
            <a:pPr>
              <a:lnSpc>
                <a:spcPct val="110000"/>
              </a:lnSpc>
              <a:defRPr/>
            </a:pPr>
            <a:endParaRPr lang="en-US" sz="2400" dirty="0" smtClean="0">
              <a:cs typeface="+mn-cs"/>
            </a:endParaRPr>
          </a:p>
        </p:txBody>
      </p:sp>
    </p:spTree>
    <p:extLst>
      <p:ext uri="{BB962C8B-B14F-4D97-AF65-F5344CB8AC3E}">
        <p14:creationId xmlns:p14="http://schemas.microsoft.com/office/powerpoint/2010/main" val="405558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a:xfrm>
            <a:off x="660400" y="533400"/>
            <a:ext cx="7772400" cy="508000"/>
          </a:xfrm>
        </p:spPr>
        <p:txBody>
          <a:bodyPr/>
          <a:lstStyle/>
          <a:p>
            <a:r>
              <a:rPr lang="en-US" altLang="x-none" sz="3600"/>
              <a:t>Déjà Vu</a:t>
            </a:r>
            <a:endParaRPr lang="en-US" altLang="x-none" sz="2800"/>
          </a:p>
        </p:txBody>
      </p:sp>
      <p:sp>
        <p:nvSpPr>
          <p:cNvPr id="13" name="TextBox 12"/>
          <p:cNvSpPr txBox="1">
            <a:spLocks noChangeArrowheads="1"/>
          </p:cNvSpPr>
          <p:nvPr/>
        </p:nvSpPr>
        <p:spPr bwMode="auto">
          <a:xfrm>
            <a:off x="660400" y="5448300"/>
            <a:ext cx="100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ICD-9</a:t>
            </a:r>
          </a:p>
        </p:txBody>
      </p:sp>
      <p:sp>
        <p:nvSpPr>
          <p:cNvPr id="14" name="TextBox 13"/>
          <p:cNvSpPr txBox="1">
            <a:spLocks noChangeArrowheads="1"/>
          </p:cNvSpPr>
          <p:nvPr/>
        </p:nvSpPr>
        <p:spPr bwMode="auto">
          <a:xfrm>
            <a:off x="260350" y="4173538"/>
            <a:ext cx="118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ICD-10</a:t>
            </a:r>
          </a:p>
        </p:txBody>
      </p:sp>
      <p:sp>
        <p:nvSpPr>
          <p:cNvPr id="15" name="TextBox 14"/>
          <p:cNvSpPr txBox="1">
            <a:spLocks noChangeArrowheads="1"/>
          </p:cNvSpPr>
          <p:nvPr/>
        </p:nvSpPr>
        <p:spPr bwMode="auto">
          <a:xfrm>
            <a:off x="387350" y="2827338"/>
            <a:ext cx="1568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SNOMED</a:t>
            </a:r>
          </a:p>
        </p:txBody>
      </p:sp>
      <p:sp>
        <p:nvSpPr>
          <p:cNvPr id="16" name="TextBox 15"/>
          <p:cNvSpPr txBox="1">
            <a:spLocks noChangeArrowheads="1"/>
          </p:cNvSpPr>
          <p:nvPr/>
        </p:nvSpPr>
        <p:spPr bwMode="auto">
          <a:xfrm>
            <a:off x="7346950" y="3830638"/>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CPT</a:t>
            </a:r>
          </a:p>
        </p:txBody>
      </p:sp>
      <p:sp>
        <p:nvSpPr>
          <p:cNvPr id="17" name="TextBox 16"/>
          <p:cNvSpPr txBox="1">
            <a:spLocks noChangeArrowheads="1"/>
          </p:cNvSpPr>
          <p:nvPr/>
        </p:nvSpPr>
        <p:spPr bwMode="auto">
          <a:xfrm>
            <a:off x="7473950" y="5227638"/>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LOINC</a:t>
            </a:r>
          </a:p>
        </p:txBody>
      </p:sp>
      <p:sp>
        <p:nvSpPr>
          <p:cNvPr id="18" name="TextBox 17"/>
          <p:cNvSpPr txBox="1">
            <a:spLocks noChangeArrowheads="1"/>
          </p:cNvSpPr>
          <p:nvPr/>
        </p:nvSpPr>
        <p:spPr bwMode="auto">
          <a:xfrm>
            <a:off x="7397750" y="28273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400">
                <a:latin typeface="Times" charset="0"/>
              </a:rPr>
              <a:t>RxNORM</a:t>
            </a:r>
          </a:p>
        </p:txBody>
      </p:sp>
      <p:grpSp>
        <p:nvGrpSpPr>
          <p:cNvPr id="132104" name="Group 5"/>
          <p:cNvGrpSpPr>
            <a:grpSpLocks/>
          </p:cNvGrpSpPr>
          <p:nvPr/>
        </p:nvGrpSpPr>
        <p:grpSpPr bwMode="auto">
          <a:xfrm>
            <a:off x="1962150" y="1435100"/>
            <a:ext cx="5346700" cy="5003800"/>
            <a:chOff x="1898650" y="927100"/>
            <a:chExt cx="5346700" cy="5003800"/>
          </a:xfrm>
        </p:grpSpPr>
        <p:pic>
          <p:nvPicPr>
            <p:cNvPr id="1321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927100"/>
              <a:ext cx="53467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1962150"/>
              <a:ext cx="46863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59367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109"/>
                                          </p:stCondLst>
                                        </p:cTn>
                                        <p:tgtEl>
                                          <p:spTgt spid="14"/>
                                        </p:tgtEl>
                                        <p:attrNameLst>
                                          <p:attrName>style.visibility</p:attrName>
                                        </p:attrNameLst>
                                      </p:cBhvr>
                                      <p:to>
                                        <p:strVal val="visible"/>
                                      </p:to>
                                    </p:set>
                                  </p:childTnLst>
                                </p:cTn>
                              </p:par>
                            </p:childTnLst>
                          </p:cTn>
                        </p:par>
                        <p:par>
                          <p:cTn id="10" fill="hold" nodeType="afterGroup">
                            <p:stCondLst>
                              <p:cond delay="110"/>
                            </p:stCondLst>
                            <p:childTnLst>
                              <p:par>
                                <p:cTn id="11" presetID="1" presetClass="entr" presetSubtype="0" fill="hold" grpId="0" nodeType="afterEffect">
                                  <p:stCondLst>
                                    <p:cond delay="0"/>
                                  </p:stCondLst>
                                  <p:childTnLst>
                                    <p:set>
                                      <p:cBhvr>
                                        <p:cTn id="12" dur="1" fill="hold">
                                          <p:stCondLst>
                                            <p:cond delay="99"/>
                                          </p:stCondLst>
                                        </p:cTn>
                                        <p:tgtEl>
                                          <p:spTgt spid="13"/>
                                        </p:tgtEl>
                                        <p:attrNameLst>
                                          <p:attrName>style.visibility</p:attrName>
                                        </p:attrNameLst>
                                      </p:cBhvr>
                                      <p:to>
                                        <p:strVal val="visible"/>
                                      </p:to>
                                    </p:set>
                                  </p:childTnLst>
                                </p:cTn>
                              </p:par>
                            </p:childTnLst>
                          </p:cTn>
                        </p:par>
                        <p:par>
                          <p:cTn id="13" fill="hold" nodeType="afterGroup">
                            <p:stCondLst>
                              <p:cond delay="210"/>
                            </p:stCondLst>
                            <p:childTnLst>
                              <p:par>
                                <p:cTn id="14" presetID="1" presetClass="entr" presetSubtype="0" fill="hold" grpId="0"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nodeType="afterGroup">
                            <p:stCondLst>
                              <p:cond delay="310"/>
                            </p:stCondLst>
                            <p:childTnLst>
                              <p:par>
                                <p:cTn id="17" presetID="1" presetClass="entr" presetSubtype="0" fill="hold" grpId="0"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nodeType="afterGroup">
                            <p:stCondLst>
                              <p:cond delay="410"/>
                            </p:stCondLst>
                            <p:childTnLst>
                              <p:par>
                                <p:cTn id="20" presetID="1" presetClass="entr" presetSubtype="0" fill="hold" grpId="0"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247650" y="304800"/>
            <a:ext cx="8801100" cy="1143000"/>
          </a:xfrm>
        </p:spPr>
        <p:txBody>
          <a:bodyPr/>
          <a:lstStyle/>
          <a:p>
            <a:pPr eaLnBrk="1" hangingPunct="1"/>
            <a:r>
              <a:rPr lang="en-US" altLang="x-none" sz="3200"/>
              <a:t>Why Can't Health Data Work Like an ATM?</a:t>
            </a:r>
          </a:p>
        </p:txBody>
      </p:sp>
      <p:sp>
        <p:nvSpPr>
          <p:cNvPr id="223235" name="Rectangle 3"/>
          <p:cNvSpPr>
            <a:spLocks noGrp="1" noChangeArrowheads="1"/>
          </p:cNvSpPr>
          <p:nvPr>
            <p:ph type="body" sz="half" idx="1"/>
          </p:nvPr>
        </p:nvSpPr>
        <p:spPr/>
        <p:txBody>
          <a:bodyPr/>
          <a:lstStyle/>
          <a:p>
            <a:pPr eaLnBrk="1" hangingPunct="1">
              <a:buFont typeface="Wingdings" charset="2"/>
              <a:buNone/>
            </a:pPr>
            <a:r>
              <a:rPr lang="en-US" altLang="x-none" sz="2600" b="1"/>
              <a:t>Banking</a:t>
            </a:r>
            <a:endParaRPr lang="en-US" altLang="x-none" sz="2600"/>
          </a:p>
          <a:p>
            <a:pPr eaLnBrk="1" hangingPunct="1"/>
            <a:r>
              <a:rPr lang="en-US" altLang="x-none" sz="2400"/>
              <a:t>ISO 8583 standard has 128 data items, &lt;80 used</a:t>
            </a:r>
          </a:p>
          <a:p>
            <a:pPr eaLnBrk="1" hangingPunct="1"/>
            <a:r>
              <a:rPr lang="en-US" altLang="x-none" sz="2400"/>
              <a:t>No ambiguities in meaning (e.g., a dollar)</a:t>
            </a:r>
          </a:p>
          <a:p>
            <a:pPr eaLnBrk="1" hangingPunct="1"/>
            <a:r>
              <a:rPr lang="en-US" altLang="x-none" sz="2400"/>
              <a:t>Only about 10 standard tasks (e.g., deposit)</a:t>
            </a:r>
          </a:p>
          <a:p>
            <a:pPr eaLnBrk="1" hangingPunct="1"/>
            <a:r>
              <a:rPr lang="en-US" altLang="x-none" sz="2400"/>
              <a:t>20 years for ATMs to interoperate widely</a:t>
            </a:r>
            <a:r>
              <a:rPr lang="en-US" altLang="x-none" sz="2600"/>
              <a:t>	</a:t>
            </a:r>
          </a:p>
        </p:txBody>
      </p:sp>
      <p:sp>
        <p:nvSpPr>
          <p:cNvPr id="223236" name="Rectangle 4"/>
          <p:cNvSpPr>
            <a:spLocks noGrp="1" noChangeArrowheads="1"/>
          </p:cNvSpPr>
          <p:nvPr>
            <p:ph type="body" sz="half" idx="2"/>
          </p:nvPr>
        </p:nvSpPr>
        <p:spPr/>
        <p:txBody>
          <a:bodyPr/>
          <a:lstStyle/>
          <a:p>
            <a:pPr eaLnBrk="1" hangingPunct="1">
              <a:buFont typeface="Wingdings" charset="2"/>
              <a:buNone/>
            </a:pPr>
            <a:r>
              <a:rPr lang="en-US" altLang="x-none" sz="2600" b="1"/>
              <a:t>Health care</a:t>
            </a:r>
          </a:p>
          <a:p>
            <a:pPr eaLnBrk="1" hangingPunct="1"/>
            <a:r>
              <a:rPr lang="en-US" altLang="x-none" sz="2400"/>
              <a:t>ICD10 has 68,000 codes</a:t>
            </a:r>
          </a:p>
          <a:p>
            <a:pPr eaLnBrk="1" hangingPunct="1"/>
            <a:r>
              <a:rPr lang="en-US" altLang="x-none" sz="2400"/>
              <a:t>Concepts (e.g., diseases) not well understood</a:t>
            </a:r>
          </a:p>
          <a:p>
            <a:pPr eaLnBrk="1" hangingPunct="1"/>
            <a:r>
              <a:rPr lang="en-US" altLang="x-none" sz="2400"/>
              <a:t>Many complex, varying tasks</a:t>
            </a:r>
          </a:p>
          <a:p>
            <a:pPr eaLnBrk="1" hangingPunct="1"/>
            <a:r>
              <a:rPr lang="en-US" altLang="x-none" sz="2400"/>
              <a:t>Each </a:t>
            </a:r>
            <a:r>
              <a:rPr lang="ja-JP" altLang="en-US" sz="2400"/>
              <a:t>“</a:t>
            </a:r>
            <a:r>
              <a:rPr lang="en-US" altLang="x-none" sz="2400"/>
              <a:t>customer</a:t>
            </a:r>
            <a:r>
              <a:rPr lang="ja-JP" altLang="en-US" sz="2400"/>
              <a:t>”</a:t>
            </a:r>
            <a:r>
              <a:rPr lang="en-US" altLang="x-none" sz="2400"/>
              <a:t> is different, many </a:t>
            </a:r>
            <a:r>
              <a:rPr lang="ja-JP" altLang="en-US" sz="2400"/>
              <a:t>“</a:t>
            </a:r>
            <a:r>
              <a:rPr lang="en-US" altLang="x-none" sz="2400"/>
              <a:t>tellers</a:t>
            </a:r>
            <a:r>
              <a:rPr lang="ja-JP" altLang="en-US" sz="2400"/>
              <a:t>”</a:t>
            </a:r>
            <a:r>
              <a:rPr lang="en-US" altLang="x-none" sz="2600"/>
              <a:t> </a:t>
            </a:r>
          </a:p>
        </p:txBody>
      </p:sp>
    </p:spTree>
    <p:extLst>
      <p:ext uri="{BB962C8B-B14F-4D97-AF65-F5344CB8AC3E}">
        <p14:creationId xmlns:p14="http://schemas.microsoft.com/office/powerpoint/2010/main" val="113894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P spid="2232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hape 203"/>
          <p:cNvSpPr>
            <a:spLocks noChangeArrowheads="1"/>
          </p:cNvSpPr>
          <p:nvPr/>
        </p:nvSpPr>
        <p:spPr bwMode="auto">
          <a:xfrm>
            <a:off x="369888" y="925513"/>
            <a:ext cx="8472487" cy="3670300"/>
          </a:xfrm>
          <a:prstGeom prst="rect">
            <a:avLst/>
          </a:prstGeom>
          <a:noFill/>
          <a:ln w="19050">
            <a:solidFill>
              <a:srgbClr val="B7B7B7"/>
            </a:solidFill>
            <a:prstDash val="dash"/>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x-none" altLang="x-none" sz="2400">
              <a:latin typeface="Times" charset="0"/>
            </a:endParaRPr>
          </a:p>
        </p:txBody>
      </p:sp>
      <p:sp>
        <p:nvSpPr>
          <p:cNvPr id="136194" name="Shape 204"/>
          <p:cNvSpPr>
            <a:spLocks noChangeArrowheads="1"/>
          </p:cNvSpPr>
          <p:nvPr/>
        </p:nvSpPr>
        <p:spPr bwMode="auto">
          <a:xfrm>
            <a:off x="811213" y="1298575"/>
            <a:ext cx="600075" cy="600075"/>
          </a:xfrm>
          <a:prstGeom prst="ellipse">
            <a:avLst/>
          </a:prstGeom>
          <a:solidFill>
            <a:srgbClr val="FFD96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 altLang="x-none" sz="1800">
                <a:solidFill>
                  <a:srgbClr val="FFFFFF"/>
                </a:solidFill>
                <a:latin typeface="Lato" charset="0"/>
                <a:ea typeface="Lato" charset="0"/>
                <a:cs typeface="Lato" charset="0"/>
                <a:sym typeface="Lato" charset="0"/>
              </a:rPr>
              <a:t>1</a:t>
            </a:r>
          </a:p>
        </p:txBody>
      </p:sp>
      <p:sp>
        <p:nvSpPr>
          <p:cNvPr id="136195" name="Shape 205"/>
          <p:cNvSpPr txBox="1">
            <a:spLocks noChangeArrowheads="1"/>
          </p:cNvSpPr>
          <p:nvPr/>
        </p:nvSpPr>
        <p:spPr bwMode="auto">
          <a:xfrm>
            <a:off x="1524000" y="1298575"/>
            <a:ext cx="72818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 altLang="x-none" sz="2000">
                <a:solidFill>
                  <a:srgbClr val="666666"/>
                </a:solidFill>
                <a:latin typeface="Calibri" charset="0"/>
                <a:ea typeface="Calibri" charset="0"/>
                <a:cs typeface="Calibri" charset="0"/>
                <a:sym typeface="Lato" charset="0"/>
              </a:rPr>
              <a:t>Open source data schemas: </a:t>
            </a:r>
            <a:r>
              <a:rPr lang="en-US" altLang="x-none" sz="2000">
                <a:solidFill>
                  <a:srgbClr val="666666"/>
                </a:solidFill>
                <a:latin typeface="Calibri" charset="0"/>
                <a:ea typeface="Calibri" charset="0"/>
                <a:cs typeface="Calibri" charset="0"/>
                <a:sym typeface="Lato" charset="0"/>
              </a:rPr>
              <a:t>a common way to express e.g., minutes of moderate activity (IEEE 1752 assignment pending)</a:t>
            </a:r>
            <a:endParaRPr lang="en" altLang="x-none" sz="2000">
              <a:solidFill>
                <a:srgbClr val="666666"/>
              </a:solidFill>
              <a:latin typeface="Calibri" charset="0"/>
              <a:ea typeface="Calibri" charset="0"/>
              <a:cs typeface="Calibri" charset="0"/>
              <a:sym typeface="Lato" charset="0"/>
            </a:endParaRPr>
          </a:p>
        </p:txBody>
      </p:sp>
      <p:sp>
        <p:nvSpPr>
          <p:cNvPr id="206" name="Shape 206"/>
          <p:cNvSpPr/>
          <p:nvPr/>
        </p:nvSpPr>
        <p:spPr>
          <a:xfrm>
            <a:off x="811213" y="2470150"/>
            <a:ext cx="600075" cy="600075"/>
          </a:xfrm>
          <a:prstGeom prst="ellipse">
            <a:avLst/>
          </a:prstGeom>
          <a:solidFill>
            <a:schemeClr val="accent5"/>
          </a:solidFill>
          <a:ln>
            <a:noFill/>
          </a:ln>
        </p:spPr>
        <p:txBody>
          <a:bodyPr lIns="91425" tIns="91425" rIns="91425" bIns="91425" anchor="ctr">
            <a:spAutoFit/>
          </a:bodyPr>
          <a:lstStyle/>
          <a:p>
            <a:pPr algn="ctr">
              <a:spcBef>
                <a:spcPts val="0"/>
              </a:spcBef>
              <a:defRPr/>
            </a:pPr>
            <a:r>
              <a:rPr lang="en" sz="1800">
                <a:solidFill>
                  <a:srgbClr val="FFFFFF"/>
                </a:solidFill>
                <a:latin typeface="Lato"/>
                <a:ea typeface="Lato"/>
                <a:cs typeface="Lato"/>
                <a:sym typeface="Lato"/>
              </a:rPr>
              <a:t>2</a:t>
            </a:r>
          </a:p>
        </p:txBody>
      </p:sp>
      <p:sp>
        <p:nvSpPr>
          <p:cNvPr id="136197" name="Shape 207"/>
          <p:cNvSpPr>
            <a:spLocks noChangeArrowheads="1"/>
          </p:cNvSpPr>
          <p:nvPr/>
        </p:nvSpPr>
        <p:spPr bwMode="auto">
          <a:xfrm>
            <a:off x="811213" y="3727450"/>
            <a:ext cx="600075" cy="600075"/>
          </a:xfrm>
          <a:prstGeom prst="ellipse">
            <a:avLst/>
          </a:prstGeom>
          <a:solidFill>
            <a:srgbClr val="E6913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 altLang="x-none" sz="1800">
                <a:solidFill>
                  <a:srgbClr val="FFFFFF"/>
                </a:solidFill>
                <a:latin typeface="Lato" charset="0"/>
                <a:ea typeface="Lato" charset="0"/>
                <a:cs typeface="Lato" charset="0"/>
                <a:sym typeface="Lato" charset="0"/>
              </a:rPr>
              <a:t>3</a:t>
            </a:r>
          </a:p>
        </p:txBody>
      </p:sp>
      <p:sp>
        <p:nvSpPr>
          <p:cNvPr id="136198" name="Shape 208"/>
          <p:cNvSpPr txBox="1">
            <a:spLocks noChangeArrowheads="1"/>
          </p:cNvSpPr>
          <p:nvPr/>
        </p:nvSpPr>
        <p:spPr bwMode="auto">
          <a:xfrm>
            <a:off x="1560513" y="2470150"/>
            <a:ext cx="7281862" cy="80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a:solidFill>
                  <a:srgbClr val="666666"/>
                </a:solidFill>
                <a:latin typeface="Calibri" charset="0"/>
                <a:ea typeface="Calibri" charset="0"/>
                <a:cs typeface="Calibri" charset="0"/>
                <a:sym typeface="Lato" charset="0"/>
              </a:rPr>
              <a:t>Open source tools (e.g., Shimmer) to integrate data for a BYOD (bring your own device) approach</a:t>
            </a:r>
            <a:endParaRPr lang="en" altLang="x-none" sz="2000">
              <a:solidFill>
                <a:srgbClr val="666666"/>
              </a:solidFill>
              <a:latin typeface="Calibri" charset="0"/>
              <a:ea typeface="Calibri" charset="0"/>
              <a:cs typeface="Calibri" charset="0"/>
              <a:sym typeface="Lato" charset="0"/>
            </a:endParaRPr>
          </a:p>
        </p:txBody>
      </p:sp>
      <p:sp>
        <p:nvSpPr>
          <p:cNvPr id="136199" name="Shape 209"/>
          <p:cNvSpPr txBox="1">
            <a:spLocks noChangeArrowheads="1"/>
          </p:cNvSpPr>
          <p:nvPr/>
        </p:nvSpPr>
        <p:spPr bwMode="auto">
          <a:xfrm>
            <a:off x="1560513" y="3727450"/>
            <a:ext cx="72834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a:solidFill>
                  <a:srgbClr val="666666"/>
                </a:solidFill>
                <a:latin typeface="Calibri" charset="0"/>
                <a:ea typeface="Calibri" charset="0"/>
                <a:cs typeface="Calibri" charset="0"/>
                <a:sym typeface="Lato" charset="0"/>
              </a:rPr>
              <a:t>Evolving and adapting to new fields and new methods in mobile health</a:t>
            </a:r>
            <a:r>
              <a:rPr lang="en" altLang="x-none" sz="2000">
                <a:solidFill>
                  <a:srgbClr val="666666"/>
                </a:solidFill>
                <a:latin typeface="Calibri" charset="0"/>
                <a:ea typeface="Calibri" charset="0"/>
                <a:cs typeface="Calibri" charset="0"/>
                <a:sym typeface="Lato" charset="0"/>
              </a:rPr>
              <a:t> </a:t>
            </a:r>
          </a:p>
        </p:txBody>
      </p:sp>
      <p:sp>
        <p:nvSpPr>
          <p:cNvPr id="136200" name="Shape 210"/>
          <p:cNvSpPr txBox="1">
            <a:spLocks noChangeArrowheads="1"/>
          </p:cNvSpPr>
          <p:nvPr/>
        </p:nvSpPr>
        <p:spPr bwMode="auto">
          <a:xfrm>
            <a:off x="4427538" y="6230938"/>
            <a:ext cx="4373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r">
              <a:lnSpc>
                <a:spcPct val="100000"/>
              </a:lnSpc>
              <a:spcBef>
                <a:spcPct val="0"/>
              </a:spcBef>
              <a:buFontTx/>
              <a:buNone/>
            </a:pPr>
            <a:r>
              <a:rPr lang="en-US" altLang="x-none" sz="1400" i="1">
                <a:solidFill>
                  <a:srgbClr val="595959"/>
                </a:solidFill>
                <a:ea typeface="Lato" charset="0"/>
                <a:cs typeface="Arial" charset="0"/>
                <a:sym typeface="Lato" charset="0"/>
              </a:rPr>
              <a:t>Estrin D, Sim I. Science 2010; 330:759-760  </a:t>
            </a:r>
            <a:endParaRPr lang="x-none" altLang="x-none" sz="1400" i="1">
              <a:solidFill>
                <a:srgbClr val="595959"/>
              </a:solidFill>
              <a:ea typeface="Lato" charset="0"/>
              <a:cs typeface="Arial" charset="0"/>
              <a:sym typeface="Lato" charset="0"/>
            </a:endParaRPr>
          </a:p>
        </p:txBody>
      </p:sp>
      <p:cxnSp>
        <p:nvCxnSpPr>
          <p:cNvPr id="136201" name="Shape 211"/>
          <p:cNvCxnSpPr>
            <a:cxnSpLocks noChangeShapeType="1"/>
            <a:stCxn id="136193" idx="2"/>
          </p:cNvCxnSpPr>
          <p:nvPr/>
        </p:nvCxnSpPr>
        <p:spPr bwMode="auto">
          <a:xfrm>
            <a:off x="4606925" y="4595813"/>
            <a:ext cx="0" cy="427037"/>
          </a:xfrm>
          <a:prstGeom prst="straightConnector1">
            <a:avLst/>
          </a:prstGeom>
          <a:noFill/>
          <a:ln w="19050">
            <a:solidFill>
              <a:srgbClr val="B7B7B7"/>
            </a:solidFill>
            <a:prstDash val="dash"/>
            <a:round/>
            <a:headEnd type="none" w="lg" len="lg"/>
            <a:tailEnd type="triangle" w="lg" len="lg"/>
          </a:ln>
          <a:extLst>
            <a:ext uri="{909E8E84-426E-40DD-AFC4-6F175D3DCCD1}">
              <a14:hiddenFill xmlns:a14="http://schemas.microsoft.com/office/drawing/2010/main">
                <a:noFill/>
              </a14:hiddenFill>
            </a:ext>
          </a:extLst>
        </p:spPr>
      </p:cxnSp>
      <p:sp>
        <p:nvSpPr>
          <p:cNvPr id="136202" name="Shape 212"/>
          <p:cNvSpPr>
            <a:spLocks noChangeArrowheads="1"/>
          </p:cNvSpPr>
          <p:nvPr/>
        </p:nvSpPr>
        <p:spPr bwMode="auto">
          <a:xfrm>
            <a:off x="1319213" y="5165725"/>
            <a:ext cx="6692900" cy="885825"/>
          </a:xfrm>
          <a:prstGeom prst="roundRect">
            <a:avLst>
              <a:gd name="adj" fmla="val 16667"/>
            </a:avLst>
          </a:prstGeom>
          <a:solidFill>
            <a:srgbClr val="4FB1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Clr>
                <a:srgbClr val="000000"/>
              </a:buClr>
              <a:buSzPct val="55000"/>
              <a:buFontTx/>
              <a:buNone/>
            </a:pPr>
            <a:r>
              <a:rPr lang="en-US" altLang="x-none" sz="2000">
                <a:solidFill>
                  <a:srgbClr val="FFFFFF"/>
                </a:solidFill>
                <a:latin typeface="Calibri" charset="0"/>
                <a:ea typeface="Calibri" charset="0"/>
                <a:cs typeface="Calibri" charset="0"/>
                <a:sym typeface="Lato" charset="0"/>
                <a:hlinkClick r:id="rId3"/>
              </a:rPr>
              <a:t>Open mHealth</a:t>
            </a:r>
            <a:r>
              <a:rPr lang="en-US" altLang="x-none" sz="2000">
                <a:solidFill>
                  <a:srgbClr val="FFFFFF"/>
                </a:solidFill>
                <a:latin typeface="Calibri" charset="0"/>
                <a:ea typeface="Calibri" charset="0"/>
                <a:cs typeface="Calibri" charset="0"/>
                <a:sym typeface="Lato" charset="0"/>
              </a:rPr>
              <a:t>*</a:t>
            </a:r>
            <a:endParaRPr lang="en" altLang="x-none" sz="2000">
              <a:solidFill>
                <a:srgbClr val="FFFFFF"/>
              </a:solidFill>
              <a:latin typeface="Calibri" charset="0"/>
              <a:ea typeface="Calibri" charset="0"/>
              <a:cs typeface="Calibri" charset="0"/>
              <a:sym typeface="Lato" charset="0"/>
            </a:endParaRPr>
          </a:p>
          <a:p>
            <a:pPr algn="ctr">
              <a:lnSpc>
                <a:spcPct val="100000"/>
              </a:lnSpc>
              <a:spcBef>
                <a:spcPct val="0"/>
              </a:spcBef>
              <a:buClr>
                <a:srgbClr val="000000"/>
              </a:buClr>
              <a:buSzPct val="55000"/>
              <a:buFontTx/>
              <a:buNone/>
            </a:pPr>
            <a:r>
              <a:rPr lang="en-US" altLang="x-none" sz="2000">
                <a:solidFill>
                  <a:srgbClr val="FFFFFF"/>
                </a:solidFill>
                <a:latin typeface="Calibri" charset="0"/>
                <a:ea typeface="Calibri" charset="0"/>
                <a:cs typeface="Calibri" charset="0"/>
                <a:sym typeface="Lato" charset="0"/>
              </a:rPr>
              <a:t>a non-profit technology start-up</a:t>
            </a:r>
            <a:endParaRPr lang="en" altLang="x-none" sz="2000">
              <a:solidFill>
                <a:srgbClr val="FFFFFF"/>
              </a:solidFill>
              <a:latin typeface="Calibri" charset="0"/>
              <a:ea typeface="Calibri" charset="0"/>
              <a:cs typeface="Calibri" charset="0"/>
              <a:sym typeface="Lato" charset="0"/>
            </a:endParaRPr>
          </a:p>
        </p:txBody>
      </p:sp>
      <p:sp>
        <p:nvSpPr>
          <p:cNvPr id="213" name="Shape 213"/>
          <p:cNvSpPr txBox="1"/>
          <p:nvPr/>
        </p:nvSpPr>
        <p:spPr>
          <a:xfrm>
            <a:off x="368300" y="155575"/>
            <a:ext cx="8394700" cy="769938"/>
          </a:xfrm>
          <a:prstGeom prst="rect">
            <a:avLst/>
          </a:prstGeom>
          <a:noFill/>
          <a:ln>
            <a:noFill/>
          </a:ln>
        </p:spPr>
        <p:txBody>
          <a:bodyPr lIns="91425" tIns="91425" rIns="91425" bIns="91425">
            <a:spAutoFit/>
          </a:bodyPr>
          <a:lstStyle/>
          <a:p>
            <a:pPr algn="ctr">
              <a:spcBef>
                <a:spcPts val="0"/>
              </a:spcBef>
              <a:defRPr/>
            </a:pPr>
            <a:r>
              <a:rPr lang="en-US" sz="3800" dirty="0">
                <a:solidFill>
                  <a:schemeClr val="bg2">
                    <a:lumMod val="50000"/>
                  </a:schemeClr>
                </a:solidFill>
                <a:latin typeface="Candara"/>
                <a:ea typeface="Lato"/>
                <a:cs typeface="Candara"/>
                <a:sym typeface="Lato"/>
              </a:rPr>
              <a:t>Need mHealth Data Standards</a:t>
            </a:r>
            <a:endParaRPr lang="en" sz="3800" dirty="0">
              <a:solidFill>
                <a:schemeClr val="bg2">
                  <a:lumMod val="50000"/>
                </a:schemeClr>
              </a:solidFill>
              <a:latin typeface="Candara"/>
              <a:ea typeface="Lato"/>
              <a:cs typeface="Candara"/>
              <a:sym typeface="Lato"/>
            </a:endParaRPr>
          </a:p>
        </p:txBody>
      </p:sp>
      <p:pic>
        <p:nvPicPr>
          <p:cNvPr id="136204" name="Picture 12" descr="OmH Log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5232400"/>
            <a:ext cx="7762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8300" y="6349583"/>
            <a:ext cx="4118435" cy="338554"/>
          </a:xfrm>
          <a:prstGeom prst="rect">
            <a:avLst/>
          </a:prstGeom>
          <a:noFill/>
        </p:spPr>
        <p:txBody>
          <a:bodyPr wrap="none" rtlCol="0">
            <a:spAutoFit/>
          </a:bodyPr>
          <a:lstStyle/>
          <a:p>
            <a:r>
              <a:rPr lang="en-US" sz="1600">
                <a:solidFill>
                  <a:schemeClr val="bg2">
                    <a:lumMod val="75000"/>
                  </a:schemeClr>
                </a:solidFill>
              </a:rPr>
              <a:t>*disclosure: Sim co-founded Open mHealth</a:t>
            </a:r>
            <a:endParaRPr lang="en-US">
              <a:solidFill>
                <a:schemeClr val="bg2">
                  <a:lumMod val="75000"/>
                </a:schemeClr>
              </a:solidFill>
            </a:endParaRPr>
          </a:p>
        </p:txBody>
      </p:sp>
    </p:spTree>
    <p:extLst>
      <p:ext uri="{BB962C8B-B14F-4D97-AF65-F5344CB8AC3E}">
        <p14:creationId xmlns:p14="http://schemas.microsoft.com/office/powerpoint/2010/main" val="670497643"/>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7" name="Rectangle 3"/>
          <p:cNvSpPr>
            <a:spLocks noGrp="1" noChangeArrowheads="1"/>
          </p:cNvSpPr>
          <p:nvPr>
            <p:ph type="title"/>
          </p:nvPr>
        </p:nvSpPr>
        <p:spPr>
          <a:xfrm>
            <a:off x="514680" y="300482"/>
            <a:ext cx="8114640" cy="1143000"/>
          </a:xfrm>
        </p:spPr>
        <p:txBody>
          <a:bodyPr/>
          <a:lstStyle/>
          <a:p>
            <a:pPr>
              <a:defRPr/>
            </a:pPr>
            <a:r>
              <a:rPr lang="en-US" dirty="0">
                <a:cs typeface="+mj-cs"/>
              </a:rPr>
              <a:t>iOutcomes Assessment for LHS</a:t>
            </a:r>
            <a:endParaRPr lang="en-US" dirty="0" smtClean="0">
              <a:cs typeface="+mj-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9" y="1419823"/>
            <a:ext cx="2314875" cy="773528"/>
          </a:xfrm>
          <a:prstGeom prst="rect">
            <a:avLst/>
          </a:prstGeom>
          <a:ln>
            <a:solidFill>
              <a:schemeClr val="bg2">
                <a:lumMod val="60000"/>
                <a:lumOff val="40000"/>
              </a:schemeClr>
            </a:solidFill>
          </a:ln>
        </p:spPr>
      </p:pic>
      <p:pic>
        <p:nvPicPr>
          <p:cNvPr id="4" name="Picture 3"/>
          <p:cNvPicPr>
            <a:picLocks noChangeAspect="1"/>
          </p:cNvPicPr>
          <p:nvPr/>
        </p:nvPicPr>
        <p:blipFill rotWithShape="1">
          <a:blip r:embed="rId4"/>
          <a:srcRect l="21027" r="22377"/>
          <a:stretch/>
        </p:blipFill>
        <p:spPr>
          <a:xfrm>
            <a:off x="125028" y="3259518"/>
            <a:ext cx="772721" cy="910210"/>
          </a:xfrm>
          <a:prstGeom prst="rect">
            <a:avLst/>
          </a:prstGeom>
        </p:spPr>
      </p:pic>
      <p:sp>
        <p:nvSpPr>
          <p:cNvPr id="15" name="TextBox 14"/>
          <p:cNvSpPr txBox="1"/>
          <p:nvPr/>
        </p:nvSpPr>
        <p:spPr>
          <a:xfrm>
            <a:off x="413816" y="2205753"/>
            <a:ext cx="663964" cy="307777"/>
          </a:xfrm>
          <a:prstGeom prst="rect">
            <a:avLst/>
          </a:prstGeom>
          <a:noFill/>
        </p:spPr>
        <p:txBody>
          <a:bodyPr wrap="none" rtlCol="0">
            <a:spAutoFit/>
          </a:bodyPr>
          <a:lstStyle/>
          <a:p>
            <a:r>
              <a:rPr lang="en-US" sz="1400"/>
              <a:t>PROs</a:t>
            </a:r>
          </a:p>
        </p:txBody>
      </p:sp>
      <p:grpSp>
        <p:nvGrpSpPr>
          <p:cNvPr id="733208" name="Group 733207"/>
          <p:cNvGrpSpPr/>
          <p:nvPr/>
        </p:nvGrpSpPr>
        <p:grpSpPr>
          <a:xfrm>
            <a:off x="125028" y="4247263"/>
            <a:ext cx="2439922" cy="1904093"/>
            <a:chOff x="125028" y="4247263"/>
            <a:chExt cx="2439922" cy="1904093"/>
          </a:xfrm>
        </p:grpSpPr>
        <p:grpSp>
          <p:nvGrpSpPr>
            <p:cNvPr id="733206" name="Group 733205"/>
            <p:cNvGrpSpPr/>
            <p:nvPr/>
          </p:nvGrpSpPr>
          <p:grpSpPr>
            <a:xfrm>
              <a:off x="1181099" y="4247263"/>
              <a:ext cx="1383851" cy="1904093"/>
              <a:chOff x="1181099" y="4247263"/>
              <a:chExt cx="1383851" cy="1904093"/>
            </a:xfrm>
          </p:grpSpPr>
          <p:grpSp>
            <p:nvGrpSpPr>
              <p:cNvPr id="733203" name="Group 733202"/>
              <p:cNvGrpSpPr/>
              <p:nvPr/>
            </p:nvGrpSpPr>
            <p:grpSpPr>
              <a:xfrm>
                <a:off x="1181099" y="4247263"/>
                <a:ext cx="1383851" cy="1904093"/>
                <a:chOff x="1181099" y="4247263"/>
                <a:chExt cx="1383851" cy="1904093"/>
              </a:xfrm>
            </p:grpSpPr>
            <p:grpSp>
              <p:nvGrpSpPr>
                <p:cNvPr id="733202" name="Group 733201"/>
                <p:cNvGrpSpPr/>
                <p:nvPr/>
              </p:nvGrpSpPr>
              <p:grpSpPr>
                <a:xfrm>
                  <a:off x="1181099" y="4247263"/>
                  <a:ext cx="1383851" cy="1904093"/>
                  <a:chOff x="1181099" y="4247263"/>
                  <a:chExt cx="1383851" cy="1904093"/>
                </a:xfrm>
              </p:grpSpPr>
              <p:grpSp>
                <p:nvGrpSpPr>
                  <p:cNvPr id="18" name="Group 17"/>
                  <p:cNvGrpSpPr/>
                  <p:nvPr/>
                </p:nvGrpSpPr>
                <p:grpSpPr>
                  <a:xfrm>
                    <a:off x="1454023" y="4247701"/>
                    <a:ext cx="602354" cy="678181"/>
                    <a:chOff x="4054001" y="2418251"/>
                    <a:chExt cx="1386362" cy="1881834"/>
                  </a:xfrm>
                </p:grpSpPr>
                <p:pic>
                  <p:nvPicPr>
                    <p:cNvPr id="17" name="Picture 16"/>
                    <p:cNvPicPr>
                      <a:picLocks noChangeAspect="1"/>
                    </p:cNvPicPr>
                    <p:nvPr/>
                  </p:nvPicPr>
                  <p:blipFill rotWithShape="1">
                    <a:blip r:embed="rId5"/>
                    <a:srcRect l="41405" t="13979" r="41800" b="36057"/>
                    <a:stretch/>
                  </p:blipFill>
                  <p:spPr>
                    <a:xfrm>
                      <a:off x="4054001" y="2418251"/>
                      <a:ext cx="1386362" cy="1453106"/>
                    </a:xfrm>
                    <a:prstGeom prst="rect">
                      <a:avLst/>
                    </a:prstGeom>
                  </p:spPr>
                </p:pic>
                <p:pic>
                  <p:nvPicPr>
                    <p:cNvPr id="22" name="Picture 21"/>
                    <p:cNvPicPr>
                      <a:picLocks noChangeAspect="1"/>
                    </p:cNvPicPr>
                    <p:nvPr/>
                  </p:nvPicPr>
                  <p:blipFill rotWithShape="1">
                    <a:blip r:embed="rId5"/>
                    <a:srcRect l="41405" t="75418" r="41800" b="9882"/>
                    <a:stretch/>
                  </p:blipFill>
                  <p:spPr>
                    <a:xfrm>
                      <a:off x="4054001" y="3872573"/>
                      <a:ext cx="1386362" cy="427512"/>
                    </a:xfrm>
                    <a:prstGeom prst="rect">
                      <a:avLst/>
                    </a:prstGeom>
                  </p:spPr>
                </p:pic>
              </p:grpSp>
              <p:pic>
                <p:nvPicPr>
                  <p:cNvPr id="24" name="Picture 23"/>
                  <p:cNvPicPr>
                    <a:picLocks noChangeAspect="1"/>
                  </p:cNvPicPr>
                  <p:nvPr/>
                </p:nvPicPr>
                <p:blipFill>
                  <a:blip r:embed="rId6"/>
                  <a:stretch>
                    <a:fillRect/>
                  </a:stretch>
                </p:blipFill>
                <p:spPr>
                  <a:xfrm>
                    <a:off x="1181099" y="5271527"/>
                    <a:ext cx="1143331" cy="879829"/>
                  </a:xfrm>
                  <a:prstGeom prst="rect">
                    <a:avLst/>
                  </a:prstGeom>
                </p:spPr>
              </p:pic>
              <p:sp>
                <p:nvSpPr>
                  <p:cNvPr id="733184" name="TextBox 733183"/>
                  <p:cNvSpPr txBox="1"/>
                  <p:nvPr/>
                </p:nvSpPr>
                <p:spPr>
                  <a:xfrm>
                    <a:off x="1990754" y="4247263"/>
                    <a:ext cx="574196" cy="307777"/>
                  </a:xfrm>
                  <a:prstGeom prst="rect">
                    <a:avLst/>
                  </a:prstGeom>
                  <a:noFill/>
                </p:spPr>
                <p:txBody>
                  <a:bodyPr wrap="none" rtlCol="0">
                    <a:spAutoFit/>
                  </a:bodyPr>
                  <a:lstStyle/>
                  <a:p>
                    <a:r>
                      <a:rPr lang="en-US" sz="1400"/>
                      <a:t>CCD</a:t>
                    </a:r>
                    <a:endParaRPr lang="en-US"/>
                  </a:p>
                </p:txBody>
              </p:sp>
            </p:grpSp>
            <p:cxnSp>
              <p:nvCxnSpPr>
                <p:cNvPr id="56" name="Straight Arrow Connector 55"/>
                <p:cNvCxnSpPr>
                  <a:stCxn id="17" idx="3"/>
                </p:cNvCxnSpPr>
                <p:nvPr/>
              </p:nvCxnSpPr>
              <p:spPr bwMode="auto">
                <a:xfrm flipV="1">
                  <a:off x="2056377" y="4509538"/>
                  <a:ext cx="48635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59" name="Straight Arrow Connector 58"/>
              <p:cNvCxnSpPr>
                <a:stCxn id="24" idx="0"/>
                <a:endCxn id="22" idx="2"/>
              </p:cNvCxnSpPr>
              <p:nvPr/>
            </p:nvCxnSpPr>
            <p:spPr bwMode="auto">
              <a:xfrm flipV="1">
                <a:off x="1752765" y="4925882"/>
                <a:ext cx="2435" cy="34564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3" name="TextBox 62"/>
            <p:cNvSpPr txBox="1"/>
            <p:nvPr/>
          </p:nvSpPr>
          <p:spPr>
            <a:xfrm>
              <a:off x="125028" y="5430260"/>
              <a:ext cx="1014020" cy="523220"/>
            </a:xfrm>
            <a:prstGeom prst="rect">
              <a:avLst/>
            </a:prstGeom>
            <a:noFill/>
          </p:spPr>
          <p:txBody>
            <a:bodyPr wrap="square" rtlCol="0">
              <a:spAutoFit/>
            </a:bodyPr>
            <a:lstStyle/>
            <a:p>
              <a:pPr algn="r"/>
              <a:r>
                <a:rPr lang="en-US" sz="1400"/>
                <a:t>External EHR</a:t>
              </a:r>
              <a:endParaRPr lang="en-US"/>
            </a:p>
          </p:txBody>
        </p:sp>
      </p:grpSp>
      <p:grpSp>
        <p:nvGrpSpPr>
          <p:cNvPr id="733205" name="Group 733204"/>
          <p:cNvGrpSpPr/>
          <p:nvPr/>
        </p:nvGrpSpPr>
        <p:grpSpPr>
          <a:xfrm>
            <a:off x="897749" y="3416224"/>
            <a:ext cx="2839044" cy="1393406"/>
            <a:chOff x="897749" y="3416224"/>
            <a:chExt cx="2839044" cy="1393406"/>
          </a:xfrm>
        </p:grpSpPr>
        <p:pic>
          <p:nvPicPr>
            <p:cNvPr id="3" name="Picture 2"/>
            <p:cNvPicPr>
              <a:picLocks noChangeAspect="1"/>
            </p:cNvPicPr>
            <p:nvPr/>
          </p:nvPicPr>
          <p:blipFill rotWithShape="1">
            <a:blip r:embed="rId7"/>
            <a:srcRect l="14206" t="9761" r="59461" b="16223"/>
            <a:stretch/>
          </p:blipFill>
          <p:spPr>
            <a:xfrm>
              <a:off x="2542727" y="3416224"/>
              <a:ext cx="688459" cy="1393406"/>
            </a:xfrm>
            <a:prstGeom prst="rect">
              <a:avLst/>
            </a:prstGeom>
          </p:spPr>
        </p:pic>
        <p:pic>
          <p:nvPicPr>
            <p:cNvPr id="5" name="Picture 4"/>
            <p:cNvPicPr>
              <a:picLocks noChangeAspect="1"/>
            </p:cNvPicPr>
            <p:nvPr/>
          </p:nvPicPr>
          <p:blipFill>
            <a:blip r:embed="rId8"/>
            <a:stretch>
              <a:fillRect/>
            </a:stretch>
          </p:blipFill>
          <p:spPr>
            <a:xfrm>
              <a:off x="1429880" y="3422156"/>
              <a:ext cx="650641" cy="587231"/>
            </a:xfrm>
            <a:prstGeom prst="rect">
              <a:avLst/>
            </a:prstGeom>
            <a:ln>
              <a:solidFill>
                <a:schemeClr val="bg2">
                  <a:lumMod val="60000"/>
                  <a:lumOff val="40000"/>
                </a:schemeClr>
              </a:solidFill>
            </a:ln>
          </p:spPr>
        </p:pic>
        <p:cxnSp>
          <p:nvCxnSpPr>
            <p:cNvPr id="7" name="Straight Arrow Connector 6"/>
            <p:cNvCxnSpPr>
              <a:stCxn id="4" idx="3"/>
              <a:endCxn id="5" idx="1"/>
            </p:cNvCxnSpPr>
            <p:nvPr/>
          </p:nvCxnSpPr>
          <p:spPr bwMode="auto">
            <a:xfrm>
              <a:off x="897749" y="3714623"/>
              <a:ext cx="532131" cy="11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a:stCxn id="5" idx="3"/>
            </p:cNvCxnSpPr>
            <p:nvPr/>
          </p:nvCxnSpPr>
          <p:spPr bwMode="auto">
            <a:xfrm flipV="1">
              <a:off x="2080521" y="3714623"/>
              <a:ext cx="462206" cy="11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33188" name="Straight Arrow Connector 733187"/>
            <p:cNvCxnSpPr/>
            <p:nvPr/>
          </p:nvCxnSpPr>
          <p:spPr bwMode="auto">
            <a:xfrm>
              <a:off x="3231186" y="3851325"/>
              <a:ext cx="505607"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733189" name="Picture 7331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1556" y="4401151"/>
            <a:ext cx="2217979" cy="1643948"/>
          </a:xfrm>
          <a:prstGeom prst="rect">
            <a:avLst/>
          </a:prstGeom>
        </p:spPr>
      </p:pic>
      <p:grpSp>
        <p:nvGrpSpPr>
          <p:cNvPr id="733207" name="Group 733206"/>
          <p:cNvGrpSpPr/>
          <p:nvPr/>
        </p:nvGrpSpPr>
        <p:grpSpPr>
          <a:xfrm>
            <a:off x="1324518" y="2193350"/>
            <a:ext cx="7275029" cy="2470076"/>
            <a:chOff x="1324518" y="2193350"/>
            <a:chExt cx="7275029" cy="2470076"/>
          </a:xfrm>
        </p:grpSpPr>
        <p:sp>
          <p:nvSpPr>
            <p:cNvPr id="71" name="TextBox 70"/>
            <p:cNvSpPr txBox="1"/>
            <p:nvPr/>
          </p:nvSpPr>
          <p:spPr>
            <a:xfrm>
              <a:off x="4348032" y="4355649"/>
              <a:ext cx="1200272" cy="307777"/>
            </a:xfrm>
            <a:prstGeom prst="rect">
              <a:avLst/>
            </a:prstGeom>
            <a:noFill/>
          </p:spPr>
          <p:txBody>
            <a:bodyPr wrap="square" rtlCol="0">
              <a:spAutoFit/>
            </a:bodyPr>
            <a:lstStyle/>
            <a:p>
              <a:pPr algn="ctr"/>
              <a:r>
                <a:rPr lang="en-US" sz="1400"/>
                <a:t>MyChart</a:t>
              </a:r>
              <a:endParaRPr lang="en-US"/>
            </a:p>
          </p:txBody>
        </p:sp>
        <p:grpSp>
          <p:nvGrpSpPr>
            <p:cNvPr id="733204" name="Group 733203"/>
            <p:cNvGrpSpPr/>
            <p:nvPr/>
          </p:nvGrpSpPr>
          <p:grpSpPr>
            <a:xfrm>
              <a:off x="1324518" y="2193350"/>
              <a:ext cx="7275029" cy="2207801"/>
              <a:chOff x="1324518" y="2193350"/>
              <a:chExt cx="7275029" cy="2207801"/>
            </a:xfrm>
          </p:grpSpPr>
          <p:cxnSp>
            <p:nvCxnSpPr>
              <p:cNvPr id="14" name="Elbow Connector 13"/>
              <p:cNvCxnSpPr>
                <a:stCxn id="8" idx="2"/>
              </p:cNvCxnSpPr>
              <p:nvPr/>
            </p:nvCxnSpPr>
            <p:spPr bwMode="auto">
              <a:xfrm rot="16200000" flipH="1">
                <a:off x="2215663" y="1302205"/>
                <a:ext cx="654129" cy="2436420"/>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4591" y="2522756"/>
                <a:ext cx="2347155" cy="1810513"/>
              </a:xfrm>
              <a:prstGeom prst="rect">
                <a:avLst/>
              </a:prstGeom>
              <a:ln>
                <a:solidFill>
                  <a:schemeClr val="bg2">
                    <a:lumMod val="60000"/>
                    <a:lumOff val="40000"/>
                  </a:schemeClr>
                </a:solidFill>
              </a:ln>
            </p:spPr>
          </p:pic>
          <p:grpSp>
            <p:nvGrpSpPr>
              <p:cNvPr id="733195" name="Group 733194"/>
              <p:cNvGrpSpPr/>
              <p:nvPr/>
            </p:nvGrpSpPr>
            <p:grpSpPr>
              <a:xfrm>
                <a:off x="6821547" y="3042002"/>
                <a:ext cx="1778000" cy="772020"/>
                <a:chOff x="6783730" y="3079305"/>
                <a:chExt cx="1778000" cy="772020"/>
              </a:xfrm>
            </p:grpSpPr>
            <p:sp>
              <p:nvSpPr>
                <p:cNvPr id="733190" name="Can 733189"/>
                <p:cNvSpPr/>
                <p:nvPr/>
              </p:nvSpPr>
              <p:spPr bwMode="auto">
                <a:xfrm>
                  <a:off x="6783730" y="3079305"/>
                  <a:ext cx="1778000" cy="772020"/>
                </a:xfrm>
                <a:prstGeom prst="can">
                  <a:avLst/>
                </a:prstGeom>
                <a:solidFill>
                  <a:srgbClr val="76D6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733191" name="TextBox 733190"/>
                <p:cNvSpPr txBox="1"/>
                <p:nvPr/>
              </p:nvSpPr>
              <p:spPr>
                <a:xfrm>
                  <a:off x="6807749" y="3338964"/>
                  <a:ext cx="1729961" cy="307777"/>
                </a:xfrm>
                <a:prstGeom prst="rect">
                  <a:avLst/>
                </a:prstGeom>
                <a:noFill/>
              </p:spPr>
              <p:txBody>
                <a:bodyPr wrap="none" rtlCol="0">
                  <a:spAutoFit/>
                </a:bodyPr>
                <a:lstStyle/>
                <a:p>
                  <a:r>
                    <a:rPr lang="en-US" sz="1400"/>
                    <a:t>Epic Chronicles DB</a:t>
                  </a:r>
                  <a:endParaRPr lang="en-US"/>
                </a:p>
              </p:txBody>
            </p:sp>
          </p:grpSp>
          <p:cxnSp>
            <p:nvCxnSpPr>
              <p:cNvPr id="733193" name="Straight Arrow Connector 733192"/>
              <p:cNvCxnSpPr>
                <a:stCxn id="26" idx="3"/>
                <a:endCxn id="733191" idx="1"/>
              </p:cNvCxnSpPr>
              <p:nvPr/>
            </p:nvCxnSpPr>
            <p:spPr bwMode="auto">
              <a:xfrm>
                <a:off x="6121746" y="3428013"/>
                <a:ext cx="723820" cy="275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33198" name="Straight Arrow Connector 733197"/>
              <p:cNvCxnSpPr>
                <a:stCxn id="733190" idx="3"/>
                <a:endCxn id="733189" idx="0"/>
              </p:cNvCxnSpPr>
              <p:nvPr/>
            </p:nvCxnSpPr>
            <p:spPr bwMode="auto">
              <a:xfrm flipH="1">
                <a:off x="7710546" y="3814022"/>
                <a:ext cx="1" cy="58712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733200" name="TextBox 733199"/>
          <p:cNvSpPr txBox="1"/>
          <p:nvPr/>
        </p:nvSpPr>
        <p:spPr>
          <a:xfrm>
            <a:off x="6919303" y="6045099"/>
            <a:ext cx="1582484" cy="369332"/>
          </a:xfrm>
          <a:prstGeom prst="rect">
            <a:avLst/>
          </a:prstGeom>
          <a:noFill/>
        </p:spPr>
        <p:txBody>
          <a:bodyPr wrap="none" rtlCol="0">
            <a:spAutoFit/>
          </a:bodyPr>
          <a:lstStyle/>
          <a:p>
            <a:r>
              <a:rPr lang="en-US"/>
              <a:t>Epic interface</a:t>
            </a:r>
          </a:p>
        </p:txBody>
      </p:sp>
      <p:sp>
        <p:nvSpPr>
          <p:cNvPr id="87" name="TextBox 86"/>
          <p:cNvSpPr txBox="1"/>
          <p:nvPr/>
        </p:nvSpPr>
        <p:spPr>
          <a:xfrm>
            <a:off x="4378" y="4074129"/>
            <a:ext cx="1014020" cy="307777"/>
          </a:xfrm>
          <a:prstGeom prst="rect">
            <a:avLst/>
          </a:prstGeom>
          <a:noFill/>
        </p:spPr>
        <p:txBody>
          <a:bodyPr wrap="square" rtlCol="0">
            <a:spAutoFit/>
          </a:bodyPr>
          <a:lstStyle/>
          <a:p>
            <a:pPr algn="r"/>
            <a:r>
              <a:rPr lang="en-US" sz="1400"/>
              <a:t>Omron BP</a:t>
            </a:r>
            <a:endParaRPr lang="en-US"/>
          </a:p>
        </p:txBody>
      </p:sp>
      <p:sp>
        <p:nvSpPr>
          <p:cNvPr id="733201" name="TextBox 733200"/>
          <p:cNvSpPr txBox="1"/>
          <p:nvPr/>
        </p:nvSpPr>
        <p:spPr>
          <a:xfrm>
            <a:off x="3204190" y="5029436"/>
            <a:ext cx="2906103" cy="1200329"/>
          </a:xfrm>
          <a:prstGeom prst="rect">
            <a:avLst/>
          </a:prstGeom>
          <a:noFill/>
        </p:spPr>
        <p:txBody>
          <a:bodyPr wrap="square" rtlCol="0">
            <a:spAutoFit/>
          </a:bodyPr>
          <a:lstStyle/>
          <a:p>
            <a:pPr marL="285750" indent="-285750">
              <a:buFont typeface="Arial" charset="0"/>
              <a:buChar char="•"/>
            </a:pPr>
            <a:r>
              <a:rPr lang="en-US"/>
              <a:t>completely dependent on Apple and Epic</a:t>
            </a:r>
          </a:p>
          <a:p>
            <a:pPr marL="285750" indent="-285750">
              <a:buFont typeface="Arial" charset="0"/>
              <a:buChar char="•"/>
            </a:pPr>
            <a:r>
              <a:rPr lang="en-US"/>
              <a:t>FitBit doesn’t talk to HealthKit</a:t>
            </a:r>
          </a:p>
        </p:txBody>
      </p:sp>
    </p:spTree>
    <p:extLst>
      <p:ext uri="{BB962C8B-B14F-4D97-AF65-F5344CB8AC3E}">
        <p14:creationId xmlns:p14="http://schemas.microsoft.com/office/powerpoint/2010/main" val="117112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3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3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3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3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20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7" name="Rectangle 3"/>
          <p:cNvSpPr>
            <a:spLocks noGrp="1" noChangeArrowheads="1"/>
          </p:cNvSpPr>
          <p:nvPr>
            <p:ph type="title"/>
          </p:nvPr>
        </p:nvSpPr>
        <p:spPr>
          <a:xfrm>
            <a:off x="167079" y="300482"/>
            <a:ext cx="8860863" cy="1143000"/>
          </a:xfrm>
        </p:spPr>
        <p:txBody>
          <a:bodyPr/>
          <a:lstStyle/>
          <a:p>
            <a:pPr>
              <a:defRPr/>
            </a:pPr>
            <a:r>
              <a:rPr lang="en-US" dirty="0">
                <a:cs typeface="+mj-cs"/>
              </a:rPr>
              <a:t> </a:t>
            </a:r>
            <a:r>
              <a:rPr lang="en-US" sz="2800" dirty="0">
                <a:cs typeface="+mj-cs"/>
                <a:hlinkClick r:id="rId3"/>
              </a:rPr>
              <a:t>Overlap</a:t>
            </a:r>
            <a:r>
              <a:rPr lang="en-US" sz="2800" dirty="0">
                <a:cs typeface="+mj-cs"/>
              </a:rPr>
              <a:t>* </a:t>
            </a:r>
            <a:r>
              <a:rPr lang="en-US" sz="2800" dirty="0">
                <a:cs typeface="+mj-cs"/>
              </a:rPr>
              <a:t>Outcomes Assessment for LHS</a:t>
            </a:r>
            <a:endParaRPr lang="en-US" dirty="0" smtClean="0">
              <a:cs typeface="+mj-cs"/>
            </a:endParaRPr>
          </a:p>
        </p:txBody>
      </p:sp>
      <p:sp>
        <p:nvSpPr>
          <p:cNvPr id="87" name="TextBox 86"/>
          <p:cNvSpPr txBox="1"/>
          <p:nvPr/>
        </p:nvSpPr>
        <p:spPr>
          <a:xfrm>
            <a:off x="254073" y="5943716"/>
            <a:ext cx="5131982" cy="276999"/>
          </a:xfrm>
          <a:prstGeom prst="rect">
            <a:avLst/>
          </a:prstGeom>
          <a:noFill/>
        </p:spPr>
        <p:txBody>
          <a:bodyPr wrap="none" rtlCol="0">
            <a:spAutoFit/>
          </a:bodyPr>
          <a:lstStyle/>
          <a:p>
            <a:r>
              <a:rPr lang="en-US" sz="1200"/>
              <a:t>*disclosure: Overlap is a spin-off from Open mHealth, co-founded by Sim</a:t>
            </a:r>
            <a:endParaRPr lang="en-US"/>
          </a:p>
        </p:txBody>
      </p:sp>
      <p:pic>
        <p:nvPicPr>
          <p:cNvPr id="4" name="Picture 3"/>
          <p:cNvPicPr>
            <a:picLocks noChangeAspect="1"/>
          </p:cNvPicPr>
          <p:nvPr/>
        </p:nvPicPr>
        <p:blipFill rotWithShape="1">
          <a:blip r:embed="rId4"/>
          <a:srcRect l="21027" r="22377"/>
          <a:stretch/>
        </p:blipFill>
        <p:spPr>
          <a:xfrm>
            <a:off x="116649" y="3640518"/>
            <a:ext cx="772721" cy="910210"/>
          </a:xfrm>
          <a:prstGeom prst="rect">
            <a:avLst/>
          </a:prstGeom>
        </p:spPr>
      </p:pic>
      <p:sp>
        <p:nvSpPr>
          <p:cNvPr id="63" name="TextBox 62"/>
          <p:cNvSpPr txBox="1"/>
          <p:nvPr/>
        </p:nvSpPr>
        <p:spPr>
          <a:xfrm>
            <a:off x="217857" y="5446415"/>
            <a:ext cx="592948" cy="307777"/>
          </a:xfrm>
          <a:prstGeom prst="rect">
            <a:avLst/>
          </a:prstGeom>
          <a:noFill/>
        </p:spPr>
        <p:txBody>
          <a:bodyPr wrap="square" rtlCol="0">
            <a:spAutoFit/>
          </a:bodyPr>
          <a:lstStyle/>
          <a:p>
            <a:pPr algn="r"/>
            <a:r>
              <a:rPr lang="en-US" sz="1400"/>
              <a:t>FitBit</a:t>
            </a:r>
            <a:endParaRPr lang="en-US"/>
          </a:p>
        </p:txBody>
      </p:sp>
      <p:pic>
        <p:nvPicPr>
          <p:cNvPr id="12" name="Picture 11"/>
          <p:cNvPicPr>
            <a:picLocks noChangeAspect="1"/>
          </p:cNvPicPr>
          <p:nvPr/>
        </p:nvPicPr>
        <p:blipFill rotWithShape="1">
          <a:blip r:embed="rId5"/>
          <a:srcRect l="26757" t="8734" r="28603" b="8897"/>
          <a:stretch/>
        </p:blipFill>
        <p:spPr>
          <a:xfrm>
            <a:off x="254073" y="4628263"/>
            <a:ext cx="520516" cy="818152"/>
          </a:xfrm>
          <a:prstGeom prst="rect">
            <a:avLst/>
          </a:prstGeom>
        </p:spPr>
      </p:pic>
      <p:sp>
        <p:nvSpPr>
          <p:cNvPr id="64" name="TextBox 63"/>
          <p:cNvSpPr txBox="1"/>
          <p:nvPr/>
        </p:nvSpPr>
        <p:spPr>
          <a:xfrm>
            <a:off x="908734" y="3401532"/>
            <a:ext cx="814805" cy="307777"/>
          </a:xfrm>
          <a:prstGeom prst="rect">
            <a:avLst/>
          </a:prstGeom>
          <a:noFill/>
        </p:spPr>
        <p:txBody>
          <a:bodyPr wrap="square" rtlCol="0">
            <a:spAutoFit/>
          </a:bodyPr>
          <a:lstStyle/>
          <a:p>
            <a:pPr algn="ctr"/>
            <a:r>
              <a:rPr lang="en-US" sz="1400"/>
              <a:t>BYOD</a:t>
            </a:r>
            <a:endParaRPr lang="en-US"/>
          </a:p>
        </p:txBody>
      </p:sp>
      <p:grpSp>
        <p:nvGrpSpPr>
          <p:cNvPr id="94" name="Group 93"/>
          <p:cNvGrpSpPr/>
          <p:nvPr/>
        </p:nvGrpSpPr>
        <p:grpSpPr>
          <a:xfrm>
            <a:off x="758791" y="3822903"/>
            <a:ext cx="4406990" cy="1840722"/>
            <a:chOff x="758791" y="3822903"/>
            <a:chExt cx="4406990" cy="1840722"/>
          </a:xfrm>
        </p:grpSpPr>
        <p:grpSp>
          <p:nvGrpSpPr>
            <p:cNvPr id="54" name="Group 53"/>
            <p:cNvGrpSpPr/>
            <p:nvPr/>
          </p:nvGrpSpPr>
          <p:grpSpPr>
            <a:xfrm>
              <a:off x="3711123" y="4891605"/>
              <a:ext cx="1454658" cy="772020"/>
              <a:chOff x="1932370" y="5218752"/>
              <a:chExt cx="1778000" cy="772020"/>
            </a:xfrm>
          </p:grpSpPr>
          <p:grpSp>
            <p:nvGrpSpPr>
              <p:cNvPr id="13" name="Group 12"/>
              <p:cNvGrpSpPr/>
              <p:nvPr/>
            </p:nvGrpSpPr>
            <p:grpSpPr>
              <a:xfrm>
                <a:off x="1932370" y="5218752"/>
                <a:ext cx="1778000" cy="772020"/>
                <a:chOff x="4063225" y="4571192"/>
                <a:chExt cx="1778000" cy="772020"/>
              </a:xfrm>
              <a:solidFill>
                <a:srgbClr val="FFC000"/>
              </a:solidFill>
            </p:grpSpPr>
            <p:sp>
              <p:nvSpPr>
                <p:cNvPr id="37" name="Can 36"/>
                <p:cNvSpPr/>
                <p:nvPr/>
              </p:nvSpPr>
              <p:spPr bwMode="auto">
                <a:xfrm>
                  <a:off x="4063225" y="4571192"/>
                  <a:ext cx="1778000" cy="772020"/>
                </a:xfrm>
                <a:prstGeom prst="can">
                  <a:avLst/>
                </a:prstGeom>
                <a:gr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38" name="TextBox 37"/>
                <p:cNvSpPr txBox="1"/>
                <p:nvPr/>
              </p:nvSpPr>
              <p:spPr>
                <a:xfrm>
                  <a:off x="4859862" y="4830851"/>
                  <a:ext cx="184731" cy="369332"/>
                </a:xfrm>
                <a:prstGeom prst="rect">
                  <a:avLst/>
                </a:prstGeom>
                <a:grpFill/>
              </p:spPr>
              <p:txBody>
                <a:bodyPr wrap="none" rtlCol="0">
                  <a:spAutoFit/>
                </a:bodyPr>
                <a:lstStyle/>
                <a:p>
                  <a:pPr algn="ctr"/>
                  <a:endParaRPr lang="en-US"/>
                </a:p>
              </p:txBody>
            </p:sp>
          </p:grpSp>
          <p:sp>
            <p:nvSpPr>
              <p:cNvPr id="50" name="TextBox 49"/>
              <p:cNvSpPr txBox="1"/>
              <p:nvPr/>
            </p:nvSpPr>
            <p:spPr>
              <a:xfrm>
                <a:off x="2199141" y="5505568"/>
                <a:ext cx="1101584" cy="307777"/>
              </a:xfrm>
              <a:prstGeom prst="rect">
                <a:avLst/>
              </a:prstGeom>
              <a:noFill/>
            </p:spPr>
            <p:txBody>
              <a:bodyPr wrap="none" rtlCol="0">
                <a:spAutoFit/>
              </a:bodyPr>
              <a:lstStyle/>
              <a:p>
                <a:r>
                  <a:rPr lang="en-US" sz="1400"/>
                  <a:t>PGHD data</a:t>
                </a:r>
                <a:endParaRPr lang="en-US"/>
              </a:p>
            </p:txBody>
          </p:sp>
        </p:grpSp>
        <p:cxnSp>
          <p:nvCxnSpPr>
            <p:cNvPr id="58" name="Elbow Connector 57"/>
            <p:cNvCxnSpPr>
              <a:stCxn id="27" idx="2"/>
              <a:endCxn id="37" idx="2"/>
            </p:cNvCxnSpPr>
            <p:nvPr/>
          </p:nvCxnSpPr>
          <p:spPr bwMode="auto">
            <a:xfrm rot="16200000" flipH="1">
              <a:off x="2964957" y="4531449"/>
              <a:ext cx="598046" cy="894285"/>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a:stCxn id="4" idx="3"/>
              <a:endCxn id="16" idx="2"/>
            </p:cNvCxnSpPr>
            <p:nvPr/>
          </p:nvCxnSpPr>
          <p:spPr bwMode="auto">
            <a:xfrm>
              <a:off x="889370" y="4095623"/>
              <a:ext cx="24984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a:endCxn id="45" idx="1"/>
            </p:cNvCxnSpPr>
            <p:nvPr/>
          </p:nvCxnSpPr>
          <p:spPr bwMode="auto">
            <a:xfrm flipV="1">
              <a:off x="758791" y="4922805"/>
              <a:ext cx="395760" cy="102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0" name="Group 19"/>
            <p:cNvGrpSpPr/>
            <p:nvPr/>
          </p:nvGrpSpPr>
          <p:grpSpPr>
            <a:xfrm>
              <a:off x="1136352" y="3822903"/>
              <a:ext cx="1009176" cy="545440"/>
              <a:chOff x="1638300" y="3428011"/>
              <a:chExt cx="1009176" cy="545440"/>
            </a:xfrm>
          </p:grpSpPr>
          <p:sp>
            <p:nvSpPr>
              <p:cNvPr id="16" name="Cloud 15"/>
              <p:cNvSpPr/>
              <p:nvPr/>
            </p:nvSpPr>
            <p:spPr bwMode="auto">
              <a:xfrm>
                <a:off x="1638300" y="3428011"/>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9" name="TextBox 18"/>
              <p:cNvSpPr txBox="1"/>
              <p:nvPr/>
            </p:nvSpPr>
            <p:spPr>
              <a:xfrm>
                <a:off x="1656499" y="3545657"/>
                <a:ext cx="990977" cy="261610"/>
              </a:xfrm>
              <a:prstGeom prst="rect">
                <a:avLst/>
              </a:prstGeom>
              <a:noFill/>
            </p:spPr>
            <p:txBody>
              <a:bodyPr wrap="none" rtlCol="0">
                <a:spAutoFit/>
              </a:bodyPr>
              <a:lstStyle/>
              <a:p>
                <a:r>
                  <a:rPr lang="en-US" sz="1100"/>
                  <a:t>Omron cloud</a:t>
                </a:r>
                <a:endParaRPr lang="en-US"/>
              </a:p>
            </p:txBody>
          </p:sp>
        </p:grpSp>
        <p:grpSp>
          <p:nvGrpSpPr>
            <p:cNvPr id="43" name="Group 42"/>
            <p:cNvGrpSpPr/>
            <p:nvPr/>
          </p:nvGrpSpPr>
          <p:grpSpPr>
            <a:xfrm>
              <a:off x="1136352" y="4674354"/>
              <a:ext cx="921948" cy="545440"/>
              <a:chOff x="1638300" y="3428011"/>
              <a:chExt cx="921948" cy="545440"/>
            </a:xfrm>
          </p:grpSpPr>
          <p:sp>
            <p:nvSpPr>
              <p:cNvPr id="44" name="Cloud 43"/>
              <p:cNvSpPr/>
              <p:nvPr/>
            </p:nvSpPr>
            <p:spPr bwMode="auto">
              <a:xfrm>
                <a:off x="1638300" y="3428011"/>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45" name="TextBox 44"/>
              <p:cNvSpPr txBox="1"/>
              <p:nvPr/>
            </p:nvSpPr>
            <p:spPr>
              <a:xfrm>
                <a:off x="1656499" y="3545657"/>
                <a:ext cx="883575" cy="261610"/>
              </a:xfrm>
              <a:prstGeom prst="rect">
                <a:avLst/>
              </a:prstGeom>
              <a:noFill/>
            </p:spPr>
            <p:txBody>
              <a:bodyPr wrap="none" rtlCol="0">
                <a:spAutoFit/>
              </a:bodyPr>
              <a:lstStyle/>
              <a:p>
                <a:r>
                  <a:rPr lang="en-US" sz="1100"/>
                  <a:t>FitBit cloud</a:t>
                </a:r>
                <a:endParaRPr lang="en-US"/>
              </a:p>
            </p:txBody>
          </p:sp>
        </p:grpSp>
        <p:sp>
          <p:nvSpPr>
            <p:cNvPr id="27" name="Rounded Rectangle 26"/>
            <p:cNvSpPr/>
            <p:nvPr/>
          </p:nvSpPr>
          <p:spPr bwMode="auto">
            <a:xfrm>
              <a:off x="2303245" y="4268496"/>
              <a:ext cx="1027185" cy="411073"/>
            </a:xfrm>
            <a:prstGeom prst="round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Arial" charset="0"/>
                  <a:cs typeface="Arial" charset="0"/>
                </a:rPr>
                <a:t>Shimmer</a:t>
              </a:r>
              <a:endParaRPr kumimoji="0" lang="en-US" sz="2400" b="1" i="0" u="none" strike="noStrike" cap="none" normalizeH="0" baseline="0">
                <a:ln>
                  <a:noFill/>
                </a:ln>
                <a:solidFill>
                  <a:srgbClr val="000000"/>
                </a:solidFill>
                <a:effectLst/>
                <a:latin typeface="Arial" charset="0"/>
                <a:ea typeface="Arial" charset="0"/>
                <a:cs typeface="Arial" charset="0"/>
              </a:endParaRPr>
            </a:p>
          </p:txBody>
        </p:sp>
        <p:cxnSp>
          <p:nvCxnSpPr>
            <p:cNvPr id="29" name="Elbow Connector 28"/>
            <p:cNvCxnSpPr>
              <a:stCxn id="19" idx="3"/>
              <a:endCxn id="27" idx="1"/>
            </p:cNvCxnSpPr>
            <p:nvPr/>
          </p:nvCxnSpPr>
          <p:spPr bwMode="auto">
            <a:xfrm>
              <a:off x="2145528" y="4071354"/>
              <a:ext cx="157717" cy="402679"/>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Elbow Connector 32"/>
            <p:cNvCxnSpPr>
              <a:stCxn id="44" idx="0"/>
              <a:endCxn id="27" idx="1"/>
            </p:cNvCxnSpPr>
            <p:nvPr/>
          </p:nvCxnSpPr>
          <p:spPr bwMode="auto">
            <a:xfrm flipV="1">
              <a:off x="2057532" y="4474033"/>
              <a:ext cx="245713" cy="473041"/>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1" name="TextBox 80"/>
            <p:cNvSpPr txBox="1"/>
            <p:nvPr/>
          </p:nvSpPr>
          <p:spPr>
            <a:xfrm>
              <a:off x="2780622" y="4745833"/>
              <a:ext cx="603050" cy="307777"/>
            </a:xfrm>
            <a:prstGeom prst="rect">
              <a:avLst/>
            </a:prstGeom>
            <a:noFill/>
          </p:spPr>
          <p:txBody>
            <a:bodyPr wrap="none" rtlCol="0">
              <a:spAutoFit/>
            </a:bodyPr>
            <a:lstStyle/>
            <a:p>
              <a:r>
                <a:rPr lang="en-US" sz="1400"/>
                <a:t>OmH</a:t>
              </a:r>
              <a:endParaRPr lang="en-US"/>
            </a:p>
          </p:txBody>
        </p:sp>
      </p:grpSp>
      <p:grpSp>
        <p:nvGrpSpPr>
          <p:cNvPr id="95" name="Group 94"/>
          <p:cNvGrpSpPr/>
          <p:nvPr/>
        </p:nvGrpSpPr>
        <p:grpSpPr>
          <a:xfrm>
            <a:off x="4429194" y="3663639"/>
            <a:ext cx="1120604" cy="1227966"/>
            <a:chOff x="4429194" y="3663639"/>
            <a:chExt cx="1120604" cy="1227966"/>
          </a:xfrm>
        </p:grpSpPr>
        <p:cxnSp>
          <p:nvCxnSpPr>
            <p:cNvPr id="47" name="Straight Arrow Connector 46"/>
            <p:cNvCxnSpPr>
              <a:stCxn id="37" idx="1"/>
              <a:endCxn id="62" idx="2"/>
            </p:cNvCxnSpPr>
            <p:nvPr/>
          </p:nvCxnSpPr>
          <p:spPr bwMode="auto">
            <a:xfrm flipV="1">
              <a:off x="4438452" y="3663639"/>
              <a:ext cx="9678" cy="1227966"/>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9" name="TextBox 68"/>
            <p:cNvSpPr txBox="1"/>
            <p:nvPr/>
          </p:nvSpPr>
          <p:spPr>
            <a:xfrm>
              <a:off x="4429194" y="3852517"/>
              <a:ext cx="1120604" cy="738664"/>
            </a:xfrm>
            <a:prstGeom prst="rect">
              <a:avLst/>
            </a:prstGeom>
            <a:noFill/>
          </p:spPr>
          <p:txBody>
            <a:bodyPr wrap="square" rtlCol="0">
              <a:spAutoFit/>
            </a:bodyPr>
            <a:lstStyle/>
            <a:p>
              <a:r>
                <a:rPr lang="en-US" sz="1400"/>
                <a:t>Feedback and viz to patient</a:t>
              </a:r>
            </a:p>
          </p:txBody>
        </p:sp>
      </p:grpSp>
      <p:sp>
        <p:nvSpPr>
          <p:cNvPr id="15" name="TextBox 14"/>
          <p:cNvSpPr txBox="1"/>
          <p:nvPr/>
        </p:nvSpPr>
        <p:spPr>
          <a:xfrm>
            <a:off x="2220484" y="2636796"/>
            <a:ext cx="1192955" cy="307777"/>
          </a:xfrm>
          <a:prstGeom prst="rect">
            <a:avLst/>
          </a:prstGeom>
          <a:noFill/>
        </p:spPr>
        <p:txBody>
          <a:bodyPr wrap="none" rtlCol="0">
            <a:spAutoFit/>
          </a:bodyPr>
          <a:lstStyle/>
          <a:p>
            <a:r>
              <a:rPr lang="en-US" sz="1400"/>
              <a:t>PROs/EMAs</a:t>
            </a:r>
          </a:p>
        </p:txBody>
      </p:sp>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742" y="1506898"/>
            <a:ext cx="687796" cy="1143397"/>
          </a:xfrm>
          <a:prstGeom prst="rect">
            <a:avLst/>
          </a:prstGeom>
          <a:ln>
            <a:solidFill>
              <a:schemeClr val="bg1">
                <a:lumMod val="75000"/>
              </a:schemeClr>
            </a:solidFill>
          </a:ln>
        </p:spPr>
      </p:pic>
      <p:pic>
        <p:nvPicPr>
          <p:cNvPr id="88" name="Picture 87"/>
          <p:cNvPicPr>
            <a:picLocks noChangeAspect="1"/>
          </p:cNvPicPr>
          <p:nvPr/>
        </p:nvPicPr>
        <p:blipFill>
          <a:blip r:embed="rId7"/>
          <a:stretch>
            <a:fillRect/>
          </a:stretch>
        </p:blipFill>
        <p:spPr>
          <a:xfrm>
            <a:off x="5663491" y="1493399"/>
            <a:ext cx="643661" cy="1143397"/>
          </a:xfrm>
          <a:prstGeom prst="rect">
            <a:avLst/>
          </a:prstGeom>
          <a:ln>
            <a:solidFill>
              <a:schemeClr val="bg2">
                <a:lumMod val="60000"/>
                <a:lumOff val="40000"/>
              </a:schemeClr>
            </a:solidFill>
          </a:ln>
        </p:spPr>
      </p:pic>
      <p:sp>
        <p:nvSpPr>
          <p:cNvPr id="97" name="TextBox 96"/>
          <p:cNvSpPr txBox="1"/>
          <p:nvPr/>
        </p:nvSpPr>
        <p:spPr>
          <a:xfrm>
            <a:off x="5339601" y="2650295"/>
            <a:ext cx="1292198" cy="307777"/>
          </a:xfrm>
          <a:prstGeom prst="rect">
            <a:avLst/>
          </a:prstGeom>
          <a:noFill/>
        </p:spPr>
        <p:txBody>
          <a:bodyPr wrap="square" rtlCol="0">
            <a:spAutoFit/>
          </a:bodyPr>
          <a:lstStyle/>
          <a:p>
            <a:pPr algn="ctr"/>
            <a:r>
              <a:rPr lang="en-US" sz="1400"/>
              <a:t>Active Tasks</a:t>
            </a:r>
          </a:p>
        </p:txBody>
      </p:sp>
      <p:grpSp>
        <p:nvGrpSpPr>
          <p:cNvPr id="93" name="Group 92"/>
          <p:cNvGrpSpPr/>
          <p:nvPr/>
        </p:nvGrpSpPr>
        <p:grpSpPr>
          <a:xfrm>
            <a:off x="3146538" y="1669182"/>
            <a:ext cx="2516954" cy="1994457"/>
            <a:chOff x="3146538" y="1669182"/>
            <a:chExt cx="2516954" cy="1994457"/>
          </a:xfrm>
        </p:grpSpPr>
        <p:cxnSp>
          <p:nvCxnSpPr>
            <p:cNvPr id="14" name="Elbow Connector 13"/>
            <p:cNvCxnSpPr>
              <a:stCxn id="77" idx="3"/>
              <a:endCxn id="62" idx="1"/>
            </p:cNvCxnSpPr>
            <p:nvPr/>
          </p:nvCxnSpPr>
          <p:spPr bwMode="auto">
            <a:xfrm>
              <a:off x="3146538" y="2078597"/>
              <a:ext cx="920931" cy="848448"/>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2" name="Shape 121"/>
            <p:cNvPicPr preferRelativeResize="0"/>
            <p:nvPr/>
          </p:nvPicPr>
          <p:blipFill rotWithShape="1">
            <a:blip r:embed="rId8">
              <a:alphaModFix/>
            </a:blip>
            <a:srcRect l="9649" t="4381" r="11910" b="6469"/>
            <a:stretch/>
          </p:blipFill>
          <p:spPr>
            <a:xfrm>
              <a:off x="4067469" y="2190451"/>
              <a:ext cx="761321" cy="1473188"/>
            </a:xfrm>
            <a:prstGeom prst="rect">
              <a:avLst/>
            </a:prstGeom>
            <a:noFill/>
            <a:ln>
              <a:noFill/>
            </a:ln>
          </p:spPr>
        </p:pic>
        <p:sp>
          <p:nvSpPr>
            <p:cNvPr id="42" name="TextBox 41"/>
            <p:cNvSpPr txBox="1"/>
            <p:nvPr/>
          </p:nvSpPr>
          <p:spPr>
            <a:xfrm>
              <a:off x="4033901" y="1669182"/>
              <a:ext cx="814805" cy="523220"/>
            </a:xfrm>
            <a:prstGeom prst="rect">
              <a:avLst/>
            </a:prstGeom>
            <a:noFill/>
          </p:spPr>
          <p:txBody>
            <a:bodyPr wrap="square" rtlCol="0">
              <a:spAutoFit/>
            </a:bodyPr>
            <a:lstStyle/>
            <a:p>
              <a:pPr algn="ctr"/>
              <a:r>
                <a:rPr lang="en-US" sz="1400"/>
                <a:t>iOS or Android</a:t>
              </a:r>
              <a:endParaRPr lang="en-US"/>
            </a:p>
          </p:txBody>
        </p:sp>
        <p:cxnSp>
          <p:nvCxnSpPr>
            <p:cNvPr id="84" name="Elbow Connector 83"/>
            <p:cNvCxnSpPr>
              <a:stCxn id="88" idx="1"/>
              <a:endCxn id="62" idx="3"/>
            </p:cNvCxnSpPr>
            <p:nvPr/>
          </p:nvCxnSpPr>
          <p:spPr bwMode="auto">
            <a:xfrm rot="10800000" flipV="1">
              <a:off x="4828791" y="2065097"/>
              <a:ext cx="834701" cy="861947"/>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72" name="Picture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0806" y="3613834"/>
            <a:ext cx="2525588" cy="2051137"/>
          </a:xfrm>
          <a:prstGeom prst="rect">
            <a:avLst/>
          </a:prstGeom>
        </p:spPr>
      </p:pic>
      <p:grpSp>
        <p:nvGrpSpPr>
          <p:cNvPr id="99" name="Group 98"/>
          <p:cNvGrpSpPr/>
          <p:nvPr/>
        </p:nvGrpSpPr>
        <p:grpSpPr>
          <a:xfrm>
            <a:off x="5165781" y="3996287"/>
            <a:ext cx="3861570" cy="2252113"/>
            <a:chOff x="5165781" y="3996287"/>
            <a:chExt cx="3861570" cy="2252113"/>
          </a:xfrm>
        </p:grpSpPr>
        <p:sp>
          <p:nvSpPr>
            <p:cNvPr id="733200" name="TextBox 733199"/>
            <p:cNvSpPr txBox="1"/>
            <p:nvPr/>
          </p:nvSpPr>
          <p:spPr>
            <a:xfrm>
              <a:off x="6367007" y="5663625"/>
              <a:ext cx="2660344" cy="584775"/>
            </a:xfrm>
            <a:prstGeom prst="rect">
              <a:avLst/>
            </a:prstGeom>
            <a:noFill/>
          </p:spPr>
          <p:txBody>
            <a:bodyPr wrap="square" rtlCol="0">
              <a:spAutoFit/>
            </a:bodyPr>
            <a:lstStyle/>
            <a:p>
              <a:pPr algn="ctr"/>
              <a:r>
                <a:rPr lang="en-US" sz="1600"/>
                <a:t>Displays in window within Epic workflow</a:t>
              </a:r>
              <a:endParaRPr lang="en-US"/>
            </a:p>
          </p:txBody>
        </p:sp>
        <p:pic>
          <p:nvPicPr>
            <p:cNvPr id="73"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2599" y="3996287"/>
              <a:ext cx="2029160" cy="1470503"/>
            </a:xfrm>
            <a:prstGeom prst="rect">
              <a:avLst/>
            </a:prstGeom>
          </p:spPr>
        </p:pic>
        <p:cxnSp>
          <p:nvCxnSpPr>
            <p:cNvPr id="41" name="Straight Arrow Connector 40"/>
            <p:cNvCxnSpPr>
              <a:stCxn id="37" idx="4"/>
            </p:cNvCxnSpPr>
            <p:nvPr/>
          </p:nvCxnSpPr>
          <p:spPr bwMode="auto">
            <a:xfrm flipV="1">
              <a:off x="5165781" y="5273107"/>
              <a:ext cx="1516818" cy="4508"/>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9" name="TextBox 88"/>
            <p:cNvSpPr txBox="1"/>
            <p:nvPr/>
          </p:nvSpPr>
          <p:spPr>
            <a:xfrm>
              <a:off x="5191626" y="4982286"/>
              <a:ext cx="1071127" cy="307777"/>
            </a:xfrm>
            <a:prstGeom prst="rect">
              <a:avLst/>
            </a:prstGeom>
            <a:noFill/>
          </p:spPr>
          <p:txBody>
            <a:bodyPr wrap="none" rtlCol="0">
              <a:spAutoFit/>
            </a:bodyPr>
            <a:lstStyle/>
            <a:p>
              <a:r>
                <a:rPr lang="en-US" sz="1400"/>
                <a:t>FHIR/OmH</a:t>
              </a:r>
              <a:endParaRPr lang="en-US"/>
            </a:p>
          </p:txBody>
        </p:sp>
      </p:grpSp>
    </p:spTree>
    <p:extLst>
      <p:ext uri="{BB962C8B-B14F-4D97-AF65-F5344CB8AC3E}">
        <p14:creationId xmlns:p14="http://schemas.microsoft.com/office/powerpoint/2010/main" val="587422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28663" y="1558925"/>
            <a:ext cx="7578725" cy="3678238"/>
          </a:xfrm>
          <a:extLst>
            <a:ext uri="{91240B29-F687-4f45-9708-019B960494DF}"/>
          </a:extLst>
        </p:spPr>
        <p:txBody>
          <a:bodyPr lIns="85817" tIns="42908" rIns="85817" bIns="42908"/>
          <a:lstStyle/>
          <a:p>
            <a:pPr>
              <a:lnSpc>
                <a:spcPct val="100000"/>
              </a:lnSpc>
              <a:defRPr/>
            </a:pPr>
            <a:r>
              <a:rPr lang="en-US" sz="2000"/>
              <a:t>Common variables and data elements would promote more harmonized science and learning health systems, but adoption has been slow </a:t>
            </a:r>
          </a:p>
          <a:p>
            <a:pPr>
              <a:lnSpc>
                <a:spcPct val="100000"/>
              </a:lnSpc>
              <a:defRPr/>
            </a:pPr>
            <a:r>
              <a:rPr lang="en-US" sz="2000"/>
              <a:t>Assessment can be active, passive, or hybrid</a:t>
            </a:r>
          </a:p>
          <a:p>
            <a:pPr>
              <a:lnSpc>
                <a:spcPct val="100000"/>
              </a:lnSpc>
              <a:defRPr/>
            </a:pPr>
            <a:r>
              <a:rPr lang="en-US" sz="2000"/>
              <a:t>Active assessments can involve ePROs, computer-adaptive testing, ecological momentary assessments, and active tasks</a:t>
            </a:r>
          </a:p>
          <a:p>
            <a:pPr>
              <a:lnSpc>
                <a:spcPct val="100000"/>
              </a:lnSpc>
              <a:defRPr/>
            </a:pPr>
            <a:r>
              <a:rPr lang="en-US" sz="2000"/>
              <a:t>Passive BYOD assessments facilitated by open mHealth data standards</a:t>
            </a:r>
          </a:p>
          <a:p>
            <a:pPr>
              <a:lnSpc>
                <a:spcPct val="100000"/>
              </a:lnSpc>
              <a:defRPr/>
            </a:pPr>
            <a:r>
              <a:rPr lang="en-US" sz="2000"/>
              <a:t>Various approaches possible and in play for getting outcome data and actionable recommendations back to patients and into the clinical workflow</a:t>
            </a:r>
          </a:p>
          <a:p>
            <a:pPr lvl="1">
              <a:lnSpc>
                <a:spcPct val="100000"/>
              </a:lnSpc>
              <a:defRPr/>
            </a:pPr>
            <a:r>
              <a:rPr lang="en-US" sz="1800"/>
              <a:t>patient-generated health data do not necessarily have to go into the EHR database</a:t>
            </a:r>
          </a:p>
          <a:p>
            <a:pPr lvl="1">
              <a:lnSpc>
                <a:spcPct val="100000"/>
              </a:lnSpc>
              <a:defRPr/>
            </a:pPr>
            <a:r>
              <a:rPr lang="en-US" sz="1800"/>
              <a:t>should avoid vendor trap</a:t>
            </a:r>
          </a:p>
          <a:p>
            <a:pPr lvl="1">
              <a:lnSpc>
                <a:spcPct val="100000"/>
              </a:lnSpc>
              <a:defRPr/>
            </a:pPr>
            <a:endParaRPr lang="en-US" sz="1800"/>
          </a:p>
          <a:p>
            <a:pPr>
              <a:lnSpc>
                <a:spcPct val="100000"/>
              </a:lnSpc>
              <a:defRPr/>
            </a:pPr>
            <a:endParaRPr lang="en-US" sz="2000"/>
          </a:p>
          <a:p>
            <a:pPr>
              <a:lnSpc>
                <a:spcPct val="100000"/>
              </a:lnSpc>
              <a:defRPr/>
            </a:pPr>
            <a:endParaRPr lang="en-US" sz="2000"/>
          </a:p>
        </p:txBody>
      </p:sp>
      <p:sp>
        <p:nvSpPr>
          <p:cNvPr id="733187" name="Rectangle 3"/>
          <p:cNvSpPr>
            <a:spLocks noGrp="1" noChangeArrowheads="1"/>
          </p:cNvSpPr>
          <p:nvPr>
            <p:ph type="title"/>
          </p:nvPr>
        </p:nvSpPr>
        <p:spPr>
          <a:xfrm>
            <a:off x="365125" y="266700"/>
            <a:ext cx="8305800" cy="1143000"/>
          </a:xfrm>
        </p:spPr>
        <p:txBody>
          <a:bodyPr/>
          <a:lstStyle/>
          <a:p>
            <a:pPr>
              <a:defRPr/>
            </a:pPr>
            <a:r>
              <a:rPr lang="en-US" dirty="0">
                <a:cs typeface="+mj-cs"/>
              </a:rPr>
              <a:t>Outcomes Assessment Summary</a:t>
            </a:r>
            <a:endParaRPr lang="en-US" dirty="0" smtClean="0">
              <a:cs typeface="+mj-cs"/>
            </a:endParaRPr>
          </a:p>
        </p:txBody>
      </p:sp>
    </p:spTree>
    <p:extLst>
      <p:ext uri="{BB962C8B-B14F-4D97-AF65-F5344CB8AC3E}">
        <p14:creationId xmlns:p14="http://schemas.microsoft.com/office/powerpoint/2010/main" val="149914455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solidFill>
                <a:srgbClr val="000000"/>
              </a:solidFill>
            </a:endParaRPr>
          </a:p>
          <a:p>
            <a:pPr>
              <a:lnSpc>
                <a:spcPct val="100000"/>
              </a:lnSpc>
              <a:spcBef>
                <a:spcPct val="0"/>
              </a:spcBef>
              <a:buFontTx/>
              <a:buNone/>
            </a:pPr>
            <a:r>
              <a:rPr lang="en-US" altLang="en-US" sz="1200">
                <a:solidFill>
                  <a:srgbClr val="000000"/>
                </a:solidFill>
              </a:rPr>
              <a:t>Epi 206 — Medical Informatics</a:t>
            </a:r>
          </a:p>
        </p:txBody>
      </p:sp>
      <p:sp>
        <p:nvSpPr>
          <p:cNvPr id="733186" name="Rectangle 2"/>
          <p:cNvSpPr>
            <a:spLocks noGrp="1" noChangeArrowheads="1"/>
          </p:cNvSpPr>
          <p:nvPr>
            <p:ph type="body" idx="1"/>
          </p:nvPr>
        </p:nvSpPr>
        <p:spPr>
          <a:xfrm>
            <a:off x="728663" y="1558925"/>
            <a:ext cx="7578725" cy="3678238"/>
          </a:xfrm>
          <a:extLst>
            <a:ext uri="{91240B29-F687-4f45-9708-019B960494DF}"/>
          </a:extLst>
        </p:spPr>
        <p:txBody>
          <a:bodyPr lIns="85817" tIns="42908" rIns="85817" bIns="42908"/>
          <a:lstStyle/>
          <a:p>
            <a:pPr>
              <a:lnSpc>
                <a:spcPct val="100000"/>
              </a:lnSpc>
              <a:defRPr/>
            </a:pPr>
            <a:r>
              <a:rPr lang="en-US" dirty="0" smtClean="0">
                <a:solidFill>
                  <a:schemeClr val="bg2">
                    <a:lumMod val="60000"/>
                    <a:lumOff val="40000"/>
                  </a:schemeClr>
                </a:solidFill>
                <a:cs typeface="+mn-cs"/>
              </a:rPr>
              <a:t>Cohort ID</a:t>
            </a:r>
          </a:p>
          <a:p>
            <a:pPr>
              <a:lnSpc>
                <a:spcPct val="100000"/>
              </a:lnSpc>
              <a:defRPr/>
            </a:pPr>
            <a:r>
              <a:rPr lang="en-US" dirty="0">
                <a:solidFill>
                  <a:schemeClr val="bg2">
                    <a:lumMod val="60000"/>
                    <a:lumOff val="40000"/>
                  </a:schemeClr>
                </a:solidFill>
                <a:cs typeface="+mn-cs"/>
              </a:rPr>
              <a:t>Recruitment</a:t>
            </a:r>
          </a:p>
          <a:p>
            <a:pPr>
              <a:lnSpc>
                <a:spcPct val="100000"/>
              </a:lnSpc>
              <a:defRPr/>
            </a:pPr>
            <a:r>
              <a:rPr lang="en-US" dirty="0" smtClean="0">
                <a:solidFill>
                  <a:schemeClr val="bg2">
                    <a:lumMod val="60000"/>
                    <a:lumOff val="40000"/>
                  </a:schemeClr>
                </a:solidFill>
                <a:cs typeface="+mn-cs"/>
              </a:rPr>
              <a:t>Consent and Enrollment</a:t>
            </a:r>
          </a:p>
          <a:p>
            <a:pPr>
              <a:lnSpc>
                <a:spcPct val="100000"/>
              </a:lnSpc>
              <a:defRPr/>
            </a:pPr>
            <a:r>
              <a:rPr lang="en-US" dirty="0">
                <a:solidFill>
                  <a:schemeClr val="bg2">
                    <a:lumMod val="60000"/>
                    <a:lumOff val="40000"/>
                  </a:schemeClr>
                </a:solidFill>
                <a:cs typeface="+mn-cs"/>
              </a:rPr>
              <a:t>Outcomes Assessment</a:t>
            </a:r>
          </a:p>
          <a:p>
            <a:pPr>
              <a:lnSpc>
                <a:spcPct val="100000"/>
              </a:lnSpc>
              <a:defRPr/>
            </a:pPr>
            <a:r>
              <a:rPr lang="en-US" dirty="0" smtClean="0">
                <a:cs typeface="+mn-cs"/>
              </a:rPr>
              <a:t>Interventions and Interventional Design</a:t>
            </a:r>
          </a:p>
          <a:p>
            <a:pPr>
              <a:lnSpc>
                <a:spcPct val="100000"/>
              </a:lnSpc>
              <a:defRPr/>
            </a:pPr>
            <a:r>
              <a:rPr lang="en-US" dirty="0">
                <a:cs typeface="+mn-cs"/>
              </a:rPr>
              <a:t>Class Summary</a:t>
            </a:r>
            <a:endParaRPr lang="en-US" dirty="0" smtClean="0">
              <a:cs typeface="+mn-cs"/>
            </a:endParaRPr>
          </a:p>
        </p:txBody>
      </p:sp>
      <p:sp>
        <p:nvSpPr>
          <p:cNvPr id="733187" name="Rectangle 3"/>
          <p:cNvSpPr>
            <a:spLocks noGrp="1" noChangeArrowheads="1"/>
          </p:cNvSpPr>
          <p:nvPr>
            <p:ph type="title"/>
          </p:nvPr>
        </p:nvSpPr>
        <p:spPr/>
        <p:txBody>
          <a:bodyPr/>
          <a:lstStyle/>
          <a:p>
            <a:pPr>
              <a:defRPr/>
            </a:pPr>
            <a:r>
              <a:rPr lang="en-US" dirty="0" smtClean="0">
                <a:cs typeface="+mj-cs"/>
              </a:rPr>
              <a:t>Outline</a:t>
            </a:r>
          </a:p>
        </p:txBody>
      </p:sp>
    </p:spTree>
    <p:extLst>
      <p:ext uri="{BB962C8B-B14F-4D97-AF65-F5344CB8AC3E}">
        <p14:creationId xmlns:p14="http://schemas.microsoft.com/office/powerpoint/2010/main" val="211102002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solidFill>
                <a:srgbClr val="000000"/>
              </a:solidFill>
            </a:endParaRPr>
          </a:p>
          <a:p>
            <a:pPr>
              <a:lnSpc>
                <a:spcPct val="100000"/>
              </a:lnSpc>
              <a:spcBef>
                <a:spcPct val="0"/>
              </a:spcBef>
              <a:buFontTx/>
              <a:buNone/>
            </a:pPr>
            <a:r>
              <a:rPr lang="en-US" altLang="en-US" sz="1200">
                <a:solidFill>
                  <a:srgbClr val="000000"/>
                </a:solidFill>
              </a:rPr>
              <a:t>Epi 206 — Medical Informatics</a:t>
            </a:r>
          </a:p>
        </p:txBody>
      </p:sp>
      <p:sp>
        <p:nvSpPr>
          <p:cNvPr id="733186" name="Rectangle 2"/>
          <p:cNvSpPr>
            <a:spLocks noGrp="1" noChangeArrowheads="1"/>
          </p:cNvSpPr>
          <p:nvPr>
            <p:ph type="body" idx="1"/>
          </p:nvPr>
        </p:nvSpPr>
        <p:spPr>
          <a:xfrm>
            <a:off x="728663" y="1558925"/>
            <a:ext cx="7578725" cy="3678238"/>
          </a:xfrm>
          <a:extLst>
            <a:ext uri="{91240B29-F687-4f45-9708-019B960494DF}"/>
          </a:extLst>
        </p:spPr>
        <p:txBody>
          <a:bodyPr lIns="85817" tIns="42908" rIns="85817" bIns="42908"/>
          <a:lstStyle/>
          <a:p>
            <a:pPr>
              <a:lnSpc>
                <a:spcPct val="100000"/>
              </a:lnSpc>
              <a:defRPr/>
            </a:pPr>
            <a:r>
              <a:rPr lang="en-US" sz="2000" dirty="0" smtClean="0">
                <a:cs typeface="+mn-cs"/>
              </a:rPr>
              <a:t>Education (e.g., post-natal self-care)</a:t>
            </a:r>
          </a:p>
          <a:p>
            <a:pPr>
              <a:lnSpc>
                <a:spcPct val="100000"/>
              </a:lnSpc>
              <a:defRPr/>
            </a:pPr>
            <a:r>
              <a:rPr lang="en-US" sz="2000" dirty="0" smtClean="0">
                <a:cs typeface="+mn-cs"/>
              </a:rPr>
              <a:t>Reminders (e.g., med adherence, sit less!)</a:t>
            </a:r>
          </a:p>
          <a:p>
            <a:pPr>
              <a:lnSpc>
                <a:spcPct val="100000"/>
              </a:lnSpc>
              <a:defRPr/>
            </a:pPr>
            <a:r>
              <a:rPr lang="en-US" sz="2000" dirty="0">
                <a:cs typeface="+mn-cs"/>
              </a:rPr>
              <a:t>Tracking (e.g., diet)</a:t>
            </a:r>
            <a:endParaRPr lang="en-US" sz="2000" dirty="0" smtClean="0">
              <a:cs typeface="+mn-cs"/>
            </a:endParaRPr>
          </a:p>
          <a:p>
            <a:pPr>
              <a:lnSpc>
                <a:spcPct val="100000"/>
              </a:lnSpc>
              <a:defRPr/>
            </a:pPr>
            <a:r>
              <a:rPr lang="en-US" sz="2000" dirty="0">
                <a:cs typeface="+mn-cs"/>
              </a:rPr>
              <a:t>Feedback (e.g., activity, BP at goal?)</a:t>
            </a:r>
          </a:p>
          <a:p>
            <a:pPr>
              <a:lnSpc>
                <a:spcPct val="100000"/>
              </a:lnSpc>
              <a:defRPr/>
            </a:pPr>
            <a:r>
              <a:rPr lang="en-US" sz="2000" dirty="0" smtClean="0">
                <a:cs typeface="+mn-cs"/>
              </a:rPr>
              <a:t>Reflection (e.g., gratitude)</a:t>
            </a:r>
          </a:p>
          <a:p>
            <a:pPr>
              <a:lnSpc>
                <a:spcPct val="100000"/>
              </a:lnSpc>
              <a:defRPr/>
            </a:pPr>
            <a:r>
              <a:rPr lang="en-US" sz="2000" dirty="0">
                <a:cs typeface="+mn-cs"/>
              </a:rPr>
              <a:t>Goal setting (e.g., physical activity)</a:t>
            </a:r>
          </a:p>
          <a:p>
            <a:pPr>
              <a:lnSpc>
                <a:spcPct val="100000"/>
              </a:lnSpc>
              <a:defRPr/>
            </a:pPr>
            <a:r>
              <a:rPr lang="en-US" sz="2000" dirty="0">
                <a:cs typeface="+mn-cs"/>
              </a:rPr>
              <a:t>Incentives and rewards (e.g., points, leaderboard)</a:t>
            </a:r>
          </a:p>
          <a:p>
            <a:pPr>
              <a:lnSpc>
                <a:spcPct val="100000"/>
              </a:lnSpc>
              <a:defRPr/>
            </a:pPr>
            <a:r>
              <a:rPr lang="en-US" sz="2000" dirty="0"/>
              <a:t>Social network (e.g., peer counselling)</a:t>
            </a:r>
            <a:r>
              <a:rPr lang="en-US" sz="2400" dirty="0">
                <a:cs typeface="+mn-cs"/>
              </a:rPr>
              <a:t> </a:t>
            </a:r>
          </a:p>
          <a:p>
            <a:pPr>
              <a:lnSpc>
                <a:spcPct val="100000"/>
              </a:lnSpc>
              <a:defRPr/>
            </a:pPr>
            <a:r>
              <a:rPr lang="en-US" sz="2000" dirty="0" smtClean="0">
                <a:cs typeface="+mn-cs"/>
              </a:rPr>
              <a:t>Cognitive exercises (e.g., urge surfing, mindfulness)</a:t>
            </a:r>
          </a:p>
          <a:p>
            <a:pPr>
              <a:lnSpc>
                <a:spcPct val="100000"/>
              </a:lnSpc>
              <a:defRPr/>
            </a:pPr>
            <a:r>
              <a:rPr lang="en-US" sz="2000" dirty="0">
                <a:cs typeface="+mn-cs"/>
              </a:rPr>
              <a:t>Active tasks (e.g., </a:t>
            </a:r>
            <a:r>
              <a:rPr lang="en-US" sz="2000" dirty="0">
                <a:cs typeface="+mn-cs"/>
                <a:hlinkClick r:id="rId3"/>
              </a:rPr>
              <a:t>practicing eye contact</a:t>
            </a:r>
            <a:r>
              <a:rPr lang="en-US" sz="2000" dirty="0">
                <a:cs typeface="+mn-cs"/>
              </a:rPr>
              <a:t>)</a:t>
            </a:r>
          </a:p>
          <a:p>
            <a:pPr>
              <a:lnSpc>
                <a:spcPct val="100000"/>
              </a:lnSpc>
              <a:defRPr/>
            </a:pPr>
            <a:r>
              <a:rPr lang="is-IS" sz="2000" dirty="0" smtClean="0">
                <a:cs typeface="+mn-cs"/>
              </a:rPr>
              <a:t>…</a:t>
            </a:r>
            <a:endParaRPr lang="en-US" dirty="0" smtClean="0">
              <a:cs typeface="+mn-cs"/>
            </a:endParaRPr>
          </a:p>
          <a:p>
            <a:pPr>
              <a:lnSpc>
                <a:spcPct val="100000"/>
              </a:lnSpc>
              <a:defRPr/>
            </a:pPr>
            <a:endParaRPr lang="en-US" dirty="0" smtClean="0">
              <a:cs typeface="+mn-cs"/>
            </a:endParaRPr>
          </a:p>
        </p:txBody>
      </p:sp>
      <p:sp>
        <p:nvSpPr>
          <p:cNvPr id="733187" name="Rectangle 3"/>
          <p:cNvSpPr>
            <a:spLocks noGrp="1" noChangeArrowheads="1"/>
          </p:cNvSpPr>
          <p:nvPr>
            <p:ph type="title"/>
          </p:nvPr>
        </p:nvSpPr>
        <p:spPr>
          <a:xfrm>
            <a:off x="279400" y="254000"/>
            <a:ext cx="8483600" cy="1143000"/>
          </a:xfrm>
        </p:spPr>
        <p:txBody>
          <a:bodyPr/>
          <a:lstStyle/>
          <a:p>
            <a:pPr>
              <a:defRPr/>
            </a:pPr>
            <a:r>
              <a:rPr lang="en-US" dirty="0" smtClean="0">
                <a:cs typeface="+mj-cs"/>
              </a:rPr>
              <a:t>Technology-enabled Interventions</a:t>
            </a:r>
          </a:p>
        </p:txBody>
      </p:sp>
    </p:spTree>
    <p:extLst>
      <p:ext uri="{BB962C8B-B14F-4D97-AF65-F5344CB8AC3E}">
        <p14:creationId xmlns:p14="http://schemas.microsoft.com/office/powerpoint/2010/main" val="137851685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Therapeutic Precision</a:t>
            </a:r>
            <a:endParaRPr lang="en-US" dirty="0"/>
          </a:p>
        </p:txBody>
      </p:sp>
      <p:sp>
        <p:nvSpPr>
          <p:cNvPr id="3" name="Content Placeholder 2"/>
          <p:cNvSpPr>
            <a:spLocks noGrp="1"/>
          </p:cNvSpPr>
          <p:nvPr>
            <p:ph idx="1"/>
          </p:nvPr>
        </p:nvSpPr>
        <p:spPr/>
        <p:txBody>
          <a:bodyPr>
            <a:normAutofit/>
          </a:bodyPr>
          <a:lstStyle/>
          <a:p>
            <a:r>
              <a:rPr lang="en-US" sz="2400" dirty="0"/>
              <a:t>Genomics</a:t>
            </a:r>
            <a:r>
              <a:rPr lang="en-US" sz="2000" dirty="0"/>
              <a:t> will help make biological therapies more precise</a:t>
            </a:r>
          </a:p>
          <a:p>
            <a:pPr lvl="1"/>
            <a:r>
              <a:rPr lang="en-US" sz="2000" dirty="0"/>
              <a:t>but there will still be heterogeneity of treatment response</a:t>
            </a:r>
          </a:p>
          <a:p>
            <a:r>
              <a:rPr lang="en-US" sz="2400" dirty="0"/>
              <a:t>“Be</a:t>
            </a:r>
            <a:r>
              <a:rPr lang="en-US" sz="2400" dirty="0"/>
              <a:t>havioral medicine is the blockbuster ‘drug’ of the 21</a:t>
            </a:r>
            <a:r>
              <a:rPr lang="en-US" sz="2400" baseline="30000" dirty="0"/>
              <a:t>st</a:t>
            </a:r>
            <a:r>
              <a:rPr lang="en-US" sz="2400" dirty="0"/>
              <a:t> century” </a:t>
            </a:r>
          </a:p>
          <a:p>
            <a:pPr lvl="1"/>
            <a:r>
              <a:rPr lang="en-US" sz="2000" dirty="0"/>
              <a:t>different mix of app/tech functions are needed for each person and each context</a:t>
            </a:r>
            <a:endParaRPr lang="en-US" sz="2200" dirty="0"/>
          </a:p>
          <a:p>
            <a:pPr lvl="1"/>
            <a:endParaRPr lang="en-US" dirty="0"/>
          </a:p>
          <a:p>
            <a:endParaRPr lang="en-US" dirty="0"/>
          </a:p>
        </p:txBody>
      </p:sp>
    </p:spTree>
    <p:extLst>
      <p:ext uri="{BB962C8B-B14F-4D97-AF65-F5344CB8AC3E}">
        <p14:creationId xmlns:p14="http://schemas.microsoft.com/office/powerpoint/2010/main" val="851470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Mismatched "Metabolic Rate" of Technology and Evaluation</a:t>
            </a:r>
            <a:endParaRPr lang="en-US" dirty="0"/>
          </a:p>
        </p:txBody>
      </p:sp>
      <p:pic>
        <p:nvPicPr>
          <p:cNvPr id="4" name="Picture 3" descr="timeline.tiff"/>
          <p:cNvPicPr>
            <a:picLocks noChangeAspect="1"/>
          </p:cNvPicPr>
          <p:nvPr/>
        </p:nvPicPr>
        <p:blipFill rotWithShape="1">
          <a:blip r:embed="rId2">
            <a:extLst>
              <a:ext uri="{28A0092B-C50C-407E-A947-70E740481C1C}">
                <a14:useLocalDpi xmlns:a14="http://schemas.microsoft.com/office/drawing/2010/main" val="0"/>
              </a:ext>
            </a:extLst>
          </a:blip>
          <a:srcRect l="23376" b="9041"/>
          <a:stretch/>
        </p:blipFill>
        <p:spPr>
          <a:xfrm>
            <a:off x="838475" y="1943100"/>
            <a:ext cx="7467049" cy="3302001"/>
          </a:xfrm>
          <a:prstGeom prst="rect">
            <a:avLst/>
          </a:prstGeom>
        </p:spPr>
      </p:pic>
      <p:sp>
        <p:nvSpPr>
          <p:cNvPr id="5" name="Rectangle 4"/>
          <p:cNvSpPr/>
          <p:nvPr/>
        </p:nvSpPr>
        <p:spPr>
          <a:xfrm>
            <a:off x="4368800" y="6232722"/>
            <a:ext cx="4775200" cy="307777"/>
          </a:xfrm>
          <a:prstGeom prst="rect">
            <a:avLst/>
          </a:prstGeom>
        </p:spPr>
        <p:txBody>
          <a:bodyPr wrap="square">
            <a:spAutoFit/>
          </a:bodyPr>
          <a:lstStyle/>
          <a:p>
            <a:r>
              <a:rPr lang="en-US" sz="1400" i="1" dirty="0"/>
              <a:t>Riley et al. Clinical and Translational Medicine 2013, 2:10</a:t>
            </a:r>
          </a:p>
        </p:txBody>
      </p:sp>
      <p:pic>
        <p:nvPicPr>
          <p:cNvPr id="7" name="Picture 6" descr="timeline.tiff"/>
          <p:cNvPicPr>
            <a:picLocks noChangeAspect="1"/>
          </p:cNvPicPr>
          <p:nvPr/>
        </p:nvPicPr>
        <p:blipFill rotWithShape="1">
          <a:blip r:embed="rId2">
            <a:extLst>
              <a:ext uri="{28A0092B-C50C-407E-A947-70E740481C1C}">
                <a14:useLocalDpi xmlns:a14="http://schemas.microsoft.com/office/drawing/2010/main" val="0"/>
              </a:ext>
            </a:extLst>
          </a:blip>
          <a:srcRect t="92205" r="17622"/>
          <a:stretch/>
        </p:blipFill>
        <p:spPr>
          <a:xfrm>
            <a:off x="969177" y="5765800"/>
            <a:ext cx="7205646" cy="254000"/>
          </a:xfrm>
          <a:prstGeom prst="rect">
            <a:avLst/>
          </a:prstGeom>
        </p:spPr>
      </p:pic>
    </p:spTree>
    <p:extLst>
      <p:ext uri="{BB962C8B-B14F-4D97-AF65-F5344CB8AC3E}">
        <p14:creationId xmlns:p14="http://schemas.microsoft.com/office/powerpoint/2010/main" val="104824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28663" y="1558925"/>
            <a:ext cx="7578725" cy="3678238"/>
          </a:xfrm>
          <a:extLst>
            <a:ext uri="{91240B29-F687-4f45-9708-019B960494DF}"/>
          </a:extLst>
        </p:spPr>
        <p:txBody>
          <a:bodyPr lIns="85817" tIns="42908" rIns="85817" bIns="42908"/>
          <a:lstStyle/>
          <a:p>
            <a:pPr>
              <a:lnSpc>
                <a:spcPct val="100000"/>
              </a:lnSpc>
              <a:defRPr/>
            </a:pPr>
            <a:r>
              <a:rPr lang="en-US" dirty="0" smtClean="0">
                <a:solidFill>
                  <a:schemeClr val="bg2">
                    <a:lumMod val="60000"/>
                    <a:lumOff val="40000"/>
                  </a:schemeClr>
                </a:solidFill>
                <a:cs typeface="+mn-cs"/>
              </a:rPr>
              <a:t>Cohort ID</a:t>
            </a:r>
          </a:p>
          <a:p>
            <a:pPr>
              <a:lnSpc>
                <a:spcPct val="100000"/>
              </a:lnSpc>
              <a:defRPr/>
            </a:pPr>
            <a:r>
              <a:rPr lang="en-US" dirty="0">
                <a:solidFill>
                  <a:schemeClr val="bg2">
                    <a:lumMod val="60000"/>
                    <a:lumOff val="40000"/>
                  </a:schemeClr>
                </a:solidFill>
                <a:cs typeface="+mn-cs"/>
              </a:rPr>
              <a:t>Recruitment</a:t>
            </a:r>
          </a:p>
          <a:p>
            <a:pPr>
              <a:lnSpc>
                <a:spcPct val="100000"/>
              </a:lnSpc>
              <a:defRPr/>
            </a:pPr>
            <a:r>
              <a:rPr lang="en-US" dirty="0" smtClean="0">
                <a:solidFill>
                  <a:schemeClr val="bg2">
                    <a:lumMod val="60000"/>
                    <a:lumOff val="40000"/>
                  </a:schemeClr>
                </a:solidFill>
                <a:cs typeface="+mn-cs"/>
              </a:rPr>
              <a:t>Consent and Enrollment</a:t>
            </a:r>
          </a:p>
          <a:p>
            <a:pPr>
              <a:lnSpc>
                <a:spcPct val="100000"/>
              </a:lnSpc>
              <a:defRPr/>
            </a:pPr>
            <a:r>
              <a:rPr lang="en-US" dirty="0">
                <a:cs typeface="+mn-cs"/>
              </a:rPr>
              <a:t>Outcomes Assessment</a:t>
            </a:r>
          </a:p>
          <a:p>
            <a:pPr>
              <a:lnSpc>
                <a:spcPct val="100000"/>
              </a:lnSpc>
              <a:defRPr/>
            </a:pPr>
            <a:r>
              <a:rPr lang="en-US" dirty="0" smtClean="0">
                <a:solidFill>
                  <a:schemeClr val="bg2">
                    <a:lumMod val="60000"/>
                    <a:lumOff val="40000"/>
                  </a:schemeClr>
                </a:solidFill>
                <a:cs typeface="+mn-cs"/>
              </a:rPr>
              <a:t>Interventions and Interventional Design</a:t>
            </a:r>
          </a:p>
          <a:p>
            <a:pPr>
              <a:lnSpc>
                <a:spcPct val="100000"/>
              </a:lnSpc>
              <a:defRPr/>
            </a:pPr>
            <a:r>
              <a:rPr lang="en-US" dirty="0">
                <a:solidFill>
                  <a:schemeClr val="bg2">
                    <a:lumMod val="60000"/>
                    <a:lumOff val="40000"/>
                  </a:schemeClr>
                </a:solidFill>
                <a:cs typeface="+mn-cs"/>
              </a:rPr>
              <a:t>Class Summary</a:t>
            </a:r>
            <a:endParaRPr lang="en-US" dirty="0" smtClean="0">
              <a:solidFill>
                <a:schemeClr val="bg2">
                  <a:lumMod val="60000"/>
                  <a:lumOff val="40000"/>
                </a:schemeClr>
              </a:solidFill>
              <a:cs typeface="+mn-cs"/>
            </a:endParaRPr>
          </a:p>
        </p:txBody>
      </p:sp>
      <p:sp>
        <p:nvSpPr>
          <p:cNvPr id="733187" name="Rectangle 3"/>
          <p:cNvSpPr>
            <a:spLocks noGrp="1" noChangeArrowheads="1"/>
          </p:cNvSpPr>
          <p:nvPr>
            <p:ph type="title"/>
          </p:nvPr>
        </p:nvSpPr>
        <p:spPr/>
        <p:txBody>
          <a:bodyPr/>
          <a:lstStyle/>
          <a:p>
            <a:pPr>
              <a:defRPr/>
            </a:pPr>
            <a:r>
              <a:rPr lang="en-US" dirty="0" smtClean="0">
                <a:cs typeface="+mj-cs"/>
              </a:rPr>
              <a:t>Outline</a:t>
            </a:r>
          </a:p>
        </p:txBody>
      </p:sp>
    </p:spTree>
    <p:extLst>
      <p:ext uri="{BB962C8B-B14F-4D97-AF65-F5344CB8AC3E}">
        <p14:creationId xmlns:p14="http://schemas.microsoft.com/office/powerpoint/2010/main" val="42304998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pPr>
            <a:r>
              <a:rPr lang="en-US" dirty="0" smtClean="0"/>
              <a:t>Staying Quit – A JITAI Study</a:t>
            </a:r>
            <a:br>
              <a:rPr lang="en-US" dirty="0" smtClean="0"/>
            </a:br>
            <a:r>
              <a:rPr lang="en-US" sz="2700" dirty="0" smtClean="0"/>
              <a:t>Just-in-time Adaptive Intervention</a:t>
            </a:r>
            <a:r>
              <a:rPr lang="en-US" dirty="0" smtClean="0"/>
              <a:t> </a:t>
            </a:r>
            <a:endParaRPr lang="en-US" dirty="0"/>
          </a:p>
        </p:txBody>
      </p:sp>
      <p:sp>
        <p:nvSpPr>
          <p:cNvPr id="3" name="Content Placeholder 2"/>
          <p:cNvSpPr>
            <a:spLocks noGrp="1"/>
          </p:cNvSpPr>
          <p:nvPr>
            <p:ph idx="1"/>
          </p:nvPr>
        </p:nvSpPr>
        <p:spPr/>
        <p:txBody>
          <a:bodyPr/>
          <a:lstStyle/>
          <a:p>
            <a:r>
              <a:rPr lang="en-US" dirty="0" smtClean="0"/>
              <a:t>P: smokers who have just quit</a:t>
            </a:r>
          </a:p>
          <a:p>
            <a:r>
              <a:rPr lang="en-US" dirty="0" smtClean="0"/>
              <a:t>I: just-in-time stress reduction </a:t>
            </a:r>
          </a:p>
          <a:p>
            <a:r>
              <a:rPr lang="en-US" dirty="0" smtClean="0"/>
              <a:t>C: usual care</a:t>
            </a:r>
          </a:p>
          <a:p>
            <a:r>
              <a:rPr lang="en-US" dirty="0" smtClean="0"/>
              <a:t>O: time to first lapse, rate of relapse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89610"/>
            <a:ext cx="9173721" cy="1066713"/>
          </a:xfrm>
          <a:prstGeom prst="rect">
            <a:avLst/>
          </a:prstGeom>
        </p:spPr>
      </p:pic>
    </p:spTree>
    <p:extLst>
      <p:ext uri="{BB962C8B-B14F-4D97-AF65-F5344CB8AC3E}">
        <p14:creationId xmlns:p14="http://schemas.microsoft.com/office/powerpoint/2010/main" val="1885514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Staying Quit – A JITAI Study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89610"/>
            <a:ext cx="9173721" cy="1066713"/>
          </a:xfrm>
          <a:prstGeom prst="rect">
            <a:avLst/>
          </a:prstGeom>
        </p:spPr>
      </p:pic>
      <p:grpSp>
        <p:nvGrpSpPr>
          <p:cNvPr id="50" name="Group 49"/>
          <p:cNvGrpSpPr/>
          <p:nvPr/>
        </p:nvGrpSpPr>
        <p:grpSpPr>
          <a:xfrm>
            <a:off x="508000" y="1559063"/>
            <a:ext cx="1558826" cy="2238237"/>
            <a:chOff x="723900" y="1559063"/>
            <a:chExt cx="1558826" cy="2238237"/>
          </a:xfrm>
        </p:grpSpPr>
        <p:pic>
          <p:nvPicPr>
            <p:cNvPr id="7" name="Picture 6"/>
            <p:cNvPicPr>
              <a:picLocks noChangeAspect="1"/>
            </p:cNvPicPr>
            <p:nvPr/>
          </p:nvPicPr>
          <p:blipFill rotWithShape="1">
            <a:blip r:embed="rId4"/>
            <a:srcRect l="4099"/>
            <a:stretch/>
          </p:blipFill>
          <p:spPr>
            <a:xfrm>
              <a:off x="723900" y="1559063"/>
              <a:ext cx="1558826" cy="1691062"/>
            </a:xfrm>
            <a:prstGeom prst="rect">
              <a:avLst/>
            </a:prstGeom>
            <a:ln>
              <a:solidFill>
                <a:schemeClr val="bg1">
                  <a:lumMod val="75000"/>
                </a:schemeClr>
              </a:solidFill>
            </a:ln>
          </p:spPr>
        </p:pic>
        <p:sp>
          <p:nvSpPr>
            <p:cNvPr id="9" name="TextBox 8"/>
            <p:cNvSpPr txBox="1"/>
            <p:nvPr/>
          </p:nvSpPr>
          <p:spPr>
            <a:xfrm>
              <a:off x="800100" y="3427968"/>
              <a:ext cx="1404313" cy="369332"/>
            </a:xfrm>
            <a:prstGeom prst="rect">
              <a:avLst/>
            </a:prstGeom>
            <a:noFill/>
          </p:spPr>
          <p:txBody>
            <a:bodyPr wrap="none" rtlCol="0">
              <a:spAutoFit/>
            </a:bodyPr>
            <a:lstStyle/>
            <a:p>
              <a:r>
                <a:rPr lang="en-US" dirty="0" smtClean="0"/>
                <a:t>Detect stress</a:t>
              </a:r>
              <a:endParaRPr lang="en-US" dirty="0"/>
            </a:p>
          </p:txBody>
        </p:sp>
      </p:grpSp>
      <p:grpSp>
        <p:nvGrpSpPr>
          <p:cNvPr id="70" name="Group 69"/>
          <p:cNvGrpSpPr/>
          <p:nvPr/>
        </p:nvGrpSpPr>
        <p:grpSpPr>
          <a:xfrm>
            <a:off x="5346700" y="1559063"/>
            <a:ext cx="3219864" cy="2238237"/>
            <a:chOff x="5346700" y="1559063"/>
            <a:chExt cx="3219864" cy="2238237"/>
          </a:xfrm>
        </p:grpSpPr>
        <p:pic>
          <p:nvPicPr>
            <p:cNvPr id="6" name="Picture 5" descr="microsoft_band_press_render.png"/>
            <p:cNvPicPr>
              <a:picLocks noChangeAspect="1"/>
            </p:cNvPicPr>
            <p:nvPr/>
          </p:nvPicPr>
          <p:blipFill rotWithShape="1">
            <a:blip r:embed="rId5">
              <a:extLst>
                <a:ext uri="{28A0092B-C50C-407E-A947-70E740481C1C}">
                  <a14:useLocalDpi xmlns:a14="http://schemas.microsoft.com/office/drawing/2010/main" val="0"/>
                </a:ext>
              </a:extLst>
            </a:blip>
            <a:srcRect l="8611" t="12261" r="9028" b="11302"/>
            <a:stretch/>
          </p:blipFill>
          <p:spPr>
            <a:xfrm>
              <a:off x="5994400" y="2139950"/>
              <a:ext cx="791697" cy="532693"/>
            </a:xfrm>
            <a:prstGeom prst="rect">
              <a:avLst/>
            </a:prstGeom>
          </p:spPr>
        </p:pic>
        <p:cxnSp>
          <p:nvCxnSpPr>
            <p:cNvPr id="15" name="Straight Arrow Connector 14"/>
            <p:cNvCxnSpPr/>
            <p:nvPr/>
          </p:nvCxnSpPr>
          <p:spPr>
            <a:xfrm>
              <a:off x="5346700" y="2520950"/>
              <a:ext cx="495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6921500" y="1559063"/>
              <a:ext cx="1645064" cy="2238237"/>
              <a:chOff x="7137400" y="1559063"/>
              <a:chExt cx="1645064" cy="2238237"/>
            </a:xfrm>
          </p:grpSpPr>
          <p:sp>
            <p:nvSpPr>
              <p:cNvPr id="10" name="TextBox 9"/>
              <p:cNvSpPr txBox="1"/>
              <p:nvPr/>
            </p:nvSpPr>
            <p:spPr>
              <a:xfrm>
                <a:off x="7137400" y="3427968"/>
                <a:ext cx="1645064" cy="369332"/>
              </a:xfrm>
              <a:prstGeom prst="rect">
                <a:avLst/>
              </a:prstGeom>
              <a:noFill/>
            </p:spPr>
            <p:txBody>
              <a:bodyPr wrap="none" rtlCol="0">
                <a:spAutoFit/>
              </a:bodyPr>
              <a:lstStyle/>
              <a:p>
                <a:r>
                  <a:rPr lang="en-US" dirty="0" smtClean="0"/>
                  <a:t>Detect smoking</a:t>
                </a:r>
                <a:endParaRPr lang="en-US" dirty="0"/>
              </a:p>
            </p:txBody>
          </p:sp>
          <p:pic>
            <p:nvPicPr>
              <p:cNvPr id="47" name="Picture 46"/>
              <p:cNvPicPr>
                <a:picLocks noChangeAspect="1"/>
              </p:cNvPicPr>
              <p:nvPr/>
            </p:nvPicPr>
            <p:blipFill rotWithShape="1">
              <a:blip r:embed="rId4"/>
              <a:srcRect l="4099"/>
              <a:stretch/>
            </p:blipFill>
            <p:spPr>
              <a:xfrm>
                <a:off x="7188200" y="1559063"/>
                <a:ext cx="1558826" cy="1691062"/>
              </a:xfrm>
              <a:prstGeom prst="rect">
                <a:avLst/>
              </a:prstGeom>
              <a:ln>
                <a:solidFill>
                  <a:schemeClr val="bg1">
                    <a:lumMod val="75000"/>
                  </a:schemeClr>
                </a:solidFill>
              </a:ln>
            </p:spPr>
          </p:pic>
        </p:grpSp>
      </p:grpSp>
      <p:grpSp>
        <p:nvGrpSpPr>
          <p:cNvPr id="26" name="Group 25"/>
          <p:cNvGrpSpPr/>
          <p:nvPr/>
        </p:nvGrpSpPr>
        <p:grpSpPr>
          <a:xfrm>
            <a:off x="-127000" y="3771900"/>
            <a:ext cx="7882467" cy="1968500"/>
            <a:chOff x="-127000" y="3771900"/>
            <a:chExt cx="7882467" cy="1968500"/>
          </a:xfrm>
        </p:grpSpPr>
        <p:grpSp>
          <p:nvGrpSpPr>
            <p:cNvPr id="19" name="Group 18"/>
            <p:cNvGrpSpPr/>
            <p:nvPr/>
          </p:nvGrpSpPr>
          <p:grpSpPr>
            <a:xfrm>
              <a:off x="1206500" y="3797300"/>
              <a:ext cx="6548967" cy="901701"/>
              <a:chOff x="1206500" y="3797300"/>
              <a:chExt cx="6548967" cy="901701"/>
            </a:xfrm>
          </p:grpSpPr>
          <p:cxnSp>
            <p:nvCxnSpPr>
              <p:cNvPr id="28" name="Straight Connector 27"/>
              <p:cNvCxnSpPr/>
              <p:nvPr/>
            </p:nvCxnSpPr>
            <p:spPr>
              <a:xfrm flipH="1">
                <a:off x="1206500" y="4699000"/>
                <a:ext cx="65489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19200" y="3797300"/>
                <a:ext cx="0" cy="88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3" idx="2"/>
              </p:cNvCxnSpPr>
              <p:nvPr/>
            </p:nvCxnSpPr>
            <p:spPr>
              <a:xfrm flipV="1">
                <a:off x="4428067" y="4001075"/>
                <a:ext cx="4233" cy="697926"/>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47000" y="3797300"/>
                <a:ext cx="0" cy="889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27000" y="3771900"/>
              <a:ext cx="6515099" cy="1968500"/>
              <a:chOff x="-127000" y="3771900"/>
              <a:chExt cx="6515099" cy="1968500"/>
            </a:xfrm>
          </p:grpSpPr>
          <p:graphicFrame>
            <p:nvGraphicFramePr>
              <p:cNvPr id="66" name="Diagram 65"/>
              <p:cNvGraphicFramePr/>
              <p:nvPr>
                <p:extLst/>
              </p:nvPr>
            </p:nvGraphicFramePr>
            <p:xfrm>
              <a:off x="-127000" y="3771900"/>
              <a:ext cx="1422400" cy="939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2" name="Group 21"/>
              <p:cNvGrpSpPr/>
              <p:nvPr/>
            </p:nvGrpSpPr>
            <p:grpSpPr>
              <a:xfrm>
                <a:off x="1346200" y="3987800"/>
                <a:ext cx="5041899" cy="1752600"/>
                <a:chOff x="1346200" y="3987800"/>
                <a:chExt cx="5041899" cy="1752600"/>
              </a:xfrm>
            </p:grpSpPr>
            <p:grpSp>
              <p:nvGrpSpPr>
                <p:cNvPr id="63" name="Group 62"/>
                <p:cNvGrpSpPr/>
                <p:nvPr/>
              </p:nvGrpSpPr>
              <p:grpSpPr>
                <a:xfrm>
                  <a:off x="2844800" y="4800600"/>
                  <a:ext cx="3429000" cy="939800"/>
                  <a:chOff x="2730500" y="4800600"/>
                  <a:chExt cx="3429000" cy="939800"/>
                </a:xfrm>
              </p:grpSpPr>
              <p:sp>
                <p:nvSpPr>
                  <p:cNvPr id="62" name="Cloud 61"/>
                  <p:cNvSpPr/>
                  <p:nvPr/>
                </p:nvSpPr>
                <p:spPr>
                  <a:xfrm>
                    <a:off x="2730500" y="4800600"/>
                    <a:ext cx="3429000" cy="939800"/>
                  </a:xfrm>
                  <a:prstGeom prst="cloud">
                    <a:avLst/>
                  </a:prstGeom>
                  <a:gradFill flip="none" rotWithShape="1">
                    <a:gsLst>
                      <a:gs pos="0">
                        <a:schemeClr val="bg1">
                          <a:lumMod val="75000"/>
                        </a:schemeClr>
                      </a:gs>
                      <a:gs pos="100000">
                        <a:srgbClr val="FFFFFF"/>
                      </a:gs>
                    </a:gsLst>
                    <a:lin ang="840000" scaled="0"/>
                    <a:tileRect/>
                  </a:gra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009900" y="5054600"/>
                    <a:ext cx="2831124" cy="369332"/>
                  </a:xfrm>
                  <a:prstGeom prst="rect">
                    <a:avLst/>
                  </a:prstGeom>
                  <a:noFill/>
                </p:spPr>
                <p:txBody>
                  <a:bodyPr wrap="none" rtlCol="0">
                    <a:spAutoFit/>
                  </a:bodyPr>
                  <a:lstStyle/>
                  <a:p>
                    <a:r>
                      <a:rPr lang="en-US" b="1" dirty="0" smtClean="0"/>
                      <a:t>MD2K Spark cloud platform</a:t>
                    </a:r>
                    <a:endParaRPr lang="en-US" b="1" dirty="0"/>
                  </a:p>
                </p:txBody>
              </p:sp>
            </p:grpSp>
            <p:sp>
              <p:nvSpPr>
                <p:cNvPr id="34" name="TextBox 33"/>
                <p:cNvSpPr txBox="1"/>
                <p:nvPr/>
              </p:nvSpPr>
              <p:spPr>
                <a:xfrm>
                  <a:off x="1346200" y="3987800"/>
                  <a:ext cx="1828799" cy="523220"/>
                </a:xfrm>
                <a:prstGeom prst="rect">
                  <a:avLst/>
                </a:prstGeom>
                <a:noFill/>
              </p:spPr>
              <p:txBody>
                <a:bodyPr wrap="square" rtlCol="0">
                  <a:spAutoFit/>
                </a:bodyPr>
                <a:lstStyle/>
                <a:p>
                  <a:r>
                    <a:rPr lang="en-US" sz="1400" i="1" dirty="0" smtClean="0"/>
                    <a:t>individualized smoking urge model</a:t>
                  </a:r>
                  <a:endParaRPr lang="en-US" sz="1400" i="1" dirty="0"/>
                </a:p>
              </p:txBody>
            </p:sp>
            <p:sp>
              <p:nvSpPr>
                <p:cNvPr id="67" name="TextBox 66"/>
                <p:cNvSpPr txBox="1"/>
                <p:nvPr/>
              </p:nvSpPr>
              <p:spPr>
                <a:xfrm>
                  <a:off x="4559300" y="4064000"/>
                  <a:ext cx="1828799" cy="523220"/>
                </a:xfrm>
                <a:prstGeom prst="rect">
                  <a:avLst/>
                </a:prstGeom>
                <a:noFill/>
              </p:spPr>
              <p:txBody>
                <a:bodyPr wrap="square" rtlCol="0">
                  <a:spAutoFit/>
                </a:bodyPr>
                <a:lstStyle/>
                <a:p>
                  <a:r>
                    <a:rPr lang="en-US" sz="1400" i="1" dirty="0" smtClean="0"/>
                    <a:t>individualized efficacy model</a:t>
                  </a:r>
                  <a:endParaRPr lang="en-US" sz="1400" i="1" dirty="0"/>
                </a:p>
              </p:txBody>
            </p:sp>
          </p:grpSp>
        </p:grpSp>
      </p:grpSp>
      <p:grpSp>
        <p:nvGrpSpPr>
          <p:cNvPr id="8" name="Group 7"/>
          <p:cNvGrpSpPr/>
          <p:nvPr/>
        </p:nvGrpSpPr>
        <p:grpSpPr>
          <a:xfrm>
            <a:off x="2222500" y="1701800"/>
            <a:ext cx="3263899" cy="2299275"/>
            <a:chOff x="2222500" y="1701800"/>
            <a:chExt cx="3263899" cy="2299275"/>
          </a:xfrm>
        </p:grpSpPr>
        <p:grpSp>
          <p:nvGrpSpPr>
            <p:cNvPr id="69" name="Group 68"/>
            <p:cNvGrpSpPr/>
            <p:nvPr/>
          </p:nvGrpSpPr>
          <p:grpSpPr>
            <a:xfrm>
              <a:off x="2222500" y="1701800"/>
              <a:ext cx="3263899" cy="2299275"/>
              <a:chOff x="2222500" y="1701800"/>
              <a:chExt cx="3263899" cy="2299275"/>
            </a:xfrm>
          </p:grpSpPr>
          <p:sp>
            <p:nvSpPr>
              <p:cNvPr id="33" name="TextBox 32"/>
              <p:cNvSpPr txBox="1"/>
              <p:nvPr/>
            </p:nvSpPr>
            <p:spPr>
              <a:xfrm>
                <a:off x="3378200" y="3416300"/>
                <a:ext cx="2108199" cy="584775"/>
              </a:xfrm>
              <a:prstGeom prst="rect">
                <a:avLst/>
              </a:prstGeom>
              <a:noFill/>
            </p:spPr>
            <p:txBody>
              <a:bodyPr wrap="square" rtlCol="0">
                <a:spAutoFit/>
              </a:bodyPr>
              <a:lstStyle/>
              <a:p>
                <a:pPr algn="ctr"/>
                <a:r>
                  <a:rPr lang="en-US" sz="1600" dirty="0" smtClean="0"/>
                  <a:t>adaptive </a:t>
                </a:r>
                <a:r>
                  <a:rPr lang="en-US" sz="1600" dirty="0" err="1" smtClean="0"/>
                  <a:t>microrandomization</a:t>
                </a:r>
                <a:endParaRPr lang="en-US" sz="1600" dirty="0"/>
              </a:p>
            </p:txBody>
          </p:sp>
          <p:pic>
            <p:nvPicPr>
              <p:cNvPr id="13" name="Picture 12" descr="microsoft_band_press_render.png"/>
              <p:cNvPicPr>
                <a:picLocks noChangeAspect="1"/>
              </p:cNvPicPr>
              <p:nvPr/>
            </p:nvPicPr>
            <p:blipFill rotWithShape="1">
              <a:blip r:embed="rId5">
                <a:extLst>
                  <a:ext uri="{28A0092B-C50C-407E-A947-70E740481C1C}">
                    <a14:useLocalDpi xmlns:a14="http://schemas.microsoft.com/office/drawing/2010/main" val="0"/>
                  </a:ext>
                </a:extLst>
              </a:blip>
              <a:srcRect l="8611" t="12261" r="9028" b="11302"/>
              <a:stretch/>
            </p:blipFill>
            <p:spPr>
              <a:xfrm>
                <a:off x="2971800" y="2197100"/>
                <a:ext cx="791697" cy="532693"/>
              </a:xfrm>
              <a:prstGeom prst="rect">
                <a:avLst/>
              </a:prstGeom>
            </p:spPr>
          </p:pic>
          <p:pic>
            <p:nvPicPr>
              <p:cNvPr id="23" name="Picture 22" descr="smartphone-655342_64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2951" y="1701800"/>
                <a:ext cx="441127" cy="723900"/>
              </a:xfrm>
              <a:prstGeom prst="rect">
                <a:avLst/>
              </a:prstGeom>
            </p:spPr>
          </p:pic>
          <p:pic>
            <p:nvPicPr>
              <p:cNvPr id="24" name="Picture 23" descr="smartphone-655342_64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2951" y="2597150"/>
                <a:ext cx="441127" cy="723900"/>
              </a:xfrm>
              <a:prstGeom prst="rect">
                <a:avLst/>
              </a:prstGeom>
            </p:spPr>
          </p:pic>
          <p:grpSp>
            <p:nvGrpSpPr>
              <p:cNvPr id="46" name="Group 45"/>
              <p:cNvGrpSpPr/>
              <p:nvPr/>
            </p:nvGrpSpPr>
            <p:grpSpPr>
              <a:xfrm>
                <a:off x="3845983" y="2165350"/>
                <a:ext cx="594784" cy="677334"/>
                <a:chOff x="3979333" y="2438400"/>
                <a:chExt cx="594784" cy="677334"/>
              </a:xfrm>
            </p:grpSpPr>
            <p:cxnSp>
              <p:nvCxnSpPr>
                <p:cNvPr id="20" name="Straight Connector 19"/>
                <p:cNvCxnSpPr/>
                <p:nvPr/>
              </p:nvCxnSpPr>
              <p:spPr>
                <a:xfrm>
                  <a:off x="4229100" y="2438400"/>
                  <a:ext cx="4233"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229101" y="2444750"/>
                  <a:ext cx="345016" cy="2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229100" y="2760134"/>
                  <a:ext cx="4233"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4229101" y="3107267"/>
                  <a:ext cx="345016" cy="2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979333" y="2777067"/>
                  <a:ext cx="2286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8" name="Straight Arrow Connector 47"/>
              <p:cNvCxnSpPr/>
              <p:nvPr/>
            </p:nvCxnSpPr>
            <p:spPr>
              <a:xfrm>
                <a:off x="2222500" y="2482850"/>
                <a:ext cx="495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 name="Picture 2" descr="notes.png">
              <a:hlinkClick r:id="rId12"/>
            </p:cNvPr>
            <p:cNvPicPr>
              <a:picLocks noChangeAspect="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667251" y="1860550"/>
              <a:ext cx="215899" cy="431131"/>
            </a:xfrm>
            <a:prstGeom prst="rect">
              <a:avLst/>
            </a:prstGeom>
          </p:spPr>
        </p:pic>
        <p:pic>
          <p:nvPicPr>
            <p:cNvPr id="5" name="Picture 4" descr="meditation.png"/>
            <p:cNvPicPr>
              <a:picLocks noChangeAspect="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635500" y="2755900"/>
              <a:ext cx="273050" cy="358953"/>
            </a:xfrm>
            <a:prstGeom prst="rect">
              <a:avLst/>
            </a:prstGeom>
          </p:spPr>
        </p:pic>
      </p:grpSp>
    </p:spTree>
    <p:extLst>
      <p:ext uri="{BB962C8B-B14F-4D97-AF65-F5344CB8AC3E}">
        <p14:creationId xmlns:p14="http://schemas.microsoft.com/office/powerpoint/2010/main" val="15388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74336"/>
            <a:ext cx="8706291" cy="1143000"/>
          </a:xfrm>
        </p:spPr>
        <p:txBody>
          <a:bodyPr>
            <a:noAutofit/>
          </a:bodyPr>
          <a:lstStyle/>
          <a:p>
            <a:r>
              <a:rPr lang="en-US" sz="3200" dirty="0" smtClean="0"/>
              <a:t>Multiphase Optimization Strategy </a:t>
            </a:r>
            <a:r>
              <a:rPr lang="en-US" sz="3200" dirty="0"/>
              <a:t>(</a:t>
            </a:r>
            <a:r>
              <a:rPr lang="en-US" sz="3200" dirty="0" smtClean="0"/>
              <a:t>MOST)</a:t>
            </a:r>
            <a:endParaRPr lang="en-US" dirty="0"/>
          </a:p>
        </p:txBody>
      </p:sp>
      <p:pic>
        <p:nvPicPr>
          <p:cNvPr id="4" name="Picture 3" descr="fig1_mo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88" y="1007103"/>
            <a:ext cx="4035162" cy="5310273"/>
          </a:xfrm>
          <a:prstGeom prst="rect">
            <a:avLst/>
          </a:prstGeom>
        </p:spPr>
      </p:pic>
      <p:sp>
        <p:nvSpPr>
          <p:cNvPr id="3" name="TextBox 2"/>
          <p:cNvSpPr txBox="1"/>
          <p:nvPr/>
        </p:nvSpPr>
        <p:spPr>
          <a:xfrm>
            <a:off x="4657462" y="6317376"/>
            <a:ext cx="4290129" cy="615553"/>
          </a:xfrm>
          <a:prstGeom prst="rect">
            <a:avLst/>
          </a:prstGeom>
          <a:noFill/>
        </p:spPr>
        <p:txBody>
          <a:bodyPr wrap="none" rtlCol="0">
            <a:spAutoFit/>
          </a:bodyPr>
          <a:lstStyle/>
          <a:p>
            <a:r>
              <a:rPr lang="en-US" sz="1600" i="1" dirty="0">
                <a:latin typeface="Arial"/>
                <a:cs typeface="Arial"/>
              </a:rPr>
              <a:t>http://</a:t>
            </a:r>
            <a:r>
              <a:rPr lang="en-US" sz="1600" i="1" dirty="0" err="1">
                <a:latin typeface="Arial"/>
                <a:cs typeface="Arial"/>
              </a:rPr>
              <a:t>methodology.psu.edu</a:t>
            </a:r>
            <a:r>
              <a:rPr lang="en-US" sz="1600" i="1" dirty="0">
                <a:latin typeface="Arial"/>
                <a:cs typeface="Arial"/>
              </a:rPr>
              <a:t>/</a:t>
            </a:r>
            <a:r>
              <a:rPr lang="en-US" sz="1600" i="1" dirty="0" err="1">
                <a:latin typeface="Arial"/>
                <a:cs typeface="Arial"/>
              </a:rPr>
              <a:t>ra</a:t>
            </a:r>
            <a:r>
              <a:rPr lang="en-US" sz="1600" i="1" dirty="0">
                <a:latin typeface="Arial"/>
                <a:cs typeface="Arial"/>
              </a:rPr>
              <a:t>/most/research</a:t>
            </a:r>
          </a:p>
          <a:p>
            <a:endParaRPr lang="en-US" dirty="0"/>
          </a:p>
        </p:txBody>
      </p:sp>
      <p:sp>
        <p:nvSpPr>
          <p:cNvPr id="7" name="Content Placeholder 5"/>
          <p:cNvSpPr txBox="1">
            <a:spLocks/>
          </p:cNvSpPr>
          <p:nvPr/>
        </p:nvSpPr>
        <p:spPr bwMode="auto">
          <a:xfrm>
            <a:off x="4800600" y="2616200"/>
            <a:ext cx="3810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sz="18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1800">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sz="1800">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sz="1800">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sz="1800">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sz="1800">
                <a:solidFill>
                  <a:schemeClr val="tx1"/>
                </a:solidFill>
                <a:latin typeface="+mn-lt"/>
                <a:ea typeface="+mn-ea"/>
              </a:defRPr>
            </a:lvl9pPr>
          </a:lstStyle>
          <a:p>
            <a:pPr marL="0" indent="0" defTabSz="914400">
              <a:buFontTx/>
              <a:buNone/>
            </a:pPr>
            <a:r>
              <a:rPr lang="en-US" sz="2400" kern="0"/>
              <a:t>JITAI studies can be combined with MOST studies</a:t>
            </a:r>
            <a:endParaRPr lang="en-US" kern="0"/>
          </a:p>
        </p:txBody>
      </p:sp>
      <p:cxnSp>
        <p:nvCxnSpPr>
          <p:cNvPr id="10" name="Straight Arrow Connector 9"/>
          <p:cNvCxnSpPr>
            <a:stCxn id="7" idx="1"/>
          </p:cNvCxnSpPr>
          <p:nvPr/>
        </p:nvCxnSpPr>
        <p:spPr bwMode="auto">
          <a:xfrm flipH="1">
            <a:off x="4178300" y="3168650"/>
            <a:ext cx="6223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199381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54000"/>
            <a:ext cx="8686800" cy="1143000"/>
          </a:xfrm>
        </p:spPr>
        <p:txBody>
          <a:bodyPr/>
          <a:lstStyle/>
          <a:p>
            <a:r>
              <a:rPr lang="en-US" dirty="0"/>
              <a:t>MD2K’s mCerebrum JITAI Platform</a:t>
            </a:r>
          </a:p>
        </p:txBody>
      </p:sp>
      <p:sp>
        <p:nvSpPr>
          <p:cNvPr id="3" name="Content Placeholder 2"/>
          <p:cNvSpPr>
            <a:spLocks noGrp="1"/>
          </p:cNvSpPr>
          <p:nvPr>
            <p:ph idx="1"/>
          </p:nvPr>
        </p:nvSpPr>
        <p:spPr/>
        <p:txBody>
          <a:bodyPr>
            <a:normAutofit/>
          </a:bodyPr>
          <a:lstStyle/>
          <a:p>
            <a:r>
              <a:rPr lang="en-US" sz="2000" dirty="0"/>
              <a:t>Android-only </a:t>
            </a:r>
            <a:r>
              <a:rPr lang="en-US" sz="2000" dirty="0" smtClean="0"/>
              <a:t>mobile sensor data platform</a:t>
            </a:r>
          </a:p>
          <a:p>
            <a:pPr lvl="1"/>
            <a:r>
              <a:rPr lang="en-US" sz="1800" dirty="0"/>
              <a:t>collects high-rate sensor data from phone and sensors (via ANT and bluetooth)</a:t>
            </a:r>
          </a:p>
          <a:p>
            <a:pPr lvl="1"/>
            <a:r>
              <a:rPr lang="en-US" sz="1800" dirty="0"/>
              <a:t>can run real-time analytics on that data to detect digital biomarkers (e.g., stress, smoking event, eating, drinking (liquid), teeth brushing, conversation)</a:t>
            </a:r>
          </a:p>
          <a:p>
            <a:pPr lvl="1"/>
            <a:r>
              <a:rPr lang="en-US" sz="1800" dirty="0"/>
              <a:t>can trigger EMAs or interventions based on data</a:t>
            </a:r>
          </a:p>
          <a:p>
            <a:pPr lvl="2"/>
            <a:r>
              <a:rPr lang="en-US" sz="1600" dirty="0"/>
              <a:t>if stress high, EMA “what is your smoking urge level?”</a:t>
            </a:r>
          </a:p>
          <a:p>
            <a:pPr lvl="2"/>
            <a:r>
              <a:rPr lang="en-US" sz="1600" dirty="0"/>
              <a:t>if stress high, administer stress reduction exercise</a:t>
            </a:r>
          </a:p>
          <a:p>
            <a:r>
              <a:rPr lang="en-US" sz="1800" dirty="0"/>
              <a:t>Can be used for just-in-time adaptive interventions (JITAI)</a:t>
            </a:r>
          </a:p>
          <a:p>
            <a:r>
              <a:rPr lang="en-US" sz="1800" dirty="0">
                <a:hlinkClick r:id="rId2"/>
              </a:rPr>
              <a:t>Now available</a:t>
            </a:r>
            <a:r>
              <a:rPr lang="en-US" sz="1800" dirty="0"/>
              <a:t> – email Consortium Core lead </a:t>
            </a:r>
            <a:r>
              <a:rPr lang="en-US" sz="1800" dirty="0">
                <a:hlinkClick r:id="rId3"/>
              </a:rPr>
              <a:t>Sim</a:t>
            </a:r>
            <a:endParaRPr lang="en-US" sz="2000" dirty="0"/>
          </a:p>
        </p:txBody>
      </p:sp>
    </p:spTree>
    <p:extLst>
      <p:ext uri="{BB962C8B-B14F-4D97-AF65-F5344CB8AC3E}">
        <p14:creationId xmlns:p14="http://schemas.microsoft.com/office/powerpoint/2010/main" val="2133062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5600" y="254000"/>
            <a:ext cx="8636000" cy="1143000"/>
          </a:xfrm>
        </p:spPr>
        <p:txBody>
          <a:bodyPr>
            <a:noAutofit/>
          </a:bodyPr>
          <a:lstStyle/>
          <a:p>
            <a:r>
              <a:rPr lang="en-US" sz="3200" dirty="0" smtClean="0"/>
              <a:t>LHS Interventional Designs: Does it Work?</a:t>
            </a:r>
            <a:endParaRPr lang="en-US" sz="3200" dirty="0"/>
          </a:p>
        </p:txBody>
      </p:sp>
      <p:sp>
        <p:nvSpPr>
          <p:cNvPr id="4" name="Content Placeholder 3"/>
          <p:cNvSpPr>
            <a:spLocks noGrp="1"/>
          </p:cNvSpPr>
          <p:nvPr>
            <p:ph sz="half" idx="1"/>
          </p:nvPr>
        </p:nvSpPr>
        <p:spPr>
          <a:xfrm>
            <a:off x="596900" y="1600200"/>
            <a:ext cx="3810000" cy="4495800"/>
          </a:xfrm>
        </p:spPr>
        <p:txBody>
          <a:bodyPr>
            <a:normAutofit/>
          </a:bodyPr>
          <a:lstStyle/>
          <a:p>
            <a:endParaRPr lang="en-US" sz="2000" dirty="0" smtClean="0"/>
          </a:p>
          <a:p>
            <a:endParaRPr lang="en-US" sz="2800" dirty="0"/>
          </a:p>
          <a:p>
            <a:endParaRPr lang="en-US" sz="2800" dirty="0" smtClean="0"/>
          </a:p>
        </p:txBody>
      </p:sp>
      <p:pic>
        <p:nvPicPr>
          <p:cNvPr id="2" name="Picture 1"/>
          <p:cNvPicPr>
            <a:picLocks noChangeAspect="1"/>
          </p:cNvPicPr>
          <p:nvPr/>
        </p:nvPicPr>
        <p:blipFill rotWithShape="1">
          <a:blip r:embed="rId3"/>
          <a:srcRect r="12020"/>
          <a:stretch/>
        </p:blipFill>
        <p:spPr>
          <a:xfrm>
            <a:off x="457200" y="1778000"/>
            <a:ext cx="4368800" cy="4203700"/>
          </a:xfrm>
          <a:prstGeom prst="rect">
            <a:avLst/>
          </a:prstGeom>
        </p:spPr>
      </p:pic>
      <p:sp>
        <p:nvSpPr>
          <p:cNvPr id="6" name="Content Placeholder 2"/>
          <p:cNvSpPr txBox="1">
            <a:spLocks/>
          </p:cNvSpPr>
          <p:nvPr/>
        </p:nvSpPr>
        <p:spPr bwMode="auto">
          <a:xfrm>
            <a:off x="5181600" y="1873250"/>
            <a:ext cx="381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sz="18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1800">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sz="1800">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sz="1800">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sz="1800">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sz="1800">
                <a:solidFill>
                  <a:schemeClr val="tx1"/>
                </a:solidFill>
                <a:latin typeface="+mn-lt"/>
                <a:ea typeface="+mn-ea"/>
              </a:defRPr>
            </a:lvl9pPr>
          </a:lstStyle>
          <a:p>
            <a:pPr defTabSz="914400"/>
            <a:r>
              <a:rPr lang="en-US" sz="2000" kern="0"/>
              <a:t>Observational studies</a:t>
            </a:r>
          </a:p>
          <a:p>
            <a:pPr lvl="1" defTabSz="914400"/>
            <a:r>
              <a:rPr lang="en-US" sz="1800" kern="0"/>
              <a:t>traditional and Big Data</a:t>
            </a:r>
          </a:p>
          <a:p>
            <a:pPr defTabSz="914400"/>
            <a:r>
              <a:rPr lang="en-US" sz="2000" kern="0"/>
              <a:t>Experimental</a:t>
            </a:r>
          </a:p>
          <a:p>
            <a:pPr lvl="1" defTabSz="914400"/>
            <a:r>
              <a:rPr lang="en-US" sz="1800" kern="0"/>
              <a:t>JITAI</a:t>
            </a:r>
          </a:p>
          <a:p>
            <a:pPr lvl="1" defTabSz="914400"/>
            <a:r>
              <a:rPr lang="en-US" sz="1800" kern="0"/>
              <a:t>MOST</a:t>
            </a:r>
          </a:p>
          <a:p>
            <a:pPr lvl="1" defTabSz="914400"/>
            <a:r>
              <a:rPr lang="en-US" sz="1800" kern="0"/>
              <a:t>embedded RCTs (e.g., COPD order sets)</a:t>
            </a:r>
          </a:p>
          <a:p>
            <a:pPr lvl="1" defTabSz="914400"/>
            <a:r>
              <a:rPr lang="en-US" sz="1800" kern="0"/>
              <a:t>PORT</a:t>
            </a:r>
          </a:p>
          <a:p>
            <a:pPr lvl="1" defTabSz="914400"/>
            <a:r>
              <a:rPr lang="en-US" sz="1800" kern="0"/>
              <a:t>Stepped wedge</a:t>
            </a:r>
          </a:p>
          <a:p>
            <a:pPr lvl="1" defTabSz="914400"/>
            <a:r>
              <a:rPr lang="en-US" sz="1800" kern="0"/>
              <a:t>N-of-1</a:t>
            </a:r>
          </a:p>
          <a:p>
            <a:pPr defTabSz="914400"/>
            <a:endParaRPr lang="en-US" kern="0"/>
          </a:p>
        </p:txBody>
      </p:sp>
    </p:spTree>
    <p:extLst>
      <p:ext uri="{BB962C8B-B14F-4D97-AF65-F5344CB8AC3E}">
        <p14:creationId xmlns:p14="http://schemas.microsoft.com/office/powerpoint/2010/main" val="1918384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73269"/>
            <a:ext cx="8509000" cy="1143000"/>
          </a:xfrm>
        </p:spPr>
        <p:txBody>
          <a:bodyPr>
            <a:normAutofit fontScale="90000"/>
          </a:bodyPr>
          <a:lstStyle/>
          <a:p>
            <a:r>
              <a:rPr lang="en-US" dirty="0" smtClean="0"/>
              <a:t>Prompted Optional Randomized Trial</a:t>
            </a:r>
            <a:endParaRPr lang="en-US" dirty="0"/>
          </a:p>
        </p:txBody>
      </p:sp>
      <p:sp>
        <p:nvSpPr>
          <p:cNvPr id="3" name="Content Placeholder 2"/>
          <p:cNvSpPr>
            <a:spLocks noGrp="1"/>
          </p:cNvSpPr>
          <p:nvPr>
            <p:ph idx="1"/>
          </p:nvPr>
        </p:nvSpPr>
        <p:spPr>
          <a:xfrm>
            <a:off x="457200" y="4203701"/>
            <a:ext cx="8229600" cy="2476499"/>
          </a:xfrm>
        </p:spPr>
        <p:txBody>
          <a:bodyPr>
            <a:normAutofit/>
          </a:bodyPr>
          <a:lstStyle/>
          <a:p>
            <a:pPr>
              <a:lnSpc>
                <a:spcPct val="100000"/>
              </a:lnSpc>
            </a:pPr>
            <a:r>
              <a:rPr lang="en-US" sz="1800" dirty="0" smtClean="0"/>
              <a:t>If enough docs switch when prompted, known and unknown confounders are washed out</a:t>
            </a:r>
          </a:p>
          <a:p>
            <a:pPr lvl="1">
              <a:lnSpc>
                <a:spcPct val="100000"/>
              </a:lnSpc>
            </a:pPr>
            <a:r>
              <a:rPr lang="en-US" sz="1600" dirty="0" smtClean="0"/>
              <a:t>i.e., lower precision can be overcome with larger sample size </a:t>
            </a:r>
          </a:p>
          <a:p>
            <a:pPr>
              <a:lnSpc>
                <a:spcPct val="100000"/>
              </a:lnSpc>
            </a:pPr>
            <a:r>
              <a:rPr lang="en-US" sz="1800" dirty="0" smtClean="0"/>
              <a:t>Prompt is an instrumental variable</a:t>
            </a:r>
          </a:p>
          <a:p>
            <a:pPr lvl="1">
              <a:lnSpc>
                <a:spcPct val="100000"/>
              </a:lnSpc>
            </a:pPr>
            <a:r>
              <a:rPr lang="en-US" sz="1600" dirty="0" smtClean="0"/>
              <a:t>quite strongly associated with treatment assignment</a:t>
            </a:r>
          </a:p>
          <a:p>
            <a:pPr lvl="1">
              <a:lnSpc>
                <a:spcPct val="100000"/>
              </a:lnSpc>
            </a:pPr>
            <a:r>
              <a:rPr lang="en-US" sz="1600" dirty="0" smtClean="0"/>
              <a:t>not directly associated with outcome of interest</a:t>
            </a:r>
          </a:p>
          <a:p>
            <a:pPr lvl="1">
              <a:lnSpc>
                <a:spcPct val="100000"/>
              </a:lnSpc>
            </a:pPr>
            <a:r>
              <a:rPr lang="en-US" sz="1600" dirty="0" smtClean="0"/>
              <a:t>not associated with potential confounding variables</a:t>
            </a:r>
            <a:endParaRPr lang="en-US" dirty="0"/>
          </a:p>
        </p:txBody>
      </p:sp>
      <p:pic>
        <p:nvPicPr>
          <p:cNvPr id="4" name="Picture 3" descr="POR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1417638"/>
            <a:ext cx="8801100" cy="2733319"/>
          </a:xfrm>
          <a:prstGeom prst="rect">
            <a:avLst/>
          </a:prstGeom>
        </p:spPr>
      </p:pic>
      <p:grpSp>
        <p:nvGrpSpPr>
          <p:cNvPr id="29" name="Group 28"/>
          <p:cNvGrpSpPr/>
          <p:nvPr/>
        </p:nvGrpSpPr>
        <p:grpSpPr>
          <a:xfrm>
            <a:off x="1993900" y="2203152"/>
            <a:ext cx="1090363" cy="1401068"/>
            <a:chOff x="1993900" y="2203152"/>
            <a:chExt cx="1090363" cy="1401068"/>
          </a:xfrm>
        </p:grpSpPr>
        <p:sp>
          <p:nvSpPr>
            <p:cNvPr id="7" name="TextBox 6"/>
            <p:cNvSpPr txBox="1"/>
            <p:nvPr/>
          </p:nvSpPr>
          <p:spPr>
            <a:xfrm>
              <a:off x="1993900" y="2203152"/>
              <a:ext cx="1090363" cy="307777"/>
            </a:xfrm>
            <a:prstGeom prst="rect">
              <a:avLst/>
            </a:prstGeom>
            <a:solidFill>
              <a:schemeClr val="accent1"/>
            </a:solidFill>
          </p:spPr>
          <p:txBody>
            <a:bodyPr wrap="none" rtlCol="0">
              <a:spAutoFit/>
            </a:bodyPr>
            <a:lstStyle/>
            <a:p>
              <a:pPr algn="ctr"/>
              <a:r>
                <a:rPr lang="en-US" sz="1400"/>
                <a:t>venlafaxine</a:t>
              </a:r>
              <a:endParaRPr lang="en-US"/>
            </a:p>
          </p:txBody>
        </p:sp>
        <p:sp>
          <p:nvSpPr>
            <p:cNvPr id="8" name="TextBox 7"/>
            <p:cNvSpPr txBox="1"/>
            <p:nvPr/>
          </p:nvSpPr>
          <p:spPr>
            <a:xfrm>
              <a:off x="2077309" y="3296443"/>
              <a:ext cx="923544" cy="307777"/>
            </a:xfrm>
            <a:prstGeom prst="rect">
              <a:avLst/>
            </a:prstGeom>
            <a:solidFill>
              <a:srgbClr val="7030A0"/>
            </a:solidFill>
          </p:spPr>
          <p:txBody>
            <a:bodyPr wrap="none" rtlCol="0">
              <a:spAutoFit/>
            </a:bodyPr>
            <a:lstStyle/>
            <a:p>
              <a:r>
                <a:rPr lang="en-US" sz="1400">
                  <a:solidFill>
                    <a:schemeClr val="bg1"/>
                  </a:solidFill>
                </a:rPr>
                <a:t>sertraline</a:t>
              </a:r>
            </a:p>
          </p:txBody>
        </p:sp>
      </p:grpSp>
      <p:grpSp>
        <p:nvGrpSpPr>
          <p:cNvPr id="27" name="Group 26"/>
          <p:cNvGrpSpPr/>
          <p:nvPr/>
        </p:nvGrpSpPr>
        <p:grpSpPr>
          <a:xfrm>
            <a:off x="4744309" y="2230082"/>
            <a:ext cx="907191" cy="960437"/>
            <a:chOff x="4744309" y="2230082"/>
            <a:chExt cx="907191" cy="960437"/>
          </a:xfrm>
        </p:grpSpPr>
        <p:sp>
          <p:nvSpPr>
            <p:cNvPr id="10" name="TextBox 9"/>
            <p:cNvSpPr txBox="1"/>
            <p:nvPr/>
          </p:nvSpPr>
          <p:spPr>
            <a:xfrm>
              <a:off x="4744309" y="2230082"/>
              <a:ext cx="865438" cy="253916"/>
            </a:xfrm>
            <a:prstGeom prst="rect">
              <a:avLst/>
            </a:prstGeom>
            <a:solidFill>
              <a:srgbClr val="7030A0"/>
            </a:solidFill>
          </p:spPr>
          <p:txBody>
            <a:bodyPr wrap="square" rtlCol="0">
              <a:spAutoFit/>
            </a:bodyPr>
            <a:lstStyle/>
            <a:p>
              <a:pPr algn="ctr"/>
              <a:r>
                <a:rPr lang="en-US" sz="1050">
                  <a:solidFill>
                    <a:schemeClr val="bg1"/>
                  </a:solidFill>
                </a:rPr>
                <a:t>sertraline</a:t>
              </a:r>
            </a:p>
          </p:txBody>
        </p:sp>
        <p:sp>
          <p:nvSpPr>
            <p:cNvPr id="12" name="TextBox 11"/>
            <p:cNvSpPr txBox="1"/>
            <p:nvPr/>
          </p:nvSpPr>
          <p:spPr>
            <a:xfrm>
              <a:off x="4786062" y="2936603"/>
              <a:ext cx="865438" cy="253916"/>
            </a:xfrm>
            <a:prstGeom prst="rect">
              <a:avLst/>
            </a:prstGeom>
            <a:solidFill>
              <a:schemeClr val="accent1"/>
            </a:solidFill>
          </p:spPr>
          <p:txBody>
            <a:bodyPr wrap="square" rtlCol="0">
              <a:spAutoFit/>
            </a:bodyPr>
            <a:lstStyle/>
            <a:p>
              <a:pPr algn="ctr"/>
              <a:r>
                <a:rPr lang="en-US" sz="1050"/>
                <a:t>venlafaxine</a:t>
              </a:r>
            </a:p>
          </p:txBody>
        </p:sp>
      </p:grpSp>
      <p:grpSp>
        <p:nvGrpSpPr>
          <p:cNvPr id="28" name="Group 27"/>
          <p:cNvGrpSpPr/>
          <p:nvPr/>
        </p:nvGrpSpPr>
        <p:grpSpPr>
          <a:xfrm>
            <a:off x="8149746" y="1562623"/>
            <a:ext cx="676754" cy="1853676"/>
            <a:chOff x="8149746" y="1562623"/>
            <a:chExt cx="676754" cy="1853676"/>
          </a:xfrm>
        </p:grpSpPr>
        <p:sp>
          <p:nvSpPr>
            <p:cNvPr id="16" name="TextBox 15"/>
            <p:cNvSpPr txBox="1"/>
            <p:nvPr/>
          </p:nvSpPr>
          <p:spPr>
            <a:xfrm>
              <a:off x="8149747" y="1562623"/>
              <a:ext cx="676753" cy="200055"/>
            </a:xfrm>
            <a:prstGeom prst="rect">
              <a:avLst/>
            </a:prstGeom>
            <a:solidFill>
              <a:schemeClr val="accent1"/>
            </a:solidFill>
          </p:spPr>
          <p:txBody>
            <a:bodyPr wrap="square" rtlCol="0">
              <a:spAutoFit/>
            </a:bodyPr>
            <a:lstStyle/>
            <a:p>
              <a:pPr algn="ctr"/>
              <a:r>
                <a:rPr lang="en-US" sz="700"/>
                <a:t>venlafaxine</a:t>
              </a:r>
            </a:p>
          </p:txBody>
        </p:sp>
        <p:sp>
          <p:nvSpPr>
            <p:cNvPr id="18" name="TextBox 17"/>
            <p:cNvSpPr txBox="1"/>
            <p:nvPr/>
          </p:nvSpPr>
          <p:spPr>
            <a:xfrm>
              <a:off x="8149747" y="2204605"/>
              <a:ext cx="676753" cy="200055"/>
            </a:xfrm>
            <a:prstGeom prst="rect">
              <a:avLst/>
            </a:prstGeom>
            <a:solidFill>
              <a:schemeClr val="accent1"/>
            </a:solidFill>
          </p:spPr>
          <p:txBody>
            <a:bodyPr wrap="square" rtlCol="0">
              <a:spAutoFit/>
            </a:bodyPr>
            <a:lstStyle/>
            <a:p>
              <a:pPr algn="ctr"/>
              <a:r>
                <a:rPr lang="en-US" sz="700"/>
                <a:t>venlafaxine</a:t>
              </a:r>
            </a:p>
          </p:txBody>
        </p:sp>
        <p:sp>
          <p:nvSpPr>
            <p:cNvPr id="19" name="TextBox 18"/>
            <p:cNvSpPr txBox="1"/>
            <p:nvPr/>
          </p:nvSpPr>
          <p:spPr>
            <a:xfrm>
              <a:off x="8149747" y="2603422"/>
              <a:ext cx="676753" cy="200055"/>
            </a:xfrm>
            <a:prstGeom prst="rect">
              <a:avLst/>
            </a:prstGeom>
            <a:solidFill>
              <a:schemeClr val="accent1"/>
            </a:solidFill>
          </p:spPr>
          <p:txBody>
            <a:bodyPr wrap="square" rtlCol="0">
              <a:spAutoFit/>
            </a:bodyPr>
            <a:lstStyle/>
            <a:p>
              <a:pPr algn="ctr"/>
              <a:r>
                <a:rPr lang="en-US" sz="700"/>
                <a:t>venlafaxine</a:t>
              </a:r>
            </a:p>
          </p:txBody>
        </p:sp>
        <p:sp>
          <p:nvSpPr>
            <p:cNvPr id="23" name="TextBox 22"/>
            <p:cNvSpPr txBox="1"/>
            <p:nvPr/>
          </p:nvSpPr>
          <p:spPr>
            <a:xfrm>
              <a:off x="8149746" y="1852486"/>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sp>
          <p:nvSpPr>
            <p:cNvPr id="25" name="TextBox 24"/>
            <p:cNvSpPr txBox="1"/>
            <p:nvPr/>
          </p:nvSpPr>
          <p:spPr>
            <a:xfrm>
              <a:off x="8149746" y="2894516"/>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sp>
          <p:nvSpPr>
            <p:cNvPr id="26" name="TextBox 25"/>
            <p:cNvSpPr txBox="1"/>
            <p:nvPr/>
          </p:nvSpPr>
          <p:spPr>
            <a:xfrm>
              <a:off x="8149746" y="3199764"/>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grpSp>
      <p:sp>
        <p:nvSpPr>
          <p:cNvPr id="33" name="TextBox 32"/>
          <p:cNvSpPr txBox="1"/>
          <p:nvPr/>
        </p:nvSpPr>
        <p:spPr>
          <a:xfrm>
            <a:off x="3984505" y="6403201"/>
            <a:ext cx="4994394" cy="276999"/>
          </a:xfrm>
          <a:prstGeom prst="rect">
            <a:avLst/>
          </a:prstGeom>
          <a:noFill/>
        </p:spPr>
        <p:txBody>
          <a:bodyPr wrap="square" rtlCol="0">
            <a:spAutoFit/>
          </a:bodyPr>
          <a:lstStyle/>
          <a:p>
            <a:pPr algn="r"/>
            <a:r>
              <a:rPr lang="en-US" sz="1200" dirty="0" smtClean="0"/>
              <a:t>Flory, </a:t>
            </a:r>
            <a:r>
              <a:rPr lang="en-US" sz="1200" dirty="0" err="1" smtClean="0"/>
              <a:t>Karlawish</a:t>
            </a:r>
            <a:r>
              <a:rPr lang="en-US" sz="1200" dirty="0" smtClean="0"/>
              <a:t>. </a:t>
            </a:r>
            <a:r>
              <a:rPr lang="en-US" sz="1200" dirty="0"/>
              <a:t>Am J Public Health </a:t>
            </a:r>
            <a:r>
              <a:rPr lang="fr-FR" sz="1200" dirty="0"/>
              <a:t>2012;102:e8–e10. doi:10.</a:t>
            </a:r>
          </a:p>
        </p:txBody>
      </p:sp>
    </p:spTree>
    <p:extLst>
      <p:ext uri="{BB962C8B-B14F-4D97-AF65-F5344CB8AC3E}">
        <p14:creationId xmlns:p14="http://schemas.microsoft.com/office/powerpoint/2010/main" val="17665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Stepped Wedge</a:t>
            </a:r>
            <a:endParaRPr lang="en-US" dirty="0"/>
          </a:p>
        </p:txBody>
      </p:sp>
      <p:sp>
        <p:nvSpPr>
          <p:cNvPr id="3" name="Content Placeholder 2"/>
          <p:cNvSpPr>
            <a:spLocks noGrp="1"/>
          </p:cNvSpPr>
          <p:nvPr>
            <p:ph idx="1"/>
          </p:nvPr>
        </p:nvSpPr>
        <p:spPr/>
        <p:txBody>
          <a:bodyPr>
            <a:normAutofit/>
          </a:bodyPr>
          <a:lstStyle/>
          <a:p>
            <a:pPr>
              <a:lnSpc>
                <a:spcPct val="120000"/>
              </a:lnSpc>
            </a:pPr>
            <a:r>
              <a:rPr lang="en-US" sz="2000" dirty="0" smtClean="0"/>
              <a:t>Technology, behavioral and QI interventions often have to be rolled out in stages </a:t>
            </a:r>
          </a:p>
          <a:p>
            <a:pPr lvl="1">
              <a:lnSpc>
                <a:spcPct val="120000"/>
              </a:lnSpc>
            </a:pPr>
            <a:r>
              <a:rPr lang="en-US" sz="1800" dirty="0" smtClean="0"/>
              <a:t>e.g., EHR roll out, limited $ for online chat staffing, have only one team of anti-smoking </a:t>
            </a:r>
            <a:r>
              <a:rPr lang="en-US" sz="1800" dirty="0" err="1" smtClean="0"/>
              <a:t>counsellors, limited number of sensors available</a:t>
            </a:r>
            <a:endParaRPr lang="en-US" sz="1800" dirty="0" smtClean="0"/>
          </a:p>
          <a:p>
            <a:pPr>
              <a:lnSpc>
                <a:spcPct val="120000"/>
              </a:lnSpc>
            </a:pPr>
            <a:r>
              <a:rPr lang="en-US" sz="2000" dirty="0" smtClean="0"/>
              <a:t>You may suspect large temporal confounding </a:t>
            </a:r>
          </a:p>
          <a:p>
            <a:pPr lvl="1">
              <a:lnSpc>
                <a:spcPct val="120000"/>
              </a:lnSpc>
            </a:pPr>
            <a:r>
              <a:rPr lang="en-US" sz="1800" dirty="0" smtClean="0"/>
              <a:t>e.g., change in reimbursement policies, changes in background technology</a:t>
            </a:r>
          </a:p>
          <a:p>
            <a:pPr>
              <a:lnSpc>
                <a:spcPct val="120000"/>
              </a:lnSpc>
            </a:pPr>
            <a:r>
              <a:rPr lang="en-US" sz="2000" dirty="0"/>
              <a:t>Using only single historical or parallel-group control may not be enough</a:t>
            </a:r>
            <a:endParaRPr lang="en-US" sz="2000" dirty="0" smtClean="0"/>
          </a:p>
          <a:p>
            <a:pPr marL="457200" lvl="1" indent="0">
              <a:buNone/>
            </a:pPr>
            <a:endParaRPr lang="en-US" dirty="0"/>
          </a:p>
        </p:txBody>
      </p:sp>
    </p:spTree>
    <p:extLst>
      <p:ext uri="{BB962C8B-B14F-4D97-AF65-F5344CB8AC3E}">
        <p14:creationId xmlns:p14="http://schemas.microsoft.com/office/powerpoint/2010/main" val="6584997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81000" y="273844"/>
            <a:ext cx="8763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3200" b="1" dirty="0">
                <a:solidFill>
                  <a:srgbClr val="000000"/>
                </a:solidFill>
                <a:latin typeface="Calibri" charset="0"/>
                <a:ea typeface="MS PGothic" charset="0"/>
                <a:cs typeface="Times New Roman" charset="0"/>
              </a:rPr>
              <a:t>Stepped Wedge Design</a:t>
            </a:r>
          </a:p>
        </p:txBody>
      </p:sp>
      <p:sp>
        <p:nvSpPr>
          <p:cNvPr id="52227" name="Rectangle 3"/>
          <p:cNvSpPr>
            <a:spLocks noChangeArrowheads="1"/>
          </p:cNvSpPr>
          <p:nvPr/>
        </p:nvSpPr>
        <p:spPr bwMode="auto">
          <a:xfrm>
            <a:off x="0" y="4668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ea typeface="MS PGothic" charset="0"/>
              <a:cs typeface="MS PGothic" charset="0"/>
            </a:endParaRP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77884"/>
            <a:ext cx="82296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959093" y="6260417"/>
            <a:ext cx="4803907" cy="369332"/>
          </a:xfrm>
          <a:prstGeom prst="rect">
            <a:avLst/>
          </a:prstGeom>
          <a:noFill/>
        </p:spPr>
        <p:txBody>
          <a:bodyPr wrap="none" rtlCol="0">
            <a:spAutoFit/>
          </a:bodyPr>
          <a:lstStyle/>
          <a:p>
            <a:r>
              <a:rPr lang="en-US" dirty="0"/>
              <a:t>http://</a:t>
            </a:r>
            <a:r>
              <a:rPr lang="en-US" dirty="0" err="1"/>
              <a:t>www.biomedcentral.com</a:t>
            </a:r>
            <a:r>
              <a:rPr lang="en-US" dirty="0"/>
              <a:t>/1471-2288/6/54</a:t>
            </a:r>
          </a:p>
        </p:txBody>
      </p:sp>
      <p:grpSp>
        <p:nvGrpSpPr>
          <p:cNvPr id="35" name="Group 34"/>
          <p:cNvGrpSpPr/>
          <p:nvPr/>
        </p:nvGrpSpPr>
        <p:grpSpPr>
          <a:xfrm>
            <a:off x="3804453" y="3547687"/>
            <a:ext cx="4237884" cy="603811"/>
            <a:chOff x="3804453" y="3547687"/>
            <a:chExt cx="4237884" cy="603811"/>
          </a:xfrm>
        </p:grpSpPr>
        <p:pic>
          <p:nvPicPr>
            <p:cNvPr id="4" name="Picture 3"/>
            <p:cNvPicPr>
              <a:picLocks noChangeAspect="1"/>
            </p:cNvPicPr>
            <p:nvPr/>
          </p:nvPicPr>
          <p:blipFill rotWithShape="1">
            <a:blip r:embed="rId4"/>
            <a:srcRect l="24865" t="3333" r="23958"/>
            <a:stretch/>
          </p:blipFill>
          <p:spPr>
            <a:xfrm>
              <a:off x="3804453" y="3547687"/>
              <a:ext cx="240961" cy="568927"/>
            </a:xfrm>
            <a:prstGeom prst="rect">
              <a:avLst/>
            </a:prstGeom>
          </p:spPr>
        </p:pic>
        <p:pic>
          <p:nvPicPr>
            <p:cNvPr id="10" name="Picture 9"/>
            <p:cNvPicPr>
              <a:picLocks noChangeAspect="1"/>
            </p:cNvPicPr>
            <p:nvPr/>
          </p:nvPicPr>
          <p:blipFill rotWithShape="1">
            <a:blip r:embed="rId4"/>
            <a:srcRect l="24865" t="3333" r="23958"/>
            <a:stretch/>
          </p:blipFill>
          <p:spPr>
            <a:xfrm>
              <a:off x="4871253" y="3547687"/>
              <a:ext cx="240961" cy="568927"/>
            </a:xfrm>
            <a:prstGeom prst="rect">
              <a:avLst/>
            </a:prstGeom>
          </p:spPr>
        </p:pic>
        <p:pic>
          <p:nvPicPr>
            <p:cNvPr id="11" name="Picture 10"/>
            <p:cNvPicPr>
              <a:picLocks noChangeAspect="1"/>
            </p:cNvPicPr>
            <p:nvPr/>
          </p:nvPicPr>
          <p:blipFill rotWithShape="1">
            <a:blip r:embed="rId4"/>
            <a:srcRect l="24865" t="3333" r="23958"/>
            <a:stretch/>
          </p:blipFill>
          <p:spPr>
            <a:xfrm>
              <a:off x="5785567" y="3547687"/>
              <a:ext cx="240961" cy="568927"/>
            </a:xfrm>
            <a:prstGeom prst="rect">
              <a:avLst/>
            </a:prstGeom>
          </p:spPr>
        </p:pic>
        <p:pic>
          <p:nvPicPr>
            <p:cNvPr id="12" name="Picture 11"/>
            <p:cNvPicPr>
              <a:picLocks noChangeAspect="1"/>
            </p:cNvPicPr>
            <p:nvPr/>
          </p:nvPicPr>
          <p:blipFill rotWithShape="1">
            <a:blip r:embed="rId4"/>
            <a:srcRect l="24865" t="3333" r="23958"/>
            <a:stretch/>
          </p:blipFill>
          <p:spPr>
            <a:xfrm>
              <a:off x="6839753" y="3547687"/>
              <a:ext cx="240961" cy="568927"/>
            </a:xfrm>
            <a:prstGeom prst="rect">
              <a:avLst/>
            </a:prstGeom>
          </p:spPr>
        </p:pic>
        <p:pic>
          <p:nvPicPr>
            <p:cNvPr id="13" name="Picture 12"/>
            <p:cNvPicPr>
              <a:picLocks noChangeAspect="1"/>
            </p:cNvPicPr>
            <p:nvPr/>
          </p:nvPicPr>
          <p:blipFill rotWithShape="1">
            <a:blip r:embed="rId4"/>
            <a:srcRect l="24865" t="3333" r="23958"/>
            <a:stretch/>
          </p:blipFill>
          <p:spPr>
            <a:xfrm>
              <a:off x="7801376" y="3582571"/>
              <a:ext cx="240961" cy="568927"/>
            </a:xfrm>
            <a:prstGeom prst="rect">
              <a:avLst/>
            </a:prstGeom>
          </p:spPr>
        </p:pic>
      </p:grpSp>
      <p:grpSp>
        <p:nvGrpSpPr>
          <p:cNvPr id="38" name="Group 37"/>
          <p:cNvGrpSpPr/>
          <p:nvPr/>
        </p:nvGrpSpPr>
        <p:grpSpPr>
          <a:xfrm>
            <a:off x="4594359" y="3013644"/>
            <a:ext cx="3258845" cy="568927"/>
            <a:chOff x="4594359" y="3013644"/>
            <a:chExt cx="3258845" cy="568927"/>
          </a:xfrm>
        </p:grpSpPr>
        <p:pic>
          <p:nvPicPr>
            <p:cNvPr id="15" name="Picture 14"/>
            <p:cNvPicPr>
              <a:picLocks noChangeAspect="1"/>
            </p:cNvPicPr>
            <p:nvPr/>
          </p:nvPicPr>
          <p:blipFill rotWithShape="1">
            <a:blip r:embed="rId4"/>
            <a:srcRect l="24865" t="3333" r="23958"/>
            <a:stretch/>
          </p:blipFill>
          <p:spPr>
            <a:xfrm>
              <a:off x="4594359" y="3013644"/>
              <a:ext cx="240961" cy="568927"/>
            </a:xfrm>
            <a:prstGeom prst="rect">
              <a:avLst/>
            </a:prstGeom>
          </p:spPr>
        </p:pic>
        <p:pic>
          <p:nvPicPr>
            <p:cNvPr id="16" name="Picture 15"/>
            <p:cNvPicPr>
              <a:picLocks noChangeAspect="1"/>
            </p:cNvPicPr>
            <p:nvPr/>
          </p:nvPicPr>
          <p:blipFill rotWithShape="1">
            <a:blip r:embed="rId4"/>
            <a:srcRect l="24865" t="3333" r="23958"/>
            <a:stretch/>
          </p:blipFill>
          <p:spPr>
            <a:xfrm>
              <a:off x="5585341" y="3013644"/>
              <a:ext cx="240961" cy="568927"/>
            </a:xfrm>
            <a:prstGeom prst="rect">
              <a:avLst/>
            </a:prstGeom>
          </p:spPr>
        </p:pic>
        <p:pic>
          <p:nvPicPr>
            <p:cNvPr id="17" name="Picture 16"/>
            <p:cNvPicPr>
              <a:picLocks noChangeAspect="1"/>
            </p:cNvPicPr>
            <p:nvPr/>
          </p:nvPicPr>
          <p:blipFill rotWithShape="1">
            <a:blip r:embed="rId4"/>
            <a:srcRect l="24865" t="3333" r="23958"/>
            <a:stretch/>
          </p:blipFill>
          <p:spPr>
            <a:xfrm>
              <a:off x="6598792" y="3013644"/>
              <a:ext cx="240961" cy="568927"/>
            </a:xfrm>
            <a:prstGeom prst="rect">
              <a:avLst/>
            </a:prstGeom>
          </p:spPr>
        </p:pic>
        <p:pic>
          <p:nvPicPr>
            <p:cNvPr id="19" name="Picture 18"/>
            <p:cNvPicPr>
              <a:picLocks noChangeAspect="1"/>
            </p:cNvPicPr>
            <p:nvPr/>
          </p:nvPicPr>
          <p:blipFill rotWithShape="1">
            <a:blip r:embed="rId4"/>
            <a:srcRect l="24865" t="3333" r="23958"/>
            <a:stretch/>
          </p:blipFill>
          <p:spPr>
            <a:xfrm>
              <a:off x="7612243" y="3013644"/>
              <a:ext cx="240961" cy="568927"/>
            </a:xfrm>
            <a:prstGeom prst="rect">
              <a:avLst/>
            </a:prstGeom>
          </p:spPr>
        </p:pic>
      </p:grpSp>
      <p:grpSp>
        <p:nvGrpSpPr>
          <p:cNvPr id="39" name="Group 38"/>
          <p:cNvGrpSpPr/>
          <p:nvPr/>
        </p:nvGrpSpPr>
        <p:grpSpPr>
          <a:xfrm>
            <a:off x="5755537" y="2520429"/>
            <a:ext cx="2382447" cy="493215"/>
            <a:chOff x="5755537" y="2520429"/>
            <a:chExt cx="2382447" cy="493215"/>
          </a:xfrm>
        </p:grpSpPr>
        <p:pic>
          <p:nvPicPr>
            <p:cNvPr id="20" name="Picture 19"/>
            <p:cNvPicPr>
              <a:picLocks noChangeAspect="1"/>
            </p:cNvPicPr>
            <p:nvPr/>
          </p:nvPicPr>
          <p:blipFill>
            <a:blip r:embed="rId5"/>
            <a:stretch>
              <a:fillRect/>
            </a:stretch>
          </p:blipFill>
          <p:spPr>
            <a:xfrm>
              <a:off x="5755537" y="2520429"/>
              <a:ext cx="350442" cy="493215"/>
            </a:xfrm>
            <a:prstGeom prst="rect">
              <a:avLst/>
            </a:prstGeom>
          </p:spPr>
        </p:pic>
        <p:pic>
          <p:nvPicPr>
            <p:cNvPr id="22" name="Picture 21"/>
            <p:cNvPicPr>
              <a:picLocks noChangeAspect="1"/>
            </p:cNvPicPr>
            <p:nvPr/>
          </p:nvPicPr>
          <p:blipFill>
            <a:blip r:embed="rId5"/>
            <a:stretch>
              <a:fillRect/>
            </a:stretch>
          </p:blipFill>
          <p:spPr>
            <a:xfrm>
              <a:off x="6730272" y="2520429"/>
              <a:ext cx="350442" cy="493215"/>
            </a:xfrm>
            <a:prstGeom prst="rect">
              <a:avLst/>
            </a:prstGeom>
          </p:spPr>
        </p:pic>
        <p:pic>
          <p:nvPicPr>
            <p:cNvPr id="24" name="Picture 23"/>
            <p:cNvPicPr>
              <a:picLocks noChangeAspect="1"/>
            </p:cNvPicPr>
            <p:nvPr/>
          </p:nvPicPr>
          <p:blipFill>
            <a:blip r:embed="rId5"/>
            <a:stretch>
              <a:fillRect/>
            </a:stretch>
          </p:blipFill>
          <p:spPr>
            <a:xfrm>
              <a:off x="7787542" y="2520429"/>
              <a:ext cx="350442" cy="493215"/>
            </a:xfrm>
            <a:prstGeom prst="rect">
              <a:avLst/>
            </a:prstGeom>
          </p:spPr>
        </p:pic>
      </p:grpSp>
      <p:grpSp>
        <p:nvGrpSpPr>
          <p:cNvPr id="40" name="Group 39"/>
          <p:cNvGrpSpPr/>
          <p:nvPr/>
        </p:nvGrpSpPr>
        <p:grpSpPr>
          <a:xfrm>
            <a:off x="6551906" y="1953468"/>
            <a:ext cx="1348182" cy="526133"/>
            <a:chOff x="6551906" y="1953468"/>
            <a:chExt cx="1348182" cy="526133"/>
          </a:xfrm>
        </p:grpSpPr>
        <p:pic>
          <p:nvPicPr>
            <p:cNvPr id="25" name="Picture 24"/>
            <p:cNvPicPr>
              <a:picLocks noChangeAspect="1"/>
            </p:cNvPicPr>
            <p:nvPr/>
          </p:nvPicPr>
          <p:blipFill rotWithShape="1">
            <a:blip r:embed="rId6"/>
            <a:srcRect l="26757" t="8734" r="28603" b="8897"/>
            <a:stretch/>
          </p:blipFill>
          <p:spPr>
            <a:xfrm>
              <a:off x="6551906" y="1953468"/>
              <a:ext cx="334731" cy="526133"/>
            </a:xfrm>
            <a:prstGeom prst="rect">
              <a:avLst/>
            </a:prstGeom>
          </p:spPr>
        </p:pic>
        <p:pic>
          <p:nvPicPr>
            <p:cNvPr id="27" name="Picture 26"/>
            <p:cNvPicPr>
              <a:picLocks noChangeAspect="1"/>
            </p:cNvPicPr>
            <p:nvPr/>
          </p:nvPicPr>
          <p:blipFill rotWithShape="1">
            <a:blip r:embed="rId6"/>
            <a:srcRect l="26757" t="8734" r="28603" b="8897"/>
            <a:stretch/>
          </p:blipFill>
          <p:spPr>
            <a:xfrm>
              <a:off x="7565357" y="1953468"/>
              <a:ext cx="334731" cy="526133"/>
            </a:xfrm>
            <a:prstGeom prst="rect">
              <a:avLst/>
            </a:prstGeom>
          </p:spPr>
        </p:pic>
      </p:grpSp>
      <p:pic>
        <p:nvPicPr>
          <p:cNvPr id="29" name="Picture 28"/>
          <p:cNvPicPr>
            <a:picLocks noChangeAspect="1"/>
          </p:cNvPicPr>
          <p:nvPr/>
        </p:nvPicPr>
        <p:blipFill rotWithShape="1">
          <a:blip r:embed="rId6"/>
          <a:srcRect l="26757" t="8734" r="28603" b="8897"/>
          <a:stretch/>
        </p:blipFill>
        <p:spPr>
          <a:xfrm>
            <a:off x="7565356" y="1406921"/>
            <a:ext cx="334731" cy="526133"/>
          </a:xfrm>
          <a:prstGeom prst="rect">
            <a:avLst/>
          </a:prstGeom>
        </p:spPr>
      </p:pic>
      <p:pic>
        <p:nvPicPr>
          <p:cNvPr id="9" name="Picture 8"/>
          <p:cNvPicPr>
            <a:picLocks noChangeAspect="1"/>
          </p:cNvPicPr>
          <p:nvPr/>
        </p:nvPicPr>
        <p:blipFill>
          <a:blip r:embed="rId7"/>
          <a:stretch>
            <a:fillRect/>
          </a:stretch>
        </p:blipFill>
        <p:spPr>
          <a:xfrm>
            <a:off x="7128892" y="4668838"/>
            <a:ext cx="1448624" cy="1365250"/>
          </a:xfrm>
          <a:prstGeom prst="rect">
            <a:avLst/>
          </a:prstGeom>
        </p:spPr>
      </p:pic>
      <p:grpSp>
        <p:nvGrpSpPr>
          <p:cNvPr id="60" name="Group 59"/>
          <p:cNvGrpSpPr/>
          <p:nvPr/>
        </p:nvGrpSpPr>
        <p:grpSpPr>
          <a:xfrm>
            <a:off x="2350376" y="4299506"/>
            <a:ext cx="1568058" cy="307777"/>
            <a:chOff x="2350376" y="4299506"/>
            <a:chExt cx="1568058" cy="307777"/>
          </a:xfrm>
        </p:grpSpPr>
        <p:cxnSp>
          <p:nvCxnSpPr>
            <p:cNvPr id="43" name="Straight Arrow Connector 42"/>
            <p:cNvCxnSpPr/>
            <p:nvPr/>
          </p:nvCxnSpPr>
          <p:spPr bwMode="auto">
            <a:xfrm>
              <a:off x="2772455" y="4299506"/>
              <a:ext cx="723900"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p:cNvSpPr txBox="1"/>
            <p:nvPr/>
          </p:nvSpPr>
          <p:spPr>
            <a:xfrm>
              <a:off x="2350376" y="4299506"/>
              <a:ext cx="1568058" cy="307777"/>
            </a:xfrm>
            <a:prstGeom prst="rect">
              <a:avLst/>
            </a:prstGeom>
            <a:noFill/>
          </p:spPr>
          <p:txBody>
            <a:bodyPr wrap="none" rtlCol="0">
              <a:spAutoFit/>
            </a:bodyPr>
            <a:lstStyle/>
            <a:p>
              <a:r>
                <a:rPr lang="en-US" sz="1400"/>
                <a:t>historical controls</a:t>
              </a:r>
            </a:p>
          </p:txBody>
        </p:sp>
      </p:grpSp>
      <p:sp>
        <p:nvSpPr>
          <p:cNvPr id="44" name="TextBox 43"/>
          <p:cNvSpPr txBox="1"/>
          <p:nvPr/>
        </p:nvSpPr>
        <p:spPr>
          <a:xfrm>
            <a:off x="733095" y="3582571"/>
            <a:ext cx="707485" cy="534043"/>
          </a:xfrm>
          <a:prstGeom prst="rect">
            <a:avLst/>
          </a:prstGeom>
          <a:noFill/>
        </p:spPr>
        <p:txBody>
          <a:bodyPr wrap="square" rtlCol="0">
            <a:spAutoFit/>
          </a:bodyPr>
          <a:lstStyle/>
          <a:p>
            <a:endParaRPr lang="en-US"/>
          </a:p>
        </p:txBody>
      </p:sp>
      <p:grpSp>
        <p:nvGrpSpPr>
          <p:cNvPr id="59" name="Group 58"/>
          <p:cNvGrpSpPr/>
          <p:nvPr/>
        </p:nvGrpSpPr>
        <p:grpSpPr>
          <a:xfrm>
            <a:off x="1773648" y="2201806"/>
            <a:ext cx="400110" cy="1345881"/>
            <a:chOff x="1773648" y="2201806"/>
            <a:chExt cx="400110" cy="1345881"/>
          </a:xfrm>
        </p:grpSpPr>
        <p:sp>
          <p:nvSpPr>
            <p:cNvPr id="58" name="TextBox 57"/>
            <p:cNvSpPr txBox="1"/>
            <p:nvPr/>
          </p:nvSpPr>
          <p:spPr>
            <a:xfrm>
              <a:off x="1773648" y="2201806"/>
              <a:ext cx="400110" cy="1345881"/>
            </a:xfrm>
            <a:prstGeom prst="rect">
              <a:avLst/>
            </a:prstGeom>
            <a:noFill/>
          </p:spPr>
          <p:txBody>
            <a:bodyPr vert="vert270" wrap="none" rtlCol="0">
              <a:spAutoFit/>
            </a:bodyPr>
            <a:lstStyle/>
            <a:p>
              <a:r>
                <a:rPr lang="en-US" sz="1400"/>
                <a:t>parallel controls</a:t>
              </a:r>
            </a:p>
          </p:txBody>
        </p:sp>
        <p:cxnSp>
          <p:nvCxnSpPr>
            <p:cNvPr id="47" name="Straight Arrow Connector 46"/>
            <p:cNvCxnSpPr/>
            <p:nvPr/>
          </p:nvCxnSpPr>
          <p:spPr bwMode="auto">
            <a:xfrm>
              <a:off x="2173758" y="2455646"/>
              <a:ext cx="0" cy="83820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4217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49300" y="1193800"/>
            <a:ext cx="7772400" cy="1143000"/>
          </a:xfrm>
        </p:spPr>
        <p:txBody>
          <a:bodyPr/>
          <a:lstStyle/>
          <a:p>
            <a:pPr eaLnBrk="1" hangingPunct="1"/>
            <a:r>
              <a:rPr lang="en-US" sz="4800" dirty="0">
                <a:latin typeface="Candara" charset="0"/>
              </a:rPr>
              <a:t>rephrasing </a:t>
            </a:r>
            <a:r>
              <a:rPr lang="en-US" altLang="ja-JP" sz="4800" dirty="0">
                <a:latin typeface="Candara" charset="0"/>
              </a:rPr>
              <a:t>‘does it work?’</a:t>
            </a:r>
            <a:endParaRPr lang="en-US" dirty="0">
              <a:latin typeface="Candara" charset="0"/>
            </a:endParaRPr>
          </a:p>
        </p:txBody>
      </p:sp>
      <p:sp>
        <p:nvSpPr>
          <p:cNvPr id="53293" name="Text Box 4"/>
          <p:cNvSpPr txBox="1">
            <a:spLocks noChangeArrowheads="1"/>
          </p:cNvSpPr>
          <p:nvPr/>
        </p:nvSpPr>
        <p:spPr bwMode="auto">
          <a:xfrm>
            <a:off x="492125" y="3178175"/>
            <a:ext cx="2759075" cy="830263"/>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latin typeface="Candara" charset="0"/>
                <a:ea typeface="ＭＳ Ｐゴシック" charset="0"/>
                <a:cs typeface="ＭＳ Ｐゴシック" charset="0"/>
              </a:rPr>
              <a:t>(Complexes of) Exposures</a:t>
            </a:r>
          </a:p>
        </p:txBody>
      </p:sp>
      <p:sp>
        <p:nvSpPr>
          <p:cNvPr id="53294" name="Text Box 5"/>
          <p:cNvSpPr txBox="1">
            <a:spLocks noChangeArrowheads="1"/>
          </p:cNvSpPr>
          <p:nvPr/>
        </p:nvSpPr>
        <p:spPr bwMode="auto">
          <a:xfrm>
            <a:off x="5762625" y="3360738"/>
            <a:ext cx="2759075"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400">
                <a:solidFill>
                  <a:srgbClr val="000000"/>
                </a:solidFill>
                <a:latin typeface="Candara" charset="0"/>
                <a:ea typeface="ＭＳ Ｐゴシック" charset="0"/>
                <a:cs typeface="ＭＳ Ｐゴシック" charset="0"/>
              </a:rPr>
              <a:t>Outcome</a:t>
            </a:r>
          </a:p>
        </p:txBody>
      </p:sp>
      <p:sp>
        <p:nvSpPr>
          <p:cNvPr id="53295" name="AutoShape 6"/>
          <p:cNvSpPr>
            <a:spLocks noChangeArrowheads="1"/>
          </p:cNvSpPr>
          <p:nvPr/>
        </p:nvSpPr>
        <p:spPr bwMode="auto">
          <a:xfrm>
            <a:off x="3222625" y="3525838"/>
            <a:ext cx="2921000" cy="127000"/>
          </a:xfrm>
          <a:prstGeom prst="rightArrow">
            <a:avLst>
              <a:gd name="adj1" fmla="val 62500"/>
              <a:gd name="adj2" fmla="val 205722"/>
            </a:avLst>
          </a:prstGeom>
          <a:solidFill>
            <a:schemeClr val="accent1">
              <a:lumMod val="50000"/>
            </a:schemeClr>
          </a:solidFill>
          <a:ln w="9525">
            <a:solidFill>
              <a:schemeClr val="bg1">
                <a:lumMod val="65000"/>
              </a:schemeClr>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96" name="Text Box 7"/>
          <p:cNvSpPr txBox="1">
            <a:spLocks noChangeArrowheads="1"/>
          </p:cNvSpPr>
          <p:nvPr/>
        </p:nvSpPr>
        <p:spPr bwMode="auto">
          <a:xfrm>
            <a:off x="3203575" y="3705225"/>
            <a:ext cx="2962275" cy="396875"/>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000">
                <a:solidFill>
                  <a:srgbClr val="000000"/>
                </a:solidFill>
                <a:latin typeface="Candara" charset="0"/>
                <a:ea typeface="ＭＳ Ｐゴシック" charset="0"/>
                <a:cs typeface="ＭＳ Ｐゴシック" charset="0"/>
              </a:rPr>
              <a:t>strength of association?</a:t>
            </a:r>
          </a:p>
        </p:txBody>
      </p:sp>
      <p:sp>
        <p:nvSpPr>
          <p:cNvPr id="53257" name="Text Box 45"/>
          <p:cNvSpPr txBox="1">
            <a:spLocks noChangeArrowheads="1"/>
          </p:cNvSpPr>
          <p:nvPr/>
        </p:nvSpPr>
        <p:spPr bwMode="auto">
          <a:xfrm>
            <a:off x="6080124" y="3971925"/>
            <a:ext cx="2333625" cy="461665"/>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400" dirty="0" smtClean="0">
                <a:solidFill>
                  <a:srgbClr val="FF00FF"/>
                </a:solidFill>
                <a:latin typeface="Candara" charset="0"/>
                <a:ea typeface="ＭＳ Ｐゴシック" charset="0"/>
                <a:cs typeface="ＭＳ Ｐゴシック" charset="0"/>
              </a:rPr>
              <a:t>mood</a:t>
            </a:r>
            <a:endParaRPr lang="en-US" sz="2400" dirty="0">
              <a:solidFill>
                <a:srgbClr val="FF00FF"/>
              </a:solidFill>
              <a:latin typeface="Candara" charset="0"/>
              <a:ea typeface="ＭＳ Ｐゴシック" charset="0"/>
              <a:cs typeface="ＭＳ Ｐゴシック" charset="0"/>
            </a:endParaRPr>
          </a:p>
        </p:txBody>
      </p:sp>
      <p:sp>
        <p:nvSpPr>
          <p:cNvPr id="53258" name="Text Box 46"/>
          <p:cNvSpPr txBox="1">
            <a:spLocks noChangeArrowheads="1"/>
          </p:cNvSpPr>
          <p:nvPr/>
        </p:nvSpPr>
        <p:spPr bwMode="auto">
          <a:xfrm>
            <a:off x="1025525" y="3971925"/>
            <a:ext cx="2208808"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dirty="0" smtClean="0">
                <a:solidFill>
                  <a:srgbClr val="FF00FF"/>
                </a:solidFill>
                <a:latin typeface="Candara" charset="0"/>
                <a:ea typeface="ＭＳ Ｐゴシック" charset="0"/>
                <a:cs typeface="ＭＳ Ｐゴシック" charset="0"/>
              </a:rPr>
              <a:t>anti-depressant</a:t>
            </a:r>
            <a:endParaRPr lang="en-US" sz="2400" dirty="0">
              <a:solidFill>
                <a:srgbClr val="FF00FF"/>
              </a:solidFill>
              <a:latin typeface="Candara" charset="0"/>
              <a:ea typeface="ＭＳ Ｐゴシック" charset="0"/>
              <a:cs typeface="ＭＳ Ｐゴシック" charset="0"/>
            </a:endParaRPr>
          </a:p>
        </p:txBody>
      </p:sp>
      <p:grpSp>
        <p:nvGrpSpPr>
          <p:cNvPr id="2" name="Group 1"/>
          <p:cNvGrpSpPr/>
          <p:nvPr/>
        </p:nvGrpSpPr>
        <p:grpSpPr>
          <a:xfrm>
            <a:off x="381000" y="2895600"/>
            <a:ext cx="8483600" cy="3314700"/>
            <a:chOff x="381000" y="2895600"/>
            <a:chExt cx="8483600" cy="3314700"/>
          </a:xfrm>
        </p:grpSpPr>
        <p:sp>
          <p:nvSpPr>
            <p:cNvPr id="53259" name="AutoShape 15"/>
            <p:cNvSpPr>
              <a:spLocks noChangeArrowheads="1"/>
            </p:cNvSpPr>
            <p:nvPr/>
          </p:nvSpPr>
          <p:spPr bwMode="auto">
            <a:xfrm>
              <a:off x="381000" y="2895600"/>
              <a:ext cx="8483600" cy="2806700"/>
            </a:xfrm>
            <a:prstGeom prst="roundRect">
              <a:avLst>
                <a:gd name="adj" fmla="val 16667"/>
              </a:avLst>
            </a:prstGeom>
            <a:noFill/>
            <a:ln w="28575">
              <a:solidFill>
                <a:schemeClr val="tx1"/>
              </a:solidFill>
              <a:round/>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a:latin typeface="Candara" charset="0"/>
                <a:ea typeface="ＭＳ Ｐゴシック" charset="0"/>
                <a:cs typeface="ＭＳ Ｐゴシック" charset="0"/>
              </a:endParaRPr>
            </a:p>
          </p:txBody>
        </p:sp>
        <p:sp>
          <p:nvSpPr>
            <p:cNvPr id="53260" name="Text Box 16"/>
            <p:cNvSpPr txBox="1">
              <a:spLocks noChangeArrowheads="1"/>
            </p:cNvSpPr>
            <p:nvPr/>
          </p:nvSpPr>
          <p:spPr bwMode="auto">
            <a:xfrm>
              <a:off x="6130925" y="5226050"/>
              <a:ext cx="1352550" cy="39687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dirty="0">
                  <a:latin typeface="Candara" charset="0"/>
                  <a:ea typeface="ＭＳ Ｐゴシック" charset="0"/>
                  <a:cs typeface="ＭＳ Ｐゴシック" charset="0"/>
                </a:rPr>
                <a:t>population</a:t>
              </a:r>
            </a:p>
          </p:txBody>
        </p:sp>
        <p:grpSp>
          <p:nvGrpSpPr>
            <p:cNvPr id="53261" name="Group 17"/>
            <p:cNvGrpSpPr>
              <a:grpSpLocks/>
            </p:cNvGrpSpPr>
            <p:nvPr/>
          </p:nvGrpSpPr>
          <p:grpSpPr bwMode="auto">
            <a:xfrm>
              <a:off x="6356350" y="4749800"/>
              <a:ext cx="190500" cy="323850"/>
              <a:chOff x="1460" y="1232"/>
              <a:chExt cx="120" cy="204"/>
            </a:xfrm>
          </p:grpSpPr>
          <p:sp>
            <p:nvSpPr>
              <p:cNvPr id="53286" name="AutoShape 18"/>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87" name="AutoShape 19"/>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2" name="Group 20"/>
            <p:cNvGrpSpPr>
              <a:grpSpLocks/>
            </p:cNvGrpSpPr>
            <p:nvPr/>
          </p:nvGrpSpPr>
          <p:grpSpPr bwMode="auto">
            <a:xfrm>
              <a:off x="8235950" y="4826000"/>
              <a:ext cx="190500" cy="323850"/>
              <a:chOff x="1460" y="1232"/>
              <a:chExt cx="120" cy="204"/>
            </a:xfrm>
          </p:grpSpPr>
          <p:sp>
            <p:nvSpPr>
              <p:cNvPr id="53284" name="AutoShape 2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85" name="AutoShape 2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3" name="Group 23"/>
            <p:cNvGrpSpPr>
              <a:grpSpLocks/>
            </p:cNvGrpSpPr>
            <p:nvPr/>
          </p:nvGrpSpPr>
          <p:grpSpPr bwMode="auto">
            <a:xfrm>
              <a:off x="7461250" y="4902200"/>
              <a:ext cx="190500" cy="323850"/>
              <a:chOff x="1460" y="1232"/>
              <a:chExt cx="120" cy="204"/>
            </a:xfrm>
          </p:grpSpPr>
          <p:sp>
            <p:nvSpPr>
              <p:cNvPr id="53282" name="AutoShape 24"/>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83" name="AutoShape 25"/>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4" name="Group 26"/>
            <p:cNvGrpSpPr>
              <a:grpSpLocks/>
            </p:cNvGrpSpPr>
            <p:nvPr/>
          </p:nvGrpSpPr>
          <p:grpSpPr bwMode="auto">
            <a:xfrm>
              <a:off x="5416550" y="5080000"/>
              <a:ext cx="190500" cy="323850"/>
              <a:chOff x="1460" y="1232"/>
              <a:chExt cx="120" cy="204"/>
            </a:xfrm>
          </p:grpSpPr>
          <p:sp>
            <p:nvSpPr>
              <p:cNvPr id="53280" name="AutoShape 27"/>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81" name="AutoShape 28"/>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5" name="Group 29"/>
            <p:cNvGrpSpPr>
              <a:grpSpLocks/>
            </p:cNvGrpSpPr>
            <p:nvPr/>
          </p:nvGrpSpPr>
          <p:grpSpPr bwMode="auto">
            <a:xfrm>
              <a:off x="3054350" y="4838700"/>
              <a:ext cx="190500" cy="323850"/>
              <a:chOff x="1460" y="1232"/>
              <a:chExt cx="120" cy="204"/>
            </a:xfrm>
          </p:grpSpPr>
          <p:sp>
            <p:nvSpPr>
              <p:cNvPr id="53278" name="AutoShape 3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79" name="AutoShape 3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6" name="Group 32"/>
            <p:cNvGrpSpPr>
              <a:grpSpLocks/>
            </p:cNvGrpSpPr>
            <p:nvPr/>
          </p:nvGrpSpPr>
          <p:grpSpPr bwMode="auto">
            <a:xfrm>
              <a:off x="4146550" y="5143500"/>
              <a:ext cx="190500" cy="323850"/>
              <a:chOff x="1460" y="1232"/>
              <a:chExt cx="120" cy="204"/>
            </a:xfrm>
          </p:grpSpPr>
          <p:sp>
            <p:nvSpPr>
              <p:cNvPr id="53276" name="AutoShape 33"/>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77" name="AutoShape 34"/>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7" name="Group 35"/>
            <p:cNvGrpSpPr>
              <a:grpSpLocks/>
            </p:cNvGrpSpPr>
            <p:nvPr/>
          </p:nvGrpSpPr>
          <p:grpSpPr bwMode="auto">
            <a:xfrm>
              <a:off x="2051050" y="5143500"/>
              <a:ext cx="190500" cy="323850"/>
              <a:chOff x="1460" y="1232"/>
              <a:chExt cx="120" cy="204"/>
            </a:xfrm>
          </p:grpSpPr>
          <p:sp>
            <p:nvSpPr>
              <p:cNvPr id="53274" name="AutoShape 36"/>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75" name="AutoShape 37"/>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8" name="Group 38"/>
            <p:cNvGrpSpPr>
              <a:grpSpLocks/>
            </p:cNvGrpSpPr>
            <p:nvPr/>
          </p:nvGrpSpPr>
          <p:grpSpPr bwMode="auto">
            <a:xfrm>
              <a:off x="1136650" y="4864100"/>
              <a:ext cx="190500" cy="323850"/>
              <a:chOff x="1460" y="1232"/>
              <a:chExt cx="120" cy="204"/>
            </a:xfrm>
          </p:grpSpPr>
          <p:sp>
            <p:nvSpPr>
              <p:cNvPr id="53272" name="AutoShape 39"/>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73" name="AutoShape 40"/>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nvGrpSpPr>
            <p:cNvPr id="53269" name="Group 41"/>
            <p:cNvGrpSpPr>
              <a:grpSpLocks/>
            </p:cNvGrpSpPr>
            <p:nvPr/>
          </p:nvGrpSpPr>
          <p:grpSpPr bwMode="auto">
            <a:xfrm>
              <a:off x="4603750" y="4711700"/>
              <a:ext cx="190500" cy="323850"/>
              <a:chOff x="1460" y="1232"/>
              <a:chExt cx="120" cy="204"/>
            </a:xfrm>
          </p:grpSpPr>
          <p:sp>
            <p:nvSpPr>
              <p:cNvPr id="53270" name="AutoShape 42"/>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71" name="AutoShape 43"/>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sp>
          <p:nvSpPr>
            <p:cNvPr id="53252" name="Rectangle 47"/>
            <p:cNvSpPr>
              <a:spLocks noChangeArrowheads="1"/>
            </p:cNvSpPr>
            <p:nvPr/>
          </p:nvSpPr>
          <p:spPr bwMode="auto">
            <a:xfrm>
              <a:off x="749300" y="5676900"/>
              <a:ext cx="7835900" cy="533400"/>
            </a:xfrm>
            <a:prstGeom prst="rect">
              <a:avLst/>
            </a:prstGeom>
            <a:noFill/>
            <a:ln w="9525">
              <a:noFill/>
              <a:miter lim="800000"/>
              <a:headEnd/>
              <a:tailEnd/>
            </a:ln>
          </p:spPr>
          <p:txBody>
            <a:bodyPr>
              <a:prstTxWarp prst="textNoShape">
                <a:avLst/>
              </a:prstTxWarp>
            </a:bodyPr>
            <a:lstStyle/>
            <a:p>
              <a:pPr marL="342900" indent="-342900" defTabSz="914400" eaLnBrk="0" fontAlgn="base" hangingPunct="0">
                <a:spcBef>
                  <a:spcPct val="20000"/>
                </a:spcBef>
                <a:spcAft>
                  <a:spcPct val="0"/>
                </a:spcAft>
              </a:pPr>
              <a:endParaRPr lang="en-US" sz="2400">
                <a:solidFill>
                  <a:srgbClr val="FFFFFF"/>
                </a:solidFill>
                <a:latin typeface="Candara" charset="0"/>
                <a:ea typeface="ＭＳ Ｐゴシック" charset="0"/>
                <a:cs typeface="ＭＳ Ｐゴシック" charset="0"/>
              </a:endParaRPr>
            </a:p>
          </p:txBody>
        </p:sp>
      </p:grpSp>
      <p:grpSp>
        <p:nvGrpSpPr>
          <p:cNvPr id="4" name="Group 3"/>
          <p:cNvGrpSpPr/>
          <p:nvPr/>
        </p:nvGrpSpPr>
        <p:grpSpPr>
          <a:xfrm>
            <a:off x="584200" y="3124200"/>
            <a:ext cx="8089900" cy="1473200"/>
            <a:chOff x="584200" y="3124200"/>
            <a:chExt cx="8089900" cy="1473200"/>
          </a:xfrm>
        </p:grpSpPr>
        <p:sp>
          <p:nvSpPr>
            <p:cNvPr id="48" name="AutoShape 18"/>
            <p:cNvSpPr>
              <a:spLocks noChangeArrowheads="1"/>
            </p:cNvSpPr>
            <p:nvPr/>
          </p:nvSpPr>
          <p:spPr bwMode="auto">
            <a:xfrm rot="16200000">
              <a:off x="5422900" y="4271433"/>
              <a:ext cx="228600" cy="190500"/>
            </a:xfrm>
            <a:prstGeom prst="flowChartDelay">
              <a:avLst/>
            </a:prstGeom>
            <a:solidFill>
              <a:srgbClr val="0000FF"/>
            </a:solidFill>
            <a:ln w="9525">
              <a:solidFill>
                <a:schemeClr val="tx1"/>
              </a:solidFill>
              <a:miter lim="800000"/>
              <a:headEnd/>
              <a:tailEnd/>
            </a:ln>
          </p:spPr>
          <p:txBody>
            <a:bodyPr vert="eaVert"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nvGrpSpPr>
            <p:cNvPr id="3" name="Group 2"/>
            <p:cNvGrpSpPr/>
            <p:nvPr/>
          </p:nvGrpSpPr>
          <p:grpSpPr>
            <a:xfrm>
              <a:off x="584200" y="3124200"/>
              <a:ext cx="8089900" cy="1473200"/>
              <a:chOff x="584200" y="3124200"/>
              <a:chExt cx="8089900" cy="1473200"/>
            </a:xfrm>
          </p:grpSpPr>
          <p:sp>
            <p:nvSpPr>
              <p:cNvPr id="53288" name="AutoShape 9"/>
              <p:cNvSpPr>
                <a:spLocks noChangeArrowheads="1"/>
              </p:cNvSpPr>
              <p:nvPr/>
            </p:nvSpPr>
            <p:spPr bwMode="auto">
              <a:xfrm>
                <a:off x="584200" y="3124200"/>
                <a:ext cx="8089900" cy="1473200"/>
              </a:xfrm>
              <a:prstGeom prst="roundRect">
                <a:avLst>
                  <a:gd name="adj" fmla="val 16667"/>
                </a:avLst>
              </a:prstGeom>
              <a:noFill/>
              <a:ln w="19050">
                <a:solidFill>
                  <a:srgbClr val="606060"/>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sp>
            <p:nvSpPr>
              <p:cNvPr id="53289" name="Text Box 10"/>
              <p:cNvSpPr txBox="1">
                <a:spLocks noChangeArrowheads="1"/>
              </p:cNvSpPr>
              <p:nvPr/>
            </p:nvSpPr>
            <p:spPr bwMode="auto">
              <a:xfrm>
                <a:off x="4366097" y="4159160"/>
                <a:ext cx="526106" cy="40011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dirty="0">
                    <a:solidFill>
                      <a:srgbClr val="0000FF"/>
                    </a:solidFill>
                    <a:latin typeface="Candara" charset="0"/>
                    <a:ea typeface="ＭＳ Ｐゴシック" charset="0"/>
                    <a:cs typeface="ＭＳ Ｐゴシック" charset="0"/>
                  </a:rPr>
                  <a:t>me</a:t>
                </a:r>
              </a:p>
            </p:txBody>
          </p:sp>
          <p:sp>
            <p:nvSpPr>
              <p:cNvPr id="49" name="AutoShape 19"/>
              <p:cNvSpPr>
                <a:spLocks noChangeArrowheads="1"/>
              </p:cNvSpPr>
              <p:nvPr/>
            </p:nvSpPr>
            <p:spPr bwMode="auto">
              <a:xfrm>
                <a:off x="5454650" y="4157133"/>
                <a:ext cx="165100" cy="177800"/>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latin typeface="Candara" charset="0"/>
                  <a:ea typeface="ＭＳ Ｐゴシック" charset="0"/>
                  <a:cs typeface="ＭＳ Ｐゴシック" charset="0"/>
                </a:endParaRPr>
              </a:p>
            </p:txBody>
          </p:sp>
        </p:grpSp>
      </p:grpSp>
    </p:spTree>
    <p:extLst>
      <p:ext uri="{BB962C8B-B14F-4D97-AF65-F5344CB8AC3E}">
        <p14:creationId xmlns:p14="http://schemas.microsoft.com/office/powerpoint/2010/main" val="6231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264581" y="1016000"/>
            <a:ext cx="8483604" cy="1143000"/>
          </a:xfrm>
        </p:spPr>
        <p:txBody>
          <a:bodyPr>
            <a:noAutofit/>
          </a:bodyPr>
          <a:lstStyle/>
          <a:p>
            <a:pPr eaLnBrk="1" hangingPunct="1"/>
            <a:r>
              <a:rPr lang="en-US" altLang="ja-JP" sz="4000" dirty="0" smtClean="0">
                <a:latin typeface="Candara"/>
                <a:cs typeface="Candara"/>
              </a:rPr>
              <a:t>which works better: venlafaxine or sertraline?</a:t>
            </a:r>
            <a:endParaRPr lang="en-US" sz="4000" dirty="0">
              <a:latin typeface="Candara"/>
              <a:cs typeface="Candara"/>
            </a:endParaRPr>
          </a:p>
        </p:txBody>
      </p:sp>
      <p:sp>
        <p:nvSpPr>
          <p:cNvPr id="55300" name="Rectangle 10"/>
          <p:cNvSpPr>
            <a:spLocks noChangeArrowheads="1"/>
          </p:cNvSpPr>
          <p:nvPr/>
        </p:nvSpPr>
        <p:spPr bwMode="auto">
          <a:xfrm>
            <a:off x="1735138" y="4919663"/>
            <a:ext cx="6248400" cy="13716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Tx/>
              <a:buChar char="•"/>
            </a:pPr>
            <a:endParaRPr lang="en-US" sz="2200">
              <a:solidFill>
                <a:srgbClr val="808080"/>
              </a:solidFill>
              <a:latin typeface="Candara" charset="0"/>
              <a:ea typeface="ＭＳ Ｐゴシック" charset="0"/>
              <a:cs typeface="ＭＳ Ｐゴシック" charset="0"/>
            </a:endParaRPr>
          </a:p>
        </p:txBody>
      </p:sp>
      <p:grpSp>
        <p:nvGrpSpPr>
          <p:cNvPr id="3" name="Group 2"/>
          <p:cNvGrpSpPr/>
          <p:nvPr/>
        </p:nvGrpSpPr>
        <p:grpSpPr>
          <a:xfrm>
            <a:off x="321733" y="2743200"/>
            <a:ext cx="8483605" cy="2032000"/>
            <a:chOff x="321733" y="2743200"/>
            <a:chExt cx="8483605" cy="2032000"/>
          </a:xfrm>
        </p:grpSpPr>
        <p:sp>
          <p:nvSpPr>
            <p:cNvPr id="55301" name="AutoShape 5"/>
            <p:cNvSpPr>
              <a:spLocks noChangeArrowheads="1"/>
            </p:cNvSpPr>
            <p:nvPr/>
          </p:nvSpPr>
          <p:spPr bwMode="auto">
            <a:xfrm>
              <a:off x="321733" y="2743200"/>
              <a:ext cx="8483600" cy="2032000"/>
            </a:xfrm>
            <a:prstGeom prst="roundRect">
              <a:avLst>
                <a:gd name="adj" fmla="val 16667"/>
              </a:avLst>
            </a:prstGeom>
            <a:noFill/>
            <a:ln w="28575">
              <a:solidFill>
                <a:schemeClr val="tx1"/>
              </a:solidFill>
              <a:round/>
              <a:headEnd/>
              <a:tailEnd/>
            </a:ln>
          </p:spPr>
          <p:txBody>
            <a:bodyPr wrap="none" anchor="ctr">
              <a:prstTxWarp prst="textNoShape">
                <a:avLst/>
              </a:prstTxWarp>
            </a:bodyPr>
            <a:lstStyle/>
            <a:p>
              <a:pPr algn="ctr" eaLnBrk="0" hangingPunct="0"/>
              <a:endParaRPr lang="en-US">
                <a:solidFill>
                  <a:srgbClr val="00FFFF"/>
                </a:solidFill>
                <a:latin typeface="Candara" charset="0"/>
                <a:ea typeface="ＭＳ Ｐゴシック" charset="0"/>
                <a:cs typeface="ＭＳ Ｐゴシック" charset="0"/>
              </a:endParaRPr>
            </a:p>
          </p:txBody>
        </p:sp>
        <p:sp>
          <p:nvSpPr>
            <p:cNvPr id="55302" name="Text Box 7"/>
            <p:cNvSpPr txBox="1">
              <a:spLocks noChangeArrowheads="1"/>
            </p:cNvSpPr>
            <p:nvPr/>
          </p:nvSpPr>
          <p:spPr bwMode="auto">
            <a:xfrm>
              <a:off x="3431646" y="4300538"/>
              <a:ext cx="1257426" cy="400110"/>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prstClr val="black"/>
                  </a:solidFill>
                  <a:latin typeface="Candara" charset="0"/>
                  <a:ea typeface="ＭＳ Ｐゴシック" charset="0"/>
                  <a:cs typeface="ＭＳ Ｐゴシック" charset="0"/>
                </a:rPr>
                <a:t>50 people</a:t>
              </a:r>
              <a:endParaRPr lang="en-US" sz="1800" dirty="0">
                <a:solidFill>
                  <a:prstClr val="black"/>
                </a:solidFill>
                <a:latin typeface="Times New Roman" charset="0"/>
                <a:ea typeface="ＭＳ Ｐゴシック" charset="0"/>
                <a:cs typeface="ＭＳ Ｐゴシック" charset="0"/>
              </a:endParaRPr>
            </a:p>
          </p:txBody>
        </p:sp>
        <p:grpSp>
          <p:nvGrpSpPr>
            <p:cNvPr id="55304" name="Group 9"/>
            <p:cNvGrpSpPr>
              <a:grpSpLocks/>
            </p:cNvGrpSpPr>
            <p:nvPr/>
          </p:nvGrpSpPr>
          <p:grpSpPr bwMode="auto">
            <a:xfrm>
              <a:off x="3185583" y="4318000"/>
              <a:ext cx="190500" cy="323850"/>
              <a:chOff x="1460" y="1232"/>
              <a:chExt cx="120" cy="204"/>
            </a:xfrm>
          </p:grpSpPr>
          <p:sp>
            <p:nvSpPr>
              <p:cNvPr id="55353" name="AutoShape 1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4" name="AutoShape 1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5" name="Group 12"/>
            <p:cNvGrpSpPr>
              <a:grpSpLocks/>
            </p:cNvGrpSpPr>
            <p:nvPr/>
          </p:nvGrpSpPr>
          <p:grpSpPr bwMode="auto">
            <a:xfrm>
              <a:off x="2829983" y="4114800"/>
              <a:ext cx="190500" cy="323850"/>
              <a:chOff x="1460" y="1232"/>
              <a:chExt cx="120" cy="204"/>
            </a:xfrm>
          </p:grpSpPr>
          <p:sp>
            <p:nvSpPr>
              <p:cNvPr id="55351" name="AutoShape 13"/>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2" name="AutoShape 14"/>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6" name="Group 15"/>
            <p:cNvGrpSpPr>
              <a:grpSpLocks/>
            </p:cNvGrpSpPr>
            <p:nvPr/>
          </p:nvGrpSpPr>
          <p:grpSpPr bwMode="auto">
            <a:xfrm>
              <a:off x="4722283" y="3200400"/>
              <a:ext cx="190500" cy="323850"/>
              <a:chOff x="1460" y="1232"/>
              <a:chExt cx="120" cy="204"/>
            </a:xfrm>
          </p:grpSpPr>
          <p:sp>
            <p:nvSpPr>
              <p:cNvPr id="55349" name="AutoShape 16"/>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0" name="AutoShape 17"/>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7" name="Group 18"/>
            <p:cNvGrpSpPr>
              <a:grpSpLocks/>
            </p:cNvGrpSpPr>
            <p:nvPr/>
          </p:nvGrpSpPr>
          <p:grpSpPr bwMode="auto">
            <a:xfrm>
              <a:off x="1801283" y="4038600"/>
              <a:ext cx="190500" cy="323850"/>
              <a:chOff x="1460" y="1232"/>
              <a:chExt cx="120" cy="204"/>
            </a:xfrm>
          </p:grpSpPr>
          <p:sp>
            <p:nvSpPr>
              <p:cNvPr id="55347" name="AutoShape 19"/>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8" name="AutoShape 20"/>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8" name="Group 21"/>
            <p:cNvGrpSpPr>
              <a:grpSpLocks/>
            </p:cNvGrpSpPr>
            <p:nvPr/>
          </p:nvGrpSpPr>
          <p:grpSpPr bwMode="auto">
            <a:xfrm>
              <a:off x="1458383" y="3835400"/>
              <a:ext cx="190500" cy="323850"/>
              <a:chOff x="1460" y="1232"/>
              <a:chExt cx="120" cy="204"/>
            </a:xfrm>
          </p:grpSpPr>
          <p:sp>
            <p:nvSpPr>
              <p:cNvPr id="55345" name="AutoShape 22"/>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6" name="AutoShape 23"/>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9" name="Group 24"/>
            <p:cNvGrpSpPr>
              <a:grpSpLocks/>
            </p:cNvGrpSpPr>
            <p:nvPr/>
          </p:nvGrpSpPr>
          <p:grpSpPr bwMode="auto">
            <a:xfrm>
              <a:off x="1356783" y="3022600"/>
              <a:ext cx="190500" cy="323850"/>
              <a:chOff x="1460" y="1232"/>
              <a:chExt cx="120" cy="204"/>
            </a:xfrm>
          </p:grpSpPr>
          <p:sp>
            <p:nvSpPr>
              <p:cNvPr id="55343" name="AutoShape 25"/>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4" name="AutoShape 26"/>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0" name="Group 27"/>
            <p:cNvGrpSpPr>
              <a:grpSpLocks/>
            </p:cNvGrpSpPr>
            <p:nvPr/>
          </p:nvGrpSpPr>
          <p:grpSpPr bwMode="auto">
            <a:xfrm>
              <a:off x="1852083" y="3098800"/>
              <a:ext cx="190500" cy="323850"/>
              <a:chOff x="1460" y="1232"/>
              <a:chExt cx="120" cy="204"/>
            </a:xfrm>
          </p:grpSpPr>
          <p:sp>
            <p:nvSpPr>
              <p:cNvPr id="55341" name="AutoShape 28"/>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2" name="AutoShape 29"/>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1" name="Group 30"/>
            <p:cNvGrpSpPr>
              <a:grpSpLocks/>
            </p:cNvGrpSpPr>
            <p:nvPr/>
          </p:nvGrpSpPr>
          <p:grpSpPr bwMode="auto">
            <a:xfrm>
              <a:off x="1013883" y="3975100"/>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2" name="Group 33"/>
            <p:cNvGrpSpPr>
              <a:grpSpLocks/>
            </p:cNvGrpSpPr>
            <p:nvPr/>
          </p:nvGrpSpPr>
          <p:grpSpPr bwMode="auto">
            <a:xfrm>
              <a:off x="4303183" y="3898900"/>
              <a:ext cx="190500" cy="323850"/>
              <a:chOff x="1460" y="1232"/>
              <a:chExt cx="120" cy="204"/>
            </a:xfrm>
          </p:grpSpPr>
          <p:sp>
            <p:nvSpPr>
              <p:cNvPr id="55337" name="AutoShape 34"/>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8" name="AutoShape 35"/>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sp>
          <p:nvSpPr>
            <p:cNvPr id="55313" name="Oval 36"/>
            <p:cNvSpPr>
              <a:spLocks noChangeArrowheads="1"/>
            </p:cNvSpPr>
            <p:nvPr/>
          </p:nvSpPr>
          <p:spPr bwMode="auto">
            <a:xfrm>
              <a:off x="2288646" y="3494088"/>
              <a:ext cx="296863" cy="280988"/>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14" name="Line 37"/>
            <p:cNvSpPr>
              <a:spLocks noChangeShapeType="1"/>
            </p:cNvSpPr>
            <p:nvPr/>
          </p:nvSpPr>
          <p:spPr bwMode="auto">
            <a:xfrm flipV="1">
              <a:off x="2518833" y="3082925"/>
              <a:ext cx="868363" cy="411163"/>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15" name="Line 38"/>
            <p:cNvSpPr>
              <a:spLocks noChangeShapeType="1"/>
            </p:cNvSpPr>
            <p:nvPr/>
          </p:nvSpPr>
          <p:spPr bwMode="auto">
            <a:xfrm>
              <a:off x="2555346" y="3775075"/>
              <a:ext cx="893763" cy="320675"/>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16" name="Text Box 39"/>
            <p:cNvSpPr txBox="1">
              <a:spLocks noChangeArrowheads="1"/>
            </p:cNvSpPr>
            <p:nvPr/>
          </p:nvSpPr>
          <p:spPr bwMode="auto">
            <a:xfrm>
              <a:off x="891646" y="3413125"/>
              <a:ext cx="1349375" cy="396875"/>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srgbClr val="000000"/>
                  </a:solidFill>
                  <a:latin typeface="Candara" charset="0"/>
                  <a:ea typeface="ＭＳ Ｐゴシック" charset="0"/>
                  <a:cs typeface="ＭＳ Ｐゴシック" charset="0"/>
                </a:rPr>
                <a:t>100 people</a:t>
              </a:r>
              <a:endParaRPr lang="en-US" dirty="0">
                <a:solidFill>
                  <a:srgbClr val="000000"/>
                </a:solidFill>
                <a:latin typeface="Times New Roman" charset="0"/>
                <a:ea typeface="ＭＳ Ｐゴシック" charset="0"/>
                <a:cs typeface="ＭＳ Ｐゴシック" charset="0"/>
              </a:endParaRPr>
            </a:p>
          </p:txBody>
        </p:sp>
        <p:sp>
          <p:nvSpPr>
            <p:cNvPr id="55317" name="Rectangle 40"/>
            <p:cNvSpPr>
              <a:spLocks noChangeArrowheads="1"/>
            </p:cNvSpPr>
            <p:nvPr/>
          </p:nvSpPr>
          <p:spPr bwMode="auto">
            <a:xfrm>
              <a:off x="3418946" y="2887663"/>
              <a:ext cx="1217613" cy="398463"/>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FFFFFF"/>
                  </a:solidFill>
                  <a:latin typeface="Candara" charset="0"/>
                  <a:ea typeface="ＭＳ Ｐゴシック" charset="0"/>
                  <a:cs typeface="ＭＳ Ｐゴシック" charset="0"/>
                </a:rPr>
                <a:t>sertraline</a:t>
              </a:r>
              <a:endParaRPr lang="en-US" sz="1900" dirty="0">
                <a:solidFill>
                  <a:srgbClr val="FFFFFF"/>
                </a:solidFill>
                <a:latin typeface="Candara" charset="0"/>
                <a:ea typeface="ＭＳ Ｐゴシック" charset="0"/>
                <a:cs typeface="ＭＳ Ｐゴシック" charset="0"/>
              </a:endParaRPr>
            </a:p>
          </p:txBody>
        </p:sp>
        <p:sp>
          <p:nvSpPr>
            <p:cNvPr id="55318" name="Line 41"/>
            <p:cNvSpPr>
              <a:spLocks noChangeShapeType="1"/>
            </p:cNvSpPr>
            <p:nvPr/>
          </p:nvSpPr>
          <p:spPr bwMode="auto">
            <a:xfrm flipV="1">
              <a:off x="4657197" y="3081867"/>
              <a:ext cx="1015470" cy="1058"/>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35" name="Text Box 6"/>
            <p:cNvSpPr txBox="1">
              <a:spLocks noChangeArrowheads="1"/>
            </p:cNvSpPr>
            <p:nvPr/>
          </p:nvSpPr>
          <p:spPr bwMode="auto">
            <a:xfrm>
              <a:off x="5757331" y="3893942"/>
              <a:ext cx="3048002" cy="388281"/>
            </a:xfrm>
            <a:prstGeom prst="rect">
              <a:avLst/>
            </a:prstGeom>
            <a:noFill/>
            <a:ln w="9525">
              <a:noFill/>
              <a:miter lim="800000"/>
              <a:headEnd/>
              <a:tailEnd/>
            </a:ln>
          </p:spPr>
          <p:txBody>
            <a:bodyPr wrap="square" lIns="79727" tIns="39863" rIns="79727" bIns="39863">
              <a:prstTxWarp prst="textNoShape">
                <a:avLst/>
              </a:prstTxWarp>
              <a:spAutoFit/>
            </a:bodyPr>
            <a:lstStyle/>
            <a:p>
              <a:pPr defTabSz="398463" eaLnBrk="0" fontAlgn="auto" hangingPunct="0">
                <a:spcBef>
                  <a:spcPct val="50000"/>
                </a:spcBef>
                <a:spcAft>
                  <a:spcPts val="0"/>
                </a:spcAft>
              </a:pPr>
              <a:r>
                <a:rPr lang="en-US" sz="2000" dirty="0" smtClean="0">
                  <a:solidFill>
                    <a:srgbClr val="000000"/>
                  </a:solidFill>
                  <a:latin typeface="Candara" charset="0"/>
                  <a:ea typeface="ＭＳ Ｐゴシック" charset="0"/>
                  <a:cs typeface="ＭＳ Ｐゴシック" charset="0"/>
                </a:rPr>
                <a:t>Mood, social activity</a:t>
              </a:r>
              <a:endParaRPr lang="en-US" dirty="0">
                <a:solidFill>
                  <a:srgbClr val="000000"/>
                </a:solidFill>
                <a:latin typeface="Candara" charset="0"/>
                <a:ea typeface="ＭＳ Ｐゴシック" charset="0"/>
                <a:cs typeface="ＭＳ Ｐゴシック" charset="0"/>
              </a:endParaRPr>
            </a:p>
          </p:txBody>
        </p:sp>
        <p:sp>
          <p:nvSpPr>
            <p:cNvPr id="55320" name="Text Box 43"/>
            <p:cNvSpPr txBox="1">
              <a:spLocks noChangeArrowheads="1"/>
            </p:cNvSpPr>
            <p:nvPr/>
          </p:nvSpPr>
          <p:spPr bwMode="auto">
            <a:xfrm>
              <a:off x="3393546" y="3297238"/>
              <a:ext cx="1257426" cy="400110"/>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prstClr val="black"/>
                  </a:solidFill>
                  <a:latin typeface="Candara" charset="0"/>
                  <a:ea typeface="ＭＳ Ｐゴシック" charset="0"/>
                  <a:cs typeface="ＭＳ Ｐゴシック" charset="0"/>
                </a:rPr>
                <a:t>50 people</a:t>
              </a:r>
              <a:endParaRPr lang="en-US" sz="1800" dirty="0">
                <a:solidFill>
                  <a:prstClr val="black"/>
                </a:solidFill>
                <a:latin typeface="Times New Roman" charset="0"/>
                <a:ea typeface="ＭＳ Ｐゴシック" charset="0"/>
                <a:cs typeface="ＭＳ Ｐゴシック" charset="0"/>
              </a:endParaRPr>
            </a:p>
          </p:txBody>
        </p:sp>
        <p:sp>
          <p:nvSpPr>
            <p:cNvPr id="55321" name="Rectangle 44"/>
            <p:cNvSpPr>
              <a:spLocks noChangeArrowheads="1"/>
            </p:cNvSpPr>
            <p:nvPr/>
          </p:nvSpPr>
          <p:spPr bwMode="auto">
            <a:xfrm>
              <a:off x="3458633" y="3871913"/>
              <a:ext cx="1217613" cy="400050"/>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000000"/>
                  </a:solidFill>
                  <a:latin typeface="Candara" charset="0"/>
                  <a:ea typeface="ＭＳ Ｐゴシック" charset="0"/>
                  <a:cs typeface="ＭＳ Ｐゴシック" charset="0"/>
                </a:rPr>
                <a:t>venlafaxine</a:t>
              </a:r>
              <a:endParaRPr lang="en-US" sz="1900" dirty="0">
                <a:solidFill>
                  <a:srgbClr val="000000"/>
                </a:solidFill>
                <a:latin typeface="Candara" charset="0"/>
                <a:ea typeface="ＭＳ Ｐゴシック" charset="0"/>
                <a:cs typeface="ＭＳ Ｐゴシック" charset="0"/>
              </a:endParaRPr>
            </a:p>
          </p:txBody>
        </p:sp>
        <p:grpSp>
          <p:nvGrpSpPr>
            <p:cNvPr id="55323" name="Group 46"/>
            <p:cNvGrpSpPr>
              <a:grpSpLocks/>
            </p:cNvGrpSpPr>
            <p:nvPr/>
          </p:nvGrpSpPr>
          <p:grpSpPr bwMode="auto">
            <a:xfrm>
              <a:off x="3210983" y="3213100"/>
              <a:ext cx="190500" cy="323850"/>
              <a:chOff x="1460" y="1232"/>
              <a:chExt cx="120" cy="204"/>
            </a:xfrm>
          </p:grpSpPr>
          <p:sp>
            <p:nvSpPr>
              <p:cNvPr id="55333" name="AutoShape 47"/>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4" name="AutoShape 48"/>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759883" y="3162300"/>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5" name="Group 52"/>
            <p:cNvGrpSpPr>
              <a:grpSpLocks/>
            </p:cNvGrpSpPr>
            <p:nvPr/>
          </p:nvGrpSpPr>
          <p:grpSpPr bwMode="auto">
            <a:xfrm>
              <a:off x="2868083" y="2870200"/>
              <a:ext cx="190500" cy="323850"/>
              <a:chOff x="1460" y="1232"/>
              <a:chExt cx="120" cy="204"/>
            </a:xfrm>
          </p:grpSpPr>
          <p:sp>
            <p:nvSpPr>
              <p:cNvPr id="55329" name="AutoShape 53"/>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0" name="AutoShape 54"/>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6" name="Group 55"/>
            <p:cNvGrpSpPr>
              <a:grpSpLocks/>
            </p:cNvGrpSpPr>
            <p:nvPr/>
          </p:nvGrpSpPr>
          <p:grpSpPr bwMode="auto">
            <a:xfrm>
              <a:off x="4747683" y="4140200"/>
              <a:ext cx="190500" cy="323850"/>
              <a:chOff x="1460" y="1232"/>
              <a:chExt cx="120" cy="204"/>
            </a:xfrm>
          </p:grpSpPr>
          <p:sp>
            <p:nvSpPr>
              <p:cNvPr id="55327" name="AutoShape 56"/>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28" name="AutoShape 57"/>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sp>
          <p:nvSpPr>
            <p:cNvPr id="59" name="Text Box 16"/>
            <p:cNvSpPr txBox="1">
              <a:spLocks noChangeArrowheads="1"/>
            </p:cNvSpPr>
            <p:nvPr/>
          </p:nvSpPr>
          <p:spPr bwMode="auto">
            <a:xfrm>
              <a:off x="6875991" y="4311650"/>
              <a:ext cx="1352550" cy="3968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prstClr val="black"/>
                  </a:solidFill>
                  <a:latin typeface="Candara" charset="0"/>
                  <a:ea typeface="ＭＳ Ｐゴシック" charset="0"/>
                  <a:cs typeface="ＭＳ Ｐゴシック" charset="0"/>
                </a:rPr>
                <a:t>population</a:t>
              </a:r>
            </a:p>
          </p:txBody>
        </p:sp>
        <p:sp>
          <p:nvSpPr>
            <p:cNvPr id="58" name="Line 41"/>
            <p:cNvSpPr>
              <a:spLocks noChangeShapeType="1"/>
            </p:cNvSpPr>
            <p:nvPr/>
          </p:nvSpPr>
          <p:spPr bwMode="auto">
            <a:xfrm flipV="1">
              <a:off x="4691064" y="4097867"/>
              <a:ext cx="1015470" cy="1058"/>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60" name="Text Box 6"/>
            <p:cNvSpPr txBox="1">
              <a:spLocks noChangeArrowheads="1"/>
            </p:cNvSpPr>
            <p:nvPr/>
          </p:nvSpPr>
          <p:spPr bwMode="auto">
            <a:xfrm>
              <a:off x="5757336" y="2887134"/>
              <a:ext cx="3048002" cy="403670"/>
            </a:xfrm>
            <a:prstGeom prst="rect">
              <a:avLst/>
            </a:prstGeom>
            <a:noFill/>
            <a:ln w="9525">
              <a:noFill/>
              <a:miter lim="800000"/>
              <a:headEnd/>
              <a:tailEnd/>
            </a:ln>
          </p:spPr>
          <p:txBody>
            <a:bodyPr wrap="square" lIns="79727" tIns="39863" rIns="79727" bIns="39863">
              <a:prstTxWarp prst="textNoShape">
                <a:avLst/>
              </a:prstTxWarp>
              <a:spAutoFit/>
            </a:bodyPr>
            <a:lstStyle/>
            <a:p>
              <a:pPr defTabSz="398463" eaLnBrk="0" fontAlgn="auto" hangingPunct="0">
                <a:spcBef>
                  <a:spcPct val="50000"/>
                </a:spcBef>
                <a:spcAft>
                  <a:spcPts val="0"/>
                </a:spcAft>
              </a:pPr>
              <a:r>
                <a:rPr lang="en-US" sz="2100" dirty="0" smtClean="0">
                  <a:solidFill>
                    <a:srgbClr val="000000"/>
                  </a:solidFill>
                  <a:latin typeface="Candara" charset="0"/>
                  <a:ea typeface="ＭＳ Ｐゴシック" charset="0"/>
                  <a:cs typeface="ＭＳ Ｐゴシック" charset="0"/>
                </a:rPr>
                <a:t>Mood, social activity</a:t>
              </a:r>
              <a:endParaRPr lang="en-US" sz="1800" dirty="0">
                <a:solidFill>
                  <a:srgbClr val="000000"/>
                </a:solidFill>
                <a:latin typeface="Candara" charset="0"/>
                <a:ea typeface="ＭＳ Ｐゴシック" charset="0"/>
                <a:cs typeface="ＭＳ Ｐゴシック" charset="0"/>
              </a:endParaRPr>
            </a:p>
          </p:txBody>
        </p:sp>
      </p:grpSp>
      <p:sp>
        <p:nvSpPr>
          <p:cNvPr id="61" name="Rectangle 2"/>
          <p:cNvSpPr txBox="1">
            <a:spLocks noChangeArrowheads="1"/>
          </p:cNvSpPr>
          <p:nvPr/>
        </p:nvSpPr>
        <p:spPr bwMode="auto">
          <a:xfrm>
            <a:off x="609600" y="5067300"/>
            <a:ext cx="8331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Candara"/>
                <a:ea typeface="+mj-ea"/>
                <a:cs typeface="+mj-cs"/>
              </a:defRPr>
            </a:lvl1pPr>
            <a:lvl2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Corbel" charset="0"/>
                <a:ea typeface="ＭＳ Ｐゴシック" charset="0"/>
                <a:cs typeface="ＭＳ Ｐゴシック" charset="0"/>
              </a:defRPr>
            </a:lvl6pPr>
            <a:lvl7pPr marL="914400" algn="ctr" rtl="0" fontAlgn="base">
              <a:spcBef>
                <a:spcPct val="0"/>
              </a:spcBef>
              <a:spcAft>
                <a:spcPct val="0"/>
              </a:spcAft>
              <a:defRPr sz="4400">
                <a:solidFill>
                  <a:schemeClr val="bg1"/>
                </a:solidFill>
                <a:latin typeface="Corbel" charset="0"/>
                <a:ea typeface="ＭＳ Ｐゴシック" charset="0"/>
                <a:cs typeface="ＭＳ Ｐゴシック" charset="0"/>
              </a:defRPr>
            </a:lvl7pPr>
            <a:lvl8pPr marL="1371600" algn="ctr" rtl="0" fontAlgn="base">
              <a:spcBef>
                <a:spcPct val="0"/>
              </a:spcBef>
              <a:spcAft>
                <a:spcPct val="0"/>
              </a:spcAft>
              <a:defRPr sz="4400">
                <a:solidFill>
                  <a:schemeClr val="bg1"/>
                </a:solidFill>
                <a:latin typeface="Corbel" charset="0"/>
                <a:ea typeface="ＭＳ Ｐゴシック" charset="0"/>
                <a:cs typeface="ＭＳ Ｐゴシック" charset="0"/>
              </a:defRPr>
            </a:lvl8pPr>
            <a:lvl9pPr marL="1828800" algn="ctr" rtl="0" fontAlgn="base">
              <a:spcBef>
                <a:spcPct val="0"/>
              </a:spcBef>
              <a:spcAft>
                <a:spcPct val="0"/>
              </a:spcAft>
              <a:defRPr sz="4400">
                <a:solidFill>
                  <a:schemeClr val="bg1"/>
                </a:solidFill>
                <a:latin typeface="Corbel" charset="0"/>
                <a:ea typeface="ＭＳ Ｐゴシック" charset="0"/>
                <a:cs typeface="ＭＳ Ｐゴシック" charset="0"/>
              </a:defRPr>
            </a:lvl9pPr>
          </a:lstStyle>
          <a:p>
            <a:pPr marL="457200" indent="-457200" algn="l" eaLnBrk="1" hangingPunct="1">
              <a:buFont typeface="Arial"/>
              <a:buChar char="•"/>
            </a:pPr>
            <a:r>
              <a:rPr lang="en-US" altLang="ja-JP" sz="2400" dirty="0" smtClean="0">
                <a:solidFill>
                  <a:schemeClr val="tx1">
                    <a:lumMod val="65000"/>
                    <a:lumOff val="35000"/>
                  </a:schemeClr>
                </a:solidFill>
                <a:latin typeface="Calibri"/>
                <a:cs typeface="Calibri"/>
              </a:rPr>
              <a:t>tells us </a:t>
            </a:r>
            <a:r>
              <a:rPr lang="en-US" altLang="ja-JP" sz="2400" i="1" dirty="0" smtClean="0">
                <a:solidFill>
                  <a:schemeClr val="tx1">
                    <a:lumMod val="65000"/>
                    <a:lumOff val="35000"/>
                  </a:schemeClr>
                </a:solidFill>
                <a:latin typeface="Calibri"/>
                <a:cs typeface="Calibri"/>
              </a:rPr>
              <a:t>on average </a:t>
            </a:r>
            <a:r>
              <a:rPr lang="en-US" altLang="ja-JP" sz="2400" dirty="0" smtClean="0">
                <a:solidFill>
                  <a:schemeClr val="tx1">
                    <a:lumMod val="65000"/>
                    <a:lumOff val="35000"/>
                  </a:schemeClr>
                </a:solidFill>
                <a:latin typeface="Calibri"/>
                <a:cs typeface="Calibri"/>
              </a:rPr>
              <a:t>whether sertraline or venlafaxine is better at improving mood, depression</a:t>
            </a:r>
            <a:r>
              <a:rPr lang="en-US" altLang="ja-JP" sz="3200" dirty="0" smtClean="0">
                <a:solidFill>
                  <a:schemeClr val="tx1">
                    <a:lumMod val="65000"/>
                    <a:lumOff val="35000"/>
                  </a:schemeClr>
                </a:solidFill>
                <a:latin typeface="Calibri"/>
                <a:cs typeface="Calibri"/>
              </a:rPr>
              <a:t> </a:t>
            </a:r>
            <a:endParaRPr lang="en-US" sz="3200"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79040600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Feburary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575706" y="1416462"/>
            <a:ext cx="7895194" cy="3678238"/>
          </a:xfrm>
          <a:extLst>
            <a:ext uri="{91240B29-F687-4f45-9708-019B960494DF}"/>
          </a:extLst>
        </p:spPr>
        <p:txBody>
          <a:bodyPr lIns="85817" tIns="42908" rIns="85817" bIns="42908"/>
          <a:lstStyle/>
          <a:p>
            <a:pPr>
              <a:lnSpc>
                <a:spcPct val="100000"/>
              </a:lnSpc>
              <a:defRPr/>
            </a:pPr>
            <a:r>
              <a:rPr lang="en-US" sz="2000"/>
              <a:t>Traditional assessments: patient comes in for directed observations of function, anatomy, or physiology for care or research</a:t>
            </a:r>
          </a:p>
          <a:p>
            <a:pPr lvl="1">
              <a:lnSpc>
                <a:spcPct val="100000"/>
              </a:lnSpc>
              <a:defRPr/>
            </a:pPr>
            <a:r>
              <a:rPr lang="en-US" sz="1800"/>
              <a:t>physical exam by study staff, labs, imaging </a:t>
            </a:r>
          </a:p>
          <a:p>
            <a:pPr>
              <a:lnSpc>
                <a:spcPct val="100000"/>
              </a:lnSpc>
              <a:defRPr/>
            </a:pPr>
            <a:r>
              <a:rPr lang="en-US" sz="2000"/>
              <a:t>Moving outcomes assessment beyond walls of clinic and hospital</a:t>
            </a:r>
          </a:p>
          <a:p>
            <a:pPr lvl="1">
              <a:lnSpc>
                <a:spcPct val="100000"/>
              </a:lnSpc>
              <a:defRPr/>
            </a:pPr>
            <a:r>
              <a:rPr lang="en-US" sz="1800"/>
              <a:t>active self-reports and sensing</a:t>
            </a:r>
          </a:p>
          <a:p>
            <a:pPr lvl="2">
              <a:lnSpc>
                <a:spcPct val="100000"/>
              </a:lnSpc>
              <a:defRPr/>
            </a:pPr>
            <a:r>
              <a:rPr lang="en-US" sz="1600"/>
              <a:t>patient fills out a survey or instrument (e.g., PHQ-9)</a:t>
            </a:r>
          </a:p>
          <a:p>
            <a:pPr lvl="2">
              <a:lnSpc>
                <a:spcPct val="100000"/>
              </a:lnSpc>
              <a:defRPr/>
            </a:pPr>
            <a:r>
              <a:rPr lang="en-US" sz="1600"/>
              <a:t>patient uses wearable sensor to collect data (e.g., BP cuff)</a:t>
            </a:r>
          </a:p>
          <a:p>
            <a:pPr lvl="2">
              <a:lnSpc>
                <a:spcPct val="100000"/>
              </a:lnSpc>
              <a:defRPr/>
            </a:pPr>
            <a:r>
              <a:rPr lang="en-US" sz="1600"/>
              <a:t>patient completes an activity that is sensed by some technology (e.g., 6 minute walk test via smartphone)</a:t>
            </a:r>
          </a:p>
          <a:p>
            <a:pPr lvl="1">
              <a:lnSpc>
                <a:spcPct val="100000"/>
              </a:lnSpc>
              <a:defRPr/>
            </a:pPr>
            <a:r>
              <a:rPr lang="en-US" sz="1800"/>
              <a:t>passive sensing</a:t>
            </a:r>
          </a:p>
          <a:p>
            <a:pPr lvl="2">
              <a:lnSpc>
                <a:spcPct val="100000"/>
              </a:lnSpc>
              <a:defRPr/>
            </a:pPr>
            <a:r>
              <a:rPr lang="en-US" sz="1600"/>
              <a:t>a wearable or IoT thing senses the outcome without the patient’s active involvement, besides wearing the wearable or agreeing to being sensed (e.g., step count)</a:t>
            </a:r>
            <a:endParaRPr lang="en-US" sz="1400"/>
          </a:p>
          <a:p>
            <a:pPr>
              <a:lnSpc>
                <a:spcPct val="100000"/>
              </a:lnSpc>
              <a:defRPr/>
            </a:pPr>
            <a:endParaRPr lang="en-US" sz="1800"/>
          </a:p>
          <a:p>
            <a:pPr lvl="1">
              <a:lnSpc>
                <a:spcPct val="100000"/>
              </a:lnSpc>
              <a:defRPr/>
            </a:pPr>
            <a:endParaRPr lang="en-US" sz="1800"/>
          </a:p>
          <a:p>
            <a:pPr>
              <a:lnSpc>
                <a:spcPct val="100000"/>
              </a:lnSpc>
              <a:defRPr/>
            </a:pPr>
            <a:endParaRPr lang="en-US" sz="1600"/>
          </a:p>
          <a:p>
            <a:pPr lvl="1">
              <a:lnSpc>
                <a:spcPct val="100000"/>
              </a:lnSpc>
              <a:defRPr/>
            </a:pPr>
            <a:endParaRPr lang="en-US" sz="1600"/>
          </a:p>
          <a:p>
            <a:pPr>
              <a:lnSpc>
                <a:spcPct val="100000"/>
              </a:lnSpc>
              <a:defRPr/>
            </a:pPr>
            <a:endParaRPr lang="en-US" dirty="0" smtClean="0">
              <a:cs typeface="+mn-cs"/>
            </a:endParaRPr>
          </a:p>
        </p:txBody>
      </p:sp>
      <p:sp>
        <p:nvSpPr>
          <p:cNvPr id="733187" name="Rectangle 3"/>
          <p:cNvSpPr>
            <a:spLocks noGrp="1" noChangeArrowheads="1"/>
          </p:cNvSpPr>
          <p:nvPr>
            <p:ph type="title"/>
          </p:nvPr>
        </p:nvSpPr>
        <p:spPr/>
        <p:txBody>
          <a:bodyPr/>
          <a:lstStyle/>
          <a:p>
            <a:pPr>
              <a:defRPr/>
            </a:pPr>
            <a:r>
              <a:rPr lang="en-US" dirty="0">
                <a:cs typeface="+mj-cs"/>
              </a:rPr>
              <a:t>Outcomes Assessment</a:t>
            </a:r>
            <a:endParaRPr lang="en-US" dirty="0" smtClean="0">
              <a:cs typeface="+mj-cs"/>
            </a:endParaRPr>
          </a:p>
        </p:txBody>
      </p:sp>
    </p:spTree>
    <p:extLst>
      <p:ext uri="{BB962C8B-B14F-4D97-AF65-F5344CB8AC3E}">
        <p14:creationId xmlns:p14="http://schemas.microsoft.com/office/powerpoint/2010/main" val="166375974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363133" y="440267"/>
            <a:ext cx="6540500" cy="1143000"/>
          </a:xfrm>
        </p:spPr>
        <p:txBody>
          <a:bodyPr/>
          <a:lstStyle/>
          <a:p>
            <a:pPr eaLnBrk="1" hangingPunct="1"/>
            <a:r>
              <a:rPr lang="en-US" altLang="ja-JP" sz="4000" b="1" dirty="0" smtClean="0">
                <a:solidFill>
                  <a:schemeClr val="tx1">
                    <a:lumMod val="65000"/>
                    <a:lumOff val="35000"/>
                  </a:schemeClr>
                </a:solidFill>
                <a:cs typeface="Candara"/>
              </a:rPr>
              <a:t>none of us are average</a:t>
            </a:r>
            <a:endParaRPr lang="en-US" sz="4000" b="1" dirty="0">
              <a:solidFill>
                <a:schemeClr val="tx1">
                  <a:lumMod val="65000"/>
                  <a:lumOff val="35000"/>
                </a:schemeClr>
              </a:solidFill>
              <a:cs typeface="Candara"/>
            </a:endParaRPr>
          </a:p>
        </p:txBody>
      </p:sp>
      <p:grpSp>
        <p:nvGrpSpPr>
          <p:cNvPr id="11" name="Group 10"/>
          <p:cNvGrpSpPr/>
          <p:nvPr/>
        </p:nvGrpSpPr>
        <p:grpSpPr>
          <a:xfrm>
            <a:off x="1066800" y="2065867"/>
            <a:ext cx="7027334" cy="3789865"/>
            <a:chOff x="1066800" y="2336800"/>
            <a:chExt cx="7027334" cy="3789865"/>
          </a:xfrm>
        </p:grpSpPr>
        <p:grpSp>
          <p:nvGrpSpPr>
            <p:cNvPr id="55311" name="Group 30"/>
            <p:cNvGrpSpPr>
              <a:grpSpLocks/>
            </p:cNvGrpSpPr>
            <p:nvPr/>
          </p:nvGrpSpPr>
          <p:grpSpPr bwMode="auto">
            <a:xfrm>
              <a:off x="2504016" y="4770974"/>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1792816" y="4770974"/>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cxnSp>
          <p:nvCxnSpPr>
            <p:cNvPr id="4" name="Straight Arrow Connector 3"/>
            <p:cNvCxnSpPr/>
            <p:nvPr/>
          </p:nvCxnSpPr>
          <p:spPr bwMode="auto">
            <a:xfrm>
              <a:off x="1066800" y="5283200"/>
              <a:ext cx="7027334" cy="16934"/>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4453467" y="2336800"/>
              <a:ext cx="50800" cy="2946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5113867" y="5757333"/>
              <a:ext cx="2005677" cy="369332"/>
            </a:xfrm>
            <a:prstGeom prst="rect">
              <a:avLst/>
            </a:prstGeom>
            <a:noFill/>
          </p:spPr>
          <p:txBody>
            <a:bodyPr wrap="none" rtlCol="0">
              <a:spAutoFit/>
            </a:bodyPr>
            <a:lstStyle/>
            <a:p>
              <a:r>
                <a:rPr lang="en-US" dirty="0" smtClean="0"/>
                <a:t>venlafaxine better</a:t>
              </a:r>
              <a:endParaRPr lang="en-US" dirty="0"/>
            </a:p>
          </p:txBody>
        </p:sp>
        <p:sp>
          <p:nvSpPr>
            <p:cNvPr id="65" name="TextBox 64"/>
            <p:cNvSpPr txBox="1"/>
            <p:nvPr/>
          </p:nvSpPr>
          <p:spPr>
            <a:xfrm>
              <a:off x="2252134" y="5757333"/>
              <a:ext cx="1787669" cy="369332"/>
            </a:xfrm>
            <a:prstGeom prst="rect">
              <a:avLst/>
            </a:prstGeom>
            <a:noFill/>
          </p:spPr>
          <p:txBody>
            <a:bodyPr wrap="none" rtlCol="0">
              <a:spAutoFit/>
            </a:bodyPr>
            <a:lstStyle/>
            <a:p>
              <a:r>
                <a:rPr lang="en-US" dirty="0"/>
                <a:t>sertraline </a:t>
              </a:r>
              <a:r>
                <a:rPr lang="en-US" dirty="0" smtClean="0"/>
                <a:t>better</a:t>
              </a:r>
              <a:endParaRPr lang="en-US" dirty="0"/>
            </a:p>
          </p:txBody>
        </p:sp>
        <p:grpSp>
          <p:nvGrpSpPr>
            <p:cNvPr id="66" name="Group 30"/>
            <p:cNvGrpSpPr>
              <a:grpSpLocks/>
            </p:cNvGrpSpPr>
            <p:nvPr/>
          </p:nvGrpSpPr>
          <p:grpSpPr bwMode="auto">
            <a:xfrm>
              <a:off x="3181350" y="4770974"/>
              <a:ext cx="190500" cy="323850"/>
              <a:chOff x="1460" y="1232"/>
              <a:chExt cx="120" cy="204"/>
            </a:xfrm>
          </p:grpSpPr>
          <p:sp>
            <p:nvSpPr>
              <p:cNvPr id="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69" name="Group 30"/>
            <p:cNvGrpSpPr>
              <a:grpSpLocks/>
            </p:cNvGrpSpPr>
            <p:nvPr/>
          </p:nvGrpSpPr>
          <p:grpSpPr bwMode="auto">
            <a:xfrm>
              <a:off x="3130550" y="4330707"/>
              <a:ext cx="190500" cy="323851"/>
              <a:chOff x="1460" y="1232"/>
              <a:chExt cx="120" cy="204"/>
            </a:xfrm>
          </p:grpSpPr>
          <p:sp>
            <p:nvSpPr>
              <p:cNvPr id="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2" name="Group 30"/>
            <p:cNvGrpSpPr>
              <a:grpSpLocks/>
            </p:cNvGrpSpPr>
            <p:nvPr/>
          </p:nvGrpSpPr>
          <p:grpSpPr bwMode="auto">
            <a:xfrm>
              <a:off x="3604683" y="4770973"/>
              <a:ext cx="190500" cy="323851"/>
              <a:chOff x="1460" y="1232"/>
              <a:chExt cx="120" cy="204"/>
            </a:xfrm>
          </p:grpSpPr>
          <p:sp>
            <p:nvSpPr>
              <p:cNvPr id="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5" name="Group 30"/>
            <p:cNvGrpSpPr>
              <a:grpSpLocks/>
            </p:cNvGrpSpPr>
            <p:nvPr/>
          </p:nvGrpSpPr>
          <p:grpSpPr bwMode="auto">
            <a:xfrm>
              <a:off x="4773084" y="3348573"/>
              <a:ext cx="190500" cy="323851"/>
              <a:chOff x="1460" y="1232"/>
              <a:chExt cx="120" cy="204"/>
            </a:xfrm>
          </p:grpSpPr>
          <p:sp>
            <p:nvSpPr>
              <p:cNvPr id="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8" name="Group 30"/>
            <p:cNvGrpSpPr>
              <a:grpSpLocks/>
            </p:cNvGrpSpPr>
            <p:nvPr/>
          </p:nvGrpSpPr>
          <p:grpSpPr bwMode="auto">
            <a:xfrm>
              <a:off x="4688418" y="4212173"/>
              <a:ext cx="190500" cy="323851"/>
              <a:chOff x="1460" y="1232"/>
              <a:chExt cx="120" cy="204"/>
            </a:xfrm>
          </p:grpSpPr>
          <p:sp>
            <p:nvSpPr>
              <p:cNvPr id="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2" name="Group 30"/>
            <p:cNvGrpSpPr>
              <a:grpSpLocks/>
            </p:cNvGrpSpPr>
            <p:nvPr/>
          </p:nvGrpSpPr>
          <p:grpSpPr bwMode="auto">
            <a:xfrm>
              <a:off x="4773083" y="4770973"/>
              <a:ext cx="190500" cy="323851"/>
              <a:chOff x="1460" y="1232"/>
              <a:chExt cx="120" cy="204"/>
            </a:xfrm>
          </p:grpSpPr>
          <p:sp>
            <p:nvSpPr>
              <p:cNvPr id="8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5" name="Group 30"/>
            <p:cNvGrpSpPr>
              <a:grpSpLocks/>
            </p:cNvGrpSpPr>
            <p:nvPr/>
          </p:nvGrpSpPr>
          <p:grpSpPr bwMode="auto">
            <a:xfrm>
              <a:off x="4790018" y="3771906"/>
              <a:ext cx="190500" cy="323851"/>
              <a:chOff x="1460" y="1232"/>
              <a:chExt cx="120" cy="204"/>
            </a:xfrm>
          </p:grpSpPr>
          <p:sp>
            <p:nvSpPr>
              <p:cNvPr id="8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8" name="Group 30"/>
            <p:cNvGrpSpPr>
              <a:grpSpLocks/>
            </p:cNvGrpSpPr>
            <p:nvPr/>
          </p:nvGrpSpPr>
          <p:grpSpPr bwMode="auto">
            <a:xfrm>
              <a:off x="5077884" y="3653373"/>
              <a:ext cx="190500" cy="323851"/>
              <a:chOff x="1460" y="1232"/>
              <a:chExt cx="120" cy="204"/>
            </a:xfrm>
          </p:grpSpPr>
          <p:sp>
            <p:nvSpPr>
              <p:cNvPr id="8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1" name="Group 30"/>
            <p:cNvGrpSpPr>
              <a:grpSpLocks/>
            </p:cNvGrpSpPr>
            <p:nvPr/>
          </p:nvGrpSpPr>
          <p:grpSpPr bwMode="auto">
            <a:xfrm>
              <a:off x="5975351" y="4279907"/>
              <a:ext cx="190500" cy="323851"/>
              <a:chOff x="1460" y="1232"/>
              <a:chExt cx="120" cy="204"/>
            </a:xfrm>
          </p:grpSpPr>
          <p:sp>
            <p:nvSpPr>
              <p:cNvPr id="9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4" name="Group 30"/>
            <p:cNvGrpSpPr>
              <a:grpSpLocks/>
            </p:cNvGrpSpPr>
            <p:nvPr/>
          </p:nvGrpSpPr>
          <p:grpSpPr bwMode="auto">
            <a:xfrm>
              <a:off x="5314951" y="4279906"/>
              <a:ext cx="190500" cy="323851"/>
              <a:chOff x="1460" y="1232"/>
              <a:chExt cx="120" cy="204"/>
            </a:xfrm>
          </p:grpSpPr>
          <p:sp>
            <p:nvSpPr>
              <p:cNvPr id="9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7" name="Group 30"/>
            <p:cNvGrpSpPr>
              <a:grpSpLocks/>
            </p:cNvGrpSpPr>
            <p:nvPr/>
          </p:nvGrpSpPr>
          <p:grpSpPr bwMode="auto">
            <a:xfrm>
              <a:off x="6212417" y="4770973"/>
              <a:ext cx="190500" cy="323851"/>
              <a:chOff x="1460" y="1232"/>
              <a:chExt cx="120" cy="204"/>
            </a:xfrm>
          </p:grpSpPr>
          <p:sp>
            <p:nvSpPr>
              <p:cNvPr id="9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0" name="Group 30"/>
            <p:cNvGrpSpPr>
              <a:grpSpLocks/>
            </p:cNvGrpSpPr>
            <p:nvPr/>
          </p:nvGrpSpPr>
          <p:grpSpPr bwMode="auto">
            <a:xfrm>
              <a:off x="5365750" y="4770973"/>
              <a:ext cx="190500" cy="323851"/>
              <a:chOff x="1460" y="1232"/>
              <a:chExt cx="120" cy="204"/>
            </a:xfrm>
          </p:grpSpPr>
          <p:sp>
            <p:nvSpPr>
              <p:cNvPr id="10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3" name="Group 30"/>
            <p:cNvGrpSpPr>
              <a:grpSpLocks/>
            </p:cNvGrpSpPr>
            <p:nvPr/>
          </p:nvGrpSpPr>
          <p:grpSpPr bwMode="auto">
            <a:xfrm>
              <a:off x="5772151" y="4770973"/>
              <a:ext cx="190500" cy="323851"/>
              <a:chOff x="1460" y="1232"/>
              <a:chExt cx="120" cy="204"/>
            </a:xfrm>
          </p:grpSpPr>
          <p:sp>
            <p:nvSpPr>
              <p:cNvPr id="10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6" name="Group 30"/>
            <p:cNvGrpSpPr>
              <a:grpSpLocks/>
            </p:cNvGrpSpPr>
            <p:nvPr/>
          </p:nvGrpSpPr>
          <p:grpSpPr bwMode="auto">
            <a:xfrm>
              <a:off x="3570817" y="4279908"/>
              <a:ext cx="190500" cy="323851"/>
              <a:chOff x="1460" y="1232"/>
              <a:chExt cx="120" cy="204"/>
            </a:xfrm>
          </p:grpSpPr>
          <p:sp>
            <p:nvSpPr>
              <p:cNvPr id="10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9" name="Group 30"/>
            <p:cNvGrpSpPr>
              <a:grpSpLocks/>
            </p:cNvGrpSpPr>
            <p:nvPr/>
          </p:nvGrpSpPr>
          <p:grpSpPr bwMode="auto">
            <a:xfrm>
              <a:off x="4942417" y="4330706"/>
              <a:ext cx="190500" cy="323851"/>
              <a:chOff x="1460" y="1232"/>
              <a:chExt cx="120" cy="204"/>
            </a:xfrm>
          </p:grpSpPr>
          <p:sp>
            <p:nvSpPr>
              <p:cNvPr id="11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2" name="Group 30"/>
            <p:cNvGrpSpPr>
              <a:grpSpLocks/>
            </p:cNvGrpSpPr>
            <p:nvPr/>
          </p:nvGrpSpPr>
          <p:grpSpPr bwMode="auto">
            <a:xfrm>
              <a:off x="3418417" y="3822708"/>
              <a:ext cx="190500" cy="323851"/>
              <a:chOff x="1460" y="1232"/>
              <a:chExt cx="120" cy="204"/>
            </a:xfrm>
          </p:grpSpPr>
          <p:sp>
            <p:nvSpPr>
              <p:cNvPr id="11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5" name="Group 30"/>
            <p:cNvGrpSpPr>
              <a:grpSpLocks/>
            </p:cNvGrpSpPr>
            <p:nvPr/>
          </p:nvGrpSpPr>
          <p:grpSpPr bwMode="auto">
            <a:xfrm>
              <a:off x="4129616" y="3162308"/>
              <a:ext cx="190500" cy="323851"/>
              <a:chOff x="1460" y="1232"/>
              <a:chExt cx="120" cy="204"/>
            </a:xfrm>
          </p:grpSpPr>
          <p:sp>
            <p:nvSpPr>
              <p:cNvPr id="11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8" name="Group 30"/>
            <p:cNvGrpSpPr>
              <a:grpSpLocks/>
            </p:cNvGrpSpPr>
            <p:nvPr/>
          </p:nvGrpSpPr>
          <p:grpSpPr bwMode="auto">
            <a:xfrm>
              <a:off x="3638550" y="3348574"/>
              <a:ext cx="190500" cy="323851"/>
              <a:chOff x="1460" y="1232"/>
              <a:chExt cx="120" cy="204"/>
            </a:xfrm>
          </p:grpSpPr>
          <p:sp>
            <p:nvSpPr>
              <p:cNvPr id="11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1" name="Group 30"/>
            <p:cNvGrpSpPr>
              <a:grpSpLocks/>
            </p:cNvGrpSpPr>
            <p:nvPr/>
          </p:nvGrpSpPr>
          <p:grpSpPr bwMode="auto">
            <a:xfrm>
              <a:off x="4180417" y="3585641"/>
              <a:ext cx="190500" cy="323851"/>
              <a:chOff x="1460" y="1232"/>
              <a:chExt cx="120" cy="204"/>
            </a:xfrm>
          </p:grpSpPr>
          <p:sp>
            <p:nvSpPr>
              <p:cNvPr id="12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4" name="Group 30"/>
            <p:cNvGrpSpPr>
              <a:grpSpLocks/>
            </p:cNvGrpSpPr>
            <p:nvPr/>
          </p:nvGrpSpPr>
          <p:grpSpPr bwMode="auto">
            <a:xfrm>
              <a:off x="3892550" y="3873508"/>
              <a:ext cx="190500" cy="323851"/>
              <a:chOff x="1460" y="1232"/>
              <a:chExt cx="120" cy="204"/>
            </a:xfrm>
          </p:grpSpPr>
          <p:sp>
            <p:nvSpPr>
              <p:cNvPr id="12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7" name="Group 30"/>
            <p:cNvGrpSpPr>
              <a:grpSpLocks/>
            </p:cNvGrpSpPr>
            <p:nvPr/>
          </p:nvGrpSpPr>
          <p:grpSpPr bwMode="auto">
            <a:xfrm>
              <a:off x="4095750" y="4770973"/>
              <a:ext cx="190500" cy="323851"/>
              <a:chOff x="1460" y="1232"/>
              <a:chExt cx="120" cy="204"/>
            </a:xfrm>
          </p:grpSpPr>
          <p:sp>
            <p:nvSpPr>
              <p:cNvPr id="12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0" name="Group 30"/>
            <p:cNvGrpSpPr>
              <a:grpSpLocks/>
            </p:cNvGrpSpPr>
            <p:nvPr/>
          </p:nvGrpSpPr>
          <p:grpSpPr bwMode="auto">
            <a:xfrm>
              <a:off x="4011083" y="4212174"/>
              <a:ext cx="190500" cy="323851"/>
              <a:chOff x="1460" y="1232"/>
              <a:chExt cx="120" cy="204"/>
            </a:xfrm>
          </p:grpSpPr>
          <p:sp>
            <p:nvSpPr>
              <p:cNvPr id="13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3" name="Group 30"/>
            <p:cNvGrpSpPr>
              <a:grpSpLocks/>
            </p:cNvGrpSpPr>
            <p:nvPr/>
          </p:nvGrpSpPr>
          <p:grpSpPr bwMode="auto">
            <a:xfrm>
              <a:off x="4400550" y="4110574"/>
              <a:ext cx="190500" cy="323851"/>
              <a:chOff x="1460" y="1232"/>
              <a:chExt cx="120" cy="204"/>
            </a:xfrm>
          </p:grpSpPr>
          <p:sp>
            <p:nvSpPr>
              <p:cNvPr id="13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6" name="Group 30"/>
            <p:cNvGrpSpPr>
              <a:grpSpLocks/>
            </p:cNvGrpSpPr>
            <p:nvPr/>
          </p:nvGrpSpPr>
          <p:grpSpPr bwMode="auto">
            <a:xfrm>
              <a:off x="4552950" y="3026841"/>
              <a:ext cx="190500" cy="323851"/>
              <a:chOff x="1460" y="1232"/>
              <a:chExt cx="120" cy="204"/>
            </a:xfrm>
          </p:grpSpPr>
          <p:sp>
            <p:nvSpPr>
              <p:cNvPr id="13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2" name="Group 30"/>
            <p:cNvGrpSpPr>
              <a:grpSpLocks/>
            </p:cNvGrpSpPr>
            <p:nvPr/>
          </p:nvGrpSpPr>
          <p:grpSpPr bwMode="auto">
            <a:xfrm>
              <a:off x="4823884" y="2772840"/>
              <a:ext cx="190500" cy="323851"/>
              <a:chOff x="1460" y="1232"/>
              <a:chExt cx="120" cy="204"/>
            </a:xfrm>
          </p:grpSpPr>
          <p:sp>
            <p:nvSpPr>
              <p:cNvPr id="14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5" name="Group 30"/>
            <p:cNvGrpSpPr>
              <a:grpSpLocks/>
            </p:cNvGrpSpPr>
            <p:nvPr/>
          </p:nvGrpSpPr>
          <p:grpSpPr bwMode="auto">
            <a:xfrm>
              <a:off x="5077884" y="3653373"/>
              <a:ext cx="190500" cy="323851"/>
              <a:chOff x="1460" y="1232"/>
              <a:chExt cx="120" cy="204"/>
            </a:xfrm>
          </p:grpSpPr>
          <p:sp>
            <p:nvSpPr>
              <p:cNvPr id="14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8" name="Group 30"/>
            <p:cNvGrpSpPr>
              <a:grpSpLocks/>
            </p:cNvGrpSpPr>
            <p:nvPr/>
          </p:nvGrpSpPr>
          <p:grpSpPr bwMode="auto">
            <a:xfrm>
              <a:off x="5365750" y="3839639"/>
              <a:ext cx="190500" cy="323851"/>
              <a:chOff x="1460" y="1232"/>
              <a:chExt cx="120" cy="204"/>
            </a:xfrm>
          </p:grpSpPr>
          <p:sp>
            <p:nvSpPr>
              <p:cNvPr id="14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1" name="Group 30"/>
            <p:cNvGrpSpPr>
              <a:grpSpLocks/>
            </p:cNvGrpSpPr>
            <p:nvPr/>
          </p:nvGrpSpPr>
          <p:grpSpPr bwMode="auto">
            <a:xfrm>
              <a:off x="5602817" y="4042840"/>
              <a:ext cx="190500" cy="323851"/>
              <a:chOff x="1460" y="1232"/>
              <a:chExt cx="120" cy="204"/>
            </a:xfrm>
          </p:grpSpPr>
          <p:sp>
            <p:nvSpPr>
              <p:cNvPr id="15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4" name="Group 30"/>
            <p:cNvGrpSpPr>
              <a:grpSpLocks/>
            </p:cNvGrpSpPr>
            <p:nvPr/>
          </p:nvGrpSpPr>
          <p:grpSpPr bwMode="auto">
            <a:xfrm>
              <a:off x="6805084" y="4770973"/>
              <a:ext cx="190500" cy="323851"/>
              <a:chOff x="1460" y="1232"/>
              <a:chExt cx="120" cy="204"/>
            </a:xfrm>
          </p:grpSpPr>
          <p:sp>
            <p:nvSpPr>
              <p:cNvPr id="15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7" name="Group 30"/>
            <p:cNvGrpSpPr>
              <a:grpSpLocks/>
            </p:cNvGrpSpPr>
            <p:nvPr/>
          </p:nvGrpSpPr>
          <p:grpSpPr bwMode="auto">
            <a:xfrm>
              <a:off x="5077884" y="2992973"/>
              <a:ext cx="190500" cy="323851"/>
              <a:chOff x="1460" y="1232"/>
              <a:chExt cx="120" cy="204"/>
            </a:xfrm>
          </p:grpSpPr>
          <p:sp>
            <p:nvSpPr>
              <p:cNvPr id="15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0" name="Group 30"/>
            <p:cNvGrpSpPr>
              <a:grpSpLocks/>
            </p:cNvGrpSpPr>
            <p:nvPr/>
          </p:nvGrpSpPr>
          <p:grpSpPr bwMode="auto">
            <a:xfrm>
              <a:off x="5298017" y="3230040"/>
              <a:ext cx="190500" cy="323851"/>
              <a:chOff x="1460" y="1232"/>
              <a:chExt cx="120" cy="204"/>
            </a:xfrm>
          </p:grpSpPr>
          <p:sp>
            <p:nvSpPr>
              <p:cNvPr id="16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3" name="Group 30"/>
            <p:cNvGrpSpPr>
              <a:grpSpLocks/>
            </p:cNvGrpSpPr>
            <p:nvPr/>
          </p:nvGrpSpPr>
          <p:grpSpPr bwMode="auto">
            <a:xfrm>
              <a:off x="5568951" y="3484039"/>
              <a:ext cx="190500" cy="323851"/>
              <a:chOff x="1460" y="1232"/>
              <a:chExt cx="120" cy="204"/>
            </a:xfrm>
          </p:grpSpPr>
          <p:sp>
            <p:nvSpPr>
              <p:cNvPr id="16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6" name="Group 30"/>
            <p:cNvGrpSpPr>
              <a:grpSpLocks/>
            </p:cNvGrpSpPr>
            <p:nvPr/>
          </p:nvGrpSpPr>
          <p:grpSpPr bwMode="auto">
            <a:xfrm>
              <a:off x="4603750" y="2569639"/>
              <a:ext cx="190500" cy="323851"/>
              <a:chOff x="1460" y="1232"/>
              <a:chExt cx="120" cy="204"/>
            </a:xfrm>
          </p:grpSpPr>
          <p:sp>
            <p:nvSpPr>
              <p:cNvPr id="1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9" name="Group 30"/>
            <p:cNvGrpSpPr>
              <a:grpSpLocks/>
            </p:cNvGrpSpPr>
            <p:nvPr/>
          </p:nvGrpSpPr>
          <p:grpSpPr bwMode="auto">
            <a:xfrm>
              <a:off x="5890684" y="3805773"/>
              <a:ext cx="190500" cy="323851"/>
              <a:chOff x="1460" y="1232"/>
              <a:chExt cx="120" cy="204"/>
            </a:xfrm>
          </p:grpSpPr>
          <p:sp>
            <p:nvSpPr>
              <p:cNvPr id="1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2" name="Group 30"/>
            <p:cNvGrpSpPr>
              <a:grpSpLocks/>
            </p:cNvGrpSpPr>
            <p:nvPr/>
          </p:nvGrpSpPr>
          <p:grpSpPr bwMode="auto">
            <a:xfrm>
              <a:off x="6330951" y="4229106"/>
              <a:ext cx="190500" cy="323851"/>
              <a:chOff x="1460" y="1232"/>
              <a:chExt cx="120" cy="204"/>
            </a:xfrm>
          </p:grpSpPr>
          <p:sp>
            <p:nvSpPr>
              <p:cNvPr id="1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5" name="Group 30"/>
            <p:cNvGrpSpPr>
              <a:grpSpLocks/>
            </p:cNvGrpSpPr>
            <p:nvPr/>
          </p:nvGrpSpPr>
          <p:grpSpPr bwMode="auto">
            <a:xfrm>
              <a:off x="6720417" y="4313774"/>
              <a:ext cx="190500" cy="323850"/>
              <a:chOff x="1460" y="1232"/>
              <a:chExt cx="120" cy="204"/>
            </a:xfrm>
          </p:grpSpPr>
          <p:sp>
            <p:nvSpPr>
              <p:cNvPr id="1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8" name="Group 30"/>
            <p:cNvGrpSpPr>
              <a:grpSpLocks/>
            </p:cNvGrpSpPr>
            <p:nvPr/>
          </p:nvGrpSpPr>
          <p:grpSpPr bwMode="auto">
            <a:xfrm>
              <a:off x="3824816" y="2925241"/>
              <a:ext cx="190500" cy="323850"/>
              <a:chOff x="1460" y="1232"/>
              <a:chExt cx="120" cy="204"/>
            </a:xfrm>
          </p:grpSpPr>
          <p:sp>
            <p:nvSpPr>
              <p:cNvPr id="1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1" name="Group 30"/>
            <p:cNvGrpSpPr>
              <a:grpSpLocks/>
            </p:cNvGrpSpPr>
            <p:nvPr/>
          </p:nvGrpSpPr>
          <p:grpSpPr bwMode="auto">
            <a:xfrm>
              <a:off x="2774950" y="4466174"/>
              <a:ext cx="190500" cy="323850"/>
              <a:chOff x="1460" y="1232"/>
              <a:chExt cx="120" cy="204"/>
            </a:xfrm>
          </p:grpSpPr>
          <p:sp>
            <p:nvSpPr>
              <p:cNvPr id="18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4" name="Group 30"/>
            <p:cNvGrpSpPr>
              <a:grpSpLocks/>
            </p:cNvGrpSpPr>
            <p:nvPr/>
          </p:nvGrpSpPr>
          <p:grpSpPr bwMode="auto">
            <a:xfrm>
              <a:off x="2165349" y="4550840"/>
              <a:ext cx="190500" cy="323850"/>
              <a:chOff x="1460" y="1232"/>
              <a:chExt cx="120" cy="204"/>
            </a:xfrm>
          </p:grpSpPr>
          <p:sp>
            <p:nvSpPr>
              <p:cNvPr id="18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2" name="Group 30"/>
            <p:cNvGrpSpPr>
              <a:grpSpLocks/>
            </p:cNvGrpSpPr>
            <p:nvPr/>
          </p:nvGrpSpPr>
          <p:grpSpPr bwMode="auto">
            <a:xfrm>
              <a:off x="4163483" y="2671240"/>
              <a:ext cx="190500" cy="323851"/>
              <a:chOff x="1460" y="1232"/>
              <a:chExt cx="120" cy="204"/>
            </a:xfrm>
          </p:grpSpPr>
          <p:sp>
            <p:nvSpPr>
              <p:cNvPr id="19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5" name="Group 30"/>
            <p:cNvGrpSpPr>
              <a:grpSpLocks/>
            </p:cNvGrpSpPr>
            <p:nvPr/>
          </p:nvGrpSpPr>
          <p:grpSpPr bwMode="auto">
            <a:xfrm>
              <a:off x="7076017" y="4483107"/>
              <a:ext cx="190500" cy="323851"/>
              <a:chOff x="1460" y="1232"/>
              <a:chExt cx="120" cy="204"/>
            </a:xfrm>
          </p:grpSpPr>
          <p:sp>
            <p:nvSpPr>
              <p:cNvPr id="19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8" name="Group 30"/>
            <p:cNvGrpSpPr>
              <a:grpSpLocks/>
            </p:cNvGrpSpPr>
            <p:nvPr/>
          </p:nvGrpSpPr>
          <p:grpSpPr bwMode="auto">
            <a:xfrm>
              <a:off x="7279217" y="4754040"/>
              <a:ext cx="190500" cy="323851"/>
              <a:chOff x="1460" y="1232"/>
              <a:chExt cx="120" cy="204"/>
            </a:xfrm>
          </p:grpSpPr>
          <p:sp>
            <p:nvSpPr>
              <p:cNvPr id="19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20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spTree>
    <p:extLst>
      <p:ext uri="{BB962C8B-B14F-4D97-AF65-F5344CB8AC3E}">
        <p14:creationId xmlns:p14="http://schemas.microsoft.com/office/powerpoint/2010/main" val="209398436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dirty="0" smtClean="0">
                <a:solidFill>
                  <a:srgbClr val="FFFFFF"/>
                </a:solidFill>
                <a:latin typeface="Arial"/>
                <a:ea typeface="ＭＳ Ｐゴシック"/>
              </a:rPr>
              <a:t>What Next?</a:t>
            </a:r>
            <a:endParaRPr lang="en-US" dirty="0">
              <a:solidFill>
                <a:srgbClr val="FFFFFF"/>
              </a:solidFill>
              <a:latin typeface="Arial"/>
              <a:ea typeface="ＭＳ Ｐゴシック"/>
            </a:endParaRPr>
          </a:p>
          <a:p>
            <a:pPr>
              <a:defRPr/>
            </a:pPr>
            <a:r>
              <a:rPr lang="en-US" dirty="0">
                <a:solidFill>
                  <a:srgbClr val="FFFFFF"/>
                </a:solidFill>
                <a:latin typeface="Arial"/>
                <a:ea typeface="ＭＳ Ｐゴシック"/>
              </a:rPr>
              <a:t>Epi – 206 Medical Informatics</a:t>
            </a:r>
          </a:p>
        </p:txBody>
      </p:sp>
      <p:sp>
        <p:nvSpPr>
          <p:cNvPr id="1317890" name="Rectangle 2"/>
          <p:cNvSpPr>
            <a:spLocks noGrp="1" noChangeArrowheads="1"/>
          </p:cNvSpPr>
          <p:nvPr>
            <p:ph type="title"/>
          </p:nvPr>
        </p:nvSpPr>
        <p:spPr/>
        <p:txBody>
          <a:bodyPr/>
          <a:lstStyle/>
          <a:p>
            <a:pPr>
              <a:defRPr/>
            </a:pPr>
            <a:r>
              <a:rPr lang="en-US" dirty="0" smtClean="0">
                <a:solidFill>
                  <a:srgbClr val="000000"/>
                </a:solidFill>
                <a:latin typeface="Candara"/>
                <a:cs typeface="Candara"/>
              </a:rPr>
              <a:t>Consider…</a:t>
            </a:r>
          </a:p>
        </p:txBody>
      </p:sp>
      <p:sp>
        <p:nvSpPr>
          <p:cNvPr id="1317891" name="Rectangle 3"/>
          <p:cNvSpPr>
            <a:spLocks noGrp="1" noChangeArrowheads="1"/>
          </p:cNvSpPr>
          <p:nvPr>
            <p:ph type="body" idx="1"/>
          </p:nvPr>
        </p:nvSpPr>
        <p:spPr>
          <a:xfrm>
            <a:off x="457200" y="1581150"/>
            <a:ext cx="8229600" cy="4775200"/>
          </a:xfrm>
        </p:spPr>
        <p:txBody>
          <a:bodyPr>
            <a:normAutofit/>
          </a:bodyPr>
          <a:lstStyle/>
          <a:p>
            <a:pPr>
              <a:defRPr/>
            </a:pPr>
            <a:r>
              <a:rPr lang="en-US" sz="2400" dirty="0" smtClean="0">
                <a:solidFill>
                  <a:srgbClr val="000000"/>
                </a:solidFill>
                <a:latin typeface="Arial" charset="0"/>
                <a:ea typeface="Arial" charset="0"/>
                <a:cs typeface="Arial" charset="0"/>
              </a:rPr>
              <a:t>8-week remission rate</a:t>
            </a:r>
            <a:r>
              <a:rPr lang="en-US" sz="2400" baseline="30000" dirty="0" smtClean="0">
                <a:solidFill>
                  <a:srgbClr val="000000"/>
                </a:solidFill>
                <a:latin typeface="Arial" charset="0"/>
                <a:ea typeface="Arial" charset="0"/>
                <a:cs typeface="Arial" charset="0"/>
              </a:rPr>
              <a:t>1</a:t>
            </a:r>
          </a:p>
          <a:p>
            <a:pPr>
              <a:defRPr/>
            </a:pPr>
            <a:endParaRPr lang="en-US" sz="2400" dirty="0">
              <a:solidFill>
                <a:srgbClr val="000000"/>
              </a:solidFill>
              <a:latin typeface="Arial" charset="0"/>
              <a:ea typeface="Arial" charset="0"/>
              <a:cs typeface="Arial" charset="0"/>
            </a:endParaRPr>
          </a:p>
          <a:p>
            <a:pPr marL="0" indent="0">
              <a:buNone/>
              <a:defRPr/>
            </a:pPr>
            <a:r>
              <a:rPr lang="en-US" sz="2400" baseline="30000" dirty="0" smtClean="0">
                <a:solidFill>
                  <a:srgbClr val="000000"/>
                </a:solidFill>
                <a:latin typeface="Arial" charset="0"/>
                <a:ea typeface="Arial" charset="0"/>
                <a:cs typeface="Arial" charset="0"/>
              </a:rPr>
              <a:t> </a:t>
            </a:r>
            <a:endParaRPr lang="en-US" sz="2400" dirty="0" smtClean="0">
              <a:solidFill>
                <a:srgbClr val="FF0000"/>
              </a:solidFill>
              <a:latin typeface="Arial" charset="0"/>
              <a:ea typeface="Arial" charset="0"/>
              <a:cs typeface="Arial" charset="0"/>
            </a:endParaRPr>
          </a:p>
          <a:p>
            <a:pPr>
              <a:defRPr/>
            </a:pPr>
            <a:endParaRPr lang="en-US" sz="2400" dirty="0" smtClean="0">
              <a:solidFill>
                <a:srgbClr val="000000"/>
              </a:solidFill>
              <a:latin typeface="Arial" charset="0"/>
              <a:ea typeface="Arial" charset="0"/>
              <a:cs typeface="Arial" charset="0"/>
            </a:endParaRPr>
          </a:p>
          <a:p>
            <a:pPr>
              <a:defRPr/>
            </a:pPr>
            <a:endParaRPr lang="en-US" sz="2400" dirty="0" smtClean="0">
              <a:solidFill>
                <a:srgbClr val="000000"/>
              </a:solidFill>
              <a:latin typeface="Arial" charset="0"/>
              <a:ea typeface="Arial" charset="0"/>
              <a:cs typeface="Arial" charset="0"/>
            </a:endParaRPr>
          </a:p>
          <a:p>
            <a:pPr>
              <a:defRPr/>
            </a:pPr>
            <a:endParaRPr lang="en-US" sz="2400" dirty="0">
              <a:solidFill>
                <a:srgbClr val="000000"/>
              </a:solidFill>
              <a:latin typeface="Arial" charset="0"/>
              <a:ea typeface="Arial" charset="0"/>
              <a:cs typeface="Arial" charset="0"/>
            </a:endParaRPr>
          </a:p>
          <a:p>
            <a:pPr>
              <a:defRPr/>
            </a:pPr>
            <a:endParaRPr lang="en-US" sz="2400" dirty="0" smtClean="0">
              <a:solidFill>
                <a:srgbClr val="000000"/>
              </a:solidFill>
              <a:latin typeface="Arial" charset="0"/>
              <a:ea typeface="Arial" charset="0"/>
              <a:cs typeface="Arial" charset="0"/>
            </a:endParaRPr>
          </a:p>
          <a:p>
            <a:pPr>
              <a:defRPr/>
            </a:pPr>
            <a:r>
              <a:rPr lang="en-US" sz="2400" dirty="0" smtClean="0">
                <a:solidFill>
                  <a:srgbClr val="000000"/>
                </a:solidFill>
                <a:latin typeface="Arial" charset="0"/>
                <a:ea typeface="Arial" charset="0"/>
                <a:cs typeface="Arial" charset="0"/>
              </a:rPr>
              <a:t>e.g., for the last 200 patients "like you" in APEX</a:t>
            </a:r>
          </a:p>
          <a:p>
            <a:pPr lvl="1">
              <a:lnSpc>
                <a:spcPct val="100000"/>
              </a:lnSpc>
              <a:defRPr/>
            </a:pPr>
            <a:r>
              <a:rPr lang="en-US" sz="2000" dirty="0" smtClean="0">
                <a:solidFill>
                  <a:srgbClr val="000000"/>
                </a:solidFill>
                <a:latin typeface="Arial" charset="0"/>
                <a:ea typeface="Arial" charset="0"/>
                <a:cs typeface="Arial" charset="0"/>
              </a:rPr>
              <a:t>60 velafaxine patients, 30 remitted (50%)</a:t>
            </a:r>
          </a:p>
          <a:p>
            <a:pPr lvl="1">
              <a:lnSpc>
                <a:spcPct val="100000"/>
              </a:lnSpc>
              <a:defRPr/>
            </a:pPr>
            <a:r>
              <a:rPr lang="en-US" sz="2000" dirty="0" smtClean="0">
                <a:solidFill>
                  <a:srgbClr val="000000"/>
                </a:solidFill>
                <a:latin typeface="Arial" charset="0"/>
                <a:ea typeface="Arial" charset="0"/>
                <a:cs typeface="Arial" charset="0"/>
              </a:rPr>
              <a:t>140 sertraline patients, 88 remitted (63%)</a:t>
            </a:r>
          </a:p>
          <a:p>
            <a:pPr>
              <a:defRPr/>
            </a:pPr>
            <a:r>
              <a:rPr lang="en-US" sz="2400" dirty="0" smtClean="0">
                <a:solidFill>
                  <a:srgbClr val="000000"/>
                </a:solidFill>
                <a:latin typeface="Arial" charset="0"/>
                <a:ea typeface="Arial" charset="0"/>
                <a:cs typeface="Arial" charset="0"/>
              </a:rPr>
              <a:t>Which should you take? </a:t>
            </a:r>
            <a:endParaRPr lang="en-US" dirty="0" smtClean="0">
              <a:solidFill>
                <a:srgbClr val="000000"/>
              </a:solidFill>
              <a:latin typeface="Arial" charset="0"/>
              <a:ea typeface="Arial" charset="0"/>
              <a:cs typeface="Arial" charset="0"/>
            </a:endParaRPr>
          </a:p>
        </p:txBody>
      </p:sp>
      <p:sp>
        <p:nvSpPr>
          <p:cNvPr id="1317892" name="Text Box 4"/>
          <p:cNvSpPr txBox="1">
            <a:spLocks noChangeArrowheads="1"/>
          </p:cNvSpPr>
          <p:nvPr/>
        </p:nvSpPr>
        <p:spPr bwMode="auto">
          <a:xfrm>
            <a:off x="2019300" y="6048573"/>
            <a:ext cx="69977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defRPr/>
            </a:pPr>
            <a:r>
              <a:rPr lang="en-US" sz="1400" baseline="30000" dirty="0" smtClean="0">
                <a:solidFill>
                  <a:srgbClr val="000000"/>
                </a:solidFill>
                <a:latin typeface="Arial" charset="0"/>
                <a:ea typeface="ＭＳ Ｐゴシック" charset="0"/>
                <a:cs typeface="ＭＳ Ｐゴシック" charset="0"/>
              </a:rPr>
              <a:t>1</a:t>
            </a:r>
            <a:r>
              <a:rPr lang="en-US" sz="1400" dirty="0" smtClean="0">
                <a:solidFill>
                  <a:srgbClr val="000000"/>
                </a:solidFill>
                <a:latin typeface="Arial" charset="0"/>
                <a:ea typeface="ＭＳ Ｐゴシック" charset="0"/>
                <a:cs typeface="ＭＳ Ｐゴシック" charset="0"/>
              </a:rPr>
              <a:t>http</a:t>
            </a:r>
            <a:r>
              <a:rPr lang="en-US" sz="1400" dirty="0">
                <a:solidFill>
                  <a:srgbClr val="000000"/>
                </a:solidFill>
                <a:latin typeface="Arial" charset="0"/>
                <a:ea typeface="ＭＳ Ｐゴシック" charset="0"/>
                <a:cs typeface="ＭＳ Ｐゴシック" charset="0"/>
              </a:rPr>
              <a:t>://</a:t>
            </a:r>
            <a:r>
              <a:rPr lang="en-US" sz="1400" dirty="0" err="1">
                <a:solidFill>
                  <a:srgbClr val="000000"/>
                </a:solidFill>
                <a:latin typeface="Arial" charset="0"/>
                <a:ea typeface="ＭＳ Ｐゴシック" charset="0"/>
                <a:cs typeface="ＭＳ Ｐゴシック" charset="0"/>
              </a:rPr>
              <a:t>www.effectivehealthcare.ahrq.gov</a:t>
            </a:r>
            <a:r>
              <a:rPr lang="en-US" sz="1400" dirty="0">
                <a:solidFill>
                  <a:srgbClr val="000000"/>
                </a:solidFill>
                <a:latin typeface="Arial" charset="0"/>
                <a:ea typeface="ＭＳ Ｐゴシック" charset="0"/>
                <a:cs typeface="ＭＳ Ｐゴシック" charset="0"/>
              </a:rPr>
              <a:t>/</a:t>
            </a:r>
            <a:r>
              <a:rPr lang="en-US" sz="1400" dirty="0" err="1">
                <a:solidFill>
                  <a:srgbClr val="000000"/>
                </a:solidFill>
                <a:latin typeface="Arial" charset="0"/>
                <a:ea typeface="ＭＳ Ｐゴシック" charset="0"/>
                <a:cs typeface="ＭＳ Ｐゴシック" charset="0"/>
              </a:rPr>
              <a:t>repFiles</a:t>
            </a:r>
            <a:r>
              <a:rPr lang="en-US" sz="1400" dirty="0">
                <a:solidFill>
                  <a:srgbClr val="000000"/>
                </a:solidFill>
                <a:latin typeface="Arial" charset="0"/>
                <a:ea typeface="ＭＳ Ｐゴシック" charset="0"/>
                <a:cs typeface="ＭＳ Ｐゴシック" charset="0"/>
              </a:rPr>
              <a:t>/</a:t>
            </a:r>
            <a:r>
              <a:rPr lang="en-US" sz="1400" dirty="0" err="1">
                <a:solidFill>
                  <a:srgbClr val="000000"/>
                </a:solidFill>
                <a:latin typeface="Arial" charset="0"/>
                <a:ea typeface="ＭＳ Ｐゴシック" charset="0"/>
                <a:cs typeface="ＭＳ Ｐゴシック" charset="0"/>
              </a:rPr>
              <a:t>Antidepressants_Final_Report.pdf</a:t>
            </a:r>
            <a:r>
              <a:rPr lang="en-US" sz="1400" dirty="0">
                <a:solidFill>
                  <a:srgbClr val="000000"/>
                </a:solidFill>
                <a:latin typeface="Arial" charset="0"/>
                <a:ea typeface="ＭＳ Ｐゴシック" charset="0"/>
                <a:cs typeface="ＭＳ Ｐゴシック" charset="0"/>
              </a:rPr>
              <a:t> </a:t>
            </a:r>
          </a:p>
        </p:txBody>
      </p:sp>
      <p:graphicFrame>
        <p:nvGraphicFramePr>
          <p:cNvPr id="7" name="Table 6"/>
          <p:cNvGraphicFramePr>
            <a:graphicFrameLocks noGrp="1"/>
          </p:cNvGraphicFramePr>
          <p:nvPr>
            <p:extLst>
              <p:ext uri="{D42A27DB-BD31-4B8C-83A1-F6EECF244321}">
                <p14:modId xmlns:p14="http://schemas.microsoft.com/office/powerpoint/2010/main" val="1105010887"/>
              </p:ext>
            </p:extLst>
          </p:nvPr>
        </p:nvGraphicFramePr>
        <p:xfrm>
          <a:off x="1092200" y="2284730"/>
          <a:ext cx="6756400" cy="1855469"/>
        </p:xfrm>
        <a:graphic>
          <a:graphicData uri="http://schemas.openxmlformats.org/drawingml/2006/table">
            <a:tbl>
              <a:tblPr bandRow="1">
                <a:tableStyleId>{5C22544A-7EE6-4342-B048-85BDC9FD1C3A}</a:tableStyleId>
              </a:tblPr>
              <a:tblGrid>
                <a:gridCol w="1689100"/>
                <a:gridCol w="1689100"/>
                <a:gridCol w="1689100"/>
                <a:gridCol w="1689100"/>
              </a:tblGrid>
              <a:tr h="416767">
                <a:tc>
                  <a:txBody>
                    <a:bodyPr/>
                    <a:lstStyle/>
                    <a:p>
                      <a:endParaRPr lang="en-US" dirty="0"/>
                    </a:p>
                  </a:txBody>
                  <a:tcPr/>
                </a:tc>
                <a:tc>
                  <a:txBody>
                    <a:bodyPr/>
                    <a:lstStyle/>
                    <a:p>
                      <a:pPr algn="ctr"/>
                      <a:r>
                        <a:rPr lang="en-US" b="1" dirty="0" smtClean="0"/>
                        <a:t>Effexor</a:t>
                      </a:r>
                      <a:endParaRPr lang="en-US" b="1" dirty="0"/>
                    </a:p>
                  </a:txBody>
                  <a:tcPr/>
                </a:tc>
                <a:tc>
                  <a:txBody>
                    <a:bodyPr/>
                    <a:lstStyle/>
                    <a:p>
                      <a:pPr algn="ctr"/>
                      <a:r>
                        <a:rPr lang="en-US" b="1" dirty="0" smtClean="0"/>
                        <a:t>Zoloft</a:t>
                      </a:r>
                      <a:endParaRPr lang="en-US" b="1" dirty="0"/>
                    </a:p>
                  </a:txBody>
                  <a:tcPr/>
                </a:tc>
                <a:tc>
                  <a:txBody>
                    <a:bodyPr/>
                    <a:lstStyle/>
                    <a:p>
                      <a:pPr algn="ctr"/>
                      <a:r>
                        <a:rPr lang="en-US" b="1" dirty="0" smtClean="0"/>
                        <a:t>p value</a:t>
                      </a:r>
                      <a:endParaRPr lang="en-US" b="1" dirty="0"/>
                    </a:p>
                  </a:txBody>
                  <a:tcPr/>
                </a:tc>
              </a:tr>
              <a:tr h="719351">
                <a:tc>
                  <a:txBody>
                    <a:bodyPr/>
                    <a:lstStyle/>
                    <a:p>
                      <a:r>
                        <a:rPr lang="en-US" b="1" dirty="0" err="1" smtClean="0"/>
                        <a:t>Mehtonen</a:t>
                      </a:r>
                      <a:r>
                        <a:rPr lang="en-US" b="1" dirty="0" smtClean="0"/>
                        <a:t>,</a:t>
                      </a:r>
                      <a:r>
                        <a:rPr lang="en-US" b="1" baseline="0" dirty="0" smtClean="0"/>
                        <a:t> et al. 2000</a:t>
                      </a:r>
                      <a:endParaRPr lang="en-US" b="1" dirty="0"/>
                    </a:p>
                  </a:txBody>
                  <a:tcPr/>
                </a:tc>
                <a:tc>
                  <a:txBody>
                    <a:bodyPr/>
                    <a:lstStyle/>
                    <a:p>
                      <a:pPr algn="ctr"/>
                      <a:r>
                        <a:rPr lang="en-US" dirty="0" smtClean="0"/>
                        <a:t>68</a:t>
                      </a:r>
                      <a:endParaRPr lang="en-US" dirty="0"/>
                    </a:p>
                  </a:txBody>
                  <a:tcPr/>
                </a:tc>
                <a:tc>
                  <a:txBody>
                    <a:bodyPr/>
                    <a:lstStyle/>
                    <a:p>
                      <a:pPr algn="ctr"/>
                      <a:r>
                        <a:rPr lang="en-US" dirty="0" smtClean="0"/>
                        <a:t>45</a:t>
                      </a:r>
                      <a:endParaRPr lang="en-US" dirty="0"/>
                    </a:p>
                  </a:txBody>
                  <a:tcPr/>
                </a:tc>
                <a:tc>
                  <a:txBody>
                    <a:bodyPr/>
                    <a:lstStyle/>
                    <a:p>
                      <a:pPr algn="ctr"/>
                      <a:r>
                        <a:rPr lang="en-US" dirty="0" smtClean="0"/>
                        <a:t>0.008</a:t>
                      </a:r>
                      <a:endParaRPr lang="en-US" dirty="0"/>
                    </a:p>
                  </a:txBody>
                  <a:tcPr/>
                </a:tc>
              </a:tr>
              <a:tr h="719351">
                <a:tc>
                  <a:txBody>
                    <a:bodyPr/>
                    <a:lstStyle/>
                    <a:p>
                      <a:r>
                        <a:rPr lang="en-US" b="1" dirty="0" smtClean="0"/>
                        <a:t>Sir, et al. 2005</a:t>
                      </a:r>
                      <a:endParaRPr lang="en-US" b="1" dirty="0"/>
                    </a:p>
                  </a:txBody>
                  <a:tcPr/>
                </a:tc>
                <a:tc>
                  <a:txBody>
                    <a:bodyPr/>
                    <a:lstStyle/>
                    <a:p>
                      <a:pPr algn="ctr"/>
                      <a:r>
                        <a:rPr lang="en-US" dirty="0" smtClean="0"/>
                        <a:t>54.4</a:t>
                      </a:r>
                      <a:endParaRPr lang="en-US" dirty="0"/>
                    </a:p>
                  </a:txBody>
                  <a:tcPr/>
                </a:tc>
                <a:tc>
                  <a:txBody>
                    <a:bodyPr/>
                    <a:lstStyle/>
                    <a:p>
                      <a:pPr algn="ctr"/>
                      <a:r>
                        <a:rPr lang="en-US" dirty="0" smtClean="0"/>
                        <a:t>59.5</a:t>
                      </a:r>
                      <a:endParaRPr lang="en-US" dirty="0"/>
                    </a:p>
                  </a:txBody>
                  <a:tcPr/>
                </a:tc>
                <a:tc>
                  <a:txBody>
                    <a:bodyPr/>
                    <a:lstStyle/>
                    <a:p>
                      <a:pPr algn="ctr"/>
                      <a:r>
                        <a:rPr lang="en-US" dirty="0" smtClean="0"/>
                        <a:t>0.47</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05010887"/>
              </p:ext>
            </p:extLst>
          </p:nvPr>
        </p:nvGraphicFramePr>
        <p:xfrm>
          <a:off x="1193800" y="2297430"/>
          <a:ext cx="6756400" cy="1855469"/>
        </p:xfrm>
        <a:graphic>
          <a:graphicData uri="http://schemas.openxmlformats.org/drawingml/2006/table">
            <a:tbl>
              <a:tblPr bandRow="1">
                <a:tableStyleId>{5C22544A-7EE6-4342-B048-85BDC9FD1C3A}</a:tableStyleId>
              </a:tblPr>
              <a:tblGrid>
                <a:gridCol w="1689100"/>
                <a:gridCol w="1689100"/>
                <a:gridCol w="1689100"/>
                <a:gridCol w="1689100"/>
              </a:tblGrid>
              <a:tr h="416767">
                <a:tc>
                  <a:txBody>
                    <a:bodyPr/>
                    <a:lstStyle/>
                    <a:p>
                      <a:endParaRPr lang="en-US" dirty="0"/>
                    </a:p>
                  </a:txBody>
                  <a:tcPr/>
                </a:tc>
                <a:tc>
                  <a:txBody>
                    <a:bodyPr/>
                    <a:lstStyle/>
                    <a:p>
                      <a:pPr algn="ctr"/>
                      <a:r>
                        <a:rPr lang="en-US" b="1" dirty="0" smtClean="0"/>
                        <a:t>Effexor</a:t>
                      </a:r>
                      <a:endParaRPr lang="en-US" b="1" dirty="0"/>
                    </a:p>
                  </a:txBody>
                  <a:tcPr/>
                </a:tc>
                <a:tc>
                  <a:txBody>
                    <a:bodyPr/>
                    <a:lstStyle/>
                    <a:p>
                      <a:pPr algn="ctr"/>
                      <a:r>
                        <a:rPr lang="en-US" b="1" dirty="0" smtClean="0"/>
                        <a:t>Zoloft</a:t>
                      </a:r>
                      <a:endParaRPr lang="en-US" b="1" dirty="0"/>
                    </a:p>
                  </a:txBody>
                  <a:tcPr/>
                </a:tc>
                <a:tc>
                  <a:txBody>
                    <a:bodyPr/>
                    <a:lstStyle/>
                    <a:p>
                      <a:pPr algn="ctr"/>
                      <a:r>
                        <a:rPr lang="en-US" b="1" dirty="0" smtClean="0"/>
                        <a:t>p value</a:t>
                      </a:r>
                      <a:endParaRPr lang="en-US" b="1" dirty="0"/>
                    </a:p>
                  </a:txBody>
                  <a:tcPr/>
                </a:tc>
              </a:tr>
              <a:tr h="719351">
                <a:tc>
                  <a:txBody>
                    <a:bodyPr/>
                    <a:lstStyle/>
                    <a:p>
                      <a:r>
                        <a:rPr lang="en-US" b="1" dirty="0" err="1" smtClean="0"/>
                        <a:t>Mehtonen</a:t>
                      </a:r>
                      <a:r>
                        <a:rPr lang="en-US" b="1" dirty="0" smtClean="0"/>
                        <a:t>,</a:t>
                      </a:r>
                      <a:r>
                        <a:rPr lang="en-US" b="1" baseline="0" dirty="0" smtClean="0"/>
                        <a:t> et al. 2000</a:t>
                      </a:r>
                      <a:endParaRPr lang="en-US" b="1" dirty="0"/>
                    </a:p>
                  </a:txBody>
                  <a:tcPr/>
                </a:tc>
                <a:tc>
                  <a:txBody>
                    <a:bodyPr/>
                    <a:lstStyle/>
                    <a:p>
                      <a:pPr algn="ctr"/>
                      <a:r>
                        <a:rPr lang="en-US" dirty="0" smtClean="0"/>
                        <a:t>68</a:t>
                      </a:r>
                      <a:endParaRPr lang="en-US" dirty="0"/>
                    </a:p>
                  </a:txBody>
                  <a:tcPr/>
                </a:tc>
                <a:tc>
                  <a:txBody>
                    <a:bodyPr/>
                    <a:lstStyle/>
                    <a:p>
                      <a:pPr algn="ctr"/>
                      <a:r>
                        <a:rPr lang="en-US" dirty="0" smtClean="0"/>
                        <a:t>45</a:t>
                      </a:r>
                      <a:endParaRPr lang="en-US" dirty="0"/>
                    </a:p>
                  </a:txBody>
                  <a:tcPr/>
                </a:tc>
                <a:tc>
                  <a:txBody>
                    <a:bodyPr/>
                    <a:lstStyle/>
                    <a:p>
                      <a:pPr algn="ctr"/>
                      <a:r>
                        <a:rPr lang="en-US" dirty="0" smtClean="0"/>
                        <a:t>0.008</a:t>
                      </a:r>
                      <a:endParaRPr lang="en-US" dirty="0"/>
                    </a:p>
                  </a:txBody>
                  <a:tcPr/>
                </a:tc>
              </a:tr>
              <a:tr h="719351">
                <a:tc>
                  <a:txBody>
                    <a:bodyPr/>
                    <a:lstStyle/>
                    <a:p>
                      <a:r>
                        <a:rPr lang="en-US" b="1" dirty="0" smtClean="0"/>
                        <a:t>Sir, et al. 2005</a:t>
                      </a:r>
                      <a:endParaRPr lang="en-US" b="1" dirty="0"/>
                    </a:p>
                  </a:txBody>
                  <a:tcPr/>
                </a:tc>
                <a:tc>
                  <a:txBody>
                    <a:bodyPr/>
                    <a:lstStyle/>
                    <a:p>
                      <a:pPr algn="ctr"/>
                      <a:r>
                        <a:rPr lang="en-US" dirty="0" smtClean="0"/>
                        <a:t>54.4</a:t>
                      </a:r>
                      <a:endParaRPr lang="en-US" dirty="0"/>
                    </a:p>
                  </a:txBody>
                  <a:tcPr/>
                </a:tc>
                <a:tc>
                  <a:txBody>
                    <a:bodyPr/>
                    <a:lstStyle/>
                    <a:p>
                      <a:pPr algn="ctr"/>
                      <a:r>
                        <a:rPr lang="en-US" dirty="0" smtClean="0"/>
                        <a:t>59.5</a:t>
                      </a:r>
                      <a:endParaRPr lang="en-US" dirty="0"/>
                    </a:p>
                  </a:txBody>
                  <a:tcPr/>
                </a:tc>
                <a:tc>
                  <a:txBody>
                    <a:bodyPr/>
                    <a:lstStyle/>
                    <a:p>
                      <a:pPr algn="ctr"/>
                      <a:r>
                        <a:rPr lang="en-US" dirty="0" smtClean="0"/>
                        <a:t>0.47</a:t>
                      </a:r>
                      <a:endParaRPr lang="en-US" dirty="0"/>
                    </a:p>
                  </a:txBody>
                  <a:tcPr/>
                </a:tc>
              </a:tr>
            </a:tbl>
          </a:graphicData>
        </a:graphic>
      </p:graphicFrame>
    </p:spTree>
    <p:extLst>
      <p:ext uri="{BB962C8B-B14F-4D97-AF65-F5344CB8AC3E}">
        <p14:creationId xmlns:p14="http://schemas.microsoft.com/office/powerpoint/2010/main" val="371699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673100" y="1041400"/>
            <a:ext cx="7772400" cy="1143000"/>
          </a:xfrm>
        </p:spPr>
        <p:txBody>
          <a:bodyPr>
            <a:normAutofit/>
          </a:bodyPr>
          <a:lstStyle/>
          <a:p>
            <a:pPr eaLnBrk="1" hangingPunct="1"/>
            <a:r>
              <a:rPr lang="en-US" altLang="ja-JP" sz="4000" dirty="0" smtClean="0">
                <a:latin typeface="Candara"/>
                <a:cs typeface="Candara"/>
              </a:rPr>
              <a:t>which works better </a:t>
            </a:r>
            <a:r>
              <a:rPr lang="en-US" altLang="ja-JP" sz="4000" i="1" dirty="0" smtClean="0">
                <a:latin typeface="Candara"/>
                <a:cs typeface="Candara"/>
              </a:rPr>
              <a:t>for you</a:t>
            </a:r>
            <a:r>
              <a:rPr lang="en-US" altLang="ja-JP" sz="4000" dirty="0" smtClean="0">
                <a:latin typeface="Candara"/>
                <a:cs typeface="Candara"/>
              </a:rPr>
              <a:t>?</a:t>
            </a:r>
            <a:endParaRPr lang="en-US" sz="4000" dirty="0">
              <a:latin typeface="Candara"/>
              <a:cs typeface="Candara"/>
            </a:endParaRPr>
          </a:p>
        </p:txBody>
      </p:sp>
      <p:sp>
        <p:nvSpPr>
          <p:cNvPr id="57369" name="Text Box 35"/>
          <p:cNvSpPr txBox="1">
            <a:spLocks noChangeArrowheads="1"/>
          </p:cNvSpPr>
          <p:nvPr/>
        </p:nvSpPr>
        <p:spPr bwMode="auto">
          <a:xfrm>
            <a:off x="427361" y="2583969"/>
            <a:ext cx="8592792"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prstClr val="black"/>
                </a:solidFill>
                <a:latin typeface="Candara" charset="0"/>
                <a:ea typeface="ＭＳ Ｐゴシック" charset="0"/>
                <a:cs typeface="ＭＳ Ｐゴシック" charset="0"/>
              </a:rPr>
              <a:t>N-of-1 study </a:t>
            </a:r>
            <a:r>
              <a:rPr lang="en-US" sz="2000" dirty="0" smtClean="0">
                <a:solidFill>
                  <a:prstClr val="black"/>
                </a:solidFill>
                <a:latin typeface="Candara" charset="0"/>
                <a:ea typeface="ＭＳ Ｐゴシック" charset="0"/>
                <a:cs typeface="ＭＳ Ｐゴシック" charset="0"/>
              </a:rPr>
              <a:t>design: testing both </a:t>
            </a:r>
            <a:r>
              <a:rPr lang="en-US" sz="2000" i="1" dirty="0" smtClean="0">
                <a:solidFill>
                  <a:prstClr val="black"/>
                </a:solidFill>
                <a:latin typeface="Candara" charset="0"/>
                <a:ea typeface="ＭＳ Ｐゴシック" charset="0"/>
                <a:cs typeface="ＭＳ Ｐゴシック" charset="0"/>
              </a:rPr>
              <a:t>in you </a:t>
            </a:r>
            <a:r>
              <a:rPr lang="en-US" sz="2000" dirty="0" smtClean="0">
                <a:solidFill>
                  <a:prstClr val="black"/>
                </a:solidFill>
                <a:latin typeface="Candara" charset="0"/>
                <a:ea typeface="ＭＳ Ｐゴシック" charset="0"/>
                <a:cs typeface="ＭＳ Ｐゴシック" charset="0"/>
              </a:rPr>
              <a:t>for the outcomes that matter </a:t>
            </a:r>
            <a:r>
              <a:rPr lang="en-US" sz="2000" i="1" dirty="0" smtClean="0">
                <a:solidFill>
                  <a:prstClr val="black"/>
                </a:solidFill>
                <a:latin typeface="Candara" charset="0"/>
                <a:ea typeface="ＭＳ Ｐゴシック" charset="0"/>
                <a:cs typeface="ＭＳ Ｐゴシック" charset="0"/>
              </a:rPr>
              <a:t>to you  </a:t>
            </a:r>
            <a:endParaRPr lang="en-US" sz="2000" i="1" dirty="0">
              <a:solidFill>
                <a:prstClr val="black"/>
              </a:solidFill>
              <a:latin typeface="Candara" charset="0"/>
              <a:ea typeface="ＭＳ Ｐゴシック" charset="0"/>
              <a:cs typeface="ＭＳ Ｐゴシック" charset="0"/>
            </a:endParaRPr>
          </a:p>
        </p:txBody>
      </p:sp>
      <p:sp>
        <p:nvSpPr>
          <p:cNvPr id="57349" name="AutoShape 4"/>
          <p:cNvSpPr>
            <a:spLocks noChangeArrowheads="1"/>
          </p:cNvSpPr>
          <p:nvPr/>
        </p:nvSpPr>
        <p:spPr bwMode="auto">
          <a:xfrm>
            <a:off x="457200" y="3090863"/>
            <a:ext cx="8128000" cy="1892300"/>
          </a:xfrm>
          <a:prstGeom prst="roundRect">
            <a:avLst>
              <a:gd name="adj" fmla="val 16667"/>
            </a:avLst>
          </a:prstGeom>
          <a:noFill/>
          <a:ln w="1905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0" name="Line 7"/>
          <p:cNvSpPr>
            <a:spLocks noChangeShapeType="1"/>
          </p:cNvSpPr>
          <p:nvPr/>
        </p:nvSpPr>
        <p:spPr bwMode="auto">
          <a:xfrm>
            <a:off x="5806016" y="35861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1" name="Line 8"/>
          <p:cNvSpPr>
            <a:spLocks noChangeShapeType="1"/>
          </p:cNvSpPr>
          <p:nvPr/>
        </p:nvSpPr>
        <p:spPr bwMode="auto">
          <a:xfrm>
            <a:off x="5806016" y="43481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2" name="Line 9"/>
          <p:cNvSpPr>
            <a:spLocks noChangeShapeType="1"/>
          </p:cNvSpPr>
          <p:nvPr/>
        </p:nvSpPr>
        <p:spPr bwMode="auto">
          <a:xfrm>
            <a:off x="6352116" y="3586163"/>
            <a:ext cx="0" cy="762000"/>
          </a:xfrm>
          <a:prstGeom prst="line">
            <a:avLst/>
          </a:prstGeom>
          <a:noFill/>
          <a:ln w="952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4" name="AutoShape 12"/>
          <p:cNvSpPr>
            <a:spLocks noChangeArrowheads="1"/>
          </p:cNvSpPr>
          <p:nvPr/>
        </p:nvSpPr>
        <p:spPr bwMode="auto">
          <a:xfrm rot="16200000">
            <a:off x="1043516" y="3878263"/>
            <a:ext cx="228600" cy="190500"/>
          </a:xfrm>
          <a:prstGeom prst="flowChartDelay">
            <a:avLst/>
          </a:prstGeom>
          <a:solidFill>
            <a:schemeClr val="accent1"/>
          </a:solidFill>
          <a:ln w="9525">
            <a:solidFill>
              <a:schemeClr val="tx1"/>
            </a:solidFill>
            <a:miter lim="800000"/>
            <a:headEnd/>
            <a:tailEnd/>
          </a:ln>
        </p:spPr>
        <p:txBody>
          <a:bodyPr rot="10800000"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5" name="AutoShape 13"/>
          <p:cNvSpPr>
            <a:spLocks noChangeArrowheads="1"/>
          </p:cNvSpPr>
          <p:nvPr/>
        </p:nvSpPr>
        <p:spPr bwMode="auto">
          <a:xfrm>
            <a:off x="1075266" y="3763963"/>
            <a:ext cx="165100" cy="177800"/>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6" name="Line 15"/>
          <p:cNvSpPr>
            <a:spLocks noChangeShapeType="1"/>
          </p:cNvSpPr>
          <p:nvPr/>
        </p:nvSpPr>
        <p:spPr bwMode="auto">
          <a:xfrm flipV="1">
            <a:off x="1653116" y="3621088"/>
            <a:ext cx="588963" cy="271463"/>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7" name="Line 16"/>
          <p:cNvSpPr>
            <a:spLocks noChangeShapeType="1"/>
          </p:cNvSpPr>
          <p:nvPr/>
        </p:nvSpPr>
        <p:spPr bwMode="auto">
          <a:xfrm>
            <a:off x="1600729" y="4021138"/>
            <a:ext cx="830263" cy="358775"/>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grpSp>
        <p:nvGrpSpPr>
          <p:cNvPr id="57358" name="Group 37"/>
          <p:cNvGrpSpPr>
            <a:grpSpLocks/>
          </p:cNvGrpSpPr>
          <p:nvPr/>
        </p:nvGrpSpPr>
        <p:grpSpPr bwMode="auto">
          <a:xfrm>
            <a:off x="2248429" y="3375026"/>
            <a:ext cx="1219200" cy="1155700"/>
            <a:chOff x="1343" y="1763"/>
            <a:chExt cx="768" cy="728"/>
          </a:xfrm>
        </p:grpSpPr>
        <p:sp>
          <p:nvSpPr>
            <p:cNvPr id="57370" name="Rectangle 18"/>
            <p:cNvSpPr>
              <a:spLocks noChangeArrowheads="1"/>
            </p:cNvSpPr>
            <p:nvPr/>
          </p:nvSpPr>
          <p:spPr bwMode="auto">
            <a:xfrm>
              <a:off x="1344" y="1763"/>
              <a:ext cx="767" cy="251"/>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FFFFFF"/>
                  </a:solidFill>
                  <a:latin typeface="Candara" charset="0"/>
                  <a:ea typeface="ＭＳ Ｐゴシック" charset="0"/>
                  <a:cs typeface="ＭＳ Ｐゴシック" charset="0"/>
                </a:rPr>
                <a:t>sertraline</a:t>
              </a:r>
              <a:endParaRPr lang="en-US" sz="1900" dirty="0">
                <a:solidFill>
                  <a:srgbClr val="FFFFFF"/>
                </a:solidFill>
                <a:latin typeface="Candara" charset="0"/>
                <a:ea typeface="ＭＳ Ｐゴシック" charset="0"/>
                <a:cs typeface="ＭＳ Ｐゴシック" charset="0"/>
              </a:endParaRPr>
            </a:p>
          </p:txBody>
        </p:sp>
        <p:sp>
          <p:nvSpPr>
            <p:cNvPr id="57371" name="Rectangle 19"/>
            <p:cNvSpPr>
              <a:spLocks noChangeArrowheads="1"/>
            </p:cNvSpPr>
            <p:nvPr/>
          </p:nvSpPr>
          <p:spPr bwMode="auto">
            <a:xfrm>
              <a:off x="1343" y="2239"/>
              <a:ext cx="767" cy="252"/>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000000"/>
                  </a:solidFill>
                  <a:latin typeface="Candara" charset="0"/>
                  <a:ea typeface="ＭＳ Ｐゴシック" charset="0"/>
                  <a:cs typeface="ＭＳ Ｐゴシック" charset="0"/>
                </a:rPr>
                <a:t>venlafaxine</a:t>
              </a:r>
              <a:endParaRPr lang="en-US" sz="1900" dirty="0">
                <a:solidFill>
                  <a:srgbClr val="000000"/>
                </a:solidFill>
                <a:latin typeface="Candara" charset="0"/>
                <a:ea typeface="ＭＳ Ｐゴシック" charset="0"/>
                <a:cs typeface="ＭＳ Ｐゴシック" charset="0"/>
              </a:endParaRPr>
            </a:p>
          </p:txBody>
        </p:sp>
      </p:grpSp>
      <p:sp>
        <p:nvSpPr>
          <p:cNvPr id="57359" name="Oval 20"/>
          <p:cNvSpPr>
            <a:spLocks noChangeArrowheads="1"/>
          </p:cNvSpPr>
          <p:nvPr/>
        </p:nvSpPr>
        <p:spPr bwMode="auto">
          <a:xfrm>
            <a:off x="1461029" y="3811588"/>
            <a:ext cx="296863" cy="280988"/>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60" name="Rectangle 22"/>
          <p:cNvSpPr>
            <a:spLocks noChangeArrowheads="1"/>
          </p:cNvSpPr>
          <p:nvPr/>
        </p:nvSpPr>
        <p:spPr bwMode="auto">
          <a:xfrm>
            <a:off x="4599516" y="3375026"/>
            <a:ext cx="1217613" cy="398463"/>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endParaRPr lang="en-US" sz="1900" dirty="0">
              <a:solidFill>
                <a:srgbClr val="000000"/>
              </a:solidFill>
              <a:latin typeface="Candara" charset="0"/>
              <a:ea typeface="ＭＳ Ｐゴシック" charset="0"/>
              <a:cs typeface="ＭＳ Ｐゴシック" charset="0"/>
            </a:endParaRPr>
          </a:p>
        </p:txBody>
      </p:sp>
      <p:sp>
        <p:nvSpPr>
          <p:cNvPr id="57361" name="Rectangle 23"/>
          <p:cNvSpPr>
            <a:spLocks noChangeArrowheads="1"/>
          </p:cNvSpPr>
          <p:nvPr/>
        </p:nvSpPr>
        <p:spPr bwMode="auto">
          <a:xfrm>
            <a:off x="4597929" y="4130676"/>
            <a:ext cx="1217613" cy="400050"/>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FFFFFF"/>
                </a:solidFill>
                <a:latin typeface="Candara" charset="0"/>
                <a:ea typeface="ＭＳ Ｐゴシック" charset="0"/>
                <a:cs typeface="ＭＳ Ｐゴシック" charset="0"/>
              </a:rPr>
              <a:t>sertraline</a:t>
            </a:r>
            <a:endParaRPr lang="en-US" sz="1900" dirty="0">
              <a:solidFill>
                <a:srgbClr val="FFFFFF"/>
              </a:solidFill>
              <a:latin typeface="Candara" charset="0"/>
              <a:ea typeface="ＭＳ Ｐゴシック" charset="0"/>
              <a:cs typeface="ＭＳ Ｐゴシック" charset="0"/>
            </a:endParaRPr>
          </a:p>
        </p:txBody>
      </p:sp>
      <p:sp>
        <p:nvSpPr>
          <p:cNvPr id="57362" name="Rectangle 25"/>
          <p:cNvSpPr>
            <a:spLocks noChangeArrowheads="1"/>
          </p:cNvSpPr>
          <p:nvPr/>
        </p:nvSpPr>
        <p:spPr bwMode="auto">
          <a:xfrm>
            <a:off x="6949016" y="3375026"/>
            <a:ext cx="1217613" cy="398463"/>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smtClean="0">
                <a:solidFill>
                  <a:srgbClr val="FFFFFF"/>
                </a:solidFill>
                <a:latin typeface="Candara" charset="0"/>
                <a:ea typeface="ＭＳ Ｐゴシック" charset="0"/>
                <a:cs typeface="ＭＳ Ｐゴシック" charset="0"/>
              </a:rPr>
              <a:t>sertraline</a:t>
            </a:r>
            <a:endParaRPr lang="en-US" sz="1900" dirty="0">
              <a:solidFill>
                <a:srgbClr val="FFFFFF"/>
              </a:solidFill>
              <a:latin typeface="Candara" charset="0"/>
              <a:ea typeface="ＭＳ Ｐゴシック" charset="0"/>
              <a:cs typeface="ＭＳ Ｐゴシック" charset="0"/>
            </a:endParaRPr>
          </a:p>
        </p:txBody>
      </p:sp>
      <p:sp>
        <p:nvSpPr>
          <p:cNvPr id="57363" name="Rectangle 26"/>
          <p:cNvSpPr>
            <a:spLocks noChangeArrowheads="1"/>
          </p:cNvSpPr>
          <p:nvPr/>
        </p:nvSpPr>
        <p:spPr bwMode="auto">
          <a:xfrm>
            <a:off x="6947429" y="4130676"/>
            <a:ext cx="1217613" cy="400050"/>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endParaRPr lang="en-US" sz="1900" dirty="0">
              <a:solidFill>
                <a:srgbClr val="000000"/>
              </a:solidFill>
              <a:latin typeface="Candara" charset="0"/>
              <a:ea typeface="ＭＳ Ｐゴシック" charset="0"/>
              <a:cs typeface="ＭＳ Ｐゴシック" charset="0"/>
            </a:endParaRPr>
          </a:p>
        </p:txBody>
      </p:sp>
      <p:sp>
        <p:nvSpPr>
          <p:cNvPr id="57364" name="Line 28"/>
          <p:cNvSpPr>
            <a:spLocks noChangeShapeType="1"/>
          </p:cNvSpPr>
          <p:nvPr/>
        </p:nvSpPr>
        <p:spPr bwMode="auto">
          <a:xfrm>
            <a:off x="3469216" y="35734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5" name="Line 29"/>
          <p:cNvSpPr>
            <a:spLocks noChangeShapeType="1"/>
          </p:cNvSpPr>
          <p:nvPr/>
        </p:nvSpPr>
        <p:spPr bwMode="auto">
          <a:xfrm>
            <a:off x="3469216" y="43354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6" name="Line 30"/>
          <p:cNvSpPr>
            <a:spLocks noChangeShapeType="1"/>
          </p:cNvSpPr>
          <p:nvPr/>
        </p:nvSpPr>
        <p:spPr bwMode="auto">
          <a:xfrm>
            <a:off x="4015316" y="3573463"/>
            <a:ext cx="0" cy="762000"/>
          </a:xfrm>
          <a:prstGeom prst="line">
            <a:avLst/>
          </a:prstGeom>
          <a:noFill/>
          <a:ln w="952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7" name="Rectangle 32"/>
          <p:cNvSpPr>
            <a:spLocks noChangeArrowheads="1"/>
          </p:cNvSpPr>
          <p:nvPr/>
        </p:nvSpPr>
        <p:spPr bwMode="auto">
          <a:xfrm>
            <a:off x="7241116" y="4592638"/>
            <a:ext cx="1223412"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00"/>
                </a:solidFill>
                <a:latin typeface="Candara" charset="0"/>
                <a:ea typeface="ＭＳ Ｐゴシック" charset="0"/>
                <a:cs typeface="ＭＳ Ｐゴシック" charset="0"/>
              </a:rPr>
              <a:t>individual</a:t>
            </a:r>
          </a:p>
        </p:txBody>
      </p:sp>
      <p:sp>
        <p:nvSpPr>
          <p:cNvPr id="29" name="Rectangle 32"/>
          <p:cNvSpPr>
            <a:spLocks noChangeArrowheads="1"/>
          </p:cNvSpPr>
          <p:nvPr/>
        </p:nvSpPr>
        <p:spPr bwMode="auto">
          <a:xfrm>
            <a:off x="853016" y="4059238"/>
            <a:ext cx="607859"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smtClean="0">
                <a:solidFill>
                  <a:srgbClr val="000000"/>
                </a:solidFill>
                <a:latin typeface="Candara" charset="0"/>
                <a:ea typeface="ＭＳ Ｐゴシック" charset="0"/>
                <a:cs typeface="ＭＳ Ｐゴシック" charset="0"/>
              </a:rPr>
              <a:t>You</a:t>
            </a:r>
            <a:endParaRPr lang="en-US" sz="2000" dirty="0">
              <a:solidFill>
                <a:srgbClr val="000000"/>
              </a:solidFill>
              <a:latin typeface="Candara" charset="0"/>
              <a:ea typeface="ＭＳ Ｐゴシック" charset="0"/>
              <a:cs typeface="ＭＳ Ｐゴシック" charset="0"/>
            </a:endParaRPr>
          </a:p>
        </p:txBody>
      </p:sp>
      <p:sp>
        <p:nvSpPr>
          <p:cNvPr id="28" name="Text Box 4"/>
          <p:cNvSpPr txBox="1">
            <a:spLocks noChangeArrowheads="1"/>
          </p:cNvSpPr>
          <p:nvPr/>
        </p:nvSpPr>
        <p:spPr bwMode="auto">
          <a:xfrm>
            <a:off x="1600729" y="5990898"/>
            <a:ext cx="71241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defRPr/>
            </a:pPr>
            <a:r>
              <a:rPr lang="en-US" sz="1200" i="1" dirty="0">
                <a:solidFill>
                  <a:srgbClr val="000000"/>
                </a:solidFill>
                <a:latin typeface="Arial"/>
                <a:ea typeface="ＭＳ Ｐゴシック" charset="0"/>
                <a:cs typeface="Arial"/>
              </a:rPr>
              <a:t>http://</a:t>
            </a:r>
            <a:r>
              <a:rPr lang="en-US" sz="1200" i="1" dirty="0" err="1">
                <a:solidFill>
                  <a:srgbClr val="000000"/>
                </a:solidFill>
                <a:latin typeface="Arial"/>
                <a:ea typeface="ＭＳ Ｐゴシック" charset="0"/>
                <a:cs typeface="Arial"/>
              </a:rPr>
              <a:t>effectivehealthcare.ahrq.gov</a:t>
            </a:r>
            <a:r>
              <a:rPr lang="en-US" sz="1200" i="1" dirty="0">
                <a:solidFill>
                  <a:srgbClr val="000000"/>
                </a:solidFill>
                <a:latin typeface="Arial"/>
                <a:ea typeface="ＭＳ Ｐゴシック" charset="0"/>
                <a:cs typeface="Arial"/>
              </a:rPr>
              <a:t>/</a:t>
            </a:r>
            <a:r>
              <a:rPr lang="en-US" sz="1200" i="1" dirty="0" err="1">
                <a:solidFill>
                  <a:srgbClr val="000000"/>
                </a:solidFill>
                <a:latin typeface="Arial"/>
                <a:ea typeface="ＭＳ Ｐゴシック" charset="0"/>
                <a:cs typeface="Arial"/>
              </a:rPr>
              <a:t>index.cfm</a:t>
            </a:r>
            <a:r>
              <a:rPr lang="en-US" sz="1200" i="1" dirty="0">
                <a:solidFill>
                  <a:srgbClr val="000000"/>
                </a:solidFill>
                <a:latin typeface="Arial"/>
                <a:ea typeface="ＭＳ Ｐゴシック" charset="0"/>
                <a:cs typeface="Arial"/>
              </a:rPr>
              <a:t>/search-for-guides-reviews-and-reports/?</a:t>
            </a:r>
            <a:r>
              <a:rPr lang="en-US" sz="1200" i="1" dirty="0" err="1">
                <a:solidFill>
                  <a:srgbClr val="000000"/>
                </a:solidFill>
                <a:latin typeface="Arial"/>
                <a:ea typeface="ＭＳ Ｐゴシック" charset="0"/>
                <a:cs typeface="Arial"/>
              </a:rPr>
              <a:t>productid</a:t>
            </a:r>
            <a:r>
              <a:rPr lang="en-US" sz="1200" i="1" dirty="0">
                <a:solidFill>
                  <a:srgbClr val="000000"/>
                </a:solidFill>
                <a:latin typeface="Arial"/>
                <a:ea typeface="ＭＳ Ｐゴシック" charset="0"/>
                <a:cs typeface="Arial"/>
              </a:rPr>
              <a:t>=1844&amp;pageaction=</a:t>
            </a:r>
            <a:r>
              <a:rPr lang="en-US" sz="1200" i="1" dirty="0" err="1">
                <a:solidFill>
                  <a:srgbClr val="000000"/>
                </a:solidFill>
                <a:latin typeface="Arial"/>
                <a:ea typeface="ＭＳ Ｐゴシック" charset="0"/>
                <a:cs typeface="Arial"/>
              </a:rPr>
              <a:t>displayproduct</a:t>
            </a:r>
            <a:endParaRPr lang="en-US" sz="1200" i="1" dirty="0">
              <a:solidFill>
                <a:srgbClr val="000000"/>
              </a:solidFill>
              <a:latin typeface="Arial"/>
              <a:ea typeface="ＭＳ Ｐゴシック" charset="0"/>
              <a:cs typeface="Arial"/>
            </a:endParaRPr>
          </a:p>
        </p:txBody>
      </p:sp>
      <p:grpSp>
        <p:nvGrpSpPr>
          <p:cNvPr id="30" name="Group 29"/>
          <p:cNvGrpSpPr/>
          <p:nvPr/>
        </p:nvGrpSpPr>
        <p:grpSpPr>
          <a:xfrm>
            <a:off x="3679100" y="3616326"/>
            <a:ext cx="672431" cy="633768"/>
            <a:chOff x="3124200" y="5880100"/>
            <a:chExt cx="736600" cy="698500"/>
          </a:xfrm>
          <a:solidFill>
            <a:schemeClr val="bg1"/>
          </a:solidFill>
        </p:grpSpPr>
        <p:sp>
          <p:nvSpPr>
            <p:cNvPr id="31" name="Rectangle 33"/>
            <p:cNvSpPr>
              <a:spLocks noChangeArrowheads="1"/>
            </p:cNvSpPr>
            <p:nvPr/>
          </p:nvSpPr>
          <p:spPr bwMode="auto">
            <a:xfrm>
              <a:off x="3124200" y="5880100"/>
              <a:ext cx="736600" cy="698500"/>
            </a:xfrm>
            <a:prstGeom prst="rect">
              <a:avLst/>
            </a:prstGeom>
            <a:grpFill/>
            <a:ln w="9525">
              <a:solidFill>
                <a:schemeClr val="tx1"/>
              </a:solidFill>
              <a:round/>
              <a:headEnd/>
              <a:tailEnd/>
            </a:ln>
            <a:extLst/>
          </p:spPr>
          <p:txBody>
            <a:bodyPr/>
            <a:lstStyle/>
            <a:p>
              <a:endParaRPr lang="en-US">
                <a:solidFill>
                  <a:srgbClr val="000000"/>
                </a:solidFill>
              </a:endParaRPr>
            </a:p>
          </p:txBody>
        </p:sp>
        <p:pic>
          <p:nvPicPr>
            <p:cNvPr id="32" name="Picture 6" descr="mood.jpeg"/>
            <p:cNvPicPr>
              <a:picLocks noChangeAspect="1"/>
            </p:cNvPicPr>
            <p:nvPr/>
          </p:nvPicPr>
          <p:blipFill>
            <a:blip r:embed="rId3">
              <a:extLst>
                <a:ext uri="{28A0092B-C50C-407E-A947-70E740481C1C}">
                  <a14:useLocalDpi xmlns:a14="http://schemas.microsoft.com/office/drawing/2010/main" val="0"/>
                </a:ext>
              </a:extLst>
            </a:blip>
            <a:srcRect l="20557" t="24911" r="18333" b="36299"/>
            <a:stretch>
              <a:fillRect/>
            </a:stretch>
          </p:blipFill>
          <p:spPr bwMode="auto">
            <a:xfrm>
              <a:off x="3263900" y="5905500"/>
              <a:ext cx="461963" cy="4572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3" name="TextBox 7"/>
            <p:cNvSpPr txBox="1">
              <a:spLocks noChangeArrowheads="1"/>
            </p:cNvSpPr>
            <p:nvPr/>
          </p:nvSpPr>
          <p:spPr bwMode="auto">
            <a:xfrm>
              <a:off x="3187700" y="6299200"/>
              <a:ext cx="569913" cy="276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Mood</a:t>
              </a:r>
            </a:p>
          </p:txBody>
        </p:sp>
      </p:grpSp>
      <p:grpSp>
        <p:nvGrpSpPr>
          <p:cNvPr id="39" name="Group 38"/>
          <p:cNvGrpSpPr/>
          <p:nvPr/>
        </p:nvGrpSpPr>
        <p:grpSpPr>
          <a:xfrm>
            <a:off x="6016773" y="3639372"/>
            <a:ext cx="672431" cy="633768"/>
            <a:chOff x="3124200" y="5880100"/>
            <a:chExt cx="736600" cy="698500"/>
          </a:xfrm>
          <a:solidFill>
            <a:schemeClr val="bg1"/>
          </a:solidFill>
        </p:grpSpPr>
        <p:sp>
          <p:nvSpPr>
            <p:cNvPr id="40" name="Rectangle 33"/>
            <p:cNvSpPr>
              <a:spLocks noChangeArrowheads="1"/>
            </p:cNvSpPr>
            <p:nvPr/>
          </p:nvSpPr>
          <p:spPr bwMode="auto">
            <a:xfrm>
              <a:off x="3124200" y="5880100"/>
              <a:ext cx="736600" cy="698500"/>
            </a:xfrm>
            <a:prstGeom prst="rect">
              <a:avLst/>
            </a:prstGeom>
            <a:grpFill/>
            <a:ln w="9525">
              <a:solidFill>
                <a:schemeClr val="tx1"/>
              </a:solidFill>
              <a:round/>
              <a:headEnd/>
              <a:tailEnd/>
            </a:ln>
            <a:extLst/>
          </p:spPr>
          <p:txBody>
            <a:bodyPr/>
            <a:lstStyle/>
            <a:p>
              <a:endParaRPr lang="en-US">
                <a:solidFill>
                  <a:srgbClr val="000000"/>
                </a:solidFill>
              </a:endParaRPr>
            </a:p>
          </p:txBody>
        </p:sp>
        <p:pic>
          <p:nvPicPr>
            <p:cNvPr id="41" name="Picture 6" descr="mood.jpeg"/>
            <p:cNvPicPr>
              <a:picLocks noChangeAspect="1"/>
            </p:cNvPicPr>
            <p:nvPr/>
          </p:nvPicPr>
          <p:blipFill>
            <a:blip r:embed="rId3">
              <a:extLst>
                <a:ext uri="{28A0092B-C50C-407E-A947-70E740481C1C}">
                  <a14:useLocalDpi xmlns:a14="http://schemas.microsoft.com/office/drawing/2010/main" val="0"/>
                </a:ext>
              </a:extLst>
            </a:blip>
            <a:srcRect l="20557" t="24911" r="18333" b="36299"/>
            <a:stretch>
              <a:fillRect/>
            </a:stretch>
          </p:blipFill>
          <p:spPr bwMode="auto">
            <a:xfrm>
              <a:off x="3263900" y="5905500"/>
              <a:ext cx="461963" cy="4572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2" name="TextBox 7"/>
            <p:cNvSpPr txBox="1">
              <a:spLocks noChangeArrowheads="1"/>
            </p:cNvSpPr>
            <p:nvPr/>
          </p:nvSpPr>
          <p:spPr bwMode="auto">
            <a:xfrm>
              <a:off x="3187700" y="6299200"/>
              <a:ext cx="569913" cy="276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Mood</a:t>
              </a:r>
            </a:p>
          </p:txBody>
        </p:sp>
      </p:grpSp>
    </p:spTree>
    <p:extLst>
      <p:ext uri="{BB962C8B-B14F-4D97-AF65-F5344CB8AC3E}">
        <p14:creationId xmlns:p14="http://schemas.microsoft.com/office/powerpoint/2010/main" val="1350424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363133" y="440267"/>
            <a:ext cx="6540500" cy="1143000"/>
          </a:xfrm>
        </p:spPr>
        <p:txBody>
          <a:bodyPr/>
          <a:lstStyle/>
          <a:p>
            <a:pPr eaLnBrk="1" hangingPunct="1"/>
            <a:r>
              <a:rPr lang="en-US" altLang="ja-JP" sz="4000" b="1" dirty="0" smtClean="0">
                <a:solidFill>
                  <a:schemeClr val="tx1">
                    <a:lumMod val="65000"/>
                    <a:lumOff val="35000"/>
                  </a:schemeClr>
                </a:solidFill>
                <a:cs typeface="Candara"/>
              </a:rPr>
              <a:t>there you are!</a:t>
            </a:r>
            <a:endParaRPr lang="en-US" sz="4000" b="1" dirty="0">
              <a:solidFill>
                <a:schemeClr val="tx1">
                  <a:lumMod val="65000"/>
                  <a:lumOff val="35000"/>
                </a:schemeClr>
              </a:solidFill>
              <a:cs typeface="Candara"/>
            </a:endParaRPr>
          </a:p>
        </p:txBody>
      </p:sp>
      <p:grpSp>
        <p:nvGrpSpPr>
          <p:cNvPr id="55311" name="Group 30"/>
          <p:cNvGrpSpPr>
            <a:grpSpLocks/>
          </p:cNvGrpSpPr>
          <p:nvPr/>
        </p:nvGrpSpPr>
        <p:grpSpPr bwMode="auto">
          <a:xfrm>
            <a:off x="2504016" y="4500041"/>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1792816" y="4500041"/>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cxnSp>
        <p:nvCxnSpPr>
          <p:cNvPr id="4" name="Straight Arrow Connector 3"/>
          <p:cNvCxnSpPr/>
          <p:nvPr/>
        </p:nvCxnSpPr>
        <p:spPr bwMode="auto">
          <a:xfrm>
            <a:off x="1066800" y="5012267"/>
            <a:ext cx="7027334" cy="16934"/>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4453467" y="2065867"/>
            <a:ext cx="50800" cy="2946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5113867" y="5486400"/>
            <a:ext cx="2005677" cy="369332"/>
          </a:xfrm>
          <a:prstGeom prst="rect">
            <a:avLst/>
          </a:prstGeom>
          <a:noFill/>
        </p:spPr>
        <p:txBody>
          <a:bodyPr wrap="none" rtlCol="0">
            <a:spAutoFit/>
          </a:bodyPr>
          <a:lstStyle/>
          <a:p>
            <a:r>
              <a:rPr lang="en-US" dirty="0" smtClean="0"/>
              <a:t>venlafaxine better</a:t>
            </a:r>
            <a:endParaRPr lang="en-US" dirty="0"/>
          </a:p>
        </p:txBody>
      </p:sp>
      <p:sp>
        <p:nvSpPr>
          <p:cNvPr id="65" name="TextBox 64"/>
          <p:cNvSpPr txBox="1"/>
          <p:nvPr/>
        </p:nvSpPr>
        <p:spPr>
          <a:xfrm>
            <a:off x="2252134" y="5486400"/>
            <a:ext cx="1787669" cy="369332"/>
          </a:xfrm>
          <a:prstGeom prst="rect">
            <a:avLst/>
          </a:prstGeom>
          <a:noFill/>
        </p:spPr>
        <p:txBody>
          <a:bodyPr wrap="none" rtlCol="0">
            <a:spAutoFit/>
          </a:bodyPr>
          <a:lstStyle/>
          <a:p>
            <a:r>
              <a:rPr lang="en-US" dirty="0" smtClean="0"/>
              <a:t>sertraline better</a:t>
            </a:r>
            <a:endParaRPr lang="en-US" dirty="0"/>
          </a:p>
        </p:txBody>
      </p:sp>
      <p:grpSp>
        <p:nvGrpSpPr>
          <p:cNvPr id="66" name="Group 30"/>
          <p:cNvGrpSpPr>
            <a:grpSpLocks/>
          </p:cNvGrpSpPr>
          <p:nvPr/>
        </p:nvGrpSpPr>
        <p:grpSpPr bwMode="auto">
          <a:xfrm>
            <a:off x="3181350" y="4500041"/>
            <a:ext cx="190500" cy="323850"/>
            <a:chOff x="1460" y="1232"/>
            <a:chExt cx="120" cy="204"/>
          </a:xfrm>
        </p:grpSpPr>
        <p:sp>
          <p:nvSpPr>
            <p:cNvPr id="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69" name="Group 30"/>
          <p:cNvGrpSpPr>
            <a:grpSpLocks/>
          </p:cNvGrpSpPr>
          <p:nvPr/>
        </p:nvGrpSpPr>
        <p:grpSpPr bwMode="auto">
          <a:xfrm>
            <a:off x="3130550" y="4059774"/>
            <a:ext cx="190500" cy="323851"/>
            <a:chOff x="1460" y="1232"/>
            <a:chExt cx="120" cy="204"/>
          </a:xfrm>
        </p:grpSpPr>
        <p:sp>
          <p:nvSpPr>
            <p:cNvPr id="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2" name="Group 30"/>
          <p:cNvGrpSpPr>
            <a:grpSpLocks/>
          </p:cNvGrpSpPr>
          <p:nvPr/>
        </p:nvGrpSpPr>
        <p:grpSpPr bwMode="auto">
          <a:xfrm>
            <a:off x="3604683" y="4500040"/>
            <a:ext cx="190500" cy="323851"/>
            <a:chOff x="1460" y="1232"/>
            <a:chExt cx="120" cy="204"/>
          </a:xfrm>
        </p:grpSpPr>
        <p:sp>
          <p:nvSpPr>
            <p:cNvPr id="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5" name="Group 30"/>
          <p:cNvGrpSpPr>
            <a:grpSpLocks/>
          </p:cNvGrpSpPr>
          <p:nvPr/>
        </p:nvGrpSpPr>
        <p:grpSpPr bwMode="auto">
          <a:xfrm>
            <a:off x="4773084" y="3077640"/>
            <a:ext cx="190500" cy="323851"/>
            <a:chOff x="1460" y="1232"/>
            <a:chExt cx="120" cy="204"/>
          </a:xfrm>
        </p:grpSpPr>
        <p:sp>
          <p:nvSpPr>
            <p:cNvPr id="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8" name="Group 30"/>
          <p:cNvGrpSpPr>
            <a:grpSpLocks/>
          </p:cNvGrpSpPr>
          <p:nvPr/>
        </p:nvGrpSpPr>
        <p:grpSpPr bwMode="auto">
          <a:xfrm>
            <a:off x="4688418" y="3941240"/>
            <a:ext cx="190500" cy="323851"/>
            <a:chOff x="1460" y="1232"/>
            <a:chExt cx="120" cy="204"/>
          </a:xfrm>
        </p:grpSpPr>
        <p:sp>
          <p:nvSpPr>
            <p:cNvPr id="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2" name="Group 30"/>
          <p:cNvGrpSpPr>
            <a:grpSpLocks/>
          </p:cNvGrpSpPr>
          <p:nvPr/>
        </p:nvGrpSpPr>
        <p:grpSpPr bwMode="auto">
          <a:xfrm>
            <a:off x="4773083" y="4500040"/>
            <a:ext cx="190500" cy="323851"/>
            <a:chOff x="1460" y="1232"/>
            <a:chExt cx="120" cy="204"/>
          </a:xfrm>
        </p:grpSpPr>
        <p:sp>
          <p:nvSpPr>
            <p:cNvPr id="8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5" name="Group 30"/>
          <p:cNvGrpSpPr>
            <a:grpSpLocks/>
          </p:cNvGrpSpPr>
          <p:nvPr/>
        </p:nvGrpSpPr>
        <p:grpSpPr bwMode="auto">
          <a:xfrm>
            <a:off x="4790018" y="3500973"/>
            <a:ext cx="190500" cy="323851"/>
            <a:chOff x="1460" y="1232"/>
            <a:chExt cx="120" cy="204"/>
          </a:xfrm>
        </p:grpSpPr>
        <p:sp>
          <p:nvSpPr>
            <p:cNvPr id="8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8" name="Group 30"/>
          <p:cNvGrpSpPr>
            <a:grpSpLocks/>
          </p:cNvGrpSpPr>
          <p:nvPr/>
        </p:nvGrpSpPr>
        <p:grpSpPr bwMode="auto">
          <a:xfrm>
            <a:off x="5077884" y="3382440"/>
            <a:ext cx="190500" cy="323851"/>
            <a:chOff x="1460" y="1232"/>
            <a:chExt cx="120" cy="204"/>
          </a:xfrm>
        </p:grpSpPr>
        <p:sp>
          <p:nvSpPr>
            <p:cNvPr id="8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1" name="Group 30"/>
          <p:cNvGrpSpPr>
            <a:grpSpLocks/>
          </p:cNvGrpSpPr>
          <p:nvPr/>
        </p:nvGrpSpPr>
        <p:grpSpPr bwMode="auto">
          <a:xfrm>
            <a:off x="5975351" y="4008974"/>
            <a:ext cx="190500" cy="323851"/>
            <a:chOff x="1460" y="1232"/>
            <a:chExt cx="120" cy="204"/>
          </a:xfrm>
        </p:grpSpPr>
        <p:sp>
          <p:nvSpPr>
            <p:cNvPr id="9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2" name="Group 1"/>
          <p:cNvGrpSpPr/>
          <p:nvPr/>
        </p:nvGrpSpPr>
        <p:grpSpPr>
          <a:xfrm>
            <a:off x="5314952" y="4008973"/>
            <a:ext cx="190500" cy="323851"/>
            <a:chOff x="5314952" y="4008973"/>
            <a:chExt cx="190500" cy="323851"/>
          </a:xfrm>
        </p:grpSpPr>
        <p:sp>
          <p:nvSpPr>
            <p:cNvPr id="95" name="AutoShape 31"/>
            <p:cNvSpPr>
              <a:spLocks noChangeArrowheads="1"/>
            </p:cNvSpPr>
            <p:nvPr/>
          </p:nvSpPr>
          <p:spPr bwMode="auto">
            <a:xfrm rot="16200000">
              <a:off x="5295901" y="4123274"/>
              <a:ext cx="228601" cy="190500"/>
            </a:xfrm>
            <a:prstGeom prst="flowChartDelay">
              <a:avLst/>
            </a:prstGeom>
            <a:solidFill>
              <a:srgbClr val="C0504D"/>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6" name="AutoShape 32"/>
            <p:cNvSpPr>
              <a:spLocks noChangeArrowheads="1"/>
            </p:cNvSpPr>
            <p:nvPr/>
          </p:nvSpPr>
          <p:spPr bwMode="auto">
            <a:xfrm>
              <a:off x="5327651" y="4008973"/>
              <a:ext cx="165100" cy="177801"/>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7" name="Group 30"/>
          <p:cNvGrpSpPr>
            <a:grpSpLocks/>
          </p:cNvGrpSpPr>
          <p:nvPr/>
        </p:nvGrpSpPr>
        <p:grpSpPr bwMode="auto">
          <a:xfrm>
            <a:off x="6212417" y="4500040"/>
            <a:ext cx="190500" cy="323851"/>
            <a:chOff x="1460" y="1232"/>
            <a:chExt cx="120" cy="204"/>
          </a:xfrm>
        </p:grpSpPr>
        <p:sp>
          <p:nvSpPr>
            <p:cNvPr id="9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0" name="Group 30"/>
          <p:cNvGrpSpPr>
            <a:grpSpLocks/>
          </p:cNvGrpSpPr>
          <p:nvPr/>
        </p:nvGrpSpPr>
        <p:grpSpPr bwMode="auto">
          <a:xfrm>
            <a:off x="5365750" y="4500040"/>
            <a:ext cx="190500" cy="323851"/>
            <a:chOff x="1460" y="1232"/>
            <a:chExt cx="120" cy="204"/>
          </a:xfrm>
        </p:grpSpPr>
        <p:sp>
          <p:nvSpPr>
            <p:cNvPr id="10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3" name="Group 30"/>
          <p:cNvGrpSpPr>
            <a:grpSpLocks/>
          </p:cNvGrpSpPr>
          <p:nvPr/>
        </p:nvGrpSpPr>
        <p:grpSpPr bwMode="auto">
          <a:xfrm>
            <a:off x="5772151" y="4500040"/>
            <a:ext cx="190500" cy="323851"/>
            <a:chOff x="1460" y="1232"/>
            <a:chExt cx="120" cy="204"/>
          </a:xfrm>
        </p:grpSpPr>
        <p:sp>
          <p:nvSpPr>
            <p:cNvPr id="10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6" name="Group 30"/>
          <p:cNvGrpSpPr>
            <a:grpSpLocks/>
          </p:cNvGrpSpPr>
          <p:nvPr/>
        </p:nvGrpSpPr>
        <p:grpSpPr bwMode="auto">
          <a:xfrm>
            <a:off x="3570817" y="4008975"/>
            <a:ext cx="190500" cy="323851"/>
            <a:chOff x="1460" y="1232"/>
            <a:chExt cx="120" cy="204"/>
          </a:xfrm>
        </p:grpSpPr>
        <p:sp>
          <p:nvSpPr>
            <p:cNvPr id="10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9" name="Group 30"/>
          <p:cNvGrpSpPr>
            <a:grpSpLocks/>
          </p:cNvGrpSpPr>
          <p:nvPr/>
        </p:nvGrpSpPr>
        <p:grpSpPr bwMode="auto">
          <a:xfrm>
            <a:off x="4942417" y="4059773"/>
            <a:ext cx="190500" cy="323851"/>
            <a:chOff x="1460" y="1232"/>
            <a:chExt cx="120" cy="204"/>
          </a:xfrm>
        </p:grpSpPr>
        <p:sp>
          <p:nvSpPr>
            <p:cNvPr id="11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2" name="Group 30"/>
          <p:cNvGrpSpPr>
            <a:grpSpLocks/>
          </p:cNvGrpSpPr>
          <p:nvPr/>
        </p:nvGrpSpPr>
        <p:grpSpPr bwMode="auto">
          <a:xfrm>
            <a:off x="3418417" y="3551775"/>
            <a:ext cx="190500" cy="323851"/>
            <a:chOff x="1460" y="1232"/>
            <a:chExt cx="120" cy="204"/>
          </a:xfrm>
        </p:grpSpPr>
        <p:sp>
          <p:nvSpPr>
            <p:cNvPr id="11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5" name="Group 30"/>
          <p:cNvGrpSpPr>
            <a:grpSpLocks/>
          </p:cNvGrpSpPr>
          <p:nvPr/>
        </p:nvGrpSpPr>
        <p:grpSpPr bwMode="auto">
          <a:xfrm>
            <a:off x="4129616" y="2891375"/>
            <a:ext cx="190500" cy="323851"/>
            <a:chOff x="1460" y="1232"/>
            <a:chExt cx="120" cy="204"/>
          </a:xfrm>
        </p:grpSpPr>
        <p:sp>
          <p:nvSpPr>
            <p:cNvPr id="11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8" name="Group 30"/>
          <p:cNvGrpSpPr>
            <a:grpSpLocks/>
          </p:cNvGrpSpPr>
          <p:nvPr/>
        </p:nvGrpSpPr>
        <p:grpSpPr bwMode="auto">
          <a:xfrm>
            <a:off x="3638550" y="3077641"/>
            <a:ext cx="190500" cy="323851"/>
            <a:chOff x="1460" y="1232"/>
            <a:chExt cx="120" cy="204"/>
          </a:xfrm>
        </p:grpSpPr>
        <p:sp>
          <p:nvSpPr>
            <p:cNvPr id="11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1" name="Group 30"/>
          <p:cNvGrpSpPr>
            <a:grpSpLocks/>
          </p:cNvGrpSpPr>
          <p:nvPr/>
        </p:nvGrpSpPr>
        <p:grpSpPr bwMode="auto">
          <a:xfrm>
            <a:off x="4180417" y="3314708"/>
            <a:ext cx="190500" cy="323851"/>
            <a:chOff x="1460" y="1232"/>
            <a:chExt cx="120" cy="204"/>
          </a:xfrm>
        </p:grpSpPr>
        <p:sp>
          <p:nvSpPr>
            <p:cNvPr id="12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4" name="Group 30"/>
          <p:cNvGrpSpPr>
            <a:grpSpLocks/>
          </p:cNvGrpSpPr>
          <p:nvPr/>
        </p:nvGrpSpPr>
        <p:grpSpPr bwMode="auto">
          <a:xfrm>
            <a:off x="3892550" y="3602575"/>
            <a:ext cx="190500" cy="323851"/>
            <a:chOff x="1460" y="1232"/>
            <a:chExt cx="120" cy="204"/>
          </a:xfrm>
        </p:grpSpPr>
        <p:sp>
          <p:nvSpPr>
            <p:cNvPr id="12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7" name="Group 30"/>
          <p:cNvGrpSpPr>
            <a:grpSpLocks/>
          </p:cNvGrpSpPr>
          <p:nvPr/>
        </p:nvGrpSpPr>
        <p:grpSpPr bwMode="auto">
          <a:xfrm>
            <a:off x="4095750" y="4500040"/>
            <a:ext cx="190500" cy="323851"/>
            <a:chOff x="1460" y="1232"/>
            <a:chExt cx="120" cy="204"/>
          </a:xfrm>
        </p:grpSpPr>
        <p:sp>
          <p:nvSpPr>
            <p:cNvPr id="12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0" name="Group 30"/>
          <p:cNvGrpSpPr>
            <a:grpSpLocks/>
          </p:cNvGrpSpPr>
          <p:nvPr/>
        </p:nvGrpSpPr>
        <p:grpSpPr bwMode="auto">
          <a:xfrm>
            <a:off x="4011083" y="3941241"/>
            <a:ext cx="190500" cy="323851"/>
            <a:chOff x="1460" y="1232"/>
            <a:chExt cx="120" cy="204"/>
          </a:xfrm>
        </p:grpSpPr>
        <p:sp>
          <p:nvSpPr>
            <p:cNvPr id="13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3" name="Group 30"/>
          <p:cNvGrpSpPr>
            <a:grpSpLocks/>
          </p:cNvGrpSpPr>
          <p:nvPr/>
        </p:nvGrpSpPr>
        <p:grpSpPr bwMode="auto">
          <a:xfrm>
            <a:off x="4400550" y="3839641"/>
            <a:ext cx="190500" cy="323851"/>
            <a:chOff x="1460" y="1232"/>
            <a:chExt cx="120" cy="204"/>
          </a:xfrm>
        </p:grpSpPr>
        <p:sp>
          <p:nvSpPr>
            <p:cNvPr id="13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6" name="Group 30"/>
          <p:cNvGrpSpPr>
            <a:grpSpLocks/>
          </p:cNvGrpSpPr>
          <p:nvPr/>
        </p:nvGrpSpPr>
        <p:grpSpPr bwMode="auto">
          <a:xfrm>
            <a:off x="4552950" y="2755908"/>
            <a:ext cx="190500" cy="323851"/>
            <a:chOff x="1460" y="1232"/>
            <a:chExt cx="120" cy="204"/>
          </a:xfrm>
        </p:grpSpPr>
        <p:sp>
          <p:nvSpPr>
            <p:cNvPr id="13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2" name="Group 30"/>
          <p:cNvGrpSpPr>
            <a:grpSpLocks/>
          </p:cNvGrpSpPr>
          <p:nvPr/>
        </p:nvGrpSpPr>
        <p:grpSpPr bwMode="auto">
          <a:xfrm>
            <a:off x="4823884" y="2501907"/>
            <a:ext cx="190500" cy="323851"/>
            <a:chOff x="1460" y="1232"/>
            <a:chExt cx="120" cy="204"/>
          </a:xfrm>
        </p:grpSpPr>
        <p:sp>
          <p:nvSpPr>
            <p:cNvPr id="14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5" name="Group 30"/>
          <p:cNvGrpSpPr>
            <a:grpSpLocks/>
          </p:cNvGrpSpPr>
          <p:nvPr/>
        </p:nvGrpSpPr>
        <p:grpSpPr bwMode="auto">
          <a:xfrm>
            <a:off x="5077884" y="3382440"/>
            <a:ext cx="190500" cy="323851"/>
            <a:chOff x="1460" y="1232"/>
            <a:chExt cx="120" cy="204"/>
          </a:xfrm>
        </p:grpSpPr>
        <p:sp>
          <p:nvSpPr>
            <p:cNvPr id="14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8" name="Group 30"/>
          <p:cNvGrpSpPr>
            <a:grpSpLocks/>
          </p:cNvGrpSpPr>
          <p:nvPr/>
        </p:nvGrpSpPr>
        <p:grpSpPr bwMode="auto">
          <a:xfrm>
            <a:off x="5365750" y="3568706"/>
            <a:ext cx="190500" cy="323851"/>
            <a:chOff x="1460" y="1232"/>
            <a:chExt cx="120" cy="204"/>
          </a:xfrm>
        </p:grpSpPr>
        <p:sp>
          <p:nvSpPr>
            <p:cNvPr id="14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1" name="Group 30"/>
          <p:cNvGrpSpPr>
            <a:grpSpLocks/>
          </p:cNvGrpSpPr>
          <p:nvPr/>
        </p:nvGrpSpPr>
        <p:grpSpPr bwMode="auto">
          <a:xfrm>
            <a:off x="5602817" y="3771907"/>
            <a:ext cx="190500" cy="323851"/>
            <a:chOff x="1460" y="1232"/>
            <a:chExt cx="120" cy="204"/>
          </a:xfrm>
        </p:grpSpPr>
        <p:sp>
          <p:nvSpPr>
            <p:cNvPr id="15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4" name="Group 30"/>
          <p:cNvGrpSpPr>
            <a:grpSpLocks/>
          </p:cNvGrpSpPr>
          <p:nvPr/>
        </p:nvGrpSpPr>
        <p:grpSpPr bwMode="auto">
          <a:xfrm>
            <a:off x="6805084" y="4500040"/>
            <a:ext cx="190500" cy="323851"/>
            <a:chOff x="1460" y="1232"/>
            <a:chExt cx="120" cy="204"/>
          </a:xfrm>
        </p:grpSpPr>
        <p:sp>
          <p:nvSpPr>
            <p:cNvPr id="15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7" name="Group 30"/>
          <p:cNvGrpSpPr>
            <a:grpSpLocks/>
          </p:cNvGrpSpPr>
          <p:nvPr/>
        </p:nvGrpSpPr>
        <p:grpSpPr bwMode="auto">
          <a:xfrm>
            <a:off x="5077884" y="2722040"/>
            <a:ext cx="190500" cy="323851"/>
            <a:chOff x="1460" y="1232"/>
            <a:chExt cx="120" cy="204"/>
          </a:xfrm>
        </p:grpSpPr>
        <p:sp>
          <p:nvSpPr>
            <p:cNvPr id="15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0" name="Group 30"/>
          <p:cNvGrpSpPr>
            <a:grpSpLocks/>
          </p:cNvGrpSpPr>
          <p:nvPr/>
        </p:nvGrpSpPr>
        <p:grpSpPr bwMode="auto">
          <a:xfrm>
            <a:off x="5298017" y="2959107"/>
            <a:ext cx="190500" cy="323851"/>
            <a:chOff x="1460" y="1232"/>
            <a:chExt cx="120" cy="204"/>
          </a:xfrm>
        </p:grpSpPr>
        <p:sp>
          <p:nvSpPr>
            <p:cNvPr id="16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3" name="Group 30"/>
          <p:cNvGrpSpPr>
            <a:grpSpLocks/>
          </p:cNvGrpSpPr>
          <p:nvPr/>
        </p:nvGrpSpPr>
        <p:grpSpPr bwMode="auto">
          <a:xfrm>
            <a:off x="5568951" y="3213106"/>
            <a:ext cx="190500" cy="323851"/>
            <a:chOff x="1460" y="1232"/>
            <a:chExt cx="120" cy="204"/>
          </a:xfrm>
        </p:grpSpPr>
        <p:sp>
          <p:nvSpPr>
            <p:cNvPr id="16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6" name="Group 30"/>
          <p:cNvGrpSpPr>
            <a:grpSpLocks/>
          </p:cNvGrpSpPr>
          <p:nvPr/>
        </p:nvGrpSpPr>
        <p:grpSpPr bwMode="auto">
          <a:xfrm>
            <a:off x="4603750" y="2298706"/>
            <a:ext cx="190500" cy="323851"/>
            <a:chOff x="1460" y="1232"/>
            <a:chExt cx="120" cy="204"/>
          </a:xfrm>
        </p:grpSpPr>
        <p:sp>
          <p:nvSpPr>
            <p:cNvPr id="1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9" name="Group 30"/>
          <p:cNvGrpSpPr>
            <a:grpSpLocks/>
          </p:cNvGrpSpPr>
          <p:nvPr/>
        </p:nvGrpSpPr>
        <p:grpSpPr bwMode="auto">
          <a:xfrm>
            <a:off x="5890684" y="3534840"/>
            <a:ext cx="190500" cy="323851"/>
            <a:chOff x="1460" y="1232"/>
            <a:chExt cx="120" cy="204"/>
          </a:xfrm>
        </p:grpSpPr>
        <p:sp>
          <p:nvSpPr>
            <p:cNvPr id="1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2" name="Group 30"/>
          <p:cNvGrpSpPr>
            <a:grpSpLocks/>
          </p:cNvGrpSpPr>
          <p:nvPr/>
        </p:nvGrpSpPr>
        <p:grpSpPr bwMode="auto">
          <a:xfrm>
            <a:off x="6330951" y="3958173"/>
            <a:ext cx="190500" cy="323851"/>
            <a:chOff x="1460" y="1232"/>
            <a:chExt cx="120" cy="204"/>
          </a:xfrm>
        </p:grpSpPr>
        <p:sp>
          <p:nvSpPr>
            <p:cNvPr id="1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5" name="Group 30"/>
          <p:cNvGrpSpPr>
            <a:grpSpLocks/>
          </p:cNvGrpSpPr>
          <p:nvPr/>
        </p:nvGrpSpPr>
        <p:grpSpPr bwMode="auto">
          <a:xfrm>
            <a:off x="6720417" y="4042841"/>
            <a:ext cx="190500" cy="323850"/>
            <a:chOff x="1460" y="1232"/>
            <a:chExt cx="120" cy="204"/>
          </a:xfrm>
        </p:grpSpPr>
        <p:sp>
          <p:nvSpPr>
            <p:cNvPr id="1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8" name="Group 30"/>
          <p:cNvGrpSpPr>
            <a:grpSpLocks/>
          </p:cNvGrpSpPr>
          <p:nvPr/>
        </p:nvGrpSpPr>
        <p:grpSpPr bwMode="auto">
          <a:xfrm>
            <a:off x="3824816" y="2654308"/>
            <a:ext cx="190500" cy="323850"/>
            <a:chOff x="1460" y="1232"/>
            <a:chExt cx="120" cy="204"/>
          </a:xfrm>
        </p:grpSpPr>
        <p:sp>
          <p:nvSpPr>
            <p:cNvPr id="1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1" name="Group 30"/>
          <p:cNvGrpSpPr>
            <a:grpSpLocks/>
          </p:cNvGrpSpPr>
          <p:nvPr/>
        </p:nvGrpSpPr>
        <p:grpSpPr bwMode="auto">
          <a:xfrm>
            <a:off x="2774950" y="4195241"/>
            <a:ext cx="190500" cy="323850"/>
            <a:chOff x="1460" y="1232"/>
            <a:chExt cx="120" cy="204"/>
          </a:xfrm>
        </p:grpSpPr>
        <p:sp>
          <p:nvSpPr>
            <p:cNvPr id="18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4" name="Group 30"/>
          <p:cNvGrpSpPr>
            <a:grpSpLocks/>
          </p:cNvGrpSpPr>
          <p:nvPr/>
        </p:nvGrpSpPr>
        <p:grpSpPr bwMode="auto">
          <a:xfrm>
            <a:off x="2165349" y="4279907"/>
            <a:ext cx="190500" cy="323850"/>
            <a:chOff x="1460" y="1232"/>
            <a:chExt cx="120" cy="204"/>
          </a:xfrm>
        </p:grpSpPr>
        <p:sp>
          <p:nvSpPr>
            <p:cNvPr id="18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2" name="Group 30"/>
          <p:cNvGrpSpPr>
            <a:grpSpLocks/>
          </p:cNvGrpSpPr>
          <p:nvPr/>
        </p:nvGrpSpPr>
        <p:grpSpPr bwMode="auto">
          <a:xfrm>
            <a:off x="4163483" y="2400307"/>
            <a:ext cx="190500" cy="323851"/>
            <a:chOff x="1460" y="1232"/>
            <a:chExt cx="120" cy="204"/>
          </a:xfrm>
        </p:grpSpPr>
        <p:sp>
          <p:nvSpPr>
            <p:cNvPr id="19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5" name="Group 30"/>
          <p:cNvGrpSpPr>
            <a:grpSpLocks/>
          </p:cNvGrpSpPr>
          <p:nvPr/>
        </p:nvGrpSpPr>
        <p:grpSpPr bwMode="auto">
          <a:xfrm>
            <a:off x="7076017" y="4212174"/>
            <a:ext cx="190500" cy="323851"/>
            <a:chOff x="1460" y="1232"/>
            <a:chExt cx="120" cy="204"/>
          </a:xfrm>
        </p:grpSpPr>
        <p:sp>
          <p:nvSpPr>
            <p:cNvPr id="19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8" name="Group 30"/>
          <p:cNvGrpSpPr>
            <a:grpSpLocks/>
          </p:cNvGrpSpPr>
          <p:nvPr/>
        </p:nvGrpSpPr>
        <p:grpSpPr bwMode="auto">
          <a:xfrm>
            <a:off x="7279217" y="4483107"/>
            <a:ext cx="190500" cy="323851"/>
            <a:chOff x="1460" y="1232"/>
            <a:chExt cx="120" cy="204"/>
          </a:xfrm>
        </p:grpSpPr>
        <p:sp>
          <p:nvSpPr>
            <p:cNvPr id="19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20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spTree>
    <p:extLst>
      <p:ext uri="{BB962C8B-B14F-4D97-AF65-F5344CB8AC3E}">
        <p14:creationId xmlns:p14="http://schemas.microsoft.com/office/powerpoint/2010/main" val="861184985"/>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Trialist</a:t>
            </a:r>
            <a:r>
              <a:rPr lang="en-US" dirty="0" smtClean="0"/>
              <a:t> App</a:t>
            </a:r>
            <a:endParaRPr lang="en-US" dirty="0"/>
          </a:p>
        </p:txBody>
      </p:sp>
      <p:sp>
        <p:nvSpPr>
          <p:cNvPr id="3" name="Content Placeholder 2"/>
          <p:cNvSpPr>
            <a:spLocks noGrp="1"/>
          </p:cNvSpPr>
          <p:nvPr>
            <p:ph idx="1"/>
          </p:nvPr>
        </p:nvSpPr>
        <p:spPr>
          <a:xfrm>
            <a:off x="457200" y="1600200"/>
            <a:ext cx="4318000" cy="4727994"/>
          </a:xfrm>
        </p:spPr>
        <p:txBody>
          <a:bodyPr>
            <a:normAutofit/>
          </a:bodyPr>
          <a:lstStyle/>
          <a:p>
            <a:pPr>
              <a:lnSpc>
                <a:spcPct val="110000"/>
              </a:lnSpc>
            </a:pPr>
            <a:r>
              <a:rPr lang="en-US" sz="2400" dirty="0" smtClean="0"/>
              <a:t>Generalizable platform for n-of-1 studies</a:t>
            </a:r>
          </a:p>
          <a:p>
            <a:pPr>
              <a:lnSpc>
                <a:spcPct val="110000"/>
              </a:lnSpc>
            </a:pPr>
            <a:r>
              <a:rPr lang="en-US" sz="2400" dirty="0"/>
              <a:t>v 1.0 being used for chronic pain med use (</a:t>
            </a:r>
            <a:r>
              <a:rPr lang="en-US" sz="2400" dirty="0">
                <a:hlinkClick r:id="rId2"/>
              </a:rPr>
              <a:t>PREEMPT</a:t>
            </a:r>
            <a:r>
              <a:rPr lang="en-US" sz="2400" dirty="0"/>
              <a:t>), n = 200+</a:t>
            </a:r>
          </a:p>
          <a:p>
            <a:pPr>
              <a:lnSpc>
                <a:spcPct val="110000"/>
              </a:lnSpc>
            </a:pPr>
            <a:r>
              <a:rPr lang="en-US" sz="2400" dirty="0"/>
              <a:t>v 2.0 from Overlap Health </a:t>
            </a:r>
          </a:p>
          <a:p>
            <a:pPr lvl="1">
              <a:lnSpc>
                <a:spcPct val="110000"/>
              </a:lnSpc>
            </a:pPr>
            <a:r>
              <a:rPr lang="en-US" sz="1800" dirty="0"/>
              <a:t>for WNYC, n = up to 6000</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0" y="1468647"/>
            <a:ext cx="3835400" cy="4991100"/>
          </a:xfrm>
          <a:prstGeom prst="rect">
            <a:avLst/>
          </a:prstGeom>
        </p:spPr>
      </p:pic>
    </p:spTree>
    <p:extLst>
      <p:ext uri="{BB962C8B-B14F-4D97-AF65-F5344CB8AC3E}">
        <p14:creationId xmlns:p14="http://schemas.microsoft.com/office/powerpoint/2010/main" val="2340881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2667000"/>
            <a:ext cx="7772400" cy="1143000"/>
          </a:xfrm>
        </p:spPr>
        <p:txBody>
          <a:bodyPr/>
          <a:lstStyle/>
          <a:p>
            <a:r>
              <a:rPr lang="en-US" sz="4800" dirty="0" smtClean="0">
                <a:latin typeface="Candara" charset="0"/>
              </a:rPr>
              <a:t>n </a:t>
            </a:r>
            <a:r>
              <a:rPr lang="en-US" sz="4800" dirty="0">
                <a:latin typeface="Candara" charset="0"/>
              </a:rPr>
              <a:t>=</a:t>
            </a:r>
            <a:r>
              <a:rPr lang="en-US" sz="4800" dirty="0" smtClean="0">
                <a:latin typeface="Candara" charset="0"/>
              </a:rPr>
              <a:t> 1</a:t>
            </a:r>
            <a:endParaRPr lang="en-US" dirty="0">
              <a:latin typeface="Candara" charset="0"/>
            </a:endParaRPr>
          </a:p>
        </p:txBody>
      </p:sp>
    </p:spTree>
    <p:extLst>
      <p:ext uri="{BB962C8B-B14F-4D97-AF65-F5344CB8AC3E}">
        <p14:creationId xmlns:p14="http://schemas.microsoft.com/office/powerpoint/2010/main" val="129815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749300" y="2667000"/>
            <a:ext cx="7772400" cy="1143000"/>
          </a:xfrm>
        </p:spPr>
        <p:txBody>
          <a:bodyPr/>
          <a:lstStyle/>
          <a:p>
            <a:r>
              <a:rPr lang="en-US" sz="4800" dirty="0" smtClean="0">
                <a:latin typeface="Candara" charset="0"/>
              </a:rPr>
              <a:t>(n </a:t>
            </a:r>
            <a:r>
              <a:rPr lang="en-US" sz="4800" dirty="0">
                <a:latin typeface="Candara" charset="0"/>
              </a:rPr>
              <a:t>=</a:t>
            </a:r>
            <a:r>
              <a:rPr lang="en-US" sz="4800" dirty="0" smtClean="0">
                <a:latin typeface="Candara" charset="0"/>
              </a:rPr>
              <a:t> 1)</a:t>
            </a:r>
            <a:r>
              <a:rPr lang="en-US" sz="4800" dirty="0" smtClean="0">
                <a:solidFill>
                  <a:schemeClr val="bg1"/>
                </a:solidFill>
                <a:latin typeface="Candara" charset="0"/>
              </a:rPr>
              <a:t>.</a:t>
            </a:r>
            <a:r>
              <a:rPr lang="en-US" sz="6600" baseline="30000" dirty="0">
                <a:latin typeface="Candara" charset="0"/>
              </a:rPr>
              <a:t>N</a:t>
            </a:r>
            <a:endParaRPr lang="en-US" baseline="30000" dirty="0">
              <a:latin typeface="Candara" charset="0"/>
            </a:endParaRPr>
          </a:p>
        </p:txBody>
      </p:sp>
    </p:spTree>
    <p:extLst>
      <p:ext uri="{BB962C8B-B14F-4D97-AF65-F5344CB8AC3E}">
        <p14:creationId xmlns:p14="http://schemas.microsoft.com/office/powerpoint/2010/main" val="7715702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37166" y="2667000"/>
            <a:ext cx="7772400" cy="1143000"/>
          </a:xfrm>
        </p:spPr>
        <p:txBody>
          <a:bodyPr/>
          <a:lstStyle/>
          <a:p>
            <a:r>
              <a:rPr lang="en-US" sz="4800" dirty="0" smtClean="0">
                <a:latin typeface="Candara" charset="0"/>
              </a:rPr>
              <a:t>(n </a:t>
            </a:r>
            <a:r>
              <a:rPr lang="en-US" sz="4800" dirty="0">
                <a:latin typeface="Candara" charset="0"/>
              </a:rPr>
              <a:t>=</a:t>
            </a:r>
            <a:r>
              <a:rPr lang="en-US" sz="4800" dirty="0" smtClean="0">
                <a:latin typeface="Candara" charset="0"/>
              </a:rPr>
              <a:t> 1)</a:t>
            </a:r>
            <a:r>
              <a:rPr lang="en-US" sz="4800" dirty="0" smtClean="0">
                <a:solidFill>
                  <a:schemeClr val="bg1"/>
                </a:solidFill>
                <a:latin typeface="Candara" charset="0"/>
              </a:rPr>
              <a:t>.</a:t>
            </a:r>
            <a:r>
              <a:rPr lang="en-US" sz="6600" baseline="30000" dirty="0">
                <a:latin typeface="Candara" charset="0"/>
              </a:rPr>
              <a:t>N</a:t>
            </a:r>
            <a:endParaRPr lang="en-US" baseline="30000" dirty="0">
              <a:latin typeface="Candara" charset="0"/>
            </a:endParaRPr>
          </a:p>
        </p:txBody>
      </p:sp>
      <p:sp>
        <p:nvSpPr>
          <p:cNvPr id="5" name="TextBox 4"/>
          <p:cNvSpPr txBox="1"/>
          <p:nvPr/>
        </p:nvSpPr>
        <p:spPr>
          <a:xfrm>
            <a:off x="2667000" y="2667000"/>
            <a:ext cx="914400" cy="1200329"/>
          </a:xfrm>
          <a:prstGeom prst="rect">
            <a:avLst/>
          </a:prstGeom>
          <a:noFill/>
        </p:spPr>
        <p:txBody>
          <a:bodyPr wrap="square" rtlCol="0">
            <a:spAutoFit/>
          </a:bodyPr>
          <a:lstStyle/>
          <a:p>
            <a:r>
              <a:rPr lang="el-GR" sz="7200" dirty="0"/>
              <a:t>Σ</a:t>
            </a:r>
            <a:endParaRPr lang="en-US" sz="7200" dirty="0"/>
          </a:p>
        </p:txBody>
      </p:sp>
    </p:spTree>
    <p:extLst>
      <p:ext uri="{BB962C8B-B14F-4D97-AF65-F5344CB8AC3E}">
        <p14:creationId xmlns:p14="http://schemas.microsoft.com/office/powerpoint/2010/main" val="2340821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685800" y="1143000"/>
            <a:ext cx="7772400" cy="1143000"/>
          </a:xfrm>
        </p:spPr>
        <p:txBody>
          <a:bodyPr>
            <a:normAutofit fontScale="90000"/>
          </a:bodyPr>
          <a:lstStyle/>
          <a:p>
            <a:pPr eaLnBrk="1" hangingPunct="1"/>
            <a:r>
              <a:rPr lang="en-US" altLang="ja-JP" sz="4800" dirty="0" smtClean="0">
                <a:solidFill>
                  <a:srgbClr val="000000"/>
                </a:solidFill>
                <a:latin typeface="Candara" charset="0"/>
              </a:rPr>
              <a:t>flip direction of research inference</a:t>
            </a:r>
            <a:endParaRPr lang="en-US" dirty="0">
              <a:solidFill>
                <a:srgbClr val="000000"/>
              </a:solidFill>
              <a:latin typeface="Candara" charset="0"/>
            </a:endParaRPr>
          </a:p>
        </p:txBody>
      </p:sp>
      <p:pic>
        <p:nvPicPr>
          <p:cNvPr id="3" name="Picture 2"/>
          <p:cNvPicPr>
            <a:picLocks noChangeAspect="1"/>
          </p:cNvPicPr>
          <p:nvPr/>
        </p:nvPicPr>
        <p:blipFill>
          <a:blip r:embed="rId3"/>
          <a:stretch>
            <a:fillRect/>
          </a:stretch>
        </p:blipFill>
        <p:spPr>
          <a:xfrm>
            <a:off x="425459" y="3726490"/>
            <a:ext cx="2753554" cy="651932"/>
          </a:xfrm>
          <a:prstGeom prst="rect">
            <a:avLst/>
          </a:prstGeom>
        </p:spPr>
      </p:pic>
      <p:pic>
        <p:nvPicPr>
          <p:cNvPr id="30" name="Picture 29"/>
          <p:cNvPicPr>
            <a:picLocks noChangeAspect="1"/>
          </p:cNvPicPr>
          <p:nvPr/>
        </p:nvPicPr>
        <p:blipFill>
          <a:blip r:embed="rId3"/>
          <a:stretch>
            <a:fillRect/>
          </a:stretch>
        </p:blipFill>
        <p:spPr>
          <a:xfrm>
            <a:off x="3998391" y="2761289"/>
            <a:ext cx="2753554" cy="651932"/>
          </a:xfrm>
          <a:prstGeom prst="rect">
            <a:avLst/>
          </a:prstGeom>
        </p:spPr>
      </p:pic>
      <p:pic>
        <p:nvPicPr>
          <p:cNvPr id="31" name="Picture 30"/>
          <p:cNvPicPr>
            <a:picLocks noChangeAspect="1"/>
          </p:cNvPicPr>
          <p:nvPr/>
        </p:nvPicPr>
        <p:blipFill>
          <a:blip r:embed="rId3"/>
          <a:stretch>
            <a:fillRect/>
          </a:stretch>
        </p:blipFill>
        <p:spPr>
          <a:xfrm>
            <a:off x="916525" y="2829023"/>
            <a:ext cx="2753554" cy="651932"/>
          </a:xfrm>
          <a:prstGeom prst="rect">
            <a:avLst/>
          </a:prstGeom>
        </p:spPr>
      </p:pic>
      <p:pic>
        <p:nvPicPr>
          <p:cNvPr id="32" name="Picture 31"/>
          <p:cNvPicPr>
            <a:picLocks noChangeAspect="1"/>
          </p:cNvPicPr>
          <p:nvPr/>
        </p:nvPicPr>
        <p:blipFill>
          <a:blip r:embed="rId3"/>
          <a:stretch>
            <a:fillRect/>
          </a:stretch>
        </p:blipFill>
        <p:spPr>
          <a:xfrm>
            <a:off x="5403858" y="3269289"/>
            <a:ext cx="2753554" cy="651932"/>
          </a:xfrm>
          <a:prstGeom prst="rect">
            <a:avLst/>
          </a:prstGeom>
        </p:spPr>
      </p:pic>
      <p:pic>
        <p:nvPicPr>
          <p:cNvPr id="33" name="Picture 32"/>
          <p:cNvPicPr>
            <a:picLocks noChangeAspect="1"/>
          </p:cNvPicPr>
          <p:nvPr/>
        </p:nvPicPr>
        <p:blipFill>
          <a:blip r:embed="rId3"/>
          <a:stretch>
            <a:fillRect/>
          </a:stretch>
        </p:blipFill>
        <p:spPr>
          <a:xfrm>
            <a:off x="3541192" y="3709557"/>
            <a:ext cx="2753554" cy="651932"/>
          </a:xfrm>
          <a:prstGeom prst="rect">
            <a:avLst/>
          </a:prstGeom>
        </p:spPr>
      </p:pic>
      <p:sp>
        <p:nvSpPr>
          <p:cNvPr id="34" name="Freeform 82"/>
          <p:cNvSpPr>
            <a:spLocks/>
          </p:cNvSpPr>
          <p:nvPr/>
        </p:nvSpPr>
        <p:spPr bwMode="auto">
          <a:xfrm>
            <a:off x="315912" y="2496636"/>
            <a:ext cx="8512175" cy="2060575"/>
          </a:xfrm>
          <a:custGeom>
            <a:avLst/>
            <a:gdLst>
              <a:gd name="T0" fmla="*/ 180 w 5362"/>
              <a:gd name="T1" fmla="*/ 5 h 1298"/>
              <a:gd name="T2" fmla="*/ 156 w 5362"/>
              <a:gd name="T3" fmla="*/ 10 h 1298"/>
              <a:gd name="T4" fmla="*/ 118 w 5362"/>
              <a:gd name="T5" fmla="*/ 27 h 1298"/>
              <a:gd name="T6" fmla="*/ 97 w 5362"/>
              <a:gd name="T7" fmla="*/ 39 h 1298"/>
              <a:gd name="T8" fmla="*/ 65 w 5362"/>
              <a:gd name="T9" fmla="*/ 65 h 1298"/>
              <a:gd name="T10" fmla="*/ 39 w 5362"/>
              <a:gd name="T11" fmla="*/ 97 h 1298"/>
              <a:gd name="T12" fmla="*/ 27 w 5362"/>
              <a:gd name="T13" fmla="*/ 118 h 1298"/>
              <a:gd name="T14" fmla="*/ 10 w 5362"/>
              <a:gd name="T15" fmla="*/ 156 h 1298"/>
              <a:gd name="T16" fmla="*/ 5 w 5362"/>
              <a:gd name="T17" fmla="*/ 180 h 1298"/>
              <a:gd name="T18" fmla="*/ 0 w 5362"/>
              <a:gd name="T19" fmla="*/ 222 h 1298"/>
              <a:gd name="T20" fmla="*/ 1 w 5362"/>
              <a:gd name="T21" fmla="*/ 1098 h 1298"/>
              <a:gd name="T22" fmla="*/ 5 w 5362"/>
              <a:gd name="T23" fmla="*/ 1123 h 1298"/>
              <a:gd name="T24" fmla="*/ 18 w 5362"/>
              <a:gd name="T25" fmla="*/ 1162 h 1298"/>
              <a:gd name="T26" fmla="*/ 37 w 5362"/>
              <a:gd name="T27" fmla="*/ 1199 h 1298"/>
              <a:gd name="T28" fmla="*/ 52 w 5362"/>
              <a:gd name="T29" fmla="*/ 1218 h 1298"/>
              <a:gd name="T30" fmla="*/ 81 w 5362"/>
              <a:gd name="T31" fmla="*/ 1247 h 1298"/>
              <a:gd name="T32" fmla="*/ 100 w 5362"/>
              <a:gd name="T33" fmla="*/ 1261 h 1298"/>
              <a:gd name="T34" fmla="*/ 136 w 5362"/>
              <a:gd name="T35" fmla="*/ 1281 h 1298"/>
              <a:gd name="T36" fmla="*/ 176 w 5362"/>
              <a:gd name="T37" fmla="*/ 1293 h 1298"/>
              <a:gd name="T38" fmla="*/ 201 w 5362"/>
              <a:gd name="T39" fmla="*/ 1297 h 1298"/>
              <a:gd name="T40" fmla="*/ 5140 w 5362"/>
              <a:gd name="T41" fmla="*/ 1298 h 1298"/>
              <a:gd name="T42" fmla="*/ 5183 w 5362"/>
              <a:gd name="T43" fmla="*/ 1294 h 1298"/>
              <a:gd name="T44" fmla="*/ 5207 w 5362"/>
              <a:gd name="T45" fmla="*/ 1288 h 1298"/>
              <a:gd name="T46" fmla="*/ 5245 w 5362"/>
              <a:gd name="T47" fmla="*/ 1272 h 1298"/>
              <a:gd name="T48" fmla="*/ 5266 w 5362"/>
              <a:gd name="T49" fmla="*/ 1259 h 1298"/>
              <a:gd name="T50" fmla="*/ 5297 w 5362"/>
              <a:gd name="T51" fmla="*/ 1233 h 1298"/>
              <a:gd name="T52" fmla="*/ 5323 w 5362"/>
              <a:gd name="T53" fmla="*/ 1202 h 1298"/>
              <a:gd name="T54" fmla="*/ 5336 w 5362"/>
              <a:gd name="T55" fmla="*/ 1181 h 1298"/>
              <a:gd name="T56" fmla="*/ 5352 w 5362"/>
              <a:gd name="T57" fmla="*/ 1143 h 1298"/>
              <a:gd name="T58" fmla="*/ 5358 w 5362"/>
              <a:gd name="T59" fmla="*/ 1119 h 1298"/>
              <a:gd name="T60" fmla="*/ 5362 w 5362"/>
              <a:gd name="T61" fmla="*/ 1076 h 1298"/>
              <a:gd name="T62" fmla="*/ 5361 w 5362"/>
              <a:gd name="T63" fmla="*/ 201 h 1298"/>
              <a:gd name="T64" fmla="*/ 5357 w 5362"/>
              <a:gd name="T65" fmla="*/ 176 h 1298"/>
              <a:gd name="T66" fmla="*/ 5345 w 5362"/>
              <a:gd name="T67" fmla="*/ 136 h 1298"/>
              <a:gd name="T68" fmla="*/ 5325 w 5362"/>
              <a:gd name="T69" fmla="*/ 100 h 1298"/>
              <a:gd name="T70" fmla="*/ 5311 w 5362"/>
              <a:gd name="T71" fmla="*/ 81 h 1298"/>
              <a:gd name="T72" fmla="*/ 5282 w 5362"/>
              <a:gd name="T73" fmla="*/ 52 h 1298"/>
              <a:gd name="T74" fmla="*/ 5263 w 5362"/>
              <a:gd name="T75" fmla="*/ 37 h 1298"/>
              <a:gd name="T76" fmla="*/ 5226 w 5362"/>
              <a:gd name="T77" fmla="*/ 18 h 1298"/>
              <a:gd name="T78" fmla="*/ 5187 w 5362"/>
              <a:gd name="T79" fmla="*/ 5 h 1298"/>
              <a:gd name="T80" fmla="*/ 5162 w 5362"/>
              <a:gd name="T81" fmla="*/ 1 h 1298"/>
              <a:gd name="T82" fmla="*/ 222 w 5362"/>
              <a:gd name="T83"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62" h="1298">
                <a:moveTo>
                  <a:pt x="201" y="1"/>
                </a:moveTo>
                <a:lnTo>
                  <a:pt x="180" y="5"/>
                </a:lnTo>
                <a:lnTo>
                  <a:pt x="176" y="5"/>
                </a:lnTo>
                <a:lnTo>
                  <a:pt x="156" y="10"/>
                </a:lnTo>
                <a:lnTo>
                  <a:pt x="136" y="18"/>
                </a:lnTo>
                <a:lnTo>
                  <a:pt x="118" y="27"/>
                </a:lnTo>
                <a:lnTo>
                  <a:pt x="100" y="37"/>
                </a:lnTo>
                <a:lnTo>
                  <a:pt x="97" y="39"/>
                </a:lnTo>
                <a:lnTo>
                  <a:pt x="81" y="52"/>
                </a:lnTo>
                <a:lnTo>
                  <a:pt x="65" y="65"/>
                </a:lnTo>
                <a:lnTo>
                  <a:pt x="52" y="81"/>
                </a:lnTo>
                <a:lnTo>
                  <a:pt x="39" y="97"/>
                </a:lnTo>
                <a:lnTo>
                  <a:pt x="37" y="100"/>
                </a:lnTo>
                <a:lnTo>
                  <a:pt x="27" y="118"/>
                </a:lnTo>
                <a:lnTo>
                  <a:pt x="18" y="136"/>
                </a:lnTo>
                <a:lnTo>
                  <a:pt x="10" y="156"/>
                </a:lnTo>
                <a:lnTo>
                  <a:pt x="5" y="176"/>
                </a:lnTo>
                <a:lnTo>
                  <a:pt x="5" y="180"/>
                </a:lnTo>
                <a:lnTo>
                  <a:pt x="1" y="201"/>
                </a:lnTo>
                <a:lnTo>
                  <a:pt x="0" y="222"/>
                </a:lnTo>
                <a:lnTo>
                  <a:pt x="0" y="1076"/>
                </a:lnTo>
                <a:lnTo>
                  <a:pt x="1" y="1098"/>
                </a:lnTo>
                <a:lnTo>
                  <a:pt x="5" y="1119"/>
                </a:lnTo>
                <a:lnTo>
                  <a:pt x="5" y="1123"/>
                </a:lnTo>
                <a:lnTo>
                  <a:pt x="10" y="1143"/>
                </a:lnTo>
                <a:lnTo>
                  <a:pt x="18" y="1162"/>
                </a:lnTo>
                <a:lnTo>
                  <a:pt x="27" y="1181"/>
                </a:lnTo>
                <a:lnTo>
                  <a:pt x="37" y="1199"/>
                </a:lnTo>
                <a:lnTo>
                  <a:pt x="39" y="1202"/>
                </a:lnTo>
                <a:lnTo>
                  <a:pt x="52" y="1218"/>
                </a:lnTo>
                <a:lnTo>
                  <a:pt x="65" y="1233"/>
                </a:lnTo>
                <a:lnTo>
                  <a:pt x="81" y="1247"/>
                </a:lnTo>
                <a:lnTo>
                  <a:pt x="97" y="1259"/>
                </a:lnTo>
                <a:lnTo>
                  <a:pt x="100" y="1261"/>
                </a:lnTo>
                <a:lnTo>
                  <a:pt x="118" y="1272"/>
                </a:lnTo>
                <a:lnTo>
                  <a:pt x="136" y="1281"/>
                </a:lnTo>
                <a:lnTo>
                  <a:pt x="156" y="1288"/>
                </a:lnTo>
                <a:lnTo>
                  <a:pt x="176" y="1293"/>
                </a:lnTo>
                <a:lnTo>
                  <a:pt x="180" y="1294"/>
                </a:lnTo>
                <a:lnTo>
                  <a:pt x="201" y="1297"/>
                </a:lnTo>
                <a:lnTo>
                  <a:pt x="222" y="1298"/>
                </a:lnTo>
                <a:lnTo>
                  <a:pt x="5140" y="1298"/>
                </a:lnTo>
                <a:lnTo>
                  <a:pt x="5162" y="1297"/>
                </a:lnTo>
                <a:lnTo>
                  <a:pt x="5183" y="1294"/>
                </a:lnTo>
                <a:lnTo>
                  <a:pt x="5187" y="1293"/>
                </a:lnTo>
                <a:lnTo>
                  <a:pt x="5207" y="1288"/>
                </a:lnTo>
                <a:lnTo>
                  <a:pt x="5226" y="1281"/>
                </a:lnTo>
                <a:lnTo>
                  <a:pt x="5245" y="1272"/>
                </a:lnTo>
                <a:lnTo>
                  <a:pt x="5263" y="1261"/>
                </a:lnTo>
                <a:lnTo>
                  <a:pt x="5266" y="1259"/>
                </a:lnTo>
                <a:lnTo>
                  <a:pt x="5282" y="1247"/>
                </a:lnTo>
                <a:lnTo>
                  <a:pt x="5297" y="1233"/>
                </a:lnTo>
                <a:lnTo>
                  <a:pt x="5311" y="1218"/>
                </a:lnTo>
                <a:lnTo>
                  <a:pt x="5323" y="1202"/>
                </a:lnTo>
                <a:lnTo>
                  <a:pt x="5325" y="1199"/>
                </a:lnTo>
                <a:lnTo>
                  <a:pt x="5336" y="1181"/>
                </a:lnTo>
                <a:lnTo>
                  <a:pt x="5345" y="1162"/>
                </a:lnTo>
                <a:lnTo>
                  <a:pt x="5352" y="1143"/>
                </a:lnTo>
                <a:lnTo>
                  <a:pt x="5357" y="1123"/>
                </a:lnTo>
                <a:lnTo>
                  <a:pt x="5358" y="1119"/>
                </a:lnTo>
                <a:lnTo>
                  <a:pt x="5361" y="1098"/>
                </a:lnTo>
                <a:lnTo>
                  <a:pt x="5362" y="1076"/>
                </a:lnTo>
                <a:lnTo>
                  <a:pt x="5362" y="222"/>
                </a:lnTo>
                <a:lnTo>
                  <a:pt x="5361" y="201"/>
                </a:lnTo>
                <a:lnTo>
                  <a:pt x="5358" y="180"/>
                </a:lnTo>
                <a:lnTo>
                  <a:pt x="5357" y="176"/>
                </a:lnTo>
                <a:lnTo>
                  <a:pt x="5352" y="156"/>
                </a:lnTo>
                <a:lnTo>
                  <a:pt x="5345" y="136"/>
                </a:lnTo>
                <a:lnTo>
                  <a:pt x="5336" y="118"/>
                </a:lnTo>
                <a:lnTo>
                  <a:pt x="5325" y="100"/>
                </a:lnTo>
                <a:lnTo>
                  <a:pt x="5323" y="97"/>
                </a:lnTo>
                <a:lnTo>
                  <a:pt x="5311" y="81"/>
                </a:lnTo>
                <a:lnTo>
                  <a:pt x="5297" y="65"/>
                </a:lnTo>
                <a:lnTo>
                  <a:pt x="5282" y="52"/>
                </a:lnTo>
                <a:lnTo>
                  <a:pt x="5266" y="39"/>
                </a:lnTo>
                <a:lnTo>
                  <a:pt x="5263" y="37"/>
                </a:lnTo>
                <a:lnTo>
                  <a:pt x="5245" y="27"/>
                </a:lnTo>
                <a:lnTo>
                  <a:pt x="5226" y="18"/>
                </a:lnTo>
                <a:lnTo>
                  <a:pt x="5207" y="10"/>
                </a:lnTo>
                <a:lnTo>
                  <a:pt x="5187" y="5"/>
                </a:lnTo>
                <a:lnTo>
                  <a:pt x="5183" y="5"/>
                </a:lnTo>
                <a:lnTo>
                  <a:pt x="5162" y="1"/>
                </a:lnTo>
                <a:lnTo>
                  <a:pt x="5140" y="0"/>
                </a:lnTo>
                <a:lnTo>
                  <a:pt x="222" y="0"/>
                </a:lnTo>
                <a:lnTo>
                  <a:pt x="201" y="1"/>
                </a:lnTo>
                <a:close/>
              </a:path>
            </a:pathLst>
          </a:custGeom>
          <a:noFill/>
          <a:ln w="28575">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35" name="Rectangle 83"/>
          <p:cNvSpPr>
            <a:spLocks noChangeArrowheads="1"/>
          </p:cNvSpPr>
          <p:nvPr/>
        </p:nvSpPr>
        <p:spPr bwMode="auto">
          <a:xfrm>
            <a:off x="6979708" y="4193299"/>
            <a:ext cx="1180336"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pPr defTabSz="914400" eaLnBrk="0" fontAlgn="base" hangingPunct="0">
              <a:spcBef>
                <a:spcPct val="0"/>
              </a:spcBef>
              <a:spcAft>
                <a:spcPct val="0"/>
              </a:spcAft>
            </a:pPr>
            <a:r>
              <a:rPr lang="en-US" sz="2000" dirty="0">
                <a:solidFill>
                  <a:srgbClr val="000000"/>
                </a:solidFill>
                <a:latin typeface="Candara" charset="0"/>
                <a:ea typeface="ＭＳ Ｐゴシック" charset="0"/>
                <a:cs typeface="ＭＳ Ｐゴシック" charset="0"/>
              </a:rPr>
              <a:t>population</a:t>
            </a:r>
            <a:endParaRPr lang="en-US" sz="2400" dirty="0">
              <a:solidFill>
                <a:srgbClr val="000000"/>
              </a:solidFill>
              <a:latin typeface="Times"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2649628" y="4693874"/>
            <a:ext cx="4102317" cy="2213949"/>
          </a:xfrm>
          <a:prstGeom prst="rect">
            <a:avLst/>
          </a:prstGeom>
        </p:spPr>
      </p:pic>
    </p:spTree>
    <p:extLst>
      <p:ext uri="{BB962C8B-B14F-4D97-AF65-F5344CB8AC3E}">
        <p14:creationId xmlns:p14="http://schemas.microsoft.com/office/powerpoint/2010/main" val="15237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grpId="0" nodeType="afterEffect">
                                  <p:stCondLst>
                                    <p:cond delay="150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402166" y="2959100"/>
            <a:ext cx="8356600" cy="1143000"/>
          </a:xfrm>
        </p:spPr>
        <p:txBody>
          <a:bodyPr/>
          <a:lstStyle/>
          <a:p>
            <a:r>
              <a:rPr lang="en-US" sz="2800" dirty="0" smtClean="0">
                <a:latin typeface="Candara" charset="0"/>
                <a:ea typeface="ＭＳ Ｐゴシック" charset="0"/>
                <a:cs typeface="ＭＳ Ｐゴシック" charset="0"/>
              </a:rPr>
              <a:t>“the ultimate study design for precision medicine”</a:t>
            </a:r>
            <a:endParaRPr lang="en-US" sz="2800" baseline="30000" dirty="0">
              <a:latin typeface="Candara" charset="0"/>
              <a:ea typeface="ＭＳ Ｐゴシック" charset="0"/>
              <a:cs typeface="ＭＳ Ｐゴシック" charset="0"/>
            </a:endParaRPr>
          </a:p>
        </p:txBody>
      </p:sp>
      <p:sp>
        <p:nvSpPr>
          <p:cNvPr id="6" name="Title 1"/>
          <p:cNvSpPr txBox="1">
            <a:spLocks/>
          </p:cNvSpPr>
          <p:nvPr/>
        </p:nvSpPr>
        <p:spPr bwMode="auto">
          <a:xfrm>
            <a:off x="986366" y="18161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Candara"/>
                <a:ea typeface="+mj-ea"/>
                <a:cs typeface="+mj-cs"/>
              </a:defRPr>
            </a:lvl1pPr>
            <a:lvl2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Corbel" charset="0"/>
                <a:ea typeface="ＭＳ Ｐゴシック" charset="0"/>
                <a:cs typeface="ＭＳ Ｐゴシック" charset="0"/>
              </a:defRPr>
            </a:lvl6pPr>
            <a:lvl7pPr marL="914400" algn="ctr" rtl="0" fontAlgn="base">
              <a:spcBef>
                <a:spcPct val="0"/>
              </a:spcBef>
              <a:spcAft>
                <a:spcPct val="0"/>
              </a:spcAft>
              <a:defRPr sz="4400">
                <a:solidFill>
                  <a:schemeClr val="bg1"/>
                </a:solidFill>
                <a:latin typeface="Corbel" charset="0"/>
                <a:ea typeface="ＭＳ Ｐゴシック" charset="0"/>
                <a:cs typeface="ＭＳ Ｐゴシック" charset="0"/>
              </a:defRPr>
            </a:lvl7pPr>
            <a:lvl8pPr marL="1371600" algn="ctr" rtl="0" fontAlgn="base">
              <a:spcBef>
                <a:spcPct val="0"/>
              </a:spcBef>
              <a:spcAft>
                <a:spcPct val="0"/>
              </a:spcAft>
              <a:defRPr sz="4400">
                <a:solidFill>
                  <a:schemeClr val="bg1"/>
                </a:solidFill>
                <a:latin typeface="Corbel" charset="0"/>
                <a:ea typeface="ＭＳ Ｐゴシック" charset="0"/>
                <a:cs typeface="ＭＳ Ｐゴシック" charset="0"/>
              </a:defRPr>
            </a:lvl8pPr>
            <a:lvl9pPr marL="1828800" algn="ctr" rtl="0" fontAlgn="base">
              <a:spcBef>
                <a:spcPct val="0"/>
              </a:spcBef>
              <a:spcAft>
                <a:spcPct val="0"/>
              </a:spcAft>
              <a:defRPr sz="4400">
                <a:solidFill>
                  <a:schemeClr val="bg1"/>
                </a:solidFill>
                <a:latin typeface="Corbel" charset="0"/>
                <a:ea typeface="ＭＳ Ｐゴシック" charset="0"/>
                <a:cs typeface="ＭＳ Ｐゴシック" charset="0"/>
              </a:defRPr>
            </a:lvl9pPr>
          </a:lstStyle>
          <a:p>
            <a:pPr defTabSz="914400"/>
            <a:r>
              <a:rPr lang="en-US" sz="4800" smtClean="0">
                <a:solidFill>
                  <a:srgbClr val="000000"/>
                </a:solidFill>
                <a:latin typeface="Candara" charset="0"/>
                <a:ea typeface="ＭＳ Ｐゴシック"/>
                <a:cs typeface="ＭＳ Ｐゴシック"/>
              </a:rPr>
              <a:t>(n </a:t>
            </a:r>
            <a:r>
              <a:rPr lang="en-US" sz="4800" smtClean="0">
                <a:solidFill>
                  <a:srgbClr val="000000"/>
                </a:solidFill>
                <a:latin typeface="Symbol" charset="2"/>
                <a:ea typeface="ＭＳ Ｐゴシック"/>
                <a:cs typeface="Symbol" charset="2"/>
              </a:rPr>
              <a:t>≥</a:t>
            </a:r>
            <a:r>
              <a:rPr lang="en-US" sz="4800" smtClean="0">
                <a:solidFill>
                  <a:srgbClr val="000000"/>
                </a:solidFill>
                <a:latin typeface="Candara" charset="0"/>
                <a:ea typeface="ＭＳ Ｐゴシック"/>
                <a:cs typeface="ＭＳ Ｐゴシック"/>
              </a:rPr>
              <a:t> 1)</a:t>
            </a:r>
            <a:r>
              <a:rPr lang="en-US" sz="4800" smtClean="0">
                <a:solidFill>
                  <a:srgbClr val="FFFFFF"/>
                </a:solidFill>
                <a:latin typeface="Candara" charset="0"/>
                <a:ea typeface="ＭＳ Ｐゴシック"/>
                <a:cs typeface="ＭＳ Ｐゴシック"/>
              </a:rPr>
              <a:t>.</a:t>
            </a:r>
            <a:r>
              <a:rPr lang="en-US" sz="6600" baseline="30000" smtClean="0">
                <a:solidFill>
                  <a:srgbClr val="000000"/>
                </a:solidFill>
                <a:latin typeface="Candara" charset="0"/>
                <a:ea typeface="ＭＳ Ｐゴシック"/>
                <a:cs typeface="ＭＳ Ｐゴシック"/>
              </a:rPr>
              <a:t>N</a:t>
            </a:r>
            <a:endParaRPr lang="en-US" baseline="30000" dirty="0">
              <a:solidFill>
                <a:srgbClr val="000000"/>
              </a:solidFill>
              <a:latin typeface="Candara" charset="0"/>
              <a:ea typeface="ＭＳ Ｐゴシック"/>
              <a:cs typeface="ＭＳ Ｐゴシック"/>
            </a:endParaRPr>
          </a:p>
        </p:txBody>
      </p:sp>
      <p:sp>
        <p:nvSpPr>
          <p:cNvPr id="7" name="TextBox 6"/>
          <p:cNvSpPr txBox="1"/>
          <p:nvPr/>
        </p:nvSpPr>
        <p:spPr>
          <a:xfrm>
            <a:off x="2616200" y="1816100"/>
            <a:ext cx="914400" cy="1200329"/>
          </a:xfrm>
          <a:prstGeom prst="rect">
            <a:avLst/>
          </a:prstGeom>
          <a:noFill/>
        </p:spPr>
        <p:txBody>
          <a:bodyPr wrap="square" rtlCol="0">
            <a:spAutoFit/>
          </a:bodyPr>
          <a:lstStyle/>
          <a:p>
            <a:pPr defTabSz="914400" fontAlgn="base">
              <a:spcBef>
                <a:spcPct val="0"/>
              </a:spcBef>
              <a:spcAft>
                <a:spcPct val="0"/>
              </a:spcAft>
            </a:pPr>
            <a:r>
              <a:rPr lang="el-GR" sz="7200" dirty="0">
                <a:solidFill>
                  <a:srgbClr val="000000"/>
                </a:solidFill>
                <a:latin typeface="Arial" charset="0"/>
                <a:ea typeface="ＭＳ Ｐゴシック" charset="-128"/>
                <a:cs typeface="ＭＳ Ｐゴシック" charset="-128"/>
              </a:rPr>
              <a:t>Σ</a:t>
            </a:r>
            <a:endParaRPr lang="en-US" sz="7200" dirty="0">
              <a:solidFill>
                <a:srgbClr val="000000"/>
              </a:solidFill>
              <a:latin typeface="Arial" charset="0"/>
              <a:ea typeface="ＭＳ Ｐゴシック" charset="-128"/>
              <a:cs typeface="ＭＳ Ｐゴシック" charset="-128"/>
            </a:endParaRPr>
          </a:p>
        </p:txBody>
      </p:sp>
      <p:sp>
        <p:nvSpPr>
          <p:cNvPr id="9" name="Rectangle 8"/>
          <p:cNvSpPr/>
          <p:nvPr/>
        </p:nvSpPr>
        <p:spPr>
          <a:xfrm>
            <a:off x="4186766" y="5876836"/>
            <a:ext cx="4572000" cy="523220"/>
          </a:xfrm>
          <a:prstGeom prst="rect">
            <a:avLst/>
          </a:prstGeom>
        </p:spPr>
        <p:txBody>
          <a:bodyPr>
            <a:spAutoFit/>
          </a:bodyPr>
          <a:lstStyle/>
          <a:p>
            <a:pPr algn="r"/>
            <a:r>
              <a:rPr lang="en-US" sz="1400">
                <a:hlinkClick r:id="rId3"/>
              </a:rPr>
              <a:t>Kravitz, et al. Design and Implementation of N-of-1: A User’s Guide.  AHRQ, February 2014. </a:t>
            </a:r>
            <a:endParaRPr lang="en-US"/>
          </a:p>
        </p:txBody>
      </p:sp>
    </p:spTree>
    <p:extLst>
      <p:ext uri="{BB962C8B-B14F-4D97-AF65-F5344CB8AC3E}">
        <p14:creationId xmlns:p14="http://schemas.microsoft.com/office/powerpoint/2010/main" val="1826592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Feburary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99915" y="1418717"/>
            <a:ext cx="7578725" cy="3678238"/>
          </a:xfrm>
          <a:extLst>
            <a:ext uri="{91240B29-F687-4f45-9708-019B960494DF}"/>
          </a:extLst>
        </p:spPr>
        <p:txBody>
          <a:bodyPr lIns="85817" tIns="42908" rIns="85817" bIns="42908"/>
          <a:lstStyle/>
          <a:p>
            <a:pPr>
              <a:lnSpc>
                <a:spcPct val="100000"/>
              </a:lnSpc>
              <a:defRPr/>
            </a:pPr>
            <a:r>
              <a:rPr lang="en-US" sz="2000"/>
              <a:t>Common data elements / study variables would make research more comparable, reproducible, and meta-analyzable</a:t>
            </a:r>
          </a:p>
          <a:p>
            <a:pPr lvl="1">
              <a:lnSpc>
                <a:spcPct val="100000"/>
              </a:lnSpc>
              <a:defRPr/>
            </a:pPr>
            <a:r>
              <a:rPr lang="en-US" sz="1800"/>
              <a:t>should measure same elements in care process to enable learning health system</a:t>
            </a:r>
            <a:endParaRPr lang="en-US" sz="2000" dirty="0">
              <a:cs typeface="+mn-cs"/>
            </a:endParaRPr>
          </a:p>
          <a:p>
            <a:pPr>
              <a:lnSpc>
                <a:spcPct val="100000"/>
              </a:lnSpc>
              <a:defRPr/>
            </a:pPr>
            <a:r>
              <a:rPr lang="en-US" sz="2000" dirty="0">
                <a:cs typeface="+mn-cs"/>
              </a:rPr>
              <a:t>CDEs may be variable definitions or surveys (PROs)</a:t>
            </a:r>
            <a:endParaRPr lang="en-US" sz="2200" dirty="0">
              <a:cs typeface="+mn-cs"/>
            </a:endParaRPr>
          </a:p>
          <a:p>
            <a:pPr lvl="1">
              <a:lnSpc>
                <a:spcPct val="100000"/>
              </a:lnSpc>
              <a:defRPr/>
            </a:pPr>
            <a:r>
              <a:rPr lang="en-US" sz="1800" dirty="0">
                <a:cs typeface="+mn-cs"/>
              </a:rPr>
              <a:t>NIH </a:t>
            </a:r>
            <a:r>
              <a:rPr lang="en-US" sz="1800" dirty="0">
                <a:cs typeface="+mn-cs"/>
                <a:hlinkClick r:id="rId3"/>
              </a:rPr>
              <a:t>Common Data Elements</a:t>
            </a:r>
            <a:r>
              <a:rPr lang="en-US" sz="1800" dirty="0">
                <a:cs typeface="+mn-cs"/>
              </a:rPr>
              <a:t> repository (&gt;20,000 items)</a:t>
            </a:r>
          </a:p>
          <a:p>
            <a:pPr lvl="1">
              <a:lnSpc>
                <a:spcPct val="100000"/>
              </a:lnSpc>
              <a:defRPr/>
            </a:pPr>
            <a:r>
              <a:rPr lang="en-US" sz="1800" dirty="0">
                <a:cs typeface="+mn-cs"/>
                <a:hlinkClick r:id="rId4"/>
              </a:rPr>
              <a:t>PhenX</a:t>
            </a:r>
            <a:r>
              <a:rPr lang="en-US" sz="1800" dirty="0">
                <a:cs typeface="+mn-cs"/>
              </a:rPr>
              <a:t> (520 measures)</a:t>
            </a:r>
          </a:p>
          <a:p>
            <a:pPr lvl="1">
              <a:lnSpc>
                <a:spcPct val="100000"/>
              </a:lnSpc>
              <a:defRPr/>
            </a:pPr>
            <a:r>
              <a:rPr lang="en-US" sz="1800" dirty="0">
                <a:cs typeface="+mn-cs"/>
                <a:hlinkClick r:id="rId5"/>
              </a:rPr>
              <a:t>ICHOM</a:t>
            </a:r>
            <a:r>
              <a:rPr lang="en-US" sz="1800" dirty="0">
                <a:cs typeface="+mn-cs"/>
              </a:rPr>
              <a:t> measures covering 47% of global disease burden</a:t>
            </a:r>
          </a:p>
          <a:p>
            <a:pPr lvl="1">
              <a:lnSpc>
                <a:spcPct val="100000"/>
              </a:lnSpc>
              <a:defRPr/>
            </a:pPr>
            <a:endParaRPr lang="en-US" sz="1800" dirty="0">
              <a:cs typeface="+mn-cs"/>
            </a:endParaRPr>
          </a:p>
        </p:txBody>
      </p:sp>
      <p:sp>
        <p:nvSpPr>
          <p:cNvPr id="733187" name="Rectangle 3"/>
          <p:cNvSpPr>
            <a:spLocks noGrp="1" noChangeArrowheads="1"/>
          </p:cNvSpPr>
          <p:nvPr>
            <p:ph type="title"/>
          </p:nvPr>
        </p:nvSpPr>
        <p:spPr>
          <a:xfrm>
            <a:off x="112280" y="225920"/>
            <a:ext cx="8811489" cy="1143000"/>
          </a:xfrm>
        </p:spPr>
        <p:txBody>
          <a:bodyPr/>
          <a:lstStyle/>
          <a:p>
            <a:pPr>
              <a:defRPr/>
            </a:pPr>
            <a:r>
              <a:rPr lang="en-US" dirty="0">
                <a:cs typeface="+mj-cs"/>
              </a:rPr>
              <a:t>Common Data Elements (CDEs)</a:t>
            </a:r>
            <a:endParaRPr lang="en-US" dirty="0" smtClean="0">
              <a:cs typeface="+mj-cs"/>
            </a:endParaRPr>
          </a:p>
        </p:txBody>
      </p:sp>
    </p:spTree>
    <p:extLst>
      <p:ext uri="{BB962C8B-B14F-4D97-AF65-F5344CB8AC3E}">
        <p14:creationId xmlns:p14="http://schemas.microsoft.com/office/powerpoint/2010/main" val="88377924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February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28663" y="1558925"/>
            <a:ext cx="7578725" cy="3678238"/>
          </a:xfrm>
          <a:extLst>
            <a:ext uri="{91240B29-F687-4f45-9708-019B960494DF}"/>
          </a:extLst>
        </p:spPr>
        <p:txBody>
          <a:bodyPr lIns="85817" tIns="42908" rIns="85817" bIns="42908"/>
          <a:lstStyle/>
          <a:p>
            <a:pPr>
              <a:lnSpc>
                <a:spcPct val="100000"/>
              </a:lnSpc>
              <a:defRPr/>
            </a:pPr>
            <a:r>
              <a:rPr lang="en-US" sz="2400"/>
              <a:t>Technology promises “21</a:t>
            </a:r>
            <a:r>
              <a:rPr lang="en-US" sz="2400" baseline="30000"/>
              <a:t>st</a:t>
            </a:r>
            <a:r>
              <a:rPr lang="en-US" sz="2400"/>
              <a:t> century” primarily behavioral interventions</a:t>
            </a:r>
          </a:p>
          <a:p>
            <a:pPr>
              <a:lnSpc>
                <a:spcPct val="100000"/>
              </a:lnSpc>
              <a:defRPr/>
            </a:pPr>
            <a:r>
              <a:rPr lang="en-US" sz="2400"/>
              <a:t>Enables and requires novel interventional designs </a:t>
            </a:r>
          </a:p>
          <a:p>
            <a:pPr lvl="1">
              <a:lnSpc>
                <a:spcPct val="100000"/>
              </a:lnSpc>
              <a:defRPr/>
            </a:pPr>
            <a:r>
              <a:rPr lang="en-US" sz="2000"/>
              <a:t>adaptive, just-in-time, and individualized</a:t>
            </a:r>
          </a:p>
          <a:p>
            <a:pPr lvl="1">
              <a:lnSpc>
                <a:spcPct val="100000"/>
              </a:lnSpc>
              <a:defRPr/>
            </a:pPr>
            <a:r>
              <a:rPr lang="en-US" sz="2000"/>
              <a:t>embedded into care processes via EHR and self-care processes via personal technologies</a:t>
            </a:r>
          </a:p>
          <a:p>
            <a:pPr lvl="1">
              <a:lnSpc>
                <a:spcPct val="100000"/>
              </a:lnSpc>
              <a:defRPr/>
            </a:pPr>
            <a:r>
              <a:rPr lang="en-US" sz="2000"/>
              <a:t>includes observational and more expensive/complicated experimental designs depending on the strength of evidence needed</a:t>
            </a:r>
          </a:p>
          <a:p>
            <a:pPr lvl="1">
              <a:lnSpc>
                <a:spcPct val="100000"/>
              </a:lnSpc>
              <a:defRPr/>
            </a:pPr>
            <a:endParaRPr lang="en-US" sz="1800"/>
          </a:p>
          <a:p>
            <a:pPr>
              <a:lnSpc>
                <a:spcPct val="100000"/>
              </a:lnSpc>
              <a:defRPr/>
            </a:pPr>
            <a:endParaRPr lang="en-US" sz="2000"/>
          </a:p>
          <a:p>
            <a:pPr>
              <a:lnSpc>
                <a:spcPct val="100000"/>
              </a:lnSpc>
              <a:defRPr/>
            </a:pPr>
            <a:endParaRPr lang="en-US" sz="2000"/>
          </a:p>
        </p:txBody>
      </p:sp>
      <p:sp>
        <p:nvSpPr>
          <p:cNvPr id="733187" name="Rectangle 3"/>
          <p:cNvSpPr>
            <a:spLocks noGrp="1" noChangeArrowheads="1"/>
          </p:cNvSpPr>
          <p:nvPr>
            <p:ph type="title"/>
          </p:nvPr>
        </p:nvSpPr>
        <p:spPr>
          <a:xfrm>
            <a:off x="365125" y="266700"/>
            <a:ext cx="8305800" cy="1143000"/>
          </a:xfrm>
        </p:spPr>
        <p:txBody>
          <a:bodyPr/>
          <a:lstStyle/>
          <a:p>
            <a:pPr>
              <a:defRPr/>
            </a:pPr>
            <a:r>
              <a:rPr lang="en-US" dirty="0">
                <a:cs typeface="+mj-cs"/>
              </a:rPr>
              <a:t>Interventions Design Summary</a:t>
            </a:r>
            <a:endParaRPr lang="en-US" dirty="0" smtClean="0">
              <a:cs typeface="+mj-cs"/>
            </a:endParaRPr>
          </a:p>
        </p:txBody>
      </p:sp>
    </p:spTree>
    <p:extLst>
      <p:ext uri="{BB962C8B-B14F-4D97-AF65-F5344CB8AC3E}">
        <p14:creationId xmlns:p14="http://schemas.microsoft.com/office/powerpoint/2010/main" val="111797685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2690" name="Rectangle 2"/>
          <p:cNvSpPr>
            <a:spLocks noChangeArrowheads="1"/>
          </p:cNvSpPr>
          <p:nvPr/>
        </p:nvSpPr>
        <p:spPr bwMode="auto">
          <a:xfrm>
            <a:off x="365125" y="152400"/>
            <a:ext cx="8480425" cy="79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4000" b="1" dirty="0">
                <a:solidFill>
                  <a:schemeClr val="tx2"/>
                </a:solidFill>
                <a:latin typeface="Helvetica" charset="0"/>
                <a:cs typeface="+mn-cs"/>
              </a:rPr>
              <a:t>Learning Health(care) System</a:t>
            </a:r>
          </a:p>
        </p:txBody>
      </p:sp>
      <p:sp>
        <p:nvSpPr>
          <p:cNvPr id="882691" name="Rectangle 3"/>
          <p:cNvSpPr>
            <a:spLocks noChangeArrowheads="1"/>
          </p:cNvSpPr>
          <p:nvPr/>
        </p:nvSpPr>
        <p:spPr bwMode="auto">
          <a:xfrm>
            <a:off x="3554413" y="1960563"/>
            <a:ext cx="863600" cy="31305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2692" name="Rectangle 4"/>
          <p:cNvSpPr>
            <a:spLocks noChangeArrowheads="1"/>
          </p:cNvSpPr>
          <p:nvPr/>
        </p:nvSpPr>
        <p:spPr bwMode="auto">
          <a:xfrm>
            <a:off x="4816475" y="1960563"/>
            <a:ext cx="865188" cy="31305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2693" name="Text Box 5"/>
          <p:cNvSpPr txBox="1">
            <a:spLocks noChangeArrowheads="1"/>
          </p:cNvSpPr>
          <p:nvPr/>
        </p:nvSpPr>
        <p:spPr bwMode="auto">
          <a:xfrm>
            <a:off x="1825625" y="1960563"/>
            <a:ext cx="1595438" cy="353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dirty="0">
                <a:latin typeface="Arial" charset="0"/>
                <a:cs typeface="+mn-cs"/>
              </a:rPr>
              <a:t>Virtual Patient</a:t>
            </a:r>
          </a:p>
          <a:p>
            <a:pPr algn="ctr" eaLnBrk="1" hangingPunct="1">
              <a:spcBef>
                <a:spcPct val="50000"/>
              </a:spcBef>
              <a:defRPr/>
            </a:pPr>
            <a:endParaRPr lang="en-US" sz="1800" dirty="0">
              <a:latin typeface="Arial" charset="0"/>
              <a:cs typeface="+mn-cs"/>
            </a:endParaRPr>
          </a:p>
          <a:p>
            <a:pPr algn="ctr" eaLnBrk="1" hangingPunct="1">
              <a:spcBef>
                <a:spcPct val="50000"/>
              </a:spcBef>
              <a:defRPr/>
            </a:pPr>
            <a:endParaRPr lang="en-US" sz="1800" dirty="0">
              <a:latin typeface="Arial" charset="0"/>
              <a:cs typeface="+mn-cs"/>
            </a:endParaRPr>
          </a:p>
          <a:p>
            <a:pPr algn="ctr" eaLnBrk="1" hangingPunct="1">
              <a:spcBef>
                <a:spcPct val="50000"/>
              </a:spcBef>
              <a:defRPr/>
            </a:pPr>
            <a:r>
              <a:rPr lang="en-US" sz="1800" dirty="0">
                <a:latin typeface="Arial" charset="0"/>
                <a:cs typeface="+mn-cs"/>
              </a:rPr>
              <a:t>Transactions</a:t>
            </a:r>
          </a:p>
          <a:p>
            <a:pPr algn="ctr" eaLnBrk="1" hangingPunct="1">
              <a:spcBef>
                <a:spcPct val="50000"/>
              </a:spcBef>
              <a:defRPr/>
            </a:pPr>
            <a:endParaRPr lang="en-US" sz="1800" dirty="0">
              <a:latin typeface="Arial" charset="0"/>
              <a:cs typeface="+mn-cs"/>
            </a:endParaRPr>
          </a:p>
          <a:p>
            <a:pPr algn="ctr" eaLnBrk="1" hangingPunct="1">
              <a:spcBef>
                <a:spcPct val="50000"/>
              </a:spcBef>
              <a:defRPr/>
            </a:pPr>
            <a:endParaRPr lang="en-US" sz="1800" dirty="0">
              <a:latin typeface="Arial" charset="0"/>
              <a:cs typeface="+mn-cs"/>
            </a:endParaRPr>
          </a:p>
          <a:p>
            <a:pPr algn="ctr" eaLnBrk="1" hangingPunct="1">
              <a:spcBef>
                <a:spcPct val="50000"/>
              </a:spcBef>
              <a:defRPr/>
            </a:pPr>
            <a:r>
              <a:rPr lang="en-US" sz="1800" dirty="0">
                <a:latin typeface="Arial" charset="0"/>
                <a:cs typeface="+mn-cs"/>
              </a:rPr>
              <a:t>Raw data</a:t>
            </a:r>
          </a:p>
          <a:p>
            <a:pPr algn="ctr" eaLnBrk="1" hangingPunct="1">
              <a:spcBef>
                <a:spcPct val="50000"/>
              </a:spcBef>
              <a:defRPr/>
            </a:pPr>
            <a:endParaRPr lang="en-US" sz="1800" dirty="0">
              <a:latin typeface="Arial" charset="0"/>
              <a:cs typeface="+mn-cs"/>
            </a:endParaRPr>
          </a:p>
        </p:txBody>
      </p:sp>
      <p:sp>
        <p:nvSpPr>
          <p:cNvPr id="882694" name="Text Box 6"/>
          <p:cNvSpPr txBox="1">
            <a:spLocks noChangeArrowheads="1"/>
          </p:cNvSpPr>
          <p:nvPr/>
        </p:nvSpPr>
        <p:spPr bwMode="auto">
          <a:xfrm>
            <a:off x="5880100" y="1897063"/>
            <a:ext cx="1595438" cy="380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dirty="0">
                <a:latin typeface="Arial" charset="0"/>
                <a:cs typeface="+mn-cs"/>
              </a:rPr>
              <a:t>Medical knowledge</a:t>
            </a:r>
          </a:p>
          <a:p>
            <a:pPr algn="ctr" eaLnBrk="1" hangingPunct="1">
              <a:spcBef>
                <a:spcPct val="50000"/>
              </a:spcBef>
              <a:defRPr/>
            </a:pPr>
            <a:endParaRPr lang="en-US" sz="1800" dirty="0">
              <a:latin typeface="Arial" charset="0"/>
              <a:cs typeface="+mn-cs"/>
            </a:endParaRPr>
          </a:p>
          <a:p>
            <a:pPr algn="ctr" eaLnBrk="1" hangingPunct="1">
              <a:spcBef>
                <a:spcPct val="50000"/>
              </a:spcBef>
              <a:defRPr/>
            </a:pPr>
            <a:r>
              <a:rPr lang="en-US" sz="1800" dirty="0">
                <a:latin typeface="Arial" charset="0"/>
                <a:cs typeface="+mn-cs"/>
              </a:rPr>
              <a:t>Clinical research transactions</a:t>
            </a:r>
          </a:p>
          <a:p>
            <a:pPr algn="ctr" eaLnBrk="1" hangingPunct="1">
              <a:spcBef>
                <a:spcPct val="50000"/>
              </a:spcBef>
              <a:defRPr/>
            </a:pPr>
            <a:endParaRPr lang="en-US" sz="1800" dirty="0">
              <a:latin typeface="Arial" charset="0"/>
              <a:cs typeface="+mn-cs"/>
            </a:endParaRPr>
          </a:p>
          <a:p>
            <a:pPr algn="ctr" eaLnBrk="1" hangingPunct="1">
              <a:spcBef>
                <a:spcPct val="50000"/>
              </a:spcBef>
              <a:defRPr/>
            </a:pPr>
            <a:r>
              <a:rPr lang="en-US" sz="1800" dirty="0">
                <a:latin typeface="Arial" charset="0"/>
                <a:cs typeface="+mn-cs"/>
              </a:rPr>
              <a:t>Raw  research  data</a:t>
            </a:r>
          </a:p>
          <a:p>
            <a:pPr algn="ctr" eaLnBrk="1" hangingPunct="1">
              <a:spcBef>
                <a:spcPct val="50000"/>
              </a:spcBef>
              <a:defRPr/>
            </a:pPr>
            <a:endParaRPr lang="en-US" sz="1800" dirty="0">
              <a:latin typeface="Arial" charset="0"/>
              <a:cs typeface="+mn-cs"/>
            </a:endParaRPr>
          </a:p>
        </p:txBody>
      </p:sp>
      <p:sp>
        <p:nvSpPr>
          <p:cNvPr id="882695" name="Line 7"/>
          <p:cNvSpPr>
            <a:spLocks noChangeShapeType="1"/>
          </p:cNvSpPr>
          <p:nvPr/>
        </p:nvSpPr>
        <p:spPr bwMode="auto">
          <a:xfrm flipV="1">
            <a:off x="4605338" y="1897063"/>
            <a:ext cx="12700" cy="3498850"/>
          </a:xfrm>
          <a:prstGeom prst="line">
            <a:avLst/>
          </a:prstGeom>
          <a:noFill/>
          <a:ln w="19050">
            <a:solidFill>
              <a:schemeClr val="tx1"/>
            </a:solidFill>
            <a:round/>
            <a:headEnd type="arrow" w="med" len="me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2696" name="Text Box 8"/>
          <p:cNvSpPr txBox="1">
            <a:spLocks noChangeArrowheads="1"/>
          </p:cNvSpPr>
          <p:nvPr/>
        </p:nvSpPr>
        <p:spPr bwMode="auto">
          <a:xfrm rot="16200000">
            <a:off x="3114675" y="3106738"/>
            <a:ext cx="16605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dirty="0">
                <a:latin typeface="Arial" charset="0"/>
                <a:cs typeface="+mn-cs"/>
              </a:rPr>
              <a:t>Decision support</a:t>
            </a:r>
          </a:p>
        </p:txBody>
      </p:sp>
      <p:sp>
        <p:nvSpPr>
          <p:cNvPr id="882697" name="Text Box 9"/>
          <p:cNvSpPr txBox="1">
            <a:spLocks noChangeArrowheads="1"/>
          </p:cNvSpPr>
          <p:nvPr/>
        </p:nvSpPr>
        <p:spPr bwMode="auto">
          <a:xfrm rot="16200000">
            <a:off x="4436269" y="3244056"/>
            <a:ext cx="1660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a:latin typeface="Arial" charset="0"/>
                <a:cs typeface="+mn-cs"/>
              </a:rPr>
              <a:t>Medical logic</a:t>
            </a:r>
          </a:p>
        </p:txBody>
      </p:sp>
      <p:sp>
        <p:nvSpPr>
          <p:cNvPr id="882698" name="Text Box 10"/>
          <p:cNvSpPr txBox="1">
            <a:spLocks noChangeArrowheads="1"/>
          </p:cNvSpPr>
          <p:nvPr/>
        </p:nvSpPr>
        <p:spPr bwMode="auto">
          <a:xfrm>
            <a:off x="1692275" y="1358900"/>
            <a:ext cx="1862138" cy="33813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dirty="0">
                <a:latin typeface="Arial" charset="0"/>
                <a:cs typeface="+mn-cs"/>
              </a:rPr>
              <a:t>PATIENT CARE</a:t>
            </a:r>
            <a:endParaRPr lang="en-US" sz="1800" dirty="0">
              <a:latin typeface="Arial" charset="0"/>
              <a:cs typeface="+mn-cs"/>
            </a:endParaRPr>
          </a:p>
        </p:txBody>
      </p:sp>
      <p:sp>
        <p:nvSpPr>
          <p:cNvPr id="882699" name="Text Box 11"/>
          <p:cNvSpPr txBox="1">
            <a:spLocks noChangeArrowheads="1"/>
          </p:cNvSpPr>
          <p:nvPr/>
        </p:nvSpPr>
        <p:spPr bwMode="auto">
          <a:xfrm>
            <a:off x="5681663" y="1360488"/>
            <a:ext cx="1860550" cy="34607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latin typeface="Arial" charset="0"/>
                <a:cs typeface="+mn-cs"/>
              </a:rPr>
              <a:t>RESEARCH</a:t>
            </a:r>
            <a:endParaRPr lang="en-US" sz="1800">
              <a:latin typeface="Arial" charset="0"/>
              <a:cs typeface="+mn-cs"/>
            </a:endParaRPr>
          </a:p>
        </p:txBody>
      </p:sp>
      <p:grpSp>
        <p:nvGrpSpPr>
          <p:cNvPr id="189451" name="Group 12"/>
          <p:cNvGrpSpPr>
            <a:grpSpLocks/>
          </p:cNvGrpSpPr>
          <p:nvPr/>
        </p:nvGrpSpPr>
        <p:grpSpPr bwMode="auto">
          <a:xfrm>
            <a:off x="1971675" y="5799138"/>
            <a:ext cx="5583238" cy="776287"/>
            <a:chOff x="1330" y="3341"/>
            <a:chExt cx="3517" cy="489"/>
          </a:xfrm>
        </p:grpSpPr>
        <p:sp>
          <p:nvSpPr>
            <p:cNvPr id="882701" name="Text Box 13"/>
            <p:cNvSpPr txBox="1">
              <a:spLocks noChangeArrowheads="1"/>
            </p:cNvSpPr>
            <p:nvPr/>
          </p:nvSpPr>
          <p:spPr bwMode="auto">
            <a:xfrm>
              <a:off x="1330" y="3500"/>
              <a:ext cx="3517"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400" dirty="0">
                  <a:latin typeface="Arial" charset="0"/>
                  <a:cs typeface="+mn-cs"/>
                </a:rPr>
                <a:t>Interaction design, workflow modeling and support, cognitive support, policies and </a:t>
              </a:r>
              <a:r>
                <a:rPr lang="en-US" sz="1400" dirty="0" smtClean="0">
                  <a:latin typeface="Arial" charset="0"/>
                  <a:cs typeface="+mn-cs"/>
                </a:rPr>
                <a:t>mechanisms </a:t>
              </a:r>
              <a:r>
                <a:rPr lang="en-US" sz="1400" dirty="0">
                  <a:latin typeface="Arial" charset="0"/>
                  <a:cs typeface="+mn-cs"/>
                </a:rPr>
                <a:t>for sharing, privacy</a:t>
              </a:r>
              <a:endParaRPr lang="en-US" sz="1800" dirty="0">
                <a:latin typeface="Arial" charset="0"/>
                <a:cs typeface="+mn-cs"/>
              </a:endParaRPr>
            </a:p>
          </p:txBody>
        </p:sp>
        <p:sp>
          <p:nvSpPr>
            <p:cNvPr id="882702" name="AutoShape 14"/>
            <p:cNvSpPr>
              <a:spLocks/>
            </p:cNvSpPr>
            <p:nvPr/>
          </p:nvSpPr>
          <p:spPr bwMode="auto">
            <a:xfrm rot="16157076">
              <a:off x="2909" y="2934"/>
              <a:ext cx="183" cy="997"/>
            </a:xfrm>
            <a:prstGeom prst="rightBrace">
              <a:avLst>
                <a:gd name="adj1" fmla="val 45401"/>
                <a:gd name="adj2" fmla="val 50000"/>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89454" name="TextBox 16"/>
          <p:cNvSpPr txBox="1">
            <a:spLocks noChangeArrowheads="1"/>
          </p:cNvSpPr>
          <p:nvPr/>
        </p:nvSpPr>
        <p:spPr bwMode="auto">
          <a:xfrm>
            <a:off x="3394075" y="5265738"/>
            <a:ext cx="25876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Big (Open) Data</a:t>
            </a:r>
            <a:endParaRPr lang="en-US"/>
          </a:p>
        </p:txBody>
      </p:sp>
      <p:grpSp>
        <p:nvGrpSpPr>
          <p:cNvPr id="189455" name="Group 57"/>
          <p:cNvGrpSpPr>
            <a:grpSpLocks/>
          </p:cNvGrpSpPr>
          <p:nvPr/>
        </p:nvGrpSpPr>
        <p:grpSpPr bwMode="auto">
          <a:xfrm>
            <a:off x="474663" y="1525588"/>
            <a:ext cx="1295400" cy="1647825"/>
            <a:chOff x="290218" y="3288877"/>
            <a:chExt cx="1295047" cy="1647693"/>
          </a:xfrm>
        </p:grpSpPr>
        <p:grpSp>
          <p:nvGrpSpPr>
            <p:cNvPr id="189475" name="Group 31"/>
            <p:cNvGrpSpPr>
              <a:grpSpLocks/>
            </p:cNvGrpSpPr>
            <p:nvPr/>
          </p:nvGrpSpPr>
          <p:grpSpPr bwMode="auto">
            <a:xfrm>
              <a:off x="963781" y="4114800"/>
              <a:ext cx="289353" cy="483129"/>
              <a:chOff x="438" y="3374"/>
              <a:chExt cx="200" cy="330"/>
            </a:xfrm>
          </p:grpSpPr>
          <p:sp>
            <p:nvSpPr>
              <p:cNvPr id="74" name="AutoShape 27"/>
              <p:cNvSpPr>
                <a:spLocks noChangeArrowheads="1"/>
              </p:cNvSpPr>
              <p:nvPr/>
            </p:nvSpPr>
            <p:spPr bwMode="auto">
              <a:xfrm rot="-5400000">
                <a:off x="449" y="3518"/>
                <a:ext cx="183" cy="185"/>
              </a:xfrm>
              <a:prstGeom prst="flowChartDelay">
                <a:avLst/>
              </a:prstGeom>
              <a:solidFill>
                <a:srgbClr val="FF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 name="Oval 28"/>
              <p:cNvSpPr>
                <a:spLocks noChangeArrowheads="1"/>
              </p:cNvSpPr>
              <p:nvPr/>
            </p:nvSpPr>
            <p:spPr bwMode="auto">
              <a:xfrm>
                <a:off x="464" y="3431"/>
                <a:ext cx="150" cy="15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6" name="Text Box 29"/>
              <p:cNvSpPr txBox="1">
                <a:spLocks noChangeArrowheads="1"/>
              </p:cNvSpPr>
              <p:nvPr/>
            </p:nvSpPr>
            <p:spPr bwMode="auto">
              <a:xfrm>
                <a:off x="438" y="3374"/>
                <a:ext cx="20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grpSp>
        <p:sp>
          <p:nvSpPr>
            <p:cNvPr id="60" name="Text Box 32"/>
            <p:cNvSpPr txBox="1">
              <a:spLocks noChangeArrowheads="1"/>
            </p:cNvSpPr>
            <p:nvPr/>
          </p:nvSpPr>
          <p:spPr bwMode="auto">
            <a:xfrm>
              <a:off x="720313" y="4566712"/>
              <a:ext cx="864952" cy="3698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Arial" charset="0"/>
                </a:rPr>
                <a:t>Doctor</a:t>
              </a:r>
              <a:endParaRPr lang="en-US" dirty="0"/>
            </a:p>
          </p:txBody>
        </p:sp>
        <p:sp>
          <p:nvSpPr>
            <p:cNvPr id="189477" name="AutoShape 27"/>
            <p:cNvSpPr>
              <a:spLocks noChangeArrowheads="1"/>
            </p:cNvSpPr>
            <p:nvPr/>
          </p:nvSpPr>
          <p:spPr bwMode="auto">
            <a:xfrm rot="-5400000">
              <a:off x="588936" y="3704785"/>
              <a:ext cx="267917" cy="266205"/>
            </a:xfrm>
            <a:prstGeom prst="flowChartDelay">
              <a:avLst/>
            </a:prstGeom>
            <a:solidFill>
              <a:srgbClr val="FF00FF"/>
            </a:solidFill>
            <a:ln w="9525">
              <a:solidFill>
                <a:schemeClr val="tx1"/>
              </a:solidFill>
              <a:miter lim="800000"/>
              <a:headEnd/>
              <a:tailEnd/>
            </a:ln>
          </p:spPr>
          <p:txBody>
            <a:bodyPr wrap="none" anchor="ctr"/>
            <a:lstStyle/>
            <a:p>
              <a:endParaRPr lang="en-US"/>
            </a:p>
          </p:txBody>
        </p:sp>
        <p:sp>
          <p:nvSpPr>
            <p:cNvPr id="62" name="Oval 28"/>
            <p:cNvSpPr>
              <a:spLocks noChangeArrowheads="1"/>
            </p:cNvSpPr>
            <p:nvPr/>
          </p:nvSpPr>
          <p:spPr bwMode="auto">
            <a:xfrm>
              <a:off x="613980" y="3574604"/>
              <a:ext cx="217428" cy="22223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3" name="Text Box 29"/>
            <p:cNvSpPr txBox="1">
              <a:spLocks noChangeArrowheads="1"/>
            </p:cNvSpPr>
            <p:nvPr/>
          </p:nvSpPr>
          <p:spPr bwMode="auto">
            <a:xfrm>
              <a:off x="575890" y="3490473"/>
              <a:ext cx="288846" cy="280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sp>
          <p:nvSpPr>
            <p:cNvPr id="189480" name="AutoShape 27"/>
            <p:cNvSpPr>
              <a:spLocks noChangeArrowheads="1"/>
            </p:cNvSpPr>
            <p:nvPr/>
          </p:nvSpPr>
          <p:spPr bwMode="auto">
            <a:xfrm rot="-5400000">
              <a:off x="1121345" y="3502749"/>
              <a:ext cx="267917" cy="266205"/>
            </a:xfrm>
            <a:prstGeom prst="flowChartDelay">
              <a:avLst/>
            </a:prstGeom>
            <a:solidFill>
              <a:srgbClr val="00FFFF"/>
            </a:solidFill>
            <a:ln w="9525">
              <a:solidFill>
                <a:schemeClr val="tx1"/>
              </a:solidFill>
              <a:miter lim="800000"/>
              <a:headEnd/>
              <a:tailEnd/>
            </a:ln>
          </p:spPr>
          <p:txBody>
            <a:bodyPr wrap="none" anchor="ctr"/>
            <a:lstStyle/>
            <a:p>
              <a:endParaRPr lang="en-US"/>
            </a:p>
          </p:txBody>
        </p:sp>
        <p:sp>
          <p:nvSpPr>
            <p:cNvPr id="65" name="Oval 28"/>
            <p:cNvSpPr>
              <a:spLocks noChangeArrowheads="1"/>
            </p:cNvSpPr>
            <p:nvPr/>
          </p:nvSpPr>
          <p:spPr bwMode="auto">
            <a:xfrm>
              <a:off x="1145647" y="3373007"/>
              <a:ext cx="217429" cy="22223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6" name="Text Box 29"/>
            <p:cNvSpPr txBox="1">
              <a:spLocks noChangeArrowheads="1"/>
            </p:cNvSpPr>
            <p:nvPr/>
          </p:nvSpPr>
          <p:spPr bwMode="auto">
            <a:xfrm>
              <a:off x="1109145" y="3288877"/>
              <a:ext cx="288846" cy="280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t>. .</a:t>
              </a:r>
              <a:endParaRPr lang="en-US" dirty="0"/>
            </a:p>
          </p:txBody>
        </p:sp>
        <p:sp>
          <p:nvSpPr>
            <p:cNvPr id="189483" name="AutoShape 27"/>
            <p:cNvSpPr>
              <a:spLocks noChangeArrowheads="1"/>
            </p:cNvSpPr>
            <p:nvPr/>
          </p:nvSpPr>
          <p:spPr bwMode="auto">
            <a:xfrm rot="-5400000">
              <a:off x="303106" y="4343390"/>
              <a:ext cx="267917" cy="266205"/>
            </a:xfrm>
            <a:prstGeom prst="flowChartDelay">
              <a:avLst/>
            </a:prstGeom>
            <a:solidFill>
              <a:srgbClr val="8585E0"/>
            </a:solidFill>
            <a:ln w="9525">
              <a:solidFill>
                <a:schemeClr val="tx1"/>
              </a:solidFill>
              <a:miter lim="800000"/>
              <a:headEnd/>
              <a:tailEnd/>
            </a:ln>
          </p:spPr>
          <p:txBody>
            <a:bodyPr wrap="none" anchor="ctr"/>
            <a:lstStyle/>
            <a:p>
              <a:endParaRPr lang="en-US"/>
            </a:p>
          </p:txBody>
        </p:sp>
        <p:sp>
          <p:nvSpPr>
            <p:cNvPr id="68" name="Oval 28"/>
            <p:cNvSpPr>
              <a:spLocks noChangeArrowheads="1"/>
            </p:cNvSpPr>
            <p:nvPr/>
          </p:nvSpPr>
          <p:spPr bwMode="auto">
            <a:xfrm>
              <a:off x="328308" y="4212728"/>
              <a:ext cx="215841" cy="22223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 name="Text Box 29"/>
            <p:cNvSpPr txBox="1">
              <a:spLocks noChangeArrowheads="1"/>
            </p:cNvSpPr>
            <p:nvPr/>
          </p:nvSpPr>
          <p:spPr bwMode="auto">
            <a:xfrm>
              <a:off x="290218" y="4130185"/>
              <a:ext cx="288846" cy="280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cxnSp>
          <p:nvCxnSpPr>
            <p:cNvPr id="70" name="Straight Connector 69"/>
            <p:cNvCxnSpPr>
              <a:stCxn id="189483" idx="2"/>
              <a:endCxn id="74" idx="0"/>
            </p:cNvCxnSpPr>
            <p:nvPr/>
          </p:nvCxnSpPr>
          <p:spPr bwMode="auto">
            <a:xfrm flipV="1">
              <a:off x="569542" y="4461945"/>
              <a:ext cx="407876" cy="14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1" name="Straight Connector 70"/>
            <p:cNvCxnSpPr>
              <a:stCxn id="189477" idx="1"/>
              <a:endCxn id="75" idx="2"/>
            </p:cNvCxnSpPr>
            <p:nvPr/>
          </p:nvCxnSpPr>
          <p:spPr bwMode="auto">
            <a:xfrm>
              <a:off x="723487" y="3971447"/>
              <a:ext cx="277737" cy="3381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2" name="Straight Connector 71"/>
            <p:cNvCxnSpPr>
              <a:stCxn id="189480" idx="1"/>
              <a:endCxn id="76" idx="0"/>
            </p:cNvCxnSpPr>
            <p:nvPr/>
          </p:nvCxnSpPr>
          <p:spPr bwMode="auto">
            <a:xfrm flipH="1">
              <a:off x="1109145" y="3769850"/>
              <a:ext cx="146010" cy="3444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Connector 72"/>
            <p:cNvCxnSpPr>
              <a:stCxn id="189483" idx="2"/>
            </p:cNvCxnSpPr>
            <p:nvPr/>
          </p:nvCxnSpPr>
          <p:spPr bwMode="auto">
            <a:xfrm flipV="1">
              <a:off x="569542" y="3796836"/>
              <a:ext cx="539603" cy="6793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89456" name="Group 31"/>
          <p:cNvGrpSpPr>
            <a:grpSpLocks/>
          </p:cNvGrpSpPr>
          <p:nvPr/>
        </p:nvGrpSpPr>
        <p:grpSpPr bwMode="auto">
          <a:xfrm>
            <a:off x="8031163" y="3721100"/>
            <a:ext cx="290512" cy="481013"/>
            <a:chOff x="438" y="3374"/>
            <a:chExt cx="200" cy="328"/>
          </a:xfrm>
        </p:grpSpPr>
        <p:sp>
          <p:nvSpPr>
            <p:cNvPr id="95" name="AutoShape 27"/>
            <p:cNvSpPr>
              <a:spLocks noChangeArrowheads="1"/>
            </p:cNvSpPr>
            <p:nvPr/>
          </p:nvSpPr>
          <p:spPr bwMode="auto">
            <a:xfrm rot="-5400000">
              <a:off x="449" y="3518"/>
              <a:ext cx="183" cy="185"/>
            </a:xfrm>
            <a:prstGeom prst="flowChartDelay">
              <a:avLst/>
            </a:prstGeom>
            <a:solidFill>
              <a:srgbClr val="FF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6" name="Oval 28"/>
            <p:cNvSpPr>
              <a:spLocks noChangeArrowheads="1"/>
            </p:cNvSpPr>
            <p:nvPr/>
          </p:nvSpPr>
          <p:spPr bwMode="auto">
            <a:xfrm>
              <a:off x="464" y="3431"/>
              <a:ext cx="150" cy="15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7" name="Text Box 29"/>
            <p:cNvSpPr txBox="1">
              <a:spLocks noChangeArrowheads="1"/>
            </p:cNvSpPr>
            <p:nvPr/>
          </p:nvSpPr>
          <p:spPr bwMode="auto">
            <a:xfrm>
              <a:off x="438" y="3374"/>
              <a:ext cx="20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grpSp>
      <p:sp>
        <p:nvSpPr>
          <p:cNvPr id="81" name="Text Box 32"/>
          <p:cNvSpPr txBox="1">
            <a:spLocks noChangeArrowheads="1"/>
          </p:cNvSpPr>
          <p:nvPr/>
        </p:nvSpPr>
        <p:spPr bwMode="auto">
          <a:xfrm>
            <a:off x="7613650" y="4173538"/>
            <a:ext cx="1171575"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dirty="0">
                <a:latin typeface="Arial" charset="0"/>
              </a:rPr>
              <a:t>Citizen</a:t>
            </a:r>
          </a:p>
          <a:p>
            <a:pPr algn="ctr">
              <a:defRPr/>
            </a:pPr>
            <a:r>
              <a:rPr lang="en-US" dirty="0">
                <a:latin typeface="Arial" charset="0"/>
              </a:rPr>
              <a:t>Scientists</a:t>
            </a:r>
            <a:endParaRPr lang="en-US" dirty="0"/>
          </a:p>
        </p:txBody>
      </p:sp>
      <p:sp>
        <p:nvSpPr>
          <p:cNvPr id="189458" name="AutoShape 27"/>
          <p:cNvSpPr>
            <a:spLocks noChangeArrowheads="1"/>
          </p:cNvSpPr>
          <p:nvPr/>
        </p:nvSpPr>
        <p:spPr bwMode="auto">
          <a:xfrm rot="-5400000">
            <a:off x="7658100" y="3311525"/>
            <a:ext cx="266700" cy="266700"/>
          </a:xfrm>
          <a:prstGeom prst="flowChartDelay">
            <a:avLst/>
          </a:prstGeom>
          <a:solidFill>
            <a:srgbClr val="FF00FF"/>
          </a:solidFill>
          <a:ln w="9525">
            <a:solidFill>
              <a:schemeClr val="tx1"/>
            </a:solidFill>
            <a:miter lim="800000"/>
            <a:headEnd/>
            <a:tailEnd/>
          </a:ln>
        </p:spPr>
        <p:txBody>
          <a:bodyPr wrap="none" anchor="ctr"/>
          <a:lstStyle/>
          <a:p>
            <a:endParaRPr lang="en-US"/>
          </a:p>
        </p:txBody>
      </p:sp>
      <p:sp>
        <p:nvSpPr>
          <p:cNvPr id="83" name="Oval 28"/>
          <p:cNvSpPr>
            <a:spLocks noChangeArrowheads="1"/>
          </p:cNvSpPr>
          <p:nvPr/>
        </p:nvSpPr>
        <p:spPr bwMode="auto">
          <a:xfrm>
            <a:off x="7681913" y="3181350"/>
            <a:ext cx="217487" cy="22225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4" name="Text Box 29"/>
          <p:cNvSpPr txBox="1">
            <a:spLocks noChangeArrowheads="1"/>
          </p:cNvSpPr>
          <p:nvPr/>
        </p:nvSpPr>
        <p:spPr bwMode="auto">
          <a:xfrm>
            <a:off x="7643813" y="3097213"/>
            <a:ext cx="288925"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sp>
        <p:nvSpPr>
          <p:cNvPr id="189461" name="AutoShape 27"/>
          <p:cNvSpPr>
            <a:spLocks noChangeArrowheads="1"/>
          </p:cNvSpPr>
          <p:nvPr/>
        </p:nvSpPr>
        <p:spPr bwMode="auto">
          <a:xfrm rot="-5400000">
            <a:off x="8189119" y="3109119"/>
            <a:ext cx="268288" cy="266700"/>
          </a:xfrm>
          <a:prstGeom prst="flowChartDelay">
            <a:avLst/>
          </a:prstGeom>
          <a:solidFill>
            <a:srgbClr val="00FFFF"/>
          </a:solidFill>
          <a:ln w="9525">
            <a:solidFill>
              <a:schemeClr val="tx1"/>
            </a:solidFill>
            <a:miter lim="800000"/>
            <a:headEnd/>
            <a:tailEnd/>
          </a:ln>
        </p:spPr>
        <p:txBody>
          <a:bodyPr wrap="none" anchor="ctr"/>
          <a:lstStyle/>
          <a:p>
            <a:endParaRPr lang="en-US"/>
          </a:p>
        </p:txBody>
      </p:sp>
      <p:sp>
        <p:nvSpPr>
          <p:cNvPr id="86" name="Oval 28"/>
          <p:cNvSpPr>
            <a:spLocks noChangeArrowheads="1"/>
          </p:cNvSpPr>
          <p:nvPr/>
        </p:nvSpPr>
        <p:spPr bwMode="auto">
          <a:xfrm>
            <a:off x="8213725" y="2979738"/>
            <a:ext cx="217488" cy="22225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7" name="Text Box 29"/>
          <p:cNvSpPr txBox="1">
            <a:spLocks noChangeArrowheads="1"/>
          </p:cNvSpPr>
          <p:nvPr/>
        </p:nvSpPr>
        <p:spPr bwMode="auto">
          <a:xfrm>
            <a:off x="8177213" y="2895600"/>
            <a:ext cx="288925" cy="280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t>. .</a:t>
            </a:r>
            <a:endParaRPr lang="en-US" dirty="0"/>
          </a:p>
        </p:txBody>
      </p:sp>
      <p:sp>
        <p:nvSpPr>
          <p:cNvPr id="189464" name="AutoShape 27"/>
          <p:cNvSpPr>
            <a:spLocks noChangeArrowheads="1"/>
          </p:cNvSpPr>
          <p:nvPr/>
        </p:nvSpPr>
        <p:spPr bwMode="auto">
          <a:xfrm rot="-5400000">
            <a:off x="7371556" y="3950494"/>
            <a:ext cx="268288" cy="266700"/>
          </a:xfrm>
          <a:prstGeom prst="flowChartDelay">
            <a:avLst/>
          </a:prstGeom>
          <a:solidFill>
            <a:srgbClr val="8585E0"/>
          </a:solidFill>
          <a:ln w="9525">
            <a:solidFill>
              <a:schemeClr val="tx1"/>
            </a:solidFill>
            <a:miter lim="800000"/>
            <a:headEnd/>
            <a:tailEnd/>
          </a:ln>
        </p:spPr>
        <p:txBody>
          <a:bodyPr wrap="none" anchor="ctr"/>
          <a:lstStyle/>
          <a:p>
            <a:endParaRPr lang="en-US"/>
          </a:p>
        </p:txBody>
      </p:sp>
      <p:sp>
        <p:nvSpPr>
          <p:cNvPr id="89" name="Oval 28"/>
          <p:cNvSpPr>
            <a:spLocks noChangeArrowheads="1"/>
          </p:cNvSpPr>
          <p:nvPr/>
        </p:nvSpPr>
        <p:spPr bwMode="auto">
          <a:xfrm>
            <a:off x="7396163" y="3819525"/>
            <a:ext cx="217487" cy="22225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0" name="Text Box 29"/>
          <p:cNvSpPr txBox="1">
            <a:spLocks noChangeArrowheads="1"/>
          </p:cNvSpPr>
          <p:nvPr/>
        </p:nvSpPr>
        <p:spPr bwMode="auto">
          <a:xfrm>
            <a:off x="7358063" y="3736975"/>
            <a:ext cx="288925" cy="280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cxnSp>
        <p:nvCxnSpPr>
          <p:cNvPr id="91" name="Straight Connector 90"/>
          <p:cNvCxnSpPr>
            <a:stCxn id="189464" idx="2"/>
            <a:endCxn id="95" idx="0"/>
          </p:cNvCxnSpPr>
          <p:nvPr/>
        </p:nvCxnSpPr>
        <p:spPr bwMode="auto">
          <a:xfrm flipV="1">
            <a:off x="7639050" y="4068763"/>
            <a:ext cx="406400" cy="142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Straight Connector 91"/>
          <p:cNvCxnSpPr>
            <a:stCxn id="189458" idx="1"/>
            <a:endCxn id="96" idx="2"/>
          </p:cNvCxnSpPr>
          <p:nvPr/>
        </p:nvCxnSpPr>
        <p:spPr bwMode="auto">
          <a:xfrm>
            <a:off x="7791450" y="3578225"/>
            <a:ext cx="277813" cy="33813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3" name="Straight Connector 92"/>
          <p:cNvCxnSpPr>
            <a:stCxn id="189461" idx="1"/>
            <a:endCxn id="97" idx="0"/>
          </p:cNvCxnSpPr>
          <p:nvPr/>
        </p:nvCxnSpPr>
        <p:spPr bwMode="auto">
          <a:xfrm flipH="1">
            <a:off x="8177213" y="3376613"/>
            <a:ext cx="146050" cy="3444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4" name="Straight Connector 93"/>
          <p:cNvCxnSpPr>
            <a:stCxn id="189464" idx="2"/>
          </p:cNvCxnSpPr>
          <p:nvPr/>
        </p:nvCxnSpPr>
        <p:spPr bwMode="auto">
          <a:xfrm flipV="1">
            <a:off x="7639050" y="3403600"/>
            <a:ext cx="538163" cy="6794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7" name="Text Box 13"/>
          <p:cNvSpPr txBox="1">
            <a:spLocks noChangeArrowheads="1"/>
          </p:cNvSpPr>
          <p:nvPr/>
        </p:nvSpPr>
        <p:spPr bwMode="auto">
          <a:xfrm>
            <a:off x="3698875" y="1054100"/>
            <a:ext cx="1862138" cy="33813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dirty="0">
                <a:latin typeface="Arial" charset="0"/>
                <a:cs typeface="+mn-cs"/>
              </a:rPr>
              <a:t>WELLNESS</a:t>
            </a:r>
            <a:endParaRPr lang="en-US" sz="1800" dirty="0">
              <a:latin typeface="Arial" charset="0"/>
              <a:cs typeface="+mn-cs"/>
            </a:endParaRPr>
          </a:p>
        </p:txBody>
      </p:sp>
      <p:grpSp>
        <p:nvGrpSpPr>
          <p:cNvPr id="78" name="Group 37"/>
          <p:cNvGrpSpPr>
            <a:grpSpLocks/>
          </p:cNvGrpSpPr>
          <p:nvPr/>
        </p:nvGrpSpPr>
        <p:grpSpPr bwMode="auto">
          <a:xfrm>
            <a:off x="493714" y="3299705"/>
            <a:ext cx="1246187" cy="1616075"/>
            <a:chOff x="290218" y="3288877"/>
            <a:chExt cx="1246482" cy="1616498"/>
          </a:xfrm>
        </p:grpSpPr>
        <p:grpSp>
          <p:nvGrpSpPr>
            <p:cNvPr id="79" name="Group 31"/>
            <p:cNvGrpSpPr>
              <a:grpSpLocks/>
            </p:cNvGrpSpPr>
            <p:nvPr/>
          </p:nvGrpSpPr>
          <p:grpSpPr bwMode="auto">
            <a:xfrm>
              <a:off x="963781" y="4114801"/>
              <a:ext cx="289353" cy="480201"/>
              <a:chOff x="438" y="3374"/>
              <a:chExt cx="200" cy="328"/>
            </a:xfrm>
          </p:grpSpPr>
          <p:sp>
            <p:nvSpPr>
              <p:cNvPr id="108" name="AutoShape 27"/>
              <p:cNvSpPr>
                <a:spLocks noChangeArrowheads="1"/>
              </p:cNvSpPr>
              <p:nvPr/>
            </p:nvSpPr>
            <p:spPr bwMode="auto">
              <a:xfrm rot="-5400000">
                <a:off x="448" y="3519"/>
                <a:ext cx="183" cy="184"/>
              </a:xfrm>
              <a:prstGeom prst="flowChartDelay">
                <a:avLst/>
              </a:prstGeom>
              <a:solidFill>
                <a:srgbClr val="FF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9" name="Oval 28"/>
              <p:cNvSpPr>
                <a:spLocks noChangeArrowheads="1"/>
              </p:cNvSpPr>
              <p:nvPr/>
            </p:nvSpPr>
            <p:spPr bwMode="auto">
              <a:xfrm>
                <a:off x="464" y="3431"/>
                <a:ext cx="148" cy="15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0" name="Text Box 29"/>
              <p:cNvSpPr txBox="1">
                <a:spLocks noChangeArrowheads="1"/>
              </p:cNvSpPr>
              <p:nvPr/>
            </p:nvSpPr>
            <p:spPr bwMode="auto">
              <a:xfrm>
                <a:off x="438" y="3374"/>
                <a:ext cx="20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grpSp>
        <p:sp>
          <p:nvSpPr>
            <p:cNvPr id="80" name="Text Box 32"/>
            <p:cNvSpPr txBox="1">
              <a:spLocks noChangeArrowheads="1"/>
            </p:cNvSpPr>
            <p:nvPr/>
          </p:nvSpPr>
          <p:spPr bwMode="auto">
            <a:xfrm>
              <a:off x="720532" y="4567149"/>
              <a:ext cx="816168" cy="338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latin typeface="Arial" charset="0"/>
                </a:rPr>
                <a:t>Patient</a:t>
              </a:r>
              <a:endParaRPr lang="en-US" dirty="0"/>
            </a:p>
          </p:txBody>
        </p:sp>
        <p:sp>
          <p:nvSpPr>
            <p:cNvPr id="82" name="AutoShape 27"/>
            <p:cNvSpPr>
              <a:spLocks noChangeArrowheads="1"/>
            </p:cNvSpPr>
            <p:nvPr/>
          </p:nvSpPr>
          <p:spPr bwMode="auto">
            <a:xfrm rot="-5400000">
              <a:off x="588936" y="3704785"/>
              <a:ext cx="267917" cy="266205"/>
            </a:xfrm>
            <a:prstGeom prst="flowChartDelay">
              <a:avLst/>
            </a:prstGeom>
            <a:solidFill>
              <a:srgbClr val="FF00FF"/>
            </a:solidFill>
            <a:ln w="9525">
              <a:solidFill>
                <a:schemeClr val="tx1"/>
              </a:solidFill>
              <a:miter lim="800000"/>
              <a:headEnd/>
              <a:tailEnd/>
            </a:ln>
          </p:spPr>
          <p:txBody>
            <a:bodyPr wrap="none" anchor="ctr"/>
            <a:lstStyle/>
            <a:p>
              <a:endParaRPr lang="en-US"/>
            </a:p>
          </p:txBody>
        </p:sp>
        <p:sp>
          <p:nvSpPr>
            <p:cNvPr id="85" name="Oval 28"/>
            <p:cNvSpPr>
              <a:spLocks noChangeArrowheads="1"/>
            </p:cNvSpPr>
            <p:nvPr/>
          </p:nvSpPr>
          <p:spPr bwMode="auto">
            <a:xfrm>
              <a:off x="614145" y="3574702"/>
              <a:ext cx="215951" cy="22230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8" name="Text Box 29"/>
            <p:cNvSpPr txBox="1">
              <a:spLocks noChangeArrowheads="1"/>
            </p:cNvSpPr>
            <p:nvPr/>
          </p:nvSpPr>
          <p:spPr bwMode="auto">
            <a:xfrm>
              <a:off x="576036" y="3490543"/>
              <a:ext cx="288993" cy="281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sp>
          <p:nvSpPr>
            <p:cNvPr id="98" name="AutoShape 27"/>
            <p:cNvSpPr>
              <a:spLocks noChangeArrowheads="1"/>
            </p:cNvSpPr>
            <p:nvPr/>
          </p:nvSpPr>
          <p:spPr bwMode="auto">
            <a:xfrm rot="-5400000">
              <a:off x="1121345" y="3502749"/>
              <a:ext cx="267917" cy="266205"/>
            </a:xfrm>
            <a:prstGeom prst="flowChartDelay">
              <a:avLst/>
            </a:prstGeom>
            <a:solidFill>
              <a:srgbClr val="00FFFF"/>
            </a:solidFill>
            <a:ln w="9525">
              <a:solidFill>
                <a:schemeClr val="tx1"/>
              </a:solidFill>
              <a:miter lim="800000"/>
              <a:headEnd/>
              <a:tailEnd/>
            </a:ln>
          </p:spPr>
          <p:txBody>
            <a:bodyPr wrap="none" anchor="ctr"/>
            <a:lstStyle/>
            <a:p>
              <a:endParaRPr lang="en-US"/>
            </a:p>
          </p:txBody>
        </p:sp>
        <p:sp>
          <p:nvSpPr>
            <p:cNvPr id="99" name="Oval 28"/>
            <p:cNvSpPr>
              <a:spLocks noChangeArrowheads="1"/>
            </p:cNvSpPr>
            <p:nvPr/>
          </p:nvSpPr>
          <p:spPr bwMode="auto">
            <a:xfrm>
              <a:off x="1146083" y="3373037"/>
              <a:ext cx="217539" cy="22230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0" name="Text Box 29"/>
            <p:cNvSpPr txBox="1">
              <a:spLocks noChangeArrowheads="1"/>
            </p:cNvSpPr>
            <p:nvPr/>
          </p:nvSpPr>
          <p:spPr bwMode="auto">
            <a:xfrm>
              <a:off x="1107974" y="3288877"/>
              <a:ext cx="290582" cy="281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t>. .</a:t>
              </a:r>
              <a:endParaRPr lang="en-US" dirty="0"/>
            </a:p>
          </p:txBody>
        </p:sp>
        <p:sp>
          <p:nvSpPr>
            <p:cNvPr id="101" name="AutoShape 27"/>
            <p:cNvSpPr>
              <a:spLocks noChangeArrowheads="1"/>
            </p:cNvSpPr>
            <p:nvPr/>
          </p:nvSpPr>
          <p:spPr bwMode="auto">
            <a:xfrm rot="-5400000">
              <a:off x="303106" y="4343390"/>
              <a:ext cx="267917" cy="266205"/>
            </a:xfrm>
            <a:prstGeom prst="flowChartDelay">
              <a:avLst/>
            </a:prstGeom>
            <a:solidFill>
              <a:srgbClr val="8585E0"/>
            </a:solidFill>
            <a:ln w="9525">
              <a:solidFill>
                <a:schemeClr val="tx1"/>
              </a:solidFill>
              <a:miter lim="800000"/>
              <a:headEnd/>
              <a:tailEnd/>
            </a:ln>
          </p:spPr>
          <p:txBody>
            <a:bodyPr wrap="none" anchor="ctr"/>
            <a:lstStyle/>
            <a:p>
              <a:endParaRPr lang="en-US"/>
            </a:p>
          </p:txBody>
        </p:sp>
        <p:sp>
          <p:nvSpPr>
            <p:cNvPr id="102" name="Oval 28"/>
            <p:cNvSpPr>
              <a:spLocks noChangeArrowheads="1"/>
            </p:cNvSpPr>
            <p:nvPr/>
          </p:nvSpPr>
          <p:spPr bwMode="auto">
            <a:xfrm>
              <a:off x="328327" y="4213044"/>
              <a:ext cx="215951" cy="22230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3" name="Text Box 29"/>
            <p:cNvSpPr txBox="1">
              <a:spLocks noChangeArrowheads="1"/>
            </p:cNvSpPr>
            <p:nvPr/>
          </p:nvSpPr>
          <p:spPr bwMode="auto">
            <a:xfrm>
              <a:off x="290218" y="4128885"/>
              <a:ext cx="288993" cy="281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t>. .</a:t>
              </a:r>
              <a:endParaRPr lang="en-US"/>
            </a:p>
          </p:txBody>
        </p:sp>
        <p:cxnSp>
          <p:nvCxnSpPr>
            <p:cNvPr id="104" name="Straight Connector 103"/>
            <p:cNvCxnSpPr>
              <a:stCxn id="101" idx="2"/>
              <a:endCxn id="108" idx="0"/>
            </p:cNvCxnSpPr>
            <p:nvPr/>
          </p:nvCxnSpPr>
          <p:spPr bwMode="auto">
            <a:xfrm flipV="1">
              <a:off x="569684" y="4462347"/>
              <a:ext cx="408084" cy="1429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5" name="Straight Connector 104"/>
            <p:cNvCxnSpPr>
              <a:stCxn id="82" idx="1"/>
              <a:endCxn id="109" idx="2"/>
            </p:cNvCxnSpPr>
            <p:nvPr/>
          </p:nvCxnSpPr>
          <p:spPr bwMode="auto">
            <a:xfrm>
              <a:off x="722120" y="3971681"/>
              <a:ext cx="279466" cy="3382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6" name="Straight Connector 105"/>
            <p:cNvCxnSpPr>
              <a:stCxn id="98" idx="1"/>
              <a:endCxn id="110" idx="0"/>
            </p:cNvCxnSpPr>
            <p:nvPr/>
          </p:nvCxnSpPr>
          <p:spPr bwMode="auto">
            <a:xfrm flipH="1">
              <a:off x="1107974" y="3770016"/>
              <a:ext cx="147673" cy="3445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7" name="Straight Connector 106"/>
            <p:cNvCxnSpPr>
              <a:stCxn id="101" idx="2"/>
            </p:cNvCxnSpPr>
            <p:nvPr/>
          </p:nvCxnSpPr>
          <p:spPr bwMode="auto">
            <a:xfrm flipV="1">
              <a:off x="569684" y="3797010"/>
              <a:ext cx="538289" cy="6796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1282032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0"/>
            <a:ext cx="7975600" cy="1143000"/>
          </a:xfrm>
        </p:spPr>
        <p:txBody>
          <a:bodyPr/>
          <a:lstStyle/>
          <a:p>
            <a:pPr>
              <a:defRPr/>
            </a:pPr>
            <a:r>
              <a:rPr lang="en-US" dirty="0" smtClean="0"/>
              <a:t>Class Summary</a:t>
            </a:r>
            <a:endParaRPr lang="en-US" dirty="0"/>
          </a:p>
        </p:txBody>
      </p:sp>
      <p:sp>
        <p:nvSpPr>
          <p:cNvPr id="3" name="Content Placeholder 2"/>
          <p:cNvSpPr>
            <a:spLocks noGrp="1"/>
          </p:cNvSpPr>
          <p:nvPr>
            <p:ph idx="1"/>
          </p:nvPr>
        </p:nvSpPr>
        <p:spPr>
          <a:xfrm>
            <a:off x="685800" y="1397000"/>
            <a:ext cx="7899400" cy="4787900"/>
          </a:xfrm>
        </p:spPr>
        <p:txBody>
          <a:bodyPr>
            <a:normAutofit fontScale="92500" lnSpcReduction="10000"/>
          </a:bodyPr>
          <a:lstStyle/>
          <a:p>
            <a:pPr>
              <a:lnSpc>
                <a:spcPct val="100000"/>
              </a:lnSpc>
              <a:defRPr/>
            </a:pPr>
            <a:r>
              <a:rPr lang="en-US" sz="2400" dirty="0"/>
              <a:t>Informatics </a:t>
            </a:r>
            <a:r>
              <a:rPr lang="en-US" sz="2400" dirty="0" smtClean="0"/>
              <a:t>necessary for making sense </a:t>
            </a:r>
            <a:r>
              <a:rPr lang="en-US" sz="2400" dirty="0"/>
              <a:t>of data </a:t>
            </a:r>
            <a:r>
              <a:rPr lang="en-US" sz="2400" dirty="0" smtClean="0"/>
              <a:t>into information and </a:t>
            </a:r>
            <a:r>
              <a:rPr lang="en-US" sz="2400" dirty="0"/>
              <a:t>knowledge </a:t>
            </a:r>
          </a:p>
          <a:p>
            <a:pPr>
              <a:lnSpc>
                <a:spcPct val="100000"/>
              </a:lnSpc>
              <a:defRPr/>
            </a:pPr>
            <a:r>
              <a:rPr lang="en-US" sz="2400" dirty="0" smtClean="0"/>
              <a:t>Today's health IT focuses very heavily on supporting doctor-driven transactions (bottom left quarter of Big Picture)  </a:t>
            </a:r>
            <a:endParaRPr lang="en-US" sz="2400" dirty="0"/>
          </a:p>
          <a:p>
            <a:pPr>
              <a:lnSpc>
                <a:spcPct val="100000"/>
              </a:lnSpc>
              <a:defRPr/>
            </a:pPr>
            <a:r>
              <a:rPr lang="en-US" sz="2400" dirty="0" smtClean="0"/>
              <a:t>Need </a:t>
            </a:r>
            <a:r>
              <a:rPr lang="en-US" sz="2400" dirty="0"/>
              <a:t>brand new technologies for other 3/4 of Big </a:t>
            </a:r>
            <a:r>
              <a:rPr lang="en-US" sz="2400" dirty="0" smtClean="0"/>
              <a:t>Picture</a:t>
            </a:r>
          </a:p>
          <a:p>
            <a:pPr lvl="1">
              <a:defRPr/>
            </a:pPr>
            <a:r>
              <a:rPr lang="en-US" sz="2000" dirty="0" smtClean="0"/>
              <a:t>systems to support learning health care system, deep decision support, patient and community self-care</a:t>
            </a:r>
            <a:endParaRPr lang="en-US" sz="2000" dirty="0"/>
          </a:p>
          <a:p>
            <a:pPr>
              <a:lnSpc>
                <a:spcPct val="100000"/>
              </a:lnSpc>
              <a:defRPr/>
            </a:pPr>
            <a:r>
              <a:rPr lang="en-US" sz="2400" dirty="0" smtClean="0"/>
              <a:t>Key informatics points to keep in mind</a:t>
            </a:r>
            <a:endParaRPr lang="en-US" sz="2000" dirty="0"/>
          </a:p>
          <a:p>
            <a:pPr lvl="1">
              <a:lnSpc>
                <a:spcPct val="100000"/>
              </a:lnSpc>
              <a:defRPr/>
            </a:pPr>
            <a:r>
              <a:rPr lang="en-US" sz="2000" dirty="0" smtClean="0"/>
              <a:t>data representation and standards vital(?) for ensuring meaning</a:t>
            </a:r>
          </a:p>
          <a:p>
            <a:pPr lvl="1">
              <a:defRPr/>
            </a:pPr>
            <a:r>
              <a:rPr lang="en-US" sz="2000" dirty="0" smtClean="0"/>
              <a:t>it's about more than the data</a:t>
            </a:r>
            <a:r>
              <a:rPr lang="en-US" sz="2000" dirty="0"/>
              <a:t>…. to get to information and </a:t>
            </a:r>
            <a:r>
              <a:rPr lang="en-US" sz="2000" dirty="0" smtClean="0"/>
              <a:t>knowledge, need blend of EBM and big data methods</a:t>
            </a:r>
          </a:p>
          <a:p>
            <a:pPr lvl="1">
              <a:defRPr/>
            </a:pPr>
            <a:r>
              <a:rPr lang="en-US" sz="2000" dirty="0" smtClean="0"/>
              <a:t>technology must be designed for humans to use and engage with, and to enhance human connection</a:t>
            </a:r>
          </a:p>
          <a:p>
            <a:pPr lvl="1">
              <a:lnSpc>
                <a:spcPct val="100000"/>
              </a:lnSpc>
              <a:defRPr/>
            </a:pPr>
            <a:r>
              <a:rPr lang="en-US" sz="2000" dirty="0" smtClean="0"/>
              <a:t>some of the hardest challenges are sociotechnical: privacy, organizational change, digital divide</a:t>
            </a:r>
          </a:p>
          <a:p>
            <a:pPr>
              <a:defRPr/>
            </a:pPr>
            <a:endParaRPr lang="en-US" dirty="0"/>
          </a:p>
        </p:txBody>
      </p:sp>
      <p:sp>
        <p:nvSpPr>
          <p:cNvPr id="4" name="Date Placeholder 3"/>
          <p:cNvSpPr>
            <a:spLocks noGrp="1"/>
          </p:cNvSpPr>
          <p:nvPr>
            <p:ph type="dt" sz="quarter" idx="10"/>
          </p:nvPr>
        </p:nvSpPr>
        <p:spPr/>
        <p:txBody>
          <a:bodyPr/>
          <a:lstStyle/>
          <a:p>
            <a:pPr>
              <a:defRPr/>
            </a:pPr>
            <a:r>
              <a:rPr lang="en-US" dirty="0" smtClean="0">
                <a:solidFill>
                  <a:srgbClr val="000000"/>
                </a:solidFill>
                <a:latin typeface="Arial"/>
              </a:rPr>
              <a:t>February 21, 2017: </a:t>
            </a:r>
            <a:r>
              <a:rPr lang="en-US" dirty="0">
                <a:solidFill>
                  <a:srgbClr val="000000"/>
                </a:solidFill>
                <a:latin typeface="Arial"/>
              </a:rPr>
              <a:t>I. Sim</a:t>
            </a:r>
            <a:endParaRPr lang="en-US" sz="1400" i="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dirty="0" smtClean="0">
                <a:solidFill>
                  <a:srgbClr val="000000"/>
                </a:solidFill>
                <a:latin typeface="Arial"/>
              </a:rPr>
              <a:t>Epi 206 – Medical Informatics</a:t>
            </a:r>
            <a:endParaRPr lang="en-US" dirty="0">
              <a:solidFill>
                <a:srgbClr val="000000"/>
              </a:solidFill>
              <a:latin typeface="Arial"/>
            </a:endParaRPr>
          </a:p>
        </p:txBody>
      </p:sp>
    </p:spTree>
    <p:extLst>
      <p:ext uri="{BB962C8B-B14F-4D97-AF65-F5344CB8AC3E}">
        <p14:creationId xmlns:p14="http://schemas.microsoft.com/office/powerpoint/2010/main" val="1810305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000"/>
            <a:ext cx="7975600" cy="1143000"/>
          </a:xfrm>
        </p:spPr>
        <p:txBody>
          <a:bodyPr/>
          <a:lstStyle/>
          <a:p>
            <a:pPr>
              <a:defRPr/>
            </a:pPr>
            <a:r>
              <a:rPr lang="en-US" dirty="0" smtClean="0"/>
              <a:t>Take Home Message</a:t>
            </a:r>
            <a:endParaRPr lang="en-US" dirty="0"/>
          </a:p>
        </p:txBody>
      </p:sp>
      <p:sp>
        <p:nvSpPr>
          <p:cNvPr id="3" name="Content Placeholder 2"/>
          <p:cNvSpPr>
            <a:spLocks noGrp="1"/>
          </p:cNvSpPr>
          <p:nvPr>
            <p:ph idx="1"/>
          </p:nvPr>
        </p:nvSpPr>
        <p:spPr>
          <a:xfrm>
            <a:off x="685800" y="1401762"/>
            <a:ext cx="7772400" cy="4706937"/>
          </a:xfrm>
        </p:spPr>
        <p:txBody>
          <a:bodyPr>
            <a:normAutofit fontScale="92500" lnSpcReduction="10000"/>
          </a:bodyPr>
          <a:lstStyle/>
          <a:p>
            <a:pPr>
              <a:lnSpc>
                <a:spcPct val="110000"/>
              </a:lnSpc>
              <a:defRPr/>
            </a:pPr>
            <a:r>
              <a:rPr lang="en-US" sz="2800" dirty="0" smtClean="0"/>
              <a:t>At the cusp of something transformative</a:t>
            </a:r>
          </a:p>
          <a:p>
            <a:pPr lvl="1">
              <a:lnSpc>
                <a:spcPct val="110000"/>
              </a:lnSpc>
              <a:defRPr/>
            </a:pPr>
            <a:r>
              <a:rPr lang="en-US" sz="2400" dirty="0" smtClean="0"/>
              <a:t>be open to partnering with computer scientists, patients, companies, etc.</a:t>
            </a:r>
          </a:p>
          <a:p>
            <a:pPr>
              <a:defRPr/>
            </a:pPr>
            <a:r>
              <a:rPr lang="en-US" sz="2800" dirty="0"/>
              <a:t>To guard against </a:t>
            </a:r>
            <a:r>
              <a:rPr lang="en-US" sz="2800" dirty="0" smtClean="0"/>
              <a:t>hype and to maximize value</a:t>
            </a:r>
            <a:endParaRPr lang="en-US" sz="2800" dirty="0"/>
          </a:p>
          <a:p>
            <a:pPr lvl="1">
              <a:lnSpc>
                <a:spcPct val="110000"/>
              </a:lnSpc>
              <a:defRPr/>
            </a:pPr>
            <a:r>
              <a:rPr lang="en-US" sz="2400" dirty="0" smtClean="0"/>
              <a:t>stay grounded in what is clinically useful and important</a:t>
            </a:r>
          </a:p>
          <a:p>
            <a:pPr lvl="1">
              <a:lnSpc>
                <a:spcPct val="110000"/>
              </a:lnSpc>
              <a:defRPr/>
            </a:pPr>
            <a:r>
              <a:rPr lang="en-US" sz="2400" dirty="0" smtClean="0"/>
              <a:t>know </a:t>
            </a:r>
            <a:r>
              <a:rPr lang="en-US" sz="2400" dirty="0"/>
              <a:t>as much as possible of the underlying </a:t>
            </a:r>
            <a:r>
              <a:rPr lang="en-US" sz="2400" dirty="0" smtClean="0"/>
              <a:t>informatics</a:t>
            </a:r>
          </a:p>
          <a:p>
            <a:pPr lvl="1">
              <a:lnSpc>
                <a:spcPct val="110000"/>
              </a:lnSpc>
              <a:defRPr/>
            </a:pPr>
            <a:r>
              <a:rPr lang="en-US" sz="2400" dirty="0" smtClean="0"/>
              <a:t>don't forget to apply </a:t>
            </a:r>
            <a:r>
              <a:rPr lang="en-US" sz="2400" dirty="0" err="1" smtClean="0"/>
              <a:t>epi</a:t>
            </a:r>
            <a:r>
              <a:rPr lang="en-US" sz="2400" dirty="0" smtClean="0"/>
              <a:t>/</a:t>
            </a:r>
            <a:r>
              <a:rPr lang="en-US" sz="2400" dirty="0" err="1" smtClean="0"/>
              <a:t>biostats</a:t>
            </a:r>
            <a:r>
              <a:rPr lang="en-US" sz="2400" dirty="0" smtClean="0"/>
              <a:t> </a:t>
            </a:r>
          </a:p>
          <a:p>
            <a:pPr lvl="1">
              <a:lnSpc>
                <a:spcPct val="110000"/>
              </a:lnSpc>
              <a:defRPr/>
            </a:pPr>
            <a:r>
              <a:rPr lang="en-US" sz="2400" dirty="0" smtClean="0"/>
              <a:t>help develop new tech, digital biomarkers, methods for evaluation -- bring clinical research science to the digital </a:t>
            </a:r>
            <a:r>
              <a:rPr lang="en-US" sz="2400" dirty="0"/>
              <a:t>a</a:t>
            </a:r>
            <a:r>
              <a:rPr lang="en-US" sz="2400" dirty="0" smtClean="0"/>
              <a:t>ge</a:t>
            </a:r>
          </a:p>
          <a:p>
            <a:pPr>
              <a:defRPr/>
            </a:pPr>
            <a:r>
              <a:rPr lang="en-US" sz="2800" dirty="0" smtClean="0"/>
              <a:t>Course evaluation</a:t>
            </a:r>
          </a:p>
          <a:p>
            <a:pPr lvl="1">
              <a:defRPr/>
            </a:pPr>
            <a:r>
              <a:rPr lang="en-US" sz="2200"/>
              <a:t>please fill out when you get it! </a:t>
            </a:r>
            <a:r>
              <a:rPr lang="en-US" sz="2200" u="sng"/>
              <a:t> </a:t>
            </a:r>
            <a:r>
              <a:rPr lang="en-US" sz="2200" dirty="0" smtClean="0"/>
              <a:t> </a:t>
            </a:r>
            <a:endParaRPr lang="en-US" sz="2400" dirty="0" smtClean="0"/>
          </a:p>
        </p:txBody>
      </p:sp>
      <p:sp>
        <p:nvSpPr>
          <p:cNvPr id="4" name="Date Placeholder 3"/>
          <p:cNvSpPr>
            <a:spLocks noGrp="1"/>
          </p:cNvSpPr>
          <p:nvPr>
            <p:ph type="dt" sz="quarter" idx="10"/>
          </p:nvPr>
        </p:nvSpPr>
        <p:spPr/>
        <p:txBody>
          <a:bodyPr/>
          <a:lstStyle/>
          <a:p>
            <a:pPr>
              <a:defRPr/>
            </a:pPr>
            <a:r>
              <a:rPr lang="en-US" dirty="0" smtClean="0">
                <a:solidFill>
                  <a:srgbClr val="000000"/>
                </a:solidFill>
                <a:latin typeface="Arial"/>
              </a:rPr>
              <a:t>February 21, 2017: </a:t>
            </a:r>
            <a:r>
              <a:rPr lang="en-US" dirty="0">
                <a:solidFill>
                  <a:srgbClr val="000000"/>
                </a:solidFill>
                <a:latin typeface="Arial"/>
              </a:rPr>
              <a:t>I. Sim</a:t>
            </a:r>
            <a:endParaRPr lang="en-US" sz="1400" i="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endParaRPr lang="en-US" dirty="0" smtClean="0">
              <a:solidFill>
                <a:srgbClr val="000000"/>
              </a:solidFill>
              <a:latin typeface="Arial"/>
            </a:endParaRPr>
          </a:p>
          <a:p>
            <a:pPr>
              <a:defRPr/>
            </a:pPr>
            <a:r>
              <a:rPr lang="en-US" dirty="0" smtClean="0">
                <a:solidFill>
                  <a:srgbClr val="000000"/>
                </a:solidFill>
                <a:latin typeface="Arial"/>
              </a:rPr>
              <a:t>Epi 206 – Medical Informatics</a:t>
            </a:r>
            <a:endParaRPr lang="en-US" dirty="0">
              <a:solidFill>
                <a:srgbClr val="000000"/>
              </a:solidFill>
              <a:latin typeface="Arial"/>
            </a:endParaRPr>
          </a:p>
        </p:txBody>
      </p:sp>
    </p:spTree>
    <p:extLst>
      <p:ext uri="{BB962C8B-B14F-4D97-AF65-F5344CB8AC3E}">
        <p14:creationId xmlns:p14="http://schemas.microsoft.com/office/powerpoint/2010/main" val="250210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Feburary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7" name="Rectangle 3"/>
          <p:cNvSpPr>
            <a:spLocks noGrp="1" noChangeArrowheads="1"/>
          </p:cNvSpPr>
          <p:nvPr>
            <p:ph type="title"/>
          </p:nvPr>
        </p:nvSpPr>
        <p:spPr>
          <a:xfrm>
            <a:off x="279400" y="254000"/>
            <a:ext cx="8483600" cy="1143000"/>
          </a:xfrm>
        </p:spPr>
        <p:txBody>
          <a:bodyPr/>
          <a:lstStyle/>
          <a:p>
            <a:pPr>
              <a:defRPr/>
            </a:pPr>
            <a:r>
              <a:rPr lang="en-US" sz="3600" dirty="0">
                <a:cs typeface="+mj-cs"/>
              </a:rPr>
              <a:t>Outcomes Assessment Beyond Walls</a:t>
            </a:r>
            <a:endParaRPr lang="en-US" dirty="0" smtClean="0">
              <a:cs typeface="+mj-cs"/>
            </a:endParaRP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42" y="254000"/>
            <a:ext cx="8292158" cy="5829300"/>
          </a:xfrm>
          <a:prstGeom prst="rect">
            <a:avLst/>
          </a:prstGeom>
          <a:ln>
            <a:solidFill>
              <a:schemeClr val="bg2">
                <a:lumMod val="75000"/>
              </a:schemeClr>
            </a:solidFill>
          </a:ln>
        </p:spPr>
      </p:pic>
    </p:spTree>
    <p:extLst>
      <p:ext uri="{BB962C8B-B14F-4D97-AF65-F5344CB8AC3E}">
        <p14:creationId xmlns:p14="http://schemas.microsoft.com/office/powerpoint/2010/main" val="4927501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solidFill>
                  <a:srgbClr val="000000"/>
                </a:solidFill>
                <a:latin typeface="Arial" charset="0"/>
              </a:rPr>
              <a:t>Feburary 21, 2017: I. Sim</a:t>
            </a:r>
            <a:endParaRPr lang="en-US" altLang="x-none" sz="1400" i="0">
              <a:solidFill>
                <a:srgbClr val="000000"/>
              </a:solidFill>
            </a:endParaRPr>
          </a:p>
        </p:txBody>
      </p:sp>
      <p:sp>
        <p:nvSpPr>
          <p:cNvPr id="31746" name="Footer Placeholder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endParaRPr lang="en-US" altLang="en-US" sz="1200"/>
          </a:p>
          <a:p>
            <a:pPr>
              <a:lnSpc>
                <a:spcPct val="100000"/>
              </a:lnSpc>
              <a:spcBef>
                <a:spcPct val="0"/>
              </a:spcBef>
              <a:buFontTx/>
              <a:buNone/>
            </a:pPr>
            <a:r>
              <a:rPr lang="en-US" altLang="en-US" sz="1200"/>
              <a:t>Epi 206 — Medical Informatics</a:t>
            </a:r>
          </a:p>
        </p:txBody>
      </p:sp>
      <p:sp>
        <p:nvSpPr>
          <p:cNvPr id="733186" name="Rectangle 2"/>
          <p:cNvSpPr>
            <a:spLocks noGrp="1" noChangeArrowheads="1"/>
          </p:cNvSpPr>
          <p:nvPr>
            <p:ph type="body" idx="1"/>
          </p:nvPr>
        </p:nvSpPr>
        <p:spPr>
          <a:xfrm>
            <a:off x="728661" y="1475797"/>
            <a:ext cx="7578725" cy="3678238"/>
          </a:xfrm>
          <a:extLst>
            <a:ext uri="{91240B29-F687-4f45-9708-019B960494DF}"/>
          </a:extLst>
        </p:spPr>
        <p:txBody>
          <a:bodyPr lIns="85817" tIns="42908" rIns="85817" bIns="42908"/>
          <a:lstStyle/>
          <a:p>
            <a:pPr>
              <a:lnSpc>
                <a:spcPct val="100000"/>
              </a:lnSpc>
              <a:defRPr/>
            </a:pPr>
            <a:r>
              <a:rPr lang="en-US" sz="2200"/>
              <a:t>Paper-based</a:t>
            </a:r>
          </a:p>
          <a:p>
            <a:pPr lvl="1">
              <a:lnSpc>
                <a:spcPct val="100000"/>
              </a:lnSpc>
              <a:defRPr/>
            </a:pPr>
            <a:r>
              <a:rPr lang="en-US" sz="2000"/>
              <a:t>e.g., PHQ-9, Beck, AUA BPH, SF-12, NeuroQOL, etc.</a:t>
            </a:r>
          </a:p>
          <a:p>
            <a:pPr lvl="1">
              <a:lnSpc>
                <a:spcPct val="100000"/>
              </a:lnSpc>
              <a:defRPr/>
            </a:pPr>
            <a:endParaRPr lang="en-US" sz="2000"/>
          </a:p>
          <a:p>
            <a:pPr lvl="1">
              <a:lnSpc>
                <a:spcPct val="100000"/>
              </a:lnSpc>
              <a:defRPr/>
            </a:pPr>
            <a:endParaRPr lang="en-US" sz="2000"/>
          </a:p>
          <a:p>
            <a:pPr lvl="1">
              <a:lnSpc>
                <a:spcPct val="100000"/>
              </a:lnSpc>
              <a:defRPr/>
            </a:pPr>
            <a:endParaRPr lang="en-US" sz="2000"/>
          </a:p>
          <a:p>
            <a:pPr lvl="1">
              <a:lnSpc>
                <a:spcPct val="100000"/>
              </a:lnSpc>
              <a:defRPr/>
            </a:pPr>
            <a:endParaRPr lang="en-US" sz="2000"/>
          </a:p>
          <a:p>
            <a:pPr lvl="1">
              <a:lnSpc>
                <a:spcPct val="100000"/>
              </a:lnSpc>
              <a:defRPr/>
            </a:pPr>
            <a:endParaRPr lang="en-US" sz="2000"/>
          </a:p>
          <a:p>
            <a:pPr lvl="1">
              <a:lnSpc>
                <a:spcPct val="100000"/>
              </a:lnSpc>
              <a:defRPr/>
            </a:pPr>
            <a:endParaRPr lang="en-US" sz="2000"/>
          </a:p>
          <a:p>
            <a:pPr>
              <a:lnSpc>
                <a:spcPct val="100000"/>
              </a:lnSpc>
              <a:defRPr/>
            </a:pPr>
            <a:endParaRPr lang="en-US" sz="2200"/>
          </a:p>
          <a:p>
            <a:pPr>
              <a:lnSpc>
                <a:spcPct val="100000"/>
              </a:lnSpc>
              <a:defRPr/>
            </a:pPr>
            <a:r>
              <a:rPr lang="en-US" sz="2200"/>
              <a:t>ePROs, via telephone or smartphone/computer</a:t>
            </a:r>
          </a:p>
          <a:p>
            <a:pPr lvl="1">
              <a:lnSpc>
                <a:spcPct val="100000"/>
              </a:lnSpc>
              <a:defRPr/>
            </a:pPr>
            <a:r>
              <a:rPr lang="en-US" sz="2000" dirty="0">
                <a:cs typeface="+mn-cs"/>
                <a:hlinkClick r:id="rId3"/>
              </a:rPr>
              <a:t>guidelines</a:t>
            </a:r>
            <a:r>
              <a:rPr lang="en-US" sz="2000" dirty="0">
                <a:cs typeface="+mn-cs"/>
              </a:rPr>
              <a:t> for validating e-versions of paper forms</a:t>
            </a:r>
          </a:p>
          <a:p>
            <a:pPr lvl="1">
              <a:lnSpc>
                <a:spcPct val="100000"/>
              </a:lnSpc>
              <a:defRPr/>
            </a:pPr>
            <a:r>
              <a:rPr lang="en-US" sz="2000" dirty="0">
                <a:cs typeface="+mn-cs"/>
              </a:rPr>
              <a:t>computer adaptive testing (CAT) can build in branching logic to minimize number of questions patients have to answer, e.g., </a:t>
            </a:r>
            <a:r>
              <a:rPr lang="en-US" sz="2000" dirty="0">
                <a:cs typeface="+mn-cs"/>
                <a:hlinkClick r:id="rId4"/>
              </a:rPr>
              <a:t>PROMIS</a:t>
            </a:r>
            <a:endParaRPr lang="en-US" sz="2000" dirty="0">
              <a:cs typeface="+mn-cs"/>
            </a:endParaRPr>
          </a:p>
        </p:txBody>
      </p:sp>
      <p:sp>
        <p:nvSpPr>
          <p:cNvPr id="733187" name="Rectangle 3"/>
          <p:cNvSpPr>
            <a:spLocks noGrp="1" noChangeArrowheads="1"/>
          </p:cNvSpPr>
          <p:nvPr>
            <p:ph type="title"/>
          </p:nvPr>
        </p:nvSpPr>
        <p:spPr>
          <a:xfrm>
            <a:off x="112280" y="225920"/>
            <a:ext cx="8811489" cy="1143000"/>
          </a:xfrm>
        </p:spPr>
        <p:txBody>
          <a:bodyPr/>
          <a:lstStyle/>
          <a:p>
            <a:pPr>
              <a:defRPr/>
            </a:pPr>
            <a:r>
              <a:rPr lang="en-US" dirty="0">
                <a:cs typeface="+mj-cs"/>
              </a:rPr>
              <a:t>Patient-Reported Outcomes (PROs)</a:t>
            </a:r>
            <a:endParaRPr lang="en-US" dirty="0" smtClean="0">
              <a:cs typeface="+mj-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296" y="2292491"/>
            <a:ext cx="6119454" cy="2044849"/>
          </a:xfrm>
          <a:prstGeom prst="rect">
            <a:avLst/>
          </a:prstGeom>
          <a:ln>
            <a:solidFill>
              <a:schemeClr val="bg2">
                <a:lumMod val="60000"/>
                <a:lumOff val="40000"/>
              </a:schemeClr>
            </a:solidFill>
          </a:ln>
        </p:spPr>
      </p:pic>
    </p:spTree>
    <p:extLst>
      <p:ext uri="{BB962C8B-B14F-4D97-AF65-F5344CB8AC3E}">
        <p14:creationId xmlns:p14="http://schemas.microsoft.com/office/powerpoint/2010/main" val="2237144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5" y="0"/>
            <a:ext cx="9145588" cy="1143000"/>
          </a:xfrm>
          <a:solidFill>
            <a:schemeClr val="accent4"/>
          </a:solidFill>
        </p:spPr>
        <p:txBody>
          <a:bodyPr anchor="ctr"/>
          <a:lstStyle/>
          <a:p>
            <a:pPr marL="1885446">
              <a:defRPr/>
            </a:pPr>
            <a:r>
              <a:rPr lang="en-US" sz="3200" dirty="0">
                <a:solidFill>
                  <a:schemeClr val="bg1"/>
                </a:solidFill>
              </a:rPr>
              <a:t>Patient Reported Outcomes Measurement Information System</a:t>
            </a:r>
            <a:r>
              <a:rPr lang="en-US" sz="3200" baseline="30000" dirty="0">
                <a:solidFill>
                  <a:schemeClr val="bg1"/>
                </a:solidFill>
              </a:rPr>
              <a:t>®</a:t>
            </a:r>
          </a:p>
        </p:txBody>
      </p:sp>
      <p:pic>
        <p:nvPicPr>
          <p:cNvPr id="11776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3" y="76200"/>
            <a:ext cx="156675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sz="quarter" idx="10"/>
          </p:nvPr>
        </p:nvSpPr>
        <p:spPr>
          <a:xfrm>
            <a:off x="381000" y="1426632"/>
            <a:ext cx="8610600" cy="4897967"/>
          </a:xfrm>
        </p:spPr>
        <p:txBody>
          <a:bodyPr>
            <a:normAutofit fontScale="92500"/>
          </a:bodyPr>
          <a:lstStyle/>
          <a:p>
            <a:pPr marL="0" lvl="1" indent="0">
              <a:spcBef>
                <a:spcPts val="2400"/>
              </a:spcBef>
              <a:buClr>
                <a:srgbClr val="4BACC6">
                  <a:lumMod val="75000"/>
                </a:srgbClr>
              </a:buClr>
              <a:buNone/>
              <a:defRPr/>
            </a:pPr>
            <a:r>
              <a:rPr lang="en-US" dirty="0">
                <a:solidFill>
                  <a:srgbClr val="1F497D"/>
                </a:solidFill>
                <a:latin typeface="+mj-lt"/>
                <a:cs typeface="Arial" charset="0"/>
              </a:rPr>
              <a:t>PROMIS</a:t>
            </a:r>
            <a:r>
              <a:rPr lang="en-US" baseline="30000" dirty="0">
                <a:solidFill>
                  <a:srgbClr val="1F497D"/>
                </a:solidFill>
                <a:latin typeface="+mj-lt"/>
                <a:cs typeface="Arial" charset="0"/>
              </a:rPr>
              <a:t>®</a:t>
            </a:r>
            <a:r>
              <a:rPr lang="en-US" dirty="0">
                <a:solidFill>
                  <a:srgbClr val="1F497D"/>
                </a:solidFill>
                <a:latin typeface="+mj-lt"/>
                <a:cs typeface="Arial" charset="0"/>
              </a:rPr>
              <a:t>: </a:t>
            </a:r>
            <a:r>
              <a:rPr lang="en-US" dirty="0">
                <a:solidFill>
                  <a:schemeClr val="accent2">
                    <a:lumMod val="50000"/>
                  </a:schemeClr>
                </a:solidFill>
                <a:latin typeface="+mj-lt"/>
                <a:cs typeface="Arial" charset="0"/>
              </a:rPr>
              <a:t>brief, precise, valid, reliable fixed or tailored measures </a:t>
            </a:r>
            <a:r>
              <a:rPr lang="en-US" dirty="0">
                <a:solidFill>
                  <a:schemeClr val="accent2">
                    <a:lumMod val="50000"/>
                  </a:schemeClr>
                </a:solidFill>
                <a:latin typeface="+mj-lt"/>
                <a:cs typeface="Arial" pitchFamily="34" charset="0"/>
              </a:rPr>
              <a:t>of patient-reported health status in physical, mental, and social </a:t>
            </a:r>
            <a:r>
              <a:rPr lang="en-US" dirty="0" smtClean="0">
                <a:solidFill>
                  <a:schemeClr val="accent2">
                    <a:lumMod val="50000"/>
                  </a:schemeClr>
                </a:solidFill>
                <a:latin typeface="+mj-lt"/>
                <a:cs typeface="Arial" pitchFamily="34" charset="0"/>
              </a:rPr>
              <a:t>well-being </a:t>
            </a:r>
            <a:r>
              <a:rPr lang="en-US" dirty="0">
                <a:solidFill>
                  <a:schemeClr val="accent2">
                    <a:lumMod val="50000"/>
                  </a:schemeClr>
                </a:solidFill>
                <a:latin typeface="+mj-lt"/>
                <a:cs typeface="Arial" charset="0"/>
              </a:rPr>
              <a:t>for adult &amp; pediatric populations</a:t>
            </a:r>
          </a:p>
          <a:p>
            <a:pPr marL="0" lvl="1" indent="0">
              <a:spcBef>
                <a:spcPts val="1800"/>
              </a:spcBef>
              <a:buClr>
                <a:srgbClr val="4BACC6">
                  <a:lumMod val="75000"/>
                </a:srgbClr>
              </a:buClr>
              <a:buNone/>
              <a:defRPr/>
            </a:pPr>
            <a:r>
              <a:rPr lang="en-US" dirty="0">
                <a:solidFill>
                  <a:srgbClr val="1F497D"/>
                </a:solidFill>
                <a:latin typeface="+mj-lt"/>
                <a:cs typeface="Arial" charset="0"/>
              </a:rPr>
              <a:t>Advantages:</a:t>
            </a:r>
            <a:r>
              <a:rPr lang="en-US" dirty="0">
                <a:solidFill>
                  <a:prstClr val="black">
                    <a:tint val="75000"/>
                  </a:prstClr>
                </a:solidFill>
                <a:latin typeface="+mj-lt"/>
                <a:cs typeface="Arial" charset="0"/>
              </a:rPr>
              <a:t> </a:t>
            </a:r>
            <a:r>
              <a:rPr lang="en-US" dirty="0" smtClean="0">
                <a:solidFill>
                  <a:schemeClr val="accent2">
                    <a:lumMod val="50000"/>
                  </a:schemeClr>
                </a:solidFill>
                <a:latin typeface="+mj-lt"/>
                <a:cs typeface="Arial" charset="0"/>
              </a:rPr>
              <a:t>Disease-agnostic, </a:t>
            </a:r>
            <a:r>
              <a:rPr lang="en-US" dirty="0" smtClean="0">
                <a:solidFill>
                  <a:schemeClr val="accent2">
                    <a:lumMod val="50000"/>
                  </a:schemeClr>
                </a:solidFill>
              </a:rPr>
              <a:t>Flexible, Adaptable, </a:t>
            </a:r>
            <a:r>
              <a:rPr lang="en-US" dirty="0">
                <a:solidFill>
                  <a:schemeClr val="accent2">
                    <a:lumMod val="50000"/>
                  </a:schemeClr>
                </a:solidFill>
              </a:rPr>
              <a:t>Low </a:t>
            </a:r>
            <a:r>
              <a:rPr lang="en-US" dirty="0" smtClean="0">
                <a:solidFill>
                  <a:schemeClr val="accent2">
                    <a:lumMod val="50000"/>
                  </a:schemeClr>
                </a:solidFill>
              </a:rPr>
              <a:t>burden</a:t>
            </a:r>
            <a:r>
              <a:rPr lang="en-US" dirty="0">
                <a:solidFill>
                  <a:schemeClr val="accent2">
                    <a:lumMod val="50000"/>
                  </a:schemeClr>
                </a:solidFill>
              </a:rPr>
              <a:t>, </a:t>
            </a:r>
            <a:r>
              <a:rPr lang="en-US" dirty="0" smtClean="0">
                <a:solidFill>
                  <a:schemeClr val="accent2">
                    <a:lumMod val="50000"/>
                  </a:schemeClr>
                </a:solidFill>
              </a:rPr>
              <a:t>Comparable, Accessible</a:t>
            </a:r>
            <a:endParaRPr lang="en-US" dirty="0">
              <a:solidFill>
                <a:schemeClr val="accent2">
                  <a:lumMod val="50000"/>
                </a:schemeClr>
              </a:solidFill>
              <a:latin typeface="+mj-lt"/>
              <a:cs typeface="Arial" charset="0"/>
            </a:endParaRPr>
          </a:p>
          <a:p>
            <a:pPr marL="0" lvl="1" indent="0">
              <a:spcBef>
                <a:spcPts val="1800"/>
              </a:spcBef>
              <a:buClr>
                <a:srgbClr val="4BACC6">
                  <a:lumMod val="75000"/>
                </a:srgbClr>
              </a:buClr>
              <a:buNone/>
              <a:defRPr/>
            </a:pPr>
            <a:r>
              <a:rPr lang="en-US" dirty="0" smtClean="0">
                <a:solidFill>
                  <a:srgbClr val="1F497D"/>
                </a:solidFill>
                <a:latin typeface="+mj-lt"/>
                <a:cs typeface="Arial" charset="0"/>
              </a:rPr>
              <a:t>Development:</a:t>
            </a:r>
            <a:r>
              <a:rPr lang="en-US" dirty="0" smtClean="0">
                <a:solidFill>
                  <a:prstClr val="black"/>
                </a:solidFill>
                <a:latin typeface="+mj-lt"/>
                <a:cs typeface="Arial" charset="0"/>
              </a:rPr>
              <a:t> </a:t>
            </a:r>
            <a:r>
              <a:rPr lang="en-US" dirty="0" smtClean="0">
                <a:solidFill>
                  <a:schemeClr val="accent2">
                    <a:lumMod val="50000"/>
                  </a:schemeClr>
                </a:solidFill>
                <a:latin typeface="+mj-lt"/>
                <a:cs typeface="Arial" charset="0"/>
              </a:rPr>
              <a:t>Item Response Theory (IRT) for measure construction</a:t>
            </a:r>
          </a:p>
          <a:p>
            <a:pPr marL="0" lvl="1" indent="0">
              <a:spcBef>
                <a:spcPts val="1800"/>
              </a:spcBef>
              <a:buClr>
                <a:srgbClr val="4BACC6">
                  <a:lumMod val="75000"/>
                </a:srgbClr>
              </a:buClr>
              <a:buNone/>
              <a:defRPr/>
            </a:pPr>
            <a:r>
              <a:rPr lang="en-US" dirty="0" smtClean="0">
                <a:solidFill>
                  <a:srgbClr val="1F497D"/>
                </a:solidFill>
                <a:latin typeface="+mj-lt"/>
                <a:cs typeface="Arial" charset="0"/>
              </a:rPr>
              <a:t>Standardized:</a:t>
            </a:r>
            <a:r>
              <a:rPr lang="en-US" dirty="0" smtClean="0">
                <a:solidFill>
                  <a:prstClr val="black"/>
                </a:solidFill>
                <a:latin typeface="+mj-lt"/>
                <a:cs typeface="Arial" charset="0"/>
              </a:rPr>
              <a:t> </a:t>
            </a:r>
            <a:r>
              <a:rPr lang="en-US" dirty="0" smtClean="0">
                <a:solidFill>
                  <a:schemeClr val="accent2">
                    <a:lumMod val="50000"/>
                  </a:schemeClr>
                </a:solidFill>
                <a:latin typeface="+mj-lt"/>
                <a:cs typeface="Arial" charset="0"/>
              </a:rPr>
              <a:t>One metric (T-score, Mean=50, SD=10; ref US pop)</a:t>
            </a:r>
          </a:p>
        </p:txBody>
      </p:sp>
      <p:sp>
        <p:nvSpPr>
          <p:cNvPr id="3" name="TextBox 2"/>
          <p:cNvSpPr txBox="1"/>
          <p:nvPr/>
        </p:nvSpPr>
        <p:spPr>
          <a:xfrm>
            <a:off x="4686300" y="5878286"/>
            <a:ext cx="3898183" cy="323165"/>
          </a:xfrm>
          <a:prstGeom prst="rect">
            <a:avLst/>
          </a:prstGeom>
          <a:noFill/>
        </p:spPr>
        <p:txBody>
          <a:bodyPr wrap="none" rtlCol="0">
            <a:spAutoFit/>
          </a:bodyPr>
          <a:lstStyle/>
          <a:p>
            <a:pPr marL="0" lvl="1"/>
            <a:r>
              <a:rPr lang="en-US" altLang="en-US" sz="1500" i="1" dirty="0">
                <a:solidFill>
                  <a:schemeClr val="accent2">
                    <a:lumMod val="50000"/>
                  </a:schemeClr>
                </a:solidFill>
                <a:cs typeface="Arial" panose="020B0604020202020204" pitchFamily="34" charset="0"/>
                <a:hlinkClick r:id="rId3"/>
              </a:rPr>
              <a:t>slides</a:t>
            </a:r>
            <a:r>
              <a:rPr lang="en-US" altLang="en-US" sz="1500" i="1" dirty="0">
                <a:solidFill>
                  <a:schemeClr val="accent2">
                    <a:lumMod val="50000"/>
                  </a:schemeClr>
                </a:solidFill>
                <a:cs typeface="Arial" panose="020B0604020202020204" pitchFamily="34" charset="0"/>
              </a:rPr>
              <a:t> from Ashley Wilder Smith, PhD, MPH</a:t>
            </a:r>
            <a:endParaRPr lang="en-US" altLang="en-US" sz="22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424081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Helvetic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Helvetic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Helvetic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5529</TotalTime>
  <Words>4809</Words>
  <Application>Microsoft Macintosh PowerPoint</Application>
  <PresentationFormat>On-screen Show (4:3)</PresentationFormat>
  <Paragraphs>743</Paragraphs>
  <Slides>63</Slides>
  <Notes>45</Notes>
  <HiddenSlides>0</HiddenSlides>
  <MMClips>0</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63</vt:i4>
      </vt:variant>
    </vt:vector>
  </HeadingPairs>
  <TitlesOfParts>
    <vt:vector size="95" baseType="lpstr">
      <vt:lpstr>Arial (Headings)</vt:lpstr>
      <vt:lpstr>Arial Narrow</vt:lpstr>
      <vt:lpstr>Arial Unicode MS</vt:lpstr>
      <vt:lpstr>Book Antiqua</vt:lpstr>
      <vt:lpstr>Calibri</vt:lpstr>
      <vt:lpstr>Calibri Light</vt:lpstr>
      <vt:lpstr>Candara</vt:lpstr>
      <vt:lpstr>Helvetica Neue</vt:lpstr>
      <vt:lpstr>Lato</vt:lpstr>
      <vt:lpstr>Lucida Sans</vt:lpstr>
      <vt:lpstr>MS PGothic</vt:lpstr>
      <vt:lpstr>ＭＳ Ｐゴシック</vt:lpstr>
      <vt:lpstr>SapientCentroSlab-Light</vt:lpstr>
      <vt:lpstr>SapientSansBold</vt:lpstr>
      <vt:lpstr>SapientSansRegular</vt:lpstr>
      <vt:lpstr>Symbol</vt:lpstr>
      <vt:lpstr>Times New Roman</vt:lpstr>
      <vt:lpstr>Wingdings</vt:lpstr>
      <vt:lpstr>Arial</vt:lpstr>
      <vt:lpstr>Helvetica</vt:lpstr>
      <vt:lpstr>Times</vt:lpstr>
      <vt:lpstr>Office Theme</vt:lpstr>
      <vt:lpstr>Custom Design</vt:lpstr>
      <vt:lpstr>2_Custom Design</vt:lpstr>
      <vt:lpstr>1_Custom Design</vt:lpstr>
      <vt:lpstr>1_Blank Presentation</vt:lpstr>
      <vt:lpstr>2_Blank Presentation</vt:lpstr>
      <vt:lpstr>3_Blank Presentation</vt:lpstr>
      <vt:lpstr>NCI PPT Template 4x3 BLUE</vt:lpstr>
      <vt:lpstr>1_Office Theme</vt:lpstr>
      <vt:lpstr>2_Office Theme</vt:lpstr>
      <vt:lpstr>3_Office Theme</vt:lpstr>
      <vt:lpstr>PowerPoint Presentation</vt:lpstr>
      <vt:lpstr>Learning Health (Care) System</vt:lpstr>
      <vt:lpstr>Last Class</vt:lpstr>
      <vt:lpstr>Outline</vt:lpstr>
      <vt:lpstr>Outcomes Assessment</vt:lpstr>
      <vt:lpstr>Common Data Elements (CDEs)</vt:lpstr>
      <vt:lpstr>Outcomes Assessment Beyond Walls</vt:lpstr>
      <vt:lpstr>Patient-Reported Outcomes (PROs)</vt:lpstr>
      <vt:lpstr>Patient Reported Outcomes Measurement Information System®</vt:lpstr>
      <vt:lpstr>PowerPoint Presentation</vt:lpstr>
      <vt:lpstr>PowerPoint Presentation</vt:lpstr>
      <vt:lpstr>PowerPoint Presentation</vt:lpstr>
      <vt:lpstr>Flexibility:  PROMIS® Short forms and Profiles (v1) </vt:lpstr>
      <vt:lpstr>Comparability: Instrument Linking </vt:lpstr>
      <vt:lpstr>PROs into the EHR</vt:lpstr>
      <vt:lpstr>Weakneses of Current PROs</vt:lpstr>
      <vt:lpstr>Ecological Momentary Assessments</vt:lpstr>
      <vt:lpstr>Photographic Affect Meter (PAM)</vt:lpstr>
      <vt:lpstr>“Active Tasks”</vt:lpstr>
      <vt:lpstr>Validation Challenges</vt:lpstr>
      <vt:lpstr>Passive Sensing of Depression</vt:lpstr>
      <vt:lpstr>Passive Sensing Using  Commercial Sensors</vt:lpstr>
      <vt:lpstr>Obtaining the Data: APIs</vt:lpstr>
      <vt:lpstr>Example API: GoogleFit</vt:lpstr>
      <vt:lpstr>Obtaining the Data: Schemas</vt:lpstr>
      <vt:lpstr>AHA Physical Activity Recommendation</vt:lpstr>
      <vt:lpstr>GoogleFit Activity Data</vt:lpstr>
      <vt:lpstr>Minutes of Moderate Activity</vt:lpstr>
      <vt:lpstr>Minutes of Moderate Activity</vt:lpstr>
      <vt:lpstr>Déjà Vu</vt:lpstr>
      <vt:lpstr>Why Can't Health Data Work Like an ATM?</vt:lpstr>
      <vt:lpstr>PowerPoint Presentation</vt:lpstr>
      <vt:lpstr>iOutcomes Assessment for LHS</vt:lpstr>
      <vt:lpstr> Overlap* Outcomes Assessment for LHS</vt:lpstr>
      <vt:lpstr>Outcomes Assessment Summary</vt:lpstr>
      <vt:lpstr>Outline</vt:lpstr>
      <vt:lpstr>Technology-enabled Interventions</vt:lpstr>
      <vt:lpstr>Therapeutic Precision</vt:lpstr>
      <vt:lpstr>Mismatched "Metabolic Rate" of Technology and Evaluation</vt:lpstr>
      <vt:lpstr>Staying Quit – A JITAI Study Just-in-time Adaptive Intervention </vt:lpstr>
      <vt:lpstr>Staying Quit – A JITAI Study </vt:lpstr>
      <vt:lpstr>Multiphase Optimization Strategy (MOST)</vt:lpstr>
      <vt:lpstr>MD2K’s mCerebrum JITAI Platform</vt:lpstr>
      <vt:lpstr>LHS Interventional Designs: Does it Work?</vt:lpstr>
      <vt:lpstr>Prompted Optional Randomized Trial</vt:lpstr>
      <vt:lpstr>Stepped Wedge</vt:lpstr>
      <vt:lpstr>PowerPoint Presentation</vt:lpstr>
      <vt:lpstr>rephrasing ‘does it work?’</vt:lpstr>
      <vt:lpstr>which works better: venlafaxine or sertraline?</vt:lpstr>
      <vt:lpstr>none of us are average</vt:lpstr>
      <vt:lpstr>Consider…</vt:lpstr>
      <vt:lpstr>which works better for you?</vt:lpstr>
      <vt:lpstr>there you are!</vt:lpstr>
      <vt:lpstr>Trialist App</vt:lpstr>
      <vt:lpstr>n = 1</vt:lpstr>
      <vt:lpstr>(n = 1).N</vt:lpstr>
      <vt:lpstr>(n = 1).N</vt:lpstr>
      <vt:lpstr>flip direction of research inference</vt:lpstr>
      <vt:lpstr>“the ultimate study design for precision medicine”</vt:lpstr>
      <vt:lpstr>Interventions Design Summary</vt:lpstr>
      <vt:lpstr>PowerPoint Presentation</vt:lpstr>
      <vt:lpstr>Class Summary</vt:lpstr>
      <vt:lpstr>Take Home Message</vt:lpstr>
    </vt:vector>
  </TitlesOfParts>
  <Company>UCSF</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Designs and Methods in the Digital Age</dc:title>
  <dc:creator>Ida</dc:creator>
  <cp:lastModifiedBy>Ida Sim</cp:lastModifiedBy>
  <cp:revision>766</cp:revision>
  <dcterms:created xsi:type="dcterms:W3CDTF">2013-02-25T07:56:19Z</dcterms:created>
  <dcterms:modified xsi:type="dcterms:W3CDTF">2017-02-18T07:47:01Z</dcterms:modified>
</cp:coreProperties>
</file>