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35"/>
  </p:notesMasterIdLst>
  <p:sldIdLst>
    <p:sldId id="256" r:id="rId3"/>
    <p:sldId id="306" r:id="rId4"/>
    <p:sldId id="257" r:id="rId5"/>
    <p:sldId id="269" r:id="rId6"/>
    <p:sldId id="299" r:id="rId7"/>
    <p:sldId id="297" r:id="rId8"/>
    <p:sldId id="295" r:id="rId9"/>
    <p:sldId id="305" r:id="rId10"/>
    <p:sldId id="303" r:id="rId11"/>
    <p:sldId id="298" r:id="rId12"/>
    <p:sldId id="271" r:id="rId13"/>
    <p:sldId id="307" r:id="rId14"/>
    <p:sldId id="276" r:id="rId15"/>
    <p:sldId id="272" r:id="rId16"/>
    <p:sldId id="300" r:id="rId17"/>
    <p:sldId id="286" r:id="rId18"/>
    <p:sldId id="285" r:id="rId19"/>
    <p:sldId id="261" r:id="rId20"/>
    <p:sldId id="302" r:id="rId21"/>
    <p:sldId id="277" r:id="rId22"/>
    <p:sldId id="283" r:id="rId23"/>
    <p:sldId id="278" r:id="rId24"/>
    <p:sldId id="274" r:id="rId25"/>
    <p:sldId id="296" r:id="rId26"/>
    <p:sldId id="275" r:id="rId27"/>
    <p:sldId id="287" r:id="rId28"/>
    <p:sldId id="288" r:id="rId29"/>
    <p:sldId id="289" r:id="rId30"/>
    <p:sldId id="290" r:id="rId31"/>
    <p:sldId id="293" r:id="rId32"/>
    <p:sldId id="294" r:id="rId33"/>
    <p:sldId id="292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BF5"/>
    <a:srgbClr val="E3E7F6"/>
    <a:srgbClr val="D0D5EB"/>
    <a:srgbClr val="1877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5" autoAdjust="0"/>
    <p:restoredTop sz="88939"/>
  </p:normalViewPr>
  <p:slideViewPr>
    <p:cSldViewPr snapToGrid="0" snapToObjects="1">
      <p:cViewPr varScale="1">
        <p:scale>
          <a:sx n="98" d="100"/>
          <a:sy n="9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1F19EF-8418-42B9-836B-833A73555641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5B2158-D8D5-46D3-AB03-1E509358BFEE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/>
            <a:t>PubMed </a:t>
          </a:r>
        </a:p>
        <a:p>
          <a:r>
            <a:rPr lang="en-US" dirty="0"/>
            <a:t>28.3M</a:t>
          </a:r>
        </a:p>
      </dgm:t>
    </dgm:pt>
    <dgm:pt modelId="{0587ADA4-2403-4AB9-A889-B4DC11AF42C0}" type="parTrans" cxnId="{A54E14E2-AFAF-4923-9120-D1FF36392DC7}">
      <dgm:prSet/>
      <dgm:spPr/>
      <dgm:t>
        <a:bodyPr/>
        <a:lstStyle/>
        <a:p>
          <a:endParaRPr lang="en-US"/>
        </a:p>
      </dgm:t>
    </dgm:pt>
    <dgm:pt modelId="{09C544B3-10B1-4AF0-84B6-B7B944A347A6}" type="sibTrans" cxnId="{A54E14E2-AFAF-4923-9120-D1FF36392DC7}">
      <dgm:prSet/>
      <dgm:spPr/>
      <dgm:t>
        <a:bodyPr/>
        <a:lstStyle/>
        <a:p>
          <a:endParaRPr lang="en-US"/>
        </a:p>
      </dgm:t>
    </dgm:pt>
    <dgm:pt modelId="{119CD5E6-9B7C-48B6-96F0-FCA0114823AF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>
              <a:solidFill>
                <a:schemeClr val="tx2">
                  <a:lumMod val="75000"/>
                </a:schemeClr>
              </a:solidFill>
            </a:rPr>
            <a:t>MEDLINE</a:t>
          </a:r>
        </a:p>
        <a:p>
          <a:r>
            <a:rPr lang="en-US">
              <a:solidFill>
                <a:schemeClr val="tx2">
                  <a:lumMod val="75000"/>
                </a:schemeClr>
              </a:solidFill>
            </a:rPr>
            <a:t>24.8M</a:t>
          </a:r>
          <a:endParaRPr lang="en-US" dirty="0">
            <a:solidFill>
              <a:schemeClr val="tx2">
                <a:lumMod val="75000"/>
              </a:schemeClr>
            </a:solidFill>
          </a:endParaRPr>
        </a:p>
      </dgm:t>
    </dgm:pt>
    <dgm:pt modelId="{3251878C-65E8-465E-9252-DCE0625C679F}" type="parTrans" cxnId="{295DB9A4-1501-4C3D-A9C4-23536A79D32C}">
      <dgm:prSet/>
      <dgm:spPr/>
      <dgm:t>
        <a:bodyPr/>
        <a:lstStyle/>
        <a:p>
          <a:endParaRPr lang="en-US"/>
        </a:p>
      </dgm:t>
    </dgm:pt>
    <dgm:pt modelId="{208DF0BE-40D1-4536-A769-780017139E5A}" type="sibTrans" cxnId="{295DB9A4-1501-4C3D-A9C4-23536A79D32C}">
      <dgm:prSet/>
      <dgm:spPr/>
      <dgm:t>
        <a:bodyPr/>
        <a:lstStyle/>
        <a:p>
          <a:endParaRPr lang="en-US"/>
        </a:p>
      </dgm:t>
    </dgm:pt>
    <dgm:pt modelId="{D5877169-69E3-43DB-8452-83D18CEA9801}" type="pres">
      <dgm:prSet presAssocID="{991F19EF-8418-42B9-836B-833A73555641}" presName="Name0" presStyleCnt="0">
        <dgm:presLayoutVars>
          <dgm:chMax val="7"/>
          <dgm:resizeHandles val="exact"/>
        </dgm:presLayoutVars>
      </dgm:prSet>
      <dgm:spPr/>
    </dgm:pt>
    <dgm:pt modelId="{02E99836-27F5-47D9-A54C-17BDD374104C}" type="pres">
      <dgm:prSet presAssocID="{991F19EF-8418-42B9-836B-833A73555641}" presName="comp1" presStyleCnt="0"/>
      <dgm:spPr/>
    </dgm:pt>
    <dgm:pt modelId="{D5EDA5CC-39FA-4206-A784-E778327EA82A}" type="pres">
      <dgm:prSet presAssocID="{991F19EF-8418-42B9-836B-833A73555641}" presName="circle1" presStyleLbl="node1" presStyleIdx="0" presStyleCnt="2"/>
      <dgm:spPr/>
    </dgm:pt>
    <dgm:pt modelId="{0362AF29-F92C-4A50-B269-E32715C0D71B}" type="pres">
      <dgm:prSet presAssocID="{991F19EF-8418-42B9-836B-833A73555641}" presName="c1text" presStyleLbl="node1" presStyleIdx="0" presStyleCnt="2">
        <dgm:presLayoutVars>
          <dgm:bulletEnabled val="1"/>
        </dgm:presLayoutVars>
      </dgm:prSet>
      <dgm:spPr/>
    </dgm:pt>
    <dgm:pt modelId="{FB2ABAFF-8764-4056-BB53-1C23A3545BB7}" type="pres">
      <dgm:prSet presAssocID="{991F19EF-8418-42B9-836B-833A73555641}" presName="comp2" presStyleCnt="0"/>
      <dgm:spPr/>
    </dgm:pt>
    <dgm:pt modelId="{7948299D-6521-4574-A822-A8F07E786D0C}" type="pres">
      <dgm:prSet presAssocID="{991F19EF-8418-42B9-836B-833A73555641}" presName="circle2" presStyleLbl="node1" presStyleIdx="1" presStyleCnt="2"/>
      <dgm:spPr/>
    </dgm:pt>
    <dgm:pt modelId="{0F337458-684A-4FF8-9A72-5385A74D23B2}" type="pres">
      <dgm:prSet presAssocID="{991F19EF-8418-42B9-836B-833A73555641}" presName="c2text" presStyleLbl="node1" presStyleIdx="1" presStyleCnt="2">
        <dgm:presLayoutVars>
          <dgm:bulletEnabled val="1"/>
        </dgm:presLayoutVars>
      </dgm:prSet>
      <dgm:spPr/>
    </dgm:pt>
  </dgm:ptLst>
  <dgm:cxnLst>
    <dgm:cxn modelId="{9E1DD01E-74EA-524A-B024-FD97B6EADB93}" type="presOf" srcId="{8E5B2158-D8D5-46D3-AB03-1E509358BFEE}" destId="{D5EDA5CC-39FA-4206-A784-E778327EA82A}" srcOrd="0" destOrd="0" presId="urn:microsoft.com/office/officeart/2005/8/layout/venn2"/>
    <dgm:cxn modelId="{8E332730-2E1F-004A-9CFF-EC8FFC3C8415}" type="presOf" srcId="{119CD5E6-9B7C-48B6-96F0-FCA0114823AF}" destId="{7948299D-6521-4574-A822-A8F07E786D0C}" srcOrd="0" destOrd="0" presId="urn:microsoft.com/office/officeart/2005/8/layout/venn2"/>
    <dgm:cxn modelId="{C9027353-26CB-444D-98B0-6BA16E6CAB95}" type="presOf" srcId="{8E5B2158-D8D5-46D3-AB03-1E509358BFEE}" destId="{0362AF29-F92C-4A50-B269-E32715C0D71B}" srcOrd="1" destOrd="0" presId="urn:microsoft.com/office/officeart/2005/8/layout/venn2"/>
    <dgm:cxn modelId="{295DB9A4-1501-4C3D-A9C4-23536A79D32C}" srcId="{991F19EF-8418-42B9-836B-833A73555641}" destId="{119CD5E6-9B7C-48B6-96F0-FCA0114823AF}" srcOrd="1" destOrd="0" parTransId="{3251878C-65E8-465E-9252-DCE0625C679F}" sibTransId="{208DF0BE-40D1-4536-A769-780017139E5A}"/>
    <dgm:cxn modelId="{365799A5-8BFE-1F4C-A9DE-E9BF8F4EC0E2}" type="presOf" srcId="{991F19EF-8418-42B9-836B-833A73555641}" destId="{D5877169-69E3-43DB-8452-83D18CEA9801}" srcOrd="0" destOrd="0" presId="urn:microsoft.com/office/officeart/2005/8/layout/venn2"/>
    <dgm:cxn modelId="{DBE67CD0-E47B-9643-B204-A47A8325B3EB}" type="presOf" srcId="{119CD5E6-9B7C-48B6-96F0-FCA0114823AF}" destId="{0F337458-684A-4FF8-9A72-5385A74D23B2}" srcOrd="1" destOrd="0" presId="urn:microsoft.com/office/officeart/2005/8/layout/venn2"/>
    <dgm:cxn modelId="{A54E14E2-AFAF-4923-9120-D1FF36392DC7}" srcId="{991F19EF-8418-42B9-836B-833A73555641}" destId="{8E5B2158-D8D5-46D3-AB03-1E509358BFEE}" srcOrd="0" destOrd="0" parTransId="{0587ADA4-2403-4AB9-A889-B4DC11AF42C0}" sibTransId="{09C544B3-10B1-4AF0-84B6-B7B944A347A6}"/>
    <dgm:cxn modelId="{F3E0CB90-8342-8343-B669-43C9D8798355}" type="presParOf" srcId="{D5877169-69E3-43DB-8452-83D18CEA9801}" destId="{02E99836-27F5-47D9-A54C-17BDD374104C}" srcOrd="0" destOrd="0" presId="urn:microsoft.com/office/officeart/2005/8/layout/venn2"/>
    <dgm:cxn modelId="{9F186170-194D-8241-9D83-FCDBDBC76EE9}" type="presParOf" srcId="{02E99836-27F5-47D9-A54C-17BDD374104C}" destId="{D5EDA5CC-39FA-4206-A784-E778327EA82A}" srcOrd="0" destOrd="0" presId="urn:microsoft.com/office/officeart/2005/8/layout/venn2"/>
    <dgm:cxn modelId="{2919F501-0FFC-1E48-92DA-AEAB40A1D7A1}" type="presParOf" srcId="{02E99836-27F5-47D9-A54C-17BDD374104C}" destId="{0362AF29-F92C-4A50-B269-E32715C0D71B}" srcOrd="1" destOrd="0" presId="urn:microsoft.com/office/officeart/2005/8/layout/venn2"/>
    <dgm:cxn modelId="{788654F9-F19D-BF4E-94F2-A40CF481E58E}" type="presParOf" srcId="{D5877169-69E3-43DB-8452-83D18CEA9801}" destId="{FB2ABAFF-8764-4056-BB53-1C23A3545BB7}" srcOrd="1" destOrd="0" presId="urn:microsoft.com/office/officeart/2005/8/layout/venn2"/>
    <dgm:cxn modelId="{D171BC45-2577-8A4C-AAC3-EC28077582D1}" type="presParOf" srcId="{FB2ABAFF-8764-4056-BB53-1C23A3545BB7}" destId="{7948299D-6521-4574-A822-A8F07E786D0C}" srcOrd="0" destOrd="0" presId="urn:microsoft.com/office/officeart/2005/8/layout/venn2"/>
    <dgm:cxn modelId="{7E628CCD-6B63-5C4A-A007-D4B852546778}" type="presParOf" srcId="{FB2ABAFF-8764-4056-BB53-1C23A3545BB7}" destId="{0F337458-684A-4FF8-9A72-5385A74D23B2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EDA5CC-39FA-4206-A784-E778327EA82A}">
      <dsp:nvSpPr>
        <dsp:cNvPr id="0" name=""/>
        <dsp:cNvSpPr/>
      </dsp:nvSpPr>
      <dsp:spPr>
        <a:xfrm>
          <a:off x="1016000" y="0"/>
          <a:ext cx="4064000" cy="4064000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PubMed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28.3M</a:t>
          </a:r>
        </a:p>
      </dsp:txBody>
      <dsp:txXfrm>
        <a:off x="1981200" y="304800"/>
        <a:ext cx="2133600" cy="690880"/>
      </dsp:txXfrm>
    </dsp:sp>
    <dsp:sp modelId="{7948299D-6521-4574-A822-A8F07E786D0C}">
      <dsp:nvSpPr>
        <dsp:cNvPr id="0" name=""/>
        <dsp:cNvSpPr/>
      </dsp:nvSpPr>
      <dsp:spPr>
        <a:xfrm>
          <a:off x="1524000" y="1015999"/>
          <a:ext cx="3048000" cy="3048000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2">
                  <a:lumMod val="75000"/>
                </a:schemeClr>
              </a:solidFill>
            </a:rPr>
            <a:t>MEDLINE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solidFill>
                <a:schemeClr val="tx2">
                  <a:lumMod val="75000"/>
                </a:schemeClr>
              </a:solidFill>
            </a:rPr>
            <a:t>24.8M</a:t>
          </a:r>
          <a:endParaRPr lang="en-US" sz="14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970369" y="1778000"/>
        <a:ext cx="2155261" cy="152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2D1C8-EA8D-E546-89EA-A64510021B3A}" type="datetimeFigureOut">
              <a:rPr lang="en-US" smtClean="0"/>
              <a:t>4/6/20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70DE3-32E2-E047-8F7F-3ED88D48F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62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411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199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948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066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7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Medical Subject Headings (</a:t>
            </a:r>
            <a:r>
              <a:rPr lang="en-US" b="1" dirty="0" err="1">
                <a:latin typeface="Arial" charset="0"/>
                <a:ea typeface="Arial" charset="0"/>
                <a:cs typeface="Arial" charset="0"/>
              </a:rPr>
              <a:t>MeSH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) 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search MEDLINE for all known synonyms for a concept at the same time.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040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Medical Subject Headings (</a:t>
            </a:r>
            <a:r>
              <a:rPr lang="en-US" b="1" dirty="0" err="1">
                <a:latin typeface="Arial" charset="0"/>
                <a:ea typeface="Arial" charset="0"/>
                <a:cs typeface="Arial" charset="0"/>
              </a:rPr>
              <a:t>MeSH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) 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search MEDLINE for all known synonyms for a concept at the same time.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107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891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047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25615-B926-DB4E-A530-95ABB46F92CD}" type="slidenum">
              <a:rPr lang="en-US" altLang="x-none" smtClean="0"/>
              <a:pPr/>
              <a:t>18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109692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25615-B926-DB4E-A530-95ABB46F92CD}" type="slidenum">
              <a:rPr lang="en-US" altLang="x-none" smtClean="0"/>
              <a:pPr/>
              <a:t>19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291641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25615-B926-DB4E-A530-95ABB46F92CD}" type="slidenum">
              <a:rPr lang="en-US" altLang="x-none" smtClean="0"/>
              <a:pPr/>
              <a:t>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375899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PubMed is unique due</a:t>
            </a:r>
            <a:r>
              <a:rPr lang="en-US" baseline="0" dirty="0"/>
              <a:t> to its two part structure</a:t>
            </a:r>
          </a:p>
          <a:p>
            <a:r>
              <a:rPr lang="en-US" baseline="0" dirty="0"/>
              <a:t>This makes PubMed harder to use </a:t>
            </a:r>
          </a:p>
          <a:p>
            <a:r>
              <a:rPr lang="en-US" baseline="0" dirty="0"/>
              <a:t>You will have it wherever you go, it covers a large percentage of the world’s biomedical literature and may contain newer material than the others, so we will start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17C7E-E8DC-45C7-B953-A8702BE1FE33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0355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650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130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553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387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398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263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855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283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06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25615-B926-DB4E-A530-95ABB46F92CD}" type="slidenum">
              <a:rPr lang="en-US" altLang="x-none" smtClean="0"/>
              <a:pPr/>
              <a:t>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7920943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9142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7220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36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70DE3-32E2-E047-8F7F-3ED88D48FF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506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25615-B926-DB4E-A530-95ABB46F92CD}" type="slidenum">
              <a:rPr lang="en-US" altLang="x-none" smtClean="0"/>
              <a:pPr/>
              <a:t>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99223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25615-B926-DB4E-A530-95ABB46F92CD}" type="slidenum">
              <a:rPr lang="en-US" altLang="x-none" smtClean="0"/>
              <a:pPr/>
              <a:t>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70111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25615-B926-DB4E-A530-95ABB46F92CD}" type="slidenum">
              <a:rPr lang="en-US" altLang="x-none" smtClean="0"/>
              <a:pPr/>
              <a:t>7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425485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25615-B926-DB4E-A530-95ABB46F92CD}" type="slidenum">
              <a:rPr lang="en-US" altLang="x-none" smtClean="0"/>
              <a:pPr/>
              <a:t>8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5766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25615-B926-DB4E-A530-95ABB46F92CD}" type="slidenum">
              <a:rPr lang="en-US" altLang="x-none" smtClean="0"/>
              <a:pPr/>
              <a:t>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648918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E762FA-DFB1-4C4B-B647-2DFDFDAF3C9E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April 6, 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90049-732C-2847-B7A0-C94816F4C83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264640-410C-9C48-AEA3-F7FA639684F4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April 6, 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DC3D5B-AA5F-4497-9BEE-62D1D869E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B16E33-2B24-2647-92B8-CD74AE4B2712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April 6, 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D32B8-5D04-44BC-8577-99BAA8925B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9BE531-238F-3440-8777-76E204AE67FA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April 6, 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0E516D-54A8-4E48-B0D8-8E027D4675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B9094-8B95-1C49-BE1F-BA3B30E5AFF0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April 6, 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234B8E-0469-4796-A8C2-F5B74EB502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F6C1F-D9D4-6646-B9A4-0DFB700277A5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April 6, 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5CE7D8-1BF0-4442-8BB0-7C00DF5710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847351-7995-4543-BFBE-5008F188EAA4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April 6, 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7E28A5-A14A-49AE-91A3-36D0190336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D18597-7F95-9147-9F20-09174D79D342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April 6, 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2CD38F-6D5A-4BA6-98BC-89B6BC2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79CE09-6D2C-FC4F-9286-D5BEF7AF4DE0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April 6, 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133434-D814-468D-B82C-182DAFA88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902AC7-1278-1A43-ACE8-F32F54A05D9A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April 6, 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08857-E229-4F9F-84E0-F613CBC3DE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C8FDE9-3BFA-7E4D-87EB-C1C889BB9258}" type="datetime4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April 6, 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F0AC9-784A-4335-9C50-3FC0467181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o title (good for large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82A36-58FD-BA43-B601-42F77BA092CD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27995-204D-A64E-81FD-25D61AB57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3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294B6BD2-6945-0C44-80AA-BE1235E35568}" type="datetime4">
              <a:rPr lang="en-US" smtClean="0">
                <a:solidFill>
                  <a:srgbClr val="000000"/>
                </a:solidFill>
                <a:latin typeface="Gill Sans" charset="0"/>
                <a:sym typeface="Gill Sans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April 6, 2020</a:t>
            </a:fld>
            <a:endParaRPr lang="en-US">
              <a:solidFill>
                <a:srgbClr val="000000"/>
              </a:solidFill>
              <a:latin typeface="Gill Sans" charset="0"/>
              <a:sym typeface="Gill San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C9AD36-EBD4-4098-819C-EBDAB46DF463}" type="slidenum">
              <a:rPr lang="en-US" smtClean="0">
                <a:solidFill>
                  <a:srgbClr val="000000"/>
                </a:solidFill>
                <a:latin typeface="Gill Sans" charset="0"/>
                <a:sym typeface="Gill Sans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84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csf.box.com/s/pe4fc9rbmor00883moxmyjopu6fn2eyz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csf.box.com/s/qx4perkhm6045jnwjzb0ehffzgzmwqs3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journals.plos.org/plosone/article?id=10.1371/journal.pone.0186856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ucsflibrary.zendesk.com/hc/en-us/articles/360005370714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8633"/>
            <a:ext cx="7772400" cy="1917720"/>
          </a:xfrm>
          <a:solidFill>
            <a:schemeClr val="accent1"/>
          </a:solidFill>
          <a:ln w="136525" cmpd="tri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Systematic Review</a:t>
            </a:r>
            <a:b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Practicalities of Search </a:t>
            </a:r>
            <a:b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and Reference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17621"/>
            <a:ext cx="6858000" cy="1377538"/>
          </a:xfrm>
        </p:spPr>
        <p:txBody>
          <a:bodyPr>
            <a:norm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Evans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Whitaker, MD, MLIS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UCSF Medical Library</a:t>
            </a:r>
          </a:p>
          <a:p>
            <a:r>
              <a:rPr lang="en-US" dirty="0" err="1">
                <a:latin typeface="Arial" charset="0"/>
                <a:ea typeface="Arial" charset="0"/>
                <a:cs typeface="Arial" charset="0"/>
              </a:rPr>
              <a:t>evans.whitaker@ucsf.edu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319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3603"/>
            <a:ext cx="7886700" cy="855300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PLoS</a:t>
            </a:r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article search: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018903"/>
            <a:ext cx="9144000" cy="583909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(“Atrial Fibrillation”[</a:t>
            </a:r>
            <a:r>
              <a:rPr lang="en-US" dirty="0" err="1">
                <a:highlight>
                  <a:srgbClr val="00FF00"/>
                </a:highlight>
              </a:rPr>
              <a:t>mh</a:t>
            </a:r>
            <a:r>
              <a:rPr lang="en-US" dirty="0">
                <a:highlight>
                  <a:srgbClr val="00FF00"/>
                </a:highlight>
              </a:rPr>
              <a:t>] OR “Atrial Flutter”[</a:t>
            </a:r>
            <a:r>
              <a:rPr lang="en-US" dirty="0" err="1">
                <a:highlight>
                  <a:srgbClr val="00FF00"/>
                </a:highlight>
              </a:rPr>
              <a:t>mh</a:t>
            </a:r>
            <a:r>
              <a:rPr lang="en-US" dirty="0">
                <a:highlight>
                  <a:srgbClr val="00FF00"/>
                </a:highlight>
              </a:rPr>
              <a:t>] OR ((atria OR atrium OR atrial) AND (fibrillation OR flutter)))</a:t>
            </a:r>
          </a:p>
          <a:p>
            <a:pPr marL="0" indent="0">
              <a:buNone/>
            </a:pPr>
            <a:r>
              <a:rPr lang="en-US" dirty="0"/>
              <a:t>AND</a:t>
            </a:r>
          </a:p>
          <a:p>
            <a:pPr marL="0" indent="0">
              <a:buNone/>
            </a:pPr>
            <a:r>
              <a:rPr lang="en-US" dirty="0"/>
              <a:t>((“Heart Rate”[</a:t>
            </a:r>
            <a:r>
              <a:rPr lang="en-US" dirty="0" err="1"/>
              <a:t>mh</a:t>
            </a:r>
            <a:r>
              <a:rPr lang="en-US" dirty="0"/>
              <a:t>] OR “Anti-Arrhythmia Agents”[</a:t>
            </a:r>
            <a:r>
              <a:rPr lang="en-US" dirty="0" err="1"/>
              <a:t>mh</a:t>
            </a:r>
            <a:r>
              <a:rPr lang="en-US" dirty="0"/>
              <a:t>] OR </a:t>
            </a:r>
            <a:r>
              <a:rPr lang="en-US" dirty="0">
                <a:highlight>
                  <a:srgbClr val="FFFF00"/>
                </a:highlight>
              </a:rPr>
              <a:t>((rate OR rhythm) AND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dirty="0">
                <a:highlight>
                  <a:srgbClr val="FFFF00"/>
                </a:highlight>
              </a:rPr>
              <a:t>control)</a:t>
            </a:r>
            <a:r>
              <a:rPr lang="en-US" dirty="0"/>
              <a:t> OR </a:t>
            </a:r>
            <a:r>
              <a:rPr lang="en-US" dirty="0" err="1"/>
              <a:t>antiarrythmic</a:t>
            </a:r>
            <a:r>
              <a:rPr lang="en-US" dirty="0"/>
              <a:t> </a:t>
            </a:r>
            <a:r>
              <a:rPr lang="en-US" dirty="0" err="1"/>
              <a:t>therap</a:t>
            </a:r>
            <a:r>
              <a:rPr lang="en-US" dirty="0"/>
              <a:t>* or ((atrioventricular node OR catheter OR surgical) AND ablation*) OR cardioversion*) OR ((beta OR calcium channel) AND blocker*) OR (Propranolol OR </a:t>
            </a:r>
            <a:r>
              <a:rPr lang="en-US" dirty="0">
                <a:solidFill>
                  <a:srgbClr val="C00000"/>
                </a:solidFill>
              </a:rPr>
              <a:t>carvedilol </a:t>
            </a:r>
            <a:r>
              <a:rPr lang="en-US" dirty="0"/>
              <a:t>OR esmolol OR timolol OR metoprolol OR atenolol OR bisoprolol OR nebivolol OR verapamil OR diltiazem OR digoxin OR flecainide OR propafenone OR </a:t>
            </a:r>
            <a:r>
              <a:rPr lang="en-US" dirty="0" err="1"/>
              <a:t>encainide</a:t>
            </a:r>
            <a:r>
              <a:rPr lang="en-US" dirty="0"/>
              <a:t> OR moricizine OR </a:t>
            </a:r>
            <a:r>
              <a:rPr lang="en-US" dirty="0" err="1"/>
              <a:t>dofetilide</a:t>
            </a:r>
            <a:r>
              <a:rPr lang="en-US" dirty="0"/>
              <a:t> OR amiodarone OR sotalol OR disopyramide OR quinidine OR ajmaline OR procainamide OR dronedarone OR </a:t>
            </a:r>
            <a:r>
              <a:rPr lang="en-US" dirty="0" err="1"/>
              <a:t>ibutilide</a:t>
            </a:r>
            <a:r>
              <a:rPr lang="en-US" dirty="0"/>
              <a:t> OR lidocaine OR phenytoin OR mexiletine OR tocainide))</a:t>
            </a:r>
          </a:p>
          <a:p>
            <a:pPr marL="0" indent="0">
              <a:buNone/>
            </a:pPr>
            <a:r>
              <a:rPr lang="en-US" dirty="0"/>
              <a:t>AND</a:t>
            </a:r>
          </a:p>
          <a:p>
            <a:pPr marL="0" indent="0">
              <a:buNone/>
            </a:pPr>
            <a:r>
              <a:rPr lang="en-US" dirty="0">
                <a:highlight>
                  <a:srgbClr val="00FFFF"/>
                </a:highlight>
              </a:rPr>
              <a:t>(random* or blind* or placebo* or meta-</a:t>
            </a:r>
            <a:r>
              <a:rPr lang="en-US" dirty="0" err="1">
                <a:highlight>
                  <a:srgbClr val="00FFFF"/>
                </a:highlight>
              </a:rPr>
              <a:t>analys</a:t>
            </a:r>
            <a:r>
              <a:rPr lang="en-US" dirty="0">
                <a:highlight>
                  <a:srgbClr val="00FFFF"/>
                </a:highlight>
              </a:rPr>
              <a:t>*)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search finds almost ~5,000 in PubMed. The team screened &gt;15K articles! This is massive, and probably too much for most teams to accomplish.</a:t>
            </a:r>
          </a:p>
        </p:txBody>
      </p:sp>
    </p:spTree>
    <p:extLst>
      <p:ext uri="{BB962C8B-B14F-4D97-AF65-F5344CB8AC3E}">
        <p14:creationId xmlns:p14="http://schemas.microsoft.com/office/powerpoint/2010/main" val="3382519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Concepts using PICO(TT)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15291"/>
            <a:ext cx="7886700" cy="5231873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P: 	Atrial fibrillation/flutter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I:	Rate control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C:	Rhythm control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O:	Outcomes </a:t>
            </a:r>
          </a:p>
          <a:p>
            <a:pPr marL="1373188" lvl="1" indent="-336550">
              <a:buFont typeface="Courier New" panose="02070309020205020404" pitchFamily="49" charset="0"/>
              <a:buChar char="o"/>
            </a:pPr>
            <a:r>
              <a:rPr lang="en-US" dirty="0"/>
              <a:t>Primary: all-cause mortality, serious adverse events, and quality of life </a:t>
            </a:r>
          </a:p>
          <a:p>
            <a:pPr marL="1373188" lvl="1" indent="-336550">
              <a:buFont typeface="Courier New" panose="02070309020205020404" pitchFamily="49" charset="0"/>
              <a:buChar char="o"/>
            </a:pPr>
            <a:r>
              <a:rPr lang="en-US" dirty="0"/>
              <a:t>Secondary: stroke, ejection fraction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TT:	Question type: this is a 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therapy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question</a:t>
            </a:r>
          </a:p>
          <a:p>
            <a:pPr marL="923925" indent="0"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Publication type: 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dirty="0"/>
              <a:t>We searched for trials comparing any rhythm control strategy with any rate control strategy in patients with atrial fibrillation or atrial flutter"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0A5F9E8-8258-E245-9181-934586A6CA8F}"/>
              </a:ext>
            </a:extLst>
          </p:cNvPr>
          <p:cNvCxnSpPr/>
          <p:nvPr/>
        </p:nvCxnSpPr>
        <p:spPr>
          <a:xfrm>
            <a:off x="628650" y="4323806"/>
            <a:ext cx="7886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501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The search that might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15291"/>
            <a:ext cx="7886700" cy="52318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("Atrial Fibrillation"[Mesh] OR "Atrial Flutter"[Mesh] OR ((atria OR atrium OR atrial Fibrillation" AND (fibrillation OR flutter))) </a:t>
            </a:r>
          </a:p>
          <a:p>
            <a:pPr marL="0" indent="0">
              <a:buNone/>
            </a:pPr>
            <a:r>
              <a:rPr lang="en-US" dirty="0"/>
              <a:t>AND </a:t>
            </a:r>
          </a:p>
          <a:p>
            <a:pPr marL="0" indent="0">
              <a:buNone/>
            </a:pPr>
            <a:r>
              <a:rPr lang="en-US" dirty="0"/>
              <a:t>((rate OR rhythm OR heart-rate OR heartrate) AND control) </a:t>
            </a:r>
          </a:p>
          <a:p>
            <a:pPr marL="0" indent="0">
              <a:buNone/>
            </a:pPr>
            <a:r>
              <a:rPr lang="en-US" dirty="0"/>
              <a:t>AND </a:t>
            </a:r>
          </a:p>
          <a:p>
            <a:pPr marL="0" indent="0">
              <a:buNone/>
            </a:pPr>
            <a:r>
              <a:rPr lang="en-US" dirty="0"/>
              <a:t>(random OR randomized OR randomization or blind OR blinded OR blinding OR placebo OR placebos OR placeboes OR trial)</a:t>
            </a:r>
          </a:p>
          <a:p>
            <a:pPr marL="0" indent="0">
              <a:buNone/>
            </a:pPr>
            <a:r>
              <a:rPr lang="en-US" dirty="0"/>
              <a:t>Finds ~3,000, better, but still very large numbers</a:t>
            </a:r>
          </a:p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80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103" y="107951"/>
            <a:ext cx="8193326" cy="1325563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Database searching</a:t>
            </a:r>
            <a:r>
              <a:rPr lang="mr-IN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b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sz="32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approach each database the same 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926" y="1543050"/>
            <a:ext cx="8986837" cy="531495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Clarify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your question</a:t>
            </a:r>
          </a:p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Identify concepts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in the question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Where will you search?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Pick a database to begin with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Orient yourself </a:t>
            </a: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how is database structured/organized?</a:t>
            </a:r>
          </a:p>
          <a:p>
            <a:pPr lvl="2">
              <a:buFont typeface="Arial" charset="0"/>
              <a:buChar char="•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Look for one-page search summary</a:t>
            </a:r>
          </a:p>
          <a:p>
            <a:pPr lvl="2"/>
            <a:r>
              <a:rPr lang="en-US" dirty="0">
                <a:latin typeface="Arial" charset="0"/>
                <a:ea typeface="Arial" charset="0"/>
                <a:cs typeface="Arial" charset="0"/>
              </a:rPr>
              <a:t>Is there a dictionary or glossary for the database?</a:t>
            </a:r>
          </a:p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First concept </a:t>
            </a: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 Find your words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Repeat for each concept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Assemble search using 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AND, OR, (    )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Try it out and then 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fix it! 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Test your search vs. “knowns”; sort by relevance/ scan ~50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Translate your search to work in other databases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Add results to 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Zotero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(or equivalent)</a:t>
            </a:r>
          </a:p>
          <a:p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66428" y="3172264"/>
            <a:ext cx="2434046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“Controlled vocabulary” +</a:t>
            </a:r>
          </a:p>
          <a:p>
            <a:pPr algn="ctr"/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keywords + synonyms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85931" y="2413235"/>
            <a:ext cx="302895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marL="0" lvl="1" algn="ctr"/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PubMed for today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85931" y="4786692"/>
            <a:ext cx="302895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marL="0" lvl="1" algn="ctr"/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Use Search Details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88A06F0-4537-A040-BBF9-B1A7005B3D74}"/>
              </a:ext>
            </a:extLst>
          </p:cNvPr>
          <p:cNvCxnSpPr/>
          <p:nvPr/>
        </p:nvCxnSpPr>
        <p:spPr>
          <a:xfrm>
            <a:off x="5741907" y="3904842"/>
            <a:ext cx="1007677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>
            <a:extLst>
              <a:ext uri="{FF2B5EF4-FFF2-40B4-BE49-F238E27FC236}">
                <a16:creationId xmlns:a16="http://schemas.microsoft.com/office/drawing/2014/main" id="{42E7ACFD-F936-9B4A-80B6-DBF9EAE279E8}"/>
              </a:ext>
            </a:extLst>
          </p:cNvPr>
          <p:cNvSpPr/>
          <p:nvPr/>
        </p:nvSpPr>
        <p:spPr>
          <a:xfrm>
            <a:off x="4376296" y="3650786"/>
            <a:ext cx="2373288" cy="140305"/>
          </a:xfrm>
          <a:custGeom>
            <a:avLst/>
            <a:gdLst>
              <a:gd name="connsiteX0" fmla="*/ 139539 w 2373288"/>
              <a:gd name="connsiteY0" fmla="*/ 0 h 140305"/>
              <a:gd name="connsiteX1" fmla="*/ 230979 w 2373288"/>
              <a:gd name="connsiteY1" fmla="*/ 130629 h 140305"/>
              <a:gd name="connsiteX2" fmla="*/ 2294911 w 2373288"/>
              <a:gd name="connsiteY2" fmla="*/ 130629 h 140305"/>
              <a:gd name="connsiteX3" fmla="*/ 2373288 w 2373288"/>
              <a:gd name="connsiteY3" fmla="*/ 130629 h 140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3288" h="140305">
                <a:moveTo>
                  <a:pt x="139539" y="0"/>
                </a:moveTo>
                <a:cubicBezTo>
                  <a:pt x="5644" y="54429"/>
                  <a:pt x="-128250" y="108858"/>
                  <a:pt x="230979" y="130629"/>
                </a:cubicBezTo>
                <a:cubicBezTo>
                  <a:pt x="590208" y="152400"/>
                  <a:pt x="2294911" y="130629"/>
                  <a:pt x="2294911" y="130629"/>
                </a:cubicBezTo>
                <a:lnTo>
                  <a:pt x="2373288" y="130629"/>
                </a:lnTo>
              </a:path>
            </a:pathLst>
          </a:custGeom>
          <a:noFill/>
          <a:ln w="5715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rved Left Arrow 6">
            <a:extLst>
              <a:ext uri="{FF2B5EF4-FFF2-40B4-BE49-F238E27FC236}">
                <a16:creationId xmlns:a16="http://schemas.microsoft.com/office/drawing/2014/main" id="{434970CB-0A03-7E4A-B2FE-77EA8F6FCC65}"/>
              </a:ext>
            </a:extLst>
          </p:cNvPr>
          <p:cNvSpPr/>
          <p:nvPr/>
        </p:nvSpPr>
        <p:spPr>
          <a:xfrm>
            <a:off x="5745819" y="1609643"/>
            <a:ext cx="641917" cy="57185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urved Left Arrow 10">
            <a:extLst>
              <a:ext uri="{FF2B5EF4-FFF2-40B4-BE49-F238E27FC236}">
                <a16:creationId xmlns:a16="http://schemas.microsoft.com/office/drawing/2014/main" id="{2764797B-B6E9-394A-8BF1-97DB6AA63C2C}"/>
              </a:ext>
            </a:extLst>
          </p:cNvPr>
          <p:cNvSpPr/>
          <p:nvPr/>
        </p:nvSpPr>
        <p:spPr>
          <a:xfrm rot="10800000">
            <a:off x="118009" y="1547240"/>
            <a:ext cx="641917" cy="57185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89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09728"/>
            <a:ext cx="7886700" cy="486251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" charset="0"/>
                <a:ea typeface="Arial" charset="0"/>
                <a:cs typeface="Arial" charset="0"/>
              </a:rPr>
              <a:t>Organized to facilitate “retrieval”</a:t>
            </a:r>
          </a:p>
          <a:p>
            <a:r>
              <a:rPr lang="en-US" sz="3600" dirty="0">
                <a:latin typeface="Arial" charset="0"/>
                <a:ea typeface="Arial" charset="0"/>
                <a:cs typeface="Arial" charset="0"/>
              </a:rPr>
              <a:t>Controlled vocabulary - examples</a:t>
            </a:r>
          </a:p>
          <a:p>
            <a:pPr marL="866775" lvl="1" indent="-409575">
              <a:buFont typeface="Courier New" panose="02070309020205020404" pitchFamily="49" charset="0"/>
              <a:buChar char="o"/>
            </a:pPr>
            <a:r>
              <a:rPr lang="en-US" sz="2800" dirty="0" err="1">
                <a:latin typeface="Arial" charset="0"/>
                <a:ea typeface="Arial" charset="0"/>
                <a:cs typeface="Arial" charset="0"/>
              </a:rPr>
              <a:t>MeSH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 marL="866775" lvl="1" indent="-409575">
              <a:buFont typeface="Courier New" panose="02070309020205020404" pitchFamily="49" charset="0"/>
              <a:buChar char="o"/>
            </a:pPr>
            <a:r>
              <a:rPr lang="en-US" sz="2800" dirty="0" err="1">
                <a:latin typeface="Arial" charset="0"/>
                <a:ea typeface="Arial" charset="0"/>
                <a:cs typeface="Arial" charset="0"/>
              </a:rPr>
              <a:t>Emtree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 marL="866775" lvl="1" indent="-409575"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CINAHL headings</a:t>
            </a:r>
          </a:p>
          <a:p>
            <a:pPr marL="866775" lvl="1" indent="-409575"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Thesaurus for ProQuest databases</a:t>
            </a:r>
          </a:p>
          <a:p>
            <a:pPr marL="866775" lvl="1" indent="-409575">
              <a:buFont typeface="Courier New" panose="02070309020205020404" pitchFamily="49" charset="0"/>
              <a:buChar char="o"/>
            </a:pP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 marL="866775" lvl="1" indent="-409575"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Web of Science does not use one</a:t>
            </a:r>
          </a:p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82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728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Find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2411"/>
            <a:ext cx="7886700" cy="5248272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SRs require a sensitive search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803275" lvl="1" indent="-346075">
              <a:buFont typeface="Courier New" panose="02070309020205020404" pitchFamily="49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Modified to decrease the irrelevant results = decreased work for you</a:t>
            </a:r>
          </a:p>
          <a:p>
            <a:pPr marL="803275" lvl="1" indent="-346075">
              <a:buFont typeface="Courier New" panose="02070309020205020404" pitchFamily="49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Find the balance of sensitivity and specificity</a:t>
            </a:r>
          </a:p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To ⬆ sensitivity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Find all the different ways an author might phrase the same thing (synonyms)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Be opportunistic, watch for new ways of saying things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(Most) Databases use a “controlled vocabulary” to help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Think of a “controlled vocabulary” as a dictionary or glossary for a database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 A “controlled vocabulary” helps you find the best words to use in your search, when you use these terms the database will do a synonym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seach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4997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Search multiple databases </a:t>
            </a:r>
            <a:b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to increase sensitivity</a:t>
            </a:r>
            <a:b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</a:br>
            <a:endParaRPr lang="en-US" sz="2000" b="1" dirty="0">
              <a:solidFill>
                <a:srgbClr val="0070C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081292"/>
              </p:ext>
            </p:extLst>
          </p:nvPr>
        </p:nvGraphicFramePr>
        <p:xfrm>
          <a:off x="628650" y="1825625"/>
          <a:ext cx="9061006" cy="368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0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0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Numbers of journals (approximate)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&gt;20,000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Estimated number</a:t>
                      </a:r>
                      <a:r>
                        <a:rPr lang="en-US" baseline="0" dirty="0"/>
                        <a:t> biomedical journals worldwide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</a:t>
                      </a:r>
                      <a:r>
                        <a:rPr lang="en-US" baseline="0" dirty="0"/>
                        <a:t> of well-established, believable </a:t>
                      </a:r>
                      <a:r>
                        <a:rPr lang="en-US" b="1" baseline="0" dirty="0"/>
                        <a:t>biomedical </a:t>
                      </a:r>
                      <a:r>
                        <a:rPr lang="en-US" baseline="0" dirty="0"/>
                        <a:t>journals worldwide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Journals in </a:t>
                      </a:r>
                      <a:r>
                        <a:rPr lang="en-US" b="1" dirty="0"/>
                        <a:t>Web of Science</a:t>
                      </a:r>
                      <a:r>
                        <a:rPr lang="en-US" dirty="0"/>
                        <a:t>,</a:t>
                      </a:r>
                      <a:r>
                        <a:rPr lang="en-US" baseline="0" dirty="0"/>
                        <a:t> however this database covers arts and humanities, social sciences as well as biomedicine and other sciences. Biomedicine accounts for about 6,000 journals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Embase</a:t>
                      </a:r>
                      <a:r>
                        <a:rPr lang="en-US" dirty="0"/>
                        <a:t> includes MEDLINE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PubMed/MEDLINE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/>
                        <a:t>PsycINFO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2173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057715"/>
              </p:ext>
            </p:extLst>
          </p:nvPr>
        </p:nvGraphicFramePr>
        <p:xfrm>
          <a:off x="171444" y="128590"/>
          <a:ext cx="8829688" cy="6552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7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4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44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5748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Articles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159">
                <a:tc>
                  <a:txBody>
                    <a:bodyPr/>
                    <a:lstStyle/>
                    <a:p>
                      <a:r>
                        <a:rPr lang="en-US" b="1" dirty="0"/>
                        <a:t>PubMed</a:t>
                      </a:r>
                    </a:p>
                    <a:p>
                      <a:r>
                        <a:rPr lang="en-US" b="1" dirty="0"/>
                        <a:t>MEDLINE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Biomedicine</a:t>
                      </a:r>
                    </a:p>
                    <a:p>
                      <a:r>
                        <a:rPr lang="en-US" dirty="0"/>
                        <a:t>New content</a:t>
                      </a:r>
                    </a:p>
                    <a:p>
                      <a:r>
                        <a:rPr lang="en-US" dirty="0"/>
                        <a:t>Precise indexing (</a:t>
                      </a:r>
                      <a:r>
                        <a:rPr lang="en-US" dirty="0" err="1"/>
                        <a:t>MeSH</a:t>
                      </a:r>
                      <a:r>
                        <a:rPr lang="en-US" dirty="0"/>
                        <a:t>)</a:t>
                      </a:r>
                    </a:p>
                    <a:p>
                      <a:r>
                        <a:rPr lang="en-US" dirty="0"/>
                        <a:t>Free global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Two parts</a:t>
                      </a:r>
                    </a:p>
                    <a:p>
                      <a:r>
                        <a:rPr lang="en-US" dirty="0"/>
                        <a:t>Most</a:t>
                      </a:r>
                      <a:r>
                        <a:rPr lang="en-US" baseline="0" dirty="0"/>
                        <a:t> difficult to use well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30 M</a:t>
                      </a:r>
                    </a:p>
                    <a:p>
                      <a:pPr algn="r"/>
                      <a:r>
                        <a:rPr lang="en-US" dirty="0"/>
                        <a:t>26.5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2802">
                <a:tc>
                  <a:txBody>
                    <a:bodyPr/>
                    <a:lstStyle/>
                    <a:p>
                      <a:r>
                        <a:rPr lang="en-US" b="1" dirty="0" err="1"/>
                        <a:t>Embase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Biomedicine </a:t>
                      </a:r>
                    </a:p>
                    <a:p>
                      <a:r>
                        <a:rPr lang="en-US" baseline="0" dirty="0"/>
                        <a:t>Adds 8-10 M to MEDLINE</a:t>
                      </a:r>
                    </a:p>
                    <a:p>
                      <a:r>
                        <a:rPr lang="en-US" baseline="0" dirty="0"/>
                        <a:t>Intuitive</a:t>
                      </a:r>
                    </a:p>
                    <a:p>
                      <a:r>
                        <a:rPr lang="en-US" baseline="0" dirty="0" err="1"/>
                        <a:t>Emtree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Picky</a:t>
                      </a:r>
                      <a:r>
                        <a:rPr lang="en-US" baseline="0" dirty="0"/>
                        <a:t> search interface</a:t>
                      </a:r>
                    </a:p>
                    <a:p>
                      <a:r>
                        <a:rPr lang="en-US" baseline="0" dirty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37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430">
                <a:tc>
                  <a:txBody>
                    <a:bodyPr/>
                    <a:lstStyle/>
                    <a:p>
                      <a:r>
                        <a:rPr lang="en-US" b="1" dirty="0"/>
                        <a:t>Web of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Arts, humanities, Social sciences,</a:t>
                      </a:r>
                      <a:r>
                        <a:rPr lang="en-US" baseline="0" dirty="0"/>
                        <a:t> sciences</a:t>
                      </a:r>
                      <a:endParaRPr lang="en-US" dirty="0"/>
                    </a:p>
                    <a:p>
                      <a:r>
                        <a:rPr lang="en-US" dirty="0"/>
                        <a:t>Cited</a:t>
                      </a:r>
                      <a:r>
                        <a:rPr lang="en-US" baseline="0" dirty="0"/>
                        <a:t> reference searching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controlled vocabulary</a:t>
                      </a:r>
                    </a:p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40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961">
                <a:tc>
                  <a:txBody>
                    <a:bodyPr/>
                    <a:lstStyle/>
                    <a:p>
                      <a:r>
                        <a:rPr lang="en-US" b="1" dirty="0" err="1"/>
                        <a:t>PsycINFO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Focused on psychology</a:t>
                      </a:r>
                    </a:p>
                    <a:p>
                      <a:r>
                        <a:rPr lang="en-US" dirty="0"/>
                        <a:t>Thesaurus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4.5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2802">
                <a:tc>
                  <a:txBody>
                    <a:bodyPr/>
                    <a:lstStyle/>
                    <a:p>
                      <a:r>
                        <a:rPr lang="en-US" b="1" dirty="0"/>
                        <a:t>CINAHL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Focused on nursing and allied health. Has CINAHL Headings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Search</a:t>
                      </a:r>
                      <a:r>
                        <a:rPr lang="en-US" baseline="0" dirty="0"/>
                        <a:t> interface not user-friendly</a:t>
                      </a:r>
                    </a:p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5.4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898">
                <a:tc>
                  <a:txBody>
                    <a:bodyPr/>
                    <a:lstStyle/>
                    <a:p>
                      <a:r>
                        <a:rPr lang="en-US" b="1" dirty="0"/>
                        <a:t>ERIC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Focused</a:t>
                      </a:r>
                      <a:r>
                        <a:rPr lang="en-US" baseline="0" dirty="0"/>
                        <a:t> on education. </a:t>
                      </a:r>
                    </a:p>
                    <a:p>
                      <a:r>
                        <a:rPr lang="en-US" baseline="0" dirty="0"/>
                        <a:t>Freely available government version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</a:t>
                      </a:r>
                      <a:r>
                        <a:rPr lang="en-US" baseline="0" dirty="0"/>
                        <a:t>SF buys a version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1.5</a:t>
                      </a:r>
                      <a:r>
                        <a:rPr lang="en-US" baseline="0" dirty="0"/>
                        <a:t>-</a:t>
                      </a:r>
                      <a:r>
                        <a:rPr lang="en-US" dirty="0"/>
                        <a:t>2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0085">
                <a:tc>
                  <a:txBody>
                    <a:bodyPr/>
                    <a:lstStyle/>
                    <a:p>
                      <a:r>
                        <a:rPr lang="en-US" b="1" dirty="0"/>
                        <a:t>Cochrane 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Curated set of systematic reviews (CDSR) and the clinical trials used for them (CENTRAL)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Strange search interface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</a:t>
                      </a:r>
                      <a:r>
                        <a:rPr lang="en-US" baseline="0" dirty="0"/>
                        <a:t> K-</a:t>
                      </a:r>
                      <a:r>
                        <a:rPr lang="en-US" baseline="0" dirty="0" err="1"/>
                        <a:t>SysRev</a:t>
                      </a:r>
                      <a:endParaRPr lang="en-US" baseline="0" dirty="0"/>
                    </a:p>
                    <a:p>
                      <a:pPr algn="r"/>
                      <a:r>
                        <a:rPr lang="en-US" baseline="0" dirty="0"/>
                        <a:t>1 M- CENT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3348" y="1136064"/>
            <a:ext cx="8101013" cy="458587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" charset="0"/>
                <a:ea typeface="Arial" charset="0"/>
                <a:cs typeface="Arial" charset="0"/>
              </a:rPr>
              <a:t>What about Google?</a:t>
            </a:r>
          </a:p>
          <a:p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Google Scholar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is good for beginning and ending your SR search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Set Preferences to increase usefulness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Use it to find words and get a quick sense of how much is out there about your topic</a:t>
            </a:r>
          </a:p>
          <a:p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Google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with domain limits can be good for grey literature</a:t>
            </a:r>
          </a:p>
          <a:p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Pick Resources Depending on Your Topic and Available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214904" cy="4718866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Biomedical question: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PubMed, </a:t>
            </a:r>
            <a:r>
              <a:rPr lang="en-US" sz="2400" b="1" dirty="0" err="1">
                <a:latin typeface="Arial" charset="0"/>
                <a:ea typeface="Arial" charset="0"/>
                <a:cs typeface="Arial" charset="0"/>
              </a:rPr>
              <a:t>Embase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400" b="1" dirty="0" err="1">
                <a:latin typeface="Arial" charset="0"/>
                <a:ea typeface="Arial" charset="0"/>
                <a:cs typeface="Arial" charset="0"/>
              </a:rPr>
              <a:t>BiosisPreviews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(?)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Psychosocial component: add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PsycINFO, Sociological Abstracts, Web of Science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Educational component: add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ERIC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Cost Analysis/Economic component: add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Business databases e.g., Business Source Complete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Nursing and allied health: add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CINAHL</a:t>
            </a: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Cited reference searching: use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Web of Science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For articles not found in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WoS</a:t>
            </a:r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can use reference list scanning from PDF plus Google Scholar for newer articles citing an article</a:t>
            </a:r>
          </a:p>
          <a:p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B165B9-BE3B-0C4F-82F8-914D28C32D9E}"/>
              </a:ext>
            </a:extLst>
          </p:cNvPr>
          <p:cNvCxnSpPr/>
          <p:nvPr/>
        </p:nvCxnSpPr>
        <p:spPr>
          <a:xfrm>
            <a:off x="731520" y="4937760"/>
            <a:ext cx="7879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107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4582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The special case of PubMed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Two-part structure 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(MEDLINE and “part of PubMed NOT in MEDLINE”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New interface will replace “legacy” interface by end 2020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Hard to use well</a:t>
            </a:r>
          </a:p>
          <a:p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MeSH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25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Materials for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194" y="1669505"/>
            <a:ext cx="8647611" cy="48233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The “bundle”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This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PowerPoint</a:t>
            </a:r>
          </a:p>
          <a:p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Epi214 2020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an in-depth handout with everything I know, or think I know, about searching</a:t>
            </a:r>
          </a:p>
          <a:p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Epi214 Search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handout with some basic information and commentary to the article mentioned below</a:t>
            </a:r>
          </a:p>
          <a:p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Epi214SearchStudent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goes through an example of taking a question to a search. There are a few tips included near the end of the document</a:t>
            </a:r>
          </a:p>
          <a:p>
            <a:r>
              <a:rPr lang="en-US" sz="2400" b="1" dirty="0" err="1">
                <a:latin typeface="Arial" charset="0"/>
                <a:ea typeface="Arial" charset="0"/>
                <a:cs typeface="Arial" charset="0"/>
              </a:rPr>
              <a:t>PLoS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 article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we will refer to during the session with comments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There are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links to secondary documents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(Zotero for one) in the primary documents</a:t>
            </a:r>
          </a:p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947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0" y="533400"/>
            <a:ext cx="6781800" cy="1143000"/>
          </a:xfrm>
        </p:spPr>
        <p:txBody>
          <a:bodyPr>
            <a:normAutofit/>
          </a:bodyPr>
          <a:lstStyle/>
          <a:p>
            <a:r>
              <a:rPr lang="en-US" sz="4000" b="1" i="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MEDLINE vs. PubMed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76523105"/>
              </p:ext>
            </p:extLst>
          </p:nvPr>
        </p:nvGraphicFramePr>
        <p:xfrm>
          <a:off x="1893094" y="17145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1497652" y="2009180"/>
            <a:ext cx="1928813" cy="1232297"/>
            <a:chOff x="1497652" y="2009180"/>
            <a:chExt cx="1928813" cy="1232297"/>
          </a:xfrm>
        </p:grpSpPr>
        <p:sp>
          <p:nvSpPr>
            <p:cNvPr id="5" name="Down Arrow 4"/>
            <p:cNvSpPr/>
            <p:nvPr/>
          </p:nvSpPr>
          <p:spPr bwMode="auto">
            <a:xfrm rot="16200000">
              <a:off x="1942805" y="1757817"/>
              <a:ext cx="1232297" cy="1735023"/>
            </a:xfrm>
            <a:prstGeom prst="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64288" tIns="32144" rIns="64288" bIns="32144" numCol="1" rtlCol="0" anchor="t" anchorCtr="0" compatLnSpc="1">
              <a:prstTxWarp prst="textNoShape">
                <a:avLst/>
              </a:prstTxWarp>
            </a:bodyPr>
            <a:lstStyle/>
            <a:p>
              <a:pPr defTabSz="642882"/>
              <a:endParaRPr lang="en-US" dirty="0">
                <a:solidFill>
                  <a:srgbClr val="000000"/>
                </a:solidFill>
                <a:sym typeface="Gill Sans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497652" y="2376462"/>
              <a:ext cx="1928813" cy="497732"/>
            </a:xfrm>
            <a:prstGeom prst="rect">
              <a:avLst/>
            </a:prstGeom>
            <a:noFill/>
          </p:spPr>
          <p:txBody>
            <a:bodyPr wrap="square" lIns="64288" tIns="32144" rIns="64288" bIns="32144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  <a:latin typeface="Gill Sans" charset="0"/>
                  <a:sym typeface="Gill Sans" charset="0"/>
                </a:rPr>
                <a:t>Publishers supply </a:t>
              </a:r>
            </a:p>
            <a:p>
              <a:pPr algn="ctr"/>
              <a:r>
                <a:rPr lang="en-US" sz="1400" dirty="0">
                  <a:solidFill>
                    <a:srgbClr val="000000"/>
                  </a:solidFill>
                  <a:latin typeface="Gill Sans" charset="0"/>
                  <a:sym typeface="Gill Sans" charset="0"/>
                </a:rPr>
                <a:t>information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506288" y="2665154"/>
            <a:ext cx="1206873" cy="1232297"/>
            <a:chOff x="3506288" y="2665154"/>
            <a:chExt cx="1206873" cy="1232297"/>
          </a:xfrm>
        </p:grpSpPr>
        <p:sp>
          <p:nvSpPr>
            <p:cNvPr id="7" name="Down Arrow 6"/>
            <p:cNvSpPr/>
            <p:nvPr/>
          </p:nvSpPr>
          <p:spPr bwMode="auto">
            <a:xfrm rot="18259193">
              <a:off x="3521874" y="2735324"/>
              <a:ext cx="1232297" cy="1091957"/>
            </a:xfrm>
            <a:prstGeom prst="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64288" tIns="32144" rIns="64288" bIns="32144" numCol="1" rtlCol="0" anchor="t" anchorCtr="0" compatLnSpc="1">
              <a:prstTxWarp prst="textNoShape">
                <a:avLst/>
              </a:prstTxWarp>
            </a:bodyPr>
            <a:lstStyle/>
            <a:p>
              <a:pPr defTabSz="642882"/>
              <a:endParaRPr lang="en-US" dirty="0">
                <a:solidFill>
                  <a:srgbClr val="000000"/>
                </a:solidFill>
                <a:sym typeface="Gill Sans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 rot="2069379">
              <a:off x="3506288" y="2992610"/>
              <a:ext cx="1206873" cy="497732"/>
            </a:xfrm>
            <a:prstGeom prst="rect">
              <a:avLst/>
            </a:prstGeom>
            <a:noFill/>
          </p:spPr>
          <p:txBody>
            <a:bodyPr wrap="square" lIns="64288" tIns="32144" rIns="64288" bIns="32144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  <a:latin typeface="Gill Sans" charset="0"/>
                  <a:sym typeface="Gill Sans" charset="0"/>
                </a:rPr>
                <a:t>Indexers </a:t>
              </a:r>
            </a:p>
            <a:p>
              <a:pPr algn="ctr"/>
              <a:r>
                <a:rPr lang="en-US" sz="1400" dirty="0">
                  <a:solidFill>
                    <a:srgbClr val="000000"/>
                  </a:solidFill>
                  <a:latin typeface="Gill Sans" charset="0"/>
                  <a:sym typeface="Gill Sans" charset="0"/>
                </a:rPr>
                <a:t>add MeSH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870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7E28A5-A14A-49AE-91A3-36D0190336B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711" y="440670"/>
            <a:ext cx="6132576" cy="24993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85838" y="3926272"/>
            <a:ext cx="71723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en-US" sz="3600" dirty="0">
                <a:latin typeface="Arial" charset="0"/>
                <a:ea typeface="Arial" charset="0"/>
                <a:cs typeface="Arial" charset="0"/>
              </a:rPr>
              <a:t>Some punctuation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>
                <a:latin typeface="Arial" charset="0"/>
                <a:ea typeface="Arial" charset="0"/>
                <a:cs typeface="Arial" charset="0"/>
              </a:rPr>
              <a:t>MEDLINE vs. PubMed/</a:t>
            </a:r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MeSH</a:t>
            </a:r>
            <a:endParaRPr lang="en-US" sz="3600" dirty="0">
              <a:latin typeface="Arial" charset="0"/>
              <a:ea typeface="Arial" charset="0"/>
              <a:cs typeface="Arial" charset="0"/>
            </a:endParaRPr>
          </a:p>
          <a:p>
            <a:pPr marL="571500" indent="-571500">
              <a:buFont typeface="Arial" charset="0"/>
              <a:buChar char="•"/>
            </a:pPr>
            <a:r>
              <a:rPr lang="en-US" sz="3600" dirty="0">
                <a:latin typeface="Arial" charset="0"/>
                <a:ea typeface="Arial" charset="0"/>
                <a:cs typeface="Arial" charset="0"/>
              </a:rPr>
              <a:t>Complex Searches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dirty="0">
                <a:latin typeface="Arial" charset="0"/>
                <a:ea typeface="Arial" charset="0"/>
                <a:cs typeface="Arial" charset="0"/>
              </a:rPr>
              <a:t>Save your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9087" y="3122593"/>
            <a:ext cx="6985825" cy="3416320"/>
          </a:xfrm>
          <a:prstGeom prst="rect">
            <a:avLst/>
          </a:prstGeom>
          <a:solidFill>
            <a:srgbClr val="1877A8"/>
          </a:solidFill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en-US" sz="3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Some punctuation</a:t>
            </a:r>
          </a:p>
          <a:p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 systematic review</a:t>
            </a:r>
          </a:p>
          <a:p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“systematic review”</a:t>
            </a:r>
          </a:p>
          <a:p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“systematic review”[</a:t>
            </a:r>
            <a:r>
              <a:rPr lang="en-US" sz="3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ti</a:t>
            </a: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]</a:t>
            </a:r>
          </a:p>
          <a:p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“systematic review”[</a:t>
            </a:r>
            <a:r>
              <a:rPr lang="en-US" sz="3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tiab</a:t>
            </a: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]</a:t>
            </a:r>
          </a:p>
          <a:p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	</a:t>
            </a:r>
            <a:r>
              <a:rPr lang="en-US" sz="3600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</a:rPr>
              <a:t>“systematic review”[</a:t>
            </a:r>
            <a:r>
              <a:rPr lang="en-US" sz="3600" dirty="0" err="1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</a:rPr>
              <a:t>sb</a:t>
            </a:r>
            <a:r>
              <a:rPr lang="en-US" sz="3600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23274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Complex Search Construction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9677400" cy="5334000"/>
          </a:xfrm>
        </p:spPr>
        <p:txBody>
          <a:bodyPr>
            <a:no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Problem, Scenario or Question: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Identify key concepts (usually 2-4) </a:t>
            </a:r>
          </a:p>
          <a:p>
            <a:pPr marL="457200" lvl="1" indent="0"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	 Call them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Wingdings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, </a:t>
            </a:r>
            <a:r>
              <a:rPr lang="en-US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  <a:sym typeface="Wingdings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, </a:t>
            </a:r>
            <a:r>
              <a:rPr lang="en-US" dirty="0">
                <a:solidFill>
                  <a:srgbClr val="3366FF"/>
                </a:solidFill>
                <a:latin typeface="Arial" charset="0"/>
                <a:ea typeface="Arial" charset="0"/>
                <a:cs typeface="Arial" charset="0"/>
                <a:sym typeface="Wingdings"/>
              </a:rPr>
              <a:t>C</a:t>
            </a:r>
            <a:endParaRPr lang="en-US" dirty="0">
              <a:solidFill>
                <a:srgbClr val="3366FF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Identify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MeSH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and synonyms for each concept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Assemble with AND, OR and (  )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Result:	(</a:t>
            </a:r>
            <a:r>
              <a:rPr lang="en-US" dirty="0" err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baseline="-25000" dirty="0" err="1">
                <a:latin typeface="Arial" charset="0"/>
                <a:ea typeface="Arial" charset="0"/>
                <a:cs typeface="Arial" charset="0"/>
              </a:rPr>
              <a:t>mesh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syn1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syn2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OR </a:t>
            </a:r>
            <a:r>
              <a:rPr lang="is-IS" dirty="0">
                <a:latin typeface="Arial" charset="0"/>
                <a:ea typeface="Arial" charset="0"/>
                <a:cs typeface="Arial" charset="0"/>
              </a:rPr>
              <a:t>….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 ) 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AND</a:t>
            </a:r>
          </a:p>
          <a:p>
            <a:pPr marL="1831975" indent="0"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dirty="0" err="1">
                <a:solidFill>
                  <a:srgbClr val="00B050"/>
                </a:solidFill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baseline="-25000" dirty="0" err="1">
                <a:latin typeface="Arial" charset="0"/>
                <a:ea typeface="Arial" charset="0"/>
                <a:cs typeface="Arial" charset="0"/>
              </a:rPr>
              <a:t>mesh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dirty="0">
                <a:solidFill>
                  <a:srgbClr val="00B050"/>
                </a:solidFill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syn1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dirty="0">
                <a:solidFill>
                  <a:srgbClr val="00B050"/>
                </a:solidFill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syn2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OR </a:t>
            </a:r>
            <a:r>
              <a:rPr lang="is-IS" dirty="0">
                <a:latin typeface="Arial" charset="0"/>
                <a:ea typeface="Arial" charset="0"/>
                <a:cs typeface="Arial" charset="0"/>
              </a:rPr>
              <a:t>….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 ) 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AND</a:t>
            </a:r>
          </a:p>
          <a:p>
            <a:pPr marL="1831975" indent="0"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baseline="-25000" dirty="0" err="1">
                <a:latin typeface="Arial" charset="0"/>
                <a:ea typeface="Arial" charset="0"/>
                <a:cs typeface="Arial" charset="0"/>
              </a:rPr>
              <a:t>mesh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syn1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syn2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OR </a:t>
            </a:r>
            <a:r>
              <a:rPr lang="is-IS" dirty="0">
                <a:latin typeface="Arial" charset="0"/>
                <a:ea typeface="Arial" charset="0"/>
                <a:cs typeface="Arial" charset="0"/>
              </a:rPr>
              <a:t>….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 )</a:t>
            </a:r>
          </a:p>
        </p:txBody>
      </p:sp>
    </p:spTree>
    <p:extLst>
      <p:ext uri="{BB962C8B-B14F-4D97-AF65-F5344CB8AC3E}">
        <p14:creationId xmlns:p14="http://schemas.microsoft.com/office/powerpoint/2010/main" val="21350410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Save the Search and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Create alert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in PubMed = save search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Add results to a reference manager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Cab create a PubMed results folder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Note the date of search and the results numbers in your “diary”</a:t>
            </a:r>
          </a:p>
        </p:txBody>
      </p:sp>
    </p:spTree>
    <p:extLst>
      <p:ext uri="{BB962C8B-B14F-4D97-AF65-F5344CB8AC3E}">
        <p14:creationId xmlns:p14="http://schemas.microsoft.com/office/powerpoint/2010/main" val="8227641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Two Additional PM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Advanced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keeps your 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search history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and is 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a place to edit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and mix-and-match results</a:t>
            </a:r>
          </a:p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Search details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is a place to see what PM did with your search. Use that information to edit your search</a:t>
            </a:r>
          </a:p>
        </p:txBody>
      </p:sp>
    </p:spTree>
    <p:extLst>
      <p:ext uri="{BB962C8B-B14F-4D97-AF65-F5344CB8AC3E}">
        <p14:creationId xmlns:p14="http://schemas.microsoft.com/office/powerpoint/2010/main" val="10644206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Embase</a:t>
            </a:r>
            <a:endParaRPr lang="en-US" b="1" dirty="0">
              <a:solidFill>
                <a:srgbClr val="0070C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Use the same approach</a:t>
            </a:r>
            <a:r>
              <a:rPr lang="mr-IN" dirty="0">
                <a:latin typeface="Arial" charset="0"/>
                <a:ea typeface="Arial" charset="0"/>
                <a:cs typeface="Arial" charset="0"/>
              </a:rPr>
              <a:t>…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689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PsycINFO</a:t>
            </a:r>
            <a:endParaRPr lang="en-US" b="1" dirty="0">
              <a:solidFill>
                <a:srgbClr val="0070C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The same approach</a:t>
            </a:r>
            <a:r>
              <a:rPr lang="mr-IN" dirty="0">
                <a:latin typeface="Arial" charset="0"/>
                <a:ea typeface="Arial" charset="0"/>
                <a:cs typeface="Arial" charset="0"/>
              </a:rPr>
              <a:t>…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501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Web of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Broad content</a:t>
            </a:r>
          </a:p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No controlled vocabulary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Use same search as PubMed but take out the PM specific punctuation </a:t>
            </a: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 [</a:t>
            </a:r>
            <a:r>
              <a:rPr lang="en-US" dirty="0" err="1">
                <a:latin typeface="Arial" charset="0"/>
                <a:ea typeface="Arial" charset="0"/>
                <a:cs typeface="Arial" charset="0"/>
                <a:sym typeface="Wingdings"/>
              </a:rPr>
              <a:t>ti</a:t>
            </a: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], etc.</a:t>
            </a:r>
          </a:p>
          <a:p>
            <a:pPr lvl="1"/>
            <a:r>
              <a:rPr lang="en-US" dirty="0" err="1">
                <a:latin typeface="Arial" charset="0"/>
                <a:ea typeface="Arial" charset="0"/>
                <a:cs typeface="Arial" charset="0"/>
                <a:sym typeface="Wingdings"/>
              </a:rPr>
              <a:t>WoS</a:t>
            </a: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 is OK with </a:t>
            </a:r>
            <a:r>
              <a:rPr lang="en-US" dirty="0" err="1">
                <a:latin typeface="Arial" charset="0"/>
                <a:ea typeface="Arial" charset="0"/>
                <a:cs typeface="Arial" charset="0"/>
                <a:sym typeface="Wingdings"/>
              </a:rPr>
              <a:t>MeSH</a:t>
            </a:r>
            <a:endParaRPr lang="en-US" dirty="0">
              <a:latin typeface="Arial" charset="0"/>
              <a:ea typeface="Arial" charset="0"/>
              <a:cs typeface="Arial" charset="0"/>
              <a:sym typeface="Wingdings"/>
            </a:endParaRPr>
          </a:p>
          <a:p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Best use may be </a:t>
            </a:r>
            <a:r>
              <a:rPr lang="en-US" b="1" dirty="0">
                <a:latin typeface="Arial" charset="0"/>
                <a:ea typeface="Arial" charset="0"/>
                <a:cs typeface="Arial" charset="0"/>
                <a:sym typeface="Wingdings"/>
              </a:rPr>
              <a:t>cited reference searching</a:t>
            </a:r>
          </a:p>
          <a:p>
            <a:pPr marL="803275" lvl="1" indent="-346075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Look up title of article you like (remember </a:t>
            </a:r>
            <a:r>
              <a:rPr lang="en-US" dirty="0" err="1">
                <a:latin typeface="Arial" charset="0"/>
                <a:ea typeface="Arial" charset="0"/>
                <a:cs typeface="Arial" charset="0"/>
                <a:sym typeface="Wingdings"/>
              </a:rPr>
              <a:t>WoS</a:t>
            </a: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 does not have everything)</a:t>
            </a:r>
          </a:p>
          <a:p>
            <a:pPr marL="803275" lvl="1" indent="-346075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Notice citation patterns and related articles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548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Zotero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Hopefully, you signed up and set it up?</a:t>
            </a:r>
          </a:p>
          <a:p>
            <a:r>
              <a:rPr lang="en-US" dirty="0"/>
              <a:t>Import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we have talked about that as we went</a:t>
            </a:r>
          </a:p>
          <a:p>
            <a:r>
              <a:rPr lang="en-US" dirty="0"/>
              <a:t>Organization and writing we will talk about now</a:t>
            </a:r>
          </a:p>
          <a:p>
            <a:r>
              <a:rPr lang="en-US" dirty="0"/>
              <a:t>If you have questions or issues with Zotero please let me know</a:t>
            </a:r>
          </a:p>
        </p:txBody>
      </p:sp>
    </p:spTree>
    <p:extLst>
      <p:ext uri="{BB962C8B-B14F-4D97-AF65-F5344CB8AC3E}">
        <p14:creationId xmlns:p14="http://schemas.microsoft.com/office/powerpoint/2010/main" val="15871428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11C05D-1F19-604D-B01C-6378D1D816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492" y="203527"/>
            <a:ext cx="5447260" cy="3772263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3567173" cy="722894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Covidence</a:t>
            </a:r>
            <a:endParaRPr lang="en-US" sz="4000" b="1" dirty="0">
              <a:solidFill>
                <a:srgbClr val="0070C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248" y="1245980"/>
            <a:ext cx="7977849" cy="545962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Purpose-built </a:t>
            </a:r>
          </a:p>
          <a:p>
            <a:pPr marL="231775" indent="0">
              <a:spcBef>
                <a:spcPts val="600"/>
              </a:spcBef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software to help with 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Title and abstract 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screening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Full text screening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Data abstraction</a:t>
            </a:r>
          </a:p>
          <a:p>
            <a:pPr lvl="1">
              <a:buFont typeface="Courier New" charset="0"/>
              <a:buChar char="o"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Don’t use if you are </a:t>
            </a:r>
          </a:p>
          <a:p>
            <a:pPr marL="231775" indent="0">
              <a:spcBef>
                <a:spcPts val="600"/>
              </a:spcBef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doing a SR with qualitative data</a:t>
            </a:r>
          </a:p>
          <a:p>
            <a:pPr>
              <a:spcBef>
                <a:spcPts val="2200"/>
              </a:spcBef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Free Trial does 1 systematic review for 1 person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Good way to see what this software does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Max 500 items</a:t>
            </a:r>
          </a:p>
          <a:p>
            <a:pPr>
              <a:spcBef>
                <a:spcPts val="2200"/>
              </a:spcBef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Alternatives </a:t>
            </a: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Excel, database programs</a:t>
            </a:r>
          </a:p>
        </p:txBody>
      </p:sp>
    </p:spTree>
    <p:extLst>
      <p:ext uri="{BB962C8B-B14F-4D97-AF65-F5344CB8AC3E}">
        <p14:creationId xmlns:p14="http://schemas.microsoft.com/office/powerpoint/2010/main" val="1061477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Accompanying Document &amp; Preliminaries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634" y="1690689"/>
            <a:ext cx="8804366" cy="4648609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Arial" charset="0"/>
                <a:ea typeface="Arial" charset="0"/>
                <a:cs typeface="Arial" charset="0"/>
              </a:rPr>
              <a:t>Bookmarks – discussed in </a:t>
            </a:r>
            <a:r>
              <a:rPr lang="en-US" sz="3000" b="1" dirty="0">
                <a:latin typeface="Arial" charset="0"/>
                <a:ea typeface="Arial" charset="0"/>
                <a:cs typeface="Arial" charset="0"/>
              </a:rPr>
              <a:t>Epi 214 2020 </a:t>
            </a:r>
            <a:r>
              <a:rPr lang="en-US" sz="3000" dirty="0">
                <a:latin typeface="Arial" charset="0"/>
                <a:ea typeface="Arial" charset="0"/>
                <a:cs typeface="Arial" charset="0"/>
              </a:rPr>
              <a:t>handout</a:t>
            </a:r>
            <a:endParaRPr lang="en-US" sz="3000" b="1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000" dirty="0">
                <a:latin typeface="Arial" charset="0"/>
                <a:ea typeface="Arial" charset="0"/>
                <a:cs typeface="Arial" charset="0"/>
              </a:rPr>
              <a:t>Bookmarklet – demonstrated in this video</a:t>
            </a:r>
          </a:p>
          <a:p>
            <a:r>
              <a:rPr lang="en-US" sz="3000" dirty="0">
                <a:latin typeface="Arial" charset="0"/>
                <a:ea typeface="Arial" charset="0"/>
                <a:cs typeface="Arial" charset="0"/>
              </a:rPr>
              <a:t>Set up and configure your </a:t>
            </a:r>
            <a:r>
              <a:rPr lang="en-US" sz="3000" dirty="0" err="1">
                <a:latin typeface="Arial" charset="0"/>
                <a:ea typeface="Arial" charset="0"/>
                <a:cs typeface="Arial" charset="0"/>
              </a:rPr>
              <a:t>MyNCBI</a:t>
            </a:r>
            <a:r>
              <a:rPr lang="en-US" sz="3000" dirty="0">
                <a:latin typeface="Arial" charset="0"/>
                <a:ea typeface="Arial" charset="0"/>
                <a:cs typeface="Arial" charset="0"/>
              </a:rPr>
              <a:t> account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– see page 1-2 of this handout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hlinkClick r:id="rId3"/>
              </a:rPr>
              <a:t>https://ucsf.box.com/s/pe4fc9rbmor00883moxmyjopu6fn2eyz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r>
              <a:rPr lang="en-US" sz="3000" dirty="0">
                <a:latin typeface="Arial" charset="0"/>
                <a:ea typeface="Arial" charset="0"/>
                <a:cs typeface="Arial" charset="0"/>
              </a:rPr>
              <a:t>Sign up for and set up Zotero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- if you don’t use something else already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This document covers Zotero:</a:t>
            </a:r>
          </a:p>
          <a:p>
            <a:pPr lvl="1" indent="0"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  <a:hlinkClick r:id="rId4"/>
              </a:rPr>
              <a:t>https://ucsf.box.com/s/qx4perkhm6045jnwjzb0ehffzgzmwqs3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  <a:endParaRPr lang="en-US" dirty="0">
              <a:highlight>
                <a:srgbClr val="FFFF00"/>
              </a:highligh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8753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0133"/>
            <a:ext cx="3925988" cy="941181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Distiller SR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01533"/>
            <a:ext cx="7974717" cy="4351338"/>
          </a:xfrm>
        </p:spPr>
        <p:txBody>
          <a:bodyPr/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Purpose-built software to help with 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Title and abstract screening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Full text screening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Data abstraction</a:t>
            </a:r>
          </a:p>
          <a:p>
            <a:pPr>
              <a:spcBef>
                <a:spcPts val="2200"/>
              </a:spcBef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Alternatives </a:t>
            </a:r>
            <a:r>
              <a:rPr lang="en-US" dirty="0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spreadsheet programs, database programs.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A87EA3-1A29-F34E-8D76-C4501593E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1208161"/>
            <a:ext cx="7974717" cy="5349706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24351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979" y="5731957"/>
            <a:ext cx="7886700" cy="79616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(https://rayyan.qcri.org/)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79" y="3129715"/>
            <a:ext cx="8632636" cy="2429378"/>
          </a:xfrm>
        </p:spPr>
        <p:txBody>
          <a:bodyPr/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Purpose-built software to help with </a:t>
            </a:r>
          </a:p>
          <a:p>
            <a:pPr lvl="1">
              <a:buFont typeface="Courier New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Title and abstract screening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From Qatar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Free, works well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Export to spreadsheet, database for data extraction.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87" y="305448"/>
            <a:ext cx="8632636" cy="2651403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8857439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28600" y="152400"/>
            <a:ext cx="4724400" cy="838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DDC0A"/>
                </a:solidFill>
                <a:latin typeface="Arial"/>
                <a:cs typeface="Arial"/>
              </a:rPr>
              <a:t>Don’t let this happen…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19812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FDDC0A"/>
                </a:solidFill>
                <a:latin typeface="Abadi MT Condensed Extra Bold"/>
                <a:cs typeface="Abadi MT Condensed Extra Bold"/>
              </a:rPr>
              <a:t>…call a librarian!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DC3D5B-AA5F-4497-9BEE-62D1D869E8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1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Plan for watching the video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51938"/>
            <a:ext cx="7886700" cy="4940936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Stop and do/try things as we go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Email me with questions or ask at Zoom session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We will use a 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PLoS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 article as a touchpoint: </a:t>
            </a:r>
            <a:r>
              <a:rPr lang="en-US" sz="2000" dirty="0">
                <a:latin typeface="Arial" charset="0"/>
                <a:ea typeface="Arial" charset="0"/>
                <a:cs typeface="Arial" charset="0"/>
                <a:hlinkClick r:id="rId3"/>
              </a:rPr>
              <a:t>https://journals.plos.org/plosone/article?id=10.1371/journal.pone.0186856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pPr marL="750888" lvl="1" indent="-293688">
              <a:buFont typeface="Courier New" panose="02070309020205020404" pitchFamily="49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What question are they answering?</a:t>
            </a:r>
          </a:p>
          <a:p>
            <a:pPr marL="750888" lvl="1" indent="-293688">
              <a:buFont typeface="Courier New" panose="02070309020205020404" pitchFamily="49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What concepts would you include in a search?</a:t>
            </a:r>
          </a:p>
          <a:p>
            <a:pPr marL="750888" lvl="1" indent="-293688">
              <a:buFont typeface="Courier New" panose="02070309020205020404" pitchFamily="49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What is their search strategy?</a:t>
            </a:r>
          </a:p>
          <a:p>
            <a:pPr marL="750888" lvl="1" indent="-293688">
              <a:buFont typeface="Courier New" panose="02070309020205020404" pitchFamily="49" charset="0"/>
              <a:buChar char="o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What sources did they search in?</a:t>
            </a:r>
          </a:p>
        </p:txBody>
      </p:sp>
    </p:spTree>
    <p:extLst>
      <p:ext uri="{BB962C8B-B14F-4D97-AF65-F5344CB8AC3E}">
        <p14:creationId xmlns:p14="http://schemas.microsoft.com/office/powerpoint/2010/main" val="771097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1201149"/>
            <a:ext cx="7679327" cy="2743834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Is searching for information for a systematic review different?</a:t>
            </a:r>
            <a:b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</a:br>
            <a:b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How so?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3631473"/>
            <a:ext cx="8215313" cy="2545489"/>
          </a:xfrm>
        </p:spPr>
        <p:txBody>
          <a:bodyPr>
            <a:normAutofit/>
          </a:bodyPr>
          <a:lstStyle/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667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Summary of today’s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0498"/>
            <a:ext cx="8215313" cy="5032376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Systematic review searches: </a:t>
            </a:r>
          </a:p>
          <a:p>
            <a:pPr marL="1036638" lvl="1" indent="-401638"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are sensitive (large results sets) </a:t>
            </a:r>
          </a:p>
          <a:p>
            <a:pPr marL="1036638" lvl="1" indent="-401638"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search in more than one database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Approach each database the same way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Reference managers and purpose-built software make your task easier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Keep detailed records of searches, dates, numbers</a:t>
            </a:r>
          </a:p>
          <a:p>
            <a:pPr marL="1036638" lvl="1" indent="-579438"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Start writing your protocol at the beginning</a:t>
            </a:r>
          </a:p>
          <a:p>
            <a:pPr marL="1036638" lvl="1" indent="-579438">
              <a:buFont typeface="Courier New" panose="02070309020205020404" pitchFamily="49" charset="0"/>
              <a:buChar char="o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Search, criteria, any your plan will evolve</a:t>
            </a: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383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Bookmarks, etc.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4" y="1802674"/>
            <a:ext cx="8423911" cy="460434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Use </a:t>
            </a:r>
            <a:r>
              <a:rPr lang="en-US" sz="3200" b="1" dirty="0" err="1">
                <a:latin typeface="Arial" charset="0"/>
                <a:ea typeface="Arial" charset="0"/>
                <a:cs typeface="Arial" charset="0"/>
              </a:rPr>
              <a:t>UCSFwpa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 on campus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200" b="1" dirty="0" err="1">
                <a:latin typeface="Arial" charset="0"/>
                <a:ea typeface="Arial" charset="0"/>
                <a:cs typeface="Arial" charset="0"/>
              </a:rPr>
              <a:t>PulseSecure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 may block your access to a small subset of library materials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Set Bookmarks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200" b="1" dirty="0" err="1">
                <a:latin typeface="Arial" charset="0"/>
                <a:ea typeface="Arial" charset="0"/>
                <a:cs typeface="Arial" charset="0"/>
              </a:rPr>
              <a:t>Library.ucsf.edu</a:t>
            </a:r>
            <a:endParaRPr lang="en-US" sz="3200" b="1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200" b="1" dirty="0" err="1">
                <a:latin typeface="Arial" charset="0"/>
                <a:ea typeface="Arial" charset="0"/>
                <a:cs typeface="Arial" charset="0"/>
              </a:rPr>
              <a:t>PubMed.ucsf.edu</a:t>
            </a:r>
            <a:endParaRPr lang="en-US" sz="3200" b="1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200" b="1" dirty="0" err="1">
                <a:latin typeface="Arial" charset="0"/>
                <a:ea typeface="Arial" charset="0"/>
                <a:cs typeface="Arial" charset="0"/>
              </a:rPr>
              <a:t>Uptodate.ucsf.edu</a:t>
            </a:r>
            <a:endParaRPr lang="en-US" sz="3200" b="1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200" b="1" dirty="0" err="1">
                <a:latin typeface="Arial" charset="0"/>
                <a:ea typeface="Arial" charset="0"/>
                <a:cs typeface="Arial" charset="0"/>
              </a:rPr>
              <a:t>Bookmarket</a:t>
            </a:r>
            <a:r>
              <a:rPr lang="en-US" sz="3200" b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(to help with off-campus PDF access)</a:t>
            </a:r>
          </a:p>
        </p:txBody>
      </p:sp>
    </p:spTree>
    <p:extLst>
      <p:ext uri="{BB962C8B-B14F-4D97-AF65-F5344CB8AC3E}">
        <p14:creationId xmlns:p14="http://schemas.microsoft.com/office/powerpoint/2010/main" val="3189804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4132"/>
            <a:ext cx="7886700" cy="69296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Steps of a Systematic Review </a:t>
            </a: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E25592F6-28A4-524E-89D6-8D58FFE7DC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80" t="10111" r="2365" b="3929"/>
          <a:stretch/>
        </p:blipFill>
        <p:spPr>
          <a:xfrm>
            <a:off x="0" y="1591133"/>
            <a:ext cx="9144000" cy="504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680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UCSF Library Global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4" y="2055676"/>
            <a:ext cx="8423911" cy="4351338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Search engine leads to everything to which UCSF Library has access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Search “understands” AND, OR, (  ), “  “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  AND, OR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must be all capital letters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Like </a:t>
            </a:r>
            <a:r>
              <a:rPr lang="en-US" sz="3200" b="1" dirty="0">
                <a:latin typeface="Arial" charset="0"/>
                <a:ea typeface="Arial" charset="0"/>
                <a:cs typeface="Arial" charset="0"/>
              </a:rPr>
              <a:t>Google Scholar 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= a good place to start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Can export to a reference manager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Video how-to-use here: </a:t>
            </a:r>
            <a:r>
              <a:rPr lang="en-US" dirty="0">
                <a:hlinkClick r:id="rId3"/>
              </a:rPr>
              <a:t>https://ucsflibrary.zendesk.com/hc/en-us/articles/360005370714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429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11578</TotalTime>
  <Words>2022</Words>
  <Application>Microsoft Macintosh PowerPoint</Application>
  <PresentationFormat>On-screen Show (4:3)</PresentationFormat>
  <Paragraphs>325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Abadi MT Condensed Extra Bold</vt:lpstr>
      <vt:lpstr>Arial</vt:lpstr>
      <vt:lpstr>Calibri</vt:lpstr>
      <vt:lpstr>Calibri Light</vt:lpstr>
      <vt:lpstr>Courier New</vt:lpstr>
      <vt:lpstr>Gill Sans</vt:lpstr>
      <vt:lpstr>Verdana</vt:lpstr>
      <vt:lpstr>Wingdings</vt:lpstr>
      <vt:lpstr>Office Theme</vt:lpstr>
      <vt:lpstr>1_Office Theme</vt:lpstr>
      <vt:lpstr>Systematic Review Practicalities of Search  and Reference Management</vt:lpstr>
      <vt:lpstr>Materials for class</vt:lpstr>
      <vt:lpstr>Accompanying Document &amp; Preliminaries</vt:lpstr>
      <vt:lpstr>Plan for watching the video</vt:lpstr>
      <vt:lpstr>Is searching for information for a systematic review different?  How so?</vt:lpstr>
      <vt:lpstr>Summary of today’s content</vt:lpstr>
      <vt:lpstr>Bookmarks, etc.</vt:lpstr>
      <vt:lpstr>Steps of a Systematic Review </vt:lpstr>
      <vt:lpstr>UCSF Library Global Search</vt:lpstr>
      <vt:lpstr>PLoS article search:</vt:lpstr>
      <vt:lpstr>Concepts using PICO(TT)</vt:lpstr>
      <vt:lpstr>The search that might result</vt:lpstr>
      <vt:lpstr>Database searching…  approach each database the same way</vt:lpstr>
      <vt:lpstr>Databases</vt:lpstr>
      <vt:lpstr>Find terminology</vt:lpstr>
      <vt:lpstr>Search multiple databases  to increase sensitivity </vt:lpstr>
      <vt:lpstr>PowerPoint Presentation</vt:lpstr>
      <vt:lpstr>Pick Resources Depending on Your Topic and Available Resources</vt:lpstr>
      <vt:lpstr>The special case of PubMed</vt:lpstr>
      <vt:lpstr>MEDLINE vs. PubMed</vt:lpstr>
      <vt:lpstr>PowerPoint Presentation</vt:lpstr>
      <vt:lpstr>Complex Search Construction</vt:lpstr>
      <vt:lpstr>Save the Search and Results</vt:lpstr>
      <vt:lpstr>Two Additional PM Tools</vt:lpstr>
      <vt:lpstr>Embase</vt:lpstr>
      <vt:lpstr>PsycINFO</vt:lpstr>
      <vt:lpstr>Web of Science</vt:lpstr>
      <vt:lpstr>Zotero</vt:lpstr>
      <vt:lpstr>Covidence</vt:lpstr>
      <vt:lpstr>Distiller SR</vt:lpstr>
      <vt:lpstr>(https://rayyan.qcri.org/)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Systematic Review Practicalities of Search  and Reference Management</dc:title>
  <dc:creator>Microsoft Office User</dc:creator>
  <cp:lastModifiedBy>Evans Whitaker</cp:lastModifiedBy>
  <cp:revision>78</cp:revision>
  <dcterms:created xsi:type="dcterms:W3CDTF">2017-04-06T18:15:05Z</dcterms:created>
  <dcterms:modified xsi:type="dcterms:W3CDTF">2020-04-08T15:18:35Z</dcterms:modified>
</cp:coreProperties>
</file>